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334" r:id="rId3"/>
    <p:sldId id="286" r:id="rId4"/>
    <p:sldId id="285" r:id="rId5"/>
    <p:sldId id="336" r:id="rId6"/>
    <p:sldId id="337" r:id="rId7"/>
    <p:sldId id="287" r:id="rId8"/>
    <p:sldId id="338" r:id="rId9"/>
    <p:sldId id="362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4" r:id="rId25"/>
    <p:sldId id="355" r:id="rId26"/>
    <p:sldId id="356" r:id="rId27"/>
    <p:sldId id="331" r:id="rId28"/>
    <p:sldId id="332" r:id="rId29"/>
    <p:sldId id="357" r:id="rId30"/>
    <p:sldId id="358" r:id="rId31"/>
    <p:sldId id="359" r:id="rId32"/>
    <p:sldId id="360" r:id="rId33"/>
    <p:sldId id="333" r:id="rId34"/>
    <p:sldId id="278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  <p:embeddedFont>
      <p:font typeface="Roboto Light" panose="02000000000000000000" pitchFamily="2" charset="0"/>
      <p:regular r:id="rId45"/>
      <p:bold r:id="rId46"/>
      <p:italic r:id="rId47"/>
      <p:boldItalic r:id="rId48"/>
    </p:embeddedFont>
    <p:embeddedFont>
      <p:font typeface="Roboto Slab" panose="020B0604020202020204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70A4F-A778-4ED1-AC38-4359C4E17A18}">
  <a:tblStyle styleId="{64170A4F-A778-4ED1-AC38-4359C4E17A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5" autoAdjust="0"/>
    <p:restoredTop sz="94660"/>
  </p:normalViewPr>
  <p:slideViewPr>
    <p:cSldViewPr>
      <p:cViewPr varScale="1">
        <p:scale>
          <a:sx n="108" d="100"/>
          <a:sy n="108" d="100"/>
        </p:scale>
        <p:origin x="87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87609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f0747ed82_1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f0747ed82_1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863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863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863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863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863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361800" y="-476249"/>
            <a:ext cx="6041280" cy="5907280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3000">
                <a:schemeClr val="accent1"/>
              </a:gs>
              <a:gs pos="31000">
                <a:schemeClr val="accent2"/>
              </a:gs>
              <a:gs pos="50000">
                <a:schemeClr val="accent3"/>
              </a:gs>
              <a:gs pos="68000">
                <a:schemeClr val="accent4"/>
              </a:gs>
              <a:gs pos="88000">
                <a:schemeClr val="accent5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5088076" y="-549695"/>
            <a:ext cx="4192582" cy="4099588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1878310" y="0"/>
                </a:moveTo>
                <a:lnTo>
                  <a:pt x="11441430" y="436880"/>
                </a:lnTo>
                <a:cubicBezTo>
                  <a:pt x="11341735" y="536575"/>
                  <a:pt x="11341735" y="699770"/>
                  <a:pt x="11441430" y="799465"/>
                </a:cubicBezTo>
                <a:cubicBezTo>
                  <a:pt x="11541125" y="899160"/>
                  <a:pt x="11704320" y="899160"/>
                  <a:pt x="11804015" y="799465"/>
                </a:cubicBezTo>
                <a:lnTo>
                  <a:pt x="12192000" y="411480"/>
                </a:lnTo>
                <a:lnTo>
                  <a:pt x="12192000" y="0"/>
                </a:lnTo>
                <a:lnTo>
                  <a:pt x="11878310" y="0"/>
                </a:lnTo>
                <a:close/>
                <a:moveTo>
                  <a:pt x="10008870" y="5855970"/>
                </a:moveTo>
                <a:cubicBezTo>
                  <a:pt x="9909175" y="5756275"/>
                  <a:pt x="9909175" y="5593080"/>
                  <a:pt x="10008870" y="5493385"/>
                </a:cubicBezTo>
                <a:lnTo>
                  <a:pt x="10660380" y="4841875"/>
                </a:lnTo>
                <a:cubicBezTo>
                  <a:pt x="10760075" y="4742180"/>
                  <a:pt x="10760075" y="4578985"/>
                  <a:pt x="10660380" y="4479290"/>
                </a:cubicBezTo>
                <a:cubicBezTo>
                  <a:pt x="10560685" y="4379595"/>
                  <a:pt x="10397490" y="4379595"/>
                  <a:pt x="10297795" y="4479290"/>
                </a:cubicBezTo>
                <a:lnTo>
                  <a:pt x="9189085" y="5588000"/>
                </a:lnTo>
                <a:cubicBezTo>
                  <a:pt x="9089390" y="5687695"/>
                  <a:pt x="8926195" y="5687695"/>
                  <a:pt x="8826500" y="5588000"/>
                </a:cubicBezTo>
                <a:cubicBezTo>
                  <a:pt x="8726805" y="5488305"/>
                  <a:pt x="8726805" y="5325110"/>
                  <a:pt x="8826500" y="5225415"/>
                </a:cubicBezTo>
                <a:lnTo>
                  <a:pt x="9175750" y="4876165"/>
                </a:lnTo>
                <a:cubicBezTo>
                  <a:pt x="9275445" y="4776470"/>
                  <a:pt x="9275445" y="4613275"/>
                  <a:pt x="9175750" y="4513580"/>
                </a:cubicBezTo>
                <a:cubicBezTo>
                  <a:pt x="9076055" y="4413885"/>
                  <a:pt x="8912860" y="4413885"/>
                  <a:pt x="8813165" y="4513580"/>
                </a:cubicBezTo>
                <a:lnTo>
                  <a:pt x="7091045" y="6235700"/>
                </a:lnTo>
                <a:cubicBezTo>
                  <a:pt x="6991350" y="6335395"/>
                  <a:pt x="6828156" y="6335395"/>
                  <a:pt x="6728460" y="6235700"/>
                </a:cubicBezTo>
                <a:cubicBezTo>
                  <a:pt x="6628765" y="6136005"/>
                  <a:pt x="6628765" y="5972810"/>
                  <a:pt x="6728460" y="5873115"/>
                </a:cubicBezTo>
                <a:lnTo>
                  <a:pt x="7730490" y="4871085"/>
                </a:lnTo>
                <a:cubicBezTo>
                  <a:pt x="7830185" y="4771390"/>
                  <a:pt x="7830185" y="4608195"/>
                  <a:pt x="7730490" y="4508500"/>
                </a:cubicBezTo>
                <a:cubicBezTo>
                  <a:pt x="7630795" y="4408805"/>
                  <a:pt x="7467600" y="4408805"/>
                  <a:pt x="7367906" y="4508500"/>
                </a:cubicBezTo>
                <a:lnTo>
                  <a:pt x="7264400" y="4612005"/>
                </a:lnTo>
                <a:cubicBezTo>
                  <a:pt x="7164706" y="4711700"/>
                  <a:pt x="7001510" y="4711700"/>
                  <a:pt x="6901815" y="4612005"/>
                </a:cubicBezTo>
                <a:cubicBezTo>
                  <a:pt x="6802120" y="4512310"/>
                  <a:pt x="6802120" y="4349115"/>
                  <a:pt x="6901815" y="4249420"/>
                </a:cubicBezTo>
                <a:lnTo>
                  <a:pt x="7459345" y="3691890"/>
                </a:lnTo>
                <a:cubicBezTo>
                  <a:pt x="7559040" y="3592195"/>
                  <a:pt x="7559040" y="3429000"/>
                  <a:pt x="7459345" y="3329305"/>
                </a:cubicBezTo>
                <a:cubicBezTo>
                  <a:pt x="7359650" y="3229610"/>
                  <a:pt x="7196456" y="3229610"/>
                  <a:pt x="7096760" y="3329305"/>
                </a:cubicBezTo>
                <a:lnTo>
                  <a:pt x="6362065" y="4064000"/>
                </a:lnTo>
                <a:cubicBezTo>
                  <a:pt x="6262370" y="4163695"/>
                  <a:pt x="6099175" y="4163695"/>
                  <a:pt x="5999480" y="4064000"/>
                </a:cubicBezTo>
                <a:cubicBezTo>
                  <a:pt x="5899785" y="3964305"/>
                  <a:pt x="5899785" y="3801110"/>
                  <a:pt x="5999480" y="3701415"/>
                </a:cubicBezTo>
                <a:lnTo>
                  <a:pt x="6907531" y="2793365"/>
                </a:lnTo>
                <a:cubicBezTo>
                  <a:pt x="7007225" y="2693670"/>
                  <a:pt x="7007225" y="2530475"/>
                  <a:pt x="6907531" y="2430780"/>
                </a:cubicBezTo>
                <a:cubicBezTo>
                  <a:pt x="6807835" y="2331085"/>
                  <a:pt x="6807835" y="2167890"/>
                  <a:pt x="6907531" y="2068195"/>
                </a:cubicBezTo>
                <a:lnTo>
                  <a:pt x="8978900" y="0"/>
                </a:lnTo>
                <a:lnTo>
                  <a:pt x="8735695" y="0"/>
                </a:lnTo>
                <a:cubicBezTo>
                  <a:pt x="8729345" y="55880"/>
                  <a:pt x="8705215" y="109855"/>
                  <a:pt x="8662670" y="152400"/>
                </a:cubicBezTo>
                <a:lnTo>
                  <a:pt x="7178675" y="1636395"/>
                </a:lnTo>
                <a:cubicBezTo>
                  <a:pt x="7078981" y="1736090"/>
                  <a:pt x="6915785" y="1736090"/>
                  <a:pt x="6816090" y="1636395"/>
                </a:cubicBezTo>
                <a:cubicBezTo>
                  <a:pt x="6716395" y="1536700"/>
                  <a:pt x="6716395" y="1373505"/>
                  <a:pt x="6816090" y="1273810"/>
                </a:cubicBezTo>
                <a:lnTo>
                  <a:pt x="8089900" y="0"/>
                </a:ln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24425"/>
                </a:lnTo>
                <a:lnTo>
                  <a:pt x="11986260" y="5130165"/>
                </a:lnTo>
                <a:cubicBezTo>
                  <a:pt x="11886565" y="5229860"/>
                  <a:pt x="11723370" y="5229860"/>
                  <a:pt x="11623675" y="5130165"/>
                </a:cubicBezTo>
                <a:cubicBezTo>
                  <a:pt x="11523980" y="5030470"/>
                  <a:pt x="11523980" y="4867275"/>
                  <a:pt x="11623675" y="4767580"/>
                </a:cubicBezTo>
                <a:lnTo>
                  <a:pt x="12192000" y="4199255"/>
                </a:lnTo>
                <a:lnTo>
                  <a:pt x="12192000" y="4035425"/>
                </a:lnTo>
                <a:lnTo>
                  <a:pt x="10371455" y="5855970"/>
                </a:lnTo>
                <a:cubicBezTo>
                  <a:pt x="10271760" y="5955665"/>
                  <a:pt x="10108565" y="5955665"/>
                  <a:pt x="10008870" y="5855970"/>
                </a:cubicBezTo>
                <a:close/>
                <a:moveTo>
                  <a:pt x="5884545" y="4544060"/>
                </a:moveTo>
                <a:cubicBezTo>
                  <a:pt x="5784850" y="4643755"/>
                  <a:pt x="5621655" y="4643755"/>
                  <a:pt x="5521960" y="4544060"/>
                </a:cubicBezTo>
                <a:cubicBezTo>
                  <a:pt x="5422265" y="4444365"/>
                  <a:pt x="5422265" y="4281170"/>
                  <a:pt x="5521960" y="4181475"/>
                </a:cubicBezTo>
                <a:cubicBezTo>
                  <a:pt x="5621655" y="4081780"/>
                  <a:pt x="5784850" y="4081780"/>
                  <a:pt x="5884545" y="4181475"/>
                </a:cubicBezTo>
                <a:cubicBezTo>
                  <a:pt x="5984240" y="4281170"/>
                  <a:pt x="5984240" y="4444365"/>
                  <a:pt x="5884545" y="4544060"/>
                </a:cubicBezTo>
                <a:close/>
                <a:moveTo>
                  <a:pt x="8641080" y="6136640"/>
                </a:moveTo>
                <a:lnTo>
                  <a:pt x="8442325" y="6335395"/>
                </a:lnTo>
                <a:cubicBezTo>
                  <a:pt x="8342631" y="6435090"/>
                  <a:pt x="8179435" y="6435090"/>
                  <a:pt x="8079740" y="6335395"/>
                </a:cubicBezTo>
                <a:cubicBezTo>
                  <a:pt x="7980045" y="6235700"/>
                  <a:pt x="7980045" y="6072505"/>
                  <a:pt x="8079740" y="5972810"/>
                </a:cubicBezTo>
                <a:lnTo>
                  <a:pt x="8278495" y="5774055"/>
                </a:lnTo>
                <a:cubicBezTo>
                  <a:pt x="8378190" y="5674360"/>
                  <a:pt x="8541385" y="5674360"/>
                  <a:pt x="8641080" y="5774055"/>
                </a:cubicBezTo>
                <a:cubicBezTo>
                  <a:pt x="8740775" y="5873750"/>
                  <a:pt x="8740775" y="6036945"/>
                  <a:pt x="8641080" y="61366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55300" y="751275"/>
            <a:ext cx="37320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55300" y="1782825"/>
            <a:ext cx="3732000" cy="260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6015501" y="-974487"/>
            <a:ext cx="3957675" cy="4474464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815599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ject-oriented_programm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rogramming_code" TargetMode="External"/><Relationship Id="rId4" Type="http://schemas.openxmlformats.org/officeDocument/2006/relationships/hyperlink" Target="https://en.wikipedia.org/wiki/Conceptual_mode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79512" y="1563638"/>
            <a:ext cx="8640960" cy="21602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CST 205 OOP :Object modeling using UML 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8280920" cy="576064"/>
          </a:xfrm>
        </p:spPr>
        <p:txBody>
          <a:bodyPr/>
          <a:lstStyle/>
          <a:p>
            <a:r>
              <a:rPr lang="en-IN" b="0" dirty="0"/>
              <a:t>UML Class Notation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712968" cy="4248472"/>
          </a:xfrm>
        </p:spPr>
        <p:txBody>
          <a:bodyPr/>
          <a:lstStyle/>
          <a:p>
            <a:pPr marL="76200" indent="0">
              <a:buNone/>
            </a:pPr>
            <a:r>
              <a:rPr lang="en-IN" sz="2800" b="1" u="sng" dirty="0"/>
              <a:t>Class Visibility</a:t>
            </a:r>
          </a:p>
          <a:p>
            <a:r>
              <a:rPr lang="en-IN" sz="1800" dirty="0"/>
              <a:t>The +, - and # symbols before an attribute and operation name in a class denote </a:t>
            </a:r>
            <a:r>
              <a:rPr lang="en-IN" sz="1800" dirty="0">
                <a:highlight>
                  <a:srgbClr val="FFFF00"/>
                </a:highlight>
              </a:rPr>
              <a:t>the visibility of the attribute and operation</a:t>
            </a:r>
            <a:r>
              <a:rPr lang="en-IN" sz="1800" dirty="0"/>
              <a:t>.</a:t>
            </a:r>
          </a:p>
          <a:p>
            <a:endParaRPr lang="en-US" sz="1800" dirty="0"/>
          </a:p>
          <a:p>
            <a:r>
              <a:rPr lang="en-IN" sz="1800" dirty="0"/>
              <a:t>+ denotes public attributes or operations</a:t>
            </a:r>
          </a:p>
          <a:p>
            <a:r>
              <a:rPr lang="en-IN" sz="1800" dirty="0"/>
              <a:t>- denotes private attributes or operations</a:t>
            </a:r>
          </a:p>
          <a:p>
            <a:r>
              <a:rPr lang="en-IN" sz="1800" dirty="0"/>
              <a:t># denotes protected attributes or operations</a:t>
            </a:r>
          </a:p>
          <a:p>
            <a:pPr marL="76200" indent="0">
              <a:buNone/>
            </a:pPr>
            <a:br>
              <a:rPr lang="en-IN" sz="2000" dirty="0"/>
            </a:b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122" name="Picture 2" descr="Class Visibility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23678"/>
            <a:ext cx="352839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95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80920" cy="576064"/>
          </a:xfrm>
        </p:spPr>
        <p:txBody>
          <a:bodyPr/>
          <a:lstStyle/>
          <a:p>
            <a:r>
              <a:rPr lang="en-IN" b="1" dirty="0"/>
              <a:t>Class Relationships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820472" cy="43719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71538"/>
            <a:ext cx="5472608" cy="393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84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80920" cy="576064"/>
          </a:xfrm>
        </p:spPr>
        <p:txBody>
          <a:bodyPr/>
          <a:lstStyle/>
          <a:p>
            <a:r>
              <a:rPr lang="en-IN" dirty="0"/>
              <a:t>Association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820472" cy="43719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FF0000"/>
                </a:solidFill>
              </a:rPr>
              <a:t>Associations are relationships between classes in a UML Class Diagram. They are represented by a solid line between classes.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When two classes are associated, they can take each others help (i.e. invoke each others methods) to serve user requests.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If one class is associated with another bidirectionally, the object of one class to invoke the methods of the corresponding object of the other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A </a:t>
            </a:r>
            <a:r>
              <a:rPr lang="en-IN" sz="2000" dirty="0">
                <a:solidFill>
                  <a:srgbClr val="FF0000"/>
                </a:solidFill>
              </a:rPr>
              <a:t>Student can register in one Elective subject</a:t>
            </a:r>
            <a:r>
              <a:rPr lang="en-IN" sz="2000" dirty="0"/>
              <a:t>. In this example, the class Student is associated with the class </a:t>
            </a:r>
            <a:r>
              <a:rPr lang="en-IN" sz="2000" dirty="0" err="1"/>
              <a:t>ElectiveSubject</a:t>
            </a:r>
            <a:r>
              <a:rPr lang="en-IN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77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80920" cy="576064"/>
          </a:xfrm>
        </p:spPr>
        <p:txBody>
          <a:bodyPr/>
          <a:lstStyle/>
          <a:p>
            <a:r>
              <a:rPr lang="en-IN" b="1" dirty="0"/>
              <a:t>Types of Associations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820472" cy="43719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Consider another example of association between two classes: </a:t>
            </a:r>
            <a:r>
              <a:rPr lang="en-IN" sz="1800" dirty="0">
                <a:solidFill>
                  <a:srgbClr val="0070C0"/>
                </a:solidFill>
              </a:rPr>
              <a:t>Library Member borrows Books. </a:t>
            </a:r>
            <a:r>
              <a:rPr lang="en-IN" sz="1800" dirty="0"/>
              <a:t>Here, borrows is the association between the class </a:t>
            </a:r>
            <a:r>
              <a:rPr lang="en-IN" sz="1800" dirty="0" err="1"/>
              <a:t>LibraryMember</a:t>
            </a:r>
            <a:r>
              <a:rPr lang="en-IN" sz="1800" dirty="0"/>
              <a:t> and the class Book.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IN" sz="1800" u="sng" dirty="0">
                <a:solidFill>
                  <a:srgbClr val="FF0000"/>
                </a:solidFill>
              </a:rPr>
              <a:t>Unary association</a:t>
            </a:r>
            <a:r>
              <a:rPr lang="en-IN" sz="1800" dirty="0"/>
              <a:t>: Association between the same class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Example :Person teaches Person, Person marries Person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IN" sz="1800" u="sng" dirty="0">
                <a:solidFill>
                  <a:srgbClr val="FF0000"/>
                </a:solidFill>
              </a:rPr>
              <a:t>Binary association</a:t>
            </a:r>
            <a:r>
              <a:rPr lang="en-IN" sz="1800" b="1" dirty="0">
                <a:solidFill>
                  <a:srgbClr val="FF0000"/>
                </a:solidFill>
              </a:rPr>
              <a:t>:</a:t>
            </a:r>
            <a:r>
              <a:rPr lang="en-IN" sz="1800" b="1" dirty="0"/>
              <a:t> </a:t>
            </a:r>
            <a:r>
              <a:rPr lang="en-IN" sz="1800" dirty="0"/>
              <a:t>Association between two classes; drawn as a solid path connecting two classes.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Example : Person sits on a Chair.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IN" sz="1800" u="sng" dirty="0">
                <a:solidFill>
                  <a:srgbClr val="FF0000"/>
                </a:solidFill>
              </a:rPr>
              <a:t>Ternary association</a:t>
            </a:r>
            <a:r>
              <a:rPr lang="en-US" sz="1800" dirty="0"/>
              <a:t>: A</a:t>
            </a:r>
            <a:r>
              <a:rPr lang="en-IN" sz="1800" dirty="0" err="1"/>
              <a:t>ssociation</a:t>
            </a:r>
            <a:r>
              <a:rPr lang="en-IN" sz="1800" dirty="0"/>
              <a:t> among three classes.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On the same line, n-</a:t>
            </a:r>
            <a:r>
              <a:rPr lang="en-IN" sz="1800" dirty="0" err="1"/>
              <a:t>ary</a:t>
            </a:r>
            <a:r>
              <a:rPr lang="en-IN" sz="1800" dirty="0"/>
              <a:t> association is an association among n classes.</a:t>
            </a:r>
          </a:p>
          <a:p>
            <a:pPr marL="76200" indent="0">
              <a:buNone/>
            </a:pPr>
            <a:endParaRPr lang="en-IN" sz="1800" dirty="0"/>
          </a:p>
          <a:p>
            <a:pP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76200" indent="0">
              <a:buNone/>
            </a:pP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748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9502"/>
            <a:ext cx="7350599" cy="504056"/>
          </a:xfrm>
        </p:spPr>
        <p:txBody>
          <a:bodyPr/>
          <a:lstStyle/>
          <a:p>
            <a:r>
              <a:rPr lang="en-IN" b="1" dirty="0"/>
              <a:t>Types of Associations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1059582"/>
            <a:ext cx="7704856" cy="381642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Unary Association                  Ternary Association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Binary Association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>
          <a:blip r:embed="rId2"/>
          <a:srcRect t="9492"/>
          <a:stretch>
            <a:fillRect/>
          </a:stretch>
        </p:blipFill>
        <p:spPr bwMode="auto">
          <a:xfrm>
            <a:off x="4355976" y="1923678"/>
            <a:ext cx="3749675" cy="195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20026"/>
          <a:stretch>
            <a:fillRect/>
          </a:stretch>
        </p:blipFill>
        <p:spPr bwMode="auto">
          <a:xfrm>
            <a:off x="1619672" y="3592522"/>
            <a:ext cx="237426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l="15624" t="14286" r="7813"/>
          <a:stretch>
            <a:fillRect/>
          </a:stretch>
        </p:blipFill>
        <p:spPr bwMode="auto">
          <a:xfrm>
            <a:off x="903922" y="1851670"/>
            <a:ext cx="2445385" cy="87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0890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7494"/>
            <a:ext cx="7488832" cy="576064"/>
          </a:xfrm>
        </p:spPr>
        <p:txBody>
          <a:bodyPr/>
          <a:lstStyle/>
          <a:p>
            <a:r>
              <a:rPr lang="en-US" dirty="0"/>
              <a:t>Association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059582"/>
            <a:ext cx="7566623" cy="3816424"/>
          </a:xfrm>
        </p:spPr>
        <p:txBody>
          <a:bodyPr/>
          <a:lstStyle/>
          <a:p>
            <a:pPr marL="76200" lvl="0" indent="0">
              <a:buNone/>
            </a:pPr>
            <a:r>
              <a:rPr lang="en-IN" sz="2000" dirty="0"/>
              <a:t>Associations may have an </a:t>
            </a:r>
          </a:p>
          <a:p>
            <a:pPr lvl="1"/>
            <a:r>
              <a:rPr lang="en-IN" sz="2000" dirty="0"/>
              <a:t>Association name optional black triangle ; point of triangle indicate the direction in which to read the name</a:t>
            </a:r>
          </a:p>
          <a:p>
            <a:pPr lvl="1"/>
            <a:endParaRPr lang="en-IN" dirty="0"/>
          </a:p>
          <a:p>
            <a:pPr marL="762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 descr="Image result for Binary association"/>
          <p:cNvPicPr/>
          <p:nvPr/>
        </p:nvPicPr>
        <p:blipFill>
          <a:blip r:embed="rId2"/>
          <a:srcRect l="10465" t="42675" r="9436" b="40255"/>
          <a:stretch>
            <a:fillRect/>
          </a:stretch>
        </p:blipFill>
        <p:spPr bwMode="auto">
          <a:xfrm>
            <a:off x="1835696" y="2931790"/>
            <a:ext cx="4536504" cy="1355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4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80920" cy="576064"/>
          </a:xfrm>
        </p:spPr>
        <p:txBody>
          <a:bodyPr/>
          <a:lstStyle/>
          <a:p>
            <a:r>
              <a:rPr lang="en-IN" b="1" dirty="0"/>
              <a:t>Multiplicity (Cardinality)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820472" cy="437195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1800" dirty="0"/>
              <a:t>Multiplicity: It specifies range of allowable associated classes; denoted by lower bound ……. Upper bound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 err="1"/>
              <a:t>Eg</a:t>
            </a:r>
            <a:r>
              <a:rPr lang="en-IN" sz="1800" dirty="0"/>
              <a:t>: 0....1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Eg</a:t>
            </a:r>
            <a:r>
              <a:rPr lang="en-IN" dirty="0"/>
              <a:t>: 0....*</a:t>
            </a:r>
            <a:r>
              <a:rPr lang="en-US" dirty="0"/>
              <a:t> means 0 to many</a:t>
            </a:r>
            <a:endParaRPr lang="en-IN" dirty="0"/>
          </a:p>
          <a:p>
            <a:endParaRPr lang="en-IN" dirty="0"/>
          </a:p>
          <a:p>
            <a:pPr lvl="0">
              <a:buFont typeface="Wingdings" panose="05000000000000000000" pitchFamily="2" charset="2"/>
              <a:buChar char="§"/>
            </a:pPr>
            <a:endParaRPr lang="en-IN" sz="1800" dirty="0"/>
          </a:p>
          <a:p>
            <a:pP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76200" indent="0">
              <a:buNone/>
            </a:pP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 descr="Image result for Association with multiplicity"/>
          <p:cNvPicPr/>
          <p:nvPr/>
        </p:nvPicPr>
        <p:blipFill>
          <a:blip r:embed="rId2"/>
          <a:srcRect l="6892" t="36527" r="1701" b="46806"/>
          <a:stretch>
            <a:fillRect/>
          </a:stretch>
        </p:blipFill>
        <p:spPr bwMode="auto">
          <a:xfrm>
            <a:off x="1691680" y="2499742"/>
            <a:ext cx="5832648" cy="18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689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80920" cy="576064"/>
          </a:xfrm>
        </p:spPr>
        <p:txBody>
          <a:bodyPr/>
          <a:lstStyle/>
          <a:p>
            <a:r>
              <a:rPr lang="en-IN" b="1" dirty="0"/>
              <a:t>Multiplicity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820472" cy="4371950"/>
          </a:xfrm>
        </p:spPr>
        <p:txBody>
          <a:bodyPr/>
          <a:lstStyle/>
          <a:p>
            <a:pPr marL="76200" indent="0">
              <a:buNone/>
            </a:pP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AutoShape 2" descr="Class Diagra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Class Diagram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Class Diagram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8" descr="Class Diagram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15566"/>
            <a:ext cx="626469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501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80920" cy="576064"/>
          </a:xfrm>
        </p:spPr>
        <p:txBody>
          <a:bodyPr/>
          <a:lstStyle/>
          <a:p>
            <a:r>
              <a:rPr lang="en-IN" b="1" dirty="0"/>
              <a:t>Associations and Link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820472" cy="43719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An association describes </a:t>
            </a:r>
            <a:r>
              <a:rPr lang="en-IN" sz="1800" dirty="0">
                <a:solidFill>
                  <a:srgbClr val="FF0000"/>
                </a:solidFill>
              </a:rPr>
              <a:t>a group of similar links.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Alternatively, we can say that a </a:t>
            </a:r>
            <a:r>
              <a:rPr lang="en-IN" sz="1800" dirty="0">
                <a:solidFill>
                  <a:srgbClr val="FF0000"/>
                </a:solidFill>
              </a:rPr>
              <a:t>link can be considered as an instance of an association relation.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"A person works for a company. Ram works for Infosys. Hari works for TCS.“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In this example, an association relationship named works for exists between the classes Person and Company.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 Ram works for Infosys, this implies that a link exists between the object Ram and the object Infosys.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Similarly, a works for link exists between the objects Hari and TCS.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76200" indent="0">
              <a:buNone/>
            </a:pP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544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9502"/>
            <a:ext cx="7494615" cy="576064"/>
          </a:xfrm>
        </p:spPr>
        <p:txBody>
          <a:bodyPr/>
          <a:lstStyle/>
          <a:p>
            <a:r>
              <a:rPr lang="en-US" dirty="0"/>
              <a:t>TYPES OF ASSOCIATION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987574"/>
            <a:ext cx="7422607" cy="3744416"/>
          </a:xfrm>
        </p:spPr>
        <p:txBody>
          <a:bodyPr/>
          <a:lstStyle/>
          <a:p>
            <a:r>
              <a:rPr lang="en-US" sz="2800" dirty="0"/>
              <a:t>COMPOSITION</a:t>
            </a:r>
          </a:p>
          <a:p>
            <a:r>
              <a:rPr lang="en-US" sz="2800" dirty="0"/>
              <a:t>AGGREGATION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661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8064896" cy="57606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OBJECTIVES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07504" y="915567"/>
            <a:ext cx="8856984" cy="38884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/>
            <a:r>
              <a:rPr lang="en-US" sz="2000" dirty="0"/>
              <a:t>To explain about class diagram.</a:t>
            </a:r>
          </a:p>
          <a:p>
            <a:pPr lvl="0" algn="just"/>
            <a:r>
              <a:rPr lang="en-US" sz="2000" dirty="0"/>
              <a:t>To illustrate class diagram</a:t>
            </a:r>
          </a:p>
          <a:p>
            <a:pPr lvl="0" algn="just"/>
            <a:r>
              <a:rPr lang="en-US" sz="2000" dirty="0"/>
              <a:t>To give an overview of object diagram</a:t>
            </a:r>
          </a:p>
          <a:p>
            <a:pPr lvl="0" algn="just"/>
            <a:r>
              <a:rPr lang="en-US" sz="2000" dirty="0"/>
              <a:t>To illustrate </a:t>
            </a:r>
            <a:r>
              <a:rPr lang="en-US" sz="2000"/>
              <a:t>object diagram</a:t>
            </a:r>
            <a:endParaRPr sz="2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2659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80920" cy="576064"/>
          </a:xfrm>
        </p:spPr>
        <p:txBody>
          <a:bodyPr/>
          <a:lstStyle/>
          <a:p>
            <a:r>
              <a:rPr lang="en-IN" b="1" dirty="0"/>
              <a:t>Aggregation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820472" cy="43719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Aggregation represent part/whole relationships among   objects.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A special type of association.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It represents a "part of" relationship.(Class2 is part of Class1)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As an example, consider the following—A Book object can have </a:t>
            </a:r>
            <a:r>
              <a:rPr lang="en-IN" sz="1800" dirty="0" err="1"/>
              <a:t>upto</a:t>
            </a:r>
            <a:r>
              <a:rPr lang="en-IN" sz="1800" dirty="0"/>
              <a:t> ten Chapters.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rgbClr val="00B0F0"/>
                </a:solidFill>
              </a:rPr>
              <a:t>A</a:t>
            </a:r>
            <a:r>
              <a:rPr lang="en-US" sz="1800" b="1" dirty="0" err="1">
                <a:solidFill>
                  <a:srgbClr val="00B0F0"/>
                </a:solidFill>
              </a:rPr>
              <a:t>ggregation</a:t>
            </a:r>
            <a:r>
              <a:rPr lang="en-US" sz="1800" b="1" dirty="0">
                <a:solidFill>
                  <a:srgbClr val="00B0F0"/>
                </a:solidFill>
              </a:rPr>
              <a:t> implicit a relationship where the child can exist independently of the parent. </a:t>
            </a:r>
            <a:endParaRPr lang="en-IN" sz="1800" b="1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507854"/>
            <a:ext cx="432048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mage result for Aggregation team and players"/>
          <p:cNvPicPr/>
          <p:nvPr/>
        </p:nvPicPr>
        <p:blipFill>
          <a:blip r:embed="rId3"/>
          <a:srcRect l="16458" t="48539" r="18887" b="23277"/>
          <a:stretch>
            <a:fillRect/>
          </a:stretch>
        </p:blipFill>
        <p:spPr bwMode="auto">
          <a:xfrm>
            <a:off x="755576" y="3651870"/>
            <a:ext cx="3096344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159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80920" cy="576064"/>
          </a:xfrm>
        </p:spPr>
        <p:txBody>
          <a:bodyPr/>
          <a:lstStyle/>
          <a:p>
            <a:r>
              <a:rPr lang="en-IN" b="1" dirty="0"/>
              <a:t>COMPOSITION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820472" cy="4371950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rgbClr val="00B0F0"/>
                </a:solidFill>
              </a:rPr>
              <a:t>Composition is a restricted form of Aggregation in which two entities are highly dependent on each other.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N" sz="1800" dirty="0"/>
              <a:t>It represents </a:t>
            </a:r>
            <a:r>
              <a:rPr lang="en-IN" sz="1800" b="1" dirty="0"/>
              <a:t>part-of</a:t>
            </a:r>
            <a:r>
              <a:rPr lang="en-IN" sz="1800" dirty="0"/>
              <a:t> relationship.</a:t>
            </a:r>
          </a:p>
          <a:p>
            <a:pPr algn="just"/>
            <a:r>
              <a:rPr lang="en-IN" sz="1800" dirty="0"/>
              <a:t>A special type of aggregation where parts are destroyed when the whole is destroyed.</a:t>
            </a:r>
          </a:p>
          <a:p>
            <a:r>
              <a:rPr lang="en-IN" sz="1800" dirty="0"/>
              <a:t>Objects of Class2 live and die with Class1.</a:t>
            </a:r>
          </a:p>
          <a:p>
            <a:r>
              <a:rPr lang="en-IN" sz="1800" dirty="0"/>
              <a:t>Class2 cannot stand by itself.</a:t>
            </a:r>
          </a:p>
          <a:p>
            <a:pPr marL="76200" indent="0" fontAlgn="base">
              <a:buNone/>
            </a:pP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Picture 6" descr="Image result for Aggregatio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056" y="2787774"/>
            <a:ext cx="3816424" cy="22174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9489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80920" cy="576064"/>
          </a:xfrm>
        </p:spPr>
        <p:txBody>
          <a:bodyPr/>
          <a:lstStyle/>
          <a:p>
            <a:r>
              <a:rPr lang="en-IN" b="1" dirty="0"/>
              <a:t>Dependency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640960" cy="43719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0B0F0"/>
                </a:solidFill>
              </a:rPr>
              <a:t>A class is said to be dependent on another class, if any changes to the latter class necessitates a change to be made to the dependent class..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A dependency relation between two classes shows that any change made to the independent class would require the corresponding change to be made to the dependent class.</a:t>
            </a:r>
          </a:p>
          <a:p>
            <a:pPr algn="just"/>
            <a:r>
              <a:rPr lang="en-IN" sz="2000" dirty="0"/>
              <a:t>Exists between two classes if changes to the definition of one may cause changes to the other .</a:t>
            </a:r>
          </a:p>
          <a:p>
            <a:pPr algn="just"/>
            <a:r>
              <a:rPr lang="en-IN" sz="2000" dirty="0"/>
              <a:t>Class1 depends on Class2.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2449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80920" cy="576064"/>
          </a:xfrm>
        </p:spPr>
        <p:txBody>
          <a:bodyPr/>
          <a:lstStyle/>
          <a:p>
            <a:r>
              <a:rPr lang="en-IN" b="1" dirty="0"/>
              <a:t>Dependency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640960" cy="43719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The figure below shows another example of dependency.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1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The Person class might have a </a:t>
            </a:r>
            <a:r>
              <a:rPr lang="en-IN" sz="1800" dirty="0" err="1"/>
              <a:t>hasRead</a:t>
            </a:r>
            <a:r>
              <a:rPr lang="en-IN" sz="1800" dirty="0"/>
              <a:t> method with a Book parameter that returns true if the person has read the book (perhaps by checking some database).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97719"/>
            <a:ext cx="4435376" cy="1746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375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80920" cy="576064"/>
          </a:xfrm>
        </p:spPr>
        <p:txBody>
          <a:bodyPr/>
          <a:lstStyle/>
          <a:p>
            <a:r>
              <a:rPr lang="en-IN" b="1" dirty="0"/>
              <a:t>INHERITANCE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640960" cy="4371950"/>
          </a:xfrm>
        </p:spPr>
        <p:txBody>
          <a:bodyPr/>
          <a:lstStyle/>
          <a:p>
            <a:r>
              <a:rPr lang="en-IN" sz="1800" dirty="0"/>
              <a:t>The inheritance relationship is represented by means of an empty arrow pointing from the subclass to the superclass. The arrow may be directly drawn from the subclass to the superclass.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9662"/>
            <a:ext cx="4320480" cy="321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657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80920" cy="576064"/>
          </a:xfrm>
        </p:spPr>
        <p:txBody>
          <a:bodyPr/>
          <a:lstStyle/>
          <a:p>
            <a:r>
              <a:rPr lang="en-IN" b="1" dirty="0"/>
              <a:t>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640960" cy="43719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254"/>
            <a:ext cx="8856984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580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80920" cy="576064"/>
          </a:xfrm>
        </p:spPr>
        <p:txBody>
          <a:bodyPr/>
          <a:lstStyle/>
          <a:p>
            <a:r>
              <a:rPr lang="en-IN" b="1" dirty="0"/>
              <a:t>CLASS DIAGRAM OF BANKING SYSTEM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640960" cy="43719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6" name="Picture 5" descr="Image result for class diagram of vehicle management syste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771550"/>
            <a:ext cx="7632848" cy="4219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0416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352928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indent="0"/>
            <a:r>
              <a:rPr lang="en-US" dirty="0">
                <a:solidFill>
                  <a:srgbClr val="0070C0"/>
                </a:solidFill>
              </a:rPr>
              <a:t>EXAMPLES OF CLASS DIAGRAM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8288" y="627534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Represent the following entities using UML class diagram</a:t>
            </a:r>
            <a:endParaRPr lang="en-IN" sz="1800" dirty="0"/>
          </a:p>
          <a:p>
            <a:r>
              <a:rPr lang="en-US" sz="1800" dirty="0" err="1"/>
              <a:t>i</a:t>
            </a:r>
            <a:r>
              <a:rPr lang="en-US" sz="1800" dirty="0"/>
              <a:t>) Book          ii) Vehicle   ??     iii)Employee??</a:t>
            </a:r>
            <a:endParaRPr lang="en-IN" sz="1800" dirty="0"/>
          </a:p>
          <a:p>
            <a:pPr marL="76200" indent="0" algn="just">
              <a:buNone/>
            </a:pPr>
            <a:endParaRPr lang="en-IN"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6" name="Picture 5" descr="Image result for uml class diagram for BOOK"/>
          <p:cNvPicPr/>
          <p:nvPr/>
        </p:nvPicPr>
        <p:blipFill>
          <a:blip r:embed="rId3"/>
          <a:srcRect r="38983"/>
          <a:stretch>
            <a:fillRect/>
          </a:stretch>
        </p:blipFill>
        <p:spPr bwMode="auto">
          <a:xfrm>
            <a:off x="467544" y="1635646"/>
            <a:ext cx="324036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779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352928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indent="0"/>
            <a:r>
              <a:rPr lang="en-IN" dirty="0"/>
              <a:t>Object diagrams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8288" y="627534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IN" dirty="0"/>
              <a:t>Object diagrams shows the snapshot of the </a:t>
            </a:r>
            <a:r>
              <a:rPr lang="en-IN" dirty="0">
                <a:solidFill>
                  <a:srgbClr val="FF0000"/>
                </a:solidFill>
              </a:rPr>
              <a:t>objects in a system at a point in time. </a:t>
            </a:r>
          </a:p>
          <a:p>
            <a:pPr algn="just"/>
            <a:r>
              <a:rPr lang="en-IN" dirty="0"/>
              <a:t>Since it shows instances of classes, rather than the classes themselves, it is often </a:t>
            </a:r>
            <a:r>
              <a:rPr lang="en-IN" b="1" dirty="0">
                <a:solidFill>
                  <a:srgbClr val="FF0000"/>
                </a:solidFill>
              </a:rPr>
              <a:t>called as an instance diagram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The objects are drawn using </a:t>
            </a:r>
            <a:r>
              <a:rPr lang="en-IN" dirty="0">
                <a:solidFill>
                  <a:srgbClr val="FF0000"/>
                </a:solidFill>
              </a:rPr>
              <a:t>rounded rectangles.</a:t>
            </a:r>
          </a:p>
          <a:p>
            <a:pPr algn="just"/>
            <a:r>
              <a:rPr lang="en-IN" dirty="0"/>
              <a:t>An </a:t>
            </a:r>
            <a:r>
              <a:rPr lang="en-IN" b="1" dirty="0"/>
              <a:t>Object Diagram</a:t>
            </a:r>
            <a:r>
              <a:rPr lang="en-IN" dirty="0"/>
              <a:t> can be referred to as a </a:t>
            </a:r>
            <a:r>
              <a:rPr lang="en-IN" dirty="0">
                <a:highlight>
                  <a:srgbClr val="FFFF00"/>
                </a:highlight>
              </a:rPr>
              <a:t>screenshot of the instances in a system and the relationship that exists between them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501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352928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indent="0"/>
            <a:r>
              <a:rPr lang="en-IN" dirty="0"/>
              <a:t>Object diagrams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8288" y="627534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IN"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99542"/>
            <a:ext cx="6696743" cy="437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31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251520" y="843558"/>
            <a:ext cx="8568952" cy="41044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dirty="0"/>
              <a:t>A class diagram describes the static structure of a system.</a:t>
            </a:r>
          </a:p>
          <a:p>
            <a:pPr algn="just"/>
            <a:r>
              <a:rPr lang="en-IN" sz="1800" dirty="0"/>
              <a:t>The static structure of a system comprises a number of class diagrams and their dependencies.</a:t>
            </a:r>
          </a:p>
          <a:p>
            <a:pPr algn="just"/>
            <a:r>
              <a:rPr lang="en-IN" sz="1800" b="1" dirty="0">
                <a:solidFill>
                  <a:srgbClr val="FF0000"/>
                </a:solidFill>
              </a:rPr>
              <a:t>A class diagram in the Unified </a:t>
            </a:r>
            <a:r>
              <a:rPr lang="en-IN" sz="1800" b="1" dirty="0" err="1">
                <a:solidFill>
                  <a:srgbClr val="FF0000"/>
                </a:solidFill>
              </a:rPr>
              <a:t>Modeling</a:t>
            </a:r>
            <a:r>
              <a:rPr lang="en-IN" sz="1800" b="1" dirty="0">
                <a:solidFill>
                  <a:srgbClr val="FF0000"/>
                </a:solidFill>
              </a:rPr>
              <a:t> Language (UML) is a type of static structure diagram that describes the structure of a system by showing the system's</a:t>
            </a:r>
            <a:r>
              <a:rPr lang="en-IN" sz="1800" dirty="0"/>
              <a:t>:</a:t>
            </a:r>
          </a:p>
          <a:p>
            <a:pPr algn="just"/>
            <a:r>
              <a:rPr lang="en-IN" sz="1800" dirty="0"/>
              <a:t>classes,</a:t>
            </a:r>
          </a:p>
          <a:p>
            <a:pPr algn="just"/>
            <a:r>
              <a:rPr lang="en-IN" sz="1800" dirty="0"/>
              <a:t>their attributes,</a:t>
            </a:r>
          </a:p>
          <a:p>
            <a:pPr algn="just"/>
            <a:r>
              <a:rPr lang="en-IN" sz="1800" dirty="0"/>
              <a:t>operations (or methods),</a:t>
            </a:r>
          </a:p>
          <a:p>
            <a:pPr algn="just"/>
            <a:r>
              <a:rPr lang="en-IN" sz="1800" dirty="0"/>
              <a:t>and the relationships among objects.</a:t>
            </a:r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95536" y="123478"/>
            <a:ext cx="7710639" cy="7200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b="1" dirty="0"/>
              <a:t>CLASS DIAGRAMS</a:t>
            </a:r>
            <a:endParaRPr dirty="0"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8460432" y="1347614"/>
            <a:ext cx="504056" cy="31617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375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352928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indent="0"/>
            <a:r>
              <a:rPr lang="en-IN" dirty="0"/>
              <a:t>Object diagrams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8288" y="627534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IN"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699542"/>
            <a:ext cx="8372475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398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352928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indent="0"/>
            <a:r>
              <a:rPr lang="en-IN" dirty="0"/>
              <a:t>Purpose of Class diagrams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8288" y="627534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IN" sz="2000" dirty="0"/>
              <a:t>The class diagram is the main building block of </a:t>
            </a:r>
            <a:r>
              <a:rPr lang="en-IN" sz="2000" dirty="0">
                <a:hlinkClick r:id="rId3" tooltip="Object-oriented programming"/>
              </a:rPr>
              <a:t>object-oriented</a:t>
            </a:r>
            <a:r>
              <a:rPr lang="en-IN" sz="2000" dirty="0"/>
              <a:t> </a:t>
            </a:r>
            <a:r>
              <a:rPr lang="en-IN" sz="2000" dirty="0" err="1"/>
              <a:t>modeling</a:t>
            </a:r>
            <a:r>
              <a:rPr lang="en-IN" sz="2000" dirty="0"/>
              <a:t>. </a:t>
            </a:r>
          </a:p>
          <a:p>
            <a:pPr algn="just"/>
            <a:r>
              <a:rPr lang="en-IN" sz="2000" dirty="0"/>
              <a:t>It is used for general </a:t>
            </a:r>
            <a:r>
              <a:rPr lang="en-IN" sz="2000" dirty="0">
                <a:hlinkClick r:id="rId4" tooltip="Conceptual model"/>
              </a:rPr>
              <a:t>conceptual </a:t>
            </a:r>
            <a:r>
              <a:rPr lang="en-IN" sz="2000" dirty="0" err="1">
                <a:hlinkClick r:id="rId4" tooltip="Conceptual model"/>
              </a:rPr>
              <a:t>modeling</a:t>
            </a:r>
            <a:r>
              <a:rPr lang="en-IN" sz="2000" dirty="0"/>
              <a:t> of the structure of the application, and for detailed </a:t>
            </a:r>
            <a:r>
              <a:rPr lang="en-IN" sz="2000" dirty="0" err="1"/>
              <a:t>modeling</a:t>
            </a:r>
            <a:r>
              <a:rPr lang="en-IN" sz="2000" dirty="0"/>
              <a:t> translating the models into </a:t>
            </a:r>
            <a:r>
              <a:rPr lang="en-IN" sz="2000" dirty="0">
                <a:hlinkClick r:id="rId5" tooltip="Programming code"/>
              </a:rPr>
              <a:t>programming code</a:t>
            </a:r>
            <a:r>
              <a:rPr lang="en-IN" sz="2000" dirty="0"/>
              <a:t>.</a:t>
            </a:r>
          </a:p>
          <a:p>
            <a:pPr algn="just"/>
            <a:r>
              <a:rPr lang="en-IN" sz="2000" b="1" dirty="0">
                <a:solidFill>
                  <a:srgbClr val="00B0F0"/>
                </a:solidFill>
              </a:rPr>
              <a:t>Analysis and design of the static view of an application.</a:t>
            </a:r>
          </a:p>
          <a:p>
            <a:pPr algn="just"/>
            <a:r>
              <a:rPr lang="en-IN" sz="2000" dirty="0"/>
              <a:t>Describe responsibilities of a system.</a:t>
            </a:r>
          </a:p>
          <a:p>
            <a:pPr algn="just"/>
            <a:r>
              <a:rPr lang="en-IN" sz="2000" dirty="0"/>
              <a:t>Base for component and deployment diagrams.</a:t>
            </a:r>
          </a:p>
          <a:p>
            <a:pPr algn="just"/>
            <a:r>
              <a:rPr lang="en-US" sz="2000" dirty="0"/>
              <a:t>Forward engineering.</a:t>
            </a:r>
            <a:endParaRPr lang="en-IN" sz="2000" dirty="0"/>
          </a:p>
          <a:p>
            <a:endParaRPr lang="en-IN"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9962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352928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indent="0"/>
            <a:r>
              <a:rPr lang="en-IN" dirty="0"/>
              <a:t>Purpose of Object diagrams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8288" y="627534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2000" dirty="0"/>
              <a:t>Model the </a:t>
            </a:r>
            <a:r>
              <a:rPr lang="en-IN" sz="2000" dirty="0">
                <a:solidFill>
                  <a:srgbClr val="FF0000"/>
                </a:solidFill>
              </a:rPr>
              <a:t>static design(similar to class diagrams ) or structure of a system</a:t>
            </a:r>
            <a:r>
              <a:rPr lang="en-IN" sz="2000" dirty="0"/>
              <a:t>.</a:t>
            </a:r>
          </a:p>
          <a:p>
            <a:r>
              <a:rPr lang="en-IN" sz="2000" dirty="0"/>
              <a:t>Helps us to understand the functionalities that the system should deliver to the users.</a:t>
            </a:r>
          </a:p>
          <a:p>
            <a:r>
              <a:rPr lang="en-IN" sz="2000" dirty="0"/>
              <a:t>Understand relationships between objects.</a:t>
            </a:r>
          </a:p>
          <a:p>
            <a:r>
              <a:rPr lang="en-IN" sz="2000" dirty="0"/>
              <a:t>Verify the class diagrams for completeness and accuracy by using Object Diagrams as specific test cases.</a:t>
            </a:r>
          </a:p>
          <a:p>
            <a:endParaRPr lang="en-IN"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8352928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indent="0"/>
            <a:r>
              <a:rPr lang="en-US" dirty="0">
                <a:solidFill>
                  <a:srgbClr val="0070C0"/>
                </a:solidFill>
              </a:rPr>
              <a:t>SUMMARY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8288" y="627534"/>
            <a:ext cx="8856984" cy="4392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1800" dirty="0"/>
              <a:t>We discussed the syntax and semantics of some class diagram and object diagram which can be constructed using UML.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5241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>
            <a:spLocks noGrp="1"/>
          </p:cNvSpPr>
          <p:nvPr>
            <p:ph type="title"/>
          </p:nvPr>
        </p:nvSpPr>
        <p:spPr>
          <a:xfrm>
            <a:off x="855300" y="1146825"/>
            <a:ext cx="31386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13" name="Google Shape;313;p36"/>
          <p:cNvSpPr txBox="1">
            <a:spLocks noGrp="1"/>
          </p:cNvSpPr>
          <p:nvPr>
            <p:ph type="body" idx="1"/>
          </p:nvPr>
        </p:nvSpPr>
        <p:spPr>
          <a:xfrm>
            <a:off x="855300" y="2178375"/>
            <a:ext cx="3138600" cy="181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6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315" name="Google Shape;315;p36"/>
          <p:cNvGrpSpPr/>
          <p:nvPr/>
        </p:nvGrpSpPr>
        <p:grpSpPr>
          <a:xfrm>
            <a:off x="6551508" y="1271571"/>
            <a:ext cx="1332809" cy="1232079"/>
            <a:chOff x="5975075" y="2327500"/>
            <a:chExt cx="420100" cy="388350"/>
          </a:xfrm>
        </p:grpSpPr>
        <p:sp>
          <p:nvSpPr>
            <p:cNvPr id="316" name="Google Shape;316;p3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8280920" cy="576064"/>
          </a:xfrm>
        </p:spPr>
        <p:txBody>
          <a:bodyPr/>
          <a:lstStyle/>
          <a:p>
            <a:r>
              <a:rPr lang="en-IN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712968" cy="4248472"/>
          </a:xfrm>
        </p:spPr>
        <p:txBody>
          <a:bodyPr/>
          <a:lstStyle/>
          <a:p>
            <a:r>
              <a:rPr lang="en-IN" sz="2000" dirty="0"/>
              <a:t>The classes represent entities with common features, i.e., attributes and operations.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Classes are represented as solid outline rectangles with compartments</a:t>
            </a:r>
            <a:r>
              <a:rPr lang="en-IN" sz="2000" dirty="0"/>
              <a:t>. </a:t>
            </a:r>
          </a:p>
          <a:p>
            <a:r>
              <a:rPr lang="en-IN" sz="2000" dirty="0"/>
              <a:t>Classes have a mandatory name compartment where the name is written </a:t>
            </a:r>
            <a:r>
              <a:rPr lang="en-IN" sz="2000" dirty="0" err="1"/>
              <a:t>centered</a:t>
            </a:r>
            <a:r>
              <a:rPr lang="en-IN" sz="2000" dirty="0"/>
              <a:t> in boldface.</a:t>
            </a:r>
          </a:p>
          <a:p>
            <a:r>
              <a:rPr lang="en-IN" sz="2000" dirty="0"/>
              <a:t>The class name is usually written using mixed case convention and begins with an uppercase (e.g. </a:t>
            </a:r>
            <a:r>
              <a:rPr lang="en-IN" sz="2000" dirty="0" err="1"/>
              <a:t>LibraryMember</a:t>
            </a:r>
            <a:r>
              <a:rPr lang="en-IN" sz="2000" dirty="0"/>
              <a:t>). </a:t>
            </a:r>
          </a:p>
          <a:p>
            <a:r>
              <a:rPr lang="en-IN" sz="2000" dirty="0"/>
              <a:t>Object names on the other hand, are written using a mixed case convention, but starts with a small case letter (e.g., </a:t>
            </a:r>
            <a:r>
              <a:rPr lang="en-IN" sz="2000" dirty="0" err="1"/>
              <a:t>studentMember</a:t>
            </a:r>
            <a:r>
              <a:rPr lang="en-IN" sz="2000" dirty="0"/>
              <a:t>).</a:t>
            </a:r>
          </a:p>
          <a:p>
            <a:r>
              <a:rPr lang="en-IN" sz="2000" dirty="0"/>
              <a:t>Classes have </a:t>
            </a:r>
            <a:r>
              <a:rPr lang="en-IN" sz="2000" dirty="0">
                <a:highlight>
                  <a:srgbClr val="FFFF00"/>
                </a:highlight>
              </a:rPr>
              <a:t>optional attributes and operations compartments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611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8280920" cy="432048"/>
          </a:xfrm>
        </p:spPr>
        <p:txBody>
          <a:bodyPr/>
          <a:lstStyle/>
          <a:p>
            <a:r>
              <a:rPr lang="en-IN" b="0" dirty="0"/>
              <a:t>UML Class Notation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712968" cy="4248472"/>
          </a:xfrm>
        </p:spPr>
        <p:txBody>
          <a:bodyPr/>
          <a:lstStyle/>
          <a:p>
            <a:r>
              <a:rPr lang="en-IN" sz="1800" b="1" dirty="0"/>
              <a:t>Class Name:</a:t>
            </a:r>
            <a:endParaRPr lang="en-IN" sz="1800" dirty="0"/>
          </a:p>
          <a:p>
            <a:r>
              <a:rPr lang="en-IN" sz="1800" dirty="0"/>
              <a:t>The name of the class appears in the first partition.</a:t>
            </a:r>
          </a:p>
          <a:p>
            <a:r>
              <a:rPr lang="en-IN" sz="1800" b="1" dirty="0"/>
              <a:t>Class Attributes:</a:t>
            </a:r>
            <a:endParaRPr lang="en-IN" sz="1800" dirty="0"/>
          </a:p>
          <a:p>
            <a:r>
              <a:rPr lang="en-IN" sz="1800" dirty="0"/>
              <a:t>Attributes are shown in the second partition.</a:t>
            </a:r>
          </a:p>
          <a:p>
            <a:r>
              <a:rPr lang="en-IN" sz="1800" dirty="0"/>
              <a:t>The attribute type is shown after the colon.</a:t>
            </a:r>
          </a:p>
          <a:p>
            <a:r>
              <a:rPr lang="en-IN" sz="1800" dirty="0"/>
              <a:t>Attributes map onto member variables (data members) in code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75806"/>
            <a:ext cx="7776864" cy="191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68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8280920" cy="576064"/>
          </a:xfrm>
        </p:spPr>
        <p:txBody>
          <a:bodyPr/>
          <a:lstStyle/>
          <a:p>
            <a:r>
              <a:rPr lang="en-IN" b="0" dirty="0"/>
              <a:t>UML Class Notation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712968" cy="4248472"/>
          </a:xfrm>
        </p:spPr>
        <p:txBody>
          <a:bodyPr/>
          <a:lstStyle/>
          <a:p>
            <a:r>
              <a:rPr lang="en-IN" sz="2000" b="1" dirty="0"/>
              <a:t>Class Operations (Methods):</a:t>
            </a:r>
            <a:endParaRPr lang="en-IN" sz="2000" dirty="0"/>
          </a:p>
          <a:p>
            <a:r>
              <a:rPr lang="en-IN" sz="2000" dirty="0"/>
              <a:t>Operations are shown in the third partition. </a:t>
            </a:r>
            <a:r>
              <a:rPr lang="en-IN" sz="2000" b="1" dirty="0">
                <a:solidFill>
                  <a:srgbClr val="FF0000"/>
                </a:solidFill>
              </a:rPr>
              <a:t>They are services the class provides.</a:t>
            </a:r>
          </a:p>
          <a:p>
            <a:r>
              <a:rPr lang="en-IN" sz="2000" dirty="0"/>
              <a:t>The return type of a method is shown after the colon at the end of the method signature.</a:t>
            </a:r>
          </a:p>
          <a:p>
            <a:r>
              <a:rPr lang="en-IN" sz="2000" dirty="0"/>
              <a:t>The return type of method parameters are shown after the colon following the parameter name. </a:t>
            </a:r>
            <a:r>
              <a:rPr lang="en-IN" sz="2000" dirty="0">
                <a:solidFill>
                  <a:srgbClr val="FF0000"/>
                </a:solidFill>
              </a:rPr>
              <a:t>Operations map onto class methods in code.</a:t>
            </a:r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190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80920" cy="576064"/>
          </a:xfrm>
        </p:spPr>
        <p:txBody>
          <a:bodyPr/>
          <a:lstStyle/>
          <a:p>
            <a:r>
              <a:rPr lang="en-IN" sz="2400" b="1" dirty="0"/>
              <a:t>REPRESENTATION OF CLASSES IN CLASS DIAGRAM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771550"/>
            <a:ext cx="8496944" cy="43719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9542"/>
            <a:ext cx="8255521" cy="398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27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UML Class Notation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Class Op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91630"/>
            <a:ext cx="583264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85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UML Class Notation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Simple Class diagram">
            <a:extLst>
              <a:ext uri="{FF2B5EF4-FFF2-40B4-BE49-F238E27FC236}">
                <a16:creationId xmlns:a16="http://schemas.microsoft.com/office/drawing/2014/main" id="{8574C563-F131-4C97-BEE1-5F2CE316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1353947"/>
            <a:ext cx="3078262" cy="30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032156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061A22"/>
      </a:dk1>
      <a:lt1>
        <a:srgbClr val="FFFFFF"/>
      </a:lt1>
      <a:dk2>
        <a:srgbClr val="808D8B"/>
      </a:dk2>
      <a:lt2>
        <a:srgbClr val="E7EDEB"/>
      </a:lt2>
      <a:accent1>
        <a:srgbClr val="CCFF67"/>
      </a:accent1>
      <a:accent2>
        <a:srgbClr val="6DD84D"/>
      </a:accent2>
      <a:accent3>
        <a:srgbClr val="17B342"/>
      </a:accent3>
      <a:accent4>
        <a:srgbClr val="009E9A"/>
      </a:accent4>
      <a:accent5>
        <a:srgbClr val="075E68"/>
      </a:accent5>
      <a:accent6>
        <a:srgbClr val="E4FDC4"/>
      </a:accent6>
      <a:hlink>
        <a:srgbClr val="00806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1312</Words>
  <Application>Microsoft Office PowerPoint</Application>
  <PresentationFormat>On-screen Show (16:9)</PresentationFormat>
  <Paragraphs>174</Paragraphs>
  <Slides>34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Roboto Light</vt:lpstr>
      <vt:lpstr>Roboto</vt:lpstr>
      <vt:lpstr>Arial</vt:lpstr>
      <vt:lpstr>Wingdings</vt:lpstr>
      <vt:lpstr>Roboto Slab</vt:lpstr>
      <vt:lpstr>Calibri</vt:lpstr>
      <vt:lpstr>Minola template</vt:lpstr>
      <vt:lpstr>CST 205 OOP :Object modeling using UML </vt:lpstr>
      <vt:lpstr>OBJECTIVES</vt:lpstr>
      <vt:lpstr>CLASS DIAGRAMS</vt:lpstr>
      <vt:lpstr>Classes</vt:lpstr>
      <vt:lpstr>UML Class Notation</vt:lpstr>
      <vt:lpstr>UML Class Notation</vt:lpstr>
      <vt:lpstr>REPRESENTATION OF CLASSES IN CLASS DIAGRAM</vt:lpstr>
      <vt:lpstr>UML Class Notation</vt:lpstr>
      <vt:lpstr>UML Class Notation</vt:lpstr>
      <vt:lpstr>UML Class Notation</vt:lpstr>
      <vt:lpstr>Class Relationships</vt:lpstr>
      <vt:lpstr>Association</vt:lpstr>
      <vt:lpstr>Types of Associations</vt:lpstr>
      <vt:lpstr>Types of Associations</vt:lpstr>
      <vt:lpstr>Association</vt:lpstr>
      <vt:lpstr>Multiplicity (Cardinality)</vt:lpstr>
      <vt:lpstr>Multiplicity</vt:lpstr>
      <vt:lpstr>Associations and Link</vt:lpstr>
      <vt:lpstr>TYPES OF ASSOCIATION</vt:lpstr>
      <vt:lpstr>Aggregation</vt:lpstr>
      <vt:lpstr>COMPOSITION</vt:lpstr>
      <vt:lpstr>Dependency</vt:lpstr>
      <vt:lpstr>Dependency</vt:lpstr>
      <vt:lpstr>INHERITANCE</vt:lpstr>
      <vt:lpstr>C</vt:lpstr>
      <vt:lpstr>CLASS DIAGRAM OF BANKING SYSTEM</vt:lpstr>
      <vt:lpstr>EXAMPLES OF CLASS DIAGRAM</vt:lpstr>
      <vt:lpstr>Object diagrams</vt:lpstr>
      <vt:lpstr>Object diagrams</vt:lpstr>
      <vt:lpstr>Object diagrams</vt:lpstr>
      <vt:lpstr>Purpose of Class diagrams</vt:lpstr>
      <vt:lpstr>Purpose of Object diagrams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 205 </dc:title>
  <cp:lastModifiedBy>Mithu Mery George Toc H</cp:lastModifiedBy>
  <cp:revision>61</cp:revision>
  <dcterms:modified xsi:type="dcterms:W3CDTF">2021-11-25T09:57:32Z</dcterms:modified>
</cp:coreProperties>
</file>