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52"/>
  </p:notesMasterIdLst>
  <p:sldIdLst>
    <p:sldId id="256" r:id="rId2"/>
    <p:sldId id="334" r:id="rId3"/>
    <p:sldId id="286" r:id="rId4"/>
    <p:sldId id="285" r:id="rId5"/>
    <p:sldId id="360" r:id="rId6"/>
    <p:sldId id="361" r:id="rId7"/>
    <p:sldId id="362" r:id="rId8"/>
    <p:sldId id="336" r:id="rId9"/>
    <p:sldId id="415" r:id="rId10"/>
    <p:sldId id="363" r:id="rId11"/>
    <p:sldId id="364" r:id="rId12"/>
    <p:sldId id="365" r:id="rId13"/>
    <p:sldId id="366" r:id="rId14"/>
    <p:sldId id="367" r:id="rId15"/>
    <p:sldId id="369" r:id="rId16"/>
    <p:sldId id="371" r:id="rId17"/>
    <p:sldId id="374" r:id="rId18"/>
    <p:sldId id="376" r:id="rId19"/>
    <p:sldId id="393" r:id="rId20"/>
    <p:sldId id="377" r:id="rId21"/>
    <p:sldId id="390" r:id="rId22"/>
    <p:sldId id="391" r:id="rId23"/>
    <p:sldId id="392" r:id="rId24"/>
    <p:sldId id="395" r:id="rId25"/>
    <p:sldId id="378" r:id="rId26"/>
    <p:sldId id="398" r:id="rId27"/>
    <p:sldId id="397" r:id="rId28"/>
    <p:sldId id="399" r:id="rId29"/>
    <p:sldId id="400" r:id="rId30"/>
    <p:sldId id="380" r:id="rId31"/>
    <p:sldId id="381" r:id="rId32"/>
    <p:sldId id="382" r:id="rId33"/>
    <p:sldId id="383" r:id="rId34"/>
    <p:sldId id="401" r:id="rId35"/>
    <p:sldId id="384" r:id="rId36"/>
    <p:sldId id="385" r:id="rId37"/>
    <p:sldId id="403" r:id="rId38"/>
    <p:sldId id="386" r:id="rId39"/>
    <p:sldId id="404" r:id="rId40"/>
    <p:sldId id="408" r:id="rId41"/>
    <p:sldId id="409" r:id="rId42"/>
    <p:sldId id="410" r:id="rId43"/>
    <p:sldId id="411" r:id="rId44"/>
    <p:sldId id="387" r:id="rId45"/>
    <p:sldId id="412" r:id="rId46"/>
    <p:sldId id="413" r:id="rId47"/>
    <p:sldId id="414" r:id="rId48"/>
    <p:sldId id="389" r:id="rId49"/>
    <p:sldId id="333" r:id="rId50"/>
    <p:sldId id="278" r:id="rId51"/>
  </p:sldIdLst>
  <p:sldSz cx="9144000" cy="5143500" type="screen16x9"/>
  <p:notesSz cx="6858000" cy="9144000"/>
  <p:embeddedFontLst>
    <p:embeddedFont>
      <p:font typeface="Calibri" panose="020F0502020204030204" pitchFamily="34" charset="0"/>
      <p:regular r:id="rId53"/>
      <p:bold r:id="rId54"/>
      <p:italic r:id="rId55"/>
      <p:boldItalic r:id="rId56"/>
    </p:embeddedFont>
    <p:embeddedFont>
      <p:font typeface="Roboto" panose="02000000000000000000" pitchFamily="2" charset="0"/>
      <p:regular r:id="rId57"/>
      <p:bold r:id="rId58"/>
      <p:italic r:id="rId59"/>
      <p:boldItalic r:id="rId60"/>
    </p:embeddedFont>
    <p:embeddedFont>
      <p:font typeface="Roboto Light" panose="02000000000000000000" pitchFamily="2" charset="0"/>
      <p:regular r:id="rId61"/>
      <p:bold r:id="rId62"/>
      <p:italic r:id="rId63"/>
      <p:boldItalic r:id="rId64"/>
    </p:embeddedFont>
    <p:embeddedFont>
      <p:font typeface="Roboto Slab" panose="020B0604020202020204" charset="0"/>
      <p:regular r:id="rId65"/>
      <p:bold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170A4F-A778-4ED1-AC38-4359C4E17A18}">
  <a:tblStyle styleId="{64170A4F-A778-4ED1-AC38-4359C4E17A1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55" autoAdjust="0"/>
    <p:restoredTop sz="99821" autoAdjust="0"/>
  </p:normalViewPr>
  <p:slideViewPr>
    <p:cSldViewPr>
      <p:cViewPr varScale="1">
        <p:scale>
          <a:sx n="113" d="100"/>
          <a:sy n="113" d="100"/>
        </p:scale>
        <p:origin x="730" y="4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1.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font" Target="fonts/font14.fntdata"/><Relationship Id="rId5" Type="http://schemas.openxmlformats.org/officeDocument/2006/relationships/slide" Target="slides/slide4.xml"/><Relationship Id="rId61" Type="http://schemas.openxmlformats.org/officeDocument/2006/relationships/font" Target="fonts/font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font" Target="fonts/font12.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5887609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8f0747ed82_1_4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8f0747ed82_1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1"/>
            </a:gs>
            <a:gs pos="23000">
              <a:schemeClr val="accent2"/>
            </a:gs>
            <a:gs pos="49000">
              <a:schemeClr val="accent3"/>
            </a:gs>
            <a:gs pos="77000">
              <a:schemeClr val="accent4"/>
            </a:gs>
            <a:gs pos="100000">
              <a:schemeClr val="accent5"/>
            </a:gs>
          </a:gsLst>
          <a:lin ang="18900732" scaled="0"/>
        </a:gradFill>
        <a:effectLst/>
      </p:bgPr>
    </p:bg>
    <p:spTree>
      <p:nvGrpSpPr>
        <p:cNvPr id="1" name="Shape 9"/>
        <p:cNvGrpSpPr/>
        <p:nvPr/>
      </p:nvGrpSpPr>
      <p:grpSpPr>
        <a:xfrm>
          <a:off x="0" y="0"/>
          <a:ext cx="0" cy="0"/>
          <a:chOff x="0" y="0"/>
          <a:chExt cx="0" cy="0"/>
        </a:xfrm>
      </p:grpSpPr>
      <p:sp>
        <p:nvSpPr>
          <p:cNvPr id="10" name="Google Shape;10;p2"/>
          <p:cNvSpPr/>
          <p:nvPr/>
        </p:nvSpPr>
        <p:spPr>
          <a:xfrm>
            <a:off x="1361800" y="-476249"/>
            <a:ext cx="6041280" cy="5907280"/>
          </a:xfrm>
          <a:custGeom>
            <a:avLst/>
            <a:gdLst/>
            <a:ahLst/>
            <a:cxnLst/>
            <a:rect l="l" t="t" r="r" b="b"/>
            <a:pathLst>
              <a:path w="4401661" h="4304029" extrusionOk="0">
                <a:moveTo>
                  <a:pt x="699453" y="1744663"/>
                </a:moveTo>
                <a:lnTo>
                  <a:pt x="1165543" y="1278573"/>
                </a:lnTo>
                <a:cubicBezTo>
                  <a:pt x="1215073" y="1229042"/>
                  <a:pt x="1215073" y="1147763"/>
                  <a:pt x="1165543" y="1098233"/>
                </a:cubicBezTo>
                <a:cubicBezTo>
                  <a:pt x="1116013" y="1048702"/>
                  <a:pt x="1034732" y="1048702"/>
                  <a:pt x="985203" y="1098233"/>
                </a:cubicBezTo>
                <a:lnTo>
                  <a:pt x="519113" y="1564323"/>
                </a:lnTo>
                <a:cubicBezTo>
                  <a:pt x="469583" y="1613852"/>
                  <a:pt x="469583" y="1695133"/>
                  <a:pt x="519113" y="1744663"/>
                </a:cubicBezTo>
                <a:cubicBezTo>
                  <a:pt x="568642" y="1794192"/>
                  <a:pt x="649288" y="1794192"/>
                  <a:pt x="699453" y="1744663"/>
                </a:cubicBezTo>
                <a:close/>
                <a:moveTo>
                  <a:pt x="271463" y="3418522"/>
                </a:moveTo>
                <a:lnTo>
                  <a:pt x="37147" y="3652838"/>
                </a:lnTo>
                <a:cubicBezTo>
                  <a:pt x="-12382" y="3702368"/>
                  <a:pt x="-12382" y="3783647"/>
                  <a:pt x="37147" y="3833178"/>
                </a:cubicBezTo>
                <a:cubicBezTo>
                  <a:pt x="86678" y="3882708"/>
                  <a:pt x="167958" y="3882708"/>
                  <a:pt x="217488" y="3833178"/>
                </a:cubicBezTo>
                <a:lnTo>
                  <a:pt x="451803" y="3598863"/>
                </a:lnTo>
                <a:cubicBezTo>
                  <a:pt x="501333" y="3549333"/>
                  <a:pt x="501333" y="3468053"/>
                  <a:pt x="451803" y="3418522"/>
                </a:cubicBezTo>
                <a:cubicBezTo>
                  <a:pt x="402272" y="3368993"/>
                  <a:pt x="321628" y="3368993"/>
                  <a:pt x="271463" y="3418522"/>
                </a:cubicBezTo>
                <a:close/>
                <a:moveTo>
                  <a:pt x="1105218" y="1601152"/>
                </a:moveTo>
                <a:cubicBezTo>
                  <a:pt x="1154748" y="1650683"/>
                  <a:pt x="1236028" y="1650683"/>
                  <a:pt x="1285557" y="1601152"/>
                </a:cubicBezTo>
                <a:lnTo>
                  <a:pt x="2024698" y="862013"/>
                </a:lnTo>
                <a:cubicBezTo>
                  <a:pt x="2074228" y="812483"/>
                  <a:pt x="2074228" y="731202"/>
                  <a:pt x="2024698" y="681673"/>
                </a:cubicBezTo>
                <a:cubicBezTo>
                  <a:pt x="1975168" y="632142"/>
                  <a:pt x="1893888" y="632142"/>
                  <a:pt x="1844357" y="681673"/>
                </a:cubicBezTo>
                <a:lnTo>
                  <a:pt x="1105218" y="1420177"/>
                </a:lnTo>
                <a:cubicBezTo>
                  <a:pt x="1055688" y="1470342"/>
                  <a:pt x="1055688" y="1550988"/>
                  <a:pt x="1105218" y="1601152"/>
                </a:cubicBezTo>
                <a:close/>
                <a:moveTo>
                  <a:pt x="3472498" y="217487"/>
                </a:moveTo>
                <a:cubicBezTo>
                  <a:pt x="3522028" y="167957"/>
                  <a:pt x="3522028" y="86677"/>
                  <a:pt x="3472498" y="37148"/>
                </a:cubicBezTo>
                <a:cubicBezTo>
                  <a:pt x="3422968" y="-12383"/>
                  <a:pt x="3341687" y="-12383"/>
                  <a:pt x="3292158" y="37148"/>
                </a:cubicBezTo>
                <a:cubicBezTo>
                  <a:pt x="3242628" y="86677"/>
                  <a:pt x="3242628" y="167957"/>
                  <a:pt x="3292158" y="217487"/>
                </a:cubicBezTo>
                <a:cubicBezTo>
                  <a:pt x="3341687" y="267018"/>
                  <a:pt x="3422968" y="267018"/>
                  <a:pt x="3472498" y="217487"/>
                </a:cubicBezTo>
                <a:close/>
                <a:moveTo>
                  <a:pt x="441642" y="2002473"/>
                </a:moveTo>
                <a:cubicBezTo>
                  <a:pt x="491172" y="1952942"/>
                  <a:pt x="491172" y="1871663"/>
                  <a:pt x="441642" y="1822133"/>
                </a:cubicBezTo>
                <a:cubicBezTo>
                  <a:pt x="392113" y="1772602"/>
                  <a:pt x="310833" y="1772602"/>
                  <a:pt x="261303" y="1822133"/>
                </a:cubicBezTo>
                <a:cubicBezTo>
                  <a:pt x="211772" y="1871663"/>
                  <a:pt x="211772" y="1952942"/>
                  <a:pt x="261303" y="2002473"/>
                </a:cubicBezTo>
                <a:cubicBezTo>
                  <a:pt x="310833" y="2052003"/>
                  <a:pt x="392113" y="2052003"/>
                  <a:pt x="441642" y="2002473"/>
                </a:cubicBezTo>
                <a:close/>
                <a:moveTo>
                  <a:pt x="3945573" y="2271078"/>
                </a:moveTo>
                <a:lnTo>
                  <a:pt x="3842703" y="2373947"/>
                </a:lnTo>
                <a:cubicBezTo>
                  <a:pt x="3793173" y="2423478"/>
                  <a:pt x="3711893" y="2423478"/>
                  <a:pt x="3662362" y="2373947"/>
                </a:cubicBezTo>
                <a:cubicBezTo>
                  <a:pt x="3612833" y="2324418"/>
                  <a:pt x="3612833" y="2243138"/>
                  <a:pt x="3662362" y="2193608"/>
                </a:cubicBezTo>
                <a:lnTo>
                  <a:pt x="3993198" y="1862773"/>
                </a:lnTo>
                <a:cubicBezTo>
                  <a:pt x="4042728" y="1813242"/>
                  <a:pt x="4042728" y="1731963"/>
                  <a:pt x="3993198" y="1682433"/>
                </a:cubicBezTo>
                <a:cubicBezTo>
                  <a:pt x="3943668" y="1632902"/>
                  <a:pt x="3862387" y="1632902"/>
                  <a:pt x="3812858" y="1682433"/>
                </a:cubicBezTo>
                <a:lnTo>
                  <a:pt x="3638868" y="1856423"/>
                </a:lnTo>
                <a:cubicBezTo>
                  <a:pt x="3589337" y="1905952"/>
                  <a:pt x="3508058" y="1905952"/>
                  <a:pt x="3458528" y="1856423"/>
                </a:cubicBezTo>
                <a:cubicBezTo>
                  <a:pt x="3408998" y="1806892"/>
                  <a:pt x="3408998" y="1725613"/>
                  <a:pt x="3458528" y="1676083"/>
                </a:cubicBezTo>
                <a:lnTo>
                  <a:pt x="4000183" y="1134427"/>
                </a:lnTo>
                <a:cubicBezTo>
                  <a:pt x="4049712" y="1084898"/>
                  <a:pt x="4049712" y="1003617"/>
                  <a:pt x="4000183" y="954088"/>
                </a:cubicBezTo>
                <a:cubicBezTo>
                  <a:pt x="3950653" y="904558"/>
                  <a:pt x="3869373" y="904558"/>
                  <a:pt x="3819843" y="954088"/>
                </a:cubicBezTo>
                <a:lnTo>
                  <a:pt x="3636962" y="1136967"/>
                </a:lnTo>
                <a:cubicBezTo>
                  <a:pt x="3587433" y="1186498"/>
                  <a:pt x="3506153" y="1186498"/>
                  <a:pt x="3456623" y="1136967"/>
                </a:cubicBezTo>
                <a:cubicBezTo>
                  <a:pt x="3407093" y="1087438"/>
                  <a:pt x="3407093" y="1006158"/>
                  <a:pt x="3456623" y="956627"/>
                </a:cubicBezTo>
                <a:lnTo>
                  <a:pt x="3508058" y="905192"/>
                </a:lnTo>
                <a:cubicBezTo>
                  <a:pt x="3557587" y="855663"/>
                  <a:pt x="3557587" y="774383"/>
                  <a:pt x="3508058" y="724852"/>
                </a:cubicBezTo>
                <a:cubicBezTo>
                  <a:pt x="3458528" y="675323"/>
                  <a:pt x="3377248" y="675323"/>
                  <a:pt x="3327718" y="724852"/>
                </a:cubicBezTo>
                <a:lnTo>
                  <a:pt x="2574608" y="1476058"/>
                </a:lnTo>
                <a:cubicBezTo>
                  <a:pt x="2525078" y="1525588"/>
                  <a:pt x="2443798" y="1525588"/>
                  <a:pt x="2394268" y="1476058"/>
                </a:cubicBezTo>
                <a:cubicBezTo>
                  <a:pt x="2344738" y="1426527"/>
                  <a:pt x="2344738" y="1345248"/>
                  <a:pt x="2394268" y="1295717"/>
                </a:cubicBezTo>
                <a:lnTo>
                  <a:pt x="3234373" y="455612"/>
                </a:lnTo>
                <a:cubicBezTo>
                  <a:pt x="3283903" y="406083"/>
                  <a:pt x="3283903" y="324802"/>
                  <a:pt x="3234373" y="275273"/>
                </a:cubicBezTo>
                <a:cubicBezTo>
                  <a:pt x="3184843" y="225743"/>
                  <a:pt x="3103562" y="225743"/>
                  <a:pt x="3054033" y="275273"/>
                </a:cubicBezTo>
                <a:lnTo>
                  <a:pt x="2095818" y="1233488"/>
                </a:lnTo>
                <a:cubicBezTo>
                  <a:pt x="2046288" y="1283017"/>
                  <a:pt x="1965007" y="1283017"/>
                  <a:pt x="1915478" y="1233488"/>
                </a:cubicBezTo>
                <a:cubicBezTo>
                  <a:pt x="1865948" y="1183958"/>
                  <a:pt x="1784668" y="1183958"/>
                  <a:pt x="1735138" y="1233488"/>
                </a:cubicBezTo>
                <a:lnTo>
                  <a:pt x="480378" y="2488247"/>
                </a:lnTo>
                <a:cubicBezTo>
                  <a:pt x="430847" y="2537778"/>
                  <a:pt x="430847" y="2619058"/>
                  <a:pt x="480378" y="2668588"/>
                </a:cubicBezTo>
                <a:cubicBezTo>
                  <a:pt x="529908" y="2718118"/>
                  <a:pt x="611188" y="2718118"/>
                  <a:pt x="660717" y="2668588"/>
                </a:cubicBezTo>
                <a:lnTo>
                  <a:pt x="862648" y="2466658"/>
                </a:lnTo>
                <a:cubicBezTo>
                  <a:pt x="912178" y="2417128"/>
                  <a:pt x="993457" y="2417128"/>
                  <a:pt x="1042988" y="2466658"/>
                </a:cubicBezTo>
                <a:cubicBezTo>
                  <a:pt x="1092518" y="2516188"/>
                  <a:pt x="1092518" y="2597468"/>
                  <a:pt x="1042988" y="2646997"/>
                </a:cubicBezTo>
                <a:lnTo>
                  <a:pt x="553403" y="3137218"/>
                </a:lnTo>
                <a:cubicBezTo>
                  <a:pt x="503872" y="3186747"/>
                  <a:pt x="503872" y="3268028"/>
                  <a:pt x="553403" y="3317558"/>
                </a:cubicBezTo>
                <a:cubicBezTo>
                  <a:pt x="602933" y="3367088"/>
                  <a:pt x="684213" y="3367088"/>
                  <a:pt x="733742" y="3317558"/>
                </a:cubicBezTo>
                <a:lnTo>
                  <a:pt x="847408" y="3203893"/>
                </a:lnTo>
                <a:cubicBezTo>
                  <a:pt x="896938" y="3154363"/>
                  <a:pt x="978217" y="3154363"/>
                  <a:pt x="1027748" y="3203893"/>
                </a:cubicBezTo>
                <a:cubicBezTo>
                  <a:pt x="1077278" y="3253422"/>
                  <a:pt x="1158557" y="3253422"/>
                  <a:pt x="1208088" y="3203893"/>
                </a:cubicBezTo>
                <a:lnTo>
                  <a:pt x="1427163" y="2984818"/>
                </a:lnTo>
                <a:cubicBezTo>
                  <a:pt x="1476693" y="2935288"/>
                  <a:pt x="1557973" y="2935288"/>
                  <a:pt x="1607503" y="2984818"/>
                </a:cubicBezTo>
                <a:cubicBezTo>
                  <a:pt x="1657032" y="3034347"/>
                  <a:pt x="1657032" y="3115628"/>
                  <a:pt x="1607503" y="3165158"/>
                </a:cubicBezTo>
                <a:lnTo>
                  <a:pt x="1025207" y="3747453"/>
                </a:lnTo>
                <a:cubicBezTo>
                  <a:pt x="975678" y="3796983"/>
                  <a:pt x="975678" y="3878263"/>
                  <a:pt x="1025207" y="3927793"/>
                </a:cubicBezTo>
                <a:cubicBezTo>
                  <a:pt x="1074738" y="3977322"/>
                  <a:pt x="1156018" y="3977322"/>
                  <a:pt x="1205548" y="3927793"/>
                </a:cubicBezTo>
                <a:lnTo>
                  <a:pt x="1538288" y="3595053"/>
                </a:lnTo>
                <a:cubicBezTo>
                  <a:pt x="1587818" y="3545522"/>
                  <a:pt x="1669098" y="3545522"/>
                  <a:pt x="1718628" y="3595053"/>
                </a:cubicBezTo>
                <a:cubicBezTo>
                  <a:pt x="1768157" y="3644583"/>
                  <a:pt x="1849438" y="3644583"/>
                  <a:pt x="1898968" y="3595053"/>
                </a:cubicBezTo>
                <a:lnTo>
                  <a:pt x="2071053" y="3422968"/>
                </a:lnTo>
                <a:cubicBezTo>
                  <a:pt x="2120583" y="3373438"/>
                  <a:pt x="2201863" y="3373438"/>
                  <a:pt x="2251393" y="3422968"/>
                </a:cubicBezTo>
                <a:cubicBezTo>
                  <a:pt x="2300923" y="3472497"/>
                  <a:pt x="2300923" y="3553778"/>
                  <a:pt x="2251393" y="3603308"/>
                </a:cubicBezTo>
                <a:lnTo>
                  <a:pt x="1929448" y="3925253"/>
                </a:lnTo>
                <a:cubicBezTo>
                  <a:pt x="1879918" y="3974783"/>
                  <a:pt x="1879918" y="4056063"/>
                  <a:pt x="1929448" y="4105593"/>
                </a:cubicBezTo>
                <a:cubicBezTo>
                  <a:pt x="1978978" y="4155122"/>
                  <a:pt x="2060257" y="4155122"/>
                  <a:pt x="2109788" y="4105593"/>
                </a:cubicBezTo>
                <a:lnTo>
                  <a:pt x="2505393" y="3709988"/>
                </a:lnTo>
                <a:cubicBezTo>
                  <a:pt x="2554923" y="3660458"/>
                  <a:pt x="2636203" y="3660458"/>
                  <a:pt x="2685733" y="3709988"/>
                </a:cubicBezTo>
                <a:cubicBezTo>
                  <a:pt x="2735262" y="3759518"/>
                  <a:pt x="2816543" y="3759518"/>
                  <a:pt x="2866073" y="3709988"/>
                </a:cubicBezTo>
                <a:lnTo>
                  <a:pt x="4125278" y="2450783"/>
                </a:lnTo>
                <a:cubicBezTo>
                  <a:pt x="4174808" y="2401253"/>
                  <a:pt x="4174808" y="2319972"/>
                  <a:pt x="4125278" y="2270443"/>
                </a:cubicBezTo>
                <a:cubicBezTo>
                  <a:pt x="4076383" y="2221547"/>
                  <a:pt x="3995103" y="2221547"/>
                  <a:pt x="3945573" y="2271078"/>
                </a:cubicBezTo>
                <a:close/>
                <a:moveTo>
                  <a:pt x="4364038" y="1310958"/>
                </a:moveTo>
                <a:cubicBezTo>
                  <a:pt x="4314508" y="1261427"/>
                  <a:pt x="4233228" y="1261427"/>
                  <a:pt x="4183698" y="1310958"/>
                </a:cubicBezTo>
                <a:lnTo>
                  <a:pt x="4084637" y="1410017"/>
                </a:lnTo>
                <a:cubicBezTo>
                  <a:pt x="4035108" y="1459548"/>
                  <a:pt x="4035108" y="1540827"/>
                  <a:pt x="4084637" y="1590358"/>
                </a:cubicBezTo>
                <a:cubicBezTo>
                  <a:pt x="4134168" y="1639888"/>
                  <a:pt x="4215448" y="1639888"/>
                  <a:pt x="4264978" y="1590358"/>
                </a:cubicBezTo>
                <a:lnTo>
                  <a:pt x="4364038" y="1491298"/>
                </a:lnTo>
                <a:cubicBezTo>
                  <a:pt x="4414203" y="1441767"/>
                  <a:pt x="4414203" y="1360488"/>
                  <a:pt x="4364038" y="1310958"/>
                </a:cubicBezTo>
                <a:close/>
                <a:moveTo>
                  <a:pt x="3773487" y="2885758"/>
                </a:moveTo>
                <a:lnTo>
                  <a:pt x="2807018" y="3852228"/>
                </a:lnTo>
                <a:cubicBezTo>
                  <a:pt x="2757487" y="3901758"/>
                  <a:pt x="2757487" y="3983038"/>
                  <a:pt x="2807018" y="4032568"/>
                </a:cubicBezTo>
                <a:cubicBezTo>
                  <a:pt x="2856548" y="4082097"/>
                  <a:pt x="2937828" y="4082097"/>
                  <a:pt x="2987358" y="4032568"/>
                </a:cubicBezTo>
                <a:lnTo>
                  <a:pt x="3953828" y="3066097"/>
                </a:lnTo>
                <a:cubicBezTo>
                  <a:pt x="4003358" y="3016568"/>
                  <a:pt x="4003358" y="2935288"/>
                  <a:pt x="3953828" y="2885758"/>
                </a:cubicBezTo>
                <a:cubicBezTo>
                  <a:pt x="3904298" y="2836228"/>
                  <a:pt x="3823018" y="2836228"/>
                  <a:pt x="3773487" y="2885758"/>
                </a:cubicBezTo>
                <a:close/>
                <a:moveTo>
                  <a:pt x="2572703" y="4086543"/>
                </a:moveTo>
                <a:cubicBezTo>
                  <a:pt x="2523173" y="4136072"/>
                  <a:pt x="2523173" y="4217353"/>
                  <a:pt x="2572703" y="4266883"/>
                </a:cubicBezTo>
                <a:cubicBezTo>
                  <a:pt x="2622233" y="4316413"/>
                  <a:pt x="2703512" y="4316413"/>
                  <a:pt x="2753043" y="4266883"/>
                </a:cubicBezTo>
                <a:cubicBezTo>
                  <a:pt x="2802573" y="4217353"/>
                  <a:pt x="2802573" y="4136072"/>
                  <a:pt x="2753043" y="4086543"/>
                </a:cubicBezTo>
                <a:cubicBezTo>
                  <a:pt x="2703512" y="4037013"/>
                  <a:pt x="2622233" y="4037013"/>
                  <a:pt x="2572703" y="4086543"/>
                </a:cubicBezTo>
                <a:close/>
              </a:path>
            </a:pathLst>
          </a:custGeom>
          <a:gradFill>
            <a:gsLst>
              <a:gs pos="0">
                <a:schemeClr val="accent1"/>
              </a:gs>
              <a:gs pos="13000">
                <a:schemeClr val="accent1"/>
              </a:gs>
              <a:gs pos="31000">
                <a:schemeClr val="accent2"/>
              </a:gs>
              <a:gs pos="50000">
                <a:schemeClr val="accent3"/>
              </a:gs>
              <a:gs pos="68000">
                <a:schemeClr val="accent4"/>
              </a:gs>
              <a:gs pos="88000">
                <a:schemeClr val="accent5"/>
              </a:gs>
              <a:gs pos="100000">
                <a:schemeClr val="accent5"/>
              </a:gs>
            </a:gsLst>
            <a:lin ang="8100019"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685800" y="1991813"/>
            <a:ext cx="7772400" cy="1159800"/>
          </a:xfrm>
          <a:prstGeom prst="rect">
            <a:avLst/>
          </a:prstGeom>
        </p:spPr>
        <p:txBody>
          <a:bodyPr spcFirstLastPara="1" wrap="square" lIns="0" tIns="0" rIns="0" bIns="0" anchor="ctr" anchorCtr="0">
            <a:noAutofit/>
          </a:bodyPr>
          <a:lstStyle>
            <a:lvl1pPr lvl="0" algn="ctr" rtl="0">
              <a:spcBef>
                <a:spcPts val="0"/>
              </a:spcBef>
              <a:spcAft>
                <a:spcPts val="0"/>
              </a:spcAft>
              <a:buClr>
                <a:schemeClr val="lt1"/>
              </a:buClr>
              <a:buSzPts val="5600"/>
              <a:buNone/>
              <a:defRPr sz="5600">
                <a:solidFill>
                  <a:schemeClr val="lt1"/>
                </a:solidFill>
              </a:defRPr>
            </a:lvl1pPr>
            <a:lvl2pPr lvl="1" algn="ctr" rtl="0">
              <a:spcBef>
                <a:spcPts val="0"/>
              </a:spcBef>
              <a:spcAft>
                <a:spcPts val="0"/>
              </a:spcAft>
              <a:buClr>
                <a:schemeClr val="lt1"/>
              </a:buClr>
              <a:buSzPts val="5600"/>
              <a:buNone/>
              <a:defRPr sz="5600">
                <a:solidFill>
                  <a:schemeClr val="lt1"/>
                </a:solidFill>
              </a:defRPr>
            </a:lvl2pPr>
            <a:lvl3pPr lvl="2" algn="ctr" rtl="0">
              <a:spcBef>
                <a:spcPts val="0"/>
              </a:spcBef>
              <a:spcAft>
                <a:spcPts val="0"/>
              </a:spcAft>
              <a:buClr>
                <a:schemeClr val="lt1"/>
              </a:buClr>
              <a:buSzPts val="5600"/>
              <a:buNone/>
              <a:defRPr sz="5600">
                <a:solidFill>
                  <a:schemeClr val="lt1"/>
                </a:solidFill>
              </a:defRPr>
            </a:lvl3pPr>
            <a:lvl4pPr lvl="3" algn="ctr" rtl="0">
              <a:spcBef>
                <a:spcPts val="0"/>
              </a:spcBef>
              <a:spcAft>
                <a:spcPts val="0"/>
              </a:spcAft>
              <a:buClr>
                <a:schemeClr val="lt1"/>
              </a:buClr>
              <a:buSzPts val="5600"/>
              <a:buNone/>
              <a:defRPr sz="5600">
                <a:solidFill>
                  <a:schemeClr val="lt1"/>
                </a:solidFill>
              </a:defRPr>
            </a:lvl4pPr>
            <a:lvl5pPr lvl="4" algn="ctr" rtl="0">
              <a:spcBef>
                <a:spcPts val="0"/>
              </a:spcBef>
              <a:spcAft>
                <a:spcPts val="0"/>
              </a:spcAft>
              <a:buClr>
                <a:schemeClr val="lt1"/>
              </a:buClr>
              <a:buSzPts val="5600"/>
              <a:buNone/>
              <a:defRPr sz="5600">
                <a:solidFill>
                  <a:schemeClr val="lt1"/>
                </a:solidFill>
              </a:defRPr>
            </a:lvl5pPr>
            <a:lvl6pPr lvl="5" algn="ctr" rtl="0">
              <a:spcBef>
                <a:spcPts val="0"/>
              </a:spcBef>
              <a:spcAft>
                <a:spcPts val="0"/>
              </a:spcAft>
              <a:buClr>
                <a:schemeClr val="lt1"/>
              </a:buClr>
              <a:buSzPts val="5600"/>
              <a:buNone/>
              <a:defRPr sz="5600">
                <a:solidFill>
                  <a:schemeClr val="lt1"/>
                </a:solidFill>
              </a:defRPr>
            </a:lvl6pPr>
            <a:lvl7pPr lvl="6" algn="ctr" rtl="0">
              <a:spcBef>
                <a:spcPts val="0"/>
              </a:spcBef>
              <a:spcAft>
                <a:spcPts val="0"/>
              </a:spcAft>
              <a:buClr>
                <a:schemeClr val="lt1"/>
              </a:buClr>
              <a:buSzPts val="5600"/>
              <a:buNone/>
              <a:defRPr sz="5600">
                <a:solidFill>
                  <a:schemeClr val="lt1"/>
                </a:solidFill>
              </a:defRPr>
            </a:lvl7pPr>
            <a:lvl8pPr lvl="7" algn="ctr" rtl="0">
              <a:spcBef>
                <a:spcPts val="0"/>
              </a:spcBef>
              <a:spcAft>
                <a:spcPts val="0"/>
              </a:spcAft>
              <a:buClr>
                <a:schemeClr val="lt1"/>
              </a:buClr>
              <a:buSzPts val="5600"/>
              <a:buNone/>
              <a:defRPr sz="5600">
                <a:solidFill>
                  <a:schemeClr val="lt1"/>
                </a:solidFill>
              </a:defRPr>
            </a:lvl8pPr>
            <a:lvl9pPr lvl="8" algn="ctr" rtl="0">
              <a:spcBef>
                <a:spcPts val="0"/>
              </a:spcBef>
              <a:spcAft>
                <a:spcPts val="0"/>
              </a:spcAft>
              <a:buClr>
                <a:schemeClr val="lt1"/>
              </a:buClr>
              <a:buSzPts val="5600"/>
              <a:buNone/>
              <a:defRPr sz="56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8608500" y="4608000"/>
            <a:ext cx="383100" cy="383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sldNum" idx="12"/>
          </p:nvPr>
        </p:nvSpPr>
        <p:spPr>
          <a:xfrm>
            <a:off x="8608500" y="4608050"/>
            <a:ext cx="383100" cy="383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24" name="Google Shape;24;p5"/>
          <p:cNvSpPr/>
          <p:nvPr/>
        </p:nvSpPr>
        <p:spPr>
          <a:xfrm>
            <a:off x="5088076" y="-549695"/>
            <a:ext cx="4192582" cy="4099588"/>
          </a:xfrm>
          <a:custGeom>
            <a:avLst/>
            <a:gdLst/>
            <a:ahLst/>
            <a:cxnLst/>
            <a:rect l="l" t="t" r="r" b="b"/>
            <a:pathLst>
              <a:path w="4401661" h="4304029" extrusionOk="0">
                <a:moveTo>
                  <a:pt x="699453" y="1744663"/>
                </a:moveTo>
                <a:lnTo>
                  <a:pt x="1165543" y="1278573"/>
                </a:lnTo>
                <a:cubicBezTo>
                  <a:pt x="1215073" y="1229042"/>
                  <a:pt x="1215073" y="1147763"/>
                  <a:pt x="1165543" y="1098233"/>
                </a:cubicBezTo>
                <a:cubicBezTo>
                  <a:pt x="1116013" y="1048702"/>
                  <a:pt x="1034732" y="1048702"/>
                  <a:pt x="985203" y="1098233"/>
                </a:cubicBezTo>
                <a:lnTo>
                  <a:pt x="519113" y="1564323"/>
                </a:lnTo>
                <a:cubicBezTo>
                  <a:pt x="469583" y="1613852"/>
                  <a:pt x="469583" y="1695133"/>
                  <a:pt x="519113" y="1744663"/>
                </a:cubicBezTo>
                <a:cubicBezTo>
                  <a:pt x="568642" y="1794192"/>
                  <a:pt x="649288" y="1794192"/>
                  <a:pt x="699453" y="1744663"/>
                </a:cubicBezTo>
                <a:close/>
                <a:moveTo>
                  <a:pt x="271463" y="3418522"/>
                </a:moveTo>
                <a:lnTo>
                  <a:pt x="37147" y="3652838"/>
                </a:lnTo>
                <a:cubicBezTo>
                  <a:pt x="-12382" y="3702368"/>
                  <a:pt x="-12382" y="3783647"/>
                  <a:pt x="37147" y="3833178"/>
                </a:cubicBezTo>
                <a:cubicBezTo>
                  <a:pt x="86678" y="3882708"/>
                  <a:pt x="167958" y="3882708"/>
                  <a:pt x="217488" y="3833178"/>
                </a:cubicBezTo>
                <a:lnTo>
                  <a:pt x="451803" y="3598863"/>
                </a:lnTo>
                <a:cubicBezTo>
                  <a:pt x="501333" y="3549333"/>
                  <a:pt x="501333" y="3468053"/>
                  <a:pt x="451803" y="3418522"/>
                </a:cubicBezTo>
                <a:cubicBezTo>
                  <a:pt x="402272" y="3368993"/>
                  <a:pt x="321628" y="3368993"/>
                  <a:pt x="271463" y="3418522"/>
                </a:cubicBezTo>
                <a:close/>
                <a:moveTo>
                  <a:pt x="1105218" y="1601152"/>
                </a:moveTo>
                <a:cubicBezTo>
                  <a:pt x="1154748" y="1650683"/>
                  <a:pt x="1236028" y="1650683"/>
                  <a:pt x="1285557" y="1601152"/>
                </a:cubicBezTo>
                <a:lnTo>
                  <a:pt x="2024698" y="862013"/>
                </a:lnTo>
                <a:cubicBezTo>
                  <a:pt x="2074228" y="812483"/>
                  <a:pt x="2074228" y="731202"/>
                  <a:pt x="2024698" y="681673"/>
                </a:cubicBezTo>
                <a:cubicBezTo>
                  <a:pt x="1975168" y="632142"/>
                  <a:pt x="1893888" y="632142"/>
                  <a:pt x="1844357" y="681673"/>
                </a:cubicBezTo>
                <a:lnTo>
                  <a:pt x="1105218" y="1420177"/>
                </a:lnTo>
                <a:cubicBezTo>
                  <a:pt x="1055688" y="1470342"/>
                  <a:pt x="1055688" y="1550988"/>
                  <a:pt x="1105218" y="1601152"/>
                </a:cubicBezTo>
                <a:close/>
                <a:moveTo>
                  <a:pt x="3472498" y="217487"/>
                </a:moveTo>
                <a:cubicBezTo>
                  <a:pt x="3522028" y="167957"/>
                  <a:pt x="3522028" y="86677"/>
                  <a:pt x="3472498" y="37148"/>
                </a:cubicBezTo>
                <a:cubicBezTo>
                  <a:pt x="3422968" y="-12383"/>
                  <a:pt x="3341687" y="-12383"/>
                  <a:pt x="3292158" y="37148"/>
                </a:cubicBezTo>
                <a:cubicBezTo>
                  <a:pt x="3242628" y="86677"/>
                  <a:pt x="3242628" y="167957"/>
                  <a:pt x="3292158" y="217487"/>
                </a:cubicBezTo>
                <a:cubicBezTo>
                  <a:pt x="3341687" y="267018"/>
                  <a:pt x="3422968" y="267018"/>
                  <a:pt x="3472498" y="217487"/>
                </a:cubicBezTo>
                <a:close/>
                <a:moveTo>
                  <a:pt x="441642" y="2002473"/>
                </a:moveTo>
                <a:cubicBezTo>
                  <a:pt x="491172" y="1952942"/>
                  <a:pt x="491172" y="1871663"/>
                  <a:pt x="441642" y="1822133"/>
                </a:cubicBezTo>
                <a:cubicBezTo>
                  <a:pt x="392113" y="1772602"/>
                  <a:pt x="310833" y="1772602"/>
                  <a:pt x="261303" y="1822133"/>
                </a:cubicBezTo>
                <a:cubicBezTo>
                  <a:pt x="211772" y="1871663"/>
                  <a:pt x="211772" y="1952942"/>
                  <a:pt x="261303" y="2002473"/>
                </a:cubicBezTo>
                <a:cubicBezTo>
                  <a:pt x="310833" y="2052003"/>
                  <a:pt x="392113" y="2052003"/>
                  <a:pt x="441642" y="2002473"/>
                </a:cubicBezTo>
                <a:close/>
                <a:moveTo>
                  <a:pt x="3945573" y="2271078"/>
                </a:moveTo>
                <a:lnTo>
                  <a:pt x="3842703" y="2373947"/>
                </a:lnTo>
                <a:cubicBezTo>
                  <a:pt x="3793173" y="2423478"/>
                  <a:pt x="3711893" y="2423478"/>
                  <a:pt x="3662362" y="2373947"/>
                </a:cubicBezTo>
                <a:cubicBezTo>
                  <a:pt x="3612833" y="2324418"/>
                  <a:pt x="3612833" y="2243138"/>
                  <a:pt x="3662362" y="2193608"/>
                </a:cubicBezTo>
                <a:lnTo>
                  <a:pt x="3993198" y="1862773"/>
                </a:lnTo>
                <a:cubicBezTo>
                  <a:pt x="4042728" y="1813242"/>
                  <a:pt x="4042728" y="1731963"/>
                  <a:pt x="3993198" y="1682433"/>
                </a:cubicBezTo>
                <a:cubicBezTo>
                  <a:pt x="3943668" y="1632902"/>
                  <a:pt x="3862387" y="1632902"/>
                  <a:pt x="3812858" y="1682433"/>
                </a:cubicBezTo>
                <a:lnTo>
                  <a:pt x="3638868" y="1856423"/>
                </a:lnTo>
                <a:cubicBezTo>
                  <a:pt x="3589337" y="1905952"/>
                  <a:pt x="3508058" y="1905952"/>
                  <a:pt x="3458528" y="1856423"/>
                </a:cubicBezTo>
                <a:cubicBezTo>
                  <a:pt x="3408998" y="1806892"/>
                  <a:pt x="3408998" y="1725613"/>
                  <a:pt x="3458528" y="1676083"/>
                </a:cubicBezTo>
                <a:lnTo>
                  <a:pt x="4000183" y="1134427"/>
                </a:lnTo>
                <a:cubicBezTo>
                  <a:pt x="4049712" y="1084898"/>
                  <a:pt x="4049712" y="1003617"/>
                  <a:pt x="4000183" y="954088"/>
                </a:cubicBezTo>
                <a:cubicBezTo>
                  <a:pt x="3950653" y="904558"/>
                  <a:pt x="3869373" y="904558"/>
                  <a:pt x="3819843" y="954088"/>
                </a:cubicBezTo>
                <a:lnTo>
                  <a:pt x="3636962" y="1136967"/>
                </a:lnTo>
                <a:cubicBezTo>
                  <a:pt x="3587433" y="1186498"/>
                  <a:pt x="3506153" y="1186498"/>
                  <a:pt x="3456623" y="1136967"/>
                </a:cubicBezTo>
                <a:cubicBezTo>
                  <a:pt x="3407093" y="1087438"/>
                  <a:pt x="3407093" y="1006158"/>
                  <a:pt x="3456623" y="956627"/>
                </a:cubicBezTo>
                <a:lnTo>
                  <a:pt x="3508058" y="905192"/>
                </a:lnTo>
                <a:cubicBezTo>
                  <a:pt x="3557587" y="855663"/>
                  <a:pt x="3557587" y="774383"/>
                  <a:pt x="3508058" y="724852"/>
                </a:cubicBezTo>
                <a:cubicBezTo>
                  <a:pt x="3458528" y="675323"/>
                  <a:pt x="3377248" y="675323"/>
                  <a:pt x="3327718" y="724852"/>
                </a:cubicBezTo>
                <a:lnTo>
                  <a:pt x="2574608" y="1476058"/>
                </a:lnTo>
                <a:cubicBezTo>
                  <a:pt x="2525078" y="1525588"/>
                  <a:pt x="2443798" y="1525588"/>
                  <a:pt x="2394268" y="1476058"/>
                </a:cubicBezTo>
                <a:cubicBezTo>
                  <a:pt x="2344738" y="1426527"/>
                  <a:pt x="2344738" y="1345248"/>
                  <a:pt x="2394268" y="1295717"/>
                </a:cubicBezTo>
                <a:lnTo>
                  <a:pt x="3234373" y="455612"/>
                </a:lnTo>
                <a:cubicBezTo>
                  <a:pt x="3283903" y="406083"/>
                  <a:pt x="3283903" y="324802"/>
                  <a:pt x="3234373" y="275273"/>
                </a:cubicBezTo>
                <a:cubicBezTo>
                  <a:pt x="3184843" y="225743"/>
                  <a:pt x="3103562" y="225743"/>
                  <a:pt x="3054033" y="275273"/>
                </a:cubicBezTo>
                <a:lnTo>
                  <a:pt x="2095818" y="1233488"/>
                </a:lnTo>
                <a:cubicBezTo>
                  <a:pt x="2046288" y="1283017"/>
                  <a:pt x="1965007" y="1283017"/>
                  <a:pt x="1915478" y="1233488"/>
                </a:cubicBezTo>
                <a:cubicBezTo>
                  <a:pt x="1865948" y="1183958"/>
                  <a:pt x="1784668" y="1183958"/>
                  <a:pt x="1735138" y="1233488"/>
                </a:cubicBezTo>
                <a:lnTo>
                  <a:pt x="480378" y="2488247"/>
                </a:lnTo>
                <a:cubicBezTo>
                  <a:pt x="430847" y="2537778"/>
                  <a:pt x="430847" y="2619058"/>
                  <a:pt x="480378" y="2668588"/>
                </a:cubicBezTo>
                <a:cubicBezTo>
                  <a:pt x="529908" y="2718118"/>
                  <a:pt x="611188" y="2718118"/>
                  <a:pt x="660717" y="2668588"/>
                </a:cubicBezTo>
                <a:lnTo>
                  <a:pt x="862648" y="2466658"/>
                </a:lnTo>
                <a:cubicBezTo>
                  <a:pt x="912178" y="2417128"/>
                  <a:pt x="993457" y="2417128"/>
                  <a:pt x="1042988" y="2466658"/>
                </a:cubicBezTo>
                <a:cubicBezTo>
                  <a:pt x="1092518" y="2516188"/>
                  <a:pt x="1092518" y="2597468"/>
                  <a:pt x="1042988" y="2646997"/>
                </a:cubicBezTo>
                <a:lnTo>
                  <a:pt x="553403" y="3137218"/>
                </a:lnTo>
                <a:cubicBezTo>
                  <a:pt x="503872" y="3186747"/>
                  <a:pt x="503872" y="3268028"/>
                  <a:pt x="553403" y="3317558"/>
                </a:cubicBezTo>
                <a:cubicBezTo>
                  <a:pt x="602933" y="3367088"/>
                  <a:pt x="684213" y="3367088"/>
                  <a:pt x="733742" y="3317558"/>
                </a:cubicBezTo>
                <a:lnTo>
                  <a:pt x="847408" y="3203893"/>
                </a:lnTo>
                <a:cubicBezTo>
                  <a:pt x="896938" y="3154363"/>
                  <a:pt x="978217" y="3154363"/>
                  <a:pt x="1027748" y="3203893"/>
                </a:cubicBezTo>
                <a:cubicBezTo>
                  <a:pt x="1077278" y="3253422"/>
                  <a:pt x="1158557" y="3253422"/>
                  <a:pt x="1208088" y="3203893"/>
                </a:cubicBezTo>
                <a:lnTo>
                  <a:pt x="1427163" y="2984818"/>
                </a:lnTo>
                <a:cubicBezTo>
                  <a:pt x="1476693" y="2935288"/>
                  <a:pt x="1557973" y="2935288"/>
                  <a:pt x="1607503" y="2984818"/>
                </a:cubicBezTo>
                <a:cubicBezTo>
                  <a:pt x="1657032" y="3034347"/>
                  <a:pt x="1657032" y="3115628"/>
                  <a:pt x="1607503" y="3165158"/>
                </a:cubicBezTo>
                <a:lnTo>
                  <a:pt x="1025207" y="3747453"/>
                </a:lnTo>
                <a:cubicBezTo>
                  <a:pt x="975678" y="3796983"/>
                  <a:pt x="975678" y="3878263"/>
                  <a:pt x="1025207" y="3927793"/>
                </a:cubicBezTo>
                <a:cubicBezTo>
                  <a:pt x="1074738" y="3977322"/>
                  <a:pt x="1156018" y="3977322"/>
                  <a:pt x="1205548" y="3927793"/>
                </a:cubicBezTo>
                <a:lnTo>
                  <a:pt x="1538288" y="3595053"/>
                </a:lnTo>
                <a:cubicBezTo>
                  <a:pt x="1587818" y="3545522"/>
                  <a:pt x="1669098" y="3545522"/>
                  <a:pt x="1718628" y="3595053"/>
                </a:cubicBezTo>
                <a:cubicBezTo>
                  <a:pt x="1768157" y="3644583"/>
                  <a:pt x="1849438" y="3644583"/>
                  <a:pt x="1898968" y="3595053"/>
                </a:cubicBezTo>
                <a:lnTo>
                  <a:pt x="2071053" y="3422968"/>
                </a:lnTo>
                <a:cubicBezTo>
                  <a:pt x="2120583" y="3373438"/>
                  <a:pt x="2201863" y="3373438"/>
                  <a:pt x="2251393" y="3422968"/>
                </a:cubicBezTo>
                <a:cubicBezTo>
                  <a:pt x="2300923" y="3472497"/>
                  <a:pt x="2300923" y="3553778"/>
                  <a:pt x="2251393" y="3603308"/>
                </a:cubicBezTo>
                <a:lnTo>
                  <a:pt x="1929448" y="3925253"/>
                </a:lnTo>
                <a:cubicBezTo>
                  <a:pt x="1879918" y="3974783"/>
                  <a:pt x="1879918" y="4056063"/>
                  <a:pt x="1929448" y="4105593"/>
                </a:cubicBezTo>
                <a:cubicBezTo>
                  <a:pt x="1978978" y="4155122"/>
                  <a:pt x="2060257" y="4155122"/>
                  <a:pt x="2109788" y="4105593"/>
                </a:cubicBezTo>
                <a:lnTo>
                  <a:pt x="2505393" y="3709988"/>
                </a:lnTo>
                <a:cubicBezTo>
                  <a:pt x="2554923" y="3660458"/>
                  <a:pt x="2636203" y="3660458"/>
                  <a:pt x="2685733" y="3709988"/>
                </a:cubicBezTo>
                <a:cubicBezTo>
                  <a:pt x="2735262" y="3759518"/>
                  <a:pt x="2816543" y="3759518"/>
                  <a:pt x="2866073" y="3709988"/>
                </a:cubicBezTo>
                <a:lnTo>
                  <a:pt x="4125278" y="2450783"/>
                </a:lnTo>
                <a:cubicBezTo>
                  <a:pt x="4174808" y="2401253"/>
                  <a:pt x="4174808" y="2319972"/>
                  <a:pt x="4125278" y="2270443"/>
                </a:cubicBezTo>
                <a:cubicBezTo>
                  <a:pt x="4076383" y="2221547"/>
                  <a:pt x="3995103" y="2221547"/>
                  <a:pt x="3945573" y="2271078"/>
                </a:cubicBezTo>
                <a:close/>
                <a:moveTo>
                  <a:pt x="4364038" y="1310958"/>
                </a:moveTo>
                <a:cubicBezTo>
                  <a:pt x="4314508" y="1261427"/>
                  <a:pt x="4233228" y="1261427"/>
                  <a:pt x="4183698" y="1310958"/>
                </a:cubicBezTo>
                <a:lnTo>
                  <a:pt x="4084637" y="1410017"/>
                </a:lnTo>
                <a:cubicBezTo>
                  <a:pt x="4035108" y="1459548"/>
                  <a:pt x="4035108" y="1540827"/>
                  <a:pt x="4084637" y="1590358"/>
                </a:cubicBezTo>
                <a:cubicBezTo>
                  <a:pt x="4134168" y="1639888"/>
                  <a:pt x="4215448" y="1639888"/>
                  <a:pt x="4264978" y="1590358"/>
                </a:cubicBezTo>
                <a:lnTo>
                  <a:pt x="4364038" y="1491298"/>
                </a:lnTo>
                <a:cubicBezTo>
                  <a:pt x="4414203" y="1441767"/>
                  <a:pt x="4414203" y="1360488"/>
                  <a:pt x="4364038" y="1310958"/>
                </a:cubicBezTo>
                <a:close/>
                <a:moveTo>
                  <a:pt x="3773487" y="2885758"/>
                </a:moveTo>
                <a:lnTo>
                  <a:pt x="2807018" y="3852228"/>
                </a:lnTo>
                <a:cubicBezTo>
                  <a:pt x="2757487" y="3901758"/>
                  <a:pt x="2757487" y="3983038"/>
                  <a:pt x="2807018" y="4032568"/>
                </a:cubicBezTo>
                <a:cubicBezTo>
                  <a:pt x="2856548" y="4082097"/>
                  <a:pt x="2937828" y="4082097"/>
                  <a:pt x="2987358" y="4032568"/>
                </a:cubicBezTo>
                <a:lnTo>
                  <a:pt x="3953828" y="3066097"/>
                </a:lnTo>
                <a:cubicBezTo>
                  <a:pt x="4003358" y="3016568"/>
                  <a:pt x="4003358" y="2935288"/>
                  <a:pt x="3953828" y="2885758"/>
                </a:cubicBezTo>
                <a:cubicBezTo>
                  <a:pt x="3904298" y="2836228"/>
                  <a:pt x="3823018" y="2836228"/>
                  <a:pt x="3773487" y="2885758"/>
                </a:cubicBezTo>
                <a:close/>
                <a:moveTo>
                  <a:pt x="2572703" y="4086543"/>
                </a:moveTo>
                <a:cubicBezTo>
                  <a:pt x="2523173" y="4136072"/>
                  <a:pt x="2523173" y="4217353"/>
                  <a:pt x="2572703" y="4266883"/>
                </a:cubicBezTo>
                <a:cubicBezTo>
                  <a:pt x="2622233" y="4316413"/>
                  <a:pt x="2703512" y="4316413"/>
                  <a:pt x="2753043" y="4266883"/>
                </a:cubicBezTo>
                <a:cubicBezTo>
                  <a:pt x="2802573" y="4217353"/>
                  <a:pt x="2802573" y="4136072"/>
                  <a:pt x="2753043" y="4086543"/>
                </a:cubicBezTo>
                <a:cubicBezTo>
                  <a:pt x="2703512" y="4037013"/>
                  <a:pt x="2622233" y="4037013"/>
                  <a:pt x="2572703" y="408654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5"/>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6" name="Google Shape;26;p5"/>
          <p:cNvSpPr txBox="1">
            <a:spLocks noGrp="1"/>
          </p:cNvSpPr>
          <p:nvPr>
            <p:ph type="body" idx="1"/>
          </p:nvPr>
        </p:nvSpPr>
        <p:spPr>
          <a:xfrm>
            <a:off x="855300" y="1353947"/>
            <a:ext cx="7433400" cy="30339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 image">
  <p:cSld name="TITLE_AND_BODY_1">
    <p:bg>
      <p:bgPr>
        <a:solidFill>
          <a:schemeClr val="lt2"/>
        </a:solidFill>
        <a:effectLst/>
      </p:bgPr>
    </p:bg>
    <p:spTree>
      <p:nvGrpSpPr>
        <p:cNvPr id="1" name="Shape 27"/>
        <p:cNvGrpSpPr/>
        <p:nvPr/>
      </p:nvGrpSpPr>
      <p:grpSpPr>
        <a:xfrm>
          <a:off x="0" y="0"/>
          <a:ext cx="0" cy="0"/>
          <a:chOff x="0" y="0"/>
          <a:chExt cx="0" cy="0"/>
        </a:xfrm>
      </p:grpSpPr>
      <p:sp>
        <p:nvSpPr>
          <p:cNvPr id="28" name="Google Shape;28;p6"/>
          <p:cNvSpPr/>
          <p:nvPr/>
        </p:nvSpPr>
        <p:spPr>
          <a:xfrm>
            <a:off x="0" y="0"/>
            <a:ext cx="9144000" cy="5143500"/>
          </a:xfrm>
          <a:custGeom>
            <a:avLst/>
            <a:gdLst/>
            <a:ahLst/>
            <a:cxnLst/>
            <a:rect l="l" t="t" r="r" b="b"/>
            <a:pathLst>
              <a:path w="12192000" h="6858000" extrusionOk="0">
                <a:moveTo>
                  <a:pt x="11878310" y="0"/>
                </a:moveTo>
                <a:lnTo>
                  <a:pt x="11441430" y="436880"/>
                </a:lnTo>
                <a:cubicBezTo>
                  <a:pt x="11341735" y="536575"/>
                  <a:pt x="11341735" y="699770"/>
                  <a:pt x="11441430" y="799465"/>
                </a:cubicBezTo>
                <a:cubicBezTo>
                  <a:pt x="11541125" y="899160"/>
                  <a:pt x="11704320" y="899160"/>
                  <a:pt x="11804015" y="799465"/>
                </a:cubicBezTo>
                <a:lnTo>
                  <a:pt x="12192000" y="411480"/>
                </a:lnTo>
                <a:lnTo>
                  <a:pt x="12192000" y="0"/>
                </a:lnTo>
                <a:lnTo>
                  <a:pt x="11878310" y="0"/>
                </a:lnTo>
                <a:close/>
                <a:moveTo>
                  <a:pt x="10008870" y="5855970"/>
                </a:moveTo>
                <a:cubicBezTo>
                  <a:pt x="9909175" y="5756275"/>
                  <a:pt x="9909175" y="5593080"/>
                  <a:pt x="10008870" y="5493385"/>
                </a:cubicBezTo>
                <a:lnTo>
                  <a:pt x="10660380" y="4841875"/>
                </a:lnTo>
                <a:cubicBezTo>
                  <a:pt x="10760075" y="4742180"/>
                  <a:pt x="10760075" y="4578985"/>
                  <a:pt x="10660380" y="4479290"/>
                </a:cubicBezTo>
                <a:cubicBezTo>
                  <a:pt x="10560685" y="4379595"/>
                  <a:pt x="10397490" y="4379595"/>
                  <a:pt x="10297795" y="4479290"/>
                </a:cubicBezTo>
                <a:lnTo>
                  <a:pt x="9189085" y="5588000"/>
                </a:lnTo>
                <a:cubicBezTo>
                  <a:pt x="9089390" y="5687695"/>
                  <a:pt x="8926195" y="5687695"/>
                  <a:pt x="8826500" y="5588000"/>
                </a:cubicBezTo>
                <a:cubicBezTo>
                  <a:pt x="8726805" y="5488305"/>
                  <a:pt x="8726805" y="5325110"/>
                  <a:pt x="8826500" y="5225415"/>
                </a:cubicBezTo>
                <a:lnTo>
                  <a:pt x="9175750" y="4876165"/>
                </a:lnTo>
                <a:cubicBezTo>
                  <a:pt x="9275445" y="4776470"/>
                  <a:pt x="9275445" y="4613275"/>
                  <a:pt x="9175750" y="4513580"/>
                </a:cubicBezTo>
                <a:cubicBezTo>
                  <a:pt x="9076055" y="4413885"/>
                  <a:pt x="8912860" y="4413885"/>
                  <a:pt x="8813165" y="4513580"/>
                </a:cubicBezTo>
                <a:lnTo>
                  <a:pt x="7091045" y="6235700"/>
                </a:lnTo>
                <a:cubicBezTo>
                  <a:pt x="6991350" y="6335395"/>
                  <a:pt x="6828156" y="6335395"/>
                  <a:pt x="6728460" y="6235700"/>
                </a:cubicBezTo>
                <a:cubicBezTo>
                  <a:pt x="6628765" y="6136005"/>
                  <a:pt x="6628765" y="5972810"/>
                  <a:pt x="6728460" y="5873115"/>
                </a:cubicBezTo>
                <a:lnTo>
                  <a:pt x="7730490" y="4871085"/>
                </a:lnTo>
                <a:cubicBezTo>
                  <a:pt x="7830185" y="4771390"/>
                  <a:pt x="7830185" y="4608195"/>
                  <a:pt x="7730490" y="4508500"/>
                </a:cubicBezTo>
                <a:cubicBezTo>
                  <a:pt x="7630795" y="4408805"/>
                  <a:pt x="7467600" y="4408805"/>
                  <a:pt x="7367906" y="4508500"/>
                </a:cubicBezTo>
                <a:lnTo>
                  <a:pt x="7264400" y="4612005"/>
                </a:lnTo>
                <a:cubicBezTo>
                  <a:pt x="7164706" y="4711700"/>
                  <a:pt x="7001510" y="4711700"/>
                  <a:pt x="6901815" y="4612005"/>
                </a:cubicBezTo>
                <a:cubicBezTo>
                  <a:pt x="6802120" y="4512310"/>
                  <a:pt x="6802120" y="4349115"/>
                  <a:pt x="6901815" y="4249420"/>
                </a:cubicBezTo>
                <a:lnTo>
                  <a:pt x="7459345" y="3691890"/>
                </a:lnTo>
                <a:cubicBezTo>
                  <a:pt x="7559040" y="3592195"/>
                  <a:pt x="7559040" y="3429000"/>
                  <a:pt x="7459345" y="3329305"/>
                </a:cubicBezTo>
                <a:cubicBezTo>
                  <a:pt x="7359650" y="3229610"/>
                  <a:pt x="7196456" y="3229610"/>
                  <a:pt x="7096760" y="3329305"/>
                </a:cubicBezTo>
                <a:lnTo>
                  <a:pt x="6362065" y="4064000"/>
                </a:lnTo>
                <a:cubicBezTo>
                  <a:pt x="6262370" y="4163695"/>
                  <a:pt x="6099175" y="4163695"/>
                  <a:pt x="5999480" y="4064000"/>
                </a:cubicBezTo>
                <a:cubicBezTo>
                  <a:pt x="5899785" y="3964305"/>
                  <a:pt x="5899785" y="3801110"/>
                  <a:pt x="5999480" y="3701415"/>
                </a:cubicBezTo>
                <a:lnTo>
                  <a:pt x="6907531" y="2793365"/>
                </a:lnTo>
                <a:cubicBezTo>
                  <a:pt x="7007225" y="2693670"/>
                  <a:pt x="7007225" y="2530475"/>
                  <a:pt x="6907531" y="2430780"/>
                </a:cubicBezTo>
                <a:cubicBezTo>
                  <a:pt x="6807835" y="2331085"/>
                  <a:pt x="6807835" y="2167890"/>
                  <a:pt x="6907531" y="2068195"/>
                </a:cubicBezTo>
                <a:lnTo>
                  <a:pt x="8978900" y="0"/>
                </a:lnTo>
                <a:lnTo>
                  <a:pt x="8735695" y="0"/>
                </a:lnTo>
                <a:cubicBezTo>
                  <a:pt x="8729345" y="55880"/>
                  <a:pt x="8705215" y="109855"/>
                  <a:pt x="8662670" y="152400"/>
                </a:cubicBezTo>
                <a:lnTo>
                  <a:pt x="7178675" y="1636395"/>
                </a:lnTo>
                <a:cubicBezTo>
                  <a:pt x="7078981" y="1736090"/>
                  <a:pt x="6915785" y="1736090"/>
                  <a:pt x="6816090" y="1636395"/>
                </a:cubicBezTo>
                <a:cubicBezTo>
                  <a:pt x="6716395" y="1536700"/>
                  <a:pt x="6716395" y="1373505"/>
                  <a:pt x="6816090" y="1273810"/>
                </a:cubicBezTo>
                <a:lnTo>
                  <a:pt x="8089900" y="0"/>
                </a:lnTo>
                <a:lnTo>
                  <a:pt x="0" y="0"/>
                </a:lnTo>
                <a:lnTo>
                  <a:pt x="0" y="6858000"/>
                </a:lnTo>
                <a:lnTo>
                  <a:pt x="12192000" y="6858000"/>
                </a:lnTo>
                <a:lnTo>
                  <a:pt x="12192000" y="4924425"/>
                </a:lnTo>
                <a:lnTo>
                  <a:pt x="11986260" y="5130165"/>
                </a:lnTo>
                <a:cubicBezTo>
                  <a:pt x="11886565" y="5229860"/>
                  <a:pt x="11723370" y="5229860"/>
                  <a:pt x="11623675" y="5130165"/>
                </a:cubicBezTo>
                <a:cubicBezTo>
                  <a:pt x="11523980" y="5030470"/>
                  <a:pt x="11523980" y="4867275"/>
                  <a:pt x="11623675" y="4767580"/>
                </a:cubicBezTo>
                <a:lnTo>
                  <a:pt x="12192000" y="4199255"/>
                </a:lnTo>
                <a:lnTo>
                  <a:pt x="12192000" y="4035425"/>
                </a:lnTo>
                <a:lnTo>
                  <a:pt x="10371455" y="5855970"/>
                </a:lnTo>
                <a:cubicBezTo>
                  <a:pt x="10271760" y="5955665"/>
                  <a:pt x="10108565" y="5955665"/>
                  <a:pt x="10008870" y="5855970"/>
                </a:cubicBezTo>
                <a:close/>
                <a:moveTo>
                  <a:pt x="5884545" y="4544060"/>
                </a:moveTo>
                <a:cubicBezTo>
                  <a:pt x="5784850" y="4643755"/>
                  <a:pt x="5621655" y="4643755"/>
                  <a:pt x="5521960" y="4544060"/>
                </a:cubicBezTo>
                <a:cubicBezTo>
                  <a:pt x="5422265" y="4444365"/>
                  <a:pt x="5422265" y="4281170"/>
                  <a:pt x="5521960" y="4181475"/>
                </a:cubicBezTo>
                <a:cubicBezTo>
                  <a:pt x="5621655" y="4081780"/>
                  <a:pt x="5784850" y="4081780"/>
                  <a:pt x="5884545" y="4181475"/>
                </a:cubicBezTo>
                <a:cubicBezTo>
                  <a:pt x="5984240" y="4281170"/>
                  <a:pt x="5984240" y="4444365"/>
                  <a:pt x="5884545" y="4544060"/>
                </a:cubicBezTo>
                <a:close/>
                <a:moveTo>
                  <a:pt x="8641080" y="6136640"/>
                </a:moveTo>
                <a:lnTo>
                  <a:pt x="8442325" y="6335395"/>
                </a:lnTo>
                <a:cubicBezTo>
                  <a:pt x="8342631" y="6435090"/>
                  <a:pt x="8179435" y="6435090"/>
                  <a:pt x="8079740" y="6335395"/>
                </a:cubicBezTo>
                <a:cubicBezTo>
                  <a:pt x="7980045" y="6235700"/>
                  <a:pt x="7980045" y="6072505"/>
                  <a:pt x="8079740" y="5972810"/>
                </a:cubicBezTo>
                <a:lnTo>
                  <a:pt x="8278495" y="5774055"/>
                </a:lnTo>
                <a:cubicBezTo>
                  <a:pt x="8378190" y="5674360"/>
                  <a:pt x="8541385" y="5674360"/>
                  <a:pt x="8641080" y="5774055"/>
                </a:cubicBezTo>
                <a:cubicBezTo>
                  <a:pt x="8740775" y="5873750"/>
                  <a:pt x="8740775" y="6036945"/>
                  <a:pt x="8641080" y="613664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6"/>
          <p:cNvSpPr/>
          <p:nvPr/>
        </p:nvSpPr>
        <p:spPr>
          <a:xfrm>
            <a:off x="8608500" y="4608000"/>
            <a:ext cx="383100" cy="383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txBox="1">
            <a:spLocks noGrp="1"/>
          </p:cNvSpPr>
          <p:nvPr>
            <p:ph type="sldNum" idx="12"/>
          </p:nvPr>
        </p:nvSpPr>
        <p:spPr>
          <a:xfrm>
            <a:off x="8608500" y="4608050"/>
            <a:ext cx="383100" cy="383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31" name="Google Shape;31;p6"/>
          <p:cNvSpPr txBox="1">
            <a:spLocks noGrp="1"/>
          </p:cNvSpPr>
          <p:nvPr>
            <p:ph type="title"/>
          </p:nvPr>
        </p:nvSpPr>
        <p:spPr>
          <a:xfrm>
            <a:off x="855300" y="751275"/>
            <a:ext cx="3732000" cy="9099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2" name="Google Shape;32;p6"/>
          <p:cNvSpPr txBox="1">
            <a:spLocks noGrp="1"/>
          </p:cNvSpPr>
          <p:nvPr>
            <p:ph type="body" idx="1"/>
          </p:nvPr>
        </p:nvSpPr>
        <p:spPr>
          <a:xfrm>
            <a:off x="855300" y="1782825"/>
            <a:ext cx="3732000" cy="2609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sp>
        <p:nvSpPr>
          <p:cNvPr id="34" name="Google Shape;34;p7"/>
          <p:cNvSpPr/>
          <p:nvPr/>
        </p:nvSpPr>
        <p:spPr>
          <a:xfrm>
            <a:off x="8608500" y="4608000"/>
            <a:ext cx="383100" cy="383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7"/>
          <p:cNvSpPr txBox="1">
            <a:spLocks noGrp="1"/>
          </p:cNvSpPr>
          <p:nvPr>
            <p:ph type="sldNum" idx="12"/>
          </p:nvPr>
        </p:nvSpPr>
        <p:spPr>
          <a:xfrm>
            <a:off x="8608500" y="4608050"/>
            <a:ext cx="383100" cy="383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36" name="Google Shape;36;p7"/>
          <p:cNvSpPr/>
          <p:nvPr/>
        </p:nvSpPr>
        <p:spPr>
          <a:xfrm>
            <a:off x="6015501" y="-974487"/>
            <a:ext cx="3957675" cy="4474464"/>
          </a:xfrm>
          <a:custGeom>
            <a:avLst/>
            <a:gdLst/>
            <a:ahLst/>
            <a:cxnLst/>
            <a:rect l="l" t="t" r="r" b="b"/>
            <a:pathLst>
              <a:path w="4122578" h="4660900" extrusionOk="0">
                <a:moveTo>
                  <a:pt x="31432" y="2701608"/>
                </a:moveTo>
                <a:cubicBezTo>
                  <a:pt x="-10477" y="2743518"/>
                  <a:pt x="-10477" y="2811463"/>
                  <a:pt x="31432" y="2852738"/>
                </a:cubicBezTo>
                <a:cubicBezTo>
                  <a:pt x="73343" y="2894013"/>
                  <a:pt x="141288" y="2894647"/>
                  <a:pt x="182563" y="2852738"/>
                </a:cubicBezTo>
                <a:cubicBezTo>
                  <a:pt x="224473" y="2810828"/>
                  <a:pt x="224473" y="2742883"/>
                  <a:pt x="182563" y="2701608"/>
                </a:cubicBezTo>
                <a:cubicBezTo>
                  <a:pt x="140653" y="2660333"/>
                  <a:pt x="73343" y="2660333"/>
                  <a:pt x="31432" y="2701608"/>
                </a:cubicBezTo>
                <a:close/>
                <a:moveTo>
                  <a:pt x="1832293" y="796608"/>
                </a:moveTo>
                <a:lnTo>
                  <a:pt x="2011363" y="617538"/>
                </a:lnTo>
                <a:cubicBezTo>
                  <a:pt x="2053273" y="575627"/>
                  <a:pt x="2053273" y="507682"/>
                  <a:pt x="2011363" y="466407"/>
                </a:cubicBezTo>
                <a:cubicBezTo>
                  <a:pt x="1969453" y="424498"/>
                  <a:pt x="1901507" y="424498"/>
                  <a:pt x="1860232" y="466407"/>
                </a:cubicBezTo>
                <a:lnTo>
                  <a:pt x="1681163" y="645477"/>
                </a:lnTo>
                <a:cubicBezTo>
                  <a:pt x="1639253" y="687388"/>
                  <a:pt x="1639253" y="755333"/>
                  <a:pt x="1681163" y="796608"/>
                </a:cubicBezTo>
                <a:cubicBezTo>
                  <a:pt x="1722438" y="838517"/>
                  <a:pt x="1790382" y="838517"/>
                  <a:pt x="1832293" y="796608"/>
                </a:cubicBezTo>
                <a:close/>
                <a:moveTo>
                  <a:pt x="3098483" y="1148398"/>
                </a:moveTo>
                <a:cubicBezTo>
                  <a:pt x="3056573" y="1190308"/>
                  <a:pt x="3056573" y="1258252"/>
                  <a:pt x="3098483" y="1299527"/>
                </a:cubicBezTo>
                <a:cubicBezTo>
                  <a:pt x="3140393" y="1341438"/>
                  <a:pt x="3208338" y="1341438"/>
                  <a:pt x="3249613" y="1299527"/>
                </a:cubicBezTo>
                <a:cubicBezTo>
                  <a:pt x="3291523" y="1257617"/>
                  <a:pt x="3291523" y="1189673"/>
                  <a:pt x="3249613" y="1148398"/>
                </a:cubicBezTo>
                <a:cubicBezTo>
                  <a:pt x="3208338" y="1107123"/>
                  <a:pt x="3140393" y="1107123"/>
                  <a:pt x="3098483" y="1148398"/>
                </a:cubicBezTo>
                <a:close/>
                <a:moveTo>
                  <a:pt x="3156268" y="182562"/>
                </a:moveTo>
                <a:cubicBezTo>
                  <a:pt x="3198178" y="140652"/>
                  <a:pt x="3198178" y="72707"/>
                  <a:pt x="3156268" y="31432"/>
                </a:cubicBezTo>
                <a:cubicBezTo>
                  <a:pt x="3114358" y="-10477"/>
                  <a:pt x="3046413" y="-10477"/>
                  <a:pt x="3005138" y="31432"/>
                </a:cubicBezTo>
                <a:cubicBezTo>
                  <a:pt x="2963228" y="73342"/>
                  <a:pt x="2963228" y="141287"/>
                  <a:pt x="3005138" y="182562"/>
                </a:cubicBezTo>
                <a:cubicBezTo>
                  <a:pt x="3046413" y="224473"/>
                  <a:pt x="3114358" y="224473"/>
                  <a:pt x="3156268" y="182562"/>
                </a:cubicBezTo>
                <a:close/>
                <a:moveTo>
                  <a:pt x="1052513" y="1575752"/>
                </a:moveTo>
                <a:lnTo>
                  <a:pt x="1624648" y="1003617"/>
                </a:lnTo>
                <a:cubicBezTo>
                  <a:pt x="1666557" y="961708"/>
                  <a:pt x="1666557" y="893763"/>
                  <a:pt x="1624648" y="852488"/>
                </a:cubicBezTo>
                <a:cubicBezTo>
                  <a:pt x="1582738" y="811213"/>
                  <a:pt x="1514793" y="810577"/>
                  <a:pt x="1473518" y="852488"/>
                </a:cubicBezTo>
                <a:lnTo>
                  <a:pt x="901382" y="1424623"/>
                </a:lnTo>
                <a:cubicBezTo>
                  <a:pt x="859473" y="1466533"/>
                  <a:pt x="859473" y="1534477"/>
                  <a:pt x="901382" y="1575752"/>
                </a:cubicBezTo>
                <a:cubicBezTo>
                  <a:pt x="943293" y="1617663"/>
                  <a:pt x="1011238" y="1617663"/>
                  <a:pt x="1052513" y="1575752"/>
                </a:cubicBezTo>
                <a:close/>
                <a:moveTo>
                  <a:pt x="4091623" y="1215073"/>
                </a:moveTo>
                <a:cubicBezTo>
                  <a:pt x="4049713" y="1173163"/>
                  <a:pt x="3981768" y="1173163"/>
                  <a:pt x="3940493" y="1215073"/>
                </a:cubicBezTo>
                <a:lnTo>
                  <a:pt x="3767773" y="1387792"/>
                </a:lnTo>
                <a:cubicBezTo>
                  <a:pt x="3725863" y="1429702"/>
                  <a:pt x="3725863" y="1497648"/>
                  <a:pt x="3767773" y="1538923"/>
                </a:cubicBezTo>
                <a:cubicBezTo>
                  <a:pt x="3809683" y="1580833"/>
                  <a:pt x="3877628" y="1580833"/>
                  <a:pt x="3918903" y="1538923"/>
                </a:cubicBezTo>
                <a:lnTo>
                  <a:pt x="4091623" y="1366202"/>
                </a:lnTo>
                <a:cubicBezTo>
                  <a:pt x="4132898" y="1324927"/>
                  <a:pt x="4132898" y="1256983"/>
                  <a:pt x="4091623" y="1215073"/>
                </a:cubicBezTo>
                <a:close/>
                <a:moveTo>
                  <a:pt x="1282382" y="4478338"/>
                </a:moveTo>
                <a:cubicBezTo>
                  <a:pt x="1240473" y="4520248"/>
                  <a:pt x="1240473" y="4588193"/>
                  <a:pt x="1282382" y="4629468"/>
                </a:cubicBezTo>
                <a:cubicBezTo>
                  <a:pt x="1324293" y="4671378"/>
                  <a:pt x="1392238" y="4671378"/>
                  <a:pt x="1433513" y="4629468"/>
                </a:cubicBezTo>
                <a:cubicBezTo>
                  <a:pt x="1475423" y="4587558"/>
                  <a:pt x="1475423" y="4519613"/>
                  <a:pt x="1433513" y="4478338"/>
                </a:cubicBezTo>
                <a:cubicBezTo>
                  <a:pt x="1391603" y="4437063"/>
                  <a:pt x="1323657" y="4437063"/>
                  <a:pt x="1282382" y="4478338"/>
                </a:cubicBezTo>
                <a:close/>
                <a:moveTo>
                  <a:pt x="3633788" y="2523172"/>
                </a:moveTo>
                <a:lnTo>
                  <a:pt x="3186748" y="2970213"/>
                </a:lnTo>
                <a:cubicBezTo>
                  <a:pt x="3144838" y="3012122"/>
                  <a:pt x="3144838" y="3080068"/>
                  <a:pt x="3186748" y="3121343"/>
                </a:cubicBezTo>
                <a:cubicBezTo>
                  <a:pt x="3228658" y="3163253"/>
                  <a:pt x="3296603" y="3163253"/>
                  <a:pt x="3337878" y="3121343"/>
                </a:cubicBezTo>
                <a:lnTo>
                  <a:pt x="3784918" y="2674303"/>
                </a:lnTo>
                <a:cubicBezTo>
                  <a:pt x="3826828" y="2632393"/>
                  <a:pt x="3826828" y="2564447"/>
                  <a:pt x="3784918" y="2523172"/>
                </a:cubicBezTo>
                <a:cubicBezTo>
                  <a:pt x="3743643" y="2481897"/>
                  <a:pt x="3675698" y="2481897"/>
                  <a:pt x="3633788" y="2523172"/>
                </a:cubicBezTo>
                <a:close/>
                <a:moveTo>
                  <a:pt x="3370898" y="2541588"/>
                </a:moveTo>
                <a:cubicBezTo>
                  <a:pt x="3328988" y="2499678"/>
                  <a:pt x="3261043" y="2499678"/>
                  <a:pt x="3219768" y="2541588"/>
                </a:cubicBezTo>
                <a:lnTo>
                  <a:pt x="3054033" y="2707322"/>
                </a:lnTo>
                <a:cubicBezTo>
                  <a:pt x="3012123" y="2749233"/>
                  <a:pt x="2944178" y="2749233"/>
                  <a:pt x="2902903" y="2707322"/>
                </a:cubicBezTo>
                <a:cubicBezTo>
                  <a:pt x="2860993" y="2665413"/>
                  <a:pt x="2860993" y="2597468"/>
                  <a:pt x="2902903" y="2556193"/>
                </a:cubicBezTo>
                <a:lnTo>
                  <a:pt x="3704908" y="1754188"/>
                </a:lnTo>
                <a:cubicBezTo>
                  <a:pt x="3746818" y="1712277"/>
                  <a:pt x="3746818" y="1644333"/>
                  <a:pt x="3704908" y="1603058"/>
                </a:cubicBezTo>
                <a:cubicBezTo>
                  <a:pt x="3662998" y="1561148"/>
                  <a:pt x="3595053" y="1561148"/>
                  <a:pt x="3553778" y="1603058"/>
                </a:cubicBezTo>
                <a:lnTo>
                  <a:pt x="3494088" y="1662748"/>
                </a:lnTo>
                <a:cubicBezTo>
                  <a:pt x="3452178" y="1704658"/>
                  <a:pt x="3384233" y="1704658"/>
                  <a:pt x="3342958" y="1662748"/>
                </a:cubicBezTo>
                <a:cubicBezTo>
                  <a:pt x="3301048" y="1620838"/>
                  <a:pt x="3233103" y="1620838"/>
                  <a:pt x="3191828" y="1662748"/>
                </a:cubicBezTo>
                <a:lnTo>
                  <a:pt x="3026093" y="1828483"/>
                </a:lnTo>
                <a:cubicBezTo>
                  <a:pt x="2984183" y="1870392"/>
                  <a:pt x="2916238" y="1870392"/>
                  <a:pt x="2874963" y="1828483"/>
                </a:cubicBezTo>
                <a:cubicBezTo>
                  <a:pt x="2833688" y="1786573"/>
                  <a:pt x="2833053" y="1718627"/>
                  <a:pt x="2874963" y="1677352"/>
                </a:cubicBezTo>
                <a:lnTo>
                  <a:pt x="3040698" y="1511617"/>
                </a:lnTo>
                <a:cubicBezTo>
                  <a:pt x="3082608" y="1469708"/>
                  <a:pt x="3082608" y="1401763"/>
                  <a:pt x="3040698" y="1360488"/>
                </a:cubicBezTo>
                <a:cubicBezTo>
                  <a:pt x="2998788" y="1318577"/>
                  <a:pt x="2930843" y="1318577"/>
                  <a:pt x="2889568" y="1360488"/>
                </a:cubicBezTo>
                <a:lnTo>
                  <a:pt x="2437448" y="1812608"/>
                </a:lnTo>
                <a:cubicBezTo>
                  <a:pt x="2395538" y="1854517"/>
                  <a:pt x="2327593" y="1854517"/>
                  <a:pt x="2286318" y="1812608"/>
                </a:cubicBezTo>
                <a:cubicBezTo>
                  <a:pt x="2244408" y="1770698"/>
                  <a:pt x="2244408" y="1702752"/>
                  <a:pt x="2286318" y="1661477"/>
                </a:cubicBezTo>
                <a:lnTo>
                  <a:pt x="2848293" y="1099502"/>
                </a:lnTo>
                <a:cubicBezTo>
                  <a:pt x="2890203" y="1057592"/>
                  <a:pt x="2890203" y="989648"/>
                  <a:pt x="2848293" y="948373"/>
                </a:cubicBezTo>
                <a:cubicBezTo>
                  <a:pt x="2806383" y="907098"/>
                  <a:pt x="2738438" y="906463"/>
                  <a:pt x="2697163" y="948373"/>
                </a:cubicBezTo>
                <a:lnTo>
                  <a:pt x="2309813" y="1335723"/>
                </a:lnTo>
                <a:cubicBezTo>
                  <a:pt x="2267903" y="1377633"/>
                  <a:pt x="2199958" y="1377633"/>
                  <a:pt x="2158683" y="1335723"/>
                </a:cubicBezTo>
                <a:cubicBezTo>
                  <a:pt x="2116773" y="1293813"/>
                  <a:pt x="2116773" y="1225867"/>
                  <a:pt x="2158683" y="1184592"/>
                </a:cubicBezTo>
                <a:lnTo>
                  <a:pt x="2930208" y="413068"/>
                </a:lnTo>
                <a:cubicBezTo>
                  <a:pt x="2972118" y="371157"/>
                  <a:pt x="2972118" y="303212"/>
                  <a:pt x="2930208" y="261937"/>
                </a:cubicBezTo>
                <a:cubicBezTo>
                  <a:pt x="2888298" y="220027"/>
                  <a:pt x="2820353" y="220027"/>
                  <a:pt x="2779078" y="261937"/>
                </a:cubicBezTo>
                <a:lnTo>
                  <a:pt x="2278063" y="762952"/>
                </a:lnTo>
                <a:cubicBezTo>
                  <a:pt x="2236153" y="804863"/>
                  <a:pt x="2168208" y="804863"/>
                  <a:pt x="2126933" y="762952"/>
                </a:cubicBezTo>
                <a:cubicBezTo>
                  <a:pt x="2085023" y="721042"/>
                  <a:pt x="2017078" y="721042"/>
                  <a:pt x="1975803" y="762952"/>
                </a:cubicBezTo>
                <a:lnTo>
                  <a:pt x="242253" y="2496503"/>
                </a:lnTo>
                <a:cubicBezTo>
                  <a:pt x="200343" y="2538413"/>
                  <a:pt x="200343" y="2606358"/>
                  <a:pt x="242253" y="2647633"/>
                </a:cubicBezTo>
                <a:cubicBezTo>
                  <a:pt x="284163" y="2689543"/>
                  <a:pt x="352107" y="2689543"/>
                  <a:pt x="393382" y="2647633"/>
                </a:cubicBezTo>
                <a:lnTo>
                  <a:pt x="755332" y="2285683"/>
                </a:lnTo>
                <a:cubicBezTo>
                  <a:pt x="797243" y="2243772"/>
                  <a:pt x="865188" y="2243772"/>
                  <a:pt x="906463" y="2285683"/>
                </a:cubicBezTo>
                <a:cubicBezTo>
                  <a:pt x="948373" y="2327593"/>
                  <a:pt x="948373" y="2395538"/>
                  <a:pt x="906463" y="2436813"/>
                </a:cubicBezTo>
                <a:lnTo>
                  <a:pt x="681038" y="2662238"/>
                </a:lnTo>
                <a:cubicBezTo>
                  <a:pt x="639128" y="2704147"/>
                  <a:pt x="639128" y="2772093"/>
                  <a:pt x="681038" y="2813368"/>
                </a:cubicBezTo>
                <a:cubicBezTo>
                  <a:pt x="722948" y="2854643"/>
                  <a:pt x="724218" y="2921318"/>
                  <a:pt x="684848" y="2961322"/>
                </a:cubicBezTo>
                <a:cubicBezTo>
                  <a:pt x="645478" y="3000693"/>
                  <a:pt x="646748" y="3067368"/>
                  <a:pt x="688657" y="3109278"/>
                </a:cubicBezTo>
                <a:cubicBezTo>
                  <a:pt x="730568" y="3151188"/>
                  <a:pt x="730568" y="3219133"/>
                  <a:pt x="688657" y="3260408"/>
                </a:cubicBezTo>
                <a:lnTo>
                  <a:pt x="564198" y="3384868"/>
                </a:lnTo>
                <a:cubicBezTo>
                  <a:pt x="522288" y="3426778"/>
                  <a:pt x="522288" y="3494722"/>
                  <a:pt x="564198" y="3535997"/>
                </a:cubicBezTo>
                <a:cubicBezTo>
                  <a:pt x="606107" y="3577908"/>
                  <a:pt x="674053" y="3577908"/>
                  <a:pt x="715328" y="3535997"/>
                </a:cubicBezTo>
                <a:lnTo>
                  <a:pt x="1519238" y="2732088"/>
                </a:lnTo>
                <a:cubicBezTo>
                  <a:pt x="1561148" y="2690178"/>
                  <a:pt x="1629093" y="2690178"/>
                  <a:pt x="1670368" y="2732088"/>
                </a:cubicBezTo>
                <a:cubicBezTo>
                  <a:pt x="1712278" y="2773997"/>
                  <a:pt x="1712278" y="2841943"/>
                  <a:pt x="1670368" y="2883218"/>
                </a:cubicBezTo>
                <a:lnTo>
                  <a:pt x="1484948" y="3068638"/>
                </a:lnTo>
                <a:cubicBezTo>
                  <a:pt x="1443038" y="3110547"/>
                  <a:pt x="1443038" y="3178493"/>
                  <a:pt x="1484948" y="3219768"/>
                </a:cubicBezTo>
                <a:cubicBezTo>
                  <a:pt x="1526857" y="3261043"/>
                  <a:pt x="1592898" y="3263583"/>
                  <a:pt x="1631632" y="3224213"/>
                </a:cubicBezTo>
                <a:cubicBezTo>
                  <a:pt x="1671003" y="3184843"/>
                  <a:pt x="1737043" y="3187383"/>
                  <a:pt x="1778318" y="3228658"/>
                </a:cubicBezTo>
                <a:cubicBezTo>
                  <a:pt x="1819593" y="3269933"/>
                  <a:pt x="1820228" y="3338513"/>
                  <a:pt x="1778318" y="3379788"/>
                </a:cubicBezTo>
                <a:lnTo>
                  <a:pt x="1392873" y="3765233"/>
                </a:lnTo>
                <a:cubicBezTo>
                  <a:pt x="1350963" y="3807143"/>
                  <a:pt x="1350963" y="3875088"/>
                  <a:pt x="1392873" y="3916363"/>
                </a:cubicBezTo>
                <a:cubicBezTo>
                  <a:pt x="1434782" y="3957638"/>
                  <a:pt x="1502728" y="3958272"/>
                  <a:pt x="1544003" y="3916363"/>
                </a:cubicBezTo>
                <a:lnTo>
                  <a:pt x="1864678" y="3595688"/>
                </a:lnTo>
                <a:cubicBezTo>
                  <a:pt x="1906588" y="3553778"/>
                  <a:pt x="1974532" y="3553778"/>
                  <a:pt x="2015807" y="3595688"/>
                </a:cubicBezTo>
                <a:cubicBezTo>
                  <a:pt x="2057082" y="3637597"/>
                  <a:pt x="2057718" y="3705543"/>
                  <a:pt x="2015807" y="3746818"/>
                </a:cubicBezTo>
                <a:lnTo>
                  <a:pt x="1959928" y="3802697"/>
                </a:lnTo>
                <a:cubicBezTo>
                  <a:pt x="1918018" y="3844608"/>
                  <a:pt x="1918018" y="3912553"/>
                  <a:pt x="1959928" y="3953828"/>
                </a:cubicBezTo>
                <a:cubicBezTo>
                  <a:pt x="2001838" y="3995103"/>
                  <a:pt x="2069782" y="3995738"/>
                  <a:pt x="2111058" y="3953828"/>
                </a:cubicBezTo>
                <a:lnTo>
                  <a:pt x="3372168" y="2692718"/>
                </a:lnTo>
                <a:cubicBezTo>
                  <a:pt x="3412173" y="2651443"/>
                  <a:pt x="3412173" y="2582863"/>
                  <a:pt x="3370898" y="2541588"/>
                </a:cubicBezTo>
                <a:close/>
                <a:moveTo>
                  <a:pt x="1747203" y="4013518"/>
                </a:moveTo>
                <a:lnTo>
                  <a:pt x="1493203" y="4267518"/>
                </a:lnTo>
                <a:cubicBezTo>
                  <a:pt x="1451293" y="4309428"/>
                  <a:pt x="1451293" y="4377373"/>
                  <a:pt x="1493203" y="4418648"/>
                </a:cubicBezTo>
                <a:cubicBezTo>
                  <a:pt x="1535113" y="4459923"/>
                  <a:pt x="1603057" y="4460558"/>
                  <a:pt x="1644332" y="4418648"/>
                </a:cubicBezTo>
                <a:lnTo>
                  <a:pt x="1898332" y="4164647"/>
                </a:lnTo>
                <a:cubicBezTo>
                  <a:pt x="1940243" y="4122738"/>
                  <a:pt x="1940243" y="4054793"/>
                  <a:pt x="1898332" y="4013518"/>
                </a:cubicBezTo>
                <a:cubicBezTo>
                  <a:pt x="1856423" y="3972243"/>
                  <a:pt x="1788478" y="3972243"/>
                  <a:pt x="1747203" y="401351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7"/>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8" name="Google Shape;38;p7"/>
          <p:cNvSpPr txBox="1">
            <a:spLocks noGrp="1"/>
          </p:cNvSpPr>
          <p:nvPr>
            <p:ph type="body" idx="1"/>
          </p:nvPr>
        </p:nvSpPr>
        <p:spPr>
          <a:xfrm>
            <a:off x="855275" y="1353950"/>
            <a:ext cx="3473100" cy="32973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9" name="Google Shape;39;p7"/>
          <p:cNvSpPr txBox="1">
            <a:spLocks noGrp="1"/>
          </p:cNvSpPr>
          <p:nvPr>
            <p:ph type="body" idx="2"/>
          </p:nvPr>
        </p:nvSpPr>
        <p:spPr>
          <a:xfrm>
            <a:off x="4815599" y="1353950"/>
            <a:ext cx="3473100" cy="32973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608500" y="4608050"/>
            <a:ext cx="383100" cy="383100"/>
          </a:xfrm>
          <a:prstGeom prst="rect">
            <a:avLst/>
          </a:prstGeom>
          <a:noFill/>
          <a:ln>
            <a:noFill/>
          </a:ln>
        </p:spPr>
        <p:txBody>
          <a:bodyPr spcFirstLastPara="1" wrap="square" lIns="0" tIns="0" rIns="0" bIns="0" anchor="ctr" anchorCtr="0">
            <a:noAutofit/>
          </a:bodyPr>
          <a:lstStyle>
            <a:lvl1pPr lvl="0" algn="ctr" rtl="0">
              <a:buNone/>
              <a:defRPr sz="1200" b="1">
                <a:solidFill>
                  <a:schemeClr val="accent5"/>
                </a:solidFill>
                <a:latin typeface="Roboto Slab"/>
                <a:ea typeface="Roboto Slab"/>
                <a:cs typeface="Roboto Slab"/>
                <a:sym typeface="Roboto Slab"/>
              </a:defRPr>
            </a:lvl1pPr>
            <a:lvl2pPr lvl="1" algn="ctr" rtl="0">
              <a:buNone/>
              <a:defRPr sz="1200" b="1">
                <a:solidFill>
                  <a:schemeClr val="accent5"/>
                </a:solidFill>
                <a:latin typeface="Roboto Slab"/>
                <a:ea typeface="Roboto Slab"/>
                <a:cs typeface="Roboto Slab"/>
                <a:sym typeface="Roboto Slab"/>
              </a:defRPr>
            </a:lvl2pPr>
            <a:lvl3pPr lvl="2" algn="ctr" rtl="0">
              <a:buNone/>
              <a:defRPr sz="1200" b="1">
                <a:solidFill>
                  <a:schemeClr val="accent5"/>
                </a:solidFill>
                <a:latin typeface="Roboto Slab"/>
                <a:ea typeface="Roboto Slab"/>
                <a:cs typeface="Roboto Slab"/>
                <a:sym typeface="Roboto Slab"/>
              </a:defRPr>
            </a:lvl3pPr>
            <a:lvl4pPr lvl="3" algn="ctr" rtl="0">
              <a:buNone/>
              <a:defRPr sz="1200" b="1">
                <a:solidFill>
                  <a:schemeClr val="accent5"/>
                </a:solidFill>
                <a:latin typeface="Roboto Slab"/>
                <a:ea typeface="Roboto Slab"/>
                <a:cs typeface="Roboto Slab"/>
                <a:sym typeface="Roboto Slab"/>
              </a:defRPr>
            </a:lvl4pPr>
            <a:lvl5pPr lvl="4" algn="ctr" rtl="0">
              <a:buNone/>
              <a:defRPr sz="1200" b="1">
                <a:solidFill>
                  <a:schemeClr val="accent5"/>
                </a:solidFill>
                <a:latin typeface="Roboto Slab"/>
                <a:ea typeface="Roboto Slab"/>
                <a:cs typeface="Roboto Slab"/>
                <a:sym typeface="Roboto Slab"/>
              </a:defRPr>
            </a:lvl5pPr>
            <a:lvl6pPr lvl="5" algn="ctr" rtl="0">
              <a:buNone/>
              <a:defRPr sz="1200" b="1">
                <a:solidFill>
                  <a:schemeClr val="accent5"/>
                </a:solidFill>
                <a:latin typeface="Roboto Slab"/>
                <a:ea typeface="Roboto Slab"/>
                <a:cs typeface="Roboto Slab"/>
                <a:sym typeface="Roboto Slab"/>
              </a:defRPr>
            </a:lvl6pPr>
            <a:lvl7pPr lvl="6" algn="ctr" rtl="0">
              <a:buNone/>
              <a:defRPr sz="1200" b="1">
                <a:solidFill>
                  <a:schemeClr val="accent5"/>
                </a:solidFill>
                <a:latin typeface="Roboto Slab"/>
                <a:ea typeface="Roboto Slab"/>
                <a:cs typeface="Roboto Slab"/>
                <a:sym typeface="Roboto Slab"/>
              </a:defRPr>
            </a:lvl7pPr>
            <a:lvl8pPr lvl="7" algn="ctr" rtl="0">
              <a:buNone/>
              <a:defRPr sz="1200" b="1">
                <a:solidFill>
                  <a:schemeClr val="accent5"/>
                </a:solidFill>
                <a:latin typeface="Roboto Slab"/>
                <a:ea typeface="Roboto Slab"/>
                <a:cs typeface="Roboto Slab"/>
                <a:sym typeface="Roboto Slab"/>
              </a:defRPr>
            </a:lvl8pPr>
            <a:lvl9pPr lvl="8" algn="ctr" rtl="0">
              <a:buNone/>
              <a:defRPr sz="1200" b="1">
                <a:solidFill>
                  <a:schemeClr val="accent5"/>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7" name="Google Shape;7;p1"/>
          <p:cNvSpPr txBox="1">
            <a:spLocks noGrp="1"/>
          </p:cNvSpPr>
          <p:nvPr>
            <p:ph type="title"/>
          </p:nvPr>
        </p:nvSpPr>
        <p:spPr>
          <a:xfrm>
            <a:off x="855300" y="836000"/>
            <a:ext cx="74334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2"/>
              </a:buClr>
              <a:buSzPts val="3200"/>
              <a:buFont typeface="Roboto Slab"/>
              <a:buNone/>
              <a:defRPr sz="3200" b="1">
                <a:solidFill>
                  <a:schemeClr val="accent2"/>
                </a:solidFill>
                <a:latin typeface="Roboto Slab"/>
                <a:ea typeface="Roboto Slab"/>
                <a:cs typeface="Roboto Slab"/>
                <a:sym typeface="Roboto Slab"/>
              </a:defRPr>
            </a:lvl1pPr>
            <a:lvl2pPr lvl="1" rtl="0">
              <a:lnSpc>
                <a:spcPct val="90000"/>
              </a:lnSpc>
              <a:spcBef>
                <a:spcPts val="0"/>
              </a:spcBef>
              <a:spcAft>
                <a:spcPts val="0"/>
              </a:spcAft>
              <a:buClr>
                <a:schemeClr val="accent2"/>
              </a:buClr>
              <a:buSzPts val="3200"/>
              <a:buFont typeface="Roboto Slab"/>
              <a:buNone/>
              <a:defRPr sz="3200" b="1">
                <a:solidFill>
                  <a:schemeClr val="accent2"/>
                </a:solidFill>
                <a:latin typeface="Roboto Slab"/>
                <a:ea typeface="Roboto Slab"/>
                <a:cs typeface="Roboto Slab"/>
                <a:sym typeface="Roboto Slab"/>
              </a:defRPr>
            </a:lvl2pPr>
            <a:lvl3pPr lvl="2" rtl="0">
              <a:lnSpc>
                <a:spcPct val="90000"/>
              </a:lnSpc>
              <a:spcBef>
                <a:spcPts val="0"/>
              </a:spcBef>
              <a:spcAft>
                <a:spcPts val="0"/>
              </a:spcAft>
              <a:buClr>
                <a:schemeClr val="accent2"/>
              </a:buClr>
              <a:buSzPts val="3200"/>
              <a:buFont typeface="Roboto Slab"/>
              <a:buNone/>
              <a:defRPr sz="3200" b="1">
                <a:solidFill>
                  <a:schemeClr val="accent2"/>
                </a:solidFill>
                <a:latin typeface="Roboto Slab"/>
                <a:ea typeface="Roboto Slab"/>
                <a:cs typeface="Roboto Slab"/>
                <a:sym typeface="Roboto Slab"/>
              </a:defRPr>
            </a:lvl3pPr>
            <a:lvl4pPr lvl="3" rtl="0">
              <a:lnSpc>
                <a:spcPct val="90000"/>
              </a:lnSpc>
              <a:spcBef>
                <a:spcPts val="0"/>
              </a:spcBef>
              <a:spcAft>
                <a:spcPts val="0"/>
              </a:spcAft>
              <a:buClr>
                <a:schemeClr val="accent2"/>
              </a:buClr>
              <a:buSzPts val="3200"/>
              <a:buFont typeface="Roboto Slab"/>
              <a:buNone/>
              <a:defRPr sz="3200" b="1">
                <a:solidFill>
                  <a:schemeClr val="accent2"/>
                </a:solidFill>
                <a:latin typeface="Roboto Slab"/>
                <a:ea typeface="Roboto Slab"/>
                <a:cs typeface="Roboto Slab"/>
                <a:sym typeface="Roboto Slab"/>
              </a:defRPr>
            </a:lvl4pPr>
            <a:lvl5pPr lvl="4" rtl="0">
              <a:lnSpc>
                <a:spcPct val="90000"/>
              </a:lnSpc>
              <a:spcBef>
                <a:spcPts val="0"/>
              </a:spcBef>
              <a:spcAft>
                <a:spcPts val="0"/>
              </a:spcAft>
              <a:buClr>
                <a:schemeClr val="accent2"/>
              </a:buClr>
              <a:buSzPts val="3200"/>
              <a:buFont typeface="Roboto Slab"/>
              <a:buNone/>
              <a:defRPr sz="3200" b="1">
                <a:solidFill>
                  <a:schemeClr val="accent2"/>
                </a:solidFill>
                <a:latin typeface="Roboto Slab"/>
                <a:ea typeface="Roboto Slab"/>
                <a:cs typeface="Roboto Slab"/>
                <a:sym typeface="Roboto Slab"/>
              </a:defRPr>
            </a:lvl5pPr>
            <a:lvl6pPr lvl="5" rtl="0">
              <a:lnSpc>
                <a:spcPct val="90000"/>
              </a:lnSpc>
              <a:spcBef>
                <a:spcPts val="0"/>
              </a:spcBef>
              <a:spcAft>
                <a:spcPts val="0"/>
              </a:spcAft>
              <a:buClr>
                <a:schemeClr val="accent2"/>
              </a:buClr>
              <a:buSzPts val="3200"/>
              <a:buFont typeface="Roboto Slab"/>
              <a:buNone/>
              <a:defRPr sz="3200" b="1">
                <a:solidFill>
                  <a:schemeClr val="accent2"/>
                </a:solidFill>
                <a:latin typeface="Roboto Slab"/>
                <a:ea typeface="Roboto Slab"/>
                <a:cs typeface="Roboto Slab"/>
                <a:sym typeface="Roboto Slab"/>
              </a:defRPr>
            </a:lvl6pPr>
            <a:lvl7pPr lvl="6" rtl="0">
              <a:lnSpc>
                <a:spcPct val="90000"/>
              </a:lnSpc>
              <a:spcBef>
                <a:spcPts val="0"/>
              </a:spcBef>
              <a:spcAft>
                <a:spcPts val="0"/>
              </a:spcAft>
              <a:buClr>
                <a:schemeClr val="accent2"/>
              </a:buClr>
              <a:buSzPts val="3200"/>
              <a:buFont typeface="Roboto Slab"/>
              <a:buNone/>
              <a:defRPr sz="3200" b="1">
                <a:solidFill>
                  <a:schemeClr val="accent2"/>
                </a:solidFill>
                <a:latin typeface="Roboto Slab"/>
                <a:ea typeface="Roboto Slab"/>
                <a:cs typeface="Roboto Slab"/>
                <a:sym typeface="Roboto Slab"/>
              </a:defRPr>
            </a:lvl7pPr>
            <a:lvl8pPr lvl="7" rtl="0">
              <a:lnSpc>
                <a:spcPct val="90000"/>
              </a:lnSpc>
              <a:spcBef>
                <a:spcPts val="0"/>
              </a:spcBef>
              <a:spcAft>
                <a:spcPts val="0"/>
              </a:spcAft>
              <a:buClr>
                <a:schemeClr val="accent2"/>
              </a:buClr>
              <a:buSzPts val="3200"/>
              <a:buFont typeface="Roboto Slab"/>
              <a:buNone/>
              <a:defRPr sz="3200" b="1">
                <a:solidFill>
                  <a:schemeClr val="accent2"/>
                </a:solidFill>
                <a:latin typeface="Roboto Slab"/>
                <a:ea typeface="Roboto Slab"/>
                <a:cs typeface="Roboto Slab"/>
                <a:sym typeface="Roboto Slab"/>
              </a:defRPr>
            </a:lvl8pPr>
            <a:lvl9pPr lvl="8" rtl="0">
              <a:lnSpc>
                <a:spcPct val="90000"/>
              </a:lnSpc>
              <a:spcBef>
                <a:spcPts val="0"/>
              </a:spcBef>
              <a:spcAft>
                <a:spcPts val="0"/>
              </a:spcAft>
              <a:buClr>
                <a:schemeClr val="accent2"/>
              </a:buClr>
              <a:buSzPts val="3200"/>
              <a:buFont typeface="Roboto Slab"/>
              <a:buNone/>
              <a:defRPr sz="3200" b="1">
                <a:solidFill>
                  <a:schemeClr val="accent2"/>
                </a:solidFill>
                <a:latin typeface="Roboto Slab"/>
                <a:ea typeface="Roboto Slab"/>
                <a:cs typeface="Roboto Slab"/>
                <a:sym typeface="Roboto Slab"/>
              </a:defRPr>
            </a:lvl9pPr>
          </a:lstStyle>
          <a:p>
            <a:endParaRPr/>
          </a:p>
        </p:txBody>
      </p:sp>
      <p:sp>
        <p:nvSpPr>
          <p:cNvPr id="8" name="Google Shape;8;p1"/>
          <p:cNvSpPr txBox="1">
            <a:spLocks noGrp="1"/>
          </p:cNvSpPr>
          <p:nvPr>
            <p:ph type="body" idx="1"/>
          </p:nvPr>
        </p:nvSpPr>
        <p:spPr>
          <a:xfrm>
            <a:off x="855300" y="1353947"/>
            <a:ext cx="74334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Roboto Light"/>
              <a:buChar char="●"/>
              <a:defRPr sz="2400">
                <a:solidFill>
                  <a:schemeClr val="dk1"/>
                </a:solidFill>
                <a:latin typeface="Roboto Light"/>
                <a:ea typeface="Roboto Light"/>
                <a:cs typeface="Roboto Light"/>
                <a:sym typeface="Roboto Light"/>
              </a:defRPr>
            </a:lvl1pPr>
            <a:lvl2pPr marL="914400" lvl="1" indent="-381000" rtl="0">
              <a:lnSpc>
                <a:spcPct val="115000"/>
              </a:lnSpc>
              <a:spcBef>
                <a:spcPts val="0"/>
              </a:spcBef>
              <a:spcAft>
                <a:spcPts val="0"/>
              </a:spcAft>
              <a:buClr>
                <a:schemeClr val="accent1"/>
              </a:buClr>
              <a:buSzPts val="2400"/>
              <a:buFont typeface="Roboto Light"/>
              <a:buChar char="○"/>
              <a:defRPr sz="2400">
                <a:solidFill>
                  <a:schemeClr val="dk1"/>
                </a:solidFill>
                <a:latin typeface="Roboto Light"/>
                <a:ea typeface="Roboto Light"/>
                <a:cs typeface="Roboto Light"/>
                <a:sym typeface="Roboto Light"/>
              </a:defRPr>
            </a:lvl2pPr>
            <a:lvl3pPr marL="1371600" lvl="2" indent="-381000" rtl="0">
              <a:lnSpc>
                <a:spcPct val="115000"/>
              </a:lnSpc>
              <a:spcBef>
                <a:spcPts val="0"/>
              </a:spcBef>
              <a:spcAft>
                <a:spcPts val="0"/>
              </a:spcAft>
              <a:buClr>
                <a:schemeClr val="dk1"/>
              </a:buClr>
              <a:buSzPts val="2400"/>
              <a:buFont typeface="Roboto Light"/>
              <a:buChar char="■"/>
              <a:defRPr sz="2400">
                <a:solidFill>
                  <a:schemeClr val="dk1"/>
                </a:solidFill>
                <a:latin typeface="Roboto Light"/>
                <a:ea typeface="Roboto Light"/>
                <a:cs typeface="Roboto Light"/>
                <a:sym typeface="Roboto Light"/>
              </a:defRPr>
            </a:lvl3pPr>
            <a:lvl4pPr marL="1828800" lvl="3" indent="-381000" rtl="0">
              <a:lnSpc>
                <a:spcPct val="115000"/>
              </a:lnSpc>
              <a:spcBef>
                <a:spcPts val="0"/>
              </a:spcBef>
              <a:spcAft>
                <a:spcPts val="0"/>
              </a:spcAft>
              <a:buClr>
                <a:schemeClr val="dk1"/>
              </a:buClr>
              <a:buSzPts val="2400"/>
              <a:buFont typeface="Roboto Light"/>
              <a:buChar char="●"/>
              <a:defRPr sz="2400">
                <a:solidFill>
                  <a:schemeClr val="dk1"/>
                </a:solidFill>
                <a:latin typeface="Roboto Light"/>
                <a:ea typeface="Roboto Light"/>
                <a:cs typeface="Roboto Light"/>
                <a:sym typeface="Roboto Light"/>
              </a:defRPr>
            </a:lvl4pPr>
            <a:lvl5pPr marL="2286000" lvl="4" indent="-381000" rtl="0">
              <a:lnSpc>
                <a:spcPct val="115000"/>
              </a:lnSpc>
              <a:spcBef>
                <a:spcPts val="0"/>
              </a:spcBef>
              <a:spcAft>
                <a:spcPts val="0"/>
              </a:spcAft>
              <a:buClr>
                <a:schemeClr val="dk1"/>
              </a:buClr>
              <a:buSzPts val="2400"/>
              <a:buFont typeface="Roboto Light"/>
              <a:buChar char="○"/>
              <a:defRPr sz="2400">
                <a:solidFill>
                  <a:schemeClr val="dk1"/>
                </a:solidFill>
                <a:latin typeface="Roboto Light"/>
                <a:ea typeface="Roboto Light"/>
                <a:cs typeface="Roboto Light"/>
                <a:sym typeface="Roboto Light"/>
              </a:defRPr>
            </a:lvl5pPr>
            <a:lvl6pPr marL="2743200" lvl="5" indent="-381000" rtl="0">
              <a:lnSpc>
                <a:spcPct val="115000"/>
              </a:lnSpc>
              <a:spcBef>
                <a:spcPts val="0"/>
              </a:spcBef>
              <a:spcAft>
                <a:spcPts val="0"/>
              </a:spcAft>
              <a:buClr>
                <a:schemeClr val="dk1"/>
              </a:buClr>
              <a:buSzPts val="2400"/>
              <a:buFont typeface="Roboto Light"/>
              <a:buChar char="■"/>
              <a:defRPr sz="2400">
                <a:solidFill>
                  <a:schemeClr val="dk1"/>
                </a:solidFill>
                <a:latin typeface="Roboto Light"/>
                <a:ea typeface="Roboto Light"/>
                <a:cs typeface="Roboto Light"/>
                <a:sym typeface="Roboto Light"/>
              </a:defRPr>
            </a:lvl6pPr>
            <a:lvl7pPr marL="3200400" lvl="6" indent="-381000" rtl="0">
              <a:lnSpc>
                <a:spcPct val="115000"/>
              </a:lnSpc>
              <a:spcBef>
                <a:spcPts val="0"/>
              </a:spcBef>
              <a:spcAft>
                <a:spcPts val="0"/>
              </a:spcAft>
              <a:buClr>
                <a:schemeClr val="dk1"/>
              </a:buClr>
              <a:buSzPts val="2400"/>
              <a:buFont typeface="Roboto Light"/>
              <a:buChar char="●"/>
              <a:defRPr sz="2400">
                <a:solidFill>
                  <a:schemeClr val="dk1"/>
                </a:solidFill>
                <a:latin typeface="Roboto Light"/>
                <a:ea typeface="Roboto Light"/>
                <a:cs typeface="Roboto Light"/>
                <a:sym typeface="Roboto Light"/>
              </a:defRPr>
            </a:lvl7pPr>
            <a:lvl8pPr marL="3657600" lvl="7" indent="-381000" rtl="0">
              <a:lnSpc>
                <a:spcPct val="115000"/>
              </a:lnSpc>
              <a:spcBef>
                <a:spcPts val="0"/>
              </a:spcBef>
              <a:spcAft>
                <a:spcPts val="0"/>
              </a:spcAft>
              <a:buClr>
                <a:schemeClr val="dk1"/>
              </a:buClr>
              <a:buSzPts val="2400"/>
              <a:buFont typeface="Roboto Light"/>
              <a:buChar char="○"/>
              <a:defRPr sz="2400">
                <a:solidFill>
                  <a:schemeClr val="dk1"/>
                </a:solidFill>
                <a:latin typeface="Roboto Light"/>
                <a:ea typeface="Roboto Light"/>
                <a:cs typeface="Roboto Light"/>
                <a:sym typeface="Roboto Light"/>
              </a:defRPr>
            </a:lvl8pPr>
            <a:lvl9pPr marL="4114800" lvl="8" indent="-381000" rtl="0">
              <a:lnSpc>
                <a:spcPct val="115000"/>
              </a:lnSpc>
              <a:spcBef>
                <a:spcPts val="0"/>
              </a:spcBef>
              <a:spcAft>
                <a:spcPts val="0"/>
              </a:spcAft>
              <a:buClr>
                <a:schemeClr val="dk1"/>
              </a:buClr>
              <a:buSzPts val="2400"/>
              <a:buFont typeface="Roboto Light"/>
              <a:buChar char="■"/>
              <a:defRPr sz="2400">
                <a:solidFill>
                  <a:schemeClr val="dk1"/>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en.wikipedia.org/wiki/Unified_Modeling_Languag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visual-paradigm.com/guide/uml-unified-modeling-language/what-is-state-machine-diagra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ctrTitle"/>
          </p:nvPr>
        </p:nvSpPr>
        <p:spPr>
          <a:xfrm>
            <a:off x="179512" y="1563638"/>
            <a:ext cx="8640960" cy="2160240"/>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 sz="4800" dirty="0"/>
              <a:t>CST 205 OOP :Object modeling using UML </a:t>
            </a:r>
            <a:endParaRPr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95486"/>
            <a:ext cx="8280920" cy="432048"/>
          </a:xfrm>
        </p:spPr>
        <p:txBody>
          <a:bodyPr/>
          <a:lstStyle/>
          <a:p>
            <a:r>
              <a:rPr lang="en-IN" dirty="0"/>
              <a:t>Example of Sequence diagram</a:t>
            </a:r>
          </a:p>
        </p:txBody>
      </p:sp>
      <p:sp>
        <p:nvSpPr>
          <p:cNvPr id="3" name="Text Placeholder 2"/>
          <p:cNvSpPr>
            <a:spLocks noGrp="1"/>
          </p:cNvSpPr>
          <p:nvPr>
            <p:ph type="body" idx="1"/>
          </p:nvPr>
        </p:nvSpPr>
        <p:spPr>
          <a:xfrm>
            <a:off x="323528" y="771550"/>
            <a:ext cx="8712968" cy="4248472"/>
          </a:xfrm>
        </p:spPr>
        <p:txBody>
          <a:bodyPr/>
          <a:lstStyle/>
          <a:p>
            <a:pPr marL="76200" indent="0">
              <a:buNone/>
            </a:pPr>
            <a:endParaRPr lang="en-IN" sz="18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627535"/>
            <a:ext cx="8343900" cy="4392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8404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95486"/>
            <a:ext cx="8280920" cy="432048"/>
          </a:xfrm>
        </p:spPr>
        <p:txBody>
          <a:bodyPr/>
          <a:lstStyle/>
          <a:p>
            <a:r>
              <a:rPr lang="en-IN" dirty="0"/>
              <a:t>Example of Sequence diagram</a:t>
            </a:r>
          </a:p>
        </p:txBody>
      </p:sp>
      <p:sp>
        <p:nvSpPr>
          <p:cNvPr id="3" name="Text Placeholder 2"/>
          <p:cNvSpPr>
            <a:spLocks noGrp="1"/>
          </p:cNvSpPr>
          <p:nvPr>
            <p:ph type="body" idx="1"/>
          </p:nvPr>
        </p:nvSpPr>
        <p:spPr>
          <a:xfrm>
            <a:off x="323528" y="771550"/>
            <a:ext cx="8712968" cy="4248472"/>
          </a:xfrm>
        </p:spPr>
        <p:txBody>
          <a:bodyPr/>
          <a:lstStyle/>
          <a:p>
            <a:pPr marL="76200" indent="0">
              <a:buNone/>
            </a:pPr>
            <a:r>
              <a:rPr lang="en-IN" u="sng" dirty="0">
                <a:solidFill>
                  <a:srgbClr val="0070C0"/>
                </a:solidFill>
              </a:rPr>
              <a:t>Purpose of Sequence Diagram</a:t>
            </a:r>
          </a:p>
          <a:p>
            <a:r>
              <a:rPr lang="en-IN" sz="2000" dirty="0"/>
              <a:t>Model </a:t>
            </a:r>
            <a:r>
              <a:rPr lang="en-IN" sz="2000" dirty="0">
                <a:solidFill>
                  <a:srgbClr val="FF0000"/>
                </a:solidFill>
              </a:rPr>
              <a:t>high-level interaction between active objects in a system</a:t>
            </a:r>
          </a:p>
          <a:p>
            <a:r>
              <a:rPr lang="en-IN" sz="2000" dirty="0"/>
              <a:t>Model the interaction between object instances within a collaboration that </a:t>
            </a:r>
            <a:r>
              <a:rPr lang="en-IN" sz="2000" dirty="0">
                <a:solidFill>
                  <a:srgbClr val="FF0000"/>
                </a:solidFill>
              </a:rPr>
              <a:t>realizes a use case</a:t>
            </a:r>
            <a:r>
              <a:rPr lang="en-IN" sz="2000" dirty="0"/>
              <a:t>.</a:t>
            </a:r>
          </a:p>
          <a:p>
            <a:r>
              <a:rPr lang="en-IN" sz="2000" dirty="0">
                <a:solidFill>
                  <a:srgbClr val="FF0000"/>
                </a:solidFill>
              </a:rPr>
              <a:t>Model the interaction between objects within a collaboration that realizes an operation.</a:t>
            </a:r>
          </a:p>
          <a:p>
            <a:r>
              <a:rPr lang="en-IN" sz="2000" dirty="0"/>
              <a:t>Either model generic interactions (showing all possible paths through the interaction) or specific instances of a interaction (showing just one path through the interaction)</a:t>
            </a:r>
          </a:p>
          <a:p>
            <a:endParaRPr lang="en-US" sz="2000" dirty="0"/>
          </a:p>
          <a:p>
            <a:endParaRPr lang="en-US" sz="2000" dirty="0"/>
          </a:p>
          <a:p>
            <a:endParaRPr lang="en-US" sz="2000" dirty="0"/>
          </a:p>
          <a:p>
            <a:endParaRPr lang="en-US" sz="2000" dirty="0"/>
          </a:p>
          <a:p>
            <a:endParaRPr lang="en-US" sz="2000" dirty="0"/>
          </a:p>
          <a:p>
            <a:endParaRPr lang="en-US" sz="2000" dirty="0"/>
          </a:p>
          <a:p>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spTree>
    <p:extLst>
      <p:ext uri="{BB962C8B-B14F-4D97-AF65-F5344CB8AC3E}">
        <p14:creationId xmlns:p14="http://schemas.microsoft.com/office/powerpoint/2010/main" val="2786144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95486"/>
            <a:ext cx="8280920" cy="432048"/>
          </a:xfrm>
        </p:spPr>
        <p:txBody>
          <a:bodyPr/>
          <a:lstStyle/>
          <a:p>
            <a:r>
              <a:rPr lang="en-IN" dirty="0"/>
              <a:t>Collaboration diagram</a:t>
            </a:r>
          </a:p>
        </p:txBody>
      </p:sp>
      <p:sp>
        <p:nvSpPr>
          <p:cNvPr id="3" name="Text Placeholder 2"/>
          <p:cNvSpPr>
            <a:spLocks noGrp="1"/>
          </p:cNvSpPr>
          <p:nvPr>
            <p:ph type="body" idx="1"/>
          </p:nvPr>
        </p:nvSpPr>
        <p:spPr>
          <a:xfrm>
            <a:off x="323528" y="771550"/>
            <a:ext cx="8712968" cy="4248472"/>
          </a:xfrm>
        </p:spPr>
        <p:txBody>
          <a:bodyPr/>
          <a:lstStyle/>
          <a:p>
            <a:r>
              <a:rPr lang="en-IN" sz="2000" dirty="0"/>
              <a:t>A collaboration diagram shows both </a:t>
            </a:r>
            <a:r>
              <a:rPr lang="en-IN" sz="2000" dirty="0">
                <a:highlight>
                  <a:srgbClr val="FFFF00"/>
                </a:highlight>
              </a:rPr>
              <a:t>structural and behavioural aspects</a:t>
            </a:r>
          </a:p>
          <a:p>
            <a:pPr marL="76200" indent="0">
              <a:buNone/>
            </a:pPr>
            <a:r>
              <a:rPr lang="en-IN" sz="2000" dirty="0"/>
              <a:t>      explicitly. </a:t>
            </a:r>
          </a:p>
          <a:p>
            <a:pPr>
              <a:buFont typeface="Wingdings" panose="05000000000000000000" pitchFamily="2" charset="2"/>
              <a:buChar char="§"/>
            </a:pPr>
            <a:r>
              <a:rPr lang="en-IN" sz="2000" dirty="0"/>
              <a:t>This is unlike a sequence diagram which shows only the behavioural aspects.</a:t>
            </a:r>
          </a:p>
          <a:p>
            <a:r>
              <a:rPr lang="en-IN" sz="2000" dirty="0">
                <a:solidFill>
                  <a:srgbClr val="FF0000"/>
                </a:solidFill>
              </a:rPr>
              <a:t>The structural aspect of a collaboration diagram consists of objects and links among them indicating association.</a:t>
            </a:r>
          </a:p>
          <a:p>
            <a:r>
              <a:rPr lang="en-IN" sz="2000" dirty="0">
                <a:solidFill>
                  <a:srgbClr val="FF0000"/>
                </a:solidFill>
              </a:rPr>
              <a:t>The behavioural aspect is described by the set of messages exchanged among the different objects.</a:t>
            </a:r>
          </a:p>
          <a:p>
            <a:endParaRPr lang="en-US" sz="2000" dirty="0"/>
          </a:p>
          <a:p>
            <a:endParaRPr lang="en-US" sz="2000" dirty="0"/>
          </a:p>
          <a:p>
            <a:endParaRPr lang="en-US" sz="2000" dirty="0"/>
          </a:p>
          <a:p>
            <a:endParaRPr lang="en-US" sz="2000" dirty="0"/>
          </a:p>
          <a:p>
            <a:endParaRPr lang="en-US" sz="2000" dirty="0"/>
          </a:p>
          <a:p>
            <a:endParaRPr lang="en-US" sz="2000" dirty="0"/>
          </a:p>
          <a:p>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spTree>
    <p:extLst>
      <p:ext uri="{BB962C8B-B14F-4D97-AF65-F5344CB8AC3E}">
        <p14:creationId xmlns:p14="http://schemas.microsoft.com/office/powerpoint/2010/main" val="3136227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95486"/>
            <a:ext cx="8280920" cy="432048"/>
          </a:xfrm>
        </p:spPr>
        <p:txBody>
          <a:bodyPr/>
          <a:lstStyle/>
          <a:p>
            <a:r>
              <a:rPr lang="en-IN" dirty="0"/>
              <a:t>Collaboration diagram</a:t>
            </a:r>
          </a:p>
        </p:txBody>
      </p:sp>
      <p:sp>
        <p:nvSpPr>
          <p:cNvPr id="3" name="Text Placeholder 2"/>
          <p:cNvSpPr>
            <a:spLocks noGrp="1"/>
          </p:cNvSpPr>
          <p:nvPr>
            <p:ph type="body" idx="1"/>
          </p:nvPr>
        </p:nvSpPr>
        <p:spPr>
          <a:xfrm>
            <a:off x="323528" y="771550"/>
            <a:ext cx="8712968" cy="4248472"/>
          </a:xfrm>
        </p:spPr>
        <p:txBody>
          <a:bodyPr/>
          <a:lstStyle/>
          <a:p>
            <a:r>
              <a:rPr lang="en-IN" sz="2000" b="1" dirty="0">
                <a:solidFill>
                  <a:srgbClr val="FF0000"/>
                </a:solidFill>
              </a:rPr>
              <a:t>A Collaboration is a collection of named objects and actors with links connecting them. They collaborate in performing some task.</a:t>
            </a:r>
          </a:p>
          <a:p>
            <a:r>
              <a:rPr lang="en-IN" sz="2000" dirty="0"/>
              <a:t>The collaboration diagram is used to show the relationship between the objects in a system. </a:t>
            </a:r>
          </a:p>
          <a:p>
            <a:r>
              <a:rPr lang="en-IN" sz="2000" dirty="0"/>
              <a:t>The sequence and the collaboration diagrams represent the same information but differently.</a:t>
            </a:r>
          </a:p>
          <a:p>
            <a:r>
              <a:rPr lang="en-IN" sz="2000" dirty="0"/>
              <a:t> Instead of showing the flow of messages, </a:t>
            </a:r>
            <a:r>
              <a:rPr lang="en-IN" sz="2000" dirty="0">
                <a:highlight>
                  <a:srgbClr val="FFFF00"/>
                </a:highlight>
              </a:rPr>
              <a:t>it depicts the architecture of the object residing in the system as it is based on object-oriented programming. </a:t>
            </a:r>
          </a:p>
          <a:p>
            <a:r>
              <a:rPr lang="en-IN" sz="2000" dirty="0"/>
              <a:t>The collaboration diagram, which is also known as </a:t>
            </a:r>
            <a:r>
              <a:rPr lang="en-IN" sz="2000" b="1" dirty="0">
                <a:solidFill>
                  <a:srgbClr val="0070C0"/>
                </a:solidFill>
              </a:rPr>
              <a:t>a communication diagram, is used to portray the object's architecture in the system</a:t>
            </a:r>
            <a:r>
              <a:rPr lang="en-IN" sz="2000" dirty="0"/>
              <a:t>.</a:t>
            </a:r>
          </a:p>
          <a:p>
            <a:endParaRPr lang="en-US" sz="2000" dirty="0"/>
          </a:p>
          <a:p>
            <a:endParaRPr lang="en-US" sz="2000" dirty="0"/>
          </a:p>
          <a:p>
            <a:endParaRPr lang="en-US" sz="2000" dirty="0"/>
          </a:p>
          <a:p>
            <a:endParaRPr lang="en-US" sz="2000" dirty="0"/>
          </a:p>
          <a:p>
            <a:endParaRPr lang="en-US" sz="2000" dirty="0"/>
          </a:p>
          <a:p>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spTree>
    <p:extLst>
      <p:ext uri="{BB962C8B-B14F-4D97-AF65-F5344CB8AC3E}">
        <p14:creationId xmlns:p14="http://schemas.microsoft.com/office/powerpoint/2010/main" val="3472893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95486"/>
            <a:ext cx="8280920" cy="432048"/>
          </a:xfrm>
        </p:spPr>
        <p:txBody>
          <a:bodyPr/>
          <a:lstStyle/>
          <a:p>
            <a:r>
              <a:rPr lang="en-IN" dirty="0"/>
              <a:t>Purpose of Collaboration diagram</a:t>
            </a:r>
          </a:p>
        </p:txBody>
      </p:sp>
      <p:sp>
        <p:nvSpPr>
          <p:cNvPr id="3" name="Text Placeholder 2"/>
          <p:cNvSpPr>
            <a:spLocks noGrp="1"/>
          </p:cNvSpPr>
          <p:nvPr>
            <p:ph type="body" idx="1"/>
          </p:nvPr>
        </p:nvSpPr>
        <p:spPr>
          <a:xfrm>
            <a:off x="323528" y="771550"/>
            <a:ext cx="8712968" cy="4248472"/>
          </a:xfrm>
        </p:spPr>
        <p:txBody>
          <a:bodyPr/>
          <a:lstStyle/>
          <a:p>
            <a:pPr algn="just"/>
            <a:r>
              <a:rPr lang="en-IN" sz="2000" dirty="0"/>
              <a:t>Model collaborations between objects or roles that deliver the functionalities of use cases and operations.</a:t>
            </a:r>
          </a:p>
          <a:p>
            <a:pPr algn="just"/>
            <a:r>
              <a:rPr lang="en-IN" sz="2000" dirty="0"/>
              <a:t> Better suited for analysis activities.</a:t>
            </a:r>
          </a:p>
          <a:p>
            <a:pPr algn="just"/>
            <a:r>
              <a:rPr lang="en-IN" sz="2000" dirty="0"/>
              <a:t>Support the identification of objects (hence classes) that participate in use cases.</a:t>
            </a:r>
          </a:p>
          <a:p>
            <a:pPr algn="just"/>
            <a:r>
              <a:rPr lang="en-IN" sz="2000" dirty="0"/>
              <a:t>Model alternative scenarios within use cases.</a:t>
            </a:r>
          </a:p>
          <a:p>
            <a:endParaRPr lang="en-IN" sz="2000" dirty="0"/>
          </a:p>
          <a:p>
            <a:endParaRPr lang="en-US" sz="2000" dirty="0"/>
          </a:p>
          <a:p>
            <a:endParaRPr lang="en-US" sz="2000" dirty="0"/>
          </a:p>
          <a:p>
            <a:endParaRPr lang="en-US" sz="2000" dirty="0"/>
          </a:p>
          <a:p>
            <a:endParaRPr lang="en-US" sz="2000" dirty="0"/>
          </a:p>
          <a:p>
            <a:endParaRPr lang="en-US" sz="2000" dirty="0"/>
          </a:p>
          <a:p>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spTree>
    <p:extLst>
      <p:ext uri="{BB962C8B-B14F-4D97-AF65-F5344CB8AC3E}">
        <p14:creationId xmlns:p14="http://schemas.microsoft.com/office/powerpoint/2010/main" val="1347192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95486"/>
            <a:ext cx="8280920" cy="432048"/>
          </a:xfrm>
        </p:spPr>
        <p:txBody>
          <a:bodyPr/>
          <a:lstStyle/>
          <a:p>
            <a:r>
              <a:rPr lang="en-IN" b="0" dirty="0"/>
              <a:t>Notations of a Collaboration Diagram</a:t>
            </a:r>
          </a:p>
        </p:txBody>
      </p:sp>
      <p:sp>
        <p:nvSpPr>
          <p:cNvPr id="3" name="Text Placeholder 2"/>
          <p:cNvSpPr>
            <a:spLocks noGrp="1"/>
          </p:cNvSpPr>
          <p:nvPr>
            <p:ph type="body" idx="1"/>
          </p:nvPr>
        </p:nvSpPr>
        <p:spPr>
          <a:xfrm>
            <a:off x="323528" y="771550"/>
            <a:ext cx="8668072" cy="4176464"/>
          </a:xfrm>
        </p:spPr>
        <p:txBody>
          <a:bodyPr/>
          <a:lstStyle/>
          <a:p>
            <a:pPr algn="just"/>
            <a:r>
              <a:rPr lang="en-IN" sz="2000" b="1" dirty="0"/>
              <a:t>Objects:</a:t>
            </a:r>
            <a:r>
              <a:rPr lang="en-IN" sz="2000" dirty="0"/>
              <a:t> The representation of an object is done by an object symbol with its name and class underlined, separated by a colon.</a:t>
            </a:r>
          </a:p>
          <a:p>
            <a:pPr algn="just"/>
            <a:r>
              <a:rPr lang="en-IN" sz="2000" b="1" dirty="0"/>
              <a:t>Actors:</a:t>
            </a:r>
            <a:r>
              <a:rPr lang="en-IN" sz="2000" dirty="0"/>
              <a:t> In the collaboration diagram, the actor plays the main role as it invokes the interaction. Each actor has its respective role and name.</a:t>
            </a:r>
          </a:p>
          <a:p>
            <a:pPr algn="just"/>
            <a:r>
              <a:rPr lang="en-IN" sz="2000" b="1" dirty="0"/>
              <a:t>Links:</a:t>
            </a:r>
            <a:r>
              <a:rPr lang="en-IN" sz="2000" dirty="0"/>
              <a:t> The link is an instance of association, which associates the objects and actors. It is represented by a solid line.	</a:t>
            </a:r>
          </a:p>
          <a:p>
            <a:pPr algn="just"/>
            <a:r>
              <a:rPr lang="en-IN" sz="2000" b="1" dirty="0"/>
              <a:t>Messages:</a:t>
            </a:r>
            <a:r>
              <a:rPr lang="en-IN" sz="2000" dirty="0"/>
              <a:t> It is a communication between objects which carries information and includes a sequence number, so that the activity may take place. It is represented by a labelled arrow, which is placed near a link. The messages are sent from the sender to the receiver and the receiver must understand the message.</a:t>
            </a:r>
          </a:p>
          <a:p>
            <a:endParaRPr lang="en-US" sz="2000" dirty="0"/>
          </a:p>
          <a:p>
            <a:endParaRPr lang="en-US" sz="2000" dirty="0"/>
          </a:p>
          <a:p>
            <a:endParaRPr lang="en-US" sz="2000" dirty="0"/>
          </a:p>
          <a:p>
            <a:endParaRPr lang="en-US" sz="2000" dirty="0"/>
          </a:p>
          <a:p>
            <a:endParaRPr lang="en-US" sz="2000" dirty="0"/>
          </a:p>
          <a:p>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spTree>
    <p:extLst>
      <p:ext uri="{BB962C8B-B14F-4D97-AF65-F5344CB8AC3E}">
        <p14:creationId xmlns:p14="http://schemas.microsoft.com/office/powerpoint/2010/main" val="3212301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95486"/>
            <a:ext cx="8280920" cy="432048"/>
          </a:xfrm>
        </p:spPr>
        <p:txBody>
          <a:bodyPr/>
          <a:lstStyle/>
          <a:p>
            <a:r>
              <a:rPr lang="en-IN" b="0" dirty="0"/>
              <a:t>Notations of a Collaboration Diagram</a:t>
            </a:r>
          </a:p>
        </p:txBody>
      </p:sp>
      <p:sp>
        <p:nvSpPr>
          <p:cNvPr id="3" name="Text Placeholder 2"/>
          <p:cNvSpPr>
            <a:spLocks noGrp="1"/>
          </p:cNvSpPr>
          <p:nvPr>
            <p:ph type="body" idx="1"/>
          </p:nvPr>
        </p:nvSpPr>
        <p:spPr>
          <a:xfrm>
            <a:off x="323528" y="771550"/>
            <a:ext cx="8712968" cy="4248472"/>
          </a:xfrm>
        </p:spPr>
        <p:txBody>
          <a:bodyPr/>
          <a:lstStyle/>
          <a:p>
            <a:endParaRPr lang="en-US" sz="2000" dirty="0"/>
          </a:p>
          <a:p>
            <a:endParaRPr lang="en-US" sz="2000" dirty="0"/>
          </a:p>
          <a:p>
            <a:endParaRPr lang="en-US" sz="2000" dirty="0"/>
          </a:p>
          <a:p>
            <a:endParaRPr lang="en-US" sz="2000" dirty="0"/>
          </a:p>
          <a:p>
            <a:endParaRPr lang="en-US" sz="2000" dirty="0"/>
          </a:p>
          <a:p>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771550"/>
            <a:ext cx="7313100" cy="39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515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7150"/>
            <a:ext cx="8280920" cy="457200"/>
          </a:xfrm>
        </p:spPr>
        <p:txBody>
          <a:bodyPr/>
          <a:lstStyle/>
          <a:p>
            <a:r>
              <a:rPr lang="en-IN" b="0" dirty="0"/>
              <a:t>Collaboration Diagram Example</a:t>
            </a:r>
          </a:p>
        </p:txBody>
      </p:sp>
      <p:sp>
        <p:nvSpPr>
          <p:cNvPr id="3" name="Text Placeholder 2"/>
          <p:cNvSpPr>
            <a:spLocks noGrp="1"/>
          </p:cNvSpPr>
          <p:nvPr>
            <p:ph type="body" idx="1"/>
          </p:nvPr>
        </p:nvSpPr>
        <p:spPr>
          <a:xfrm>
            <a:off x="323528" y="771550"/>
            <a:ext cx="8712968" cy="4248472"/>
          </a:xfrm>
        </p:spPr>
        <p:txBody>
          <a:bodyPr/>
          <a:lstStyle/>
          <a:p>
            <a:endParaRPr lang="en-US" sz="2000" dirty="0"/>
          </a:p>
          <a:p>
            <a:endParaRPr lang="en-US" sz="2000" dirty="0"/>
          </a:p>
          <a:p>
            <a:endParaRPr lang="en-US" sz="2000" dirty="0"/>
          </a:p>
          <a:p>
            <a:endParaRPr lang="en-US" sz="2000" dirty="0"/>
          </a:p>
          <a:p>
            <a:endParaRPr lang="en-US" sz="2000" dirty="0"/>
          </a:p>
          <a:p>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771550"/>
            <a:ext cx="6336704" cy="422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438150"/>
            <a:ext cx="7996940" cy="4509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6037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80920" cy="717798"/>
          </a:xfrm>
        </p:spPr>
        <p:txBody>
          <a:bodyPr/>
          <a:lstStyle/>
          <a:p>
            <a:r>
              <a:rPr lang="en-IN" sz="2000" dirty="0"/>
              <a:t>DIFFERENCE BETWEEN SEQUENCE DIAGRAM AND COLLABORATION DIAGRAM</a:t>
            </a:r>
          </a:p>
        </p:txBody>
      </p:sp>
      <p:sp>
        <p:nvSpPr>
          <p:cNvPr id="3" name="Text Placeholder 2"/>
          <p:cNvSpPr>
            <a:spLocks noGrp="1"/>
          </p:cNvSpPr>
          <p:nvPr>
            <p:ph type="body" idx="1"/>
          </p:nvPr>
        </p:nvSpPr>
        <p:spPr>
          <a:xfrm>
            <a:off x="323528" y="771550"/>
            <a:ext cx="8712968" cy="4248472"/>
          </a:xfrm>
        </p:spPr>
        <p:txBody>
          <a:bodyPr/>
          <a:lstStyle/>
          <a:p>
            <a:endParaRPr lang="en-US" sz="2000" dirty="0"/>
          </a:p>
          <a:p>
            <a:endParaRPr lang="en-US" sz="2000" dirty="0"/>
          </a:p>
          <a:p>
            <a:endParaRPr lang="en-US" sz="2000" dirty="0"/>
          </a:p>
          <a:p>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18</a:t>
            </a:fld>
            <a:endParaRPr lang="en"/>
          </a:p>
        </p:txBody>
      </p:sp>
      <p:pic>
        <p:nvPicPr>
          <p:cNvPr id="20482" name="Picture 2"/>
          <p:cNvPicPr>
            <a:picLocks noChangeAspect="1" noChangeArrowheads="1"/>
          </p:cNvPicPr>
          <p:nvPr/>
        </p:nvPicPr>
        <p:blipFill>
          <a:blip r:embed="rId2"/>
          <a:srcRect/>
          <a:stretch>
            <a:fillRect/>
          </a:stretch>
        </p:blipFill>
        <p:spPr bwMode="auto">
          <a:xfrm>
            <a:off x="609600" y="819150"/>
            <a:ext cx="7777163" cy="3962400"/>
          </a:xfrm>
          <a:prstGeom prst="rect">
            <a:avLst/>
          </a:prstGeom>
          <a:noFill/>
          <a:ln w="9525">
            <a:noFill/>
            <a:miter lim="800000"/>
            <a:headEnd/>
            <a:tailEnd/>
          </a:ln>
          <a:effectLst/>
        </p:spPr>
      </p:pic>
    </p:spTree>
    <p:extLst>
      <p:ext uri="{BB962C8B-B14F-4D97-AF65-F5344CB8AC3E}">
        <p14:creationId xmlns:p14="http://schemas.microsoft.com/office/powerpoint/2010/main" val="1524466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95486"/>
            <a:ext cx="8280920" cy="432048"/>
          </a:xfrm>
        </p:spPr>
        <p:txBody>
          <a:bodyPr/>
          <a:lstStyle/>
          <a:p>
            <a:r>
              <a:rPr lang="en-IN" b="0" dirty="0"/>
              <a:t>TIMING DIAGRAM</a:t>
            </a:r>
          </a:p>
        </p:txBody>
      </p:sp>
      <p:sp>
        <p:nvSpPr>
          <p:cNvPr id="3" name="Text Placeholder 2"/>
          <p:cNvSpPr>
            <a:spLocks noGrp="1"/>
          </p:cNvSpPr>
          <p:nvPr>
            <p:ph type="body" idx="1"/>
          </p:nvPr>
        </p:nvSpPr>
        <p:spPr>
          <a:xfrm>
            <a:off x="323528" y="771550"/>
            <a:ext cx="8712968" cy="4248472"/>
          </a:xfrm>
        </p:spPr>
        <p:txBody>
          <a:bodyPr/>
          <a:lstStyle/>
          <a:p>
            <a:r>
              <a:rPr lang="en-US" sz="1600" dirty="0"/>
              <a:t>Timing diagram is a waveform or a graph that is used to describe the state of a lifeline at any instance of time. </a:t>
            </a:r>
          </a:p>
          <a:p>
            <a:r>
              <a:rPr lang="en-US" sz="1600" dirty="0"/>
              <a:t> It is used to denote the transformation of an object from one form into another form.</a:t>
            </a:r>
          </a:p>
          <a:p>
            <a:r>
              <a:rPr lang="en-US" sz="1600" dirty="0"/>
              <a:t> Timing diagram does not contain notations as required in the sequence and collaboration diagram.</a:t>
            </a:r>
          </a:p>
          <a:p>
            <a:r>
              <a:rPr lang="en-US" sz="1600" dirty="0"/>
              <a:t> The flow between the software program at various instances of time is represented using a waveform.</a:t>
            </a:r>
          </a:p>
          <a:p>
            <a:endParaRPr lang="en-US" sz="2000" dirty="0"/>
          </a:p>
          <a:p>
            <a:endParaRPr lang="en-US" sz="2000" dirty="0"/>
          </a:p>
          <a:p>
            <a:endParaRPr lang="en-US" sz="2000" dirty="0"/>
          </a:p>
          <a:p>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19</a:t>
            </a:fld>
            <a:endParaRPr lang="en"/>
          </a:p>
        </p:txBody>
      </p:sp>
      <p:pic>
        <p:nvPicPr>
          <p:cNvPr id="20481" name="Picture 1"/>
          <p:cNvPicPr>
            <a:picLocks noChangeAspect="1" noChangeArrowheads="1"/>
          </p:cNvPicPr>
          <p:nvPr/>
        </p:nvPicPr>
        <p:blipFill>
          <a:blip r:embed="rId2"/>
          <a:srcRect/>
          <a:stretch>
            <a:fillRect/>
          </a:stretch>
        </p:blipFill>
        <p:spPr bwMode="auto">
          <a:xfrm>
            <a:off x="3200400" y="2876550"/>
            <a:ext cx="4495800" cy="1857375"/>
          </a:xfrm>
          <a:prstGeom prst="rect">
            <a:avLst/>
          </a:prstGeom>
          <a:noFill/>
          <a:ln w="9525">
            <a:noFill/>
            <a:miter lim="800000"/>
            <a:headEnd/>
            <a:tailEnd/>
          </a:ln>
          <a:effectLst/>
        </p:spPr>
      </p:pic>
    </p:spTree>
    <p:extLst>
      <p:ext uri="{BB962C8B-B14F-4D97-AF65-F5344CB8AC3E}">
        <p14:creationId xmlns:p14="http://schemas.microsoft.com/office/powerpoint/2010/main" val="1524466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539552" y="267494"/>
            <a:ext cx="8064896" cy="576064"/>
          </a:xfrm>
          <a:prstGeom prst="rect">
            <a:avLst/>
          </a:prstGeom>
        </p:spPr>
        <p:txBody>
          <a:bodyPr spcFirstLastPara="1" wrap="square" lIns="0" tIns="0" rIns="0" bIns="0" anchor="b" anchorCtr="0">
            <a:noAutofit/>
          </a:bodyPr>
          <a:lstStyle/>
          <a:p>
            <a:pPr lvl="0"/>
            <a:r>
              <a:rPr lang="en-IN" dirty="0"/>
              <a:t>OBJECTIVES</a:t>
            </a:r>
            <a:endParaRPr dirty="0"/>
          </a:p>
        </p:txBody>
      </p:sp>
      <p:sp>
        <p:nvSpPr>
          <p:cNvPr id="112" name="Google Shape;112;p19"/>
          <p:cNvSpPr txBox="1">
            <a:spLocks noGrp="1"/>
          </p:cNvSpPr>
          <p:nvPr>
            <p:ph type="body" idx="1"/>
          </p:nvPr>
        </p:nvSpPr>
        <p:spPr>
          <a:xfrm>
            <a:off x="107504" y="915567"/>
            <a:ext cx="8856984" cy="3888432"/>
          </a:xfrm>
          <a:prstGeom prst="rect">
            <a:avLst/>
          </a:prstGeom>
        </p:spPr>
        <p:txBody>
          <a:bodyPr spcFirstLastPara="1" wrap="square" lIns="0" tIns="0" rIns="0" bIns="0" anchor="t" anchorCtr="0">
            <a:noAutofit/>
          </a:bodyPr>
          <a:lstStyle/>
          <a:p>
            <a:pPr lvl="0" algn="just"/>
            <a:r>
              <a:rPr lang="en-US" sz="2000" dirty="0"/>
              <a:t>To explain about interaction diagrams.</a:t>
            </a:r>
          </a:p>
          <a:p>
            <a:pPr lvl="0" algn="just"/>
            <a:r>
              <a:rPr lang="en-US" sz="2000" dirty="0"/>
              <a:t>To understand types of interaction diagrams.</a:t>
            </a:r>
          </a:p>
          <a:p>
            <a:pPr lvl="0" algn="just"/>
            <a:r>
              <a:rPr lang="en-US" sz="2000" dirty="0"/>
              <a:t>To illustrate </a:t>
            </a:r>
            <a:r>
              <a:rPr lang="en-US" sz="2000"/>
              <a:t>interaction diagrams.</a:t>
            </a:r>
            <a:endParaRPr sz="2000" dirty="0"/>
          </a:p>
        </p:txBody>
      </p:sp>
      <p:sp>
        <p:nvSpPr>
          <p:cNvPr id="113" name="Google Shape;113;p19"/>
          <p:cNvSpPr txBox="1">
            <a:spLocks noGrp="1"/>
          </p:cNvSpPr>
          <p:nvPr>
            <p:ph type="sldNum" idx="12"/>
          </p:nvPr>
        </p:nvSpPr>
        <p:spPr>
          <a:xfrm>
            <a:off x="8608500" y="4608050"/>
            <a:ext cx="383100" cy="383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a:t>
            </a:fld>
            <a:endParaRPr/>
          </a:p>
        </p:txBody>
      </p:sp>
    </p:spTree>
    <p:extLst>
      <p:ext uri="{BB962C8B-B14F-4D97-AF65-F5344CB8AC3E}">
        <p14:creationId xmlns:p14="http://schemas.microsoft.com/office/powerpoint/2010/main" val="2532659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95486"/>
            <a:ext cx="8280920" cy="432048"/>
          </a:xfrm>
        </p:spPr>
        <p:txBody>
          <a:bodyPr/>
          <a:lstStyle/>
          <a:p>
            <a:r>
              <a:rPr lang="en-IN" b="0" dirty="0"/>
              <a:t>ACTIVITY DIAGRAM</a:t>
            </a:r>
          </a:p>
        </p:txBody>
      </p:sp>
      <p:sp>
        <p:nvSpPr>
          <p:cNvPr id="3" name="Text Placeholder 2"/>
          <p:cNvSpPr>
            <a:spLocks noGrp="1"/>
          </p:cNvSpPr>
          <p:nvPr>
            <p:ph type="body" idx="1"/>
          </p:nvPr>
        </p:nvSpPr>
        <p:spPr>
          <a:xfrm>
            <a:off x="323528" y="627534"/>
            <a:ext cx="8712968" cy="4154016"/>
          </a:xfrm>
        </p:spPr>
        <p:txBody>
          <a:bodyPr/>
          <a:lstStyle/>
          <a:p>
            <a:pPr algn="just"/>
            <a:r>
              <a:rPr lang="en-IN" sz="2000" dirty="0">
                <a:solidFill>
                  <a:srgbClr val="FF0000"/>
                </a:solidFill>
              </a:rPr>
              <a:t>Activity diagram is another important behavioral diagram  in </a:t>
            </a:r>
            <a:r>
              <a:rPr lang="en-IN" sz="2000" b="1" dirty="0">
                <a:solidFill>
                  <a:srgbClr val="FF0000"/>
                </a:solidFill>
                <a:hlinkClick r:id="rId2">
                  <a:extLst>
                    <a:ext uri="{A12FA001-AC4F-418D-AE19-62706E023703}">
                      <ahyp:hlinkClr xmlns:ahyp="http://schemas.microsoft.com/office/drawing/2018/hyperlinkcolor" val="tx"/>
                    </a:ext>
                  </a:extLst>
                </a:hlinkClick>
              </a:rPr>
              <a:t>UML</a:t>
            </a:r>
            <a:r>
              <a:rPr lang="en-IN" sz="2000" dirty="0">
                <a:solidFill>
                  <a:srgbClr val="FF0000"/>
                </a:solidFill>
              </a:rPr>
              <a:t> diagram to describe dynamic aspects of the system. </a:t>
            </a:r>
          </a:p>
          <a:p>
            <a:pPr algn="just"/>
            <a:r>
              <a:rPr lang="en-IN" sz="2000" dirty="0"/>
              <a:t>Activity diagram is essentially an advanced version of flow chart that </a:t>
            </a:r>
            <a:r>
              <a:rPr lang="en-IN" sz="2000" dirty="0">
                <a:solidFill>
                  <a:srgbClr val="FF0000"/>
                </a:solidFill>
              </a:rPr>
              <a:t>modelling the flow from one activity to another activity.</a:t>
            </a:r>
          </a:p>
          <a:p>
            <a:pPr algn="just"/>
            <a:r>
              <a:rPr lang="en-US" sz="2000" dirty="0"/>
              <a:t>The activity can be described as an operation of the system.</a:t>
            </a:r>
            <a:endParaRPr lang="en-IN" sz="2000" dirty="0"/>
          </a:p>
          <a:p>
            <a:pPr algn="just"/>
            <a:r>
              <a:rPr lang="en-IN" sz="2000" dirty="0"/>
              <a:t>The activity diagram focuses on representing various activities. </a:t>
            </a:r>
            <a:r>
              <a:rPr lang="en-IN" sz="2000" dirty="0">
                <a:solidFill>
                  <a:srgbClr val="FF0000"/>
                </a:solidFill>
              </a:rPr>
              <a:t>An activity is a state with an internal action and one or more outgoing transitions which automatically follow the termination of the internal activity.</a:t>
            </a:r>
          </a:p>
          <a:p>
            <a:pPr algn="just"/>
            <a:r>
              <a:rPr lang="en-IN" sz="2000" dirty="0"/>
              <a:t>Activity diagrams support description of parallel activities.</a:t>
            </a:r>
          </a:p>
          <a:p>
            <a:pPr algn="just"/>
            <a:r>
              <a:rPr lang="en-US" sz="2000" dirty="0"/>
              <a:t>It is also called object-oriented flowchart. </a:t>
            </a:r>
          </a:p>
          <a:p>
            <a:endParaRPr lang="en-US" sz="2000" dirty="0"/>
          </a:p>
          <a:p>
            <a:endParaRPr lang="en-US" sz="2000" dirty="0"/>
          </a:p>
          <a:p>
            <a:endParaRPr lang="en-US" sz="2000" dirty="0"/>
          </a:p>
          <a:p>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20</a:t>
            </a:fld>
            <a:endParaRPr lang="en"/>
          </a:p>
        </p:txBody>
      </p:sp>
    </p:spTree>
    <p:extLst>
      <p:ext uri="{BB962C8B-B14F-4D97-AF65-F5344CB8AC3E}">
        <p14:creationId xmlns:p14="http://schemas.microsoft.com/office/powerpoint/2010/main" val="3566778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95486"/>
            <a:ext cx="8280920" cy="432048"/>
          </a:xfrm>
        </p:spPr>
        <p:txBody>
          <a:bodyPr/>
          <a:lstStyle/>
          <a:p>
            <a:r>
              <a:rPr lang="en-IN" b="0" dirty="0"/>
              <a:t>ACTIVITY DIAGRAM</a:t>
            </a:r>
          </a:p>
        </p:txBody>
      </p:sp>
      <p:sp>
        <p:nvSpPr>
          <p:cNvPr id="3" name="Text Placeholder 2"/>
          <p:cNvSpPr>
            <a:spLocks noGrp="1"/>
          </p:cNvSpPr>
          <p:nvPr>
            <p:ph type="body" idx="1"/>
          </p:nvPr>
        </p:nvSpPr>
        <p:spPr>
          <a:xfrm>
            <a:off x="323528" y="666750"/>
            <a:ext cx="8712968" cy="4353272"/>
          </a:xfrm>
        </p:spPr>
        <p:txBody>
          <a:bodyPr/>
          <a:lstStyle/>
          <a:p>
            <a:r>
              <a:rPr lang="en-US" sz="2000" dirty="0">
                <a:solidFill>
                  <a:srgbClr val="FF0000"/>
                </a:solidFill>
              </a:rPr>
              <a:t>An activity diagram portrays the control flow from a start point to a finish point showing the various decision paths that exist while the activity is being executed.</a:t>
            </a:r>
          </a:p>
          <a:p>
            <a:r>
              <a:rPr lang="en-US" sz="2000" dirty="0"/>
              <a:t> We can depict both sequential processing and concurrent processing of activities using an activity diagram. </a:t>
            </a:r>
          </a:p>
          <a:p>
            <a:r>
              <a:rPr lang="en-US" sz="2000" dirty="0"/>
              <a:t>They are used in </a:t>
            </a:r>
            <a:r>
              <a:rPr lang="en-US" sz="2000" dirty="0">
                <a:solidFill>
                  <a:srgbClr val="FF0000"/>
                </a:solidFill>
              </a:rPr>
              <a:t>business and process </a:t>
            </a:r>
            <a:r>
              <a:rPr lang="en-US" sz="2000" dirty="0" err="1">
                <a:solidFill>
                  <a:srgbClr val="FF0000"/>
                </a:solidFill>
              </a:rPr>
              <a:t>modelling</a:t>
            </a:r>
            <a:r>
              <a:rPr lang="en-US" sz="2000" dirty="0">
                <a:solidFill>
                  <a:srgbClr val="FF0000"/>
                </a:solidFill>
              </a:rPr>
              <a:t> </a:t>
            </a:r>
            <a:r>
              <a:rPr lang="en-US" sz="2000" dirty="0"/>
              <a:t>where their primary use is to depict the dynamic aspects of a system.</a:t>
            </a:r>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21</a:t>
            </a:fld>
            <a:endParaRPr lang="en"/>
          </a:p>
        </p:txBody>
      </p:sp>
    </p:spTree>
    <p:extLst>
      <p:ext uri="{BB962C8B-B14F-4D97-AF65-F5344CB8AC3E}">
        <p14:creationId xmlns:p14="http://schemas.microsoft.com/office/powerpoint/2010/main" val="3566778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280920" cy="438150"/>
          </a:xfrm>
        </p:spPr>
        <p:txBody>
          <a:bodyPr/>
          <a:lstStyle/>
          <a:p>
            <a:r>
              <a:rPr lang="en-US" dirty="0"/>
              <a:t>Activity Diagram Notations</a:t>
            </a:r>
          </a:p>
        </p:txBody>
      </p:sp>
      <p:sp>
        <p:nvSpPr>
          <p:cNvPr id="3" name="Text Placeholder 2"/>
          <p:cNvSpPr>
            <a:spLocks noGrp="1"/>
          </p:cNvSpPr>
          <p:nvPr>
            <p:ph type="body" idx="1"/>
          </p:nvPr>
        </p:nvSpPr>
        <p:spPr>
          <a:xfrm>
            <a:off x="323528" y="590550"/>
            <a:ext cx="8712968" cy="4552950"/>
          </a:xfrm>
        </p:spPr>
        <p:txBody>
          <a:bodyPr/>
          <a:lstStyle/>
          <a:p>
            <a:pPr>
              <a:buNone/>
            </a:pPr>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22</a:t>
            </a:fld>
            <a:endParaRPr lang="en"/>
          </a:p>
        </p:txBody>
      </p:sp>
      <p:graphicFrame>
        <p:nvGraphicFramePr>
          <p:cNvPr id="8" name="Table 7"/>
          <p:cNvGraphicFramePr>
            <a:graphicFrameLocks noGrp="1"/>
          </p:cNvGraphicFramePr>
          <p:nvPr>
            <p:extLst>
              <p:ext uri="{D42A27DB-BD31-4B8C-83A1-F6EECF244321}">
                <p14:modId xmlns:p14="http://schemas.microsoft.com/office/powerpoint/2010/main" val="45116803"/>
              </p:ext>
            </p:extLst>
          </p:nvPr>
        </p:nvGraphicFramePr>
        <p:xfrm>
          <a:off x="533400" y="514352"/>
          <a:ext cx="8075100" cy="4325702"/>
        </p:xfrm>
        <a:graphic>
          <a:graphicData uri="http://schemas.openxmlformats.org/drawingml/2006/table">
            <a:tbl>
              <a:tblPr firstRow="1" bandRow="1">
                <a:tableStyleId>{64170A4F-A778-4ED1-AC38-4359C4E17A18}</a:tableStyleId>
              </a:tblPr>
              <a:tblGrid>
                <a:gridCol w="4397310">
                  <a:extLst>
                    <a:ext uri="{9D8B030D-6E8A-4147-A177-3AD203B41FA5}">
                      <a16:colId xmlns:a16="http://schemas.microsoft.com/office/drawing/2014/main" val="20000"/>
                    </a:ext>
                  </a:extLst>
                </a:gridCol>
                <a:gridCol w="3677790">
                  <a:extLst>
                    <a:ext uri="{9D8B030D-6E8A-4147-A177-3AD203B41FA5}">
                      <a16:colId xmlns:a16="http://schemas.microsoft.com/office/drawing/2014/main" val="20001"/>
                    </a:ext>
                  </a:extLst>
                </a:gridCol>
              </a:tblGrid>
              <a:tr h="584505">
                <a:tc>
                  <a:txBody>
                    <a:bodyPr/>
                    <a:lstStyle/>
                    <a:p>
                      <a:r>
                        <a:rPr lang="en-US" b="1" dirty="0"/>
                        <a:t>Activity -Is used to represent a set of actions</a:t>
                      </a:r>
                    </a:p>
                  </a:txBody>
                  <a:tcPr/>
                </a:tc>
                <a:tc>
                  <a:txBody>
                    <a:bodyPr/>
                    <a:lstStyle/>
                    <a:p>
                      <a:endParaRPr lang="en-US" dirty="0"/>
                    </a:p>
                  </a:txBody>
                  <a:tcPr/>
                </a:tc>
                <a:extLst>
                  <a:ext uri="{0D108BD9-81ED-4DB2-BD59-A6C34878D82A}">
                    <a16:rowId xmlns:a16="http://schemas.microsoft.com/office/drawing/2014/main" val="10000"/>
                  </a:ext>
                </a:extLst>
              </a:tr>
              <a:tr h="489561">
                <a:tc>
                  <a:txBody>
                    <a:bodyPr/>
                    <a:lstStyle/>
                    <a:p>
                      <a:r>
                        <a:rPr lang="en-US" b="1" dirty="0"/>
                        <a:t>Action</a:t>
                      </a:r>
                      <a:r>
                        <a:rPr lang="en-US" dirty="0"/>
                        <a:t> -A task to be performed</a:t>
                      </a:r>
                    </a:p>
                  </a:txBody>
                  <a:tcPr/>
                </a:tc>
                <a:tc>
                  <a:txBody>
                    <a:bodyPr/>
                    <a:lstStyle/>
                    <a:p>
                      <a:endParaRPr lang="en-US" dirty="0"/>
                    </a:p>
                  </a:txBody>
                  <a:tcPr/>
                </a:tc>
                <a:extLst>
                  <a:ext uri="{0D108BD9-81ED-4DB2-BD59-A6C34878D82A}">
                    <a16:rowId xmlns:a16="http://schemas.microsoft.com/office/drawing/2014/main" val="10001"/>
                  </a:ext>
                </a:extLst>
              </a:tr>
              <a:tr h="644441">
                <a:tc>
                  <a:txBody>
                    <a:bodyPr/>
                    <a:lstStyle/>
                    <a:p>
                      <a:r>
                        <a:rPr lang="en-US" b="1" dirty="0"/>
                        <a:t>Control Flow </a:t>
                      </a:r>
                      <a:r>
                        <a:rPr lang="en-US" dirty="0"/>
                        <a:t>Shows the sequence of execution. Illustrate the transitions from one action state to another.</a:t>
                      </a:r>
                    </a:p>
                  </a:txBody>
                  <a:tcPr/>
                </a:tc>
                <a:tc>
                  <a:txBody>
                    <a:bodyPr/>
                    <a:lstStyle/>
                    <a:p>
                      <a:endParaRPr lang="en-US" dirty="0"/>
                    </a:p>
                  </a:txBody>
                  <a:tcPr/>
                </a:tc>
                <a:extLst>
                  <a:ext uri="{0D108BD9-81ED-4DB2-BD59-A6C34878D82A}">
                    <a16:rowId xmlns:a16="http://schemas.microsoft.com/office/drawing/2014/main" val="10002"/>
                  </a:ext>
                </a:extLst>
              </a:tr>
              <a:tr h="526941">
                <a:tc>
                  <a:txBody>
                    <a:bodyPr/>
                    <a:lstStyle/>
                    <a:p>
                      <a:r>
                        <a:rPr lang="en-US" b="1" dirty="0"/>
                        <a:t>Initial Node -</a:t>
                      </a:r>
                      <a:r>
                        <a:rPr lang="en-US" dirty="0"/>
                        <a:t>Portrays the beginning of a set of actions or activities</a:t>
                      </a:r>
                    </a:p>
                  </a:txBody>
                  <a:tcPr/>
                </a:tc>
                <a:tc>
                  <a:txBody>
                    <a:bodyPr/>
                    <a:lstStyle/>
                    <a:p>
                      <a:endParaRPr lang="en-US" dirty="0"/>
                    </a:p>
                  </a:txBody>
                  <a:tcPr/>
                </a:tc>
                <a:extLst>
                  <a:ext uri="{0D108BD9-81ED-4DB2-BD59-A6C34878D82A}">
                    <a16:rowId xmlns:a16="http://schemas.microsoft.com/office/drawing/2014/main" val="10003"/>
                  </a:ext>
                </a:extLst>
              </a:tr>
              <a:tr h="688133">
                <a:tc>
                  <a:txBody>
                    <a:bodyPr/>
                    <a:lstStyle/>
                    <a:p>
                      <a:r>
                        <a:rPr lang="en-US" b="1" dirty="0"/>
                        <a:t>Activity Final Node </a:t>
                      </a:r>
                      <a:r>
                        <a:rPr lang="en-US" dirty="0"/>
                        <a:t>Stop all control flows and object flows in an activity (or action)</a:t>
                      </a:r>
                    </a:p>
                  </a:txBody>
                  <a:tcPr/>
                </a:tc>
                <a:tc>
                  <a:txBody>
                    <a:bodyPr/>
                    <a:lstStyle/>
                    <a:p>
                      <a:endParaRPr lang="en-US"/>
                    </a:p>
                  </a:txBody>
                  <a:tcPr/>
                </a:tc>
                <a:extLst>
                  <a:ext uri="{0D108BD9-81ED-4DB2-BD59-A6C34878D82A}">
                    <a16:rowId xmlns:a16="http://schemas.microsoft.com/office/drawing/2014/main" val="10004"/>
                  </a:ext>
                </a:extLst>
              </a:tr>
              <a:tr h="743916">
                <a:tc>
                  <a:txBody>
                    <a:bodyPr/>
                    <a:lstStyle/>
                    <a:p>
                      <a:r>
                        <a:rPr lang="en-US" b="1" dirty="0"/>
                        <a:t>Decision Node </a:t>
                      </a:r>
                      <a:r>
                        <a:rPr lang="en-US" dirty="0"/>
                        <a:t>Represent a test condition to ensure that the control flow or object flow only goes down one path</a:t>
                      </a:r>
                    </a:p>
                  </a:txBody>
                  <a:tcPr/>
                </a:tc>
                <a:tc>
                  <a:txBody>
                    <a:bodyPr/>
                    <a:lstStyle/>
                    <a:p>
                      <a:endParaRPr lang="en-US" dirty="0"/>
                    </a:p>
                  </a:txBody>
                  <a:tcPr/>
                </a:tc>
                <a:extLst>
                  <a:ext uri="{0D108BD9-81ED-4DB2-BD59-A6C34878D82A}">
                    <a16:rowId xmlns:a16="http://schemas.microsoft.com/office/drawing/2014/main" val="10005"/>
                  </a:ext>
                </a:extLst>
              </a:tr>
              <a:tr h="561126">
                <a:tc>
                  <a:txBody>
                    <a:bodyPr/>
                    <a:lstStyle/>
                    <a:p>
                      <a:r>
                        <a:rPr lang="en-US" b="1" dirty="0"/>
                        <a:t>Object Node </a:t>
                      </a:r>
                      <a:r>
                        <a:rPr lang="en-US" dirty="0"/>
                        <a:t>Represent an object that is connected to a set of Object Flows</a:t>
                      </a:r>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pic>
        <p:nvPicPr>
          <p:cNvPr id="9" name="Picture 2" descr="Activity Diagram Notation - Activity"/>
          <p:cNvPicPr>
            <a:picLocks noChangeAspect="1" noChangeArrowheads="1"/>
          </p:cNvPicPr>
          <p:nvPr/>
        </p:nvPicPr>
        <p:blipFill>
          <a:blip r:embed="rId2"/>
          <a:srcRect/>
          <a:stretch>
            <a:fillRect/>
          </a:stretch>
        </p:blipFill>
        <p:spPr bwMode="auto">
          <a:xfrm>
            <a:off x="5562600" y="666750"/>
            <a:ext cx="762000" cy="455661"/>
          </a:xfrm>
          <a:prstGeom prst="rect">
            <a:avLst/>
          </a:prstGeom>
          <a:noFill/>
        </p:spPr>
      </p:pic>
      <p:pic>
        <p:nvPicPr>
          <p:cNvPr id="1028" name="Picture 4" descr="Activity Diagram Notation - Action"/>
          <p:cNvPicPr>
            <a:picLocks noChangeAspect="1" noChangeArrowheads="1"/>
          </p:cNvPicPr>
          <p:nvPr/>
        </p:nvPicPr>
        <p:blipFill>
          <a:blip r:embed="rId3"/>
          <a:srcRect/>
          <a:stretch>
            <a:fillRect/>
          </a:stretch>
        </p:blipFill>
        <p:spPr bwMode="auto">
          <a:xfrm>
            <a:off x="5715000" y="1276350"/>
            <a:ext cx="581025" cy="390526"/>
          </a:xfrm>
          <a:prstGeom prst="rect">
            <a:avLst/>
          </a:prstGeom>
          <a:noFill/>
        </p:spPr>
      </p:pic>
      <p:pic>
        <p:nvPicPr>
          <p:cNvPr id="1030" name="Picture 6" descr="Activity Diagram Notation - Control Flow"/>
          <p:cNvPicPr>
            <a:picLocks noChangeAspect="1" noChangeArrowheads="1"/>
          </p:cNvPicPr>
          <p:nvPr/>
        </p:nvPicPr>
        <p:blipFill>
          <a:blip r:embed="rId4"/>
          <a:srcRect/>
          <a:stretch>
            <a:fillRect/>
          </a:stretch>
        </p:blipFill>
        <p:spPr bwMode="auto">
          <a:xfrm>
            <a:off x="5029200" y="1962150"/>
            <a:ext cx="1400175" cy="123825"/>
          </a:xfrm>
          <a:prstGeom prst="rect">
            <a:avLst/>
          </a:prstGeom>
          <a:noFill/>
        </p:spPr>
      </p:pic>
      <p:pic>
        <p:nvPicPr>
          <p:cNvPr id="1032" name="Picture 8" descr="Activity Diagram Notation - Initial Node"/>
          <p:cNvPicPr>
            <a:picLocks noChangeAspect="1" noChangeArrowheads="1"/>
          </p:cNvPicPr>
          <p:nvPr/>
        </p:nvPicPr>
        <p:blipFill>
          <a:blip r:embed="rId5"/>
          <a:srcRect/>
          <a:stretch>
            <a:fillRect/>
          </a:stretch>
        </p:blipFill>
        <p:spPr bwMode="auto">
          <a:xfrm>
            <a:off x="5638800" y="2647950"/>
            <a:ext cx="266700" cy="266700"/>
          </a:xfrm>
          <a:prstGeom prst="rect">
            <a:avLst/>
          </a:prstGeom>
          <a:noFill/>
        </p:spPr>
      </p:pic>
      <p:pic>
        <p:nvPicPr>
          <p:cNvPr id="1034" name="Picture 10" descr="Activity Diagram Notation - Activity Final Node"/>
          <p:cNvPicPr>
            <a:picLocks noChangeAspect="1" noChangeArrowheads="1"/>
          </p:cNvPicPr>
          <p:nvPr/>
        </p:nvPicPr>
        <p:blipFill>
          <a:blip r:embed="rId6"/>
          <a:srcRect/>
          <a:stretch>
            <a:fillRect/>
          </a:stretch>
        </p:blipFill>
        <p:spPr bwMode="auto">
          <a:xfrm>
            <a:off x="5715000" y="3257550"/>
            <a:ext cx="200025" cy="200025"/>
          </a:xfrm>
          <a:prstGeom prst="rect">
            <a:avLst/>
          </a:prstGeom>
          <a:noFill/>
        </p:spPr>
      </p:pic>
      <p:pic>
        <p:nvPicPr>
          <p:cNvPr id="1038" name="Picture 14" descr="Activity Diagram Notation - Decision Node"/>
          <p:cNvPicPr>
            <a:picLocks noChangeAspect="1" noChangeArrowheads="1"/>
          </p:cNvPicPr>
          <p:nvPr/>
        </p:nvPicPr>
        <p:blipFill>
          <a:blip r:embed="rId7"/>
          <a:srcRect/>
          <a:stretch>
            <a:fillRect/>
          </a:stretch>
        </p:blipFill>
        <p:spPr bwMode="auto">
          <a:xfrm>
            <a:off x="5029200" y="3943350"/>
            <a:ext cx="1590675" cy="514351"/>
          </a:xfrm>
          <a:prstGeom prst="rect">
            <a:avLst/>
          </a:prstGeom>
          <a:noFill/>
        </p:spPr>
      </p:pic>
      <p:pic>
        <p:nvPicPr>
          <p:cNvPr id="1040" name="Picture 16" descr="Activity Diagram Notation - Object Node"/>
          <p:cNvPicPr>
            <a:picLocks noChangeAspect="1" noChangeArrowheads="1"/>
          </p:cNvPicPr>
          <p:nvPr/>
        </p:nvPicPr>
        <p:blipFill>
          <a:blip r:embed="rId8"/>
          <a:srcRect/>
          <a:stretch>
            <a:fillRect/>
          </a:stretch>
        </p:blipFill>
        <p:spPr bwMode="auto">
          <a:xfrm>
            <a:off x="5562600" y="4752974"/>
            <a:ext cx="771525" cy="390526"/>
          </a:xfrm>
          <a:prstGeom prst="rect">
            <a:avLst/>
          </a:prstGeom>
          <a:noFill/>
        </p:spPr>
      </p:pic>
    </p:spTree>
    <p:extLst>
      <p:ext uri="{BB962C8B-B14F-4D97-AF65-F5344CB8AC3E}">
        <p14:creationId xmlns:p14="http://schemas.microsoft.com/office/powerpoint/2010/main" val="3566778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95486"/>
            <a:ext cx="8280920" cy="432048"/>
          </a:xfrm>
        </p:spPr>
        <p:txBody>
          <a:bodyPr/>
          <a:lstStyle/>
          <a:p>
            <a:r>
              <a:rPr lang="en-US" dirty="0"/>
              <a:t>Activity Diagram Notations</a:t>
            </a:r>
            <a:endParaRPr lang="en-IN" b="0" dirty="0"/>
          </a:p>
        </p:txBody>
      </p:sp>
      <p:sp>
        <p:nvSpPr>
          <p:cNvPr id="3" name="Text Placeholder 2"/>
          <p:cNvSpPr>
            <a:spLocks noGrp="1"/>
          </p:cNvSpPr>
          <p:nvPr>
            <p:ph type="body" idx="1"/>
          </p:nvPr>
        </p:nvSpPr>
        <p:spPr>
          <a:xfrm>
            <a:off x="323528" y="666750"/>
            <a:ext cx="8712968" cy="4353272"/>
          </a:xfrm>
        </p:spPr>
        <p:txBody>
          <a:bodyPr/>
          <a:lstStyle/>
          <a:p>
            <a:pPr>
              <a:buNone/>
            </a:pPr>
            <a:r>
              <a:rPr lang="en-US" sz="2000" b="1" dirty="0"/>
              <a:t>Guards</a:t>
            </a:r>
          </a:p>
          <a:p>
            <a:r>
              <a:rPr lang="en-US" sz="2000" dirty="0"/>
              <a:t>In UML, guards are a statement written next to a decision diamond that must be true before moving to the next activity. </a:t>
            </a:r>
          </a:p>
          <a:p>
            <a:endParaRPr lang="en-US" sz="2000" dirty="0"/>
          </a:p>
          <a:p>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23</a:t>
            </a:fld>
            <a:endParaRPr lang="en"/>
          </a:p>
        </p:txBody>
      </p:sp>
      <p:pic>
        <p:nvPicPr>
          <p:cNvPr id="47106" name="Picture 2" descr="Guard symbol - Activity diagram"/>
          <p:cNvPicPr>
            <a:picLocks noChangeAspect="1" noChangeArrowheads="1"/>
          </p:cNvPicPr>
          <p:nvPr/>
        </p:nvPicPr>
        <p:blipFill>
          <a:blip r:embed="rId2"/>
          <a:srcRect/>
          <a:stretch>
            <a:fillRect/>
          </a:stretch>
        </p:blipFill>
        <p:spPr bwMode="auto">
          <a:xfrm>
            <a:off x="2514600" y="2266950"/>
            <a:ext cx="4629150" cy="1771651"/>
          </a:xfrm>
          <a:prstGeom prst="rect">
            <a:avLst/>
          </a:prstGeom>
          <a:noFill/>
        </p:spPr>
      </p:pic>
    </p:spTree>
    <p:extLst>
      <p:ext uri="{BB962C8B-B14F-4D97-AF65-F5344CB8AC3E}">
        <p14:creationId xmlns:p14="http://schemas.microsoft.com/office/powerpoint/2010/main" val="3566778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95486"/>
            <a:ext cx="8280920" cy="432048"/>
          </a:xfrm>
        </p:spPr>
        <p:txBody>
          <a:bodyPr/>
          <a:lstStyle/>
          <a:p>
            <a:r>
              <a:rPr lang="en-US" dirty="0"/>
              <a:t>Example of Activity Diagram</a:t>
            </a:r>
          </a:p>
        </p:txBody>
      </p:sp>
      <p:sp>
        <p:nvSpPr>
          <p:cNvPr id="3" name="Text Placeholder 2"/>
          <p:cNvSpPr>
            <a:spLocks noGrp="1"/>
          </p:cNvSpPr>
          <p:nvPr>
            <p:ph type="body" idx="1"/>
          </p:nvPr>
        </p:nvSpPr>
        <p:spPr>
          <a:xfrm>
            <a:off x="323528" y="666750"/>
            <a:ext cx="8712968" cy="4353272"/>
          </a:xfrm>
        </p:spPr>
        <p:txBody>
          <a:bodyPr/>
          <a:lstStyle/>
          <a:p>
            <a:pPr>
              <a:buNone/>
            </a:pPr>
            <a:endParaRPr lang="en-US" sz="2000" b="1" dirty="0"/>
          </a:p>
          <a:p>
            <a:endParaRPr lang="en-US" sz="2000" dirty="0"/>
          </a:p>
          <a:p>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24</a:t>
            </a:fld>
            <a:endParaRPr lang="en"/>
          </a:p>
        </p:txBody>
      </p:sp>
      <p:pic>
        <p:nvPicPr>
          <p:cNvPr id="49154" name="Picture 2" descr="https://www.guru99.com/images/1/052919_1151_UMLActivity2.png"/>
          <p:cNvPicPr>
            <a:picLocks noChangeAspect="1" noChangeArrowheads="1"/>
          </p:cNvPicPr>
          <p:nvPr/>
        </p:nvPicPr>
        <p:blipFill>
          <a:blip r:embed="rId2"/>
          <a:srcRect/>
          <a:stretch>
            <a:fillRect/>
          </a:stretch>
        </p:blipFill>
        <p:spPr bwMode="auto">
          <a:xfrm>
            <a:off x="2057400" y="742950"/>
            <a:ext cx="4352925" cy="4114800"/>
          </a:xfrm>
          <a:prstGeom prst="rect">
            <a:avLst/>
          </a:prstGeom>
          <a:noFill/>
        </p:spPr>
      </p:pic>
    </p:spTree>
    <p:extLst>
      <p:ext uri="{BB962C8B-B14F-4D97-AF65-F5344CB8AC3E}">
        <p14:creationId xmlns:p14="http://schemas.microsoft.com/office/powerpoint/2010/main" val="3566778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95486"/>
            <a:ext cx="8280920" cy="432048"/>
          </a:xfrm>
        </p:spPr>
        <p:txBody>
          <a:bodyPr/>
          <a:lstStyle/>
          <a:p>
            <a:r>
              <a:rPr lang="en-IN" b="0" dirty="0"/>
              <a:t>A basic activity diagram - flowchart like</a:t>
            </a:r>
          </a:p>
        </p:txBody>
      </p:sp>
      <p:sp>
        <p:nvSpPr>
          <p:cNvPr id="3" name="Text Placeholder 2"/>
          <p:cNvSpPr>
            <a:spLocks noGrp="1"/>
          </p:cNvSpPr>
          <p:nvPr>
            <p:ph type="body" idx="1"/>
          </p:nvPr>
        </p:nvSpPr>
        <p:spPr>
          <a:xfrm>
            <a:off x="323528" y="851160"/>
            <a:ext cx="8712968" cy="4248472"/>
          </a:xfrm>
        </p:spPr>
        <p:txBody>
          <a:bodyPr/>
          <a:lstStyle/>
          <a:p>
            <a:endParaRPr lang="en-US" sz="2000" dirty="0"/>
          </a:p>
          <a:p>
            <a:endParaRPr lang="en-US" sz="2000" dirty="0"/>
          </a:p>
          <a:p>
            <a:endParaRPr lang="en-US" sz="2000" dirty="0"/>
          </a:p>
          <a:p>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25</a:t>
            </a:fld>
            <a:endParaRPr lang="e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9" y="627534"/>
            <a:ext cx="5112568" cy="4293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3060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95486"/>
            <a:ext cx="8280920" cy="432048"/>
          </a:xfrm>
        </p:spPr>
        <p:txBody>
          <a:bodyPr/>
          <a:lstStyle/>
          <a:p>
            <a:r>
              <a:rPr lang="en-US" dirty="0"/>
              <a:t>Activity Diagram Notations</a:t>
            </a:r>
            <a:endParaRPr lang="en-IN" b="0" dirty="0"/>
          </a:p>
        </p:txBody>
      </p:sp>
      <p:sp>
        <p:nvSpPr>
          <p:cNvPr id="3" name="Text Placeholder 2"/>
          <p:cNvSpPr>
            <a:spLocks noGrp="1"/>
          </p:cNvSpPr>
          <p:nvPr>
            <p:ph type="body" idx="1"/>
          </p:nvPr>
        </p:nvSpPr>
        <p:spPr>
          <a:xfrm>
            <a:off x="304800" y="666750"/>
            <a:ext cx="8712968" cy="4248472"/>
          </a:xfrm>
        </p:spPr>
        <p:txBody>
          <a:bodyPr/>
          <a:lstStyle/>
          <a:p>
            <a:pPr>
              <a:buNone/>
            </a:pPr>
            <a:r>
              <a:rPr lang="en-US" sz="1600" b="1" dirty="0"/>
              <a:t>Merge</a:t>
            </a:r>
          </a:p>
          <a:p>
            <a:r>
              <a:rPr lang="en-US" sz="1600" dirty="0"/>
              <a:t>It represents a merge point where multiple alternate execution paths will meet and continue.</a:t>
            </a:r>
          </a:p>
          <a:p>
            <a:r>
              <a:rPr lang="en-US" sz="1600" dirty="0"/>
              <a:t>It is drawn as a small diamond shape with multiple incoming control flows and on outgoing control flow.</a:t>
            </a:r>
          </a:p>
          <a:p>
            <a:r>
              <a:rPr lang="en-US" sz="1600" b="1" dirty="0"/>
              <a:t>Example</a:t>
            </a:r>
          </a:p>
          <a:p>
            <a:r>
              <a:rPr lang="en-US" sz="1600" dirty="0"/>
              <a:t>The merge point where </a:t>
            </a:r>
            <a:r>
              <a:rPr lang="en-US" sz="1600" i="1" dirty="0"/>
              <a:t>Ship Order</a:t>
            </a:r>
            <a:r>
              <a:rPr lang="en-US" sz="1600" dirty="0"/>
              <a:t> and </a:t>
            </a:r>
            <a:r>
              <a:rPr lang="en-US" sz="1600" i="1" dirty="0"/>
              <a:t>Hold Order</a:t>
            </a:r>
            <a:r>
              <a:rPr lang="en-US" sz="1600" dirty="0"/>
              <a:t> meet can be drawn in the diagram as a Merge Notation as shown below:</a:t>
            </a:r>
          </a:p>
          <a:p>
            <a:endParaRPr lang="en-US" sz="2000" dirty="0"/>
          </a:p>
          <a:p>
            <a:endParaRPr lang="en-US" sz="2000" dirty="0"/>
          </a:p>
          <a:p>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26</a:t>
            </a:fld>
            <a:endParaRPr lang="en"/>
          </a:p>
        </p:txBody>
      </p:sp>
      <p:pic>
        <p:nvPicPr>
          <p:cNvPr id="55298" name="Picture 2" descr="Merge"/>
          <p:cNvPicPr>
            <a:picLocks noChangeAspect="1" noChangeArrowheads="1"/>
          </p:cNvPicPr>
          <p:nvPr/>
        </p:nvPicPr>
        <p:blipFill>
          <a:blip r:embed="rId2"/>
          <a:srcRect/>
          <a:stretch>
            <a:fillRect/>
          </a:stretch>
        </p:blipFill>
        <p:spPr bwMode="auto">
          <a:xfrm>
            <a:off x="4191000" y="3257550"/>
            <a:ext cx="2628900" cy="1514475"/>
          </a:xfrm>
          <a:prstGeom prst="rect">
            <a:avLst/>
          </a:prstGeom>
          <a:noFill/>
        </p:spPr>
      </p:pic>
    </p:spTree>
    <p:extLst>
      <p:ext uri="{BB962C8B-B14F-4D97-AF65-F5344CB8AC3E}">
        <p14:creationId xmlns:p14="http://schemas.microsoft.com/office/powerpoint/2010/main" val="3863060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95486"/>
            <a:ext cx="8280920" cy="432048"/>
          </a:xfrm>
        </p:spPr>
        <p:txBody>
          <a:bodyPr/>
          <a:lstStyle/>
          <a:p>
            <a:r>
              <a:rPr lang="en-US" dirty="0"/>
              <a:t>Activity Diagram Notations</a:t>
            </a:r>
            <a:endParaRPr lang="en-IN" b="0" dirty="0"/>
          </a:p>
        </p:txBody>
      </p:sp>
      <p:sp>
        <p:nvSpPr>
          <p:cNvPr id="3" name="Text Placeholder 2"/>
          <p:cNvSpPr>
            <a:spLocks noGrp="1"/>
          </p:cNvSpPr>
          <p:nvPr>
            <p:ph type="body" idx="1"/>
          </p:nvPr>
        </p:nvSpPr>
        <p:spPr>
          <a:xfrm>
            <a:off x="304800" y="666750"/>
            <a:ext cx="8712968" cy="4248472"/>
          </a:xfrm>
        </p:spPr>
        <p:txBody>
          <a:bodyPr/>
          <a:lstStyle/>
          <a:p>
            <a:r>
              <a:rPr lang="en-US" sz="1600" b="1" dirty="0"/>
              <a:t>Fork</a:t>
            </a:r>
          </a:p>
          <a:p>
            <a:r>
              <a:rPr lang="en-US" sz="1600" dirty="0"/>
              <a:t>It represents a fork action that splits a single execution flow into multiple concurrent execution flows.</a:t>
            </a:r>
          </a:p>
          <a:p>
            <a:r>
              <a:rPr lang="en-US" sz="1600" dirty="0"/>
              <a:t>It is drawn as a short solid line with one incoming control flow on one side and multiple outgoing control flows on the other side.</a:t>
            </a:r>
          </a:p>
          <a:p>
            <a:r>
              <a:rPr lang="en-US" sz="1600" b="1" dirty="0"/>
              <a:t>Example</a:t>
            </a:r>
          </a:p>
          <a:p>
            <a:r>
              <a:rPr lang="en-US" sz="1600" dirty="0"/>
              <a:t>The fork action performed after the </a:t>
            </a:r>
            <a:r>
              <a:rPr lang="en-US" sz="1600" i="1" dirty="0"/>
              <a:t>Receive Order</a:t>
            </a:r>
            <a:r>
              <a:rPr lang="en-US" sz="1600" dirty="0"/>
              <a:t> action to start </a:t>
            </a:r>
            <a:r>
              <a:rPr lang="en-US" sz="1600" i="1" dirty="0"/>
              <a:t>Ship Order</a:t>
            </a:r>
            <a:r>
              <a:rPr lang="en-US" sz="1600" dirty="0"/>
              <a:t> action and </a:t>
            </a:r>
            <a:r>
              <a:rPr lang="en-US" sz="1600" i="1" dirty="0"/>
              <a:t>Send Invoice</a:t>
            </a:r>
            <a:r>
              <a:rPr lang="en-US" sz="1600" dirty="0"/>
              <a:t> action concurrently can be drawn in the diagram as shown below:</a:t>
            </a:r>
          </a:p>
          <a:p>
            <a:endParaRPr lang="en-US" sz="2000" dirty="0"/>
          </a:p>
          <a:p>
            <a:endParaRPr lang="en-US" sz="2000" dirty="0"/>
          </a:p>
          <a:p>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27</a:t>
            </a:fld>
            <a:endParaRPr lang="en"/>
          </a:p>
        </p:txBody>
      </p:sp>
      <p:pic>
        <p:nvPicPr>
          <p:cNvPr id="52226" name="Picture 2" descr="Fork"/>
          <p:cNvPicPr>
            <a:picLocks noChangeAspect="1" noChangeArrowheads="1"/>
          </p:cNvPicPr>
          <p:nvPr/>
        </p:nvPicPr>
        <p:blipFill>
          <a:blip r:embed="rId2"/>
          <a:srcRect/>
          <a:stretch>
            <a:fillRect/>
          </a:stretch>
        </p:blipFill>
        <p:spPr bwMode="auto">
          <a:xfrm>
            <a:off x="3429000" y="3409950"/>
            <a:ext cx="2628900" cy="1514475"/>
          </a:xfrm>
          <a:prstGeom prst="rect">
            <a:avLst/>
          </a:prstGeom>
          <a:noFill/>
        </p:spPr>
      </p:pic>
    </p:spTree>
    <p:extLst>
      <p:ext uri="{BB962C8B-B14F-4D97-AF65-F5344CB8AC3E}">
        <p14:creationId xmlns:p14="http://schemas.microsoft.com/office/powerpoint/2010/main" val="3863060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95486"/>
            <a:ext cx="8280920" cy="432048"/>
          </a:xfrm>
        </p:spPr>
        <p:txBody>
          <a:bodyPr/>
          <a:lstStyle/>
          <a:p>
            <a:r>
              <a:rPr lang="en-US" dirty="0"/>
              <a:t>Activity Diagram Notations</a:t>
            </a:r>
            <a:endParaRPr lang="en-IN" b="0" dirty="0"/>
          </a:p>
        </p:txBody>
      </p:sp>
      <p:sp>
        <p:nvSpPr>
          <p:cNvPr id="3" name="Text Placeholder 2"/>
          <p:cNvSpPr>
            <a:spLocks noGrp="1"/>
          </p:cNvSpPr>
          <p:nvPr>
            <p:ph type="body" idx="1"/>
          </p:nvPr>
        </p:nvSpPr>
        <p:spPr>
          <a:xfrm>
            <a:off x="304800" y="666750"/>
            <a:ext cx="8712968" cy="4248472"/>
          </a:xfrm>
        </p:spPr>
        <p:txBody>
          <a:bodyPr/>
          <a:lstStyle/>
          <a:p>
            <a:r>
              <a:rPr lang="en-US" sz="1600" b="1" dirty="0"/>
              <a:t>Join</a:t>
            </a:r>
          </a:p>
          <a:p>
            <a:r>
              <a:rPr lang="en-US" sz="1600" dirty="0"/>
              <a:t>It represents a join action that waits for multiple concurrent execution flows to finish.</a:t>
            </a:r>
          </a:p>
          <a:p>
            <a:r>
              <a:rPr lang="en-US" sz="1600" dirty="0"/>
              <a:t>It is drawn as a short solid line with multiple incoming control flows on one side and one outgoing control flows on the other side.</a:t>
            </a:r>
            <a:endParaRPr lang="en-US" sz="1600" b="1" dirty="0"/>
          </a:p>
          <a:p>
            <a:r>
              <a:rPr lang="en-US" sz="1600" b="1" dirty="0"/>
              <a:t>Example</a:t>
            </a:r>
          </a:p>
          <a:p>
            <a:r>
              <a:rPr lang="en-US" sz="1600" dirty="0"/>
              <a:t>Join action performed before the </a:t>
            </a:r>
            <a:r>
              <a:rPr lang="en-US" sz="1600" i="1" dirty="0"/>
              <a:t>Close Order</a:t>
            </a:r>
            <a:r>
              <a:rPr lang="en-US" sz="1600" dirty="0"/>
              <a:t> action to wait for both </a:t>
            </a:r>
            <a:r>
              <a:rPr lang="en-US" sz="1600" i="1" dirty="0"/>
              <a:t>Ship Order</a:t>
            </a:r>
            <a:r>
              <a:rPr lang="en-US" sz="1600" dirty="0"/>
              <a:t> action and </a:t>
            </a:r>
            <a:r>
              <a:rPr lang="en-US" sz="1600" i="1" dirty="0"/>
              <a:t>Send Invoice</a:t>
            </a:r>
            <a:r>
              <a:rPr lang="en-US" sz="1600" dirty="0"/>
              <a:t> action to finish can be drawn as in the diagram as shown below:</a:t>
            </a:r>
          </a:p>
          <a:p>
            <a:endParaRPr lang="en-US" sz="2000" dirty="0"/>
          </a:p>
          <a:p>
            <a:endParaRPr lang="en-US" sz="2000" dirty="0"/>
          </a:p>
          <a:p>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28</a:t>
            </a:fld>
            <a:endParaRPr lang="en"/>
          </a:p>
        </p:txBody>
      </p:sp>
      <p:pic>
        <p:nvPicPr>
          <p:cNvPr id="56322" name="Picture 2" descr="Join"/>
          <p:cNvPicPr>
            <a:picLocks noChangeAspect="1" noChangeArrowheads="1"/>
          </p:cNvPicPr>
          <p:nvPr/>
        </p:nvPicPr>
        <p:blipFill>
          <a:blip r:embed="rId2"/>
          <a:srcRect/>
          <a:stretch>
            <a:fillRect/>
          </a:stretch>
        </p:blipFill>
        <p:spPr bwMode="auto">
          <a:xfrm>
            <a:off x="4419600" y="3105150"/>
            <a:ext cx="2819400" cy="1752600"/>
          </a:xfrm>
          <a:prstGeom prst="rect">
            <a:avLst/>
          </a:prstGeom>
          <a:noFill/>
        </p:spPr>
      </p:pic>
    </p:spTree>
    <p:extLst>
      <p:ext uri="{BB962C8B-B14F-4D97-AF65-F5344CB8AC3E}">
        <p14:creationId xmlns:p14="http://schemas.microsoft.com/office/powerpoint/2010/main" val="3863060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95486"/>
            <a:ext cx="8280920" cy="432048"/>
          </a:xfrm>
        </p:spPr>
        <p:txBody>
          <a:bodyPr/>
          <a:lstStyle/>
          <a:p>
            <a:r>
              <a:rPr lang="en-US" dirty="0"/>
              <a:t>Activity Diagram Notations</a:t>
            </a:r>
            <a:endParaRPr lang="en-IN" b="0" dirty="0"/>
          </a:p>
        </p:txBody>
      </p:sp>
      <p:sp>
        <p:nvSpPr>
          <p:cNvPr id="3" name="Text Placeholder 2"/>
          <p:cNvSpPr>
            <a:spLocks noGrp="1"/>
          </p:cNvSpPr>
          <p:nvPr>
            <p:ph type="body" idx="1"/>
          </p:nvPr>
        </p:nvSpPr>
        <p:spPr>
          <a:xfrm>
            <a:off x="304800" y="666750"/>
            <a:ext cx="8712968" cy="4248472"/>
          </a:xfrm>
        </p:spPr>
        <p:txBody>
          <a:bodyPr/>
          <a:lstStyle/>
          <a:p>
            <a:r>
              <a:rPr lang="en-US" sz="1600" b="1" dirty="0" err="1"/>
              <a:t>Swimlane</a:t>
            </a:r>
            <a:r>
              <a:rPr lang="en-US" sz="1600" b="1" dirty="0"/>
              <a:t> </a:t>
            </a:r>
          </a:p>
          <a:p>
            <a:r>
              <a:rPr lang="en-US" sz="1800" dirty="0"/>
              <a:t>Partition presents a group of actions and objects that share some common properties.</a:t>
            </a:r>
          </a:p>
          <a:p>
            <a:r>
              <a:rPr lang="en-US" sz="1800" dirty="0"/>
              <a:t>It is drawn as two parallel lines with the partition name as one end.</a:t>
            </a:r>
          </a:p>
          <a:p>
            <a:r>
              <a:rPr lang="en-US" sz="1800" dirty="0"/>
              <a:t>Any actions and objects that are located within the two lines are considered to be in the group.</a:t>
            </a:r>
          </a:p>
          <a:p>
            <a:r>
              <a:rPr lang="en-US" sz="1800" dirty="0"/>
              <a:t>We use </a:t>
            </a:r>
            <a:r>
              <a:rPr lang="en-US" sz="1800" dirty="0" err="1"/>
              <a:t>swimlanes</a:t>
            </a:r>
            <a:r>
              <a:rPr lang="en-US" sz="1800" dirty="0"/>
              <a:t> for grouping related activities in one column. </a:t>
            </a:r>
          </a:p>
          <a:p>
            <a:r>
              <a:rPr lang="en-US" sz="1800" dirty="0"/>
              <a:t>Swimlanes group related activities into one column or one row. </a:t>
            </a:r>
          </a:p>
          <a:p>
            <a:r>
              <a:rPr lang="en-US" sz="1800" dirty="0"/>
              <a:t> </a:t>
            </a:r>
            <a:r>
              <a:rPr lang="en-US" sz="1800" dirty="0" err="1"/>
              <a:t>Swimlanes</a:t>
            </a:r>
            <a:r>
              <a:rPr lang="en-US" sz="1800" dirty="0"/>
              <a:t> can be vertical and horizontal.</a:t>
            </a:r>
            <a:endParaRPr lang="en-US" dirty="0"/>
          </a:p>
          <a:p>
            <a:endParaRPr lang="en-US" sz="2000" dirty="0"/>
          </a:p>
          <a:p>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29</a:t>
            </a:fld>
            <a:endParaRPr lang="en"/>
          </a:p>
        </p:txBody>
      </p:sp>
    </p:spTree>
    <p:extLst>
      <p:ext uri="{BB962C8B-B14F-4D97-AF65-F5344CB8AC3E}">
        <p14:creationId xmlns:p14="http://schemas.microsoft.com/office/powerpoint/2010/main" val="3863060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body" idx="1"/>
          </p:nvPr>
        </p:nvSpPr>
        <p:spPr>
          <a:xfrm>
            <a:off x="251520" y="666750"/>
            <a:ext cx="8625364" cy="4281264"/>
          </a:xfrm>
          <a:prstGeom prst="rect">
            <a:avLst/>
          </a:prstGeom>
        </p:spPr>
        <p:txBody>
          <a:bodyPr spcFirstLastPara="1" wrap="square" lIns="0" tIns="0" rIns="0" bIns="0" anchor="t" anchorCtr="0">
            <a:noAutofit/>
          </a:bodyPr>
          <a:lstStyle/>
          <a:p>
            <a:pPr algn="just">
              <a:buFont typeface="Wingdings" panose="05000000000000000000" pitchFamily="2" charset="2"/>
              <a:buChar char="§"/>
            </a:pPr>
            <a:r>
              <a:rPr lang="en-IN" sz="1800" dirty="0"/>
              <a:t>Interaction diagrams, as their name itself implies, are models that describe how </a:t>
            </a:r>
            <a:r>
              <a:rPr lang="en-IN" sz="1800" dirty="0">
                <a:solidFill>
                  <a:srgbClr val="FF0000"/>
                </a:solidFill>
              </a:rPr>
              <a:t>groups of objects interact among themselves through message passing to realise some behaviour.</a:t>
            </a:r>
          </a:p>
          <a:p>
            <a:pPr algn="just"/>
            <a:r>
              <a:rPr lang="en-IN" sz="1800" dirty="0"/>
              <a:t>Typically, each interaction diagram </a:t>
            </a:r>
            <a:r>
              <a:rPr lang="en-IN" sz="1800" b="1" dirty="0">
                <a:solidFill>
                  <a:srgbClr val="0070C0"/>
                </a:solidFill>
              </a:rPr>
              <a:t>realises the behaviour of a single use case</a:t>
            </a:r>
            <a:r>
              <a:rPr lang="en-IN" sz="1800" dirty="0"/>
              <a:t>.</a:t>
            </a:r>
          </a:p>
          <a:p>
            <a:pPr algn="just"/>
            <a:r>
              <a:rPr lang="en-IN" sz="1800" dirty="0"/>
              <a:t>For complex use cases, more than one interaction diagrams may be necessary to capture the behaviour. </a:t>
            </a:r>
          </a:p>
          <a:p>
            <a:pPr algn="just"/>
            <a:r>
              <a:rPr lang="en-IN" sz="1800" dirty="0"/>
              <a:t>An interaction diagram shows a number of example objects and the messages that are passed between the objects within the use case.</a:t>
            </a:r>
          </a:p>
          <a:p>
            <a:pPr algn="just"/>
            <a:r>
              <a:rPr lang="en-IN" sz="1800" b="1" dirty="0"/>
              <a:t>The interaction diagrams play a major role in any effective object oriented design process.</a:t>
            </a:r>
          </a:p>
        </p:txBody>
      </p:sp>
      <p:sp>
        <p:nvSpPr>
          <p:cNvPr id="119" name="Google Shape;119;p19"/>
          <p:cNvSpPr txBox="1">
            <a:spLocks noGrp="1"/>
          </p:cNvSpPr>
          <p:nvPr>
            <p:ph type="title"/>
          </p:nvPr>
        </p:nvSpPr>
        <p:spPr>
          <a:xfrm>
            <a:off x="395536" y="123478"/>
            <a:ext cx="7710639" cy="467072"/>
          </a:xfrm>
          <a:prstGeom prst="rect">
            <a:avLst/>
          </a:prstGeom>
        </p:spPr>
        <p:txBody>
          <a:bodyPr spcFirstLastPara="1" wrap="square" lIns="0" tIns="0" rIns="0" bIns="0" anchor="b" anchorCtr="0">
            <a:noAutofit/>
          </a:bodyPr>
          <a:lstStyle/>
          <a:p>
            <a:pPr lvl="0"/>
            <a:r>
              <a:rPr lang="en-IN" dirty="0"/>
              <a:t>Interaction diagram</a:t>
            </a:r>
            <a:endParaRPr dirty="0"/>
          </a:p>
        </p:txBody>
      </p:sp>
      <p:sp>
        <p:nvSpPr>
          <p:cNvPr id="121" name="Google Shape;121;p19"/>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Tree>
    <p:extLst>
      <p:ext uri="{BB962C8B-B14F-4D97-AF65-F5344CB8AC3E}">
        <p14:creationId xmlns:p14="http://schemas.microsoft.com/office/powerpoint/2010/main" val="723757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95486"/>
            <a:ext cx="8280920" cy="432048"/>
          </a:xfrm>
        </p:spPr>
        <p:txBody>
          <a:bodyPr/>
          <a:lstStyle/>
          <a:p>
            <a:r>
              <a:rPr lang="en-IN" sz="2800" dirty="0"/>
              <a:t>Activity Diagram - </a:t>
            </a:r>
            <a:r>
              <a:rPr lang="en-IN" sz="2800" dirty="0" err="1"/>
              <a:t>Modeling</a:t>
            </a:r>
            <a:r>
              <a:rPr lang="en-IN" sz="2800" dirty="0"/>
              <a:t> a Word Processor</a:t>
            </a:r>
          </a:p>
        </p:txBody>
      </p:sp>
      <p:sp>
        <p:nvSpPr>
          <p:cNvPr id="3" name="Text Placeholder 2"/>
          <p:cNvSpPr>
            <a:spLocks noGrp="1"/>
          </p:cNvSpPr>
          <p:nvPr>
            <p:ph type="body" idx="1"/>
          </p:nvPr>
        </p:nvSpPr>
        <p:spPr>
          <a:xfrm>
            <a:off x="323528" y="851160"/>
            <a:ext cx="8712968" cy="4248472"/>
          </a:xfrm>
        </p:spPr>
        <p:txBody>
          <a:bodyPr/>
          <a:lstStyle/>
          <a:p>
            <a:endParaRPr lang="en-US" sz="2000" dirty="0"/>
          </a:p>
          <a:p>
            <a:endParaRPr lang="en-US" sz="2000" dirty="0"/>
          </a:p>
          <a:p>
            <a:endParaRPr lang="en-US" sz="2000" dirty="0"/>
          </a:p>
          <a:p>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30</a:t>
            </a:fld>
            <a:endParaRPr lang="e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646584"/>
            <a:ext cx="4648200" cy="45159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9373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1470"/>
            <a:ext cx="8280920" cy="720080"/>
          </a:xfrm>
        </p:spPr>
        <p:txBody>
          <a:bodyPr/>
          <a:lstStyle/>
          <a:p>
            <a:r>
              <a:rPr lang="en-IN" sz="2000" dirty="0"/>
              <a:t>Activity Diagram - - Process Order</a:t>
            </a:r>
            <a:br>
              <a:rPr lang="en-IN" dirty="0"/>
            </a:br>
            <a:endParaRPr lang="en-IN" dirty="0"/>
          </a:p>
        </p:txBody>
      </p:sp>
      <p:sp>
        <p:nvSpPr>
          <p:cNvPr id="3" name="Text Placeholder 2"/>
          <p:cNvSpPr>
            <a:spLocks noGrp="1"/>
          </p:cNvSpPr>
          <p:nvPr>
            <p:ph type="body" idx="1"/>
          </p:nvPr>
        </p:nvSpPr>
        <p:spPr>
          <a:xfrm>
            <a:off x="323528" y="851160"/>
            <a:ext cx="8712968" cy="4248472"/>
          </a:xfrm>
        </p:spPr>
        <p:txBody>
          <a:bodyPr/>
          <a:lstStyle/>
          <a:p>
            <a:endParaRPr lang="en-US" sz="2000" dirty="0"/>
          </a:p>
          <a:p>
            <a:endParaRPr lang="en-US" sz="2000" dirty="0"/>
          </a:p>
          <a:p>
            <a:endParaRPr lang="en-US" sz="2000" dirty="0"/>
          </a:p>
          <a:p>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31</a:t>
            </a:fld>
            <a:endParaRPr lang="en"/>
          </a:p>
        </p:txBody>
      </p:sp>
      <p:pic>
        <p:nvPicPr>
          <p:cNvPr id="8194" name="Picture 2" descr="Activity Diagram - Process Or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699542"/>
            <a:ext cx="4320480" cy="4216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578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1470"/>
            <a:ext cx="8280920" cy="504056"/>
          </a:xfrm>
        </p:spPr>
        <p:txBody>
          <a:bodyPr/>
          <a:lstStyle/>
          <a:p>
            <a:br>
              <a:rPr lang="en-IN" sz="2000" dirty="0"/>
            </a:br>
            <a:br>
              <a:rPr lang="en-IN" sz="2000" dirty="0"/>
            </a:br>
            <a:br>
              <a:rPr lang="en-IN" sz="2000" dirty="0"/>
            </a:br>
            <a:br>
              <a:rPr lang="en-IN" sz="2000" dirty="0"/>
            </a:br>
            <a:br>
              <a:rPr lang="en-IN" sz="2000" b="0" dirty="0"/>
            </a:br>
            <a:br>
              <a:rPr lang="en-IN" dirty="0"/>
            </a:br>
            <a:r>
              <a:rPr lang="en-IN" dirty="0"/>
              <a:t>Activity Diagram - </a:t>
            </a:r>
            <a:r>
              <a:rPr lang="en-IN" dirty="0" err="1"/>
              <a:t>Swimlane</a:t>
            </a:r>
            <a:endParaRPr lang="en-IN" dirty="0"/>
          </a:p>
        </p:txBody>
      </p:sp>
      <p:sp>
        <p:nvSpPr>
          <p:cNvPr id="3" name="Text Placeholder 2"/>
          <p:cNvSpPr>
            <a:spLocks noGrp="1"/>
          </p:cNvSpPr>
          <p:nvPr>
            <p:ph type="body" idx="1"/>
          </p:nvPr>
        </p:nvSpPr>
        <p:spPr>
          <a:xfrm>
            <a:off x="323528" y="851160"/>
            <a:ext cx="8712968" cy="4248472"/>
          </a:xfrm>
        </p:spPr>
        <p:txBody>
          <a:bodyPr/>
          <a:lstStyle/>
          <a:p>
            <a:pPr algn="just"/>
            <a:r>
              <a:rPr lang="en-IN" sz="1800" dirty="0"/>
              <a:t>Parallel activities are represented on an activity diagram by </a:t>
            </a:r>
            <a:r>
              <a:rPr lang="en-IN" sz="1800" dirty="0">
                <a:highlight>
                  <a:srgbClr val="FFFF00"/>
                </a:highlight>
              </a:rPr>
              <a:t>using swimlanes</a:t>
            </a:r>
            <a:r>
              <a:rPr lang="en-IN" sz="1800" dirty="0"/>
              <a:t>. </a:t>
            </a:r>
          </a:p>
          <a:p>
            <a:pPr algn="just"/>
            <a:r>
              <a:rPr lang="en-IN" sz="1800" dirty="0"/>
              <a:t>Swim lanes enable you to group activities based on who is performing them, e.g., academic department vs. hostel office.</a:t>
            </a:r>
          </a:p>
          <a:p>
            <a:pPr algn="just"/>
            <a:r>
              <a:rPr lang="en-IN" sz="1800" dirty="0"/>
              <a:t>Thus </a:t>
            </a:r>
            <a:r>
              <a:rPr lang="en-IN" sz="1800" dirty="0" err="1"/>
              <a:t>swimlanes</a:t>
            </a:r>
            <a:r>
              <a:rPr lang="en-IN" sz="1800" dirty="0"/>
              <a:t> </a:t>
            </a:r>
            <a:r>
              <a:rPr lang="en-IN" sz="1800" dirty="0">
                <a:solidFill>
                  <a:srgbClr val="00B0F0"/>
                </a:solidFill>
              </a:rPr>
              <a:t>subdivide activities based on the responsibilities of some components.</a:t>
            </a:r>
          </a:p>
          <a:p>
            <a:pPr algn="just"/>
            <a:r>
              <a:rPr lang="en-US" sz="1800" dirty="0"/>
              <a:t>Partition presents a group of actions and objects that share some common properties.</a:t>
            </a:r>
          </a:p>
          <a:p>
            <a:pPr algn="just"/>
            <a:r>
              <a:rPr lang="en-US" sz="1800" dirty="0"/>
              <a:t>Any actions and objects that are located within the two lines are considered to be in the group.</a:t>
            </a:r>
          </a:p>
          <a:p>
            <a:pPr algn="just"/>
            <a:r>
              <a:rPr lang="en-US" sz="1800" dirty="0"/>
              <a:t>We use swim lanes for grouping related activities in one column. </a:t>
            </a:r>
          </a:p>
          <a:p>
            <a:pPr algn="just"/>
            <a:r>
              <a:rPr lang="en-US" sz="1800" dirty="0"/>
              <a:t>Swimlanes group related activities into one column or one row. </a:t>
            </a:r>
          </a:p>
          <a:p>
            <a:pPr algn="just"/>
            <a:r>
              <a:rPr lang="en-US" sz="1800" dirty="0"/>
              <a:t> Swimlanes can be vertical and horizontal.</a:t>
            </a:r>
            <a:endParaRPr lang="en-US" dirty="0"/>
          </a:p>
          <a:p>
            <a:endParaRPr lang="en-US" sz="2000" dirty="0"/>
          </a:p>
          <a:p>
            <a:endParaRPr lang="en-US" sz="2000" dirty="0"/>
          </a:p>
          <a:p>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32</a:t>
            </a:fld>
            <a:endParaRPr lang="en"/>
          </a:p>
        </p:txBody>
      </p:sp>
    </p:spTree>
    <p:extLst>
      <p:ext uri="{BB962C8B-B14F-4D97-AF65-F5344CB8AC3E}">
        <p14:creationId xmlns:p14="http://schemas.microsoft.com/office/powerpoint/2010/main" val="9848933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1470"/>
            <a:ext cx="8280920" cy="720080"/>
          </a:xfrm>
        </p:spPr>
        <p:txBody>
          <a:bodyPr/>
          <a:lstStyle/>
          <a:p>
            <a:br>
              <a:rPr lang="en-IN" sz="2000" dirty="0"/>
            </a:br>
            <a:br>
              <a:rPr lang="en-IN" sz="2000" dirty="0"/>
            </a:br>
            <a:br>
              <a:rPr lang="en-IN" sz="2000" dirty="0"/>
            </a:br>
            <a:br>
              <a:rPr lang="en-IN" sz="2000" dirty="0"/>
            </a:br>
            <a:br>
              <a:rPr lang="en-IN" sz="2000" dirty="0"/>
            </a:br>
            <a:br>
              <a:rPr lang="en-IN" dirty="0"/>
            </a:br>
            <a:r>
              <a:rPr lang="en-IN" sz="2400" dirty="0"/>
              <a:t>Activity diagram for student admission procedure at IIT. - </a:t>
            </a:r>
            <a:r>
              <a:rPr lang="en-IN" sz="2400" dirty="0" err="1"/>
              <a:t>Swimlane</a:t>
            </a:r>
            <a:endParaRPr lang="en-IN" sz="2400" dirty="0"/>
          </a:p>
        </p:txBody>
      </p:sp>
      <p:sp>
        <p:nvSpPr>
          <p:cNvPr id="3" name="Text Placeholder 2"/>
          <p:cNvSpPr>
            <a:spLocks noGrp="1"/>
          </p:cNvSpPr>
          <p:nvPr>
            <p:ph type="body" idx="1"/>
          </p:nvPr>
        </p:nvSpPr>
        <p:spPr>
          <a:xfrm>
            <a:off x="323528" y="851160"/>
            <a:ext cx="8712968" cy="4248472"/>
          </a:xfrm>
        </p:spPr>
        <p:txBody>
          <a:bodyPr/>
          <a:lstStyle/>
          <a:p>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33</a:t>
            </a:fld>
            <a:endParaRPr lang="en"/>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35" y="987574"/>
            <a:ext cx="8212189" cy="412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97698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1470"/>
            <a:ext cx="8280920" cy="720080"/>
          </a:xfrm>
        </p:spPr>
        <p:txBody>
          <a:bodyPr/>
          <a:lstStyle/>
          <a:p>
            <a:br>
              <a:rPr lang="en-IN" sz="2000" dirty="0"/>
            </a:br>
            <a:br>
              <a:rPr lang="en-IN" sz="2000" dirty="0"/>
            </a:br>
            <a:br>
              <a:rPr lang="en-IN" sz="2000" dirty="0"/>
            </a:br>
            <a:br>
              <a:rPr lang="en-IN" sz="2000" dirty="0"/>
            </a:br>
            <a:br>
              <a:rPr lang="en-IN" sz="2000" dirty="0"/>
            </a:br>
            <a:br>
              <a:rPr lang="en-IN" dirty="0"/>
            </a:br>
            <a:endParaRPr lang="en-IN" sz="2400" dirty="0"/>
          </a:p>
        </p:txBody>
      </p:sp>
      <p:sp>
        <p:nvSpPr>
          <p:cNvPr id="3" name="Text Placeholder 2"/>
          <p:cNvSpPr>
            <a:spLocks noGrp="1"/>
          </p:cNvSpPr>
          <p:nvPr>
            <p:ph type="body" idx="1"/>
          </p:nvPr>
        </p:nvSpPr>
        <p:spPr>
          <a:xfrm>
            <a:off x="323528" y="851160"/>
            <a:ext cx="8712968" cy="4248472"/>
          </a:xfrm>
        </p:spPr>
        <p:txBody>
          <a:bodyPr/>
          <a:lstStyle/>
          <a:p>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34</a:t>
            </a:fld>
            <a:endParaRPr lang="en"/>
          </a:p>
        </p:txBody>
      </p:sp>
      <p:pic>
        <p:nvPicPr>
          <p:cNvPr id="58372" name="Picture 4"/>
          <p:cNvPicPr>
            <a:picLocks noChangeAspect="1" noChangeArrowheads="1"/>
          </p:cNvPicPr>
          <p:nvPr/>
        </p:nvPicPr>
        <p:blipFill>
          <a:blip r:embed="rId2"/>
          <a:srcRect/>
          <a:stretch>
            <a:fillRect/>
          </a:stretch>
        </p:blipFill>
        <p:spPr bwMode="auto">
          <a:xfrm>
            <a:off x="1219200" y="285750"/>
            <a:ext cx="6934200" cy="4857750"/>
          </a:xfrm>
          <a:prstGeom prst="rect">
            <a:avLst/>
          </a:prstGeom>
          <a:noFill/>
          <a:ln w="9525">
            <a:noFill/>
            <a:miter lim="800000"/>
            <a:headEnd/>
            <a:tailEnd/>
          </a:ln>
          <a:effectLst/>
        </p:spPr>
      </p:pic>
    </p:spTree>
    <p:extLst>
      <p:ext uri="{BB962C8B-B14F-4D97-AF65-F5344CB8AC3E}">
        <p14:creationId xmlns:p14="http://schemas.microsoft.com/office/powerpoint/2010/main" val="2199769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1470"/>
            <a:ext cx="8280920" cy="720080"/>
          </a:xfrm>
        </p:spPr>
        <p:txBody>
          <a:bodyPr/>
          <a:lstStyle/>
          <a:p>
            <a:br>
              <a:rPr lang="en-IN" sz="2000" dirty="0"/>
            </a:br>
            <a:br>
              <a:rPr lang="en-IN" sz="2000" dirty="0"/>
            </a:br>
            <a:br>
              <a:rPr lang="en-IN" sz="2000" dirty="0"/>
            </a:br>
            <a:br>
              <a:rPr lang="en-IN" sz="2000" dirty="0"/>
            </a:br>
            <a:br>
              <a:rPr lang="en-IN" sz="2000" dirty="0"/>
            </a:br>
            <a:br>
              <a:rPr lang="en-IN" dirty="0"/>
            </a:br>
            <a:r>
              <a:rPr lang="en-IN" sz="2400" dirty="0"/>
              <a:t>USES OF ACTIVITY DIAGRAM</a:t>
            </a:r>
          </a:p>
        </p:txBody>
      </p:sp>
      <p:sp>
        <p:nvSpPr>
          <p:cNvPr id="3" name="Text Placeholder 2"/>
          <p:cNvSpPr>
            <a:spLocks noGrp="1"/>
          </p:cNvSpPr>
          <p:nvPr>
            <p:ph type="body" idx="1"/>
          </p:nvPr>
        </p:nvSpPr>
        <p:spPr>
          <a:xfrm>
            <a:off x="323528" y="851160"/>
            <a:ext cx="8712968" cy="4248472"/>
          </a:xfrm>
        </p:spPr>
        <p:txBody>
          <a:bodyPr/>
          <a:lstStyle/>
          <a:p>
            <a:r>
              <a:rPr lang="en-IN" sz="2000" dirty="0"/>
              <a:t>Activity diagrams are normally employed in business process modelling.</a:t>
            </a:r>
          </a:p>
          <a:p>
            <a:r>
              <a:rPr lang="en-IN" sz="2000" dirty="0"/>
              <a:t>Activity diagrams can be very useful to understand complex processing activities involving the roles played by many components.</a:t>
            </a:r>
          </a:p>
          <a:p>
            <a:r>
              <a:rPr lang="en-IN" sz="2000" dirty="0"/>
              <a:t>These diagrams can also be used to develop interaction diagrams which help to allocate activities (responsibilities) to classes.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35</a:t>
            </a:fld>
            <a:endParaRPr lang="en"/>
          </a:p>
        </p:txBody>
      </p:sp>
    </p:spTree>
    <p:extLst>
      <p:ext uri="{BB962C8B-B14F-4D97-AF65-F5344CB8AC3E}">
        <p14:creationId xmlns:p14="http://schemas.microsoft.com/office/powerpoint/2010/main" val="3989840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1470"/>
            <a:ext cx="8280920" cy="720080"/>
          </a:xfrm>
        </p:spPr>
        <p:txBody>
          <a:bodyPr/>
          <a:lstStyle/>
          <a:p>
            <a:br>
              <a:rPr lang="en-IN" sz="2000" dirty="0"/>
            </a:br>
            <a:br>
              <a:rPr lang="en-IN" sz="2000" dirty="0"/>
            </a:br>
            <a:br>
              <a:rPr lang="en-IN" sz="2000" dirty="0"/>
            </a:br>
            <a:br>
              <a:rPr lang="en-IN" sz="2000" dirty="0"/>
            </a:br>
            <a:br>
              <a:rPr lang="en-IN" sz="2000" dirty="0"/>
            </a:br>
            <a:br>
              <a:rPr lang="en-IN" dirty="0"/>
            </a:br>
            <a:r>
              <a:rPr lang="en-IN" sz="2400" dirty="0"/>
              <a:t>STATE CHART DIAGRAM</a:t>
            </a:r>
          </a:p>
        </p:txBody>
      </p:sp>
      <p:sp>
        <p:nvSpPr>
          <p:cNvPr id="3" name="Text Placeholder 2"/>
          <p:cNvSpPr>
            <a:spLocks noGrp="1"/>
          </p:cNvSpPr>
          <p:nvPr>
            <p:ph type="body" idx="1"/>
          </p:nvPr>
        </p:nvSpPr>
        <p:spPr>
          <a:xfrm>
            <a:off x="323528" y="851160"/>
            <a:ext cx="8712968" cy="4248472"/>
          </a:xfrm>
        </p:spPr>
        <p:txBody>
          <a:bodyPr/>
          <a:lstStyle/>
          <a:p>
            <a:pPr algn="just"/>
            <a:r>
              <a:rPr lang="en-IN" sz="2000" dirty="0"/>
              <a:t>A state chart diagram is normally used to model how </a:t>
            </a:r>
            <a:r>
              <a:rPr lang="en-IN" sz="2000" dirty="0">
                <a:solidFill>
                  <a:srgbClr val="FF0000"/>
                </a:solidFill>
              </a:rPr>
              <a:t>the state of an</a:t>
            </a:r>
          </a:p>
          <a:p>
            <a:pPr marL="76200" indent="0" algn="just">
              <a:buNone/>
            </a:pPr>
            <a:r>
              <a:rPr lang="en-IN" sz="2000" dirty="0">
                <a:solidFill>
                  <a:srgbClr val="FF0000"/>
                </a:solidFill>
              </a:rPr>
              <a:t>      object changes in its life time.</a:t>
            </a:r>
          </a:p>
          <a:p>
            <a:pPr algn="just"/>
            <a:r>
              <a:rPr lang="en-IN" sz="2000" dirty="0"/>
              <a:t>State chart diagrams are good at describing </a:t>
            </a:r>
            <a:r>
              <a:rPr lang="en-IN" sz="2000" dirty="0">
                <a:solidFill>
                  <a:srgbClr val="FF0000"/>
                </a:solidFill>
              </a:rPr>
              <a:t>how the behaviour of an object changes across several use case executions</a:t>
            </a:r>
            <a:r>
              <a:rPr lang="en-IN" sz="2000" dirty="0"/>
              <a:t>.</a:t>
            </a:r>
          </a:p>
          <a:p>
            <a:pPr algn="just"/>
            <a:r>
              <a:rPr lang="en-IN" sz="2000" dirty="0"/>
              <a:t>State chart diagrams show the different states of an entity. </a:t>
            </a:r>
          </a:p>
          <a:p>
            <a:pPr algn="just"/>
            <a:r>
              <a:rPr lang="en-IN" sz="2000" dirty="0"/>
              <a:t>State machine diagrams can also show how an entity responds to various events by changing from one state to another.</a:t>
            </a:r>
          </a:p>
          <a:p>
            <a:pPr algn="just"/>
            <a:r>
              <a:rPr lang="en-IN" sz="2000" dirty="0"/>
              <a:t> State machine diagram is a UML diagram used to model the dynamic nature of a system.</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36</a:t>
            </a:fld>
            <a:endParaRPr lang="en"/>
          </a:p>
        </p:txBody>
      </p:sp>
    </p:spTree>
    <p:extLst>
      <p:ext uri="{BB962C8B-B14F-4D97-AF65-F5344CB8AC3E}">
        <p14:creationId xmlns:p14="http://schemas.microsoft.com/office/powerpoint/2010/main" val="23287943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1470"/>
            <a:ext cx="8280920" cy="720080"/>
          </a:xfrm>
        </p:spPr>
        <p:txBody>
          <a:bodyPr/>
          <a:lstStyle/>
          <a:p>
            <a:br>
              <a:rPr lang="en-IN" sz="2000" dirty="0"/>
            </a:br>
            <a:br>
              <a:rPr lang="en-IN" sz="2000" dirty="0"/>
            </a:br>
            <a:br>
              <a:rPr lang="en-IN" sz="2000" dirty="0"/>
            </a:br>
            <a:br>
              <a:rPr lang="en-IN" sz="2000" dirty="0"/>
            </a:br>
            <a:br>
              <a:rPr lang="en-IN" sz="2000" dirty="0"/>
            </a:br>
            <a:br>
              <a:rPr lang="en-IN" dirty="0"/>
            </a:br>
            <a:r>
              <a:rPr lang="en-IN" sz="2400" dirty="0"/>
              <a:t>STATE CHART DIAGRAM</a:t>
            </a:r>
          </a:p>
        </p:txBody>
      </p:sp>
      <p:sp>
        <p:nvSpPr>
          <p:cNvPr id="3" name="Text Placeholder 2"/>
          <p:cNvSpPr>
            <a:spLocks noGrp="1"/>
          </p:cNvSpPr>
          <p:nvPr>
            <p:ph type="body" idx="1"/>
          </p:nvPr>
        </p:nvSpPr>
        <p:spPr>
          <a:xfrm>
            <a:off x="323528" y="851160"/>
            <a:ext cx="8712968" cy="4248472"/>
          </a:xfrm>
        </p:spPr>
        <p:txBody>
          <a:bodyPr/>
          <a:lstStyle/>
          <a:p>
            <a:pPr algn="just"/>
            <a:r>
              <a:rPr lang="en-US" sz="1800" dirty="0"/>
              <a:t>It is also called a </a:t>
            </a:r>
            <a:r>
              <a:rPr lang="en-US" sz="1800" dirty="0" err="1"/>
              <a:t>Statemachine</a:t>
            </a:r>
            <a:r>
              <a:rPr lang="en-US" sz="1800" dirty="0"/>
              <a:t> or </a:t>
            </a:r>
            <a:r>
              <a:rPr lang="en-US" sz="1800" dirty="0" err="1"/>
              <a:t>StateTransition</a:t>
            </a:r>
            <a:r>
              <a:rPr lang="en-US" sz="1800" dirty="0"/>
              <a:t> diagram.</a:t>
            </a:r>
          </a:p>
          <a:p>
            <a:pPr algn="just"/>
            <a:r>
              <a:rPr lang="en-US" sz="1800" dirty="0"/>
              <a:t> </a:t>
            </a:r>
            <a:r>
              <a:rPr lang="en-US" sz="1800" dirty="0">
                <a:solidFill>
                  <a:srgbClr val="FF0000"/>
                </a:solidFill>
              </a:rPr>
              <a:t>An object goes through various states during its lifespan.</a:t>
            </a:r>
          </a:p>
          <a:p>
            <a:pPr algn="just"/>
            <a:r>
              <a:rPr lang="en-US" sz="1800" dirty="0"/>
              <a:t>The lifespan of an object remains until the program is terminated.</a:t>
            </a:r>
          </a:p>
          <a:p>
            <a:pPr algn="just"/>
            <a:r>
              <a:rPr lang="en-US" sz="1800" dirty="0"/>
              <a:t>Each state represents some unique information about the object.</a:t>
            </a:r>
          </a:p>
          <a:p>
            <a:pPr algn="just"/>
            <a:r>
              <a:rPr lang="en-US" sz="1800" b="1" dirty="0">
                <a:solidFill>
                  <a:schemeClr val="tx1">
                    <a:lumMod val="50000"/>
                    <a:lumOff val="50000"/>
                  </a:schemeClr>
                </a:solidFill>
              </a:rPr>
              <a:t>A state machine diagram describes all events (and states and transitions for a single object)</a:t>
            </a:r>
          </a:p>
          <a:p>
            <a:pPr algn="just"/>
            <a:r>
              <a:rPr lang="en-US" sz="1800" b="1" dirty="0">
                <a:solidFill>
                  <a:srgbClr val="FF0000"/>
                </a:solidFill>
              </a:rPr>
              <a:t>In most OO techniques, state diagrams are drawn for a single class to show the lifetime behavior of a single object</a:t>
            </a:r>
            <a:r>
              <a:rPr lang="en-US" sz="1800" dirty="0"/>
              <a:t>. They describe all of the possible states that a particular object (or even the entire system) can get into. </a:t>
            </a:r>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37</a:t>
            </a:fld>
            <a:endParaRPr lang="en"/>
          </a:p>
        </p:txBody>
      </p:sp>
    </p:spTree>
    <p:extLst>
      <p:ext uri="{BB962C8B-B14F-4D97-AF65-F5344CB8AC3E}">
        <p14:creationId xmlns:p14="http://schemas.microsoft.com/office/powerpoint/2010/main" val="2328794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1470"/>
            <a:ext cx="8280920" cy="386680"/>
          </a:xfrm>
        </p:spPr>
        <p:txBody>
          <a:bodyPr/>
          <a:lstStyle/>
          <a:p>
            <a:br>
              <a:rPr lang="en-IN" sz="2000" dirty="0"/>
            </a:br>
            <a:br>
              <a:rPr lang="en-IN" sz="2000" dirty="0"/>
            </a:br>
            <a:r>
              <a:rPr lang="en-IN" sz="2800" dirty="0"/>
              <a:t>Basic elements of a state chart</a:t>
            </a:r>
            <a:endParaRPr lang="en-IN" sz="2400" dirty="0"/>
          </a:p>
        </p:txBody>
      </p:sp>
      <p:sp>
        <p:nvSpPr>
          <p:cNvPr id="3" name="Text Placeholder 2"/>
          <p:cNvSpPr>
            <a:spLocks noGrp="1"/>
          </p:cNvSpPr>
          <p:nvPr>
            <p:ph type="body" idx="1"/>
          </p:nvPr>
        </p:nvSpPr>
        <p:spPr>
          <a:xfrm>
            <a:off x="323528" y="438150"/>
            <a:ext cx="8712968" cy="4661482"/>
          </a:xfrm>
        </p:spPr>
        <p:txBody>
          <a:bodyPr/>
          <a:lstStyle/>
          <a:p>
            <a:pPr algn="just"/>
            <a:r>
              <a:rPr lang="en-IN" sz="2000" b="1" dirty="0"/>
              <a:t>State</a:t>
            </a:r>
            <a:r>
              <a:rPr lang="en-IN" sz="2000" dirty="0"/>
              <a:t> - A </a:t>
            </a:r>
            <a:r>
              <a:rPr lang="en-IN" sz="2000" dirty="0">
                <a:solidFill>
                  <a:srgbClr val="FF0000"/>
                </a:solidFill>
              </a:rPr>
              <a:t>state is a constraint or a situation </a:t>
            </a:r>
            <a:r>
              <a:rPr lang="en-IN" sz="2000" dirty="0"/>
              <a:t>in the life cycle of an object .These are represented by rectangles with rounded corners.</a:t>
            </a:r>
          </a:p>
          <a:p>
            <a:r>
              <a:rPr lang="en-IN" sz="2000" b="1" dirty="0"/>
              <a:t>Initial state: </a:t>
            </a:r>
            <a:r>
              <a:rPr lang="en-IN" sz="2000" dirty="0"/>
              <a:t>This represented as a filled circle.</a:t>
            </a:r>
          </a:p>
          <a:p>
            <a:r>
              <a:rPr lang="en-IN" sz="2000" b="1" dirty="0"/>
              <a:t>Final state: </a:t>
            </a:r>
            <a:r>
              <a:rPr lang="en-IN" sz="2000" dirty="0"/>
              <a:t>This is represented by a filled circle inside a larger circle.</a:t>
            </a:r>
          </a:p>
          <a:p>
            <a:r>
              <a:rPr lang="en-IN" sz="2000" b="1" dirty="0"/>
              <a:t>Events</a:t>
            </a:r>
            <a:r>
              <a:rPr lang="en-IN" sz="2000" dirty="0"/>
              <a:t> -An event is described as Event-name (comma-separated-parameter-list). Events appear in the internal transition compartment of a state or on a transition between states.</a:t>
            </a:r>
          </a:p>
          <a:p>
            <a:r>
              <a:rPr lang="en-IN" sz="2000" b="1" dirty="0"/>
              <a:t>Transition</a:t>
            </a:r>
            <a:r>
              <a:rPr lang="en-IN" sz="2000" dirty="0"/>
              <a:t> - Transition lines depict the movement from one state to another. Each transition line is labelled with the </a:t>
            </a:r>
            <a:r>
              <a:rPr lang="en-IN" sz="2000" b="1" dirty="0"/>
              <a:t>event </a:t>
            </a:r>
            <a:r>
              <a:rPr lang="en-IN" sz="2000" dirty="0"/>
              <a:t>that causes the transition.</a:t>
            </a:r>
          </a:p>
          <a:p>
            <a:endParaRPr lang="en-IN" sz="2000" dirty="0"/>
          </a:p>
          <a:p>
            <a:endParaRPr lang="en-IN" sz="2000" dirty="0"/>
          </a:p>
          <a:p>
            <a:endParaRPr lang="en-IN" sz="2000" dirty="0"/>
          </a:p>
          <a:p>
            <a:pPr algn="just"/>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38</a:t>
            </a:fld>
            <a:endParaRPr lang="en"/>
          </a:p>
        </p:txBody>
      </p:sp>
    </p:spTree>
    <p:extLst>
      <p:ext uri="{BB962C8B-B14F-4D97-AF65-F5344CB8AC3E}">
        <p14:creationId xmlns:p14="http://schemas.microsoft.com/office/powerpoint/2010/main" val="24056833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1470"/>
            <a:ext cx="8280920" cy="720080"/>
          </a:xfrm>
        </p:spPr>
        <p:txBody>
          <a:bodyPr/>
          <a:lstStyle/>
          <a:p>
            <a:br>
              <a:rPr lang="en-IN" sz="2000" dirty="0"/>
            </a:br>
            <a:br>
              <a:rPr lang="en-IN" sz="2000" dirty="0"/>
            </a:br>
            <a:r>
              <a:rPr lang="en-IN" sz="2800" dirty="0"/>
              <a:t>Basic elements of a state chart</a:t>
            </a:r>
            <a:endParaRPr lang="en-IN" sz="2400" dirty="0"/>
          </a:p>
        </p:txBody>
      </p:sp>
      <p:sp>
        <p:nvSpPr>
          <p:cNvPr id="3" name="Text Placeholder 2"/>
          <p:cNvSpPr>
            <a:spLocks noGrp="1"/>
          </p:cNvSpPr>
          <p:nvPr>
            <p:ph type="body" idx="1"/>
          </p:nvPr>
        </p:nvSpPr>
        <p:spPr>
          <a:xfrm>
            <a:off x="323528" y="851160"/>
            <a:ext cx="8712968" cy="4248472"/>
          </a:xfrm>
        </p:spPr>
        <p:txBody>
          <a:bodyPr/>
          <a:lstStyle/>
          <a:p>
            <a:endParaRPr lang="en-IN" sz="2000" dirty="0"/>
          </a:p>
          <a:p>
            <a:endParaRPr lang="en-IN" sz="2000" dirty="0"/>
          </a:p>
          <a:p>
            <a:endParaRPr lang="en-IN" sz="2000" dirty="0"/>
          </a:p>
          <a:p>
            <a:pPr algn="just"/>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39</a:t>
            </a:fld>
            <a:endParaRPr lang="en"/>
          </a:p>
        </p:txBody>
      </p:sp>
      <p:pic>
        <p:nvPicPr>
          <p:cNvPr id="61442" name="Picture 2"/>
          <p:cNvPicPr>
            <a:picLocks noChangeAspect="1" noChangeArrowheads="1"/>
          </p:cNvPicPr>
          <p:nvPr/>
        </p:nvPicPr>
        <p:blipFill>
          <a:blip r:embed="rId2"/>
          <a:srcRect/>
          <a:stretch>
            <a:fillRect/>
          </a:stretch>
        </p:blipFill>
        <p:spPr bwMode="auto">
          <a:xfrm>
            <a:off x="1524000" y="971550"/>
            <a:ext cx="3810000" cy="4171950"/>
          </a:xfrm>
          <a:prstGeom prst="rect">
            <a:avLst/>
          </a:prstGeom>
          <a:noFill/>
          <a:ln w="9525">
            <a:noFill/>
            <a:miter lim="800000"/>
            <a:headEnd/>
            <a:tailEnd/>
          </a:ln>
          <a:effectLst/>
        </p:spPr>
      </p:pic>
    </p:spTree>
    <p:extLst>
      <p:ext uri="{BB962C8B-B14F-4D97-AF65-F5344CB8AC3E}">
        <p14:creationId xmlns:p14="http://schemas.microsoft.com/office/powerpoint/2010/main" val="2405683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95486"/>
            <a:ext cx="8280920" cy="504056"/>
          </a:xfrm>
        </p:spPr>
        <p:txBody>
          <a:bodyPr/>
          <a:lstStyle/>
          <a:p>
            <a:r>
              <a:rPr lang="en-IN" dirty="0"/>
              <a:t>Interaction diagram</a:t>
            </a:r>
          </a:p>
        </p:txBody>
      </p:sp>
      <p:sp>
        <p:nvSpPr>
          <p:cNvPr id="3" name="Text Placeholder 2"/>
          <p:cNvSpPr>
            <a:spLocks noGrp="1"/>
          </p:cNvSpPr>
          <p:nvPr>
            <p:ph type="body" idx="1"/>
          </p:nvPr>
        </p:nvSpPr>
        <p:spPr>
          <a:xfrm>
            <a:off x="323528" y="771550"/>
            <a:ext cx="8712968" cy="4248472"/>
          </a:xfrm>
        </p:spPr>
        <p:txBody>
          <a:bodyPr/>
          <a:lstStyle/>
          <a:p>
            <a:pPr marL="76200" indent="0">
              <a:buNone/>
            </a:pPr>
            <a:r>
              <a:rPr lang="en-IN" sz="2000" b="1" dirty="0"/>
              <a:t>Purpose of an Interaction Diagram</a:t>
            </a:r>
          </a:p>
          <a:p>
            <a:pPr marL="76200" indent="0" algn="just">
              <a:buNone/>
            </a:pPr>
            <a:r>
              <a:rPr lang="en-IN" sz="2000" dirty="0"/>
              <a:t>• </a:t>
            </a:r>
            <a:r>
              <a:rPr lang="en-IN" sz="1800" dirty="0"/>
              <a:t>To capture the </a:t>
            </a:r>
            <a:r>
              <a:rPr lang="en-IN" sz="1800" b="1" dirty="0">
                <a:solidFill>
                  <a:srgbClr val="0070C0"/>
                </a:solidFill>
              </a:rPr>
              <a:t>dynamic behaviour of a system</a:t>
            </a:r>
            <a:r>
              <a:rPr lang="en-IN" sz="1800" dirty="0"/>
              <a:t>.</a:t>
            </a:r>
          </a:p>
          <a:p>
            <a:pPr marL="76200" indent="0" algn="just">
              <a:buNone/>
            </a:pPr>
            <a:r>
              <a:rPr lang="en-IN" sz="1800" dirty="0"/>
              <a:t>• </a:t>
            </a:r>
            <a:r>
              <a:rPr lang="en-IN" sz="1800" dirty="0">
                <a:solidFill>
                  <a:srgbClr val="FF0000"/>
                </a:solidFill>
              </a:rPr>
              <a:t>To describe the message flow in the system.</a:t>
            </a:r>
          </a:p>
          <a:p>
            <a:pPr marL="76200" indent="0" algn="just">
              <a:buNone/>
            </a:pPr>
            <a:r>
              <a:rPr lang="en-IN" sz="1800" dirty="0"/>
              <a:t>• To describe the structural organization of the objects.</a:t>
            </a:r>
          </a:p>
          <a:p>
            <a:pPr marL="76200" indent="0" algn="just">
              <a:buNone/>
            </a:pPr>
            <a:r>
              <a:rPr lang="en-IN" sz="1800" dirty="0"/>
              <a:t>• To describe the interaction among objects.</a:t>
            </a:r>
          </a:p>
          <a:p>
            <a:pPr marL="76200" indent="0" algn="just">
              <a:buNone/>
            </a:pPr>
            <a:r>
              <a:rPr lang="en-IN" sz="1800" dirty="0">
                <a:solidFill>
                  <a:srgbClr val="FF0000"/>
                </a:solidFill>
              </a:rPr>
              <a:t>Interaction diagram visualizes the communication and sequence of message passing in the system.</a:t>
            </a:r>
          </a:p>
          <a:p>
            <a:pPr marL="76200" indent="0" algn="just">
              <a:buNone/>
            </a:pPr>
            <a:r>
              <a:rPr lang="en-IN" sz="1800" dirty="0"/>
              <a:t>• Interaction diagram represents the </a:t>
            </a:r>
            <a:r>
              <a:rPr lang="en-IN" sz="1800" dirty="0">
                <a:solidFill>
                  <a:srgbClr val="0070C0"/>
                </a:solidFill>
              </a:rPr>
              <a:t>ordered sequence of interactions within a system</a:t>
            </a:r>
            <a:r>
              <a:rPr lang="en-IN" sz="1800" dirty="0"/>
              <a:t>.</a:t>
            </a:r>
          </a:p>
          <a:p>
            <a:pPr marL="76200" indent="0" algn="just">
              <a:buNone/>
            </a:pPr>
            <a:r>
              <a:rPr lang="en-IN" sz="1800" dirty="0"/>
              <a:t>• Interaction diagrams can be used to explain the architecture of an object-oriented system.</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spTree>
    <p:extLst>
      <p:ext uri="{BB962C8B-B14F-4D97-AF65-F5344CB8AC3E}">
        <p14:creationId xmlns:p14="http://schemas.microsoft.com/office/powerpoint/2010/main" val="19561121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1470"/>
            <a:ext cx="8280920" cy="462880"/>
          </a:xfrm>
        </p:spPr>
        <p:txBody>
          <a:bodyPr/>
          <a:lstStyle/>
          <a:p>
            <a:br>
              <a:rPr lang="en-IN" sz="2000" dirty="0"/>
            </a:br>
            <a:br>
              <a:rPr lang="en-IN" sz="2000" dirty="0"/>
            </a:br>
            <a:r>
              <a:rPr lang="en-IN" sz="2800" dirty="0"/>
              <a:t>Basic elements of a state chart</a:t>
            </a:r>
            <a:endParaRPr lang="en-IN" sz="2400" dirty="0"/>
          </a:p>
        </p:txBody>
      </p:sp>
      <p:sp>
        <p:nvSpPr>
          <p:cNvPr id="3" name="Text Placeholder 2"/>
          <p:cNvSpPr>
            <a:spLocks noGrp="1"/>
          </p:cNvSpPr>
          <p:nvPr>
            <p:ph type="body" idx="1"/>
          </p:nvPr>
        </p:nvSpPr>
        <p:spPr>
          <a:xfrm>
            <a:off x="323528" y="438150"/>
            <a:ext cx="8712968" cy="4661482"/>
          </a:xfrm>
        </p:spPr>
        <p:txBody>
          <a:bodyPr/>
          <a:lstStyle/>
          <a:p>
            <a:r>
              <a:rPr lang="en-US" b="1" dirty="0">
                <a:solidFill>
                  <a:srgbClr val="FF0000"/>
                </a:solidFill>
              </a:rPr>
              <a:t>What is a State?</a:t>
            </a:r>
          </a:p>
          <a:p>
            <a:r>
              <a:rPr lang="en-US" sz="1800" dirty="0"/>
              <a:t>A state occupies an interval of time.</a:t>
            </a:r>
          </a:p>
          <a:p>
            <a:r>
              <a:rPr lang="en-US" sz="1800" dirty="0"/>
              <a:t>State represent the </a:t>
            </a:r>
            <a:r>
              <a:rPr lang="en-US" sz="1800" dirty="0">
                <a:solidFill>
                  <a:srgbClr val="FF0000"/>
                </a:solidFill>
              </a:rPr>
              <a:t>conditions of objects at certain points in time</a:t>
            </a:r>
            <a:r>
              <a:rPr lang="en-US" sz="1800" dirty="0"/>
              <a:t>.</a:t>
            </a:r>
          </a:p>
          <a:p>
            <a:r>
              <a:rPr lang="en-US" sz="1800" dirty="0"/>
              <a:t>An entity changes its state not only as a direct consequence of the current input, but it is also dependent on some past history of its inputs.</a:t>
            </a:r>
          </a:p>
          <a:p>
            <a:r>
              <a:rPr lang="en-US" sz="1800" b="1" dirty="0"/>
              <a:t>A state machine diagram is a graph consisting of:</a:t>
            </a:r>
          </a:p>
          <a:p>
            <a:pPr>
              <a:buFont typeface="Wingdings" panose="05000000000000000000" pitchFamily="2" charset="2"/>
              <a:buChar char="ü"/>
            </a:pPr>
            <a:r>
              <a:rPr lang="en-US" sz="1800" b="1" dirty="0">
                <a:solidFill>
                  <a:srgbClr val="7030A0"/>
                </a:solidFill>
              </a:rPr>
              <a:t>States (simple states or composite states)</a:t>
            </a:r>
          </a:p>
          <a:p>
            <a:pPr>
              <a:buFont typeface="Wingdings" panose="05000000000000000000" pitchFamily="2" charset="2"/>
              <a:buChar char="ü"/>
            </a:pPr>
            <a:r>
              <a:rPr lang="en-US" sz="1800" b="1" dirty="0">
                <a:solidFill>
                  <a:srgbClr val="7030A0"/>
                </a:solidFill>
              </a:rPr>
              <a:t>State transitions connecting the states</a:t>
            </a:r>
          </a:p>
          <a:p>
            <a:endParaRPr lang="en-IN" sz="2000" dirty="0"/>
          </a:p>
          <a:p>
            <a:endParaRPr lang="en-IN" sz="2000" dirty="0"/>
          </a:p>
          <a:p>
            <a:endParaRPr lang="en-IN" sz="2000" dirty="0"/>
          </a:p>
          <a:p>
            <a:pPr algn="just"/>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40</a:t>
            </a:fld>
            <a:endParaRPr lang="en"/>
          </a:p>
        </p:txBody>
      </p:sp>
      <p:pic>
        <p:nvPicPr>
          <p:cNvPr id="63490" name="Picture 2"/>
          <p:cNvPicPr>
            <a:picLocks noChangeAspect="1" noChangeArrowheads="1"/>
          </p:cNvPicPr>
          <p:nvPr/>
        </p:nvPicPr>
        <p:blipFill>
          <a:blip r:embed="rId2"/>
          <a:srcRect/>
          <a:stretch>
            <a:fillRect/>
          </a:stretch>
        </p:blipFill>
        <p:spPr bwMode="auto">
          <a:xfrm>
            <a:off x="5920763" y="2423118"/>
            <a:ext cx="3124200" cy="2076450"/>
          </a:xfrm>
          <a:prstGeom prst="rect">
            <a:avLst/>
          </a:prstGeom>
          <a:noFill/>
          <a:ln w="9525">
            <a:noFill/>
            <a:miter lim="800000"/>
            <a:headEnd/>
            <a:tailEnd/>
          </a:ln>
          <a:effectLst/>
        </p:spPr>
      </p:pic>
    </p:spTree>
    <p:extLst>
      <p:ext uri="{BB962C8B-B14F-4D97-AF65-F5344CB8AC3E}">
        <p14:creationId xmlns:p14="http://schemas.microsoft.com/office/powerpoint/2010/main" val="24056833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1470"/>
            <a:ext cx="8280920" cy="720080"/>
          </a:xfrm>
        </p:spPr>
        <p:txBody>
          <a:bodyPr/>
          <a:lstStyle/>
          <a:p>
            <a:br>
              <a:rPr lang="en-IN" sz="2000" dirty="0"/>
            </a:br>
            <a:br>
              <a:rPr lang="en-IN" sz="2000" dirty="0"/>
            </a:br>
            <a:r>
              <a:rPr lang="en-IN" sz="2800" dirty="0"/>
              <a:t>Basic elements of a state chart</a:t>
            </a:r>
            <a:endParaRPr lang="en-IN" sz="2400" dirty="0"/>
          </a:p>
        </p:txBody>
      </p:sp>
      <p:sp>
        <p:nvSpPr>
          <p:cNvPr id="3" name="Text Placeholder 2"/>
          <p:cNvSpPr>
            <a:spLocks noGrp="1"/>
          </p:cNvSpPr>
          <p:nvPr>
            <p:ph type="body" idx="1"/>
          </p:nvPr>
        </p:nvSpPr>
        <p:spPr>
          <a:xfrm>
            <a:off x="323528" y="851160"/>
            <a:ext cx="8712968" cy="4248472"/>
          </a:xfrm>
        </p:spPr>
        <p:txBody>
          <a:bodyPr/>
          <a:lstStyle/>
          <a:p>
            <a:pPr marL="76200" indent="0">
              <a:buNone/>
            </a:pPr>
            <a:r>
              <a:rPr lang="en-US" sz="3200" b="1" dirty="0">
                <a:solidFill>
                  <a:srgbClr val="7030A0"/>
                </a:solidFill>
              </a:rPr>
              <a:t>Events </a:t>
            </a:r>
          </a:p>
          <a:p>
            <a:r>
              <a:rPr lang="en-US" sz="1800" dirty="0"/>
              <a:t>Represents </a:t>
            </a:r>
            <a:r>
              <a:rPr lang="en-US" sz="1800" b="1" dirty="0">
                <a:solidFill>
                  <a:srgbClr val="7030A0"/>
                </a:solidFill>
              </a:rPr>
              <a:t>incidents that cause objects to transition from one state to another</a:t>
            </a:r>
            <a:r>
              <a:rPr lang="en-US" sz="1800" dirty="0"/>
              <a:t>.</a:t>
            </a:r>
          </a:p>
          <a:p>
            <a:r>
              <a:rPr lang="en-US" sz="1800" dirty="0"/>
              <a:t>Internal or External Events trigger some activity that changes the state of the system and of some of its parts.</a:t>
            </a:r>
          </a:p>
          <a:p>
            <a:r>
              <a:rPr lang="en-US" sz="1800" dirty="0"/>
              <a:t>An event signature is described as Event-name (comma-separated-parameter-list). </a:t>
            </a:r>
          </a:p>
          <a:p>
            <a:r>
              <a:rPr lang="en-US" sz="1800" dirty="0"/>
              <a:t>Events appear in the internal transition compartment of a state or on a transition between states.</a:t>
            </a:r>
          </a:p>
          <a:p>
            <a:endParaRPr lang="en-IN" sz="2000" dirty="0"/>
          </a:p>
          <a:p>
            <a:endParaRPr lang="en-IN" sz="2000" dirty="0"/>
          </a:p>
          <a:p>
            <a:endParaRPr lang="en-IN" sz="2000" dirty="0"/>
          </a:p>
          <a:p>
            <a:pPr algn="just"/>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41</a:t>
            </a:fld>
            <a:endParaRPr lang="en"/>
          </a:p>
        </p:txBody>
      </p:sp>
    </p:spTree>
    <p:extLst>
      <p:ext uri="{BB962C8B-B14F-4D97-AF65-F5344CB8AC3E}">
        <p14:creationId xmlns:p14="http://schemas.microsoft.com/office/powerpoint/2010/main" val="24056833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1470"/>
            <a:ext cx="8280920" cy="720080"/>
          </a:xfrm>
        </p:spPr>
        <p:txBody>
          <a:bodyPr/>
          <a:lstStyle/>
          <a:p>
            <a:br>
              <a:rPr lang="en-IN" sz="2000" dirty="0"/>
            </a:br>
            <a:br>
              <a:rPr lang="en-IN" sz="2000" dirty="0"/>
            </a:br>
            <a:r>
              <a:rPr lang="en-US" sz="2800" dirty="0"/>
              <a:t> state machine diagram shows the states that a door goes through during its lifetime.</a:t>
            </a:r>
            <a:endParaRPr lang="en-IN" sz="2400" dirty="0"/>
          </a:p>
        </p:txBody>
      </p:sp>
      <p:sp>
        <p:nvSpPr>
          <p:cNvPr id="3" name="Text Placeholder 2"/>
          <p:cNvSpPr>
            <a:spLocks noGrp="1"/>
          </p:cNvSpPr>
          <p:nvPr>
            <p:ph type="body" idx="1"/>
          </p:nvPr>
        </p:nvSpPr>
        <p:spPr>
          <a:xfrm>
            <a:off x="323528" y="851160"/>
            <a:ext cx="8712968" cy="4248472"/>
          </a:xfrm>
        </p:spPr>
        <p:txBody>
          <a:bodyPr/>
          <a:lstStyle/>
          <a:p>
            <a:endParaRPr lang="en-IN" sz="2000" dirty="0"/>
          </a:p>
          <a:p>
            <a:endParaRPr lang="en-IN" sz="2000" dirty="0"/>
          </a:p>
          <a:p>
            <a:endParaRPr lang="en-IN" sz="2000" dirty="0"/>
          </a:p>
          <a:p>
            <a:pPr algn="just"/>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42</a:t>
            </a:fld>
            <a:endParaRPr lang="en"/>
          </a:p>
        </p:txBody>
      </p:sp>
      <p:pic>
        <p:nvPicPr>
          <p:cNvPr id="64514" name="Picture 2"/>
          <p:cNvPicPr>
            <a:picLocks noChangeAspect="1" noChangeArrowheads="1"/>
          </p:cNvPicPr>
          <p:nvPr/>
        </p:nvPicPr>
        <p:blipFill>
          <a:blip r:embed="rId2"/>
          <a:srcRect/>
          <a:stretch>
            <a:fillRect/>
          </a:stretch>
        </p:blipFill>
        <p:spPr bwMode="auto">
          <a:xfrm>
            <a:off x="1371600" y="1047750"/>
            <a:ext cx="5857875" cy="3429000"/>
          </a:xfrm>
          <a:prstGeom prst="rect">
            <a:avLst/>
          </a:prstGeom>
          <a:noFill/>
          <a:ln w="9525">
            <a:noFill/>
            <a:miter lim="800000"/>
            <a:headEnd/>
            <a:tailEnd/>
          </a:ln>
          <a:effectLst/>
        </p:spPr>
      </p:pic>
    </p:spTree>
    <p:extLst>
      <p:ext uri="{BB962C8B-B14F-4D97-AF65-F5344CB8AC3E}">
        <p14:creationId xmlns:p14="http://schemas.microsoft.com/office/powerpoint/2010/main" val="24056833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1470"/>
            <a:ext cx="8280920" cy="720080"/>
          </a:xfrm>
        </p:spPr>
        <p:txBody>
          <a:bodyPr/>
          <a:lstStyle/>
          <a:p>
            <a:br>
              <a:rPr lang="en-IN" sz="2000" dirty="0"/>
            </a:br>
            <a:br>
              <a:rPr lang="en-IN" sz="2000" dirty="0"/>
            </a:br>
            <a:r>
              <a:rPr lang="en-US" sz="2800" dirty="0"/>
              <a:t> state machine diagram shows the states that a door goes through during its lifetime.</a:t>
            </a:r>
            <a:endParaRPr lang="en-IN" sz="2400" dirty="0"/>
          </a:p>
        </p:txBody>
      </p:sp>
      <p:sp>
        <p:nvSpPr>
          <p:cNvPr id="3" name="Text Placeholder 2"/>
          <p:cNvSpPr>
            <a:spLocks noGrp="1"/>
          </p:cNvSpPr>
          <p:nvPr>
            <p:ph type="body" idx="1"/>
          </p:nvPr>
        </p:nvSpPr>
        <p:spPr>
          <a:xfrm>
            <a:off x="323528" y="851160"/>
            <a:ext cx="8712968" cy="4248472"/>
          </a:xfrm>
        </p:spPr>
        <p:txBody>
          <a:bodyPr/>
          <a:lstStyle/>
          <a:p>
            <a:r>
              <a:rPr lang="en-US" sz="2000" dirty="0"/>
              <a:t>The door can be in one of three states: </a:t>
            </a:r>
            <a:r>
              <a:rPr lang="en-US" sz="2000" b="1" dirty="0">
                <a:solidFill>
                  <a:srgbClr val="7030A0"/>
                </a:solidFill>
              </a:rPr>
              <a:t>"Opened", "Closed" or "Locked".</a:t>
            </a:r>
          </a:p>
          <a:p>
            <a:r>
              <a:rPr lang="en-US" sz="2000" dirty="0"/>
              <a:t> It can respond to the events </a:t>
            </a:r>
            <a:r>
              <a:rPr lang="en-US" sz="2000" dirty="0">
                <a:highlight>
                  <a:srgbClr val="FFFF00"/>
                </a:highlight>
              </a:rPr>
              <a:t>Open, Close, Lock and Unlock</a:t>
            </a:r>
            <a:r>
              <a:rPr lang="en-US" sz="2000" dirty="0"/>
              <a:t>. </a:t>
            </a:r>
          </a:p>
          <a:p>
            <a:r>
              <a:rPr lang="en-US" sz="2000" dirty="0"/>
              <a:t>Notice that not all events are valid in all states; for example, if a door is opened, you cannot lock it until you close it. </a:t>
            </a:r>
          </a:p>
          <a:p>
            <a:r>
              <a:rPr lang="en-US" sz="2000" dirty="0"/>
              <a:t>Also notice that a state transition can have a </a:t>
            </a:r>
            <a:r>
              <a:rPr lang="en-US" sz="2000" b="1" dirty="0">
                <a:solidFill>
                  <a:srgbClr val="7030A0"/>
                </a:solidFill>
              </a:rPr>
              <a:t>guard condition attached</a:t>
            </a:r>
            <a:r>
              <a:rPr lang="en-US" sz="2000" dirty="0"/>
              <a:t>: if the door is Opened, it can only respond to the Close event if the condition </a:t>
            </a:r>
            <a:r>
              <a:rPr lang="en-US" sz="2000" b="1" dirty="0" err="1">
                <a:solidFill>
                  <a:srgbClr val="00B050"/>
                </a:solidFill>
              </a:rPr>
              <a:t>doorWay</a:t>
            </a:r>
            <a:r>
              <a:rPr lang="en-US" sz="2000" b="1" dirty="0">
                <a:solidFill>
                  <a:srgbClr val="00B050"/>
                </a:solidFill>
              </a:rPr>
              <a:t>-&gt;</a:t>
            </a:r>
            <a:r>
              <a:rPr lang="en-US" sz="2000" b="1" dirty="0" err="1">
                <a:solidFill>
                  <a:srgbClr val="00B050"/>
                </a:solidFill>
              </a:rPr>
              <a:t>isEmpty</a:t>
            </a:r>
            <a:r>
              <a:rPr lang="en-US" sz="2000" b="1" dirty="0">
                <a:solidFill>
                  <a:srgbClr val="00B050"/>
                </a:solidFill>
              </a:rPr>
              <a:t> </a:t>
            </a:r>
            <a:r>
              <a:rPr lang="en-US" sz="2000" dirty="0"/>
              <a:t>is fulfilled.</a:t>
            </a:r>
            <a:endParaRPr lang="en-IN" sz="2000" dirty="0"/>
          </a:p>
          <a:p>
            <a:pPr algn="just"/>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43</a:t>
            </a:fld>
            <a:endParaRPr lang="en"/>
          </a:p>
        </p:txBody>
      </p:sp>
    </p:spTree>
    <p:extLst>
      <p:ext uri="{BB962C8B-B14F-4D97-AF65-F5344CB8AC3E}">
        <p14:creationId xmlns:p14="http://schemas.microsoft.com/office/powerpoint/2010/main" val="24056833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1470"/>
            <a:ext cx="8280920" cy="720080"/>
          </a:xfrm>
        </p:spPr>
        <p:txBody>
          <a:bodyPr/>
          <a:lstStyle/>
          <a:p>
            <a:br>
              <a:rPr lang="en-IN" sz="2000" dirty="0"/>
            </a:br>
            <a:br>
              <a:rPr lang="en-IN" sz="2000" dirty="0"/>
            </a:br>
            <a:r>
              <a:rPr lang="en-IN" sz="2800" dirty="0"/>
              <a:t>Basic elements of a state chart</a:t>
            </a:r>
            <a:endParaRPr lang="en-IN" sz="2400" dirty="0"/>
          </a:p>
        </p:txBody>
      </p:sp>
      <p:sp>
        <p:nvSpPr>
          <p:cNvPr id="3" name="Text Placeholder 2"/>
          <p:cNvSpPr>
            <a:spLocks noGrp="1"/>
          </p:cNvSpPr>
          <p:nvPr>
            <p:ph type="body" idx="1"/>
          </p:nvPr>
        </p:nvSpPr>
        <p:spPr>
          <a:xfrm>
            <a:off x="323528" y="851160"/>
            <a:ext cx="8712968" cy="4248472"/>
          </a:xfrm>
        </p:spPr>
        <p:txBody>
          <a:bodyPr/>
          <a:lstStyle/>
          <a:p>
            <a:endParaRPr lang="en-IN" sz="2000" dirty="0"/>
          </a:p>
          <a:p>
            <a:endParaRPr lang="en-IN" sz="2000" dirty="0"/>
          </a:p>
          <a:p>
            <a:endParaRPr lang="en-IN" sz="2000" dirty="0"/>
          </a:p>
          <a:p>
            <a:pPr algn="just"/>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44</a:t>
            </a:fld>
            <a:endParaRPr lang="en"/>
          </a:p>
        </p:txBody>
      </p:sp>
      <p:pic>
        <p:nvPicPr>
          <p:cNvPr id="16388" name="Picture 4" descr="Simple State Machin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47750"/>
            <a:ext cx="7543800" cy="356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4291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1470"/>
            <a:ext cx="8280920" cy="386680"/>
          </a:xfrm>
        </p:spPr>
        <p:txBody>
          <a:bodyPr/>
          <a:lstStyle/>
          <a:p>
            <a:br>
              <a:rPr lang="en-IN" sz="2000" dirty="0"/>
            </a:br>
            <a:br>
              <a:rPr lang="en-IN" sz="2000" dirty="0"/>
            </a:br>
            <a:r>
              <a:rPr lang="en-IN" sz="2800" dirty="0"/>
              <a:t>ACTIVITY DIAGRAM VS STATE DIAGRAM</a:t>
            </a:r>
            <a:endParaRPr lang="en-IN" sz="2400" dirty="0"/>
          </a:p>
        </p:txBody>
      </p:sp>
      <p:sp>
        <p:nvSpPr>
          <p:cNvPr id="3" name="Text Placeholder 2"/>
          <p:cNvSpPr>
            <a:spLocks noGrp="1"/>
          </p:cNvSpPr>
          <p:nvPr>
            <p:ph type="body" idx="1"/>
          </p:nvPr>
        </p:nvSpPr>
        <p:spPr>
          <a:xfrm>
            <a:off x="323528" y="514350"/>
            <a:ext cx="8712968" cy="4585282"/>
          </a:xfrm>
        </p:spPr>
        <p:txBody>
          <a:bodyPr/>
          <a:lstStyle/>
          <a:p>
            <a:pPr algn="l"/>
            <a:r>
              <a:rPr lang="en-US" sz="1600" b="1" dirty="0">
                <a:solidFill>
                  <a:srgbClr val="00B050"/>
                </a:solidFill>
              </a:rPr>
              <a:t>Both activity and state chart diagrams model the dynamic behavior of the system</a:t>
            </a:r>
            <a:r>
              <a:rPr lang="en-US" sz="1600" dirty="0"/>
              <a:t>. </a:t>
            </a:r>
          </a:p>
          <a:p>
            <a:pPr algn="l"/>
            <a:r>
              <a:rPr lang="en-US" sz="1600" dirty="0"/>
              <a:t>Activity diagram is essentially </a:t>
            </a:r>
            <a:r>
              <a:rPr lang="en-US" sz="1600" dirty="0">
                <a:solidFill>
                  <a:srgbClr val="FF0000"/>
                </a:solidFill>
              </a:rPr>
              <a:t>a flowchart showing flow of control from activity to activity. </a:t>
            </a:r>
          </a:p>
          <a:p>
            <a:pPr algn="l"/>
            <a:r>
              <a:rPr lang="en-US" sz="1600" dirty="0"/>
              <a:t>A state chart diagram shows </a:t>
            </a:r>
            <a:r>
              <a:rPr lang="en-US" sz="1600" dirty="0">
                <a:solidFill>
                  <a:srgbClr val="FF0000"/>
                </a:solidFill>
              </a:rPr>
              <a:t>a state machine emphasizing </a:t>
            </a:r>
            <a:r>
              <a:rPr lang="en-US" sz="1600" dirty="0"/>
              <a:t>the flow of control from state to state.</a:t>
            </a:r>
          </a:p>
          <a:p>
            <a:pPr algn="l"/>
            <a:r>
              <a:rPr lang="en-US" sz="1600" dirty="0"/>
              <a:t> </a:t>
            </a:r>
            <a:r>
              <a:rPr lang="en-US" sz="1600" b="1" dirty="0">
                <a:solidFill>
                  <a:schemeClr val="accent3"/>
                </a:solidFill>
              </a:rPr>
              <a:t>An activity diagram is a special case of a state chart diagram </a:t>
            </a:r>
            <a:r>
              <a:rPr lang="en-US" sz="1600" dirty="0"/>
              <a:t>in which all or most of the states are activity states and all or most of the transitions are triggered by completion of activities in the source state (An activity is an ongoing non-atomic execution within a state machine).</a:t>
            </a:r>
          </a:p>
          <a:p>
            <a:pPr algn="l"/>
            <a:r>
              <a:rPr lang="en-US" sz="1600" dirty="0"/>
              <a:t>Activity diagrams may stand alone to visualize, specify, and </a:t>
            </a:r>
            <a:r>
              <a:rPr lang="en-US" sz="1600" dirty="0">
                <a:solidFill>
                  <a:srgbClr val="FF0000"/>
                </a:solidFill>
              </a:rPr>
              <a:t>document the dynamics of a society of objects</a:t>
            </a:r>
            <a:r>
              <a:rPr lang="en-US" sz="1600" dirty="0"/>
              <a:t> or they may be used to model the flow of control of an operation. State chart diagrams may be attached  to classes, use cases, or entire systems in order to </a:t>
            </a:r>
            <a:r>
              <a:rPr lang="en-US" sz="1600" b="1" dirty="0">
                <a:solidFill>
                  <a:srgbClr val="FF0000"/>
                </a:solidFill>
              </a:rPr>
              <a:t>visualize, specify, and document the dynamics of an individual object</a:t>
            </a:r>
            <a:r>
              <a:rPr lang="en-US" sz="1600" dirty="0"/>
              <a:t>. </a:t>
            </a:r>
            <a:endParaRPr lang="en-IN" sz="2000" dirty="0"/>
          </a:p>
          <a:p>
            <a:endParaRPr lang="en-IN" sz="2000" dirty="0"/>
          </a:p>
          <a:p>
            <a:endParaRPr lang="en-IN" sz="2000" dirty="0"/>
          </a:p>
          <a:p>
            <a:pPr algn="just"/>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45</a:t>
            </a:fld>
            <a:endParaRPr lang="en"/>
          </a:p>
        </p:txBody>
      </p:sp>
    </p:spTree>
    <p:extLst>
      <p:ext uri="{BB962C8B-B14F-4D97-AF65-F5344CB8AC3E}">
        <p14:creationId xmlns:p14="http://schemas.microsoft.com/office/powerpoint/2010/main" val="17209325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1470"/>
            <a:ext cx="8280920" cy="720080"/>
          </a:xfrm>
        </p:spPr>
        <p:txBody>
          <a:bodyPr/>
          <a:lstStyle/>
          <a:p>
            <a:br>
              <a:rPr lang="en-IN" sz="2000" dirty="0"/>
            </a:br>
            <a:br>
              <a:rPr lang="en-IN" sz="2000" dirty="0"/>
            </a:br>
            <a:r>
              <a:rPr lang="en-IN" sz="2800" dirty="0"/>
              <a:t>ACTIVITY DIAGRAM</a:t>
            </a:r>
            <a:endParaRPr lang="en-IN" sz="2400" dirty="0"/>
          </a:p>
        </p:txBody>
      </p:sp>
      <p:sp>
        <p:nvSpPr>
          <p:cNvPr id="3" name="Text Placeholder 2"/>
          <p:cNvSpPr>
            <a:spLocks noGrp="1"/>
          </p:cNvSpPr>
          <p:nvPr>
            <p:ph type="body" idx="1"/>
          </p:nvPr>
        </p:nvSpPr>
        <p:spPr>
          <a:xfrm>
            <a:off x="323528" y="851160"/>
            <a:ext cx="8712968" cy="4248472"/>
          </a:xfrm>
        </p:spPr>
        <p:txBody>
          <a:bodyPr/>
          <a:lstStyle/>
          <a:p>
            <a:endParaRPr lang="en-IN" sz="2000" dirty="0"/>
          </a:p>
          <a:p>
            <a:endParaRPr lang="en-IN" sz="2000" dirty="0"/>
          </a:p>
          <a:p>
            <a:endParaRPr lang="en-IN" sz="2000" dirty="0"/>
          </a:p>
          <a:p>
            <a:pPr algn="just"/>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46</a:t>
            </a:fld>
            <a:endParaRPr lang="en"/>
          </a:p>
        </p:txBody>
      </p:sp>
      <p:pic>
        <p:nvPicPr>
          <p:cNvPr id="1026" name="Picture 2" descr="Activity Diagram example">
            <a:extLst>
              <a:ext uri="{FF2B5EF4-FFF2-40B4-BE49-F238E27FC236}">
                <a16:creationId xmlns:a16="http://schemas.microsoft.com/office/drawing/2014/main" id="{C2418F4A-779F-4CA3-905B-6CB424AF1B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683472"/>
            <a:ext cx="7239000" cy="411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9758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1470"/>
            <a:ext cx="8280920" cy="720080"/>
          </a:xfrm>
        </p:spPr>
        <p:txBody>
          <a:bodyPr/>
          <a:lstStyle/>
          <a:p>
            <a:br>
              <a:rPr lang="en-IN" sz="2000" dirty="0"/>
            </a:br>
            <a:r>
              <a:rPr lang="en-IN" sz="2800" dirty="0"/>
              <a:t>STATE DIAGRAM</a:t>
            </a:r>
            <a:endParaRPr lang="en-IN" sz="2400" dirty="0"/>
          </a:p>
        </p:txBody>
      </p:sp>
      <p:sp>
        <p:nvSpPr>
          <p:cNvPr id="3" name="Text Placeholder 2"/>
          <p:cNvSpPr>
            <a:spLocks noGrp="1"/>
          </p:cNvSpPr>
          <p:nvPr>
            <p:ph type="body" idx="1"/>
          </p:nvPr>
        </p:nvSpPr>
        <p:spPr>
          <a:xfrm>
            <a:off x="323528" y="851160"/>
            <a:ext cx="8712968" cy="4248472"/>
          </a:xfrm>
        </p:spPr>
        <p:txBody>
          <a:bodyPr/>
          <a:lstStyle/>
          <a:p>
            <a:endParaRPr lang="en-IN" sz="2000" dirty="0"/>
          </a:p>
          <a:p>
            <a:endParaRPr lang="en-IN" sz="2000" dirty="0"/>
          </a:p>
          <a:p>
            <a:endParaRPr lang="en-IN" sz="2000" dirty="0"/>
          </a:p>
          <a:p>
            <a:pPr algn="just"/>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47</a:t>
            </a:fld>
            <a:endParaRPr lang="en"/>
          </a:p>
        </p:txBody>
      </p:sp>
      <p:pic>
        <p:nvPicPr>
          <p:cNvPr id="2050" name="Picture 2" descr="State Machine Diagram example">
            <a:extLst>
              <a:ext uri="{FF2B5EF4-FFF2-40B4-BE49-F238E27FC236}">
                <a16:creationId xmlns:a16="http://schemas.microsoft.com/office/drawing/2014/main" id="{E88FE8BC-07AE-4CFC-BC8A-0C5A65C135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725" y="1095375"/>
            <a:ext cx="6686550"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1859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1470"/>
            <a:ext cx="8280920" cy="720080"/>
          </a:xfrm>
        </p:spPr>
        <p:txBody>
          <a:bodyPr/>
          <a:lstStyle/>
          <a:p>
            <a:br>
              <a:rPr lang="en-IN" sz="2000" dirty="0"/>
            </a:br>
            <a:br>
              <a:rPr lang="en-IN" sz="2000" dirty="0"/>
            </a:br>
            <a:r>
              <a:rPr lang="en-IN" sz="2800" dirty="0"/>
              <a:t>State chart Diagram</a:t>
            </a:r>
            <a:endParaRPr lang="en-IN" sz="2400" dirty="0"/>
          </a:p>
        </p:txBody>
      </p:sp>
      <p:sp>
        <p:nvSpPr>
          <p:cNvPr id="3" name="Text Placeholder 2"/>
          <p:cNvSpPr>
            <a:spLocks noGrp="1"/>
          </p:cNvSpPr>
          <p:nvPr>
            <p:ph type="body" idx="1"/>
          </p:nvPr>
        </p:nvSpPr>
        <p:spPr>
          <a:xfrm>
            <a:off x="323528" y="851160"/>
            <a:ext cx="8712968" cy="4248472"/>
          </a:xfrm>
        </p:spPr>
        <p:txBody>
          <a:bodyPr/>
          <a:lstStyle/>
          <a:p>
            <a:pPr marL="76200" indent="0">
              <a:buNone/>
            </a:pPr>
            <a:r>
              <a:rPr lang="en-IN" sz="2000" b="1" dirty="0"/>
              <a:t>Following are the main purposes of using </a:t>
            </a:r>
            <a:r>
              <a:rPr lang="en-IN" sz="2000" b="1" dirty="0" err="1"/>
              <a:t>Statechart</a:t>
            </a:r>
            <a:r>
              <a:rPr lang="en-IN" sz="2000" b="1" dirty="0"/>
              <a:t> diagrams −</a:t>
            </a:r>
          </a:p>
          <a:p>
            <a:r>
              <a:rPr lang="en-IN" sz="2000" dirty="0"/>
              <a:t>To model the dynamic aspect of a system.</a:t>
            </a:r>
          </a:p>
          <a:p>
            <a:r>
              <a:rPr lang="en-IN" sz="2000" dirty="0"/>
              <a:t>To model the life time of a reactive system[</a:t>
            </a:r>
            <a:r>
              <a:rPr lang="en-US" sz="2000" dirty="0"/>
              <a:t>a system that responds to external or internal events.]</a:t>
            </a:r>
            <a:endParaRPr lang="en-IN" sz="2000" dirty="0"/>
          </a:p>
          <a:p>
            <a:r>
              <a:rPr lang="en-IN" sz="2000" dirty="0"/>
              <a:t>To describe different states of an object during its life time.</a:t>
            </a:r>
          </a:p>
          <a:p>
            <a:r>
              <a:rPr lang="en-IN" sz="2000" dirty="0"/>
              <a:t>Define a state machine to model the states of an object.</a:t>
            </a:r>
          </a:p>
          <a:p>
            <a:endParaRPr lang="en-IN" sz="2000" dirty="0"/>
          </a:p>
          <a:p>
            <a:endParaRPr lang="en-IN" sz="2000" dirty="0"/>
          </a:p>
          <a:p>
            <a:endParaRPr lang="en-IN" sz="2000" dirty="0"/>
          </a:p>
          <a:p>
            <a:pPr algn="just"/>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48</a:t>
            </a:fld>
            <a:endParaRPr lang="en"/>
          </a:p>
        </p:txBody>
      </p:sp>
    </p:spTree>
    <p:extLst>
      <p:ext uri="{BB962C8B-B14F-4D97-AF65-F5344CB8AC3E}">
        <p14:creationId xmlns:p14="http://schemas.microsoft.com/office/powerpoint/2010/main" val="22291843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251520" y="123478"/>
            <a:ext cx="8352928" cy="504056"/>
          </a:xfrm>
          <a:prstGeom prst="rect">
            <a:avLst/>
          </a:prstGeom>
        </p:spPr>
        <p:txBody>
          <a:bodyPr spcFirstLastPara="1" wrap="square" lIns="0" tIns="0" rIns="0" bIns="0" anchor="b" anchorCtr="0">
            <a:noAutofit/>
          </a:bodyPr>
          <a:lstStyle/>
          <a:p>
            <a:pPr marL="76200" indent="0"/>
            <a:r>
              <a:rPr lang="en-US" dirty="0">
                <a:solidFill>
                  <a:srgbClr val="0070C0"/>
                </a:solidFill>
              </a:rPr>
              <a:t>SUMMARY</a:t>
            </a:r>
            <a:endParaRPr lang="en-IN" dirty="0">
              <a:solidFill>
                <a:srgbClr val="0070C0"/>
              </a:solidFill>
            </a:endParaRPr>
          </a:p>
        </p:txBody>
      </p:sp>
      <p:sp>
        <p:nvSpPr>
          <p:cNvPr id="112" name="Google Shape;112;p19"/>
          <p:cNvSpPr txBox="1">
            <a:spLocks noGrp="1"/>
          </p:cNvSpPr>
          <p:nvPr>
            <p:ph type="body" idx="1"/>
          </p:nvPr>
        </p:nvSpPr>
        <p:spPr>
          <a:xfrm>
            <a:off x="18288" y="627534"/>
            <a:ext cx="8856984" cy="4392488"/>
          </a:xfrm>
          <a:prstGeom prst="rect">
            <a:avLst/>
          </a:prstGeom>
        </p:spPr>
        <p:txBody>
          <a:bodyPr spcFirstLastPara="1" wrap="square" lIns="0" tIns="0" rIns="0" bIns="0" anchor="t" anchorCtr="0">
            <a:noAutofit/>
          </a:bodyPr>
          <a:lstStyle/>
          <a:p>
            <a:r>
              <a:rPr lang="en-IN" dirty="0">
                <a:hlinkClick r:id="rId3"/>
              </a:rPr>
              <a:t>https://www.visual-paradigm.com/guide/uml-unified-modeling-language/what-is-state-machine-diagram/</a:t>
            </a:r>
            <a:endParaRPr lang="en-IN" dirty="0"/>
          </a:p>
          <a:p>
            <a:endParaRPr lang="en-IN" dirty="0"/>
          </a:p>
          <a:p>
            <a:r>
              <a:rPr lang="en-IN" dirty="0"/>
              <a:t>We discussed the syntax and semantics of major UML diagrams .</a:t>
            </a:r>
          </a:p>
          <a:p>
            <a:r>
              <a:rPr lang="en-US" dirty="0"/>
              <a:t>Explained the purpose of each UML diagram.</a:t>
            </a:r>
            <a:endParaRPr lang="en-IN" dirty="0"/>
          </a:p>
          <a:p>
            <a:pPr marL="76200" indent="0">
              <a:buNone/>
            </a:pPr>
            <a:endParaRPr lang="en-IN" sz="1800" dirty="0"/>
          </a:p>
        </p:txBody>
      </p:sp>
      <p:sp>
        <p:nvSpPr>
          <p:cNvPr id="113" name="Google Shape;113;p19"/>
          <p:cNvSpPr txBox="1">
            <a:spLocks noGrp="1"/>
          </p:cNvSpPr>
          <p:nvPr>
            <p:ph type="sldNum" idx="12"/>
          </p:nvPr>
        </p:nvSpPr>
        <p:spPr>
          <a:xfrm>
            <a:off x="8608500" y="4608050"/>
            <a:ext cx="383100" cy="383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49</a:t>
            </a:fld>
            <a:endParaRPr/>
          </a:p>
        </p:txBody>
      </p:sp>
    </p:spTree>
    <p:extLst>
      <p:ext uri="{BB962C8B-B14F-4D97-AF65-F5344CB8AC3E}">
        <p14:creationId xmlns:p14="http://schemas.microsoft.com/office/powerpoint/2010/main" val="935241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95486"/>
            <a:ext cx="8280920" cy="576064"/>
          </a:xfrm>
        </p:spPr>
        <p:txBody>
          <a:bodyPr/>
          <a:lstStyle/>
          <a:p>
            <a:r>
              <a:rPr lang="en-IN" dirty="0"/>
              <a:t>Different types of Interaction diagram</a:t>
            </a:r>
          </a:p>
        </p:txBody>
      </p:sp>
      <p:sp>
        <p:nvSpPr>
          <p:cNvPr id="3" name="Text Placeholder 2"/>
          <p:cNvSpPr>
            <a:spLocks noGrp="1"/>
          </p:cNvSpPr>
          <p:nvPr>
            <p:ph type="body" idx="1"/>
          </p:nvPr>
        </p:nvSpPr>
        <p:spPr>
          <a:xfrm>
            <a:off x="323528" y="771550"/>
            <a:ext cx="8712968" cy="4248472"/>
          </a:xfrm>
        </p:spPr>
        <p:txBody>
          <a:bodyPr/>
          <a:lstStyle/>
          <a:p>
            <a:pPr marL="76200" indent="0">
              <a:buNone/>
            </a:pPr>
            <a:r>
              <a:rPr lang="en-IN" sz="2000" b="1" dirty="0">
                <a:solidFill>
                  <a:srgbClr val="0070C0"/>
                </a:solidFill>
              </a:rPr>
              <a:t>1. Sequence diagram</a:t>
            </a:r>
          </a:p>
          <a:p>
            <a:pPr marL="76200" indent="0">
              <a:buNone/>
            </a:pPr>
            <a:r>
              <a:rPr lang="en-IN" sz="2000" dirty="0"/>
              <a:t>• Purpose - To visualize the sequence of a message flow in the system</a:t>
            </a:r>
          </a:p>
          <a:p>
            <a:pPr marL="76200" indent="0">
              <a:buNone/>
            </a:pPr>
            <a:r>
              <a:rPr lang="en-IN" sz="2000" dirty="0"/>
              <a:t>• Shows the interaction between two lifelines.</a:t>
            </a:r>
          </a:p>
          <a:p>
            <a:pPr marL="76200" indent="0">
              <a:buNone/>
            </a:pPr>
            <a:r>
              <a:rPr lang="en-IN" sz="2000" dirty="0"/>
              <a:t>2</a:t>
            </a:r>
            <a:r>
              <a:rPr lang="en-IN" sz="2000" b="1" dirty="0">
                <a:solidFill>
                  <a:srgbClr val="0070C0"/>
                </a:solidFill>
              </a:rPr>
              <a:t>. Collaboration diagram</a:t>
            </a:r>
          </a:p>
          <a:p>
            <a:pPr marL="76200" indent="0">
              <a:buNone/>
            </a:pPr>
            <a:r>
              <a:rPr lang="en-IN" sz="2000" dirty="0"/>
              <a:t>• Also called as a </a:t>
            </a:r>
            <a:r>
              <a:rPr lang="en-IN" sz="2000" b="1" dirty="0">
                <a:solidFill>
                  <a:srgbClr val="FF0000"/>
                </a:solidFill>
              </a:rPr>
              <a:t>communication diagram.</a:t>
            </a:r>
          </a:p>
          <a:p>
            <a:pPr marL="76200" indent="0">
              <a:buNone/>
            </a:pPr>
            <a:r>
              <a:rPr lang="en-IN" sz="2000" dirty="0"/>
              <a:t>• Shows how various lifelines in the system connects.</a:t>
            </a:r>
          </a:p>
          <a:p>
            <a:pPr marL="76200" indent="0">
              <a:buNone/>
            </a:pPr>
            <a:r>
              <a:rPr lang="en-IN" sz="2000" b="1" dirty="0">
                <a:solidFill>
                  <a:srgbClr val="0070C0"/>
                </a:solidFill>
              </a:rPr>
              <a:t>3. Timing diagram</a:t>
            </a:r>
          </a:p>
          <a:p>
            <a:pPr marL="76200" indent="0">
              <a:buNone/>
            </a:pPr>
            <a:r>
              <a:rPr lang="en-IN" sz="2000" dirty="0"/>
              <a:t>• Focus on the instance at which a message is sent from one object to</a:t>
            </a:r>
          </a:p>
          <a:p>
            <a:pPr marL="76200" indent="0">
              <a:buNone/>
            </a:pPr>
            <a:r>
              <a:rPr lang="en-IN" sz="2000" dirty="0"/>
              <a:t>another object.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spTree>
    <p:extLst>
      <p:ext uri="{BB962C8B-B14F-4D97-AF65-F5344CB8AC3E}">
        <p14:creationId xmlns:p14="http://schemas.microsoft.com/office/powerpoint/2010/main" val="22225800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a:gsLst>
            <a:gs pos="0">
              <a:schemeClr val="accent6"/>
            </a:gs>
            <a:gs pos="31000">
              <a:schemeClr val="accent1"/>
            </a:gs>
            <a:gs pos="66000">
              <a:schemeClr val="accent2"/>
            </a:gs>
            <a:gs pos="100000">
              <a:schemeClr val="accent3"/>
            </a:gs>
          </a:gsLst>
          <a:lin ang="18900732" scaled="0"/>
        </a:gradFill>
        <a:effectLst/>
      </p:bgPr>
    </p:bg>
    <p:spTree>
      <p:nvGrpSpPr>
        <p:cNvPr id="1" name="Shape 311"/>
        <p:cNvGrpSpPr/>
        <p:nvPr/>
      </p:nvGrpSpPr>
      <p:grpSpPr>
        <a:xfrm>
          <a:off x="0" y="0"/>
          <a:ext cx="0" cy="0"/>
          <a:chOff x="0" y="0"/>
          <a:chExt cx="0" cy="0"/>
        </a:xfrm>
      </p:grpSpPr>
      <p:sp>
        <p:nvSpPr>
          <p:cNvPr id="312" name="Google Shape;312;p36"/>
          <p:cNvSpPr txBox="1">
            <a:spLocks noGrp="1"/>
          </p:cNvSpPr>
          <p:nvPr>
            <p:ph type="title"/>
          </p:nvPr>
        </p:nvSpPr>
        <p:spPr>
          <a:xfrm>
            <a:off x="855300" y="1146825"/>
            <a:ext cx="3138600" cy="909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a:t>Thanks!</a:t>
            </a:r>
            <a:endParaRPr sz="6000"/>
          </a:p>
        </p:txBody>
      </p:sp>
      <p:sp>
        <p:nvSpPr>
          <p:cNvPr id="313" name="Google Shape;313;p36"/>
          <p:cNvSpPr txBox="1">
            <a:spLocks noGrp="1"/>
          </p:cNvSpPr>
          <p:nvPr>
            <p:ph type="body" idx="1"/>
          </p:nvPr>
        </p:nvSpPr>
        <p:spPr>
          <a:xfrm>
            <a:off x="855300" y="2178375"/>
            <a:ext cx="3138600" cy="18183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latin typeface="Roboto"/>
                <a:ea typeface="Roboto"/>
                <a:cs typeface="Roboto"/>
                <a:sym typeface="Roboto"/>
              </a:rPr>
              <a:t>Any questions?</a:t>
            </a:r>
            <a:endParaRPr b="1" dirty="0">
              <a:latin typeface="Roboto"/>
              <a:ea typeface="Roboto"/>
              <a:cs typeface="Roboto"/>
              <a:sym typeface="Roboto"/>
            </a:endParaRPr>
          </a:p>
        </p:txBody>
      </p:sp>
      <p:sp>
        <p:nvSpPr>
          <p:cNvPr id="314" name="Google Shape;314;p36"/>
          <p:cNvSpPr txBox="1">
            <a:spLocks noGrp="1"/>
          </p:cNvSpPr>
          <p:nvPr>
            <p:ph type="sldNum" idx="12"/>
          </p:nvPr>
        </p:nvSpPr>
        <p:spPr>
          <a:xfrm>
            <a:off x="8608500" y="4608050"/>
            <a:ext cx="383100" cy="383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50</a:t>
            </a:fld>
            <a:endParaRPr/>
          </a:p>
        </p:txBody>
      </p:sp>
      <p:grpSp>
        <p:nvGrpSpPr>
          <p:cNvPr id="315" name="Google Shape;315;p36"/>
          <p:cNvGrpSpPr/>
          <p:nvPr/>
        </p:nvGrpSpPr>
        <p:grpSpPr>
          <a:xfrm>
            <a:off x="6551508" y="1271571"/>
            <a:ext cx="1332809" cy="1232079"/>
            <a:chOff x="5975075" y="2327500"/>
            <a:chExt cx="420100" cy="388350"/>
          </a:xfrm>
        </p:grpSpPr>
        <p:sp>
          <p:nvSpPr>
            <p:cNvPr id="316" name="Google Shape;316;p3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7" name="Google Shape;317;p3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3478"/>
            <a:ext cx="8280920" cy="467072"/>
          </a:xfrm>
        </p:spPr>
        <p:txBody>
          <a:bodyPr/>
          <a:lstStyle/>
          <a:p>
            <a:r>
              <a:rPr lang="en-IN" dirty="0"/>
              <a:t>Different types of Interaction diagram</a:t>
            </a:r>
          </a:p>
        </p:txBody>
      </p:sp>
      <p:sp>
        <p:nvSpPr>
          <p:cNvPr id="3" name="Text Placeholder 2"/>
          <p:cNvSpPr>
            <a:spLocks noGrp="1"/>
          </p:cNvSpPr>
          <p:nvPr>
            <p:ph type="body" idx="1"/>
          </p:nvPr>
        </p:nvSpPr>
        <p:spPr>
          <a:xfrm>
            <a:off x="323528" y="514350"/>
            <a:ext cx="8712968" cy="4505672"/>
          </a:xfrm>
        </p:spPr>
        <p:txBody>
          <a:bodyPr/>
          <a:lstStyle/>
          <a:p>
            <a:pPr marL="76200" indent="0">
              <a:buNone/>
            </a:pPr>
            <a:r>
              <a:rPr lang="en-IN" sz="2000" b="1" dirty="0">
                <a:solidFill>
                  <a:srgbClr val="0070C0"/>
                </a:solidFill>
              </a:rPr>
              <a:t>1. Sequence diagram</a:t>
            </a:r>
          </a:p>
          <a:p>
            <a:pPr algn="just"/>
            <a:r>
              <a:rPr lang="en-IN" sz="2000" b="1" dirty="0">
                <a:solidFill>
                  <a:srgbClr val="0070C0"/>
                </a:solidFill>
              </a:rPr>
              <a:t>A sequence diagram shows interaction among objects as a two</a:t>
            </a:r>
          </a:p>
          <a:p>
            <a:pPr marL="76200" indent="0" algn="just">
              <a:buNone/>
            </a:pPr>
            <a:r>
              <a:rPr lang="en-IN" sz="2000" b="1" dirty="0">
                <a:solidFill>
                  <a:srgbClr val="0070C0"/>
                </a:solidFill>
              </a:rPr>
              <a:t>      dimensional chart. </a:t>
            </a:r>
          </a:p>
          <a:p>
            <a:pPr algn="just"/>
            <a:r>
              <a:rPr lang="en-IN" sz="2000" dirty="0"/>
              <a:t>The chart is read from top to bottom. </a:t>
            </a:r>
          </a:p>
          <a:p>
            <a:pPr algn="just"/>
            <a:r>
              <a:rPr lang="en-IN" sz="2000" dirty="0">
                <a:solidFill>
                  <a:srgbClr val="0070C0"/>
                </a:solidFill>
              </a:rPr>
              <a:t>The objects participating in the interaction are shown at the top of the chart as boxes attached to a vertical dashed line.</a:t>
            </a:r>
          </a:p>
          <a:p>
            <a:pPr algn="just"/>
            <a:r>
              <a:rPr lang="en-IN" sz="2000" dirty="0"/>
              <a:t>Inside the box the name of the object is written with a colon separating it  from the name of the class and both the name of the object and the class are underlined.</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spTree>
    <p:extLst>
      <p:ext uri="{BB962C8B-B14F-4D97-AF65-F5344CB8AC3E}">
        <p14:creationId xmlns:p14="http://schemas.microsoft.com/office/powerpoint/2010/main" val="347058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95486"/>
            <a:ext cx="8280920" cy="576064"/>
          </a:xfrm>
        </p:spPr>
        <p:txBody>
          <a:bodyPr/>
          <a:lstStyle/>
          <a:p>
            <a:r>
              <a:rPr lang="en-IN" dirty="0"/>
              <a:t>Different types of Interaction diagram</a:t>
            </a:r>
          </a:p>
        </p:txBody>
      </p:sp>
      <p:sp>
        <p:nvSpPr>
          <p:cNvPr id="3" name="Text Placeholder 2"/>
          <p:cNvSpPr>
            <a:spLocks noGrp="1"/>
          </p:cNvSpPr>
          <p:nvPr>
            <p:ph type="body" idx="1"/>
          </p:nvPr>
        </p:nvSpPr>
        <p:spPr>
          <a:xfrm>
            <a:off x="323528" y="771550"/>
            <a:ext cx="8668072" cy="4248472"/>
          </a:xfrm>
        </p:spPr>
        <p:txBody>
          <a:bodyPr/>
          <a:lstStyle/>
          <a:p>
            <a:pPr marL="76200" indent="0">
              <a:buNone/>
            </a:pPr>
            <a:r>
              <a:rPr lang="en-IN" sz="2000" b="1" dirty="0">
                <a:solidFill>
                  <a:srgbClr val="0070C0"/>
                </a:solidFill>
              </a:rPr>
              <a:t>1. Sequence diagram</a:t>
            </a:r>
          </a:p>
          <a:p>
            <a:pPr algn="just"/>
            <a:r>
              <a:rPr lang="en-IN" sz="1800" dirty="0"/>
              <a:t>The vertical dashed line is called </a:t>
            </a:r>
            <a:r>
              <a:rPr lang="en-IN" sz="1800" dirty="0">
                <a:solidFill>
                  <a:srgbClr val="FF0000"/>
                </a:solidFill>
              </a:rPr>
              <a:t>the object’s lifeline. </a:t>
            </a:r>
          </a:p>
          <a:p>
            <a:pPr algn="just"/>
            <a:r>
              <a:rPr lang="en-IN" sz="1800" dirty="0"/>
              <a:t>Any point on the lifeline implies that the object exists at that point. Absence of lifeline after some point indicates that the object ceases to exist after that point in time, particular point of time.</a:t>
            </a:r>
          </a:p>
          <a:p>
            <a:r>
              <a:rPr lang="en-IN" sz="1800" dirty="0"/>
              <a:t>A rectangle called </a:t>
            </a:r>
            <a:r>
              <a:rPr lang="en-IN" sz="1800" dirty="0">
                <a:solidFill>
                  <a:srgbClr val="0070C0"/>
                </a:solidFill>
              </a:rPr>
              <a:t>the activation symbol </a:t>
            </a:r>
            <a:r>
              <a:rPr lang="en-IN" sz="1800" dirty="0"/>
              <a:t>is drawn on the lifeline of an object to indicate the points of time at which the object is active.</a:t>
            </a:r>
          </a:p>
          <a:p>
            <a:r>
              <a:rPr lang="en-IN" sz="1800" dirty="0"/>
              <a:t> </a:t>
            </a:r>
            <a:r>
              <a:rPr lang="en-IN" sz="1800" dirty="0">
                <a:highlight>
                  <a:srgbClr val="FFFF00"/>
                </a:highlight>
              </a:rPr>
              <a:t>Thus an activation symbol indicates that an object is active as long as the symbol (rectangle) exists on the lifeline. </a:t>
            </a:r>
          </a:p>
          <a:p>
            <a:r>
              <a:rPr lang="en-IN" sz="1800" dirty="0"/>
              <a:t>Each message is indicated as an arrow between the lifelines of two objects. The messages are shown in chronological order from the top to the bottom.</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spTree>
    <p:extLst>
      <p:ext uri="{BB962C8B-B14F-4D97-AF65-F5344CB8AC3E}">
        <p14:creationId xmlns:p14="http://schemas.microsoft.com/office/powerpoint/2010/main" val="3854635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95486"/>
            <a:ext cx="8280920" cy="432048"/>
          </a:xfrm>
        </p:spPr>
        <p:txBody>
          <a:bodyPr/>
          <a:lstStyle/>
          <a:p>
            <a:r>
              <a:rPr lang="en-IN" dirty="0"/>
              <a:t>Example of Sequence diagram</a:t>
            </a:r>
          </a:p>
        </p:txBody>
      </p:sp>
      <p:sp>
        <p:nvSpPr>
          <p:cNvPr id="3" name="Text Placeholder 2"/>
          <p:cNvSpPr>
            <a:spLocks noGrp="1"/>
          </p:cNvSpPr>
          <p:nvPr>
            <p:ph type="body" idx="1"/>
          </p:nvPr>
        </p:nvSpPr>
        <p:spPr>
          <a:xfrm>
            <a:off x="323528" y="771550"/>
            <a:ext cx="8712968" cy="4248472"/>
          </a:xfrm>
        </p:spPr>
        <p:txBody>
          <a:bodyPr/>
          <a:lstStyle/>
          <a:p>
            <a:pPr marL="76200" indent="0">
              <a:buNone/>
            </a:pPr>
            <a:endParaRPr lang="en-IN" sz="18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627534"/>
            <a:ext cx="8058472" cy="4611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8687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95486"/>
            <a:ext cx="8280920" cy="432048"/>
          </a:xfrm>
        </p:spPr>
        <p:txBody>
          <a:bodyPr/>
          <a:lstStyle/>
          <a:p>
            <a:r>
              <a:rPr lang="en-IN" dirty="0"/>
              <a:t>Example of Sequence diagram</a:t>
            </a:r>
          </a:p>
        </p:txBody>
      </p:sp>
      <p:sp>
        <p:nvSpPr>
          <p:cNvPr id="3" name="Text Placeholder 2"/>
          <p:cNvSpPr>
            <a:spLocks noGrp="1"/>
          </p:cNvSpPr>
          <p:nvPr>
            <p:ph type="body" idx="1"/>
          </p:nvPr>
        </p:nvSpPr>
        <p:spPr>
          <a:xfrm>
            <a:off x="323528" y="771550"/>
            <a:ext cx="8712968" cy="4248472"/>
          </a:xfrm>
        </p:spPr>
        <p:txBody>
          <a:bodyPr/>
          <a:lstStyle/>
          <a:p>
            <a:pPr marL="76200" indent="0">
              <a:buNone/>
            </a:pPr>
            <a:endParaRPr lang="en-IN" sz="18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pic>
        <p:nvPicPr>
          <p:cNvPr id="5" name="Picture 2">
            <a:extLst>
              <a:ext uri="{FF2B5EF4-FFF2-40B4-BE49-F238E27FC236}">
                <a16:creationId xmlns:a16="http://schemas.microsoft.com/office/drawing/2014/main" id="{E4847969-DEDB-4F7A-810E-F9D2AE8EC1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14351"/>
            <a:ext cx="7924800" cy="462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108009"/>
      </p:ext>
    </p:extLst>
  </p:cSld>
  <p:clrMapOvr>
    <a:masterClrMapping/>
  </p:clrMapOvr>
</p:sld>
</file>

<file path=ppt/theme/theme1.xml><?xml version="1.0" encoding="utf-8"?>
<a:theme xmlns:a="http://schemas.openxmlformats.org/drawingml/2006/main" name="Minola template">
  <a:themeElements>
    <a:clrScheme name="Custom 347">
      <a:dk1>
        <a:srgbClr val="061A22"/>
      </a:dk1>
      <a:lt1>
        <a:srgbClr val="FFFFFF"/>
      </a:lt1>
      <a:dk2>
        <a:srgbClr val="808D8B"/>
      </a:dk2>
      <a:lt2>
        <a:srgbClr val="E7EDEB"/>
      </a:lt2>
      <a:accent1>
        <a:srgbClr val="CCFF67"/>
      </a:accent1>
      <a:accent2>
        <a:srgbClr val="6DD84D"/>
      </a:accent2>
      <a:accent3>
        <a:srgbClr val="17B342"/>
      </a:accent3>
      <a:accent4>
        <a:srgbClr val="009E9A"/>
      </a:accent4>
      <a:accent5>
        <a:srgbClr val="075E68"/>
      </a:accent5>
      <a:accent6>
        <a:srgbClr val="E4FDC4"/>
      </a:accent6>
      <a:hlink>
        <a:srgbClr val="00806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2323</TotalTime>
  <Words>2853</Words>
  <Application>Microsoft Office PowerPoint</Application>
  <PresentationFormat>On-screen Show (16:9)</PresentationFormat>
  <Paragraphs>347</Paragraphs>
  <Slides>50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Roboto Light</vt:lpstr>
      <vt:lpstr>Wingdings</vt:lpstr>
      <vt:lpstr>Roboto</vt:lpstr>
      <vt:lpstr>Roboto Slab</vt:lpstr>
      <vt:lpstr>Minola template</vt:lpstr>
      <vt:lpstr>CST 205 OOP :Object modeling using UML </vt:lpstr>
      <vt:lpstr>OBJECTIVES</vt:lpstr>
      <vt:lpstr>Interaction diagram</vt:lpstr>
      <vt:lpstr>Interaction diagram</vt:lpstr>
      <vt:lpstr>Different types of Interaction diagram</vt:lpstr>
      <vt:lpstr>Different types of Interaction diagram</vt:lpstr>
      <vt:lpstr>Different types of Interaction diagram</vt:lpstr>
      <vt:lpstr>Example of Sequence diagram</vt:lpstr>
      <vt:lpstr>Example of Sequence diagram</vt:lpstr>
      <vt:lpstr>Example of Sequence diagram</vt:lpstr>
      <vt:lpstr>Example of Sequence diagram</vt:lpstr>
      <vt:lpstr>Collaboration diagram</vt:lpstr>
      <vt:lpstr>Collaboration diagram</vt:lpstr>
      <vt:lpstr>Purpose of Collaboration diagram</vt:lpstr>
      <vt:lpstr>Notations of a Collaboration Diagram</vt:lpstr>
      <vt:lpstr>Notations of a Collaboration Diagram</vt:lpstr>
      <vt:lpstr>Collaboration Diagram Example</vt:lpstr>
      <vt:lpstr>DIFFERENCE BETWEEN SEQUENCE DIAGRAM AND COLLABORATION DIAGRAM</vt:lpstr>
      <vt:lpstr>TIMING DIAGRAM</vt:lpstr>
      <vt:lpstr>ACTIVITY DIAGRAM</vt:lpstr>
      <vt:lpstr>ACTIVITY DIAGRAM</vt:lpstr>
      <vt:lpstr>Activity Diagram Notations</vt:lpstr>
      <vt:lpstr>Activity Diagram Notations</vt:lpstr>
      <vt:lpstr>Example of Activity Diagram</vt:lpstr>
      <vt:lpstr>A basic activity diagram - flowchart like</vt:lpstr>
      <vt:lpstr>Activity Diagram Notations</vt:lpstr>
      <vt:lpstr>Activity Diagram Notations</vt:lpstr>
      <vt:lpstr>Activity Diagram Notations</vt:lpstr>
      <vt:lpstr>Activity Diagram Notations</vt:lpstr>
      <vt:lpstr>Activity Diagram - Modeling a Word Processor</vt:lpstr>
      <vt:lpstr>Activity Diagram - - Process Order </vt:lpstr>
      <vt:lpstr>      Activity Diagram - Swimlane</vt:lpstr>
      <vt:lpstr>      Activity diagram for student admission procedure at IIT. - Swimlane</vt:lpstr>
      <vt:lpstr>      </vt:lpstr>
      <vt:lpstr>      USES OF ACTIVITY DIAGRAM</vt:lpstr>
      <vt:lpstr>      STATE CHART DIAGRAM</vt:lpstr>
      <vt:lpstr>      STATE CHART DIAGRAM</vt:lpstr>
      <vt:lpstr>  Basic elements of a state chart</vt:lpstr>
      <vt:lpstr>  Basic elements of a state chart</vt:lpstr>
      <vt:lpstr>  Basic elements of a state chart</vt:lpstr>
      <vt:lpstr>  Basic elements of a state chart</vt:lpstr>
      <vt:lpstr>   state machine diagram shows the states that a door goes through during its lifetime.</vt:lpstr>
      <vt:lpstr>   state machine diagram shows the states that a door goes through during its lifetime.</vt:lpstr>
      <vt:lpstr>  Basic elements of a state chart</vt:lpstr>
      <vt:lpstr>  ACTIVITY DIAGRAM VS STATE DIAGRAM</vt:lpstr>
      <vt:lpstr>  ACTIVITY DIAGRAM</vt:lpstr>
      <vt:lpstr> STATE DIAGRAM</vt:lpstr>
      <vt:lpstr>  State chart Diagram</vt:lpstr>
      <vt:lpstr>SUMMARY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 205</dc:title>
  <dc:creator>user</dc:creator>
  <cp:lastModifiedBy>Mithu Mery George Toc H</cp:lastModifiedBy>
  <cp:revision>137</cp:revision>
  <dcterms:modified xsi:type="dcterms:W3CDTF">2022-02-22T12:03:39Z</dcterms:modified>
</cp:coreProperties>
</file>