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73"/>
  </p:notesMasterIdLst>
  <p:sldIdLst>
    <p:sldId id="256" r:id="rId2"/>
    <p:sldId id="261" r:id="rId3"/>
    <p:sldId id="356" r:id="rId4"/>
    <p:sldId id="295" r:id="rId5"/>
    <p:sldId id="358" r:id="rId6"/>
    <p:sldId id="297" r:id="rId7"/>
    <p:sldId id="362" r:id="rId8"/>
    <p:sldId id="360" r:id="rId9"/>
    <p:sldId id="413" r:id="rId10"/>
    <p:sldId id="366" r:id="rId11"/>
    <p:sldId id="363" r:id="rId12"/>
    <p:sldId id="368" r:id="rId13"/>
    <p:sldId id="369" r:id="rId14"/>
    <p:sldId id="414" r:id="rId15"/>
    <p:sldId id="371" r:id="rId16"/>
    <p:sldId id="372" r:id="rId17"/>
    <p:sldId id="373" r:id="rId18"/>
    <p:sldId id="374" r:id="rId19"/>
    <p:sldId id="378" r:id="rId20"/>
    <p:sldId id="447" r:id="rId21"/>
    <p:sldId id="415" r:id="rId22"/>
    <p:sldId id="380" r:id="rId23"/>
    <p:sldId id="384" r:id="rId24"/>
    <p:sldId id="382" r:id="rId25"/>
    <p:sldId id="385" r:id="rId26"/>
    <p:sldId id="386" r:id="rId27"/>
    <p:sldId id="387" r:id="rId28"/>
    <p:sldId id="443" r:id="rId29"/>
    <p:sldId id="444" r:id="rId30"/>
    <p:sldId id="416" r:id="rId31"/>
    <p:sldId id="417" r:id="rId32"/>
    <p:sldId id="422" r:id="rId33"/>
    <p:sldId id="389" r:id="rId34"/>
    <p:sldId id="390" r:id="rId35"/>
    <p:sldId id="418" r:id="rId36"/>
    <p:sldId id="395" r:id="rId37"/>
    <p:sldId id="448" r:id="rId38"/>
    <p:sldId id="420" r:id="rId39"/>
    <p:sldId id="391" r:id="rId40"/>
    <p:sldId id="392" r:id="rId41"/>
    <p:sldId id="394" r:id="rId42"/>
    <p:sldId id="393" r:id="rId43"/>
    <p:sldId id="397" r:id="rId44"/>
    <p:sldId id="399" r:id="rId45"/>
    <p:sldId id="403" r:id="rId46"/>
    <p:sldId id="404" r:id="rId47"/>
    <p:sldId id="423" r:id="rId48"/>
    <p:sldId id="405" r:id="rId49"/>
    <p:sldId id="406" r:id="rId50"/>
    <p:sldId id="407" r:id="rId51"/>
    <p:sldId id="409" r:id="rId52"/>
    <p:sldId id="410" r:id="rId53"/>
    <p:sldId id="424" r:id="rId54"/>
    <p:sldId id="426" r:id="rId55"/>
    <p:sldId id="446" r:id="rId56"/>
    <p:sldId id="425" r:id="rId57"/>
    <p:sldId id="428" r:id="rId58"/>
    <p:sldId id="429" r:id="rId59"/>
    <p:sldId id="445" r:id="rId60"/>
    <p:sldId id="439" r:id="rId61"/>
    <p:sldId id="430" r:id="rId62"/>
    <p:sldId id="431" r:id="rId63"/>
    <p:sldId id="440" r:id="rId64"/>
    <p:sldId id="432" r:id="rId65"/>
    <p:sldId id="433" r:id="rId66"/>
    <p:sldId id="435" r:id="rId67"/>
    <p:sldId id="436" r:id="rId68"/>
    <p:sldId id="437" r:id="rId69"/>
    <p:sldId id="438" r:id="rId70"/>
    <p:sldId id="442" r:id="rId71"/>
    <p:sldId id="278" r:id="rId72"/>
  </p:sldIdLst>
  <p:sldSz cx="9144000" cy="5143500" type="screen16x9"/>
  <p:notesSz cx="6858000" cy="9144000"/>
  <p:embeddedFontLst>
    <p:embeddedFont>
      <p:font typeface="Calibri" panose="020F0502020204030204" pitchFamily="34" charset="0"/>
      <p:regular r:id="rId74"/>
      <p:bold r:id="rId75"/>
      <p:italic r:id="rId76"/>
      <p:boldItalic r:id="rId77"/>
    </p:embeddedFont>
    <p:embeddedFont>
      <p:font typeface="Inter-Regular" panose="020B0604020202020204" charset="0"/>
      <p:regular r:id="rId78"/>
      <p:bold r:id="rId79"/>
    </p:embeddedFont>
    <p:embeddedFont>
      <p:font typeface="Tahoma" panose="020B0604030504040204" pitchFamily="34" charset="0"/>
      <p:regular r:id="rId80"/>
      <p:bold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16372B-EEBE-4A30-A24A-56B3CD919E51}">
  <a:tblStyle styleId="{D016372B-EEBE-4A30-A24A-56B3CD919E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7.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001395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93121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edureka.co/blog/java-virtual-machin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Java_Development_Kit" TargetMode="External"/><Relationship Id="rId2" Type="http://schemas.openxmlformats.org/officeDocument/2006/relationships/hyperlink" Target="https://en.wikipedia.org/wiki/Java_compiler" TargetMode="External"/><Relationship Id="rId1" Type="http://schemas.openxmlformats.org/officeDocument/2006/relationships/slideLayout" Target="../slideLayouts/slideLayout2.xml"/><Relationship Id="rId5" Type="http://schemas.openxmlformats.org/officeDocument/2006/relationships/hyperlink" Target="https://en.wikipedia.org/wiki/Java_bytecode" TargetMode="External"/><Relationship Id="rId4" Type="http://schemas.openxmlformats.org/officeDocument/2006/relationships/hyperlink" Target="https://en.wikipedia.org/wiki/Oracle_Corpor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Application_softw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dkb46014en6d6.cloudfront.net/tutorials/wp-content/uploads/sites/2/2020/02/security-in-applications.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kb46014en6d6.cloudfront.net/tutorials/wp-content/uploads/sites/2/2020/02/security-in-applications.jp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javatpoint.com/Garbage-Collection"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java-applet"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edureka.co/blog/java-array/" TargetMode="External"/><Relationship Id="rId2" Type="http://schemas.openxmlformats.org/officeDocument/2006/relationships/hyperlink" Target="https://www.edureka.co/blog/identifiers-in-java/" TargetMode="External"/><Relationship Id="rId1" Type="http://schemas.openxmlformats.org/officeDocument/2006/relationships/slideLayout" Target="../slideLayouts/slideLayout2.xml"/><Relationship Id="rId5" Type="http://schemas.openxmlformats.org/officeDocument/2006/relationships/hyperlink" Target="https://www.edureka.co/blog/java-interface/" TargetMode="External"/><Relationship Id="rId4" Type="http://schemas.openxmlformats.org/officeDocument/2006/relationships/hyperlink" Target="https://www.edureka.co/blog/packages-in-java/"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edureka.co/blog/java-keywords/"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431032" y="627534"/>
            <a:ext cx="8712968" cy="3384376"/>
          </a:xfrm>
          <a:prstGeom prst="rect">
            <a:avLst/>
          </a:prstGeom>
        </p:spPr>
        <p:txBody>
          <a:bodyPr spcFirstLastPara="1" wrap="square" lIns="0" tIns="0" rIns="0" bIns="0" anchor="ctr" anchorCtr="0">
            <a:noAutofit/>
          </a:bodyPr>
          <a:lstStyle/>
          <a:p>
            <a:pPr lvl="0"/>
            <a:r>
              <a:rPr lang="en-US" sz="4000" b="1" dirty="0"/>
              <a:t>CST 205 OOP :</a:t>
            </a:r>
            <a:r>
              <a:rPr lang="en-IN" sz="4000" b="1" dirty="0"/>
              <a:t>INTRODUCTION TO JAVA PROGRAMMING</a:t>
            </a:r>
            <a:br>
              <a:rPr lang="en-IN" sz="4000" dirty="0"/>
            </a:br>
            <a:r>
              <a:rPr lang="en-IN" sz="4000" dirty="0"/>
              <a:t>				</a:t>
            </a:r>
            <a:r>
              <a:rPr lang="en-IN" sz="4000"/>
              <a:t>	</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76064"/>
          </a:xfrm>
        </p:spPr>
        <p:txBody>
          <a:bodyPr/>
          <a:lstStyle/>
          <a:p>
            <a:br>
              <a:rPr lang="en-IN" dirty="0"/>
            </a:br>
            <a:br>
              <a:rPr lang="en-IN" dirty="0"/>
            </a:br>
            <a:br>
              <a:rPr lang="en-IN" dirty="0"/>
            </a:br>
            <a:br>
              <a:rPr lang="en-IN" dirty="0"/>
            </a:br>
            <a:br>
              <a:rPr lang="en-IN" dirty="0"/>
            </a:br>
            <a:br>
              <a:rPr lang="en-IN" b="1" dirty="0"/>
            </a:br>
            <a:r>
              <a:rPr lang="en-IN" sz="2400" b="1" dirty="0"/>
              <a:t>JDK AND JRE</a:t>
            </a:r>
            <a:endParaRPr lang="en-IN" sz="2400" dirty="0"/>
          </a:p>
        </p:txBody>
      </p:sp>
      <p:sp>
        <p:nvSpPr>
          <p:cNvPr id="3" name="Text Placeholder 2"/>
          <p:cNvSpPr>
            <a:spLocks noGrp="1"/>
          </p:cNvSpPr>
          <p:nvPr>
            <p:ph type="body" idx="1"/>
          </p:nvPr>
        </p:nvSpPr>
        <p:spPr>
          <a:xfrm>
            <a:off x="251520" y="843558"/>
            <a:ext cx="8424936" cy="4176464"/>
          </a:xfrm>
        </p:spPr>
        <p:txBody>
          <a:bodyPr/>
          <a:lstStyle/>
          <a:p>
            <a:pPr algn="just">
              <a:buFont typeface="Wingdings" panose="05000000000000000000" pitchFamily="2" charset="2"/>
              <a:buChar char="§"/>
            </a:pPr>
            <a:endParaRPr lang="en-IN" sz="1800" dirty="0"/>
          </a:p>
          <a:p>
            <a:pPr marL="762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87574"/>
            <a:ext cx="6552728"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499742"/>
            <a:ext cx="7067550"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571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76064"/>
          </a:xfrm>
        </p:spPr>
        <p:txBody>
          <a:bodyPr/>
          <a:lstStyle/>
          <a:p>
            <a:br>
              <a:rPr lang="en-IN" dirty="0"/>
            </a:br>
            <a:br>
              <a:rPr lang="en-IN" dirty="0"/>
            </a:br>
            <a:br>
              <a:rPr lang="en-IN" dirty="0"/>
            </a:br>
            <a:br>
              <a:rPr lang="en-IN" dirty="0"/>
            </a:br>
            <a:br>
              <a:rPr lang="en-IN" dirty="0"/>
            </a:br>
            <a:br>
              <a:rPr lang="en-IN" b="1" dirty="0"/>
            </a:br>
            <a:r>
              <a:rPr lang="en-US" sz="2400" b="1" dirty="0"/>
              <a:t>Java Virtual Machine (JVM) </a:t>
            </a:r>
            <a:endParaRPr lang="en-IN" sz="2400" dirty="0"/>
          </a:p>
        </p:txBody>
      </p:sp>
      <p:sp>
        <p:nvSpPr>
          <p:cNvPr id="3" name="Text Placeholder 2"/>
          <p:cNvSpPr>
            <a:spLocks noGrp="1"/>
          </p:cNvSpPr>
          <p:nvPr>
            <p:ph type="body" idx="1"/>
          </p:nvPr>
        </p:nvSpPr>
        <p:spPr>
          <a:xfrm>
            <a:off x="251520" y="843558"/>
            <a:ext cx="8424936" cy="4176464"/>
          </a:xfrm>
        </p:spPr>
        <p:txBody>
          <a:bodyPr/>
          <a:lstStyle/>
          <a:p>
            <a:pPr algn="just">
              <a:buFont typeface="Wingdings" panose="05000000000000000000" pitchFamily="2" charset="2"/>
              <a:buChar char="§"/>
            </a:pPr>
            <a:r>
              <a:rPr lang="en-IN" sz="2000" dirty="0"/>
              <a:t>JVM (Java Virtual Machine) is an abstract machine that enables your computer to run a Java program.</a:t>
            </a:r>
          </a:p>
          <a:p>
            <a:pPr algn="just">
              <a:buFont typeface="Wingdings" panose="05000000000000000000" pitchFamily="2" charset="2"/>
              <a:buChar char="§"/>
            </a:pPr>
            <a:r>
              <a:rPr lang="en-IN" sz="2000" dirty="0"/>
              <a:t>JVM is a program which </a:t>
            </a:r>
            <a:r>
              <a:rPr lang="en-IN" sz="2000" dirty="0">
                <a:highlight>
                  <a:srgbClr val="FFFF00"/>
                </a:highlight>
              </a:rPr>
              <a:t>provides the runtime environment to execute Java programs.</a:t>
            </a:r>
          </a:p>
          <a:p>
            <a:pPr algn="just">
              <a:buFont typeface="Wingdings" panose="05000000000000000000" pitchFamily="2" charset="2"/>
              <a:buChar char="§"/>
            </a:pPr>
            <a:r>
              <a:rPr lang="en-IN" sz="2000" dirty="0"/>
              <a:t>JVM is a virtual machine that resides in the real machine (your computer) and the machine language for JVM is </a:t>
            </a:r>
            <a:r>
              <a:rPr lang="en-IN" sz="2000" dirty="0">
                <a:highlight>
                  <a:srgbClr val="FFFF00"/>
                </a:highlight>
              </a:rPr>
              <a:t>byte code</a:t>
            </a:r>
            <a:r>
              <a:rPr lang="en-IN" sz="2000" dirty="0"/>
              <a:t>.</a:t>
            </a:r>
          </a:p>
          <a:p>
            <a:pPr algn="just">
              <a:buFont typeface="Wingdings" panose="05000000000000000000" pitchFamily="2" charset="2"/>
              <a:buChar char="§"/>
            </a:pPr>
            <a:r>
              <a:rPr lang="en-IN" sz="2000" b="1" dirty="0">
                <a:solidFill>
                  <a:srgbClr val="00B050"/>
                </a:solidFill>
              </a:rPr>
              <a:t>Java compiler first compiles your Java code to bytecode. </a:t>
            </a:r>
          </a:p>
          <a:p>
            <a:pPr algn="just">
              <a:buFont typeface="Wingdings" panose="05000000000000000000" pitchFamily="2" charset="2"/>
              <a:buChar char="§"/>
            </a:pPr>
            <a:r>
              <a:rPr lang="en-IN" sz="2000" dirty="0"/>
              <a:t>Then, the JVM translates bytecode into native machine code (set of instructions that a computer's CPU executes directly).</a:t>
            </a:r>
          </a:p>
          <a:p>
            <a:pPr algn="just">
              <a:buFont typeface="Wingdings" panose="05000000000000000000" pitchFamily="2" charset="2"/>
              <a:buChar char="§"/>
            </a:pPr>
            <a:endParaRPr lang="en-IN" sz="1800" dirty="0"/>
          </a:p>
          <a:p>
            <a:pPr marL="762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0264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76064"/>
          </a:xfrm>
        </p:spPr>
        <p:txBody>
          <a:bodyPr/>
          <a:lstStyle/>
          <a:p>
            <a:br>
              <a:rPr lang="en-IN" dirty="0"/>
            </a:br>
            <a:br>
              <a:rPr lang="en-IN" dirty="0"/>
            </a:br>
            <a:br>
              <a:rPr lang="en-IN" dirty="0"/>
            </a:br>
            <a:br>
              <a:rPr lang="en-IN" dirty="0"/>
            </a:br>
            <a:br>
              <a:rPr lang="en-IN" dirty="0"/>
            </a:br>
            <a:br>
              <a:rPr lang="en-IN" b="1" dirty="0"/>
            </a:br>
            <a:r>
              <a:rPr lang="en-US" sz="2400" b="1" dirty="0"/>
              <a:t>Java Virtual Machine (JVM) </a:t>
            </a:r>
            <a:endParaRPr lang="en-IN" sz="2400" dirty="0"/>
          </a:p>
        </p:txBody>
      </p:sp>
      <p:sp>
        <p:nvSpPr>
          <p:cNvPr id="3" name="Text Placeholder 2"/>
          <p:cNvSpPr>
            <a:spLocks noGrp="1"/>
          </p:cNvSpPr>
          <p:nvPr>
            <p:ph type="body" idx="1"/>
          </p:nvPr>
        </p:nvSpPr>
        <p:spPr>
          <a:xfrm>
            <a:off x="251520" y="843558"/>
            <a:ext cx="8424936" cy="4176464"/>
          </a:xfrm>
        </p:spPr>
        <p:txBody>
          <a:bodyPr/>
          <a:lstStyle/>
          <a:p>
            <a:pPr algn="just">
              <a:buFont typeface="Wingdings" panose="05000000000000000000" pitchFamily="2" charset="2"/>
              <a:buChar char="§"/>
            </a:pPr>
            <a:endParaRPr lang="en-IN" sz="1800" dirty="0"/>
          </a:p>
          <a:p>
            <a:pPr marL="762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descr="Image result for Java Virtual Machine (JVM)"/>
          <p:cNvPicPr/>
          <p:nvPr/>
        </p:nvPicPr>
        <p:blipFill>
          <a:blip r:embed="rId2"/>
          <a:srcRect/>
          <a:stretch>
            <a:fillRect/>
          </a:stretch>
        </p:blipFill>
        <p:spPr bwMode="auto">
          <a:xfrm>
            <a:off x="899592" y="771550"/>
            <a:ext cx="6840759" cy="4032448"/>
          </a:xfrm>
          <a:prstGeom prst="rect">
            <a:avLst/>
          </a:prstGeom>
          <a:noFill/>
        </p:spPr>
      </p:pic>
    </p:spTree>
    <p:extLst>
      <p:ext uri="{BB962C8B-B14F-4D97-AF65-F5344CB8AC3E}">
        <p14:creationId xmlns:p14="http://schemas.microsoft.com/office/powerpoint/2010/main" val="355729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r>
              <a:rPr lang="en-IN" sz="2800" dirty="0"/>
              <a:t>Java Bytecode</a:t>
            </a:r>
            <a:br>
              <a:rPr lang="en-IN" sz="2800" dirty="0"/>
            </a:br>
            <a:endParaRPr lang="en-IN" sz="2800" dirty="0"/>
          </a:p>
        </p:txBody>
      </p:sp>
      <p:sp>
        <p:nvSpPr>
          <p:cNvPr id="3" name="Text Placeholder 2"/>
          <p:cNvSpPr>
            <a:spLocks noGrp="1"/>
          </p:cNvSpPr>
          <p:nvPr>
            <p:ph type="body" idx="1"/>
          </p:nvPr>
        </p:nvSpPr>
        <p:spPr>
          <a:xfrm>
            <a:off x="251520" y="843558"/>
            <a:ext cx="8424936" cy="4176464"/>
          </a:xfrm>
        </p:spPr>
        <p:txBody>
          <a:bodyPr/>
          <a:lstStyle/>
          <a:p>
            <a:pPr algn="just">
              <a:buFont typeface="Wingdings" panose="05000000000000000000" pitchFamily="2" charset="2"/>
              <a:buChar char="§"/>
            </a:pPr>
            <a:r>
              <a:rPr lang="en-IN" sz="1800" dirty="0"/>
              <a:t>Java bytecode is the instruction set for the Java Virtual Machine.</a:t>
            </a:r>
          </a:p>
          <a:p>
            <a:pPr algn="just">
              <a:buFont typeface="Wingdings" panose="05000000000000000000" pitchFamily="2" charset="2"/>
              <a:buChar char="§"/>
            </a:pPr>
            <a:r>
              <a:rPr lang="en-IN" sz="1800" dirty="0">
                <a:highlight>
                  <a:srgbClr val="FFFF00"/>
                </a:highlight>
              </a:rPr>
              <a:t>Bytecode is the compiled format for Java programs.</a:t>
            </a:r>
          </a:p>
          <a:p>
            <a:pPr algn="just">
              <a:buFont typeface="Wingdings" panose="05000000000000000000" pitchFamily="2" charset="2"/>
              <a:buChar char="§"/>
            </a:pPr>
            <a:r>
              <a:rPr lang="en-IN" sz="1800" dirty="0"/>
              <a:t>When we write a program in Java, firstly, the compiler compiles that program and a bytecode is generated for that piece of code. </a:t>
            </a:r>
          </a:p>
          <a:p>
            <a:pPr algn="just">
              <a:buFont typeface="Wingdings" panose="05000000000000000000" pitchFamily="2" charset="2"/>
              <a:buChar char="§"/>
            </a:pPr>
            <a:r>
              <a:rPr lang="en-IN" sz="1800" b="1" dirty="0"/>
              <a:t>When a Java program is compiled, a Bytecode is generated for that program in the form of a </a:t>
            </a:r>
            <a:r>
              <a:rPr lang="en-IN" sz="1800" b="1" dirty="0">
                <a:solidFill>
                  <a:srgbClr val="00B050"/>
                </a:solidFill>
              </a:rPr>
              <a:t>.class file.</a:t>
            </a:r>
          </a:p>
          <a:p>
            <a:pPr algn="just">
              <a:buFont typeface="Wingdings" panose="05000000000000000000" pitchFamily="2" charset="2"/>
              <a:buChar char="§"/>
            </a:pPr>
            <a:r>
              <a:rPr lang="en-IN" sz="1800" dirty="0"/>
              <a:t> The bytecode generated after the compilation is run by the </a:t>
            </a:r>
            <a:r>
              <a:rPr lang="en-IN" sz="1800" dirty="0">
                <a:hlinkClick r:id="rId2"/>
              </a:rPr>
              <a:t>Java virtual machine</a:t>
            </a:r>
            <a:r>
              <a:rPr lang="en-IN" sz="1800" dirty="0"/>
              <a:t>.</a:t>
            </a:r>
          </a:p>
          <a:p>
            <a:pPr algn="just">
              <a:buFont typeface="Wingdings" panose="05000000000000000000" pitchFamily="2" charset="2"/>
              <a:buChar char="§"/>
            </a:pPr>
            <a:r>
              <a:rPr lang="en-IN" sz="1800" dirty="0"/>
              <a:t>Resources required to run the bytecode are made available by </a:t>
            </a:r>
            <a:r>
              <a:rPr lang="en-IN" sz="1800" dirty="0" err="1"/>
              <a:t>theJava</a:t>
            </a:r>
            <a:r>
              <a:rPr lang="en-IN" sz="1800" dirty="0"/>
              <a:t> Virtual Machine, which calls the processor to allocate the required resources.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18253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r>
              <a:rPr lang="en-IN" sz="2800" dirty="0"/>
              <a:t>Java Bytecode</a:t>
            </a:r>
            <a:br>
              <a:rPr lang="en-IN" sz="2800" dirty="0"/>
            </a:br>
            <a:endParaRPr lang="en-IN" sz="2800" dirty="0"/>
          </a:p>
        </p:txBody>
      </p:sp>
      <p:sp>
        <p:nvSpPr>
          <p:cNvPr id="3" name="Text Placeholder 2"/>
          <p:cNvSpPr>
            <a:spLocks noGrp="1"/>
          </p:cNvSpPr>
          <p:nvPr>
            <p:ph type="body" idx="1"/>
          </p:nvPr>
        </p:nvSpPr>
        <p:spPr>
          <a:xfrm>
            <a:off x="251520" y="843558"/>
            <a:ext cx="8640960" cy="4176464"/>
          </a:xfrm>
        </p:spPr>
        <p:txBody>
          <a:bodyPr/>
          <a:lstStyle/>
          <a:p>
            <a:pPr algn="just">
              <a:buFont typeface="Wingdings" panose="05000000000000000000" pitchFamily="2" charset="2"/>
              <a:buChar char="Ø"/>
            </a:pPr>
            <a:r>
              <a:rPr lang="en-IN" sz="2000" dirty="0"/>
              <a:t>Java byte code is the instruction set for the Java Virtual Machine.</a:t>
            </a:r>
          </a:p>
          <a:p>
            <a:pPr algn="just">
              <a:buFont typeface="Wingdings" panose="05000000000000000000" pitchFamily="2" charset="2"/>
              <a:buChar char="Ø"/>
            </a:pPr>
            <a:r>
              <a:rPr lang="en-IN" sz="2000" dirty="0"/>
              <a:t>It is the machine code in the </a:t>
            </a:r>
            <a:r>
              <a:rPr lang="en-IN" sz="2000" dirty="0">
                <a:highlight>
                  <a:srgbClr val="FFFF00"/>
                </a:highlight>
              </a:rPr>
              <a:t>form of a .class file.</a:t>
            </a:r>
          </a:p>
          <a:p>
            <a:pPr algn="just">
              <a:buFont typeface="Wingdings" panose="05000000000000000000" pitchFamily="2" charset="2"/>
              <a:buChar char="Ø"/>
            </a:pPr>
            <a:r>
              <a:rPr lang="en-IN" sz="2000" dirty="0"/>
              <a:t>Byte code is a </a:t>
            </a:r>
            <a:r>
              <a:rPr lang="en-IN" sz="2000" dirty="0">
                <a:solidFill>
                  <a:srgbClr val="FF0000"/>
                </a:solidFill>
              </a:rPr>
              <a:t>machine independent code.</a:t>
            </a:r>
          </a:p>
          <a:p>
            <a:pPr algn="just">
              <a:buFont typeface="Wingdings" panose="05000000000000000000" pitchFamily="2" charset="2"/>
              <a:buChar char="Ø"/>
            </a:pPr>
            <a:r>
              <a:rPr lang="en-IN" sz="2000" dirty="0"/>
              <a:t>It is not completely a compiled code but it is an intermediate code somewhere in the middle which is later interpreted and executed by JVM.</a:t>
            </a:r>
          </a:p>
          <a:p>
            <a:pPr algn="just">
              <a:buFont typeface="Wingdings" panose="05000000000000000000" pitchFamily="2" charset="2"/>
              <a:buChar char="Ø"/>
            </a:pPr>
            <a:r>
              <a:rPr lang="en-IN" sz="2000" dirty="0"/>
              <a:t> Byte code is a machine code for JVM.</a:t>
            </a:r>
          </a:p>
          <a:p>
            <a:pPr algn="just">
              <a:buFont typeface="Wingdings" panose="05000000000000000000" pitchFamily="2" charset="2"/>
              <a:buChar char="Ø"/>
            </a:pPr>
            <a:r>
              <a:rPr lang="en-IN" sz="2000" dirty="0">
                <a:solidFill>
                  <a:srgbClr val="FF0000"/>
                </a:solidFill>
              </a:rPr>
              <a:t>Byte code implementation makes Java a platform- Independent</a:t>
            </a:r>
          </a:p>
          <a:p>
            <a:pPr marL="76200" indent="0" algn="just">
              <a:buNone/>
            </a:pPr>
            <a:r>
              <a:rPr lang="en-IN" sz="2000" dirty="0">
                <a:solidFill>
                  <a:srgbClr val="FF0000"/>
                </a:solidFill>
              </a:rPr>
              <a:t>      language.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506177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r>
              <a:rPr lang="en-IN" sz="2800" dirty="0"/>
              <a:t>Java Bytecode</a:t>
            </a:r>
            <a:br>
              <a:rPr lang="en-IN" sz="2800" dirty="0"/>
            </a:br>
            <a:endParaRPr lang="en-IN" sz="2800" dirty="0"/>
          </a:p>
        </p:txBody>
      </p:sp>
      <p:sp>
        <p:nvSpPr>
          <p:cNvPr id="3" name="Text Placeholder 2"/>
          <p:cNvSpPr>
            <a:spLocks noGrp="1"/>
          </p:cNvSpPr>
          <p:nvPr>
            <p:ph type="body" idx="1"/>
          </p:nvPr>
        </p:nvSpPr>
        <p:spPr>
          <a:xfrm>
            <a:off x="251520" y="843558"/>
            <a:ext cx="8424936" cy="4176464"/>
          </a:xfrm>
        </p:spPr>
        <p:txBody>
          <a:bodyPr/>
          <a:lstStyle/>
          <a:p>
            <a:pPr marL="76200" indent="0" algn="just">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555526"/>
            <a:ext cx="27051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54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r>
              <a:rPr lang="en-IN" sz="2400" b="1" dirty="0"/>
              <a:t>Advantages of Java Bytecode</a:t>
            </a:r>
            <a:br>
              <a:rPr lang="en-IN" sz="2800" dirty="0"/>
            </a:br>
            <a:endParaRPr lang="en-IN" sz="2800" dirty="0"/>
          </a:p>
        </p:txBody>
      </p:sp>
      <p:sp>
        <p:nvSpPr>
          <p:cNvPr id="3" name="Text Placeholder 2"/>
          <p:cNvSpPr>
            <a:spLocks noGrp="1"/>
          </p:cNvSpPr>
          <p:nvPr>
            <p:ph type="body" idx="1"/>
          </p:nvPr>
        </p:nvSpPr>
        <p:spPr>
          <a:xfrm>
            <a:off x="251520" y="555526"/>
            <a:ext cx="8568952" cy="4464496"/>
          </a:xfrm>
        </p:spPr>
        <p:txBody>
          <a:bodyPr/>
          <a:lstStyle/>
          <a:p>
            <a:pPr algn="just">
              <a:buFont typeface="Wingdings" panose="05000000000000000000" pitchFamily="2" charset="2"/>
              <a:buChar char="§"/>
            </a:pPr>
            <a:r>
              <a:rPr lang="en-IN" sz="1600" dirty="0">
                <a:solidFill>
                  <a:srgbClr val="FF0000"/>
                </a:solidFill>
              </a:rPr>
              <a:t>Platform independence </a:t>
            </a:r>
            <a:r>
              <a:rPr lang="en-IN" sz="1600" dirty="0"/>
              <a:t>is one of the soul reasons for which </a:t>
            </a:r>
            <a:r>
              <a:rPr lang="en-IN" sz="1600" dirty="0">
                <a:highlight>
                  <a:srgbClr val="FFFF00"/>
                </a:highlight>
              </a:rPr>
              <a:t>James Gosling </a:t>
            </a:r>
            <a:r>
              <a:rPr lang="en-IN" sz="1600" dirty="0"/>
              <a:t>started the formation of java and it is this implementation of bytecode which helps us to achieve this.</a:t>
            </a:r>
          </a:p>
          <a:p>
            <a:pPr algn="just">
              <a:buFont typeface="Wingdings" panose="05000000000000000000" pitchFamily="2" charset="2"/>
              <a:buChar char="§"/>
            </a:pPr>
            <a:r>
              <a:rPr lang="en-IN" sz="1600" b="1" dirty="0"/>
              <a:t>When a program is written and compiled in JAVA a separate file is created for a compiled program. This file (.class) is called bytecode in java.</a:t>
            </a:r>
            <a:r>
              <a:rPr lang="en-IN" sz="1600" dirty="0"/>
              <a:t>\</a:t>
            </a:r>
          </a:p>
          <a:p>
            <a:pPr algn="just">
              <a:buFont typeface="Wingdings" panose="05000000000000000000" pitchFamily="2" charset="2"/>
              <a:buChar char="§"/>
            </a:pPr>
            <a:r>
              <a:rPr lang="en-IN" sz="1600" dirty="0"/>
              <a:t>Byte code generated in a particular platform can be executed in any other platform i.e. the </a:t>
            </a:r>
            <a:r>
              <a:rPr lang="en-IN" sz="1600" dirty="0">
                <a:solidFill>
                  <a:srgbClr val="FF0000"/>
                </a:solidFill>
              </a:rPr>
              <a:t>byte code generated in windows OS can also be executed in Unix OS. </a:t>
            </a:r>
          </a:p>
          <a:p>
            <a:pPr algn="just">
              <a:buFont typeface="Wingdings" panose="05000000000000000000" pitchFamily="2" charset="2"/>
              <a:buChar char="§"/>
            </a:pPr>
            <a:r>
              <a:rPr lang="en-IN" sz="1600" dirty="0"/>
              <a:t>The one which makes this possible is the JVM (JAVA VIRTUAL MACHINE). </a:t>
            </a:r>
          </a:p>
          <a:p>
            <a:pPr algn="just">
              <a:buFont typeface="Wingdings" panose="05000000000000000000" pitchFamily="2" charset="2"/>
              <a:buChar char="§"/>
            </a:pPr>
            <a:r>
              <a:rPr lang="en-IN" sz="1600" dirty="0"/>
              <a:t>When the program is written and compiled the compiler send the generated bytecodes to the JVM in the machine and this </a:t>
            </a:r>
            <a:r>
              <a:rPr lang="en-IN" sz="1600" dirty="0">
                <a:solidFill>
                  <a:srgbClr val="00B050"/>
                </a:solidFill>
              </a:rPr>
              <a:t>JVM converts the byte codes into native code which is readable by a particular machine</a:t>
            </a:r>
            <a:r>
              <a:rPr lang="en-IN" sz="1600" dirty="0"/>
              <a:t>. Thus the output is displayed.</a:t>
            </a:r>
          </a:p>
          <a:p>
            <a:pPr marL="76200" indent="0" algn="just">
              <a:buNone/>
            </a:pP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96225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r>
              <a:rPr lang="en-IN" b="1" dirty="0"/>
              <a:t>Advantages of Java Bytecode</a:t>
            </a:r>
            <a:br>
              <a:rPr lang="en-IN" b="1" dirty="0"/>
            </a:br>
            <a:endParaRPr lang="en-IN" sz="2800" dirty="0"/>
          </a:p>
        </p:txBody>
      </p:sp>
      <p:sp>
        <p:nvSpPr>
          <p:cNvPr id="3" name="Text Placeholder 2"/>
          <p:cNvSpPr>
            <a:spLocks noGrp="1"/>
          </p:cNvSpPr>
          <p:nvPr>
            <p:ph type="body" idx="1"/>
          </p:nvPr>
        </p:nvSpPr>
        <p:spPr>
          <a:xfrm>
            <a:off x="251520" y="555526"/>
            <a:ext cx="8712968" cy="4464496"/>
          </a:xfrm>
        </p:spPr>
        <p:txBody>
          <a:bodyPr/>
          <a:lstStyle/>
          <a:p>
            <a:pPr marL="76200" indent="0" algn="just">
              <a:buNone/>
            </a:pP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987574"/>
            <a:ext cx="4680519"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584" y="1419622"/>
            <a:ext cx="3925243"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6759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r>
              <a:rPr lang="en-IN" sz="2400" b="1" dirty="0"/>
              <a:t>Advantages of Java Bytecode</a:t>
            </a:r>
            <a:br>
              <a:rPr lang="en-IN" sz="2800" dirty="0"/>
            </a:br>
            <a:endParaRPr lang="en-IN" sz="2800" dirty="0"/>
          </a:p>
        </p:txBody>
      </p:sp>
      <p:sp>
        <p:nvSpPr>
          <p:cNvPr id="3" name="Text Placeholder 2"/>
          <p:cNvSpPr>
            <a:spLocks noGrp="1"/>
          </p:cNvSpPr>
          <p:nvPr>
            <p:ph type="body" idx="1"/>
          </p:nvPr>
        </p:nvSpPr>
        <p:spPr>
          <a:xfrm>
            <a:off x="251520" y="555526"/>
            <a:ext cx="8712968" cy="4464496"/>
          </a:xfrm>
        </p:spPr>
        <p:txBody>
          <a:bodyPr/>
          <a:lstStyle/>
          <a:p>
            <a:pPr marL="76200" indent="0" algn="just">
              <a:buNone/>
            </a:pP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7" name="Picture 6" descr="Image result for jvm"/>
          <p:cNvPicPr/>
          <p:nvPr/>
        </p:nvPicPr>
        <p:blipFill>
          <a:blip r:embed="rId2"/>
          <a:srcRect/>
          <a:stretch>
            <a:fillRect/>
          </a:stretch>
        </p:blipFill>
        <p:spPr bwMode="auto">
          <a:xfrm>
            <a:off x="1575052" y="843558"/>
            <a:ext cx="5229196" cy="3960440"/>
          </a:xfrm>
          <a:prstGeom prst="rect">
            <a:avLst/>
          </a:prstGeom>
          <a:noFill/>
        </p:spPr>
      </p:pic>
    </p:spTree>
    <p:extLst>
      <p:ext uri="{BB962C8B-B14F-4D97-AF65-F5344CB8AC3E}">
        <p14:creationId xmlns:p14="http://schemas.microsoft.com/office/powerpoint/2010/main" val="596643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7494"/>
            <a:ext cx="8352928" cy="43204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dirty="0"/>
            </a:br>
            <a:br>
              <a:rPr lang="en-IN" sz="2800" dirty="0"/>
            </a:br>
            <a:r>
              <a:rPr lang="en-IN" sz="2800" dirty="0"/>
              <a:t>JAVA COMPILER</a:t>
            </a:r>
          </a:p>
        </p:txBody>
      </p:sp>
      <p:sp>
        <p:nvSpPr>
          <p:cNvPr id="3" name="Text Placeholder 2"/>
          <p:cNvSpPr>
            <a:spLocks noGrp="1"/>
          </p:cNvSpPr>
          <p:nvPr>
            <p:ph type="body" idx="1"/>
          </p:nvPr>
        </p:nvSpPr>
        <p:spPr>
          <a:xfrm>
            <a:off x="323528" y="843558"/>
            <a:ext cx="8712968" cy="4176464"/>
          </a:xfrm>
        </p:spPr>
        <p:txBody>
          <a:bodyPr/>
          <a:lstStyle/>
          <a:p>
            <a:pPr algn="just">
              <a:buFont typeface="Wingdings" panose="05000000000000000000" pitchFamily="2" charset="2"/>
              <a:buChar char="§"/>
            </a:pPr>
            <a:r>
              <a:rPr lang="en-IN" sz="2000" dirty="0"/>
              <a:t>Java is compiled language. But it is very different from traditional compiling in the way that after compilation source code is converted to byte code.</a:t>
            </a:r>
          </a:p>
          <a:p>
            <a:pPr algn="just">
              <a:buFont typeface="Wingdings" panose="05000000000000000000" pitchFamily="2" charset="2"/>
              <a:buChar char="§"/>
            </a:pPr>
            <a:r>
              <a:rPr lang="en-IN" sz="2000" b="1" dirty="0" err="1">
                <a:solidFill>
                  <a:srgbClr val="FF0000"/>
                </a:solidFill>
              </a:rPr>
              <a:t>Javac</a:t>
            </a:r>
            <a:r>
              <a:rPr lang="en-IN" sz="2000" dirty="0"/>
              <a:t> is the most popular Java compiler.</a:t>
            </a:r>
          </a:p>
          <a:p>
            <a:pPr algn="just">
              <a:buFont typeface="Wingdings" panose="05000000000000000000" pitchFamily="2" charset="2"/>
              <a:buChar char="§"/>
            </a:pPr>
            <a:r>
              <a:rPr lang="en-IN" sz="2000" b="1" dirty="0" err="1"/>
              <a:t>javac</a:t>
            </a:r>
            <a:r>
              <a:rPr lang="en-IN" sz="2000" dirty="0"/>
              <a:t> is the primary </a:t>
            </a:r>
            <a:r>
              <a:rPr lang="en-IN" sz="2000" dirty="0">
                <a:hlinkClick r:id="rId2" tooltip="Java compiler"/>
              </a:rPr>
              <a:t>Java compiler</a:t>
            </a:r>
            <a:r>
              <a:rPr lang="en-IN" sz="2000" dirty="0"/>
              <a:t> included in the </a:t>
            </a:r>
            <a:r>
              <a:rPr lang="en-IN" sz="2000" dirty="0">
                <a:hlinkClick r:id="rId3" tooltip="Java Development Kit"/>
              </a:rPr>
              <a:t>Java Development Kit</a:t>
            </a:r>
            <a:r>
              <a:rPr lang="en-IN" sz="2000" dirty="0"/>
              <a:t> (JDK) from </a:t>
            </a:r>
            <a:r>
              <a:rPr lang="en-IN" sz="2000" dirty="0">
                <a:hlinkClick r:id="rId4" tooltip="Oracle Corporation"/>
              </a:rPr>
              <a:t>Oracle Corporation</a:t>
            </a:r>
            <a:r>
              <a:rPr lang="en-IN" sz="2000" dirty="0"/>
              <a:t>. </a:t>
            </a:r>
          </a:p>
          <a:p>
            <a:pPr algn="just">
              <a:buFont typeface="Wingdings" panose="05000000000000000000" pitchFamily="2" charset="2"/>
              <a:buChar char="§"/>
            </a:pPr>
            <a:r>
              <a:rPr lang="en-IN" sz="2000" dirty="0"/>
              <a:t>The compiler accepts source code conforming to the Java language specification (JLS) and produces </a:t>
            </a:r>
            <a:r>
              <a:rPr lang="en-IN" sz="2000" dirty="0">
                <a:hlinkClick r:id="rId5" tooltip="Java bytecode"/>
              </a:rPr>
              <a:t>Java bytecode</a:t>
            </a:r>
            <a:r>
              <a:rPr lang="en-IN" sz="2000" dirty="0"/>
              <a:t> </a:t>
            </a:r>
          </a:p>
          <a:p>
            <a:pPr algn="just">
              <a:buFont typeface="Wingdings" panose="05000000000000000000" pitchFamily="2" charset="2"/>
              <a:buChar char="§"/>
            </a:pPr>
            <a:r>
              <a:rPr lang="en-IN" sz="2000" dirty="0"/>
              <a:t>When you write a program code, verification of method signatures and other variables is performed at compile-time. </a:t>
            </a:r>
            <a:r>
              <a:rPr lang="en-IN" sz="2000" dirty="0">
                <a:highlight>
                  <a:srgbClr val="FFFF00"/>
                </a:highlight>
              </a:rPr>
              <a:t>In general, a compiler converts the source code to target code.</a:t>
            </a:r>
            <a:endParaRPr lang="en-IN" sz="1800" dirty="0">
              <a:highlight>
                <a:srgbClr val="FFFF00"/>
              </a:highlight>
            </a:endParaRPr>
          </a:p>
          <a:p>
            <a:pPr marL="76200" indent="0" algn="just">
              <a:buNone/>
            </a:pP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366858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95536" y="195486"/>
            <a:ext cx="7710639" cy="64807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OBJECTIVES</a:t>
            </a:r>
            <a:endParaRPr dirty="0"/>
          </a:p>
        </p:txBody>
      </p:sp>
      <p:sp>
        <p:nvSpPr>
          <p:cNvPr id="92" name="Google Shape;92;p17"/>
          <p:cNvSpPr txBox="1">
            <a:spLocks noGrp="1"/>
          </p:cNvSpPr>
          <p:nvPr>
            <p:ph type="body" idx="1"/>
          </p:nvPr>
        </p:nvSpPr>
        <p:spPr>
          <a:xfrm>
            <a:off x="395536" y="915566"/>
            <a:ext cx="8280920" cy="3816424"/>
          </a:xfrm>
          <a:prstGeom prst="rect">
            <a:avLst/>
          </a:prstGeom>
        </p:spPr>
        <p:txBody>
          <a:bodyPr spcFirstLastPara="1" wrap="square" lIns="0" tIns="0" rIns="0" bIns="0" anchor="t" anchorCtr="0">
            <a:noAutofit/>
          </a:bodyPr>
          <a:lstStyle/>
          <a:p>
            <a:pPr algn="just">
              <a:buFont typeface="Wingdings" panose="05000000000000000000" pitchFamily="2" charset="2"/>
              <a:buChar char="§"/>
            </a:pPr>
            <a:r>
              <a:rPr lang="en-IN" dirty="0"/>
              <a:t>Introduction to Java </a:t>
            </a:r>
            <a:r>
              <a:rPr lang="en-IN" b="1" dirty="0"/>
              <a:t>- </a:t>
            </a:r>
            <a:r>
              <a:rPr lang="en-IN" dirty="0"/>
              <a:t>Java programming Environment and Runtime Environment, Development</a:t>
            </a:r>
          </a:p>
          <a:p>
            <a:pPr algn="just">
              <a:buFont typeface="Wingdings" panose="05000000000000000000" pitchFamily="2" charset="2"/>
              <a:buChar char="§"/>
            </a:pPr>
            <a:r>
              <a:rPr lang="en-IN" dirty="0"/>
              <a:t>Platforms -Standard, Enterprise. Java Virtual Machine (JVM), Java compiler, Bytecode, </a:t>
            </a:r>
          </a:p>
          <a:p>
            <a:pPr algn="just">
              <a:buFont typeface="Wingdings" panose="05000000000000000000" pitchFamily="2" charset="2"/>
              <a:buChar char="§"/>
            </a:pPr>
            <a:r>
              <a:rPr lang="en-IN" dirty="0"/>
              <a:t>Java applet, Java Buzzwords, Java program structure, Comments, Garbage Collection, Lexical Issues.</a:t>
            </a:r>
            <a:endParaRPr dirty="0"/>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936104"/>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r>
              <a:rPr lang="en-IN" sz="2800" b="1" dirty="0"/>
              <a:t>JVM Architecture Diagram</a:t>
            </a:r>
            <a:br>
              <a:rPr lang="en-IN" sz="2800" dirty="0"/>
            </a:br>
            <a:endParaRPr lang="en-IN" sz="2800" dirty="0"/>
          </a:p>
        </p:txBody>
      </p:sp>
      <p:sp>
        <p:nvSpPr>
          <p:cNvPr id="3" name="Text Placeholder 2"/>
          <p:cNvSpPr>
            <a:spLocks noGrp="1"/>
          </p:cNvSpPr>
          <p:nvPr>
            <p:ph type="body" idx="1"/>
          </p:nvPr>
        </p:nvSpPr>
        <p:spPr>
          <a:xfrm>
            <a:off x="323528" y="843558"/>
            <a:ext cx="8712968" cy="4176464"/>
          </a:xfrm>
        </p:spPr>
        <p:txBody>
          <a:bodyPr/>
          <a:lstStyle/>
          <a:p>
            <a:pPr marL="76200" indent="0">
              <a:buNone/>
            </a:pPr>
            <a:r>
              <a:rPr lang="en-IN" sz="1600" dirty="0"/>
              <a:t>The JVM is divided into three main subsystems:</a:t>
            </a:r>
          </a:p>
          <a:p>
            <a:pPr>
              <a:buFont typeface="Wingdings" panose="05000000000000000000" pitchFamily="2" charset="2"/>
              <a:buChar char="§"/>
            </a:pPr>
            <a:r>
              <a:rPr lang="en-IN" sz="1600" b="1" dirty="0" err="1">
                <a:solidFill>
                  <a:srgbClr val="FF0000"/>
                </a:solidFill>
              </a:rPr>
              <a:t>ClassLoader</a:t>
            </a:r>
            <a:r>
              <a:rPr lang="en-IN" sz="1600" b="1" dirty="0">
                <a:solidFill>
                  <a:srgbClr val="FF0000"/>
                </a:solidFill>
              </a:rPr>
              <a:t> Subsystem</a:t>
            </a:r>
          </a:p>
          <a:p>
            <a:pPr>
              <a:buFont typeface="Wingdings" panose="05000000000000000000" pitchFamily="2" charset="2"/>
              <a:buChar char="§"/>
            </a:pPr>
            <a:r>
              <a:rPr lang="en-IN" sz="1600" b="1" dirty="0">
                <a:solidFill>
                  <a:srgbClr val="FF0000"/>
                </a:solidFill>
              </a:rPr>
              <a:t>Runtime Data Area</a:t>
            </a:r>
          </a:p>
          <a:p>
            <a:pPr>
              <a:buFont typeface="Wingdings" panose="05000000000000000000" pitchFamily="2" charset="2"/>
              <a:buChar char="§"/>
            </a:pPr>
            <a:r>
              <a:rPr lang="en-IN" sz="1600" b="1" dirty="0">
                <a:solidFill>
                  <a:srgbClr val="FF0000"/>
                </a:solidFill>
              </a:rPr>
              <a:t>Execution Engine</a:t>
            </a:r>
            <a:endParaRPr lang="en-US" sz="1600" dirty="0"/>
          </a:p>
          <a:p>
            <a:pPr marL="419100" indent="-342900">
              <a:buAutoNum type="arabicPeriod"/>
            </a:pPr>
            <a:r>
              <a:rPr lang="en-IN" sz="1600" b="1" dirty="0" err="1"/>
              <a:t>ClassLoader</a:t>
            </a:r>
            <a:r>
              <a:rPr lang="en-IN" sz="1600" b="1" dirty="0"/>
              <a:t> Subsystem</a:t>
            </a:r>
          </a:p>
          <a:p>
            <a:pPr marL="76200" indent="0" algn="just">
              <a:buNone/>
            </a:pPr>
            <a:r>
              <a:rPr lang="en-US" sz="1600" dirty="0">
                <a:latin typeface="+mn-lt"/>
              </a:rPr>
              <a:t>The </a:t>
            </a:r>
            <a:r>
              <a:rPr lang="en-US" sz="1600" dirty="0" err="1">
                <a:latin typeface="+mn-lt"/>
              </a:rPr>
              <a:t>classloader</a:t>
            </a:r>
            <a:r>
              <a:rPr lang="en-US" sz="1600" dirty="0">
                <a:latin typeface="+mn-lt"/>
              </a:rPr>
              <a:t> subsystem is an essential core of the Java Virtual machine and is used for loading/reading the </a:t>
            </a:r>
            <a:r>
              <a:rPr lang="en-US" sz="1600" b="1" dirty="0">
                <a:latin typeface="+mn-lt"/>
              </a:rPr>
              <a:t>.class files </a:t>
            </a:r>
            <a:r>
              <a:rPr lang="en-US" sz="1600" dirty="0">
                <a:latin typeface="+mn-lt"/>
              </a:rPr>
              <a:t>and </a:t>
            </a:r>
            <a:r>
              <a:rPr lang="en-US" sz="1600" b="1" dirty="0">
                <a:latin typeface="+mn-lt"/>
              </a:rPr>
              <a:t>saving the bytecode in the JVM method area</a:t>
            </a:r>
            <a:r>
              <a:rPr lang="en-US" sz="1600" dirty="0">
                <a:latin typeface="+mn-lt"/>
              </a:rPr>
              <a:t>.</a:t>
            </a:r>
            <a:r>
              <a:rPr lang="en-US" sz="1600" i="0" dirty="0">
                <a:solidFill>
                  <a:srgbClr val="333333"/>
                </a:solidFill>
                <a:effectLst/>
                <a:latin typeface="+mn-lt"/>
              </a:rPr>
              <a:t> </a:t>
            </a:r>
            <a:r>
              <a:rPr lang="en-US" sz="1600" b="0" i="0" dirty="0">
                <a:solidFill>
                  <a:srgbClr val="333333"/>
                </a:solidFill>
                <a:effectLst/>
                <a:latin typeface="+mn-lt"/>
              </a:rPr>
              <a:t>This component </a:t>
            </a:r>
            <a:r>
              <a:rPr lang="en-US" sz="1600" b="0" i="0" dirty="0">
                <a:solidFill>
                  <a:srgbClr val="333333"/>
                </a:solidFill>
                <a:effectLst/>
                <a:highlight>
                  <a:srgbClr val="FFFF00"/>
                </a:highlight>
                <a:latin typeface="+mn-lt"/>
              </a:rPr>
              <a:t>performs the linking of a class or an interface</a:t>
            </a:r>
            <a:r>
              <a:rPr lang="en-US" sz="1600" b="0" i="0" dirty="0">
                <a:solidFill>
                  <a:srgbClr val="333333"/>
                </a:solidFill>
                <a:effectLst/>
                <a:latin typeface="+mn-lt"/>
              </a:rPr>
              <a:t>.</a:t>
            </a:r>
          </a:p>
          <a:p>
            <a:pPr marL="76200" indent="0" algn="just">
              <a:buNone/>
            </a:pPr>
            <a:r>
              <a:rPr lang="en-US" sz="1600" b="1" i="0" dirty="0">
                <a:solidFill>
                  <a:srgbClr val="333333"/>
                </a:solidFill>
                <a:effectLst/>
                <a:latin typeface="+mn-lt"/>
              </a:rPr>
              <a:t> Initialization</a:t>
            </a:r>
            <a:r>
              <a:rPr lang="en-US" sz="1600" b="0" i="0" dirty="0">
                <a:solidFill>
                  <a:srgbClr val="333333"/>
                </a:solidFill>
                <a:effectLst/>
                <a:latin typeface="+mn-lt"/>
              </a:rPr>
              <a:t>: This component performs the final phase of the class loading where all the static variables are assigned the original values and the static blocks are executed from the parent to the child class.</a:t>
            </a:r>
            <a:endParaRPr lang="en-IN" sz="1600" dirty="0">
              <a:latin typeface="+mn-lt"/>
            </a:endParaRPr>
          </a:p>
          <a:p>
            <a:pPr marL="76200" indent="0">
              <a:buNone/>
            </a:pPr>
            <a:endParaRPr lang="en-IN" sz="1600" dirty="0"/>
          </a:p>
          <a:p>
            <a:pPr marL="76200" indent="0" algn="just">
              <a:buNone/>
            </a:pP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Rectangle 2">
            <a:extLst>
              <a:ext uri="{FF2B5EF4-FFF2-40B4-BE49-F238E27FC236}">
                <a16:creationId xmlns:a16="http://schemas.microsoft.com/office/drawing/2014/main" id="{AED19BDB-2FD2-77E7-B49F-FFE2484E88E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33333"/>
                </a:solidFill>
                <a:effectLst/>
                <a:latin typeface="Tahoma" panose="020B0604030504040204" pitchFamily="34" charset="0"/>
                <a:cs typeface="Tahoma" panose="020B0604030504040204" pitchFamily="34" charset="0"/>
              </a:rPr>
              <a:t>The classloader subsystem is an essential core of the Java Virtual machine and is used for loading/reading the </a:t>
            </a:r>
            <a:r>
              <a:rPr kumimoji="0" lang="en-US" altLang="en-US" sz="800" b="0" i="0" u="none" strike="noStrike" cap="none" normalizeH="0" baseline="0">
                <a:ln>
                  <a:noFill/>
                </a:ln>
                <a:solidFill>
                  <a:srgbClr val="666666"/>
                </a:solidFill>
                <a:effectLst/>
                <a:latin typeface="andale mono"/>
              </a:rPr>
              <a:t>.class</a:t>
            </a:r>
            <a:r>
              <a:rPr kumimoji="0" lang="en-US" altLang="en-US" sz="1100" b="0" i="0" u="none" strike="noStrike" cap="none" normalizeH="0" baseline="0">
                <a:ln>
                  <a:noFill/>
                </a:ln>
                <a:solidFill>
                  <a:srgbClr val="333333"/>
                </a:solidFill>
                <a:effectLst/>
                <a:latin typeface="Tahoma" panose="020B0604030504040204" pitchFamily="34" charset="0"/>
                <a:cs typeface="Tahoma" panose="020B0604030504040204" pitchFamily="34" charset="0"/>
              </a:rPr>
              <a:t> files and saving the bytecode in the JVM method area.</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8130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936104"/>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r>
              <a:rPr lang="en-IN" sz="2800" b="1" dirty="0"/>
              <a:t>JVM Architecture Diagram</a:t>
            </a:r>
            <a:br>
              <a:rPr lang="en-IN" sz="2800" dirty="0"/>
            </a:br>
            <a:endParaRPr lang="en-IN" sz="2800" dirty="0"/>
          </a:p>
        </p:txBody>
      </p:sp>
      <p:sp>
        <p:nvSpPr>
          <p:cNvPr id="3" name="Text Placeholder 2"/>
          <p:cNvSpPr>
            <a:spLocks noGrp="1"/>
          </p:cNvSpPr>
          <p:nvPr>
            <p:ph type="body" idx="1"/>
          </p:nvPr>
        </p:nvSpPr>
        <p:spPr>
          <a:xfrm>
            <a:off x="323528" y="843558"/>
            <a:ext cx="8712968" cy="4176464"/>
          </a:xfrm>
        </p:spPr>
        <p:txBody>
          <a:bodyPr/>
          <a:lstStyle/>
          <a:p>
            <a:pPr marL="76200" indent="0" algn="l" fontAlgn="base">
              <a:buNone/>
            </a:pPr>
            <a:r>
              <a:rPr lang="en-IN" sz="1600" b="1" dirty="0"/>
              <a:t>2.</a:t>
            </a:r>
            <a:r>
              <a:rPr lang="en-IN" sz="1600" dirty="0"/>
              <a:t> </a:t>
            </a:r>
            <a:r>
              <a:rPr lang="en-US" sz="1800" b="1" i="0" dirty="0">
                <a:solidFill>
                  <a:srgbClr val="273239"/>
                </a:solidFill>
                <a:effectLst/>
                <a:latin typeface="urw-din"/>
              </a:rPr>
              <a:t>Memory Areas Allocated By the JVM:</a:t>
            </a:r>
          </a:p>
          <a:p>
            <a:pPr algn="l" fontAlgn="base">
              <a:buFont typeface="Wingdings" panose="05000000000000000000" pitchFamily="2" charset="2"/>
              <a:buChar char="ü"/>
            </a:pPr>
            <a:r>
              <a:rPr lang="en-US" sz="1200" b="1" i="0" dirty="0">
                <a:solidFill>
                  <a:srgbClr val="273239"/>
                </a:solidFill>
                <a:effectLst/>
                <a:latin typeface="+mn-lt"/>
              </a:rPr>
              <a:t>Class(Method) Area</a:t>
            </a:r>
          </a:p>
          <a:p>
            <a:pPr algn="l" fontAlgn="base">
              <a:buFont typeface="Wingdings" panose="05000000000000000000" pitchFamily="2" charset="2"/>
              <a:buChar char="ü"/>
            </a:pPr>
            <a:r>
              <a:rPr lang="en-US" sz="1200" b="1" i="0" dirty="0">
                <a:solidFill>
                  <a:srgbClr val="273239"/>
                </a:solidFill>
                <a:effectLst/>
                <a:latin typeface="+mn-lt"/>
              </a:rPr>
              <a:t>Heap</a:t>
            </a:r>
          </a:p>
          <a:p>
            <a:pPr algn="l" fontAlgn="base">
              <a:buFont typeface="Wingdings" panose="05000000000000000000" pitchFamily="2" charset="2"/>
              <a:buChar char="ü"/>
            </a:pPr>
            <a:r>
              <a:rPr lang="en-US" sz="1200" b="1" i="0" dirty="0">
                <a:solidFill>
                  <a:srgbClr val="273239"/>
                </a:solidFill>
                <a:effectLst/>
                <a:latin typeface="+mn-lt"/>
              </a:rPr>
              <a:t>Stack</a:t>
            </a:r>
          </a:p>
          <a:p>
            <a:pPr algn="l" fontAlgn="base">
              <a:buFont typeface="Wingdings" panose="05000000000000000000" pitchFamily="2" charset="2"/>
              <a:buChar char="ü"/>
            </a:pPr>
            <a:r>
              <a:rPr lang="en-US" sz="1200" b="1" i="0" dirty="0">
                <a:solidFill>
                  <a:srgbClr val="273239"/>
                </a:solidFill>
                <a:effectLst/>
                <a:latin typeface="+mn-lt"/>
              </a:rPr>
              <a:t>Program Counter Register</a:t>
            </a:r>
          </a:p>
          <a:p>
            <a:pPr algn="l" fontAlgn="base">
              <a:buFont typeface="Wingdings" panose="05000000000000000000" pitchFamily="2" charset="2"/>
              <a:buChar char="ü"/>
            </a:pPr>
            <a:r>
              <a:rPr lang="en-US" sz="1200" b="1" i="0" dirty="0">
                <a:solidFill>
                  <a:srgbClr val="273239"/>
                </a:solidFill>
                <a:effectLst/>
                <a:latin typeface="+mn-lt"/>
              </a:rPr>
              <a:t>Native Method Stack</a:t>
            </a:r>
          </a:p>
          <a:p>
            <a:pPr marL="76200" indent="0">
              <a:buNone/>
            </a:pPr>
            <a:r>
              <a:rPr lang="en-US" sz="1400" b="1" dirty="0">
                <a:latin typeface="+mj-lt"/>
              </a:rPr>
              <a:t>Method Area: </a:t>
            </a:r>
            <a:r>
              <a:rPr lang="en-US" sz="1400" dirty="0">
                <a:latin typeface="+mj-lt"/>
              </a:rPr>
              <a:t>This component holds the class level data of each .class file such as metadata, constant runtime pool, static variables, the code for the methods etc.</a:t>
            </a:r>
          </a:p>
          <a:p>
            <a:pPr marL="76200" indent="0" algn="l" fontAlgn="base">
              <a:buNone/>
            </a:pPr>
            <a:r>
              <a:rPr lang="en-US" sz="1400" b="1" i="0" dirty="0">
                <a:solidFill>
                  <a:srgbClr val="273239"/>
                </a:solidFill>
                <a:effectLst/>
                <a:latin typeface="+mj-lt"/>
              </a:rPr>
              <a:t>Heap </a:t>
            </a:r>
            <a:r>
              <a:rPr lang="en-US" sz="1400" b="0" i="0" dirty="0">
                <a:solidFill>
                  <a:srgbClr val="273239"/>
                </a:solidFill>
                <a:effectLst/>
                <a:latin typeface="+mj-lt"/>
              </a:rPr>
              <a:t>The Heap area is the memory block where objects are created or objects are stored.</a:t>
            </a:r>
          </a:p>
          <a:p>
            <a:pPr marL="76200" indent="0">
              <a:buNone/>
            </a:pPr>
            <a:r>
              <a:rPr lang="en-US" sz="1400" b="1" i="0" dirty="0">
                <a:solidFill>
                  <a:srgbClr val="333333"/>
                </a:solidFill>
                <a:effectLst/>
                <a:latin typeface="+mj-lt"/>
              </a:rPr>
              <a:t>Stack Area</a:t>
            </a:r>
            <a:r>
              <a:rPr lang="en-US" sz="1400" b="0" i="0" dirty="0">
                <a:solidFill>
                  <a:srgbClr val="333333"/>
                </a:solidFill>
                <a:effectLst/>
                <a:latin typeface="+mj-lt"/>
              </a:rPr>
              <a:t>: This component is again a part of JVM memory where all the temporary variables are stored. </a:t>
            </a:r>
          </a:p>
          <a:p>
            <a:pPr marL="76200" indent="0">
              <a:buNone/>
            </a:pPr>
            <a:r>
              <a:rPr lang="en-US" sz="1400" b="1" i="0" dirty="0">
                <a:solidFill>
                  <a:srgbClr val="333333"/>
                </a:solidFill>
                <a:effectLst/>
                <a:latin typeface="+mj-lt"/>
              </a:rPr>
              <a:t>PC (Program Counter) Registers</a:t>
            </a:r>
            <a:r>
              <a:rPr lang="en-US" sz="1400" b="0" i="0" dirty="0">
                <a:solidFill>
                  <a:srgbClr val="333333"/>
                </a:solidFill>
                <a:effectLst/>
                <a:latin typeface="+mj-lt"/>
              </a:rPr>
              <a:t>: This component holds the address of the JVM instruction which is currently executing.</a:t>
            </a:r>
            <a:endParaRPr lang="en-IN" sz="1400" dirty="0">
              <a:latin typeface="+mj-lt"/>
            </a:endParaRPr>
          </a:p>
          <a:p>
            <a:pPr marL="76200" indent="0">
              <a:buNone/>
            </a:pPr>
            <a:endParaRPr lang="en-IN" sz="1600" dirty="0"/>
          </a:p>
          <a:p>
            <a:pPr marL="76200" indent="0">
              <a:buNone/>
            </a:pPr>
            <a:endParaRPr lang="en-IN" sz="1600" dirty="0"/>
          </a:p>
          <a:p>
            <a:pPr marL="76200" indent="0" algn="just">
              <a:buNone/>
            </a:pP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5" name="Rectangle 2">
            <a:extLst>
              <a:ext uri="{FF2B5EF4-FFF2-40B4-BE49-F238E27FC236}">
                <a16:creationId xmlns:a16="http://schemas.microsoft.com/office/drawing/2014/main" id="{AED19BDB-2FD2-77E7-B49F-FFE2484E88E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33333"/>
                </a:solidFill>
                <a:effectLst/>
                <a:latin typeface="Tahoma" panose="020B0604030504040204" pitchFamily="34" charset="0"/>
                <a:cs typeface="Tahoma" panose="020B0604030504040204" pitchFamily="34" charset="0"/>
              </a:rPr>
              <a:t>The classloader subsystem is an essential core of the Java Virtual machine and is used for loading/reading the </a:t>
            </a:r>
            <a:r>
              <a:rPr kumimoji="0" lang="en-US" altLang="en-US" sz="800" b="0" i="0" u="none" strike="noStrike" cap="none" normalizeH="0" baseline="0">
                <a:ln>
                  <a:noFill/>
                </a:ln>
                <a:solidFill>
                  <a:srgbClr val="666666"/>
                </a:solidFill>
                <a:effectLst/>
                <a:latin typeface="andale mono"/>
              </a:rPr>
              <a:t>.class</a:t>
            </a:r>
            <a:r>
              <a:rPr kumimoji="0" lang="en-US" altLang="en-US" sz="1100" b="0" i="0" u="none" strike="noStrike" cap="none" normalizeH="0" baseline="0">
                <a:ln>
                  <a:noFill/>
                </a:ln>
                <a:solidFill>
                  <a:srgbClr val="333333"/>
                </a:solidFill>
                <a:effectLst/>
                <a:latin typeface="Tahoma" panose="020B0604030504040204" pitchFamily="34" charset="0"/>
                <a:cs typeface="Tahoma" panose="020B0604030504040204" pitchFamily="34" charset="0"/>
              </a:rPr>
              <a:t> files and saving the bytecode in the JVM method area.</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9406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936104"/>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r>
              <a:rPr lang="en-IN" sz="2800" b="1" dirty="0"/>
              <a:t>JVM Architecture Diagram</a:t>
            </a:r>
            <a:br>
              <a:rPr lang="en-IN" sz="2800" dirty="0"/>
            </a:br>
            <a:endParaRPr lang="en-IN" sz="2800" dirty="0"/>
          </a:p>
        </p:txBody>
      </p:sp>
      <p:sp>
        <p:nvSpPr>
          <p:cNvPr id="3" name="Text Placeholder 2"/>
          <p:cNvSpPr>
            <a:spLocks noGrp="1"/>
          </p:cNvSpPr>
          <p:nvPr>
            <p:ph type="body" idx="1"/>
          </p:nvPr>
        </p:nvSpPr>
        <p:spPr>
          <a:xfrm>
            <a:off x="323528" y="627534"/>
            <a:ext cx="8712968" cy="4392488"/>
          </a:xfrm>
        </p:spPr>
        <p:txBody>
          <a:bodyPr/>
          <a:lstStyle/>
          <a:p>
            <a:pPr marL="76200" indent="0">
              <a:buNone/>
            </a:pPr>
            <a:r>
              <a:rPr lang="en-IN" sz="1600" b="1" dirty="0"/>
              <a:t>3.Execution Engine</a:t>
            </a:r>
          </a:p>
          <a:p>
            <a:pPr>
              <a:buFont typeface="Wingdings" panose="05000000000000000000" pitchFamily="2" charset="2"/>
              <a:buChar char="§"/>
            </a:pPr>
            <a:r>
              <a:rPr lang="en-IN" sz="1400" dirty="0"/>
              <a:t>The bytecode, which is assigned to the </a:t>
            </a:r>
            <a:r>
              <a:rPr lang="en-IN" sz="1400" b="1" dirty="0"/>
              <a:t>Runtime Data Area,</a:t>
            </a:r>
            <a:r>
              <a:rPr lang="en-IN" sz="1400" dirty="0"/>
              <a:t> will be executed by the Execution Engine. </a:t>
            </a:r>
          </a:p>
          <a:p>
            <a:pPr>
              <a:buFont typeface="Wingdings" panose="05000000000000000000" pitchFamily="2" charset="2"/>
              <a:buChar char="§"/>
            </a:pPr>
            <a:r>
              <a:rPr lang="en-IN" sz="1400" dirty="0"/>
              <a:t>The Execution Engine reads the bytecode and executes it piece by piece, it consists of </a:t>
            </a:r>
            <a:r>
              <a:rPr lang="en-IN" sz="1400" b="1" dirty="0">
                <a:solidFill>
                  <a:srgbClr val="FF0000"/>
                </a:solidFill>
              </a:rPr>
              <a:t>Interpreter, JIT Compiler and Garbage collector.</a:t>
            </a:r>
            <a:endParaRPr lang="en-US" sz="1400" b="1" dirty="0">
              <a:solidFill>
                <a:srgbClr val="FF0000"/>
              </a:solidFill>
            </a:endParaRPr>
          </a:p>
          <a:p>
            <a:pPr marL="76200" indent="0">
              <a:buNone/>
            </a:pPr>
            <a:endParaRPr lang="en-IN" sz="1600" dirty="0"/>
          </a:p>
          <a:p>
            <a:pPr marL="76200" indent="0" algn="just">
              <a:buNone/>
            </a:pP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283718"/>
            <a:ext cx="6120680" cy="2826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8744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936104"/>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r>
              <a:rPr lang="en-IN" sz="2800" b="1" dirty="0"/>
              <a:t>JVM Architecture Diagram</a:t>
            </a:r>
            <a:br>
              <a:rPr lang="en-IN" sz="2800" dirty="0"/>
            </a:br>
            <a:endParaRPr lang="en-IN" sz="2800" dirty="0"/>
          </a:p>
        </p:txBody>
      </p:sp>
      <p:sp>
        <p:nvSpPr>
          <p:cNvPr id="3" name="Text Placeholder 2"/>
          <p:cNvSpPr>
            <a:spLocks noGrp="1"/>
          </p:cNvSpPr>
          <p:nvPr>
            <p:ph type="body" idx="1"/>
          </p:nvPr>
        </p:nvSpPr>
        <p:spPr>
          <a:xfrm>
            <a:off x="323528" y="627534"/>
            <a:ext cx="8712968" cy="4392488"/>
          </a:xfrm>
        </p:spPr>
        <p:txBody>
          <a:bodyPr/>
          <a:lstStyle/>
          <a:p>
            <a:pPr algn="just">
              <a:buFont typeface="Wingdings" panose="05000000000000000000" pitchFamily="2" charset="2"/>
              <a:buChar char="§"/>
            </a:pPr>
            <a:r>
              <a:rPr lang="en-IN" sz="2000" b="1" dirty="0"/>
              <a:t>Interpreter</a:t>
            </a:r>
            <a:r>
              <a:rPr lang="en-IN" sz="2000" dirty="0"/>
              <a:t> – </a:t>
            </a:r>
            <a:r>
              <a:rPr lang="en-IN" sz="1600" dirty="0"/>
              <a:t>Interpreter is basically a translator which converts Java Bytecodes into machine code (the actual code understandable to computer known as binary code). it translate bytecodes line by line.</a:t>
            </a:r>
          </a:p>
          <a:p>
            <a:pPr algn="just">
              <a:buFont typeface="Wingdings" panose="05000000000000000000" pitchFamily="2" charset="2"/>
              <a:buChar char="§"/>
            </a:pPr>
            <a:r>
              <a:rPr lang="en-IN" sz="1600" dirty="0">
                <a:solidFill>
                  <a:srgbClr val="FF0000"/>
                </a:solidFill>
              </a:rPr>
              <a:t>The interpreter interprets the bytecode faster but executes slowly. </a:t>
            </a:r>
          </a:p>
          <a:p>
            <a:pPr algn="just">
              <a:buFont typeface="Wingdings" panose="05000000000000000000" pitchFamily="2" charset="2"/>
              <a:buChar char="§"/>
            </a:pPr>
            <a:r>
              <a:rPr lang="en-IN" sz="1600" dirty="0"/>
              <a:t>The disadvantage of the interpreter is that when one method is called multiple times, every time a new interpretation is required.</a:t>
            </a:r>
          </a:p>
          <a:p>
            <a:pPr algn="just">
              <a:buFont typeface="Wingdings" panose="05000000000000000000" pitchFamily="2" charset="2"/>
              <a:buChar char="§"/>
            </a:pPr>
            <a:r>
              <a:rPr lang="en-IN" sz="2000" b="1" dirty="0"/>
              <a:t>JIT Compiler – </a:t>
            </a:r>
          </a:p>
          <a:p>
            <a:pPr algn="just">
              <a:buFont typeface="Wingdings" panose="05000000000000000000" pitchFamily="2" charset="2"/>
              <a:buChar char="§"/>
            </a:pPr>
            <a:r>
              <a:rPr lang="en-IN" sz="1600" dirty="0"/>
              <a:t>The JIT Compiler neutralizes the disadvantage of the interpreter. </a:t>
            </a:r>
          </a:p>
          <a:p>
            <a:pPr algn="just">
              <a:buFont typeface="Wingdings" panose="05000000000000000000" pitchFamily="2" charset="2"/>
              <a:buChar char="§"/>
            </a:pPr>
            <a:r>
              <a:rPr lang="en-IN" sz="1600" dirty="0"/>
              <a:t>The Execution Engine will be using the help of the interpreter in converting byte code, but </a:t>
            </a:r>
            <a:r>
              <a:rPr lang="en-IN" sz="1600" dirty="0">
                <a:solidFill>
                  <a:srgbClr val="FF0000"/>
                </a:solidFill>
              </a:rPr>
              <a:t>when it finds repeated code it uses the JIT compiler</a:t>
            </a:r>
            <a:r>
              <a:rPr lang="en-IN" sz="1600" dirty="0"/>
              <a:t>, which compiles the entire bytecode and changes it to native code. </a:t>
            </a:r>
          </a:p>
          <a:p>
            <a:pPr algn="just">
              <a:buFont typeface="Wingdings" panose="05000000000000000000" pitchFamily="2" charset="2"/>
              <a:buChar char="§"/>
            </a:pPr>
            <a:r>
              <a:rPr lang="en-IN" sz="1600" dirty="0"/>
              <a:t>This native code will be used directly for repeated method calls, which improve the performance of the system.</a:t>
            </a:r>
          </a:p>
          <a:p>
            <a:pPr marL="76200" indent="0" algn="just">
              <a:buNone/>
            </a:pP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2586437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936104"/>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dirty="0"/>
            </a:br>
            <a:endParaRPr lang="en-IN" sz="2800" dirty="0"/>
          </a:p>
        </p:txBody>
      </p:sp>
      <p:sp>
        <p:nvSpPr>
          <p:cNvPr id="3" name="Text Placeholder 2"/>
          <p:cNvSpPr>
            <a:spLocks noGrp="1"/>
          </p:cNvSpPr>
          <p:nvPr>
            <p:ph type="body" idx="1"/>
          </p:nvPr>
        </p:nvSpPr>
        <p:spPr>
          <a:xfrm>
            <a:off x="323528" y="915566"/>
            <a:ext cx="8712968" cy="4104456"/>
          </a:xfrm>
        </p:spPr>
        <p:txBody>
          <a:bodyPr/>
          <a:lstStyle/>
          <a:p>
            <a:pPr marL="76200" indent="0" algn="just">
              <a:buNone/>
            </a:pPr>
            <a:r>
              <a:rPr lang="en-US" sz="1600" dirty="0"/>
              <a:t>Identify the difference between JDK,JRE AND JVM??</a:t>
            </a: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891934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b="1" dirty="0"/>
              <a:t>The Java Programming Language Platforms</a:t>
            </a:r>
            <a:br>
              <a:rPr lang="en-IN" sz="2800" dirty="0"/>
            </a:br>
            <a:endParaRPr lang="en-IN" sz="2800" dirty="0"/>
          </a:p>
        </p:txBody>
      </p:sp>
      <p:sp>
        <p:nvSpPr>
          <p:cNvPr id="3" name="Text Placeholder 2"/>
          <p:cNvSpPr>
            <a:spLocks noGrp="1"/>
          </p:cNvSpPr>
          <p:nvPr>
            <p:ph type="body" idx="1"/>
          </p:nvPr>
        </p:nvSpPr>
        <p:spPr>
          <a:xfrm>
            <a:off x="323528" y="987574"/>
            <a:ext cx="8712968" cy="4032448"/>
          </a:xfrm>
        </p:spPr>
        <p:txBody>
          <a:bodyPr/>
          <a:lstStyle/>
          <a:p>
            <a:pPr marL="76200" indent="0">
              <a:buNone/>
            </a:pPr>
            <a:r>
              <a:rPr lang="en-IN" sz="2000" dirty="0"/>
              <a:t>There are four platforms of the Java programming language:</a:t>
            </a:r>
          </a:p>
          <a:p>
            <a:pPr>
              <a:buFont typeface="Wingdings" panose="05000000000000000000" pitchFamily="2" charset="2"/>
              <a:buChar char="§"/>
            </a:pPr>
            <a:r>
              <a:rPr lang="en-IN" sz="2000" dirty="0"/>
              <a:t>Java Platform, Standard Edition (Java SE)</a:t>
            </a:r>
          </a:p>
          <a:p>
            <a:pPr>
              <a:buFont typeface="Wingdings" panose="05000000000000000000" pitchFamily="2" charset="2"/>
              <a:buChar char="§"/>
            </a:pPr>
            <a:r>
              <a:rPr lang="en-IN" sz="2000" dirty="0"/>
              <a:t>Java Platform, Enterprise Edition (Java EE)</a:t>
            </a:r>
          </a:p>
          <a:p>
            <a:pPr>
              <a:buFont typeface="Wingdings" panose="05000000000000000000" pitchFamily="2" charset="2"/>
              <a:buChar char="§"/>
            </a:pPr>
            <a:r>
              <a:rPr lang="en-IN" sz="2000" dirty="0"/>
              <a:t>Java Platform, Micro Edition (Java ME)</a:t>
            </a:r>
          </a:p>
          <a:p>
            <a:pPr>
              <a:buFont typeface="Wingdings" panose="05000000000000000000" pitchFamily="2" charset="2"/>
              <a:buChar char="§"/>
            </a:pPr>
            <a:r>
              <a:rPr lang="en-IN" sz="2000" dirty="0"/>
              <a:t>JavaFX</a:t>
            </a:r>
          </a:p>
          <a:p>
            <a:pPr>
              <a:buFont typeface="Wingdings" panose="05000000000000000000" pitchFamily="2" charset="2"/>
              <a:buChar char="§"/>
            </a:pPr>
            <a:endParaRPr lang="en-US" sz="2000" dirty="0"/>
          </a:p>
          <a:p>
            <a:pPr>
              <a:buFont typeface="Wingdings" panose="05000000000000000000" pitchFamily="2" charset="2"/>
              <a:buChar char="§"/>
            </a:pPr>
            <a:r>
              <a:rPr lang="en-IN" sz="2000" dirty="0"/>
              <a:t>All Java platforms consist of a Java Virtual Machine (JVM) and an application programming interface (API).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4143323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b="1" dirty="0"/>
              <a:t>The Java Programming Language Platforms</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r>
              <a:rPr lang="en-IN" sz="2800" b="1" u="sng" dirty="0">
                <a:solidFill>
                  <a:srgbClr val="FF0000"/>
                </a:solidFill>
              </a:rPr>
              <a:t>Java SE[</a:t>
            </a:r>
            <a:r>
              <a:rPr lang="en-IN" sz="2800" u="sng" dirty="0">
                <a:solidFill>
                  <a:srgbClr val="FF0000"/>
                </a:solidFill>
              </a:rPr>
              <a:t>Java Standard Edition]</a:t>
            </a:r>
            <a:endParaRPr lang="en-IN" sz="2800" b="1" u="sng" dirty="0">
              <a:solidFill>
                <a:srgbClr val="FF0000"/>
              </a:solidFill>
            </a:endParaRPr>
          </a:p>
          <a:p>
            <a:pPr algn="just">
              <a:buFont typeface="Wingdings" panose="05000000000000000000" pitchFamily="2" charset="2"/>
              <a:buChar char="§"/>
            </a:pPr>
            <a:r>
              <a:rPr lang="en-IN" sz="1800" dirty="0"/>
              <a:t>When most people think of the Java programming language, they think of the Java SE API.</a:t>
            </a:r>
          </a:p>
          <a:p>
            <a:pPr algn="just">
              <a:buFont typeface="Wingdings" panose="05000000000000000000" pitchFamily="2" charset="2"/>
              <a:buChar char="§"/>
            </a:pPr>
            <a:r>
              <a:rPr lang="en-IN" sz="1800" dirty="0">
                <a:solidFill>
                  <a:srgbClr val="FF0000"/>
                </a:solidFill>
              </a:rPr>
              <a:t>Java SE's API provides the core functionality of the Java programming language. </a:t>
            </a:r>
          </a:p>
          <a:p>
            <a:pPr algn="just">
              <a:buFont typeface="Wingdings" panose="05000000000000000000" pitchFamily="2" charset="2"/>
              <a:buChar char="§"/>
            </a:pPr>
            <a:r>
              <a:rPr lang="en-IN" sz="1800" dirty="0"/>
              <a:t>It defines everything from the basic types and objects of the Java programming language to high-level classes that are used for </a:t>
            </a:r>
            <a:r>
              <a:rPr lang="en-IN" sz="1800" dirty="0">
                <a:solidFill>
                  <a:srgbClr val="FF0000"/>
                </a:solidFill>
              </a:rPr>
              <a:t>networking, security, database access, graphical user interface (GUI) development, and XML parsing.</a:t>
            </a:r>
          </a:p>
          <a:p>
            <a:pPr algn="just">
              <a:buFont typeface="Wingdings" panose="05000000000000000000" pitchFamily="2" charset="2"/>
              <a:buChar char="§"/>
            </a:pPr>
            <a:r>
              <a:rPr lang="en-IN" sz="1800" dirty="0"/>
              <a:t>In addition to the core API, the </a:t>
            </a:r>
            <a:r>
              <a:rPr lang="en-IN" sz="1800" dirty="0">
                <a:highlight>
                  <a:srgbClr val="FFFF00"/>
                </a:highlight>
              </a:rPr>
              <a:t>Java SE platform consists of a virtual machine, development tools, deployment technologies</a:t>
            </a:r>
            <a:r>
              <a:rPr lang="en-IN" sz="1800" dirty="0"/>
              <a:t>, and other class libraries and toolkits commonly used in Java technology applications</a:t>
            </a:r>
            <a:r>
              <a:rPr lang="en-IN" sz="2000" dirty="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857026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b="1" dirty="0"/>
              <a:t>The Java Programming Language Platforms</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lgn="just">
              <a:buNone/>
            </a:pPr>
            <a:r>
              <a:rPr lang="en-IN" sz="2000" b="1" u="sng" dirty="0">
                <a:solidFill>
                  <a:srgbClr val="FF0000"/>
                </a:solidFill>
              </a:rPr>
              <a:t>Java EE [</a:t>
            </a:r>
            <a:r>
              <a:rPr lang="en-IN" sz="2000" u="sng" dirty="0">
                <a:solidFill>
                  <a:srgbClr val="FF0000"/>
                </a:solidFill>
              </a:rPr>
              <a:t>Java Enterprise Edition]</a:t>
            </a:r>
            <a:endParaRPr lang="en-IN" sz="2000" b="1" u="sng" dirty="0">
              <a:solidFill>
                <a:srgbClr val="FF0000"/>
              </a:solidFill>
            </a:endParaRPr>
          </a:p>
          <a:p>
            <a:pPr algn="just">
              <a:buFont typeface="Wingdings" panose="05000000000000000000" pitchFamily="2" charset="2"/>
              <a:buChar char="§"/>
            </a:pPr>
            <a:r>
              <a:rPr lang="en-IN" sz="2000" dirty="0"/>
              <a:t>The Java EE platform is </a:t>
            </a:r>
            <a:r>
              <a:rPr lang="en-IN" sz="2000" dirty="0">
                <a:highlight>
                  <a:srgbClr val="FFFF00"/>
                </a:highlight>
              </a:rPr>
              <a:t>built on top of the Java SE platform</a:t>
            </a:r>
            <a:r>
              <a:rPr lang="en-IN" sz="2000" dirty="0"/>
              <a:t>. The Java EE platform provides an API and runtime environment for developing and running </a:t>
            </a:r>
            <a:r>
              <a:rPr lang="en-IN" sz="2000" dirty="0">
                <a:solidFill>
                  <a:srgbClr val="FF0000"/>
                </a:solidFill>
              </a:rPr>
              <a:t>large-scale applications..</a:t>
            </a:r>
          </a:p>
          <a:p>
            <a:pPr algn="just">
              <a:buFont typeface="Wingdings" panose="05000000000000000000" pitchFamily="2" charset="2"/>
              <a:buChar char="§"/>
            </a:pPr>
            <a:r>
              <a:rPr lang="en-IN" sz="2000" dirty="0"/>
              <a:t>The Java EE provides a platform for developers with enterprise features such </a:t>
            </a:r>
            <a:r>
              <a:rPr lang="en-IN" sz="2000" dirty="0">
                <a:highlight>
                  <a:srgbClr val="FFFF00"/>
                </a:highlight>
              </a:rPr>
              <a:t>as distributed computing and web services</a:t>
            </a:r>
            <a:r>
              <a:rPr lang="en-IN" sz="2000" dirty="0"/>
              <a:t>,</a:t>
            </a:r>
            <a:r>
              <a:rPr lang="fr-FR" sz="2000" dirty="0"/>
              <a:t> Enterprise JavaBeans, Java Server Pages, Servlets</a:t>
            </a:r>
            <a:r>
              <a:rPr lang="en-IN" sz="2000" dirty="0"/>
              <a:t>. </a:t>
            </a:r>
          </a:p>
          <a:p>
            <a:pPr algn="just">
              <a:buFont typeface="Wingdings" panose="05000000000000000000" pitchFamily="2" charset="2"/>
              <a:buChar char="§"/>
            </a:pPr>
            <a:r>
              <a:rPr lang="en-IN" sz="2000" dirty="0"/>
              <a:t>Examples of some contexts where Java EE is used are </a:t>
            </a:r>
            <a:r>
              <a:rPr lang="en-IN" sz="2000" dirty="0">
                <a:solidFill>
                  <a:srgbClr val="FF0000"/>
                </a:solidFill>
              </a:rPr>
              <a:t>e-commerce, accounting, banking information systems.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3296645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b="1" dirty="0"/>
              <a:t>The Java Programming Language Platforms</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lgn="just">
              <a:buNone/>
            </a:pPr>
            <a:r>
              <a:rPr lang="en-IN" sz="2000" b="1" u="sng" dirty="0">
                <a:solidFill>
                  <a:srgbClr val="FF0000"/>
                </a:solidFill>
              </a:rPr>
              <a:t>Java EE [</a:t>
            </a:r>
            <a:r>
              <a:rPr lang="en-IN" sz="2000" dirty="0"/>
              <a:t>Java Micro Edition</a:t>
            </a:r>
            <a:r>
              <a:rPr lang="en-IN" sz="2000" u="sng" dirty="0">
                <a:solidFill>
                  <a:srgbClr val="FF0000"/>
                </a:solidFill>
              </a:rPr>
              <a:t>]</a:t>
            </a:r>
            <a:endParaRPr lang="en-IN" sz="2000" b="1" u="sng" dirty="0">
              <a:solidFill>
                <a:srgbClr val="FF0000"/>
              </a:solidFill>
            </a:endParaRPr>
          </a:p>
          <a:p>
            <a:pPr algn="just">
              <a:buFont typeface="Wingdings" panose="05000000000000000000" pitchFamily="2" charset="2"/>
              <a:buChar char="§"/>
            </a:pPr>
            <a:r>
              <a:rPr lang="en-IN" sz="2000" dirty="0"/>
              <a:t>The Java ME platform provides an API and a small-footprint virtual machine for running </a:t>
            </a:r>
            <a:r>
              <a:rPr lang="en-IN" sz="2000" dirty="0">
                <a:solidFill>
                  <a:srgbClr val="FF0000"/>
                </a:solidFill>
              </a:rPr>
              <a:t>Java programming language applications on small devices, like mobile phones. </a:t>
            </a:r>
          </a:p>
          <a:p>
            <a:pPr algn="just">
              <a:buFont typeface="Wingdings" panose="05000000000000000000" pitchFamily="2" charset="2"/>
              <a:buChar char="§"/>
            </a:pPr>
            <a:r>
              <a:rPr lang="en-IN" sz="2000" dirty="0"/>
              <a:t>The API is a subset of the Java SE API, along with special class libraries useful for small device application development. </a:t>
            </a:r>
          </a:p>
          <a:p>
            <a:pPr algn="just">
              <a:buFont typeface="Wingdings" panose="05000000000000000000" pitchFamily="2" charset="2"/>
              <a:buChar char="§"/>
            </a:pPr>
            <a:r>
              <a:rPr lang="en-IN" sz="2000" dirty="0"/>
              <a:t>Java ME applications are often clients of Java EE platform services.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319010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20080"/>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b="1" dirty="0"/>
              <a:t>The Java Programming Language Platforms</a:t>
            </a:r>
            <a:br>
              <a:rPr lang="en-IN" sz="2800" dirty="0"/>
            </a:br>
            <a:endParaRPr lang="en-IN" sz="2800" dirty="0"/>
          </a:p>
        </p:txBody>
      </p:sp>
      <p:sp>
        <p:nvSpPr>
          <p:cNvPr id="3" name="Text Placeholder 2"/>
          <p:cNvSpPr>
            <a:spLocks noGrp="1"/>
          </p:cNvSpPr>
          <p:nvPr>
            <p:ph type="body" idx="1"/>
          </p:nvPr>
        </p:nvSpPr>
        <p:spPr>
          <a:xfrm>
            <a:off x="323528" y="555526"/>
            <a:ext cx="8712968" cy="4464496"/>
          </a:xfrm>
        </p:spPr>
        <p:txBody>
          <a:bodyPr/>
          <a:lstStyle/>
          <a:p>
            <a:pPr marL="76200" indent="0" algn="just">
              <a:buNone/>
            </a:pPr>
            <a:r>
              <a:rPr lang="en-IN" sz="2000" b="1" dirty="0"/>
              <a:t>JavaFX </a:t>
            </a:r>
          </a:p>
          <a:p>
            <a:pPr algn="just">
              <a:buFont typeface="Wingdings" panose="05000000000000000000" pitchFamily="2" charset="2"/>
              <a:buChar char="§"/>
            </a:pPr>
            <a:r>
              <a:rPr lang="en-IN" sz="2000" b="1" dirty="0"/>
              <a:t>JavaFX</a:t>
            </a:r>
            <a:r>
              <a:rPr lang="en-IN" sz="2000" dirty="0"/>
              <a:t> is a software platform for creating and delivering </a:t>
            </a:r>
            <a:r>
              <a:rPr lang="en-IN" sz="2000" dirty="0">
                <a:hlinkClick r:id="rId2" tooltip="Application software"/>
              </a:rPr>
              <a:t>desktop applications</a:t>
            </a:r>
            <a:r>
              <a:rPr lang="en-IN" sz="2000" dirty="0"/>
              <a:t>, as well </a:t>
            </a:r>
            <a:r>
              <a:rPr lang="en-IN" sz="2000" dirty="0">
                <a:solidFill>
                  <a:srgbClr val="FF0000"/>
                </a:solidFill>
              </a:rPr>
              <a:t>as rich Internet applications (RIAs) </a:t>
            </a:r>
            <a:r>
              <a:rPr lang="en-IN" sz="2000" dirty="0"/>
              <a:t>that can run across a wide variety of devices. </a:t>
            </a:r>
          </a:p>
          <a:p>
            <a:pPr algn="just">
              <a:buFont typeface="Wingdings" panose="05000000000000000000" pitchFamily="2" charset="2"/>
              <a:buChar char="§"/>
            </a:pPr>
            <a:r>
              <a:rPr lang="en-IN" sz="2000" dirty="0"/>
              <a:t>The applications </a:t>
            </a:r>
            <a:r>
              <a:rPr lang="en-IN" sz="2000" dirty="0">
                <a:highlight>
                  <a:srgbClr val="FFFF00"/>
                </a:highlight>
              </a:rPr>
              <a:t>built in </a:t>
            </a:r>
            <a:r>
              <a:rPr lang="en-IN" sz="2000" b="1" dirty="0">
                <a:highlight>
                  <a:srgbClr val="FFFF00"/>
                </a:highlight>
              </a:rPr>
              <a:t>JavaFX, can run on multiple platforms including Web, Mobile and Desktops</a:t>
            </a:r>
            <a:r>
              <a:rPr lang="en-IN" sz="2000" dirty="0">
                <a:highlight>
                  <a:srgbClr val="FFFF00"/>
                </a:highlight>
              </a:rPr>
              <a:t>.</a:t>
            </a:r>
          </a:p>
          <a:p>
            <a:pPr algn="just">
              <a:buFont typeface="Wingdings" panose="05000000000000000000" pitchFamily="2" charset="2"/>
              <a:buChar char="§"/>
            </a:pPr>
            <a:r>
              <a:rPr lang="en-IN" sz="2000" dirty="0"/>
              <a:t>JavaFX is intended to replace swing in Java applications as a GUI framework.</a:t>
            </a:r>
          </a:p>
          <a:p>
            <a:pPr algn="just">
              <a:buFont typeface="Wingdings" panose="05000000000000000000" pitchFamily="2" charset="2"/>
              <a:buChar char="§"/>
            </a:pPr>
            <a:r>
              <a:rPr lang="en-IN" sz="2000" dirty="0"/>
              <a:t>JavaFX is a set of graphics and media packages that enables developers to </a:t>
            </a:r>
            <a:r>
              <a:rPr lang="en-IN" sz="2000" dirty="0">
                <a:solidFill>
                  <a:srgbClr val="FF0000"/>
                </a:solidFill>
              </a:rPr>
              <a:t>design, create, test, debug, and deploy rich client applications </a:t>
            </a:r>
            <a:r>
              <a:rPr lang="en-IN" sz="2000" dirty="0"/>
              <a:t>that operate consistently across diverse platforms.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102346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95536" y="195486"/>
            <a:ext cx="7710639" cy="64807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OBJECTIVES</a:t>
            </a:r>
            <a:endParaRPr dirty="0"/>
          </a:p>
        </p:txBody>
      </p:sp>
      <p:sp>
        <p:nvSpPr>
          <p:cNvPr id="92" name="Google Shape;92;p17"/>
          <p:cNvSpPr txBox="1">
            <a:spLocks noGrp="1"/>
          </p:cNvSpPr>
          <p:nvPr>
            <p:ph type="body" idx="1"/>
          </p:nvPr>
        </p:nvSpPr>
        <p:spPr>
          <a:xfrm>
            <a:off x="395536" y="915566"/>
            <a:ext cx="8280920" cy="3816424"/>
          </a:xfrm>
          <a:prstGeom prst="rect">
            <a:avLst/>
          </a:prstGeom>
        </p:spPr>
        <p:txBody>
          <a:bodyPr spcFirstLastPara="1" wrap="square" lIns="0" tIns="0" rIns="0" bIns="0" anchor="t" anchorCtr="0">
            <a:noAutofit/>
          </a:bodyPr>
          <a:lstStyle/>
          <a:p>
            <a:pPr>
              <a:buFont typeface="Wingdings" panose="05000000000000000000" pitchFamily="2" charset="2"/>
              <a:buChar char="§"/>
            </a:pPr>
            <a:r>
              <a:rPr lang="en-US" sz="1800" dirty="0"/>
              <a:t>INTRODUCTION TO JAVA</a:t>
            </a:r>
          </a:p>
          <a:p>
            <a:pPr>
              <a:buFont typeface="Wingdings" panose="05000000000000000000" pitchFamily="2" charset="2"/>
              <a:buChar char="§"/>
            </a:pPr>
            <a:r>
              <a:rPr lang="en-US" sz="1800" dirty="0"/>
              <a:t>OVERVIEW OF JDK,JRE AND JVM</a:t>
            </a:r>
          </a:p>
          <a:p>
            <a:pPr>
              <a:buFont typeface="Wingdings" panose="05000000000000000000" pitchFamily="2" charset="2"/>
              <a:buChar char="§"/>
            </a:pPr>
            <a:r>
              <a:rPr lang="en-US" sz="1800" dirty="0"/>
              <a:t>JAVA PLATFORMS</a:t>
            </a:r>
          </a:p>
          <a:p>
            <a:pPr>
              <a:buFont typeface="Wingdings" panose="05000000000000000000" pitchFamily="2" charset="2"/>
              <a:buChar char="§"/>
            </a:pPr>
            <a:r>
              <a:rPr lang="en-US" sz="1800" dirty="0"/>
              <a:t>JAVA BUZZWORDS</a:t>
            </a:r>
          </a:p>
          <a:p>
            <a:pPr>
              <a:buFont typeface="Wingdings" panose="05000000000000000000" pitchFamily="2" charset="2"/>
              <a:buChar char="§"/>
            </a:pPr>
            <a:r>
              <a:rPr lang="en-US" sz="1800" dirty="0"/>
              <a:t>JAVA APPLET</a:t>
            </a:r>
          </a:p>
          <a:p>
            <a:pPr>
              <a:buFont typeface="Wingdings" panose="05000000000000000000" pitchFamily="2" charset="2"/>
              <a:buChar char="§"/>
            </a:pPr>
            <a:r>
              <a:rPr lang="en-US" sz="1800" dirty="0"/>
              <a:t>JAVA PROGRAM STRUCTURE</a:t>
            </a:r>
          </a:p>
          <a:p>
            <a:pPr>
              <a:buFont typeface="Wingdings" panose="05000000000000000000" pitchFamily="2" charset="2"/>
              <a:buChar char="§"/>
            </a:pPr>
            <a:r>
              <a:rPr lang="en-US" sz="1800" dirty="0"/>
              <a:t>GARBAGE COLLECTION IN JAVA</a:t>
            </a:r>
          </a:p>
          <a:p>
            <a:pPr>
              <a:buFont typeface="Wingdings" panose="05000000000000000000" pitchFamily="2" charset="2"/>
              <a:buChar char="§"/>
            </a:pPr>
            <a:r>
              <a:rPr lang="en-US" sz="1800" dirty="0"/>
              <a:t>JAVA LEXICAL ISSUES</a:t>
            </a:r>
          </a:p>
          <a:p>
            <a:endParaRPr dirty="0"/>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622368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b="1" dirty="0"/>
              <a:t>JAVA APPLET</a:t>
            </a:r>
            <a:endParaRPr lang="en-IN" sz="2800" dirty="0"/>
          </a:p>
        </p:txBody>
      </p:sp>
      <p:sp>
        <p:nvSpPr>
          <p:cNvPr id="3" name="Text Placeholder 2"/>
          <p:cNvSpPr>
            <a:spLocks noGrp="1"/>
          </p:cNvSpPr>
          <p:nvPr>
            <p:ph type="body" idx="1"/>
          </p:nvPr>
        </p:nvSpPr>
        <p:spPr>
          <a:xfrm>
            <a:off x="323528" y="699542"/>
            <a:ext cx="8712968" cy="4320480"/>
          </a:xfrm>
        </p:spPr>
        <p:txBody>
          <a:bodyPr/>
          <a:lstStyle/>
          <a:p>
            <a:pPr>
              <a:buFont typeface="Wingdings" panose="05000000000000000000" pitchFamily="2" charset="2"/>
              <a:buChar char="§"/>
            </a:pPr>
            <a:r>
              <a:rPr lang="en-IN" sz="1600" dirty="0"/>
              <a:t>An applet is a </a:t>
            </a:r>
            <a:r>
              <a:rPr lang="en-IN" sz="1600" dirty="0">
                <a:solidFill>
                  <a:srgbClr val="FF0000"/>
                </a:solidFill>
              </a:rPr>
              <a:t>Java program that can be embedded into a web page</a:t>
            </a:r>
            <a:r>
              <a:rPr lang="en-IN" sz="1600" dirty="0"/>
              <a:t>. </a:t>
            </a:r>
            <a:r>
              <a:rPr lang="en-IN" sz="2000" dirty="0"/>
              <a:t>It runs inside </a:t>
            </a:r>
            <a:r>
              <a:rPr lang="en-IN" sz="2000" b="1" dirty="0"/>
              <a:t>the web browser and works at client side.</a:t>
            </a:r>
            <a:endParaRPr lang="en-IN" sz="1600" b="1" dirty="0"/>
          </a:p>
          <a:p>
            <a:pPr>
              <a:buFont typeface="Wingdings" panose="05000000000000000000" pitchFamily="2" charset="2"/>
              <a:buChar char="§"/>
            </a:pPr>
            <a:r>
              <a:rPr lang="en-IN" sz="1600" dirty="0"/>
              <a:t>An applet is a special kind of Java program that runs in a </a:t>
            </a:r>
            <a:r>
              <a:rPr lang="en-IN" sz="1600" dirty="0">
                <a:solidFill>
                  <a:srgbClr val="FF0000"/>
                </a:solidFill>
              </a:rPr>
              <a:t>Java enabled browser</a:t>
            </a:r>
            <a:r>
              <a:rPr lang="en-IN" sz="1600" dirty="0"/>
              <a:t>. </a:t>
            </a:r>
          </a:p>
          <a:p>
            <a:pPr>
              <a:buFont typeface="Wingdings" panose="05000000000000000000" pitchFamily="2" charset="2"/>
              <a:buChar char="§"/>
            </a:pPr>
            <a:r>
              <a:rPr lang="en-IN" sz="1600" dirty="0"/>
              <a:t>This is the first Java program that can run over the network using the browser. </a:t>
            </a:r>
          </a:p>
          <a:p>
            <a:pPr>
              <a:buFont typeface="Wingdings" panose="05000000000000000000" pitchFamily="2" charset="2"/>
              <a:buChar char="§"/>
            </a:pPr>
            <a:r>
              <a:rPr lang="en-IN" sz="1600" dirty="0"/>
              <a:t>To create an applet, a class must class extends </a:t>
            </a:r>
            <a:r>
              <a:rPr lang="en-IN" sz="1600" b="1" dirty="0" err="1"/>
              <a:t>java.applet.Applet</a:t>
            </a:r>
            <a:r>
              <a:rPr lang="en-IN" sz="1600" dirty="0"/>
              <a:t> class.</a:t>
            </a:r>
          </a:p>
          <a:p>
            <a:pPr>
              <a:buFont typeface="Wingdings" panose="05000000000000000000" pitchFamily="2" charset="2"/>
              <a:buChar char="§"/>
            </a:pPr>
            <a:r>
              <a:rPr lang="en-IN" sz="1600" dirty="0">
                <a:solidFill>
                  <a:srgbClr val="FF0000"/>
                </a:solidFill>
              </a:rPr>
              <a:t>An Applet class does not have any main() method.</a:t>
            </a:r>
          </a:p>
          <a:p>
            <a:pPr>
              <a:buFont typeface="Wingdings" panose="05000000000000000000" pitchFamily="2" charset="2"/>
              <a:buChar char="§"/>
            </a:pPr>
            <a:r>
              <a:rPr lang="en-IN" sz="1600" dirty="0"/>
              <a:t> It is viewed using JVM. The JVM can use either a plug-in of the Web browser or a separate runtime environment to run an applet application.</a:t>
            </a:r>
          </a:p>
          <a:p>
            <a:pPr>
              <a:buFont typeface="Wingdings" panose="05000000000000000000" pitchFamily="2" charset="2"/>
              <a:buChar char="§"/>
            </a:pPr>
            <a:endParaRPr lang="en-US" sz="1600" b="1" dirty="0"/>
          </a:p>
          <a:p>
            <a:pPr>
              <a:buFont typeface="Wingdings" panose="05000000000000000000" pitchFamily="2" charset="2"/>
              <a:buChar char="§"/>
            </a:pPr>
            <a:r>
              <a:rPr lang="en-IN" sz="1600" b="1" dirty="0"/>
              <a:t>Note:</a:t>
            </a:r>
            <a:r>
              <a:rPr lang="en-IN" sz="1600" dirty="0"/>
              <a:t> </a:t>
            </a:r>
            <a:r>
              <a:rPr lang="en-IN" sz="1600" dirty="0">
                <a:solidFill>
                  <a:srgbClr val="FF0000"/>
                </a:solidFill>
              </a:rPr>
              <a:t>Java Applet is deprecated since Java 9</a:t>
            </a:r>
            <a:r>
              <a:rPr lang="en-IN" sz="1600" dirty="0"/>
              <a:t>. It means Applet API is no longer considered important.</a:t>
            </a:r>
            <a:endParaRPr lang="en-IN"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948428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b="1" dirty="0"/>
              <a:t>JAVA APPLET</a:t>
            </a: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r>
              <a:rPr lang="en-IN" sz="2000" dirty="0">
                <a:solidFill>
                  <a:srgbClr val="FF0000"/>
                </a:solidFill>
              </a:rPr>
              <a:t>Lifecycle of Java Applet</a:t>
            </a:r>
          </a:p>
          <a:p>
            <a:pPr marL="76200" indent="0">
              <a:buNone/>
            </a:pPr>
            <a:endParaRPr lang="en-IN" sz="1600" dirty="0"/>
          </a:p>
          <a:p>
            <a:pPr>
              <a:buFont typeface="Wingdings" panose="05000000000000000000" pitchFamily="2" charset="2"/>
              <a:buChar char="§"/>
            </a:pPr>
            <a:r>
              <a:rPr lang="en-IN" sz="1600" dirty="0"/>
              <a:t>Applet is initialized.</a:t>
            </a:r>
          </a:p>
          <a:p>
            <a:pPr>
              <a:buFont typeface="Wingdings" panose="05000000000000000000" pitchFamily="2" charset="2"/>
              <a:buChar char="§"/>
            </a:pPr>
            <a:r>
              <a:rPr lang="en-IN" sz="1600" dirty="0"/>
              <a:t>Applet is started</a:t>
            </a:r>
          </a:p>
          <a:p>
            <a:pPr>
              <a:buFont typeface="Wingdings" panose="05000000000000000000" pitchFamily="2" charset="2"/>
              <a:buChar char="§"/>
            </a:pPr>
            <a:r>
              <a:rPr lang="en-IN" sz="1600" dirty="0"/>
              <a:t>Applet is painted.</a:t>
            </a:r>
          </a:p>
          <a:p>
            <a:pPr>
              <a:buFont typeface="Wingdings" panose="05000000000000000000" pitchFamily="2" charset="2"/>
              <a:buChar char="§"/>
            </a:pPr>
            <a:r>
              <a:rPr lang="en-IN" sz="1600" dirty="0"/>
              <a:t>Applet is stopped.</a:t>
            </a:r>
          </a:p>
          <a:p>
            <a:pPr>
              <a:buFont typeface="Wingdings" panose="05000000000000000000" pitchFamily="2" charset="2"/>
              <a:buChar char="§"/>
            </a:pPr>
            <a:r>
              <a:rPr lang="en-IN" sz="1600" dirty="0"/>
              <a:t>Applet is destroyed.</a:t>
            </a:r>
          </a:p>
          <a:p>
            <a:pPr marL="76200" indent="0">
              <a:buNone/>
            </a:pPr>
            <a:endParaRPr lang="en-IN"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1026" name="Picture 2" descr="life-cycle-app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048" y="699542"/>
            <a:ext cx="49911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876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b="1" dirty="0"/>
              <a:t>JAVA APPLET</a:t>
            </a: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endParaRPr lang="en-IN"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99542"/>
            <a:ext cx="8280920"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203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Buzzwords</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a:buFont typeface="Wingdings" panose="05000000000000000000" pitchFamily="2" charset="2"/>
              <a:buChar char="ü"/>
            </a:pPr>
            <a:r>
              <a:rPr lang="en-IN" sz="1600" dirty="0"/>
              <a:t>Simple</a:t>
            </a:r>
          </a:p>
          <a:p>
            <a:pPr>
              <a:buFont typeface="Wingdings" panose="05000000000000000000" pitchFamily="2" charset="2"/>
              <a:buChar char="ü"/>
            </a:pPr>
            <a:r>
              <a:rPr lang="en-IN" sz="1600" dirty="0"/>
              <a:t>Secure</a:t>
            </a:r>
          </a:p>
          <a:p>
            <a:pPr>
              <a:buFont typeface="Wingdings" panose="05000000000000000000" pitchFamily="2" charset="2"/>
              <a:buChar char="ü"/>
            </a:pPr>
            <a:r>
              <a:rPr lang="en-IN" sz="1600" dirty="0"/>
              <a:t>Portable</a:t>
            </a:r>
          </a:p>
          <a:p>
            <a:pPr>
              <a:buFont typeface="Wingdings" panose="05000000000000000000" pitchFamily="2" charset="2"/>
              <a:buChar char="ü"/>
            </a:pPr>
            <a:r>
              <a:rPr lang="en-IN" sz="1600" dirty="0"/>
              <a:t>Object-oriented</a:t>
            </a:r>
          </a:p>
          <a:p>
            <a:pPr>
              <a:buFont typeface="Wingdings" panose="05000000000000000000" pitchFamily="2" charset="2"/>
              <a:buChar char="ü"/>
            </a:pPr>
            <a:r>
              <a:rPr lang="en-IN" sz="1600" dirty="0"/>
              <a:t>Robust</a:t>
            </a:r>
          </a:p>
          <a:p>
            <a:pPr>
              <a:buFont typeface="Wingdings" panose="05000000000000000000" pitchFamily="2" charset="2"/>
              <a:buChar char="ü"/>
            </a:pPr>
            <a:r>
              <a:rPr lang="en-IN" sz="1600" dirty="0"/>
              <a:t>Multithreaded</a:t>
            </a:r>
          </a:p>
          <a:p>
            <a:pPr>
              <a:buFont typeface="Wingdings" panose="05000000000000000000" pitchFamily="2" charset="2"/>
              <a:buChar char="ü"/>
            </a:pPr>
            <a:r>
              <a:rPr lang="en-IN" sz="1600" dirty="0"/>
              <a:t>Architecture-neutral</a:t>
            </a:r>
          </a:p>
          <a:p>
            <a:pPr>
              <a:buFont typeface="Wingdings" panose="05000000000000000000" pitchFamily="2" charset="2"/>
              <a:buChar char="ü"/>
            </a:pPr>
            <a:r>
              <a:rPr lang="en-IN" sz="1600" dirty="0"/>
              <a:t>Interpreted</a:t>
            </a:r>
          </a:p>
          <a:p>
            <a:pPr>
              <a:buFont typeface="Wingdings" panose="05000000000000000000" pitchFamily="2" charset="2"/>
              <a:buChar char="ü"/>
            </a:pPr>
            <a:r>
              <a:rPr lang="en-IN" sz="1600" dirty="0"/>
              <a:t>High performance</a:t>
            </a:r>
          </a:p>
          <a:p>
            <a:pPr>
              <a:buFont typeface="Wingdings" panose="05000000000000000000" pitchFamily="2" charset="2"/>
              <a:buChar char="ü"/>
            </a:pPr>
            <a:r>
              <a:rPr lang="en-IN" sz="1600" dirty="0"/>
              <a:t>Distributed</a:t>
            </a:r>
          </a:p>
          <a:p>
            <a:pPr>
              <a:buFont typeface="Wingdings" panose="05000000000000000000" pitchFamily="2" charset="2"/>
              <a:buChar char="ü"/>
            </a:pPr>
            <a:r>
              <a:rPr lang="en-IN" sz="1600" dirty="0"/>
              <a:t>Dynamic</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73296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Buzzwords</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r>
              <a:rPr lang="en-IN" sz="1600" b="1" u="sng" dirty="0"/>
              <a:t>1.Simple</a:t>
            </a:r>
          </a:p>
          <a:p>
            <a:pPr algn="just">
              <a:buFont typeface="Wingdings" panose="05000000000000000000" pitchFamily="2" charset="2"/>
              <a:buChar char="§"/>
            </a:pPr>
            <a:r>
              <a:rPr lang="en-IN" sz="1800" dirty="0"/>
              <a:t>Java was designed to be easy for the professional programmer to learn and use effectively.</a:t>
            </a:r>
          </a:p>
          <a:p>
            <a:pPr algn="just">
              <a:buFont typeface="Wingdings" panose="05000000000000000000" pitchFamily="2" charset="2"/>
              <a:buChar char="§"/>
            </a:pPr>
            <a:r>
              <a:rPr lang="en-IN" sz="1800" dirty="0"/>
              <a:t>If you already understand the basic concepts of object-oriented programming, learning Java will be even easier.</a:t>
            </a:r>
          </a:p>
          <a:p>
            <a:pPr algn="just">
              <a:buFont typeface="Wingdings" panose="05000000000000000000" pitchFamily="2" charset="2"/>
              <a:buChar char="§"/>
            </a:pPr>
            <a:r>
              <a:rPr lang="en-IN" sz="1800" dirty="0"/>
              <a:t>C++ programmer can move to JAVA with very little effort to learn.</a:t>
            </a:r>
          </a:p>
          <a:p>
            <a:pPr algn="just">
              <a:buFont typeface="Wingdings" panose="05000000000000000000" pitchFamily="2" charset="2"/>
              <a:buChar char="§"/>
            </a:pPr>
            <a:r>
              <a:rPr lang="en-IN" sz="1800" dirty="0"/>
              <a:t>Java syntax is based on C++</a:t>
            </a:r>
          </a:p>
          <a:p>
            <a:pPr algn="just">
              <a:buFont typeface="Wingdings" panose="05000000000000000000" pitchFamily="2" charset="2"/>
              <a:buChar char="§"/>
            </a:pPr>
            <a:r>
              <a:rPr lang="en-IN" sz="1800" dirty="0"/>
              <a:t>Java has removed many complicated and rarely-used features, for</a:t>
            </a:r>
          </a:p>
          <a:p>
            <a:pPr marL="76200" indent="0" algn="just">
              <a:buNone/>
            </a:pPr>
            <a:r>
              <a:rPr lang="en-IN" sz="1800" dirty="0"/>
              <a:t>        example, </a:t>
            </a:r>
            <a:r>
              <a:rPr lang="en-IN" sz="1800" dirty="0">
                <a:highlight>
                  <a:srgbClr val="FFFF00"/>
                </a:highlight>
              </a:rPr>
              <a:t>explicit pointers, operator overloading, etc.</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3499628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Buzzwords</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r>
              <a:rPr lang="en-US" sz="1600" u="sng" dirty="0"/>
              <a:t>2.</a:t>
            </a:r>
            <a:r>
              <a:rPr lang="en-IN" sz="1600" b="1" u="sng" dirty="0"/>
              <a:t> Object-Oriented</a:t>
            </a:r>
          </a:p>
          <a:p>
            <a:pPr algn="just">
              <a:buFont typeface="Wingdings" panose="05000000000000000000" pitchFamily="2" charset="2"/>
              <a:buChar char="§"/>
            </a:pPr>
            <a:r>
              <a:rPr lang="en-IN" sz="2000" dirty="0"/>
              <a:t>Java strongly supports the concepts of </a:t>
            </a:r>
            <a:r>
              <a:rPr lang="en-IN" sz="2000" b="1" dirty="0"/>
              <a:t>Object-Oriented Programming</a:t>
            </a:r>
            <a:r>
              <a:rPr lang="en-IN" sz="2000" dirty="0"/>
              <a:t> .</a:t>
            </a:r>
          </a:p>
          <a:p>
            <a:pPr algn="just">
              <a:buFont typeface="Wingdings" panose="05000000000000000000" pitchFamily="2" charset="2"/>
              <a:buChar char="§"/>
            </a:pPr>
            <a:r>
              <a:rPr lang="en-IN" sz="2000" dirty="0"/>
              <a:t>Java supports major Object-Oriented programming features like Encapsulation, Abstraction, and Inheritance.</a:t>
            </a:r>
          </a:p>
          <a:p>
            <a:pPr algn="just">
              <a:buFont typeface="Wingdings" panose="05000000000000000000" pitchFamily="2" charset="2"/>
              <a:buChar char="§"/>
            </a:pPr>
            <a:r>
              <a:rPr lang="en-IN" sz="2000" dirty="0">
                <a:highlight>
                  <a:srgbClr val="FFFF00"/>
                </a:highlight>
              </a:rPr>
              <a:t>Almost everything in Java is an object</a:t>
            </a:r>
            <a:r>
              <a:rPr lang="en-IN" sz="2000" dirty="0"/>
              <a:t>. All programs and data live within objects and classes. </a:t>
            </a:r>
          </a:p>
          <a:p>
            <a:pPr algn="just">
              <a:buFont typeface="Wingdings" panose="05000000000000000000" pitchFamily="2" charset="2"/>
              <a:buChar char="§"/>
            </a:pPr>
            <a:r>
              <a:rPr lang="en-IN" sz="2000" dirty="0"/>
              <a:t>‘Objects’ model Java rather than the ‘processes’. </a:t>
            </a:r>
            <a:endParaRPr lang="en-IN" sz="2000" b="1" dirty="0"/>
          </a:p>
          <a:p>
            <a:pPr marL="76200" indent="0">
              <a:buNone/>
            </a:pP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3402677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Buzzwords</a:t>
            </a:r>
            <a:br>
              <a:rPr lang="en-IN" sz="2800" dirty="0"/>
            </a:br>
            <a:endParaRPr lang="en-IN" sz="2800" dirty="0"/>
          </a:p>
        </p:txBody>
      </p:sp>
      <p:sp>
        <p:nvSpPr>
          <p:cNvPr id="3" name="Text Placeholder 2"/>
          <p:cNvSpPr>
            <a:spLocks noGrp="1"/>
          </p:cNvSpPr>
          <p:nvPr>
            <p:ph type="body" idx="1"/>
          </p:nvPr>
        </p:nvSpPr>
        <p:spPr>
          <a:xfrm>
            <a:off x="323528" y="627534"/>
            <a:ext cx="8712968" cy="4464496"/>
          </a:xfrm>
        </p:spPr>
        <p:txBody>
          <a:bodyPr/>
          <a:lstStyle/>
          <a:p>
            <a:pPr marL="76200" indent="0">
              <a:buNone/>
            </a:pPr>
            <a:r>
              <a:rPr lang="en-IN" sz="1600" b="1" u="sng" dirty="0"/>
              <a:t>3.Secure</a:t>
            </a:r>
          </a:p>
          <a:p>
            <a:pPr algn="just">
              <a:buFont typeface="Wingdings" panose="05000000000000000000" pitchFamily="2" charset="2"/>
              <a:buChar char="§"/>
            </a:pPr>
            <a:r>
              <a:rPr lang="en-IN" sz="1600" dirty="0"/>
              <a:t>When a Java Compatible Web browser is used, downloading can be done safely without fear of viral infection or malicious intent.</a:t>
            </a:r>
          </a:p>
          <a:p>
            <a:pPr algn="just">
              <a:buFont typeface="Wingdings" panose="05000000000000000000" pitchFamily="2" charset="2"/>
              <a:buChar char="§"/>
            </a:pPr>
            <a:r>
              <a:rPr lang="en-IN" sz="1600" dirty="0"/>
              <a:t> Java is a more secure language as compared to C/C++, </a:t>
            </a:r>
            <a:r>
              <a:rPr lang="en-IN" sz="1600" dirty="0">
                <a:highlight>
                  <a:srgbClr val="FFFF00"/>
                </a:highlight>
              </a:rPr>
              <a:t>as it does not allow a programmer to explicitly create pointers</a:t>
            </a:r>
            <a:r>
              <a:rPr lang="en-IN" sz="1600" dirty="0"/>
              <a:t>.</a:t>
            </a:r>
          </a:p>
          <a:p>
            <a:pPr algn="just">
              <a:buFont typeface="Wingdings" panose="05000000000000000000" pitchFamily="2" charset="2"/>
              <a:buChar char="§"/>
            </a:pPr>
            <a:r>
              <a:rPr lang="en-IN" sz="1600" dirty="0"/>
              <a:t> Programs run in a </a:t>
            </a:r>
            <a:r>
              <a:rPr lang="en-IN" sz="1600" b="1" dirty="0"/>
              <a:t>virtual machine sandbox</a:t>
            </a:r>
            <a:r>
              <a:rPr lang="en-IN" sz="1600" dirty="0"/>
              <a:t> – A separate environment that allows users to execute their applications without affecting the underlying system.</a:t>
            </a:r>
          </a:p>
          <a:p>
            <a:pPr algn="just" fontAlgn="base">
              <a:buFont typeface="Wingdings" panose="05000000000000000000" pitchFamily="2" charset="2"/>
              <a:buChar char="§"/>
            </a:pPr>
            <a:endParaRPr lang="en-IN" sz="1600" b="1" dirty="0"/>
          </a:p>
          <a:p>
            <a:pPr marL="76200" indent="0">
              <a:buNone/>
            </a:pP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006" y="3139381"/>
            <a:ext cx="4104456" cy="1851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9640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Buzzwords</a:t>
            </a:r>
            <a:br>
              <a:rPr lang="en-IN" sz="2800" dirty="0"/>
            </a:br>
            <a:endParaRPr lang="en-IN" sz="2800" dirty="0"/>
          </a:p>
        </p:txBody>
      </p:sp>
      <p:sp>
        <p:nvSpPr>
          <p:cNvPr id="3" name="Text Placeholder 2"/>
          <p:cNvSpPr>
            <a:spLocks noGrp="1"/>
          </p:cNvSpPr>
          <p:nvPr>
            <p:ph type="body" idx="1"/>
          </p:nvPr>
        </p:nvSpPr>
        <p:spPr>
          <a:xfrm>
            <a:off x="323528" y="627534"/>
            <a:ext cx="8712968" cy="4464496"/>
          </a:xfrm>
        </p:spPr>
        <p:txBody>
          <a:bodyPr/>
          <a:lstStyle/>
          <a:p>
            <a:pPr marL="76200" indent="0">
              <a:buNone/>
            </a:pPr>
            <a:r>
              <a:rPr lang="en-IN" sz="1600" b="1" u="sng" dirty="0"/>
              <a:t>3.Secure</a:t>
            </a:r>
          </a:p>
          <a:p>
            <a:pPr algn="just" fontAlgn="base">
              <a:buFont typeface="Wingdings" panose="05000000000000000000" pitchFamily="2" charset="2"/>
              <a:buChar char="§"/>
            </a:pPr>
            <a:r>
              <a:rPr lang="en-IN" sz="1600" dirty="0"/>
              <a:t>It has a </a:t>
            </a:r>
            <a:r>
              <a:rPr lang="en-IN" sz="1600" dirty="0">
                <a:solidFill>
                  <a:srgbClr val="FF0000"/>
                </a:solidFill>
              </a:rPr>
              <a:t>bytecode verifier that checks the code fragments for any illegal code that violates the access right.</a:t>
            </a:r>
          </a:p>
          <a:p>
            <a:pPr algn="just" fontAlgn="base">
              <a:buFont typeface="Wingdings" panose="05000000000000000000" pitchFamily="2" charset="2"/>
              <a:buChar char="§"/>
            </a:pPr>
            <a:r>
              <a:rPr lang="en-US" sz="1600" dirty="0"/>
              <a:t>Has  secure class loading and verification mechanism ensures that only legitimate Java code is executed. </a:t>
            </a:r>
          </a:p>
          <a:p>
            <a:pPr algn="just" fontAlgn="base">
              <a:buFont typeface="Wingdings" panose="05000000000000000000" pitchFamily="2" charset="2"/>
              <a:buChar char="§"/>
            </a:pPr>
            <a:r>
              <a:rPr lang="en-US" sz="1600" dirty="0">
                <a:highlight>
                  <a:srgbClr val="FFFF00"/>
                </a:highlight>
              </a:rPr>
              <a:t>Java uses its own internal memory and data management systems to block any unauthorized data access.</a:t>
            </a:r>
          </a:p>
          <a:p>
            <a:pPr algn="l"/>
            <a:r>
              <a:rPr lang="en-US" sz="1600" dirty="0"/>
              <a:t>Java has an </a:t>
            </a:r>
            <a:r>
              <a:rPr lang="en-US" sz="1600" dirty="0">
                <a:highlight>
                  <a:srgbClr val="FFFF00"/>
                </a:highlight>
              </a:rPr>
              <a:t>error checker built into the compiler.</a:t>
            </a:r>
          </a:p>
          <a:p>
            <a:pPr algn="l"/>
            <a:r>
              <a:rPr lang="en-US" sz="1600" dirty="0"/>
              <a:t>Java compiler also suggests changes to the program that will rid it of errors and improve its authenticity. The developer can then choose to apply these suggestions or not.</a:t>
            </a:r>
          </a:p>
          <a:p>
            <a:pPr algn="l"/>
            <a:r>
              <a:rPr lang="en-US" sz="1600" dirty="0">
                <a:highlight>
                  <a:srgbClr val="FFFF00"/>
                </a:highlight>
              </a:rPr>
              <a:t>Java has a garbage collection mechanism that automatically frees up memory.</a:t>
            </a:r>
          </a:p>
          <a:p>
            <a:pPr algn="l"/>
            <a:r>
              <a:rPr lang="en-US" sz="1600" dirty="0"/>
              <a:t>Developers can keep their data safe with Java’s private and specific keywords.</a:t>
            </a:r>
          </a:p>
          <a:p>
            <a:pPr algn="just" fontAlgn="base">
              <a:buFont typeface="Wingdings" panose="05000000000000000000" pitchFamily="2" charset="2"/>
              <a:buChar char="§"/>
            </a:pPr>
            <a:endParaRPr lang="en-IN" sz="1600" dirty="0"/>
          </a:p>
          <a:p>
            <a:pPr marL="76200" indent="0">
              <a:buNone/>
            </a:pPr>
            <a:br>
              <a:rPr lang="en-IN" sz="1600" dirty="0">
                <a:hlinkClick r:id="rId2"/>
              </a:rPr>
            </a:br>
            <a:r>
              <a:rPr lang="en-IN" sz="1600" dirty="0"/>
              <a:t>.</a:t>
            </a:r>
            <a:endParaRPr lang="en-IN" sz="1600" b="1" dirty="0"/>
          </a:p>
          <a:p>
            <a:pPr marL="76200" indent="0">
              <a:buNone/>
            </a:pP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3668824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Buzzwords</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r>
              <a:rPr lang="en-IN" sz="2000" dirty="0"/>
              <a:t>What makes java more secure than other languages?</a:t>
            </a:r>
          </a:p>
          <a:p>
            <a:pPr algn="just">
              <a:buFont typeface="Wingdings" panose="05000000000000000000" pitchFamily="2" charset="2"/>
              <a:buChar char="Ø"/>
            </a:pPr>
            <a:r>
              <a:rPr lang="en-IN" sz="1800" b="1" dirty="0"/>
              <a:t>Doesn’t use pointers as other languages do</a:t>
            </a:r>
          </a:p>
          <a:p>
            <a:pPr algn="just">
              <a:buFont typeface="Wingdings" panose="05000000000000000000" pitchFamily="2" charset="2"/>
              <a:buChar char="Ø"/>
            </a:pPr>
            <a:r>
              <a:rPr lang="en-IN" sz="1800" b="1" dirty="0"/>
              <a:t>Automated memory management</a:t>
            </a:r>
          </a:p>
          <a:p>
            <a:pPr algn="just">
              <a:buFont typeface="Wingdings" panose="05000000000000000000" pitchFamily="2" charset="2"/>
              <a:buChar char="Ø"/>
            </a:pPr>
            <a:r>
              <a:rPr lang="en-IN" sz="1800" b="1" dirty="0"/>
              <a:t>The Java compiler check, detects and handles errors seamlessly.</a:t>
            </a:r>
          </a:p>
          <a:p>
            <a:pPr algn="just">
              <a:buFont typeface="Wingdings" panose="05000000000000000000" pitchFamily="2" charset="2"/>
              <a:buChar char="Ø"/>
            </a:pPr>
            <a:r>
              <a:rPr lang="en-IN" sz="1800" b="1" dirty="0"/>
              <a:t>Java Sandbox</a:t>
            </a:r>
            <a:endParaRPr lang="en-IN" sz="1800" dirty="0"/>
          </a:p>
          <a:p>
            <a:pPr algn="just">
              <a:buFont typeface="Wingdings" panose="05000000000000000000" pitchFamily="2" charset="2"/>
              <a:buChar char="Ø"/>
            </a:pPr>
            <a:r>
              <a:rPr lang="en-IN" sz="1800" b="1" dirty="0"/>
              <a:t>Security API’s</a:t>
            </a:r>
            <a:endParaRPr lang="en-IN" sz="1800" dirty="0"/>
          </a:p>
          <a:p>
            <a:pPr algn="just">
              <a:buFont typeface="Wingdings" panose="05000000000000000000" pitchFamily="2" charset="2"/>
              <a:buChar char="Ø"/>
            </a:pPr>
            <a:r>
              <a:rPr lang="en-IN" sz="1800" b="1" dirty="0"/>
              <a:t>Exception Handling</a:t>
            </a:r>
          </a:p>
          <a:p>
            <a:pPr algn="just">
              <a:buFont typeface="Wingdings" panose="05000000000000000000" pitchFamily="2" charset="2"/>
              <a:buChar char="Ø"/>
            </a:pPr>
            <a:r>
              <a:rPr lang="en-IN" sz="1800" b="1" dirty="0"/>
              <a:t> </a:t>
            </a:r>
            <a:r>
              <a:rPr lang="en-IN" sz="1800" b="1" dirty="0" err="1"/>
              <a:t>Foolproof</a:t>
            </a:r>
            <a:r>
              <a:rPr lang="en-IN" sz="1800" b="1" dirty="0"/>
              <a:t> data type checking</a:t>
            </a:r>
          </a:p>
          <a:p>
            <a:pPr marL="76200" indent="0">
              <a:buNone/>
            </a:pPr>
            <a:endParaRPr lang="en-IN" sz="1600" dirty="0"/>
          </a:p>
          <a:p>
            <a:pPr marL="76200" indent="0">
              <a:buNone/>
            </a:pPr>
            <a:br>
              <a:rPr lang="en-IN" sz="1600" dirty="0">
                <a:hlinkClick r:id="rId2"/>
              </a:rPr>
            </a:br>
            <a:endParaRPr lang="en-IN" sz="1600" b="1" dirty="0"/>
          </a:p>
          <a:p>
            <a:pPr marL="76200" indent="0">
              <a:buNone/>
            </a:pP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2336885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Buzzwords</a:t>
            </a:r>
            <a:br>
              <a:rPr lang="en-IN" sz="2800" dirty="0"/>
            </a:br>
            <a:endParaRPr lang="en-IN" sz="2800" dirty="0"/>
          </a:p>
        </p:txBody>
      </p:sp>
      <p:sp>
        <p:nvSpPr>
          <p:cNvPr id="3" name="Text Placeholder 2"/>
          <p:cNvSpPr>
            <a:spLocks noGrp="1"/>
          </p:cNvSpPr>
          <p:nvPr>
            <p:ph type="body" idx="1"/>
          </p:nvPr>
        </p:nvSpPr>
        <p:spPr>
          <a:xfrm>
            <a:off x="323528" y="411510"/>
            <a:ext cx="8712968" cy="4608512"/>
          </a:xfrm>
        </p:spPr>
        <p:txBody>
          <a:bodyPr/>
          <a:lstStyle/>
          <a:p>
            <a:pPr marL="76200" indent="0">
              <a:buNone/>
            </a:pPr>
            <a:r>
              <a:rPr lang="en-IN" sz="1600" b="1" dirty="0"/>
              <a:t>4.Robust :</a:t>
            </a:r>
            <a:r>
              <a:rPr lang="en-US" sz="1600" b="1" dirty="0"/>
              <a:t>Robustness is the</a:t>
            </a:r>
            <a:r>
              <a:rPr lang="en-US" sz="1600" b="1" dirty="0">
                <a:highlight>
                  <a:srgbClr val="FFFF00"/>
                </a:highlight>
              </a:rPr>
              <a:t> capacity of a computer system to handle the errors during execution and manage the incorrect input of data</a:t>
            </a:r>
            <a:r>
              <a:rPr lang="en-US" sz="1600" b="1" dirty="0"/>
              <a:t>.</a:t>
            </a:r>
            <a:endParaRPr lang="en-IN" sz="1600" b="1" dirty="0"/>
          </a:p>
          <a:p>
            <a:pPr marL="76200" indent="0">
              <a:buNone/>
            </a:pPr>
            <a:r>
              <a:rPr lang="en-US" sz="1800" b="0" i="0" dirty="0">
                <a:solidFill>
                  <a:srgbClr val="202124"/>
                </a:solidFill>
                <a:effectLst/>
                <a:latin typeface="arial" panose="020B0604020202020204" pitchFamily="34" charset="0"/>
              </a:rPr>
              <a:t>Java is robust because </a:t>
            </a:r>
            <a:r>
              <a:rPr lang="en-US" sz="1800" b="1" i="0" dirty="0">
                <a:solidFill>
                  <a:srgbClr val="202124"/>
                </a:solidFill>
                <a:effectLst/>
                <a:latin typeface="arial" panose="020B0604020202020204" pitchFamily="34" charset="0"/>
              </a:rPr>
              <a:t>it utilizes strong memory management</a:t>
            </a:r>
            <a:r>
              <a:rPr lang="en-US" sz="1800" b="0" i="0" dirty="0">
                <a:solidFill>
                  <a:srgbClr val="202124"/>
                </a:solidFill>
                <a:effectLst/>
                <a:latin typeface="arial" panose="020B0604020202020204" pitchFamily="34" charset="0"/>
              </a:rPr>
              <a:t>.</a:t>
            </a:r>
            <a:endParaRPr lang="en-IN" b="1" dirty="0"/>
          </a:p>
          <a:p>
            <a:pPr>
              <a:buFont typeface="Wingdings" panose="05000000000000000000" pitchFamily="2" charset="2"/>
              <a:buChar char="§"/>
            </a:pPr>
            <a:r>
              <a:rPr lang="en-IN" sz="1600" dirty="0"/>
              <a:t>Java is a </a:t>
            </a:r>
            <a:r>
              <a:rPr lang="en-IN" sz="1600" dirty="0">
                <a:solidFill>
                  <a:srgbClr val="FF0000"/>
                </a:solidFill>
              </a:rPr>
              <a:t>strictly typed language</a:t>
            </a:r>
            <a:r>
              <a:rPr lang="en-IN" sz="1600" dirty="0"/>
              <a:t>, it checks your code at compile time. However, it also checks your code at run time .</a:t>
            </a:r>
          </a:p>
          <a:p>
            <a:pPr>
              <a:buFont typeface="Wingdings" panose="05000000000000000000" pitchFamily="2" charset="2"/>
              <a:buChar char="§"/>
            </a:pPr>
            <a:r>
              <a:rPr lang="en-IN" sz="1600" dirty="0"/>
              <a:t>Two of the main reasons for program failure: memory management mistakes and mishandled exceptional conditions (that </a:t>
            </a:r>
            <a:r>
              <a:rPr lang="en-IN" sz="1600" dirty="0" err="1"/>
              <a:t>is,run</a:t>
            </a:r>
            <a:r>
              <a:rPr lang="en-IN" sz="1600" dirty="0"/>
              <a:t>-time errors).</a:t>
            </a:r>
          </a:p>
          <a:p>
            <a:pPr>
              <a:buFont typeface="Wingdings" panose="05000000000000000000" pitchFamily="2" charset="2"/>
              <a:buChar char="§"/>
            </a:pPr>
            <a:r>
              <a:rPr lang="en-IN" sz="1600" dirty="0"/>
              <a:t>Java virtually </a:t>
            </a:r>
            <a:r>
              <a:rPr lang="en-IN" sz="1600" dirty="0">
                <a:highlight>
                  <a:srgbClr val="FFFF00"/>
                </a:highlight>
              </a:rPr>
              <a:t>eliminates these problems by managing memory allocation and deallocation for </a:t>
            </a:r>
            <a:r>
              <a:rPr lang="en-IN" sz="1600" dirty="0" err="1">
                <a:highlight>
                  <a:srgbClr val="FFFF00"/>
                </a:highlight>
              </a:rPr>
              <a:t>you.Deallocation</a:t>
            </a:r>
            <a:r>
              <a:rPr lang="en-IN" sz="1600" dirty="0">
                <a:highlight>
                  <a:srgbClr val="FFFF00"/>
                </a:highlight>
              </a:rPr>
              <a:t> is completely automatic, because Java provides garbage collection for unused objects.</a:t>
            </a:r>
          </a:p>
          <a:p>
            <a:pPr>
              <a:buFont typeface="Wingdings" panose="05000000000000000000" pitchFamily="2" charset="2"/>
              <a:buChar char="§"/>
            </a:pPr>
            <a:r>
              <a:rPr lang="en-IN" sz="1600" dirty="0"/>
              <a:t>Java provides object-oriented exception handling. In a well-written Java program, all run-time errors can—and should—be managed by your program.</a:t>
            </a:r>
          </a:p>
          <a:p>
            <a:pPr>
              <a:buFont typeface="Wingdings" panose="05000000000000000000" pitchFamily="2" charset="2"/>
              <a:buChar char="§"/>
            </a:pPr>
            <a:r>
              <a:rPr lang="en-US" sz="1600" b="1" dirty="0"/>
              <a:t>Hence java is robust.</a:t>
            </a:r>
            <a:endParaRPr lang="en-IN" sz="1600" b="1" dirty="0"/>
          </a:p>
          <a:p>
            <a:endParaRPr lang="en-IN" sz="1600" dirty="0"/>
          </a:p>
          <a:p>
            <a:pPr marL="76200" indent="0">
              <a:buNone/>
            </a:pP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265941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body" idx="1"/>
          </p:nvPr>
        </p:nvSpPr>
        <p:spPr>
          <a:xfrm>
            <a:off x="251520" y="843558"/>
            <a:ext cx="5112568" cy="4104456"/>
          </a:xfrm>
          <a:prstGeom prst="rect">
            <a:avLst/>
          </a:prstGeom>
        </p:spPr>
        <p:txBody>
          <a:bodyPr spcFirstLastPara="1" wrap="square" lIns="0" tIns="0" rIns="0" bIns="0" anchor="t" anchorCtr="0">
            <a:noAutofit/>
          </a:bodyPr>
          <a:lstStyle/>
          <a:p>
            <a:pPr marL="361950" indent="-285750" algn="just">
              <a:buFont typeface="Wingdings" panose="05000000000000000000" pitchFamily="2" charset="2"/>
              <a:buChar char="§"/>
            </a:pPr>
            <a:r>
              <a:rPr lang="en-IN" sz="1800" b="1" dirty="0"/>
              <a:t>Java</a:t>
            </a:r>
            <a:r>
              <a:rPr lang="en-IN" sz="1800" dirty="0"/>
              <a:t> was designed by </a:t>
            </a:r>
            <a:r>
              <a:rPr lang="en-IN" sz="1800" dirty="0">
                <a:solidFill>
                  <a:srgbClr val="FF0000"/>
                </a:solidFill>
              </a:rPr>
              <a:t>Sun Microsystems </a:t>
            </a:r>
            <a:r>
              <a:rPr lang="en-IN" sz="1800" dirty="0"/>
              <a:t>in the early 1990s to solve the problem of connecting many household machines together. </a:t>
            </a:r>
          </a:p>
          <a:p>
            <a:pPr marL="361950" indent="-285750" algn="just">
              <a:buFont typeface="Wingdings" panose="05000000000000000000" pitchFamily="2" charset="2"/>
              <a:buChar char="§"/>
            </a:pPr>
            <a:r>
              <a:rPr lang="en-IN" sz="1800" dirty="0"/>
              <a:t>In 1991 </a:t>
            </a:r>
            <a:r>
              <a:rPr lang="en-IN" sz="1800" b="1" dirty="0"/>
              <a:t>java</a:t>
            </a:r>
            <a:r>
              <a:rPr lang="en-IN" sz="1800" dirty="0"/>
              <a:t> was started initially it was called as “Oak”. </a:t>
            </a:r>
          </a:p>
          <a:p>
            <a:pPr marL="361950" indent="-285750" algn="just">
              <a:buFont typeface="Wingdings" panose="05000000000000000000" pitchFamily="2" charset="2"/>
              <a:buChar char="§"/>
            </a:pPr>
            <a:r>
              <a:rPr lang="en-IN" sz="1800" dirty="0"/>
              <a:t>Later </a:t>
            </a:r>
            <a:r>
              <a:rPr lang="en-IN" sz="1800" b="1" dirty="0"/>
              <a:t>Java</a:t>
            </a:r>
            <a:r>
              <a:rPr lang="en-IN" sz="1800" dirty="0"/>
              <a:t> became popular for developing web internet applications.</a:t>
            </a:r>
          </a:p>
          <a:p>
            <a:pPr marL="361950" indent="-285750" algn="just">
              <a:buFont typeface="Wingdings" panose="05000000000000000000" pitchFamily="2" charset="2"/>
              <a:buChar char="§"/>
            </a:pPr>
            <a:r>
              <a:rPr lang="en-IN" sz="1800" b="1" dirty="0"/>
              <a:t>Java</a:t>
            </a:r>
            <a:r>
              <a:rPr lang="en-IN" sz="1800" dirty="0"/>
              <a:t> was developed by James Gosling and a small team of engineers.</a:t>
            </a:r>
            <a:endParaRPr sz="1800" dirty="0"/>
          </a:p>
        </p:txBody>
      </p:sp>
      <p:sp>
        <p:nvSpPr>
          <p:cNvPr id="119" name="Google Shape;119;p19"/>
          <p:cNvSpPr txBox="1">
            <a:spLocks noGrp="1"/>
          </p:cNvSpPr>
          <p:nvPr>
            <p:ph type="title"/>
          </p:nvPr>
        </p:nvSpPr>
        <p:spPr>
          <a:xfrm>
            <a:off x="395536" y="123478"/>
            <a:ext cx="7710639" cy="432048"/>
          </a:xfrm>
          <a:prstGeom prst="rect">
            <a:avLst/>
          </a:prstGeom>
        </p:spPr>
        <p:txBody>
          <a:bodyPr spcFirstLastPara="1" wrap="square" lIns="0" tIns="0" rIns="0" bIns="0" anchor="b" anchorCtr="0">
            <a:noAutofit/>
          </a:bodyPr>
          <a:lstStyle/>
          <a:p>
            <a:pPr lvl="0"/>
            <a:r>
              <a:rPr lang="en-IN" dirty="0"/>
              <a:t>INTRODUCTION TO JAVA</a:t>
            </a:r>
            <a:endParaRPr dirty="0"/>
          </a:p>
        </p:txBody>
      </p:sp>
      <p:sp>
        <p:nvSpPr>
          <p:cNvPr id="120" name="Google Shape;120;p19"/>
          <p:cNvSpPr txBox="1">
            <a:spLocks noGrp="1"/>
          </p:cNvSpPr>
          <p:nvPr>
            <p:ph type="body" idx="2"/>
          </p:nvPr>
        </p:nvSpPr>
        <p:spPr>
          <a:xfrm>
            <a:off x="5940152" y="843558"/>
            <a:ext cx="3024336" cy="4104456"/>
          </a:xfrm>
          <a:prstGeom prst="rect">
            <a:avLst/>
          </a:prstGeom>
        </p:spPr>
        <p:txBody>
          <a:bodyPr spcFirstLastPara="1" wrap="square" lIns="0" tIns="0" rIns="0" bIns="0" anchor="t" anchorCtr="0">
            <a:noAutofit/>
          </a:bodyPr>
          <a:lstStyle/>
          <a:p>
            <a:pPr marL="0" indent="0">
              <a:buNone/>
            </a:pPr>
            <a:endParaRPr lang="en-IN" sz="1800" dirty="0"/>
          </a:p>
          <a:p>
            <a:pPr marL="0" lvl="0" indent="0" algn="l" rtl="0">
              <a:spcBef>
                <a:spcPts val="600"/>
              </a:spcBef>
              <a:spcAft>
                <a:spcPts val="0"/>
              </a:spcAft>
              <a:buNone/>
            </a:pPr>
            <a:endParaRPr dirty="0"/>
          </a:p>
        </p:txBody>
      </p:sp>
      <p:sp>
        <p:nvSpPr>
          <p:cNvPr id="121" name="Google Shape;121;p19"/>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AutoShape 2" descr="Java Introduction - Software Tes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Java Introduction - Software Test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915566"/>
            <a:ext cx="3096344"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3195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Buzzwords</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r>
              <a:rPr lang="en-IN" sz="1800" b="1" dirty="0"/>
              <a:t>5.Multithreaded</a:t>
            </a:r>
            <a:r>
              <a:rPr lang="en-IN" sz="1600" b="1" dirty="0"/>
              <a:t>	</a:t>
            </a:r>
          </a:p>
          <a:p>
            <a:pPr algn="just" fontAlgn="base">
              <a:buFont typeface="Wingdings" panose="05000000000000000000" pitchFamily="2" charset="2"/>
              <a:buChar char="§"/>
            </a:pPr>
            <a:r>
              <a:rPr lang="en-IN" sz="1600" dirty="0"/>
              <a:t>Multithreaded means </a:t>
            </a:r>
            <a:r>
              <a:rPr lang="en-IN" sz="1600" dirty="0">
                <a:solidFill>
                  <a:srgbClr val="FF0000"/>
                </a:solidFill>
              </a:rPr>
              <a:t>handling multiple tasks simultaneously or executing multiple portions (functions) of the same program in parallel</a:t>
            </a:r>
            <a:r>
              <a:rPr lang="en-IN" sz="1600" dirty="0"/>
              <a:t>.</a:t>
            </a:r>
          </a:p>
          <a:p>
            <a:pPr algn="just" fontAlgn="base">
              <a:buFont typeface="Wingdings" panose="05000000000000000000" pitchFamily="2" charset="2"/>
              <a:buChar char="§"/>
            </a:pPr>
            <a:r>
              <a:rPr lang="en-IN" sz="1600" dirty="0"/>
              <a:t>The code of java is divided into smaller parts and Java executes them in </a:t>
            </a:r>
            <a:r>
              <a:rPr lang="en-IN" sz="1600" dirty="0">
                <a:solidFill>
                  <a:srgbClr val="FF0000"/>
                </a:solidFill>
              </a:rPr>
              <a:t>a </a:t>
            </a:r>
            <a:r>
              <a:rPr lang="en-IN" sz="1600" b="1" dirty="0">
                <a:solidFill>
                  <a:srgbClr val="FF0000"/>
                </a:solidFill>
              </a:rPr>
              <a:t>sequential</a:t>
            </a:r>
            <a:r>
              <a:rPr lang="en-IN" sz="1600" dirty="0">
                <a:solidFill>
                  <a:srgbClr val="FF0000"/>
                </a:solidFill>
              </a:rPr>
              <a:t> and </a:t>
            </a:r>
            <a:r>
              <a:rPr lang="en-IN" sz="1600" b="1" dirty="0">
                <a:solidFill>
                  <a:srgbClr val="FF0000"/>
                </a:solidFill>
              </a:rPr>
              <a:t>timely</a:t>
            </a:r>
            <a:r>
              <a:rPr lang="en-IN" sz="1600" dirty="0">
                <a:solidFill>
                  <a:srgbClr val="FF0000"/>
                </a:solidFill>
              </a:rPr>
              <a:t> manner</a:t>
            </a:r>
            <a:r>
              <a:rPr lang="en-IN" sz="1600" dirty="0"/>
              <a:t>.</a:t>
            </a:r>
            <a:endParaRPr lang="en-IN" sz="1400" dirty="0"/>
          </a:p>
          <a:p>
            <a:pPr marL="76200" indent="0">
              <a:buNone/>
            </a:pPr>
            <a:r>
              <a:rPr lang="en-IN" sz="1800" b="1" dirty="0"/>
              <a:t>6.Architecture-Neutral 	</a:t>
            </a:r>
          </a:p>
          <a:p>
            <a:pPr algn="just" fontAlgn="base">
              <a:buFont typeface="Wingdings" panose="05000000000000000000" pitchFamily="2" charset="2"/>
              <a:buChar char="§"/>
            </a:pPr>
            <a:r>
              <a:rPr lang="en-IN" sz="1600" dirty="0"/>
              <a:t>This buzzword means that the program written on one platform or OS is </a:t>
            </a:r>
            <a:r>
              <a:rPr lang="en-IN" sz="1600" b="1" dirty="0"/>
              <a:t>independent</a:t>
            </a:r>
            <a:r>
              <a:rPr lang="en-IN" sz="1600" dirty="0"/>
              <a:t> of other platforms or environments and can run on any other Operating System without recompiling them. In other words, it is based on the </a:t>
            </a:r>
            <a:r>
              <a:rPr lang="en-IN" sz="1600" b="1" dirty="0">
                <a:solidFill>
                  <a:srgbClr val="FF0000"/>
                </a:solidFill>
              </a:rPr>
              <a:t>‘</a:t>
            </a:r>
            <a:r>
              <a:rPr lang="en-IN" sz="1600" b="1" dirty="0">
                <a:solidFill>
                  <a:srgbClr val="FF0000"/>
                </a:solidFill>
                <a:highlight>
                  <a:srgbClr val="FFFF00"/>
                </a:highlight>
              </a:rPr>
              <a:t>Write-once-run-anywhere’ (WORA)</a:t>
            </a:r>
            <a:r>
              <a:rPr lang="en-IN" sz="1600" dirty="0">
                <a:solidFill>
                  <a:srgbClr val="FF0000"/>
                </a:solidFill>
                <a:highlight>
                  <a:srgbClr val="FFFF00"/>
                </a:highlight>
              </a:rPr>
              <a:t> </a:t>
            </a:r>
            <a:r>
              <a:rPr lang="en-IN" sz="1600" dirty="0">
                <a:highlight>
                  <a:srgbClr val="FFFF00"/>
                </a:highlight>
              </a:rPr>
              <a:t>or ‘Write-once-run-everywhere’ (WORE) approach.</a:t>
            </a:r>
          </a:p>
          <a:p>
            <a:pPr algn="just" fontAlgn="base">
              <a:buFont typeface="Wingdings" panose="05000000000000000000" pitchFamily="2" charset="2"/>
              <a:buChar char="§"/>
            </a:pPr>
            <a:r>
              <a:rPr lang="en-IN" sz="1600" dirty="0"/>
              <a:t>Byte-code is not dependent on any machine architecture and Java Virtual Machine (JVM) can easily translate bytecode into a machine-specific code.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2318663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Buzzwords</a:t>
            </a:r>
            <a:br>
              <a:rPr lang="en-IN" sz="2800" dirty="0"/>
            </a:br>
            <a:endParaRPr lang="en-IN" sz="2800" dirty="0"/>
          </a:p>
        </p:txBody>
      </p:sp>
      <p:sp>
        <p:nvSpPr>
          <p:cNvPr id="3" name="Text Placeholder 2"/>
          <p:cNvSpPr>
            <a:spLocks noGrp="1"/>
          </p:cNvSpPr>
          <p:nvPr>
            <p:ph type="body" idx="1"/>
          </p:nvPr>
        </p:nvSpPr>
        <p:spPr>
          <a:xfrm>
            <a:off x="267116" y="521640"/>
            <a:ext cx="8625364" cy="4498382"/>
          </a:xfrm>
        </p:spPr>
        <p:txBody>
          <a:bodyPr/>
          <a:lstStyle/>
          <a:p>
            <a:pPr marL="76200" indent="0">
              <a:buNone/>
            </a:pPr>
            <a:r>
              <a:rPr lang="en-IN" sz="1600" b="1" u="sng" dirty="0"/>
              <a:t>7.Interpreted and Compiled</a:t>
            </a:r>
            <a:endParaRPr lang="en-US" sz="1600" u="sng" dirty="0"/>
          </a:p>
          <a:p>
            <a:pPr algn="just">
              <a:buFont typeface="Wingdings" panose="05000000000000000000" pitchFamily="2" charset="2"/>
              <a:buChar char="§"/>
            </a:pPr>
            <a:r>
              <a:rPr lang="en-IN" sz="1600" dirty="0"/>
              <a:t>The bytecode can </a:t>
            </a:r>
            <a:r>
              <a:rPr lang="en-IN" sz="1600" dirty="0">
                <a:solidFill>
                  <a:srgbClr val="FF0000"/>
                </a:solidFill>
              </a:rPr>
              <a:t>either be interpreted or compiled to native code </a:t>
            </a:r>
            <a:r>
              <a:rPr lang="en-IN" sz="1600" dirty="0"/>
              <a:t>or directly executed on the processor. But, if the bytecode is interpreted, it directly affects the speed of the application.</a:t>
            </a:r>
            <a:endParaRPr lang="en-US" sz="1600" dirty="0"/>
          </a:p>
          <a:p>
            <a:pPr algn="just">
              <a:buFont typeface="Wingdings" panose="05000000000000000000" pitchFamily="2" charset="2"/>
              <a:buChar char="§"/>
            </a:pPr>
            <a:r>
              <a:rPr lang="en-IN" sz="1600" dirty="0"/>
              <a:t>In order to speed up the performance, </a:t>
            </a:r>
            <a:r>
              <a:rPr lang="en-IN" sz="1600" dirty="0">
                <a:solidFill>
                  <a:srgbClr val="FF0000"/>
                </a:solidFill>
                <a:highlight>
                  <a:srgbClr val="FFFF00"/>
                </a:highlight>
              </a:rPr>
              <a:t>JIT( Just in Time Compiler ) compiler communicates with JVM at the execution time in order to compile byte code sequences into native machine code. </a:t>
            </a:r>
          </a:p>
          <a:p>
            <a:pPr algn="just">
              <a:buFont typeface="Wingdings" panose="05000000000000000000" pitchFamily="2" charset="2"/>
              <a:buChar char="§"/>
            </a:pPr>
            <a:r>
              <a:rPr lang="en-IN" sz="1600" dirty="0"/>
              <a:t>Basically, when using JIT Compiler, the native code is easily executed by the hardware when compared to JVM Interpreter. By doing so, there will be a huge gain in execution speed.</a:t>
            </a:r>
            <a:endParaRPr lang="en-IN" sz="1600" b="1" u="sng" dirty="0"/>
          </a:p>
          <a:p>
            <a:pPr marL="76200" indent="0">
              <a:buNone/>
            </a:pPr>
            <a:r>
              <a:rPr lang="en-US" sz="1600" b="1" u="sng" dirty="0"/>
              <a:t>8.</a:t>
            </a:r>
            <a:r>
              <a:rPr lang="en-IN" sz="1600" b="1" u="sng" dirty="0"/>
              <a:t> Portable</a:t>
            </a:r>
          </a:p>
          <a:p>
            <a:pPr algn="just">
              <a:buFont typeface="Wingdings" panose="05000000000000000000" pitchFamily="2" charset="2"/>
              <a:buChar char="§"/>
            </a:pPr>
            <a:r>
              <a:rPr lang="en-IN" sz="1600" dirty="0"/>
              <a:t>Java programs can execute in any environment (</a:t>
            </a:r>
            <a:r>
              <a:rPr lang="en-IN" sz="1600" dirty="0" err="1"/>
              <a:t>Linux,Window,Mac</a:t>
            </a:r>
            <a:r>
              <a:rPr lang="en-IN" sz="1600" dirty="0"/>
              <a:t> etc.) for which there is a Java run-time system (JVM).</a:t>
            </a:r>
          </a:p>
          <a:p>
            <a:pPr algn="just">
              <a:buFont typeface="Wingdings" panose="05000000000000000000" pitchFamily="2" charset="2"/>
              <a:buChar char="§"/>
            </a:pPr>
            <a:r>
              <a:rPr lang="en-IN" sz="1600" dirty="0"/>
              <a:t> That really means there is no implementation dependent features.</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980133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Buzzwords</a:t>
            </a:r>
            <a:br>
              <a:rPr lang="en-IN" sz="2800" dirty="0"/>
            </a:br>
            <a:endParaRPr lang="en-IN" sz="2800" dirty="0"/>
          </a:p>
        </p:txBody>
      </p:sp>
      <p:sp>
        <p:nvSpPr>
          <p:cNvPr id="3" name="Text Placeholder 2"/>
          <p:cNvSpPr>
            <a:spLocks noGrp="1"/>
          </p:cNvSpPr>
          <p:nvPr>
            <p:ph type="body" idx="1"/>
          </p:nvPr>
        </p:nvSpPr>
        <p:spPr>
          <a:xfrm>
            <a:off x="323528" y="771550"/>
            <a:ext cx="8712968" cy="4320480"/>
          </a:xfrm>
        </p:spPr>
        <p:txBody>
          <a:bodyPr/>
          <a:lstStyle/>
          <a:p>
            <a:pPr marL="76200" indent="0">
              <a:buNone/>
            </a:pPr>
            <a:r>
              <a:rPr lang="en-IN" sz="1600" u="sng" dirty="0"/>
              <a:t>9. Platform Independent</a:t>
            </a:r>
          </a:p>
          <a:p>
            <a:pPr algn="just">
              <a:buFont typeface="Wingdings" panose="05000000000000000000" pitchFamily="2" charset="2"/>
              <a:buChar char="§"/>
            </a:pPr>
            <a:r>
              <a:rPr lang="en-IN" sz="1600" dirty="0"/>
              <a:t>Being </a:t>
            </a:r>
            <a:r>
              <a:rPr lang="en-IN" sz="1600" dirty="0">
                <a:solidFill>
                  <a:srgbClr val="FF0000"/>
                </a:solidFill>
              </a:rPr>
              <a:t>platform-independent </a:t>
            </a:r>
            <a:r>
              <a:rPr lang="en-IN" sz="1600" dirty="0"/>
              <a:t>means a program compiled on one machine can be executed on any machine in the world without any change. Java achieves platform independence by using the </a:t>
            </a:r>
            <a:r>
              <a:rPr lang="en-IN" sz="1600" dirty="0">
                <a:highlight>
                  <a:srgbClr val="FFFF00"/>
                </a:highlight>
              </a:rPr>
              <a:t>concept of the </a:t>
            </a:r>
            <a:r>
              <a:rPr lang="en-IN" sz="1600" b="1" dirty="0">
                <a:highlight>
                  <a:srgbClr val="FFFF00"/>
                </a:highlight>
              </a:rPr>
              <a:t>BYTE code</a:t>
            </a:r>
            <a:r>
              <a:rPr lang="en-IN" sz="1600" dirty="0">
                <a:highlight>
                  <a:srgbClr val="FFFF00"/>
                </a:highlight>
              </a:rPr>
              <a:t>.</a:t>
            </a:r>
          </a:p>
          <a:p>
            <a:pPr algn="just" fontAlgn="base">
              <a:buFont typeface="Wingdings" panose="05000000000000000000" pitchFamily="2" charset="2"/>
              <a:buChar char="§"/>
            </a:pPr>
            <a:r>
              <a:rPr lang="en-IN" sz="1600" dirty="0"/>
              <a:t>Java compiler converts the </a:t>
            </a:r>
            <a:r>
              <a:rPr lang="en-IN" sz="1600" b="1" dirty="0"/>
              <a:t>source code</a:t>
            </a:r>
            <a:r>
              <a:rPr lang="en-IN" sz="1600" dirty="0"/>
              <a:t> into an </a:t>
            </a:r>
            <a:r>
              <a:rPr lang="en-IN" sz="1600" b="1" dirty="0"/>
              <a:t>intermediate code </a:t>
            </a:r>
            <a:r>
              <a:rPr lang="en-IN" sz="1600" dirty="0"/>
              <a:t>called the byte code and this byte code is further translated to machine-dependent form by another layer of software called JVM (Java Virtual Machine).</a:t>
            </a:r>
          </a:p>
          <a:p>
            <a:pPr algn="just" fontAlgn="base">
              <a:buFont typeface="Wingdings" panose="05000000000000000000" pitchFamily="2" charset="2"/>
              <a:buChar char="§"/>
            </a:pPr>
            <a:r>
              <a:rPr lang="en-IN" sz="1600" dirty="0"/>
              <a:t>Therefore, JVM can execute bytecode on any platform or OS .</a:t>
            </a:r>
          </a:p>
          <a:p>
            <a:pPr algn="just" fontAlgn="base">
              <a:buFont typeface="Wingdings" panose="05000000000000000000" pitchFamily="2" charset="2"/>
              <a:buChar char="§"/>
            </a:pPr>
            <a:r>
              <a:rPr lang="en-IN" sz="1600" dirty="0"/>
              <a:t>This is where the </a:t>
            </a:r>
            <a:r>
              <a:rPr lang="en-IN" sz="1600" i="1" dirty="0"/>
              <a:t>“Write Once, run anywhere” (WORA)</a:t>
            </a:r>
            <a:r>
              <a:rPr lang="en-IN" sz="1600" dirty="0"/>
              <a:t> slogan for Java comes in, which means that we can develop applications on one environment (OS) and run on any other environment without doing any modification in the code.</a:t>
            </a:r>
          </a:p>
          <a:p>
            <a:pPr>
              <a:buFont typeface="Wingdings" panose="05000000000000000000" pitchFamily="2" charset="2"/>
              <a:buChar char="§"/>
            </a:pPr>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extLst>
      <p:ext uri="{BB962C8B-B14F-4D97-AF65-F5344CB8AC3E}">
        <p14:creationId xmlns:p14="http://schemas.microsoft.com/office/powerpoint/2010/main" val="362252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Buzzwords</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r>
              <a:rPr lang="en-IN" sz="1600" u="sng" dirty="0"/>
              <a:t>9. Platform Independent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275606"/>
            <a:ext cx="6343650"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6555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Buzzwords</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r>
              <a:rPr lang="en-IN" sz="1600" u="sng" dirty="0"/>
              <a:t>10. Distributed</a:t>
            </a:r>
          </a:p>
          <a:p>
            <a:pPr algn="just">
              <a:buFont typeface="Wingdings" panose="05000000000000000000" pitchFamily="2" charset="2"/>
              <a:buChar char="§"/>
            </a:pPr>
            <a:r>
              <a:rPr lang="en-IN" sz="1600" dirty="0"/>
              <a:t>Java is distributed because it encourages users to create distributed applications.</a:t>
            </a:r>
          </a:p>
          <a:p>
            <a:pPr algn="just" fontAlgn="base">
              <a:buFont typeface="Wingdings" panose="05000000000000000000" pitchFamily="2" charset="2"/>
              <a:buChar char="§"/>
            </a:pPr>
            <a:r>
              <a:rPr lang="en-IN" sz="1600" dirty="0"/>
              <a:t>In Java, we can </a:t>
            </a:r>
            <a:r>
              <a:rPr lang="en-IN" sz="1600" dirty="0">
                <a:highlight>
                  <a:srgbClr val="FFFF00"/>
                </a:highlight>
              </a:rPr>
              <a:t>split a program into many parts and store these parts on different computers. A Java programmer sitting on a machine can access another program running on the other machine.</a:t>
            </a:r>
          </a:p>
          <a:p>
            <a:pPr algn="just" fontAlgn="base">
              <a:buFont typeface="Wingdings" panose="05000000000000000000" pitchFamily="2" charset="2"/>
              <a:buChar char="§"/>
            </a:pPr>
            <a:r>
              <a:rPr lang="en-IN" sz="1600" dirty="0"/>
              <a:t>Java helps us to achieve this by providing the concept of </a:t>
            </a:r>
            <a:r>
              <a:rPr lang="en-IN" sz="1600" b="1" dirty="0"/>
              <a:t>RMI (Remote Method Invocation)</a:t>
            </a:r>
            <a:r>
              <a:rPr lang="en-IN" sz="1600" dirty="0"/>
              <a:t> and</a:t>
            </a:r>
            <a:r>
              <a:rPr lang="en-IN" sz="1600" b="1" dirty="0"/>
              <a:t> EJB (Enterprise JavaBeans)</a:t>
            </a:r>
            <a:r>
              <a:rPr lang="en-IN" sz="1600" dirty="0"/>
              <a:t>.</a:t>
            </a:r>
          </a:p>
          <a:p>
            <a:pPr algn="just" fontAlgn="base">
              <a:buFont typeface="Wingdings" panose="05000000000000000000" pitchFamily="2" charset="2"/>
              <a:buChar char="§"/>
            </a:pPr>
            <a:r>
              <a:rPr lang="en-IN" sz="1600" dirty="0"/>
              <a:t>Java comes with an extensive library of classes for interacting, </a:t>
            </a:r>
            <a:r>
              <a:rPr lang="en-IN" sz="1600" dirty="0">
                <a:solidFill>
                  <a:srgbClr val="FF0000"/>
                </a:solidFill>
              </a:rPr>
              <a:t>using TCP/IP protocols such as HTTP and FTP</a:t>
            </a:r>
            <a:r>
              <a:rPr lang="en-IN" sz="1600" dirty="0"/>
              <a:t>, which makes creating network connections much easier than in C/C++.</a:t>
            </a:r>
          </a:p>
          <a:p>
            <a:pPr algn="just" fontAlgn="base">
              <a:buFont typeface="Wingdings" panose="05000000000000000000" pitchFamily="2" charset="2"/>
              <a:buChar char="§"/>
            </a:pPr>
            <a:r>
              <a:rPr lang="en-IN" sz="1600" dirty="0"/>
              <a:t>It also enables multiple programmers at many locations to work together on a single project.</a:t>
            </a:r>
          </a:p>
          <a:p>
            <a:pPr marL="76200" indent="0">
              <a:buNone/>
            </a:pPr>
            <a:endParaRPr lang="en-IN" sz="1600"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78535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PROGRAM STRUCTURE</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endParaRPr lang="en-IN" sz="1600"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723900"/>
            <a:ext cx="4859809" cy="400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7253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PROGRAM STRUCTURE</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r>
              <a:rPr lang="en-IN" sz="2000" b="1" dirty="0">
                <a:solidFill>
                  <a:schemeClr val="accent3">
                    <a:lumMod val="75000"/>
                  </a:schemeClr>
                </a:solidFill>
              </a:rPr>
              <a:t>Documentation Section</a:t>
            </a:r>
          </a:p>
          <a:p>
            <a:pPr algn="just">
              <a:buFont typeface="Wingdings" panose="05000000000000000000" pitchFamily="2" charset="2"/>
              <a:buChar char="§"/>
            </a:pPr>
            <a:r>
              <a:rPr lang="en-IN" sz="1800" dirty="0"/>
              <a:t>You can write a comment in this section. It helps to understand the code. </a:t>
            </a:r>
            <a:r>
              <a:rPr lang="en-IN" sz="1800" dirty="0">
                <a:solidFill>
                  <a:schemeClr val="accent3">
                    <a:lumMod val="75000"/>
                  </a:schemeClr>
                </a:solidFill>
              </a:rPr>
              <a:t>These are optional</a:t>
            </a:r>
            <a:r>
              <a:rPr lang="en-IN" sz="1800" dirty="0"/>
              <a:t>.</a:t>
            </a:r>
          </a:p>
          <a:p>
            <a:pPr algn="just">
              <a:buFont typeface="Wingdings" panose="05000000000000000000" pitchFamily="2" charset="2"/>
              <a:buChar char="§"/>
            </a:pPr>
            <a:r>
              <a:rPr lang="en-IN" sz="1800" dirty="0"/>
              <a:t>It is used to improve the readability of the program.</a:t>
            </a:r>
          </a:p>
          <a:p>
            <a:pPr algn="just">
              <a:buFont typeface="Wingdings" panose="05000000000000000000" pitchFamily="2" charset="2"/>
              <a:buChar char="§"/>
            </a:pPr>
            <a:r>
              <a:rPr lang="en-IN" sz="1800" dirty="0"/>
              <a:t>The compiler ignores these comments during the time of execution</a:t>
            </a:r>
          </a:p>
          <a:p>
            <a:pPr algn="just">
              <a:buFont typeface="Wingdings" panose="05000000000000000000" pitchFamily="2" charset="2"/>
              <a:buChar char="§"/>
            </a:pPr>
            <a:r>
              <a:rPr lang="en-IN" sz="1800" dirty="0"/>
              <a:t>Types of comments that Java supports</a:t>
            </a:r>
          </a:p>
          <a:p>
            <a:pPr algn="just">
              <a:buFont typeface="Wingdings" panose="05000000000000000000" pitchFamily="2" charset="2"/>
              <a:buChar char="§"/>
            </a:pPr>
            <a:r>
              <a:rPr lang="en-IN" sz="1800" dirty="0"/>
              <a:t>Single line Comment </a:t>
            </a:r>
          </a:p>
          <a:p>
            <a:pPr marL="76200" indent="0" algn="just">
              <a:buNone/>
            </a:pPr>
            <a:r>
              <a:rPr lang="en-IN" sz="1800" dirty="0"/>
              <a:t>	</a:t>
            </a:r>
            <a:r>
              <a:rPr lang="en-IN" sz="1800" dirty="0">
                <a:solidFill>
                  <a:schemeClr val="accent3">
                    <a:lumMod val="75000"/>
                  </a:schemeClr>
                </a:solidFill>
              </a:rPr>
              <a:t>//This is single line comment</a:t>
            </a:r>
          </a:p>
          <a:p>
            <a:pPr algn="just">
              <a:buFont typeface="Wingdings" panose="05000000000000000000" pitchFamily="2" charset="2"/>
              <a:buChar char="§"/>
            </a:pPr>
            <a:r>
              <a:rPr lang="en-IN" sz="1800" dirty="0"/>
              <a:t>Multi-line Comment</a:t>
            </a:r>
          </a:p>
          <a:p>
            <a:pPr marL="76200" indent="0" algn="just">
              <a:buNone/>
            </a:pPr>
            <a:r>
              <a:rPr lang="en-IN" sz="1800" dirty="0"/>
              <a:t> 	</a:t>
            </a:r>
            <a:r>
              <a:rPr lang="en-IN" sz="1800" dirty="0">
                <a:solidFill>
                  <a:schemeClr val="accent3">
                    <a:lumMod val="75000"/>
                  </a:schemeClr>
                </a:solidFill>
              </a:rPr>
              <a:t>/* this is multiline comment.</a:t>
            </a:r>
          </a:p>
          <a:p>
            <a:pPr marL="76200" indent="0" algn="just">
              <a:buNone/>
            </a:pPr>
            <a:r>
              <a:rPr lang="en-IN" sz="1800" dirty="0">
                <a:solidFill>
                  <a:schemeClr val="accent3">
                    <a:lumMod val="75000"/>
                  </a:schemeClr>
                </a:solidFill>
              </a:rPr>
              <a:t>	and support multiple lines*/</a:t>
            </a:r>
            <a:endParaRPr lang="en-IN" sz="1600" b="1" u="sng" dirty="0">
              <a:solidFill>
                <a:schemeClr val="accent3">
                  <a:lumMod val="75000"/>
                </a:schemeClr>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1167745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PROGRAM STRUCTURE</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r>
              <a:rPr lang="en-IN" sz="2000" u="sng" dirty="0"/>
              <a:t>Package Statement</a:t>
            </a:r>
          </a:p>
          <a:p>
            <a:pPr>
              <a:buFont typeface="Wingdings" panose="05000000000000000000" pitchFamily="2" charset="2"/>
              <a:buChar char="§"/>
            </a:pPr>
            <a:r>
              <a:rPr lang="en-IN" sz="1800" dirty="0">
                <a:solidFill>
                  <a:srgbClr val="FF0000"/>
                </a:solidFill>
              </a:rPr>
              <a:t>A package is a group of classes that are defined by a name.</a:t>
            </a:r>
          </a:p>
          <a:p>
            <a:pPr>
              <a:buFont typeface="Wingdings" panose="05000000000000000000" pitchFamily="2" charset="2"/>
              <a:buChar char="§"/>
            </a:pPr>
            <a:r>
              <a:rPr lang="en-IN" sz="1600" dirty="0"/>
              <a:t>That is, if you want to declare many classes within one element, then you can declare it within a package</a:t>
            </a:r>
          </a:p>
          <a:p>
            <a:pPr marL="76200" indent="0">
              <a:buNone/>
            </a:pPr>
            <a:r>
              <a:rPr lang="en-IN" sz="1600" dirty="0"/>
              <a:t>		</a:t>
            </a:r>
            <a:r>
              <a:rPr lang="en-IN" sz="1600" b="1" dirty="0">
                <a:solidFill>
                  <a:schemeClr val="tx1">
                    <a:lumMod val="75000"/>
                    <a:lumOff val="25000"/>
                  </a:schemeClr>
                </a:solidFill>
              </a:rPr>
              <a:t>Package is declared as: package </a:t>
            </a:r>
            <a:r>
              <a:rPr lang="en-IN" sz="1600" b="1" dirty="0" err="1">
                <a:solidFill>
                  <a:schemeClr val="tx1">
                    <a:lumMod val="75000"/>
                    <a:lumOff val="25000"/>
                  </a:schemeClr>
                </a:solidFill>
              </a:rPr>
              <a:t>packagename</a:t>
            </a:r>
            <a:r>
              <a:rPr lang="en-IN" sz="1600" b="1" dirty="0">
                <a:solidFill>
                  <a:schemeClr val="tx1">
                    <a:lumMod val="75000"/>
                    <a:lumOff val="25000"/>
                  </a:schemeClr>
                </a:solidFill>
              </a:rPr>
              <a:t>;</a:t>
            </a:r>
          </a:p>
          <a:p>
            <a:pPr marL="76200" indent="0">
              <a:buNone/>
            </a:pPr>
            <a:r>
              <a:rPr lang="en-IN" sz="1600" b="1" dirty="0">
                <a:solidFill>
                  <a:schemeClr val="tx1">
                    <a:lumMod val="75000"/>
                    <a:lumOff val="25000"/>
                  </a:schemeClr>
                </a:solidFill>
              </a:rPr>
              <a:t>		</a:t>
            </a:r>
            <a:r>
              <a:rPr lang="en-IN" sz="1600" b="1" dirty="0" err="1">
                <a:solidFill>
                  <a:schemeClr val="tx1">
                    <a:lumMod val="75000"/>
                    <a:lumOff val="25000"/>
                  </a:schemeClr>
                </a:solidFill>
              </a:rPr>
              <a:t>Eg</a:t>
            </a:r>
            <a:r>
              <a:rPr lang="en-IN" sz="1600" b="1" dirty="0">
                <a:solidFill>
                  <a:schemeClr val="tx1">
                    <a:lumMod val="75000"/>
                    <a:lumOff val="25000"/>
                  </a:schemeClr>
                </a:solidFill>
              </a:rPr>
              <a:t>: package </a:t>
            </a:r>
            <a:r>
              <a:rPr lang="en-IN" sz="1600" b="1" dirty="0" err="1">
                <a:solidFill>
                  <a:schemeClr val="tx1">
                    <a:lumMod val="75000"/>
                    <a:lumOff val="25000"/>
                  </a:schemeClr>
                </a:solidFill>
              </a:rPr>
              <a:t>mypackage</a:t>
            </a:r>
            <a:r>
              <a:rPr lang="en-IN" sz="1600" b="1" dirty="0">
                <a:solidFill>
                  <a:schemeClr val="tx1">
                    <a:lumMod val="75000"/>
                    <a:lumOff val="25000"/>
                  </a:schemeClr>
                </a:solidFill>
              </a:rPr>
              <a:t>;</a:t>
            </a:r>
            <a:endParaRPr lang="en-US" sz="1600" b="1" u="sng" dirty="0">
              <a:solidFill>
                <a:schemeClr val="tx1">
                  <a:lumMod val="75000"/>
                  <a:lumOff val="25000"/>
                </a:schemeClr>
              </a:solidFill>
            </a:endParaRPr>
          </a:p>
          <a:p>
            <a:pPr marL="76200" indent="0">
              <a:buNone/>
            </a:pPr>
            <a:r>
              <a:rPr lang="en-IN" sz="1800" b="1" u="sng" dirty="0"/>
              <a:t>Import Statement</a:t>
            </a:r>
          </a:p>
          <a:p>
            <a:pPr>
              <a:buFont typeface="Wingdings" panose="05000000000000000000" pitchFamily="2" charset="2"/>
              <a:buChar char="§"/>
            </a:pPr>
            <a:r>
              <a:rPr lang="en-IN" sz="1800" dirty="0"/>
              <a:t>If you want to use a class of another package, then you can do this by importing it directly into your program.</a:t>
            </a:r>
          </a:p>
          <a:p>
            <a:pPr>
              <a:buFont typeface="Wingdings" panose="05000000000000000000" pitchFamily="2" charset="2"/>
              <a:buChar char="§"/>
            </a:pPr>
            <a:r>
              <a:rPr lang="en-IN" sz="1800" dirty="0"/>
              <a:t>import </a:t>
            </a:r>
            <a:r>
              <a:rPr lang="en-IN" sz="1800" dirty="0" err="1"/>
              <a:t>java.util.Date</a:t>
            </a:r>
            <a:r>
              <a:rPr lang="en-IN" sz="1800" dirty="0"/>
              <a:t>; //imports the date class</a:t>
            </a:r>
            <a:endParaRPr lang="en-IN" sz="1800" b="1" u="sng" dirty="0">
              <a:solidFill>
                <a:schemeClr val="tx1">
                  <a:lumMod val="75000"/>
                  <a:lumOff val="25000"/>
                </a:schemeClr>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Tree>
    <p:extLst>
      <p:ext uri="{BB962C8B-B14F-4D97-AF65-F5344CB8AC3E}">
        <p14:creationId xmlns:p14="http://schemas.microsoft.com/office/powerpoint/2010/main" val="40018129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dirty="0"/>
              <a:t>JAVA PROGRAM STRUCTURE</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r>
              <a:rPr lang="en-IN" sz="1800" b="1" dirty="0"/>
              <a:t>Class Definition</a:t>
            </a:r>
            <a:endParaRPr lang="en-IN" sz="1800" dirty="0"/>
          </a:p>
          <a:p>
            <a:pPr algn="just">
              <a:buFont typeface="Wingdings" panose="05000000000000000000" pitchFamily="2" charset="2"/>
              <a:buChar char="§"/>
            </a:pPr>
            <a:r>
              <a:rPr lang="en-IN" sz="1600" dirty="0"/>
              <a:t>A Java program may contain several class definitions. Classes are the main and essential elements of any Java program.</a:t>
            </a:r>
          </a:p>
          <a:p>
            <a:pPr marL="76200" indent="0" algn="just">
              <a:buNone/>
            </a:pPr>
            <a:r>
              <a:rPr lang="en-IN" sz="2000" dirty="0"/>
              <a:t>Main Method Class</a:t>
            </a:r>
          </a:p>
          <a:p>
            <a:pPr algn="just">
              <a:buFont typeface="Wingdings" panose="05000000000000000000" pitchFamily="2" charset="2"/>
              <a:buChar char="§"/>
            </a:pPr>
            <a:r>
              <a:rPr lang="en-IN" sz="1600" dirty="0">
                <a:solidFill>
                  <a:srgbClr val="FF0000"/>
                </a:solidFill>
              </a:rPr>
              <a:t>The main method is from where the execution actually starts .</a:t>
            </a:r>
          </a:p>
          <a:p>
            <a:pPr algn="just">
              <a:buFont typeface="Wingdings" panose="05000000000000000000" pitchFamily="2" charset="2"/>
              <a:buChar char="§"/>
            </a:pPr>
            <a:r>
              <a:rPr lang="en-IN" sz="1600" dirty="0"/>
              <a:t>Every Java stand-alone program requires the main method as the starting point of the program. </a:t>
            </a:r>
          </a:p>
          <a:p>
            <a:pPr algn="just">
              <a:buFont typeface="Wingdings" panose="05000000000000000000" pitchFamily="2" charset="2"/>
              <a:buChar char="§"/>
            </a:pPr>
            <a:r>
              <a:rPr lang="en-IN" sz="1600" dirty="0"/>
              <a:t>This is an essential part of a Java program. </a:t>
            </a:r>
          </a:p>
          <a:p>
            <a:pPr algn="just">
              <a:buFont typeface="Wingdings" panose="05000000000000000000" pitchFamily="2" charset="2"/>
              <a:buChar char="§"/>
            </a:pPr>
            <a:r>
              <a:rPr lang="en-IN" sz="1600" dirty="0"/>
              <a:t>There may be many classes in a Java program, </a:t>
            </a:r>
            <a:r>
              <a:rPr lang="en-IN" sz="1600" dirty="0">
                <a:solidFill>
                  <a:srgbClr val="FF0000"/>
                </a:solidFill>
              </a:rPr>
              <a:t>and only one class defines the main method.</a:t>
            </a:r>
          </a:p>
          <a:p>
            <a:pPr algn="just">
              <a:buFont typeface="Wingdings" panose="05000000000000000000" pitchFamily="2" charset="2"/>
              <a:buChar char="§"/>
            </a:pPr>
            <a:r>
              <a:rPr lang="en-IN" sz="1600" dirty="0"/>
              <a:t>Methods contain data type declaration and executable statements.</a:t>
            </a:r>
            <a:endParaRPr lang="en-IN" sz="1600" u="sng"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3522085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r>
              <a:rPr lang="en-IN" sz="2800" b="1" dirty="0"/>
              <a:t>A First Simple Program</a:t>
            </a:r>
            <a:br>
              <a:rPr lang="en-IN" sz="2800" dirty="0"/>
            </a:br>
            <a:endParaRPr lang="en-IN" sz="2800" dirty="0"/>
          </a:p>
        </p:txBody>
      </p:sp>
      <p:sp>
        <p:nvSpPr>
          <p:cNvPr id="3" name="Text Placeholder 2"/>
          <p:cNvSpPr>
            <a:spLocks noGrp="1"/>
          </p:cNvSpPr>
          <p:nvPr>
            <p:ph type="body" idx="1"/>
          </p:nvPr>
        </p:nvSpPr>
        <p:spPr>
          <a:xfrm>
            <a:off x="323528" y="699542"/>
            <a:ext cx="8712968" cy="4320480"/>
          </a:xfrm>
        </p:spPr>
        <p:txBody>
          <a:bodyPr/>
          <a:lstStyle/>
          <a:p>
            <a:pPr marL="76200" indent="0">
              <a:buNone/>
            </a:pPr>
            <a:r>
              <a:rPr lang="en-IN" sz="1600" dirty="0"/>
              <a:t>/*</a:t>
            </a:r>
          </a:p>
          <a:p>
            <a:pPr marL="76200" indent="0">
              <a:buNone/>
            </a:pPr>
            <a:r>
              <a:rPr lang="en-IN" sz="1600" dirty="0"/>
              <a:t>This is a simple Java program.</a:t>
            </a:r>
          </a:p>
          <a:p>
            <a:pPr marL="76200" indent="0">
              <a:buNone/>
            </a:pPr>
            <a:r>
              <a:rPr lang="en-IN" sz="1600" dirty="0"/>
              <a:t>Call this </a:t>
            </a:r>
            <a:r>
              <a:rPr lang="en-IN" sz="1600" dirty="0">
                <a:highlight>
                  <a:srgbClr val="FFFF00"/>
                </a:highlight>
              </a:rPr>
              <a:t>file "Example.java".</a:t>
            </a:r>
          </a:p>
          <a:p>
            <a:pPr marL="76200" indent="0">
              <a:buNone/>
            </a:pPr>
            <a:r>
              <a:rPr lang="en-IN" sz="1600" dirty="0"/>
              <a:t>*/</a:t>
            </a:r>
          </a:p>
          <a:p>
            <a:pPr marL="76200" indent="0">
              <a:buNone/>
            </a:pPr>
            <a:r>
              <a:rPr lang="en-IN" sz="1600" dirty="0"/>
              <a:t>public class Example</a:t>
            </a:r>
          </a:p>
          <a:p>
            <a:pPr marL="76200" indent="0">
              <a:buNone/>
            </a:pPr>
            <a:r>
              <a:rPr lang="en-IN" sz="1600" dirty="0">
                <a:solidFill>
                  <a:srgbClr val="C00000"/>
                </a:solidFill>
              </a:rPr>
              <a:t> {</a:t>
            </a:r>
          </a:p>
          <a:p>
            <a:pPr marL="76200" indent="0">
              <a:buNone/>
            </a:pPr>
            <a:r>
              <a:rPr lang="en-IN" sz="1600" dirty="0"/>
              <a:t>	// Your program begins with a call to main().</a:t>
            </a:r>
          </a:p>
          <a:p>
            <a:pPr marL="76200" indent="0">
              <a:buNone/>
            </a:pPr>
            <a:r>
              <a:rPr lang="en-IN" sz="1600" dirty="0">
                <a:solidFill>
                  <a:schemeClr val="accent3">
                    <a:lumMod val="75000"/>
                  </a:schemeClr>
                </a:solidFill>
              </a:rPr>
              <a:t>	public static void main(String </a:t>
            </a:r>
            <a:r>
              <a:rPr lang="en-IN" sz="1600" dirty="0" err="1">
                <a:solidFill>
                  <a:schemeClr val="accent3">
                    <a:lumMod val="75000"/>
                  </a:schemeClr>
                </a:solidFill>
              </a:rPr>
              <a:t>args</a:t>
            </a:r>
            <a:r>
              <a:rPr lang="en-IN" sz="1600" dirty="0">
                <a:solidFill>
                  <a:schemeClr val="accent3">
                    <a:lumMod val="75000"/>
                  </a:schemeClr>
                </a:solidFill>
              </a:rPr>
              <a:t>[])</a:t>
            </a:r>
          </a:p>
          <a:p>
            <a:pPr marL="76200" indent="0">
              <a:buNone/>
            </a:pPr>
            <a:r>
              <a:rPr lang="en-IN" sz="1600" dirty="0">
                <a:solidFill>
                  <a:schemeClr val="accent3">
                    <a:lumMod val="75000"/>
                  </a:schemeClr>
                </a:solidFill>
              </a:rPr>
              <a:t>	 {</a:t>
            </a:r>
          </a:p>
          <a:p>
            <a:pPr marL="76200" indent="0">
              <a:buNone/>
            </a:pPr>
            <a:r>
              <a:rPr lang="en-IN" sz="1600" dirty="0"/>
              <a:t>		</a:t>
            </a:r>
            <a:r>
              <a:rPr lang="en-IN" sz="1600" dirty="0" err="1"/>
              <a:t>System.out.println</a:t>
            </a:r>
            <a:r>
              <a:rPr lang="en-IN" sz="1600" dirty="0"/>
              <a:t>("This is a simple Java program.");</a:t>
            </a:r>
          </a:p>
          <a:p>
            <a:pPr marL="76200" indent="0">
              <a:buNone/>
            </a:pPr>
            <a:r>
              <a:rPr lang="en-IN" sz="1600" dirty="0">
                <a:solidFill>
                  <a:schemeClr val="accent3">
                    <a:lumMod val="75000"/>
                  </a:schemeClr>
                </a:solidFill>
              </a:rPr>
              <a:t>	}</a:t>
            </a:r>
          </a:p>
          <a:p>
            <a:pPr marL="76200" indent="0">
              <a:buNone/>
            </a:pPr>
            <a:r>
              <a:rPr lang="en-IN" sz="1600" dirty="0">
                <a:solidFill>
                  <a:srgbClr val="C00000"/>
                </a:solidFill>
              </a:rPr>
              <a:t>}</a:t>
            </a:r>
            <a:endParaRPr lang="en-IN" sz="1600" u="sng" dirty="0">
              <a:solidFill>
                <a:srgbClr val="C0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116774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280920" cy="576064"/>
          </a:xfrm>
        </p:spPr>
        <p:txBody>
          <a:bodyPr/>
          <a:lstStyle/>
          <a:p>
            <a:r>
              <a:rPr lang="en-IN" dirty="0"/>
              <a:t>Java Version History</a:t>
            </a:r>
          </a:p>
        </p:txBody>
      </p:sp>
      <p:sp>
        <p:nvSpPr>
          <p:cNvPr id="3" name="Text Placeholder 2"/>
          <p:cNvSpPr>
            <a:spLocks noGrp="1"/>
          </p:cNvSpPr>
          <p:nvPr>
            <p:ph type="body" idx="1"/>
          </p:nvPr>
        </p:nvSpPr>
        <p:spPr>
          <a:xfrm>
            <a:off x="323528" y="771550"/>
            <a:ext cx="8640960" cy="4371950"/>
          </a:xfrm>
        </p:spPr>
        <p:txBody>
          <a:bodyPr/>
          <a:lstStyle/>
          <a:p>
            <a:pPr>
              <a:buFont typeface="Wingdings" panose="05000000000000000000" pitchFamily="2" charset="2"/>
              <a:buChar char="Ø"/>
            </a:pPr>
            <a:r>
              <a:rPr lang="en-IN" sz="1200" dirty="0"/>
              <a:t>JDK Alpha and Beta (1995)</a:t>
            </a:r>
          </a:p>
          <a:p>
            <a:pPr>
              <a:buFont typeface="Wingdings" panose="05000000000000000000" pitchFamily="2" charset="2"/>
              <a:buChar char="Ø"/>
            </a:pPr>
            <a:r>
              <a:rPr lang="en-IN" sz="1200" dirty="0"/>
              <a:t>JDK 1.0 (23rd Jan 1996)</a:t>
            </a:r>
          </a:p>
          <a:p>
            <a:pPr>
              <a:buFont typeface="Wingdings" panose="05000000000000000000" pitchFamily="2" charset="2"/>
              <a:buChar char="Ø"/>
            </a:pPr>
            <a:r>
              <a:rPr lang="en-IN" sz="1200" dirty="0"/>
              <a:t>JDK 1.1 (19th Feb 1997)</a:t>
            </a:r>
          </a:p>
          <a:p>
            <a:pPr>
              <a:buFont typeface="Wingdings" panose="05000000000000000000" pitchFamily="2" charset="2"/>
              <a:buChar char="Ø"/>
            </a:pPr>
            <a:r>
              <a:rPr lang="en-IN" sz="1200" dirty="0"/>
              <a:t>J2SE 1.2 (8th Dec 1998)</a:t>
            </a:r>
          </a:p>
          <a:p>
            <a:pPr>
              <a:buFont typeface="Wingdings" panose="05000000000000000000" pitchFamily="2" charset="2"/>
              <a:buChar char="Ø"/>
            </a:pPr>
            <a:r>
              <a:rPr lang="en-IN" sz="1200" dirty="0"/>
              <a:t>J2SE 1.3 (8th May 2000)</a:t>
            </a:r>
          </a:p>
          <a:p>
            <a:pPr>
              <a:buFont typeface="Wingdings" panose="05000000000000000000" pitchFamily="2" charset="2"/>
              <a:buChar char="Ø"/>
            </a:pPr>
            <a:r>
              <a:rPr lang="en-IN" sz="1200" dirty="0"/>
              <a:t>J2SE 1.4 (6th Feb 2002)</a:t>
            </a:r>
          </a:p>
          <a:p>
            <a:pPr>
              <a:buFont typeface="Wingdings" panose="05000000000000000000" pitchFamily="2" charset="2"/>
              <a:buChar char="Ø"/>
            </a:pPr>
            <a:r>
              <a:rPr lang="en-IN" sz="1200" dirty="0"/>
              <a:t>J2SE 5.0 (30th Sep 2004)</a:t>
            </a:r>
          </a:p>
          <a:p>
            <a:pPr>
              <a:buFont typeface="Wingdings" panose="05000000000000000000" pitchFamily="2" charset="2"/>
              <a:buChar char="Ø"/>
            </a:pPr>
            <a:r>
              <a:rPr lang="en-IN" sz="1200" dirty="0"/>
              <a:t>Java SE 6 (11th Dec 2006)</a:t>
            </a:r>
          </a:p>
          <a:p>
            <a:pPr>
              <a:buFont typeface="Wingdings" panose="05000000000000000000" pitchFamily="2" charset="2"/>
              <a:buChar char="Ø"/>
            </a:pPr>
            <a:r>
              <a:rPr lang="en-IN" sz="1200" dirty="0"/>
              <a:t>Java SE 7 (28th July 2011)</a:t>
            </a:r>
          </a:p>
          <a:p>
            <a:pPr>
              <a:buFont typeface="Wingdings" panose="05000000000000000000" pitchFamily="2" charset="2"/>
              <a:buChar char="Ø"/>
            </a:pPr>
            <a:r>
              <a:rPr lang="en-IN" sz="1200" dirty="0"/>
              <a:t>Java SE 8 (18th Mar 2014)</a:t>
            </a:r>
          </a:p>
          <a:p>
            <a:pPr>
              <a:buFont typeface="Wingdings" panose="05000000000000000000" pitchFamily="2" charset="2"/>
              <a:buChar char="Ø"/>
            </a:pPr>
            <a:r>
              <a:rPr lang="en-IN" sz="1200" dirty="0"/>
              <a:t>Java SE 9 (21st Sep 2017)</a:t>
            </a:r>
          </a:p>
          <a:p>
            <a:pPr>
              <a:buFont typeface="Wingdings" panose="05000000000000000000" pitchFamily="2" charset="2"/>
              <a:buChar char="Ø"/>
            </a:pPr>
            <a:r>
              <a:rPr lang="en-IN" sz="1200" dirty="0"/>
              <a:t>Java SE 10 (20th Mar 2018)</a:t>
            </a:r>
          </a:p>
          <a:p>
            <a:pPr algn="l"/>
            <a:r>
              <a:rPr lang="en-US" sz="1200" b="0" i="0" dirty="0">
                <a:solidFill>
                  <a:srgbClr val="FF0000"/>
                </a:solidFill>
                <a:effectLst/>
                <a:latin typeface="arial" panose="020B0604020202020204" pitchFamily="34" charset="0"/>
              </a:rPr>
              <a:t>Java Platform, Standard Edition 17</a:t>
            </a:r>
          </a:p>
          <a:p>
            <a:r>
              <a:rPr lang="en-US" sz="1200" b="1" i="0" dirty="0">
                <a:solidFill>
                  <a:srgbClr val="FF0000"/>
                </a:solidFill>
                <a:effectLst/>
                <a:latin typeface="arial" panose="020B0604020202020204" pitchFamily="34" charset="0"/>
              </a:rPr>
              <a:t>Java SE 18.0.2.1 is the latest release of Java SE Platform</a:t>
            </a:r>
            <a:r>
              <a:rPr lang="en-US" sz="1200" dirty="0">
                <a:solidFill>
                  <a:srgbClr val="FF0000"/>
                </a:solidFill>
                <a:latin typeface="arial" panose="020B0604020202020204" pitchFamily="34" charset="0"/>
              </a:rPr>
              <a:t>.</a:t>
            </a:r>
            <a:endParaRPr lang="en-IN" sz="1600" dirty="0">
              <a:solidFill>
                <a:srgbClr val="FF0000"/>
              </a:solidFill>
            </a:endParaRPr>
          </a:p>
          <a:p>
            <a:pPr>
              <a:buFont typeface="Wingdings" panose="05000000000000000000" pitchFamily="2" charset="2"/>
              <a:buChar char="Ø"/>
            </a:pPr>
            <a:endParaRPr lang="en-IN" sz="12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9" y="843558"/>
            <a:ext cx="5760640"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276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u="sng" dirty="0"/>
              <a:t>Here are the most important points to note about the Java programs</a:t>
            </a:r>
            <a:r>
              <a:rPr lang="en-IN" sz="2800" dirty="0"/>
              <a:t>:</a:t>
            </a:r>
          </a:p>
        </p:txBody>
      </p:sp>
      <p:sp>
        <p:nvSpPr>
          <p:cNvPr id="3" name="Text Placeholder 2"/>
          <p:cNvSpPr>
            <a:spLocks noGrp="1"/>
          </p:cNvSpPr>
          <p:nvPr>
            <p:ph type="body" idx="1"/>
          </p:nvPr>
        </p:nvSpPr>
        <p:spPr>
          <a:xfrm>
            <a:off x="323528" y="1059582"/>
            <a:ext cx="8712968" cy="3960440"/>
          </a:xfrm>
        </p:spPr>
        <p:txBody>
          <a:bodyPr/>
          <a:lstStyle/>
          <a:p>
            <a:pPr>
              <a:buFont typeface="Wingdings" panose="05000000000000000000" pitchFamily="2" charset="2"/>
              <a:buChar char="§"/>
            </a:pPr>
            <a:r>
              <a:rPr lang="en-IN" sz="1600" dirty="0"/>
              <a:t>You have to keep in mind that, Java code is case sensitive.</a:t>
            </a:r>
          </a:p>
          <a:p>
            <a:pPr>
              <a:buFont typeface="Wingdings" panose="05000000000000000000" pitchFamily="2" charset="2"/>
              <a:buChar char="§"/>
            </a:pPr>
            <a:r>
              <a:rPr lang="en-IN" sz="1600" dirty="0"/>
              <a:t>To write a Java program, you must have to define class first.</a:t>
            </a:r>
          </a:p>
          <a:p>
            <a:pPr>
              <a:buFont typeface="Wingdings" panose="05000000000000000000" pitchFamily="2" charset="2"/>
              <a:buChar char="§"/>
            </a:pPr>
            <a:r>
              <a:rPr lang="en-IN" sz="1600" dirty="0"/>
              <a:t>The name of the class in Java (which holds the main method) is the name of the Java program, and the same name will be given in the filename. </a:t>
            </a:r>
          </a:p>
          <a:p>
            <a:pPr>
              <a:buFont typeface="Wingdings" panose="05000000000000000000" pitchFamily="2" charset="2"/>
              <a:buChar char="§"/>
            </a:pPr>
            <a:r>
              <a:rPr lang="en-IN" sz="1600" dirty="0">
                <a:solidFill>
                  <a:srgbClr val="FF0000"/>
                </a:solidFill>
              </a:rPr>
              <a:t>As mentioned above in the sample program; </a:t>
            </a:r>
          </a:p>
          <a:p>
            <a:pPr>
              <a:buFont typeface="Wingdings" panose="05000000000000000000" pitchFamily="2" charset="2"/>
              <a:buChar char="§"/>
            </a:pPr>
            <a:r>
              <a:rPr lang="en-IN" sz="1600" dirty="0">
                <a:solidFill>
                  <a:srgbClr val="FF0000"/>
                </a:solidFill>
              </a:rPr>
              <a:t>The name of the class is " Example " in which the main method is, then this file will be named " </a:t>
            </a:r>
            <a:r>
              <a:rPr lang="en-IN" sz="1600" dirty="0" err="1">
                <a:solidFill>
                  <a:srgbClr val="FF0000"/>
                </a:solidFill>
              </a:rPr>
              <a:t>Example.Java</a:t>
            </a:r>
            <a:r>
              <a:rPr lang="en-IN" sz="1600" dirty="0">
                <a:solidFill>
                  <a:srgbClr val="FF0000"/>
                </a:solidFill>
              </a:rPr>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1553810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u="sng" dirty="0"/>
              <a:t>Here are the most important points to note about the Java programs</a:t>
            </a:r>
            <a:r>
              <a:rPr lang="en-IN" sz="2800" dirty="0"/>
              <a:t>:</a:t>
            </a:r>
          </a:p>
        </p:txBody>
      </p:sp>
      <p:sp>
        <p:nvSpPr>
          <p:cNvPr id="3" name="Text Placeholder 2"/>
          <p:cNvSpPr>
            <a:spLocks noGrp="1"/>
          </p:cNvSpPr>
          <p:nvPr>
            <p:ph type="body" idx="1"/>
          </p:nvPr>
        </p:nvSpPr>
        <p:spPr>
          <a:xfrm>
            <a:off x="323528" y="1059582"/>
            <a:ext cx="8712968" cy="3960440"/>
          </a:xfrm>
        </p:spPr>
        <p:txBody>
          <a:bodyPr/>
          <a:lstStyle/>
          <a:p>
            <a:pPr marL="76200" indent="0">
              <a:buNone/>
            </a:pP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graphicFrame>
        <p:nvGraphicFramePr>
          <p:cNvPr id="7" name="Table 6"/>
          <p:cNvGraphicFramePr>
            <a:graphicFrameLocks noGrp="1"/>
          </p:cNvGraphicFramePr>
          <p:nvPr>
            <p:extLst>
              <p:ext uri="{D42A27DB-BD31-4B8C-83A1-F6EECF244321}">
                <p14:modId xmlns:p14="http://schemas.microsoft.com/office/powerpoint/2010/main" val="2121946864"/>
              </p:ext>
            </p:extLst>
          </p:nvPr>
        </p:nvGraphicFramePr>
        <p:xfrm>
          <a:off x="323528" y="1059581"/>
          <a:ext cx="8424936" cy="3976106"/>
        </p:xfrm>
        <a:graphic>
          <a:graphicData uri="http://schemas.openxmlformats.org/drawingml/2006/table">
            <a:tbl>
              <a:tblPr/>
              <a:tblGrid>
                <a:gridCol w="2160240">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1296145">
                <a:tc>
                  <a:txBody>
                    <a:bodyPr/>
                    <a:lstStyle/>
                    <a:p>
                      <a:pPr fontAlgn="t"/>
                      <a:r>
                        <a:rPr lang="en-IN" sz="1400" dirty="0">
                          <a:effectLst/>
                        </a:rPr>
                        <a:t>public class </a:t>
                      </a:r>
                      <a:r>
                        <a:rPr lang="en-IN" sz="1400" dirty="0"/>
                        <a:t>Example </a:t>
                      </a:r>
                      <a:endParaRPr lang="en-IN" sz="1400" dirty="0">
                        <a:effectLst/>
                      </a:endParaRPr>
                    </a:p>
                  </a:txBody>
                  <a:tcPr marL="73043" marR="73043" marT="36521" marB="36521">
                    <a:lnL w="9525" cap="flat" cmpd="sng" algn="ctr">
                      <a:solidFill>
                        <a:srgbClr val="30A922"/>
                      </a:solidFill>
                      <a:prstDash val="solid"/>
                      <a:round/>
                      <a:headEnd type="none" w="med" len="med"/>
                      <a:tailEnd type="none" w="med" len="med"/>
                    </a:lnL>
                    <a:lnR w="9525" cap="flat" cmpd="sng" algn="ctr">
                      <a:solidFill>
                        <a:srgbClr val="30A922"/>
                      </a:solidFill>
                      <a:prstDash val="solid"/>
                      <a:round/>
                      <a:headEnd type="none" w="med" len="med"/>
                      <a:tailEnd type="none" w="med" len="med"/>
                    </a:lnR>
                    <a:lnT w="9525" cap="flat" cmpd="sng" algn="ctr">
                      <a:solidFill>
                        <a:srgbClr val="30A922"/>
                      </a:solidFill>
                      <a:prstDash val="solid"/>
                      <a:round/>
                      <a:headEnd type="none" w="med" len="med"/>
                      <a:tailEnd type="none" w="med" len="med"/>
                    </a:lnT>
                    <a:lnB w="9525" cap="flat" cmpd="sng" algn="ctr">
                      <a:solidFill>
                        <a:srgbClr val="30A922"/>
                      </a:solidFill>
                      <a:prstDash val="solid"/>
                      <a:round/>
                      <a:headEnd type="none" w="med" len="med"/>
                      <a:tailEnd type="none" w="med" len="med"/>
                    </a:lnB>
                    <a:solidFill>
                      <a:srgbClr val="FFFFFF"/>
                    </a:solidFill>
                  </a:tcPr>
                </a:tc>
                <a:tc>
                  <a:txBody>
                    <a:bodyPr/>
                    <a:lstStyle/>
                    <a:p>
                      <a:pPr fontAlgn="t">
                        <a:buFont typeface="Arial"/>
                        <a:buChar char="•"/>
                      </a:pPr>
                      <a:r>
                        <a:rPr lang="en-IN" sz="1400" b="1" dirty="0">
                          <a:effectLst/>
                        </a:rPr>
                        <a:t>This creates a class called </a:t>
                      </a:r>
                      <a:r>
                        <a:rPr lang="en-IN" sz="1400" b="1" dirty="0"/>
                        <a:t>Example </a:t>
                      </a:r>
                      <a:r>
                        <a:rPr lang="en-IN" sz="1400" b="1" dirty="0">
                          <a:effectLst/>
                        </a:rPr>
                        <a:t>.</a:t>
                      </a:r>
                    </a:p>
                    <a:p>
                      <a:pPr fontAlgn="t">
                        <a:buFont typeface="Arial"/>
                        <a:buNone/>
                      </a:pPr>
                      <a:endParaRPr lang="en-IN" sz="1400" b="1" dirty="0">
                        <a:effectLst/>
                      </a:endParaRPr>
                    </a:p>
                    <a:p>
                      <a:pPr fontAlgn="t">
                        <a:buFont typeface="Arial"/>
                        <a:buChar char="•"/>
                      </a:pPr>
                      <a:r>
                        <a:rPr lang="en-IN" sz="1400" b="1" dirty="0">
                          <a:effectLst/>
                        </a:rPr>
                        <a:t>The public word means that it is accessible from any other classes.</a:t>
                      </a:r>
                    </a:p>
                  </a:txBody>
                  <a:tcPr marL="73043" marR="73043" marT="36521" marB="36521">
                    <a:lnL w="9525" cap="flat" cmpd="sng" algn="ctr">
                      <a:solidFill>
                        <a:srgbClr val="30A922"/>
                      </a:solidFill>
                      <a:prstDash val="solid"/>
                      <a:round/>
                      <a:headEnd type="none" w="med" len="med"/>
                      <a:tailEnd type="none" w="med" len="med"/>
                    </a:lnL>
                    <a:lnR w="9525" cap="flat" cmpd="sng" algn="ctr">
                      <a:solidFill>
                        <a:srgbClr val="30A922"/>
                      </a:solidFill>
                      <a:prstDash val="solid"/>
                      <a:round/>
                      <a:headEnd type="none" w="med" len="med"/>
                      <a:tailEnd type="none" w="med" len="med"/>
                    </a:lnR>
                    <a:lnT w="9525" cap="flat" cmpd="sng" algn="ctr">
                      <a:solidFill>
                        <a:srgbClr val="30A922"/>
                      </a:solidFill>
                      <a:prstDash val="solid"/>
                      <a:round/>
                      <a:headEnd type="none" w="med" len="med"/>
                      <a:tailEnd type="none" w="med" len="med"/>
                    </a:lnT>
                    <a:lnB w="9525" cap="flat" cmpd="sng" algn="ctr">
                      <a:solidFill>
                        <a:srgbClr val="30A92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471489">
                <a:tc>
                  <a:txBody>
                    <a:bodyPr/>
                    <a:lstStyle/>
                    <a:p>
                      <a:pPr fontAlgn="t"/>
                      <a:r>
                        <a:rPr lang="en-IN" sz="1400" b="0" i="0" u="none" strike="noStrike" cap="none" dirty="0">
                          <a:solidFill>
                            <a:schemeClr val="tx1"/>
                          </a:solidFill>
                          <a:effectLst/>
                          <a:latin typeface="+mn-lt"/>
                          <a:ea typeface="+mn-ea"/>
                          <a:cs typeface="+mn-cs"/>
                          <a:sym typeface="Arial"/>
                        </a:rPr>
                        <a:t>/* Comments */</a:t>
                      </a:r>
                      <a:endParaRPr lang="en-IN" sz="1400" dirty="0">
                        <a:effectLst/>
                      </a:endParaRPr>
                    </a:p>
                  </a:txBody>
                  <a:tcPr marL="73043" marR="73043" marT="36521" marB="36521">
                    <a:lnL w="9525" cap="flat" cmpd="sng" algn="ctr">
                      <a:solidFill>
                        <a:srgbClr val="30A922"/>
                      </a:solidFill>
                      <a:prstDash val="solid"/>
                      <a:round/>
                      <a:headEnd type="none" w="med" len="med"/>
                      <a:tailEnd type="none" w="med" len="med"/>
                    </a:lnL>
                    <a:lnR w="9525" cap="flat" cmpd="sng" algn="ctr">
                      <a:solidFill>
                        <a:srgbClr val="30A922"/>
                      </a:solidFill>
                      <a:prstDash val="solid"/>
                      <a:round/>
                      <a:headEnd type="none" w="med" len="med"/>
                      <a:tailEnd type="none" w="med" len="med"/>
                    </a:lnR>
                    <a:lnT w="9525" cap="flat" cmpd="sng" algn="ctr">
                      <a:solidFill>
                        <a:srgbClr val="30A922"/>
                      </a:solidFill>
                      <a:prstDash val="solid"/>
                      <a:round/>
                      <a:headEnd type="none" w="med" len="med"/>
                      <a:tailEnd type="none" w="med" len="med"/>
                    </a:lnT>
                    <a:lnB w="9525" cap="flat" cmpd="sng" algn="ctr">
                      <a:solidFill>
                        <a:srgbClr val="30A922"/>
                      </a:solidFill>
                      <a:prstDash val="solid"/>
                      <a:round/>
                      <a:headEnd type="none" w="med" len="med"/>
                      <a:tailEnd type="none" w="med" len="med"/>
                    </a:lnB>
                    <a:solidFill>
                      <a:srgbClr val="FFFFFF"/>
                    </a:solidFill>
                  </a:tcPr>
                </a:tc>
                <a:tc>
                  <a:txBody>
                    <a:bodyPr/>
                    <a:lstStyle/>
                    <a:p>
                      <a:pPr fontAlgn="t">
                        <a:buFont typeface="Arial"/>
                        <a:buChar char="•"/>
                      </a:pPr>
                      <a:r>
                        <a:rPr lang="en-IN" sz="1400" b="1" i="0" u="none" strike="noStrike" cap="none" dirty="0">
                          <a:solidFill>
                            <a:schemeClr val="tx1"/>
                          </a:solidFill>
                          <a:effectLst/>
                          <a:latin typeface="+mn-lt"/>
                          <a:ea typeface="+mn-ea"/>
                          <a:cs typeface="+mn-cs"/>
                          <a:sym typeface="Arial"/>
                        </a:rPr>
                        <a:t>The compiler ignores comment block.</a:t>
                      </a:r>
                    </a:p>
                    <a:p>
                      <a:pPr fontAlgn="t">
                        <a:buFont typeface="Arial"/>
                        <a:buNone/>
                      </a:pPr>
                      <a:endParaRPr lang="en-IN" sz="1400" b="1" i="0" u="none" strike="noStrike" cap="none" dirty="0">
                        <a:solidFill>
                          <a:schemeClr val="tx1"/>
                        </a:solidFill>
                        <a:effectLst/>
                        <a:latin typeface="+mn-lt"/>
                        <a:ea typeface="+mn-ea"/>
                        <a:cs typeface="+mn-cs"/>
                        <a:sym typeface="Arial"/>
                      </a:endParaRPr>
                    </a:p>
                    <a:p>
                      <a:pPr fontAlgn="t">
                        <a:buFont typeface="Arial"/>
                        <a:buChar char="•"/>
                      </a:pPr>
                      <a:r>
                        <a:rPr lang="en-IN" sz="1400" b="1" i="0" u="none" strike="noStrike" cap="none" dirty="0">
                          <a:solidFill>
                            <a:schemeClr val="tx1"/>
                          </a:solidFill>
                          <a:effectLst/>
                          <a:latin typeface="+mn-lt"/>
                          <a:ea typeface="+mn-ea"/>
                          <a:cs typeface="+mn-cs"/>
                          <a:sym typeface="Arial"/>
                        </a:rPr>
                        <a:t> Comment can be used anywhere in the program to add info about the program or code block, which will be helpful for developers to understand the existing code in the future easily.</a:t>
                      </a:r>
                      <a:endParaRPr lang="en-IN" sz="1400" b="1" dirty="0">
                        <a:effectLst/>
                      </a:endParaRPr>
                    </a:p>
                  </a:txBody>
                  <a:tcPr marL="73043" marR="73043" marT="36521" marB="36521">
                    <a:lnL w="9525" cap="flat" cmpd="sng" algn="ctr">
                      <a:solidFill>
                        <a:srgbClr val="30A922"/>
                      </a:solidFill>
                      <a:prstDash val="solid"/>
                      <a:round/>
                      <a:headEnd type="none" w="med" len="med"/>
                      <a:tailEnd type="none" w="med" len="med"/>
                    </a:lnL>
                    <a:lnR w="9525" cap="flat" cmpd="sng" algn="ctr">
                      <a:solidFill>
                        <a:srgbClr val="30A922"/>
                      </a:solidFill>
                      <a:prstDash val="solid"/>
                      <a:round/>
                      <a:headEnd type="none" w="med" len="med"/>
                      <a:tailEnd type="none" w="med" len="med"/>
                    </a:lnR>
                    <a:lnT w="9525" cap="flat" cmpd="sng" algn="ctr">
                      <a:solidFill>
                        <a:srgbClr val="30A922"/>
                      </a:solidFill>
                      <a:prstDash val="solid"/>
                      <a:round/>
                      <a:headEnd type="none" w="med" len="med"/>
                      <a:tailEnd type="none" w="med" len="med"/>
                    </a:lnT>
                    <a:lnB w="9525" cap="flat" cmpd="sng" algn="ctr">
                      <a:solidFill>
                        <a:srgbClr val="30A92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08472">
                <a:tc>
                  <a:txBody>
                    <a:bodyPr/>
                    <a:lstStyle/>
                    <a:p>
                      <a:pPr fontAlgn="t"/>
                      <a:r>
                        <a:rPr lang="en-IN" sz="1400" b="0" i="0" u="none" strike="noStrike" cap="none" dirty="0">
                          <a:solidFill>
                            <a:schemeClr val="tx1"/>
                          </a:solidFill>
                          <a:effectLst/>
                          <a:latin typeface="+mn-lt"/>
                          <a:ea typeface="+mn-ea"/>
                          <a:cs typeface="+mn-cs"/>
                          <a:sym typeface="Arial"/>
                        </a:rPr>
                        <a:t>Braces</a:t>
                      </a:r>
                      <a:endParaRPr lang="en-IN" sz="1400" dirty="0">
                        <a:effectLst/>
                      </a:endParaRPr>
                    </a:p>
                  </a:txBody>
                  <a:tcPr marL="73043" marR="73043" marT="36521" marB="36521">
                    <a:lnL w="9525" cap="flat" cmpd="sng" algn="ctr">
                      <a:solidFill>
                        <a:srgbClr val="30A922"/>
                      </a:solidFill>
                      <a:prstDash val="solid"/>
                      <a:round/>
                      <a:headEnd type="none" w="med" len="med"/>
                      <a:tailEnd type="none" w="med" len="med"/>
                    </a:lnL>
                    <a:lnR w="9525" cap="flat" cmpd="sng" algn="ctr">
                      <a:solidFill>
                        <a:srgbClr val="30A922"/>
                      </a:solidFill>
                      <a:prstDash val="solid"/>
                      <a:round/>
                      <a:headEnd type="none" w="med" len="med"/>
                      <a:tailEnd type="none" w="med" len="med"/>
                    </a:lnR>
                    <a:lnT w="9525" cap="flat" cmpd="sng" algn="ctr">
                      <a:solidFill>
                        <a:srgbClr val="30A922"/>
                      </a:solidFill>
                      <a:prstDash val="solid"/>
                      <a:round/>
                      <a:headEnd type="none" w="med" len="med"/>
                      <a:tailEnd type="none" w="med" len="med"/>
                    </a:lnT>
                    <a:lnB w="9525" cap="flat" cmpd="sng" algn="ctr">
                      <a:solidFill>
                        <a:srgbClr val="30A922"/>
                      </a:solidFill>
                      <a:prstDash val="solid"/>
                      <a:round/>
                      <a:headEnd type="none" w="med" len="med"/>
                      <a:tailEnd type="none" w="med" len="med"/>
                    </a:lnB>
                    <a:solidFill>
                      <a:srgbClr val="FFFFFF"/>
                    </a:solidFill>
                  </a:tcPr>
                </a:tc>
                <a:tc>
                  <a:txBody>
                    <a:bodyPr/>
                    <a:lstStyle/>
                    <a:p>
                      <a:pPr fontAlgn="t">
                        <a:buFont typeface="Arial"/>
                        <a:buChar char="•"/>
                      </a:pPr>
                      <a:r>
                        <a:rPr lang="en-IN" sz="1400" b="1" i="0" u="none" strike="noStrike" cap="none" dirty="0">
                          <a:solidFill>
                            <a:schemeClr val="tx1"/>
                          </a:solidFill>
                          <a:effectLst/>
                          <a:latin typeface="+mn-lt"/>
                          <a:ea typeface="+mn-ea"/>
                          <a:cs typeface="+mn-cs"/>
                          <a:sym typeface="Arial"/>
                        </a:rPr>
                        <a:t>Two curly brackets </a:t>
                      </a:r>
                      <a:r>
                        <a:rPr lang="en-IN" sz="1400" b="1" i="1" u="none" strike="noStrike" cap="none" dirty="0">
                          <a:solidFill>
                            <a:schemeClr val="tx1"/>
                          </a:solidFill>
                          <a:effectLst/>
                          <a:latin typeface="+mn-lt"/>
                          <a:ea typeface="+mn-ea"/>
                          <a:cs typeface="+mn-cs"/>
                          <a:sym typeface="Arial"/>
                        </a:rPr>
                        <a:t>{...}</a:t>
                      </a:r>
                      <a:r>
                        <a:rPr lang="en-IN" sz="1400" b="1" i="0" u="none" strike="noStrike" cap="none" dirty="0">
                          <a:solidFill>
                            <a:schemeClr val="tx1"/>
                          </a:solidFill>
                          <a:effectLst/>
                          <a:latin typeface="+mn-lt"/>
                          <a:ea typeface="+mn-ea"/>
                          <a:cs typeface="+mn-cs"/>
                          <a:sym typeface="Arial"/>
                        </a:rPr>
                        <a:t> are used to group all the commands, so it is known that the commands belong to that class or method.</a:t>
                      </a:r>
                      <a:endParaRPr lang="en-IN" sz="1400" b="1" dirty="0">
                        <a:effectLst/>
                      </a:endParaRPr>
                    </a:p>
                  </a:txBody>
                  <a:tcPr marL="73043" marR="73043" marT="36521" marB="36521">
                    <a:lnL w="9525" cap="flat" cmpd="sng" algn="ctr">
                      <a:solidFill>
                        <a:srgbClr val="30A922"/>
                      </a:solidFill>
                      <a:prstDash val="solid"/>
                      <a:round/>
                      <a:headEnd type="none" w="med" len="med"/>
                      <a:tailEnd type="none" w="med" len="med"/>
                    </a:lnL>
                    <a:lnR w="9525" cap="flat" cmpd="sng" algn="ctr">
                      <a:solidFill>
                        <a:srgbClr val="30A922"/>
                      </a:solidFill>
                      <a:prstDash val="solid"/>
                      <a:round/>
                      <a:headEnd type="none" w="med" len="med"/>
                      <a:tailEnd type="none" w="med" len="med"/>
                    </a:lnR>
                    <a:lnT w="9525" cap="flat" cmpd="sng" algn="ctr">
                      <a:solidFill>
                        <a:srgbClr val="30A922"/>
                      </a:solidFill>
                      <a:prstDash val="solid"/>
                      <a:round/>
                      <a:headEnd type="none" w="med" len="med"/>
                      <a:tailEnd type="none" w="med" len="med"/>
                    </a:lnT>
                    <a:lnB w="9525" cap="flat" cmpd="sng" algn="ctr">
                      <a:solidFill>
                        <a:srgbClr val="30A92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12047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br>
              <a:rPr lang="en-IN" sz="3600" dirty="0"/>
            </a:br>
            <a:br>
              <a:rPr lang="en-IN" sz="2000" b="1" dirty="0"/>
            </a:br>
            <a:br>
              <a:rPr lang="en-IN" sz="2800" b="1" dirty="0"/>
            </a:br>
            <a:r>
              <a:rPr lang="en-IN" sz="2800" u="sng" dirty="0"/>
              <a:t>Here are the most important points to note about the Java programs</a:t>
            </a:r>
            <a:r>
              <a:rPr lang="en-IN" sz="2800" dirty="0"/>
              <a:t>:</a:t>
            </a:r>
          </a:p>
        </p:txBody>
      </p:sp>
      <p:sp>
        <p:nvSpPr>
          <p:cNvPr id="3" name="Text Placeholder 2"/>
          <p:cNvSpPr>
            <a:spLocks noGrp="1"/>
          </p:cNvSpPr>
          <p:nvPr>
            <p:ph type="body" idx="1"/>
          </p:nvPr>
        </p:nvSpPr>
        <p:spPr>
          <a:xfrm>
            <a:off x="323528" y="1059582"/>
            <a:ext cx="8712968" cy="3960440"/>
          </a:xfrm>
        </p:spPr>
        <p:txBody>
          <a:bodyPr/>
          <a:lstStyle/>
          <a:p>
            <a:pPr marL="76200" indent="0">
              <a:buNone/>
            </a:pP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graphicFrame>
        <p:nvGraphicFramePr>
          <p:cNvPr id="7" name="Table 6"/>
          <p:cNvGraphicFramePr>
            <a:graphicFrameLocks noGrp="1"/>
          </p:cNvGraphicFramePr>
          <p:nvPr>
            <p:extLst>
              <p:ext uri="{D42A27DB-BD31-4B8C-83A1-F6EECF244321}">
                <p14:modId xmlns:p14="http://schemas.microsoft.com/office/powerpoint/2010/main" val="3179232821"/>
              </p:ext>
            </p:extLst>
          </p:nvPr>
        </p:nvGraphicFramePr>
        <p:xfrm>
          <a:off x="251520" y="987573"/>
          <a:ext cx="8640959" cy="3930542"/>
        </p:xfrm>
        <a:graphic>
          <a:graphicData uri="http://schemas.openxmlformats.org/drawingml/2006/table">
            <a:tbl>
              <a:tblPr/>
              <a:tblGrid>
                <a:gridCol w="2028750">
                  <a:extLst>
                    <a:ext uri="{9D8B030D-6E8A-4147-A177-3AD203B41FA5}">
                      <a16:colId xmlns:a16="http://schemas.microsoft.com/office/drawing/2014/main" val="20000"/>
                    </a:ext>
                  </a:extLst>
                </a:gridCol>
                <a:gridCol w="6612209">
                  <a:extLst>
                    <a:ext uri="{9D8B030D-6E8A-4147-A177-3AD203B41FA5}">
                      <a16:colId xmlns:a16="http://schemas.microsoft.com/office/drawing/2014/main" val="20001"/>
                    </a:ext>
                  </a:extLst>
                </a:gridCol>
              </a:tblGrid>
              <a:tr h="1690439">
                <a:tc>
                  <a:txBody>
                    <a:bodyPr/>
                    <a:lstStyle/>
                    <a:p>
                      <a:pPr fontAlgn="t"/>
                      <a:r>
                        <a:rPr lang="en-IN" sz="1400" b="0" i="0" u="none" strike="noStrike" cap="none" dirty="0">
                          <a:solidFill>
                            <a:schemeClr val="tx1"/>
                          </a:solidFill>
                          <a:effectLst/>
                          <a:latin typeface="+mn-lt"/>
                          <a:ea typeface="+mn-ea"/>
                          <a:cs typeface="+mn-cs"/>
                          <a:sym typeface="Arial"/>
                        </a:rPr>
                        <a:t>public static void main</a:t>
                      </a:r>
                      <a:endParaRPr lang="en-IN" sz="1400" dirty="0">
                        <a:effectLst/>
                      </a:endParaRPr>
                    </a:p>
                  </a:txBody>
                  <a:tcPr marL="73043" marR="73043" marT="36521" marB="36521">
                    <a:lnL w="9525" cap="flat" cmpd="sng" algn="ctr">
                      <a:solidFill>
                        <a:srgbClr val="30A922"/>
                      </a:solidFill>
                      <a:prstDash val="solid"/>
                      <a:round/>
                      <a:headEnd type="none" w="med" len="med"/>
                      <a:tailEnd type="none" w="med" len="med"/>
                    </a:lnL>
                    <a:lnR w="9525" cap="flat" cmpd="sng" algn="ctr">
                      <a:solidFill>
                        <a:srgbClr val="30A922"/>
                      </a:solidFill>
                      <a:prstDash val="solid"/>
                      <a:round/>
                      <a:headEnd type="none" w="med" len="med"/>
                      <a:tailEnd type="none" w="med" len="med"/>
                    </a:lnR>
                    <a:lnT w="9525" cap="flat" cmpd="sng" algn="ctr">
                      <a:solidFill>
                        <a:srgbClr val="30A922"/>
                      </a:solidFill>
                      <a:prstDash val="solid"/>
                      <a:round/>
                      <a:headEnd type="none" w="med" len="med"/>
                      <a:tailEnd type="none" w="med" len="med"/>
                    </a:lnT>
                    <a:lnB w="9525" cap="flat" cmpd="sng" algn="ctr">
                      <a:solidFill>
                        <a:srgbClr val="30A922"/>
                      </a:solidFill>
                      <a:prstDash val="solid"/>
                      <a:round/>
                      <a:headEnd type="none" w="med" len="med"/>
                      <a:tailEnd type="none" w="med" len="med"/>
                    </a:lnB>
                    <a:solidFill>
                      <a:srgbClr val="FFFFFF"/>
                    </a:solidFill>
                  </a:tcPr>
                </a:tc>
                <a:tc>
                  <a:txBody>
                    <a:bodyPr/>
                    <a:lstStyle/>
                    <a:p>
                      <a:pPr marL="285750" indent="-285750">
                        <a:buFont typeface="Arial" panose="020B0604020202020204" pitchFamily="34" charset="0"/>
                        <a:buChar char="•"/>
                      </a:pPr>
                      <a:r>
                        <a:rPr lang="en-IN" sz="1400" b="0" i="0" u="none" strike="noStrike" cap="none" dirty="0">
                          <a:solidFill>
                            <a:schemeClr val="tx1"/>
                          </a:solidFill>
                          <a:effectLst/>
                          <a:latin typeface="+mn-lt"/>
                          <a:ea typeface="+mn-ea"/>
                          <a:cs typeface="+mn-cs"/>
                          <a:sym typeface="Arial"/>
                        </a:rPr>
                        <a:t>When the main method </a:t>
                      </a:r>
                      <a:r>
                        <a:rPr lang="en-IN" sz="1400" b="0" i="0" u="none" strike="noStrike" cap="none" dirty="0">
                          <a:solidFill>
                            <a:schemeClr val="tx1"/>
                          </a:solidFill>
                          <a:effectLst/>
                          <a:highlight>
                            <a:srgbClr val="FFFF00"/>
                          </a:highlight>
                          <a:latin typeface="+mn-lt"/>
                          <a:ea typeface="+mn-ea"/>
                          <a:cs typeface="+mn-cs"/>
                          <a:sym typeface="Arial"/>
                        </a:rPr>
                        <a:t>is </a:t>
                      </a:r>
                      <a:r>
                        <a:rPr lang="en-IN" sz="1400" b="0" i="0" u="none" strike="noStrike" cap="none" dirty="0">
                          <a:solidFill>
                            <a:srgbClr val="FF0000"/>
                          </a:solidFill>
                          <a:effectLst/>
                          <a:highlight>
                            <a:srgbClr val="FFFF00"/>
                          </a:highlight>
                          <a:latin typeface="+mn-lt"/>
                          <a:ea typeface="+mn-ea"/>
                          <a:cs typeface="+mn-cs"/>
                          <a:sym typeface="Arial"/>
                        </a:rPr>
                        <a:t>declared </a:t>
                      </a:r>
                      <a:r>
                        <a:rPr lang="en-IN" sz="1400" b="0" i="1" u="none" strike="noStrike" cap="none" dirty="0">
                          <a:solidFill>
                            <a:srgbClr val="FF0000"/>
                          </a:solidFill>
                          <a:effectLst/>
                          <a:highlight>
                            <a:srgbClr val="FFFF00"/>
                          </a:highlight>
                          <a:latin typeface="+mn-lt"/>
                          <a:ea typeface="+mn-ea"/>
                          <a:cs typeface="+mn-cs"/>
                          <a:sym typeface="Arial"/>
                        </a:rPr>
                        <a:t>public</a:t>
                      </a:r>
                      <a:r>
                        <a:rPr lang="en-IN" sz="1400" b="0" i="0" u="none" strike="noStrike" cap="none" dirty="0">
                          <a:solidFill>
                            <a:schemeClr val="tx1"/>
                          </a:solidFill>
                          <a:effectLst/>
                          <a:highlight>
                            <a:srgbClr val="FFFF00"/>
                          </a:highlight>
                          <a:latin typeface="+mn-lt"/>
                          <a:ea typeface="+mn-ea"/>
                          <a:cs typeface="+mn-cs"/>
                          <a:sym typeface="Arial"/>
                        </a:rPr>
                        <a:t>, it means that it can also be used by code outside of its class, due to which the main method is declared public.</a:t>
                      </a:r>
                    </a:p>
                    <a:p>
                      <a:pPr marL="285750" indent="-285750">
                        <a:buFont typeface="Arial" panose="020B0604020202020204" pitchFamily="34" charset="0"/>
                        <a:buChar char="•"/>
                      </a:pPr>
                      <a:r>
                        <a:rPr lang="en-IN" sz="1400" b="0" i="0" u="none" strike="noStrike" cap="none" dirty="0">
                          <a:solidFill>
                            <a:srgbClr val="FF0000"/>
                          </a:solidFill>
                          <a:effectLst/>
                          <a:latin typeface="+mn-lt"/>
                          <a:ea typeface="+mn-ea"/>
                          <a:cs typeface="+mn-cs"/>
                          <a:sym typeface="Arial"/>
                        </a:rPr>
                        <a:t>The word </a:t>
                      </a:r>
                      <a:r>
                        <a:rPr lang="en-IN" sz="1400" b="0" i="1" u="none" strike="noStrike" cap="none" dirty="0">
                          <a:solidFill>
                            <a:srgbClr val="FF0000"/>
                          </a:solidFill>
                          <a:effectLst/>
                          <a:latin typeface="+mn-lt"/>
                          <a:ea typeface="+mn-ea"/>
                          <a:cs typeface="+mn-cs"/>
                          <a:sym typeface="Arial"/>
                        </a:rPr>
                        <a:t>static</a:t>
                      </a:r>
                      <a:r>
                        <a:rPr lang="en-IN" sz="1400" b="0" i="0" u="none" strike="noStrike" cap="none" dirty="0">
                          <a:solidFill>
                            <a:srgbClr val="FF0000"/>
                          </a:solidFill>
                          <a:effectLst/>
                          <a:latin typeface="+mn-lt"/>
                          <a:ea typeface="+mn-ea"/>
                          <a:cs typeface="+mn-cs"/>
                          <a:sym typeface="Arial"/>
                        </a:rPr>
                        <a:t> used when we want to access a method without creating its object.</a:t>
                      </a:r>
                    </a:p>
                    <a:p>
                      <a:pPr marL="285750" indent="-285750">
                        <a:buFont typeface="Arial" panose="020B0604020202020204" pitchFamily="34" charset="0"/>
                        <a:buChar char="•"/>
                      </a:pPr>
                      <a:r>
                        <a:rPr lang="en-IN" sz="1400" b="0" i="0" u="none" strike="noStrike" cap="none" dirty="0">
                          <a:solidFill>
                            <a:schemeClr val="tx1"/>
                          </a:solidFill>
                          <a:effectLst/>
                          <a:latin typeface="+mn-lt"/>
                          <a:ea typeface="+mn-ea"/>
                          <a:cs typeface="+mn-cs"/>
                          <a:sym typeface="Arial"/>
                        </a:rPr>
                        <a:t>The word </a:t>
                      </a:r>
                      <a:r>
                        <a:rPr lang="en-IN" sz="1400" b="0" i="1" u="none" strike="noStrike" cap="none" dirty="0">
                          <a:solidFill>
                            <a:schemeClr val="tx1"/>
                          </a:solidFill>
                          <a:effectLst/>
                          <a:latin typeface="+mn-lt"/>
                          <a:ea typeface="+mn-ea"/>
                          <a:cs typeface="+mn-cs"/>
                          <a:sym typeface="Arial"/>
                        </a:rPr>
                        <a:t>void</a:t>
                      </a:r>
                      <a:r>
                        <a:rPr lang="en-IN" sz="1400" b="0" i="0" u="none" strike="noStrike" cap="none" dirty="0">
                          <a:solidFill>
                            <a:schemeClr val="tx1"/>
                          </a:solidFill>
                          <a:effectLst/>
                          <a:latin typeface="+mn-lt"/>
                          <a:ea typeface="+mn-ea"/>
                          <a:cs typeface="+mn-cs"/>
                          <a:sym typeface="Arial"/>
                        </a:rPr>
                        <a:t> indicates that a method does not return a value. main() is declared as void because it does not return a value.</a:t>
                      </a:r>
                    </a:p>
                    <a:p>
                      <a:pPr marL="285750" indent="-285750">
                        <a:buFont typeface="Arial" panose="020B0604020202020204" pitchFamily="34" charset="0"/>
                        <a:buChar char="•"/>
                      </a:pPr>
                      <a:r>
                        <a:rPr lang="en-IN" sz="1400" b="0" i="1" u="none" strike="noStrike" cap="none" dirty="0">
                          <a:solidFill>
                            <a:srgbClr val="FF0000"/>
                          </a:solidFill>
                          <a:effectLst/>
                          <a:latin typeface="+mn-lt"/>
                          <a:ea typeface="+mn-ea"/>
                          <a:cs typeface="+mn-cs"/>
                          <a:sym typeface="Arial"/>
                        </a:rPr>
                        <a:t>main</a:t>
                      </a:r>
                      <a:r>
                        <a:rPr lang="en-IN" sz="1400" b="0" i="0" u="none" strike="noStrike" cap="none" dirty="0">
                          <a:solidFill>
                            <a:srgbClr val="FF0000"/>
                          </a:solidFill>
                          <a:effectLst/>
                          <a:latin typeface="+mn-lt"/>
                          <a:ea typeface="+mn-ea"/>
                          <a:cs typeface="+mn-cs"/>
                          <a:sym typeface="Arial"/>
                        </a:rPr>
                        <a:t> is a method; this is a starting point of a Java program</a:t>
                      </a:r>
                      <a:r>
                        <a:rPr lang="en-IN" sz="1400" b="0" i="0" u="none" strike="noStrike" cap="none" dirty="0">
                          <a:solidFill>
                            <a:schemeClr val="tx1"/>
                          </a:solidFill>
                          <a:effectLst/>
                          <a:latin typeface="+mn-lt"/>
                          <a:ea typeface="+mn-ea"/>
                          <a:cs typeface="+mn-cs"/>
                          <a:sym typeface="Arial"/>
                        </a:rPr>
                        <a:t>.</a:t>
                      </a:r>
                    </a:p>
                  </a:txBody>
                  <a:tcPr marL="73043" marR="73043" marT="36521" marB="36521">
                    <a:lnL w="9525" cap="flat" cmpd="sng" algn="ctr">
                      <a:solidFill>
                        <a:srgbClr val="30A922"/>
                      </a:solidFill>
                      <a:prstDash val="solid"/>
                      <a:round/>
                      <a:headEnd type="none" w="med" len="med"/>
                      <a:tailEnd type="none" w="med" len="med"/>
                    </a:lnL>
                    <a:lnR w="9525" cap="flat" cmpd="sng" algn="ctr">
                      <a:solidFill>
                        <a:srgbClr val="30A922"/>
                      </a:solidFill>
                      <a:prstDash val="solid"/>
                      <a:round/>
                      <a:headEnd type="none" w="med" len="med"/>
                      <a:tailEnd type="none" w="med" len="med"/>
                    </a:lnR>
                    <a:lnT w="9525" cap="flat" cmpd="sng" algn="ctr">
                      <a:solidFill>
                        <a:srgbClr val="30A922"/>
                      </a:solidFill>
                      <a:prstDash val="solid"/>
                      <a:round/>
                      <a:headEnd type="none" w="med" len="med"/>
                      <a:tailEnd type="none" w="med" len="med"/>
                    </a:lnT>
                    <a:lnB w="9525" cap="flat" cmpd="sng" algn="ctr">
                      <a:solidFill>
                        <a:srgbClr val="30A92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010127">
                <a:tc>
                  <a:txBody>
                    <a:bodyPr/>
                    <a:lstStyle/>
                    <a:p>
                      <a:pPr fontAlgn="t"/>
                      <a:r>
                        <a:rPr lang="en-IN" sz="1400" b="0" i="0" u="none" strike="noStrike" cap="none" dirty="0">
                          <a:solidFill>
                            <a:schemeClr val="tx1"/>
                          </a:solidFill>
                          <a:effectLst/>
                          <a:latin typeface="+mn-lt"/>
                          <a:ea typeface="+mn-ea"/>
                          <a:cs typeface="+mn-cs"/>
                          <a:sym typeface="Arial"/>
                        </a:rPr>
                        <a:t>String[] </a:t>
                      </a:r>
                      <a:r>
                        <a:rPr lang="en-IN" sz="1400" b="0" i="0" u="none" strike="noStrike" cap="none" dirty="0" err="1">
                          <a:solidFill>
                            <a:schemeClr val="tx1"/>
                          </a:solidFill>
                          <a:effectLst/>
                          <a:latin typeface="+mn-lt"/>
                          <a:ea typeface="+mn-ea"/>
                          <a:cs typeface="+mn-cs"/>
                          <a:sym typeface="Arial"/>
                        </a:rPr>
                        <a:t>args</a:t>
                      </a:r>
                      <a:endParaRPr lang="en-IN" sz="1400" dirty="0">
                        <a:effectLst/>
                      </a:endParaRPr>
                    </a:p>
                  </a:txBody>
                  <a:tcPr marL="73043" marR="73043" marT="36521" marB="36521">
                    <a:lnL w="9525" cap="flat" cmpd="sng" algn="ctr">
                      <a:solidFill>
                        <a:srgbClr val="30A922"/>
                      </a:solidFill>
                      <a:prstDash val="solid"/>
                      <a:round/>
                      <a:headEnd type="none" w="med" len="med"/>
                      <a:tailEnd type="none" w="med" len="med"/>
                    </a:lnL>
                    <a:lnR w="9525" cap="flat" cmpd="sng" algn="ctr">
                      <a:solidFill>
                        <a:srgbClr val="30A922"/>
                      </a:solidFill>
                      <a:prstDash val="solid"/>
                      <a:round/>
                      <a:headEnd type="none" w="med" len="med"/>
                      <a:tailEnd type="none" w="med" len="med"/>
                    </a:lnR>
                    <a:lnT w="9525" cap="flat" cmpd="sng" algn="ctr">
                      <a:solidFill>
                        <a:srgbClr val="30A922"/>
                      </a:solidFill>
                      <a:prstDash val="solid"/>
                      <a:round/>
                      <a:headEnd type="none" w="med" len="med"/>
                      <a:tailEnd type="none" w="med" len="med"/>
                    </a:lnT>
                    <a:lnB w="9525" cap="flat" cmpd="sng" algn="ctr">
                      <a:solidFill>
                        <a:srgbClr val="30A922"/>
                      </a:solidFill>
                      <a:prstDash val="solid"/>
                      <a:round/>
                      <a:headEnd type="none" w="med" len="med"/>
                      <a:tailEnd type="none" w="med" len="med"/>
                    </a:lnB>
                    <a:solidFill>
                      <a:srgbClr val="FFFFFF"/>
                    </a:solidFill>
                  </a:tcPr>
                </a:tc>
                <a:tc>
                  <a:txBody>
                    <a:bodyPr/>
                    <a:lstStyle/>
                    <a:p>
                      <a:pPr marL="285750" indent="-285750" fontAlgn="t">
                        <a:buFont typeface="Arial" panose="020B0604020202020204" pitchFamily="34" charset="0"/>
                        <a:buChar char="•"/>
                      </a:pPr>
                      <a:r>
                        <a:rPr lang="en-IN" dirty="0">
                          <a:effectLst/>
                        </a:rPr>
                        <a:t>It is an array where each element of it is a string, which has been named as "</a:t>
                      </a:r>
                      <a:r>
                        <a:rPr lang="en-IN" dirty="0" err="1">
                          <a:effectLst/>
                        </a:rPr>
                        <a:t>args</a:t>
                      </a:r>
                      <a:r>
                        <a:rPr lang="en-IN" dirty="0">
                          <a:effectLst/>
                        </a:rPr>
                        <a:t>". If your Java program is run through the console, you can pass the input parameter, and main() method takes it as input.</a:t>
                      </a:r>
                    </a:p>
                  </a:txBody>
                  <a:tcPr>
                    <a:lnL w="9525" cap="flat" cmpd="sng" algn="ctr">
                      <a:solidFill>
                        <a:srgbClr val="30A922"/>
                      </a:solidFill>
                      <a:prstDash val="solid"/>
                      <a:round/>
                      <a:headEnd type="none" w="med" len="med"/>
                      <a:tailEnd type="none" w="med" len="med"/>
                    </a:lnL>
                    <a:lnR w="9525" cap="flat" cmpd="sng" algn="ctr">
                      <a:solidFill>
                        <a:srgbClr val="30A922"/>
                      </a:solidFill>
                      <a:prstDash val="solid"/>
                      <a:round/>
                      <a:headEnd type="none" w="med" len="med"/>
                      <a:tailEnd type="none" w="med" len="med"/>
                    </a:lnR>
                    <a:lnT w="9525" cap="flat" cmpd="sng" algn="ctr">
                      <a:solidFill>
                        <a:srgbClr val="30A922"/>
                      </a:solidFill>
                      <a:prstDash val="solid"/>
                      <a:round/>
                      <a:headEnd type="none" w="med" len="med"/>
                      <a:tailEnd type="none" w="med" len="med"/>
                    </a:lnT>
                    <a:lnB w="9525" cap="flat" cmpd="sng" algn="ctr">
                      <a:solidFill>
                        <a:srgbClr val="30A92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29976">
                <a:tc>
                  <a:txBody>
                    <a:bodyPr/>
                    <a:lstStyle/>
                    <a:p>
                      <a:pPr fontAlgn="t"/>
                      <a:r>
                        <a:rPr lang="en-IN" sz="1400" b="0" i="0" u="none" strike="noStrike" cap="none" dirty="0" err="1">
                          <a:solidFill>
                            <a:schemeClr val="tx1"/>
                          </a:solidFill>
                          <a:effectLst/>
                          <a:latin typeface="+mn-lt"/>
                          <a:ea typeface="+mn-ea"/>
                          <a:cs typeface="+mn-cs"/>
                          <a:sym typeface="Arial"/>
                        </a:rPr>
                        <a:t>System.out.println</a:t>
                      </a:r>
                      <a:r>
                        <a:rPr lang="en-IN" sz="1400" b="0" i="0" u="none" strike="noStrike" cap="none" dirty="0">
                          <a:solidFill>
                            <a:schemeClr val="tx1"/>
                          </a:solidFill>
                          <a:effectLst/>
                          <a:latin typeface="+mn-lt"/>
                          <a:ea typeface="+mn-ea"/>
                          <a:cs typeface="+mn-cs"/>
                          <a:sym typeface="Arial"/>
                        </a:rPr>
                        <a:t>();</a:t>
                      </a:r>
                      <a:endParaRPr lang="en-IN" sz="1400" dirty="0">
                        <a:effectLst/>
                      </a:endParaRPr>
                    </a:p>
                  </a:txBody>
                  <a:tcPr marL="73043" marR="73043" marT="36521" marB="36521">
                    <a:lnL w="9525" cap="flat" cmpd="sng" algn="ctr">
                      <a:solidFill>
                        <a:srgbClr val="30A922"/>
                      </a:solidFill>
                      <a:prstDash val="solid"/>
                      <a:round/>
                      <a:headEnd type="none" w="med" len="med"/>
                      <a:tailEnd type="none" w="med" len="med"/>
                    </a:lnL>
                    <a:lnR w="9525" cap="flat" cmpd="sng" algn="ctr">
                      <a:solidFill>
                        <a:srgbClr val="30A922"/>
                      </a:solidFill>
                      <a:prstDash val="solid"/>
                      <a:round/>
                      <a:headEnd type="none" w="med" len="med"/>
                      <a:tailEnd type="none" w="med" len="med"/>
                    </a:lnR>
                    <a:lnT w="9525" cap="flat" cmpd="sng" algn="ctr">
                      <a:solidFill>
                        <a:srgbClr val="30A922"/>
                      </a:solidFill>
                      <a:prstDash val="solid"/>
                      <a:round/>
                      <a:headEnd type="none" w="med" len="med"/>
                      <a:tailEnd type="none" w="med" len="med"/>
                    </a:lnT>
                    <a:lnB w="9525" cap="flat" cmpd="sng" algn="ctr">
                      <a:solidFill>
                        <a:srgbClr val="30A922"/>
                      </a:solidFill>
                      <a:prstDash val="solid"/>
                      <a:round/>
                      <a:headEnd type="none" w="med" len="med"/>
                      <a:tailEnd type="none" w="med" len="med"/>
                    </a:lnB>
                    <a:solidFill>
                      <a:srgbClr val="FFFFFF"/>
                    </a:solidFill>
                  </a:tcPr>
                </a:tc>
                <a:tc>
                  <a:txBody>
                    <a:bodyPr/>
                    <a:lstStyle/>
                    <a:p>
                      <a:pPr fontAlgn="t">
                        <a:buFont typeface="Arial"/>
                        <a:buChar char="•"/>
                      </a:pPr>
                      <a:r>
                        <a:rPr lang="en-IN" sz="1400" b="0" i="0" u="none" strike="noStrike" cap="none" dirty="0">
                          <a:solidFill>
                            <a:schemeClr val="tx1"/>
                          </a:solidFill>
                          <a:effectLst/>
                          <a:latin typeface="+mn-lt"/>
                          <a:ea typeface="+mn-ea"/>
                          <a:cs typeface="+mn-cs"/>
                          <a:sym typeface="Arial"/>
                        </a:rPr>
                        <a:t>This statement is used to print text on the screen as output, where </a:t>
                      </a:r>
                      <a:r>
                        <a:rPr lang="en-IN" sz="1400" b="0" i="1" u="none" strike="noStrike" cap="none" dirty="0">
                          <a:solidFill>
                            <a:srgbClr val="FF0000"/>
                          </a:solidFill>
                          <a:effectLst/>
                          <a:latin typeface="+mn-lt"/>
                          <a:ea typeface="+mn-ea"/>
                          <a:cs typeface="+mn-cs"/>
                          <a:sym typeface="Arial"/>
                        </a:rPr>
                        <a:t>the system</a:t>
                      </a:r>
                      <a:r>
                        <a:rPr lang="en-IN" sz="1400" b="0" i="0" u="none" strike="noStrike" cap="none" dirty="0">
                          <a:solidFill>
                            <a:srgbClr val="FF0000"/>
                          </a:solidFill>
                          <a:effectLst/>
                          <a:latin typeface="+mn-lt"/>
                          <a:ea typeface="+mn-ea"/>
                          <a:cs typeface="+mn-cs"/>
                          <a:sym typeface="Arial"/>
                        </a:rPr>
                        <a:t> is a predefined class</a:t>
                      </a:r>
                      <a:r>
                        <a:rPr lang="en-IN" sz="1400" b="0" i="0" u="none" strike="noStrike" cap="none" dirty="0">
                          <a:solidFill>
                            <a:schemeClr val="tx1"/>
                          </a:solidFill>
                          <a:effectLst/>
                          <a:latin typeface="+mn-lt"/>
                          <a:ea typeface="+mn-ea"/>
                          <a:cs typeface="+mn-cs"/>
                          <a:sym typeface="Arial"/>
                        </a:rPr>
                        <a:t>, and </a:t>
                      </a:r>
                      <a:r>
                        <a:rPr lang="en-IN" sz="1400" b="0" i="1" u="none" strike="noStrike" cap="none" dirty="0">
                          <a:solidFill>
                            <a:schemeClr val="tx1"/>
                          </a:solidFill>
                          <a:effectLst/>
                          <a:latin typeface="+mn-lt"/>
                          <a:ea typeface="+mn-ea"/>
                          <a:cs typeface="+mn-cs"/>
                          <a:sym typeface="Arial"/>
                        </a:rPr>
                        <a:t>out</a:t>
                      </a:r>
                      <a:r>
                        <a:rPr lang="en-IN" sz="1400" b="0" i="0" u="none" strike="noStrike" cap="none" dirty="0">
                          <a:solidFill>
                            <a:schemeClr val="tx1"/>
                          </a:solidFill>
                          <a:effectLst/>
                          <a:latin typeface="+mn-lt"/>
                          <a:ea typeface="+mn-ea"/>
                          <a:cs typeface="+mn-cs"/>
                          <a:sym typeface="Arial"/>
                        </a:rPr>
                        <a:t> is an object of the </a:t>
                      </a:r>
                      <a:r>
                        <a:rPr lang="en-IN" sz="1400" b="0" i="0" u="none" strike="noStrike" cap="none" dirty="0" err="1">
                          <a:solidFill>
                            <a:schemeClr val="tx1"/>
                          </a:solidFill>
                          <a:effectLst/>
                          <a:latin typeface="+mn-lt"/>
                          <a:ea typeface="+mn-ea"/>
                          <a:cs typeface="+mn-cs"/>
                          <a:sym typeface="Arial"/>
                        </a:rPr>
                        <a:t>PrintWriter</a:t>
                      </a:r>
                      <a:r>
                        <a:rPr lang="en-IN" sz="1400" b="0" i="0" u="none" strike="noStrike" cap="none" dirty="0">
                          <a:solidFill>
                            <a:schemeClr val="tx1"/>
                          </a:solidFill>
                          <a:effectLst/>
                          <a:latin typeface="+mn-lt"/>
                          <a:ea typeface="+mn-ea"/>
                          <a:cs typeface="+mn-cs"/>
                          <a:sym typeface="Arial"/>
                        </a:rPr>
                        <a:t> class defined in the system. </a:t>
                      </a:r>
                    </a:p>
                    <a:p>
                      <a:pPr fontAlgn="t">
                        <a:buFont typeface="Arial"/>
                        <a:buChar char="•"/>
                      </a:pPr>
                      <a:r>
                        <a:rPr lang="en-IN" sz="1400" b="0" i="0" u="none" strike="noStrike" cap="none" dirty="0">
                          <a:solidFill>
                            <a:schemeClr val="tx1"/>
                          </a:solidFill>
                          <a:effectLst/>
                          <a:latin typeface="+mn-lt"/>
                          <a:ea typeface="+mn-ea"/>
                          <a:cs typeface="+mn-cs"/>
                          <a:sym typeface="Arial"/>
                        </a:rPr>
                        <a:t>The method </a:t>
                      </a:r>
                      <a:r>
                        <a:rPr lang="en-IN" sz="1400" b="0" i="1" u="none" strike="noStrike" cap="none" dirty="0" err="1">
                          <a:solidFill>
                            <a:schemeClr val="tx1"/>
                          </a:solidFill>
                          <a:effectLst/>
                          <a:latin typeface="+mn-lt"/>
                          <a:ea typeface="+mn-ea"/>
                          <a:cs typeface="+mn-cs"/>
                          <a:sym typeface="Arial"/>
                        </a:rPr>
                        <a:t>println</a:t>
                      </a:r>
                      <a:r>
                        <a:rPr lang="en-IN" sz="1400" b="0" i="0" u="none" strike="noStrike" cap="none" dirty="0">
                          <a:solidFill>
                            <a:schemeClr val="tx1"/>
                          </a:solidFill>
                          <a:effectLst/>
                          <a:latin typeface="+mn-lt"/>
                          <a:ea typeface="+mn-ea"/>
                          <a:cs typeface="+mn-cs"/>
                          <a:sym typeface="Arial"/>
                        </a:rPr>
                        <a:t> prints the text on the screen with a new line. </a:t>
                      </a:r>
                    </a:p>
                    <a:p>
                      <a:pPr fontAlgn="t">
                        <a:buFont typeface="Arial"/>
                        <a:buChar char="•"/>
                      </a:pPr>
                      <a:r>
                        <a:rPr lang="en-IN" sz="1400" b="0" i="0" u="none" strike="noStrike" cap="none" dirty="0">
                          <a:solidFill>
                            <a:schemeClr val="tx1"/>
                          </a:solidFill>
                          <a:effectLst/>
                          <a:latin typeface="+mn-lt"/>
                          <a:ea typeface="+mn-ea"/>
                          <a:cs typeface="+mn-cs"/>
                          <a:sym typeface="Arial"/>
                        </a:rPr>
                        <a:t>You can also use </a:t>
                      </a:r>
                      <a:r>
                        <a:rPr lang="en-IN" sz="1400" b="0" i="1" u="none" strike="noStrike" cap="none" dirty="0">
                          <a:solidFill>
                            <a:schemeClr val="tx1"/>
                          </a:solidFill>
                          <a:effectLst/>
                          <a:latin typeface="+mn-lt"/>
                          <a:ea typeface="+mn-ea"/>
                          <a:cs typeface="+mn-cs"/>
                          <a:sym typeface="Arial"/>
                        </a:rPr>
                        <a:t>print()</a:t>
                      </a:r>
                      <a:r>
                        <a:rPr lang="en-IN" sz="1400" b="0" i="0" u="none" strike="noStrike" cap="none" dirty="0">
                          <a:solidFill>
                            <a:schemeClr val="tx1"/>
                          </a:solidFill>
                          <a:effectLst/>
                          <a:latin typeface="+mn-lt"/>
                          <a:ea typeface="+mn-ea"/>
                          <a:cs typeface="+mn-cs"/>
                          <a:sym typeface="Arial"/>
                        </a:rPr>
                        <a:t> method instead of </a:t>
                      </a:r>
                      <a:r>
                        <a:rPr lang="en-IN" sz="1400" b="0" i="0" u="none" strike="noStrike" cap="none" dirty="0" err="1">
                          <a:solidFill>
                            <a:schemeClr val="tx1"/>
                          </a:solidFill>
                          <a:effectLst/>
                          <a:latin typeface="+mn-lt"/>
                          <a:ea typeface="+mn-ea"/>
                          <a:cs typeface="+mn-cs"/>
                          <a:sym typeface="Arial"/>
                        </a:rPr>
                        <a:t>println</a:t>
                      </a:r>
                      <a:r>
                        <a:rPr lang="en-IN" sz="1400" b="0" i="0" u="none" strike="noStrike" cap="none" dirty="0">
                          <a:solidFill>
                            <a:schemeClr val="tx1"/>
                          </a:solidFill>
                          <a:effectLst/>
                          <a:latin typeface="+mn-lt"/>
                          <a:ea typeface="+mn-ea"/>
                          <a:cs typeface="+mn-cs"/>
                          <a:sym typeface="Arial"/>
                        </a:rPr>
                        <a:t>() method. </a:t>
                      </a:r>
                      <a:endParaRPr lang="en-IN" sz="1400" dirty="0">
                        <a:effectLst/>
                      </a:endParaRPr>
                    </a:p>
                  </a:txBody>
                  <a:tcPr marL="73043" marR="73043" marT="36521" marB="36521">
                    <a:lnL w="9525" cap="flat" cmpd="sng" algn="ctr">
                      <a:solidFill>
                        <a:srgbClr val="30A922"/>
                      </a:solidFill>
                      <a:prstDash val="solid"/>
                      <a:round/>
                      <a:headEnd type="none" w="med" len="med"/>
                      <a:tailEnd type="none" w="med" len="med"/>
                    </a:lnL>
                    <a:lnR w="9525" cap="flat" cmpd="sng" algn="ctr">
                      <a:solidFill>
                        <a:srgbClr val="30A922"/>
                      </a:solidFill>
                      <a:prstDash val="solid"/>
                      <a:round/>
                      <a:headEnd type="none" w="med" len="med"/>
                      <a:tailEnd type="none" w="med" len="med"/>
                    </a:lnR>
                    <a:lnT w="9525" cap="flat" cmpd="sng" algn="ctr">
                      <a:solidFill>
                        <a:srgbClr val="30A922"/>
                      </a:solidFill>
                      <a:prstDash val="solid"/>
                      <a:round/>
                      <a:headEnd type="none" w="med" len="med"/>
                      <a:tailEnd type="none" w="med" len="med"/>
                    </a:lnT>
                    <a:lnB w="9525" cap="flat" cmpd="sng" algn="ctr">
                      <a:solidFill>
                        <a:srgbClr val="30A92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995864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Garbage Collection in Java</a:t>
            </a:r>
          </a:p>
        </p:txBody>
      </p:sp>
      <p:sp>
        <p:nvSpPr>
          <p:cNvPr id="3" name="Text Placeholder 2"/>
          <p:cNvSpPr>
            <a:spLocks noGrp="1"/>
          </p:cNvSpPr>
          <p:nvPr>
            <p:ph type="body" idx="1"/>
          </p:nvPr>
        </p:nvSpPr>
        <p:spPr>
          <a:xfrm>
            <a:off x="323528" y="627534"/>
            <a:ext cx="8712968" cy="4392488"/>
          </a:xfrm>
        </p:spPr>
        <p:txBody>
          <a:bodyPr/>
          <a:lstStyle/>
          <a:p>
            <a:pPr algn="just">
              <a:buFont typeface="Wingdings" panose="05000000000000000000" pitchFamily="2" charset="2"/>
              <a:buChar char="Ø"/>
            </a:pPr>
            <a:r>
              <a:rPr lang="en-IN" sz="1800" dirty="0"/>
              <a:t>When </a:t>
            </a:r>
            <a:r>
              <a:rPr lang="en-IN" sz="1800" dirty="0">
                <a:highlight>
                  <a:srgbClr val="FFFF00"/>
                </a:highlight>
              </a:rPr>
              <a:t>JVM starts up, </a:t>
            </a:r>
            <a:r>
              <a:rPr lang="en-IN" sz="1800" dirty="0">
                <a:solidFill>
                  <a:srgbClr val="FF0000"/>
                </a:solidFill>
                <a:highlight>
                  <a:srgbClr val="FFFF00"/>
                </a:highlight>
              </a:rPr>
              <a:t>it creates a heap area</a:t>
            </a:r>
            <a:r>
              <a:rPr lang="en-IN" sz="1800" dirty="0">
                <a:highlight>
                  <a:srgbClr val="FFFF00"/>
                </a:highlight>
              </a:rPr>
              <a:t> which is known as runtime data area. </a:t>
            </a:r>
            <a:r>
              <a:rPr lang="en-IN" sz="1800" dirty="0"/>
              <a:t>This is </a:t>
            </a:r>
            <a:r>
              <a:rPr lang="en-IN" sz="1800" dirty="0">
                <a:highlight>
                  <a:srgbClr val="FFFF00"/>
                </a:highlight>
              </a:rPr>
              <a:t>where all the objects (instances of class) are stored</a:t>
            </a:r>
            <a:r>
              <a:rPr lang="en-IN" sz="1800" dirty="0"/>
              <a:t>.</a:t>
            </a:r>
          </a:p>
          <a:p>
            <a:pPr algn="just">
              <a:buFont typeface="Wingdings" panose="05000000000000000000" pitchFamily="2" charset="2"/>
              <a:buChar char="Ø"/>
            </a:pPr>
            <a:r>
              <a:rPr lang="en-IN" sz="1800" dirty="0"/>
              <a:t>Since this area is limited, it is required to manage this area efficiently by removing the objects that are no longer in use.</a:t>
            </a:r>
          </a:p>
          <a:p>
            <a:pPr algn="just">
              <a:buFont typeface="Wingdings" panose="05000000000000000000" pitchFamily="2" charset="2"/>
              <a:buChar char="Ø"/>
            </a:pPr>
            <a:r>
              <a:rPr lang="en-IN" sz="1800" dirty="0"/>
              <a:t>The </a:t>
            </a:r>
            <a:r>
              <a:rPr lang="en-IN" sz="1800" dirty="0">
                <a:solidFill>
                  <a:srgbClr val="FF0000"/>
                </a:solidFill>
                <a:highlight>
                  <a:srgbClr val="FFFF00"/>
                </a:highlight>
              </a:rPr>
              <a:t>process of removing unused objects from heap memory is known as Garbage collection and this is a part of memory management in Java.</a:t>
            </a:r>
          </a:p>
          <a:p>
            <a:pPr algn="just">
              <a:buFont typeface="Wingdings" panose="05000000000000000000" pitchFamily="2" charset="2"/>
              <a:buChar char="Ø"/>
            </a:pPr>
            <a:r>
              <a:rPr lang="en-IN" sz="1800" dirty="0"/>
              <a:t>Languages like C/C++ don’t support automatic garbage collection, however in java, the garbage collection is automatic.</a:t>
            </a:r>
          </a:p>
          <a:p>
            <a:pPr>
              <a:buFont typeface="Wingdings" panose="05000000000000000000" pitchFamily="2" charset="2"/>
              <a:buChar char="§"/>
            </a:pPr>
            <a:r>
              <a:rPr lang="en-IN" sz="1800" dirty="0"/>
              <a:t>In java, </a:t>
            </a:r>
            <a:r>
              <a:rPr lang="en-IN" sz="1800" dirty="0">
                <a:solidFill>
                  <a:srgbClr val="FF0000"/>
                </a:solidFill>
              </a:rPr>
              <a:t>garbage means unreferenced objects.</a:t>
            </a:r>
          </a:p>
          <a:p>
            <a:pPr>
              <a:buFont typeface="Wingdings" panose="05000000000000000000" pitchFamily="2" charset="2"/>
              <a:buChar char="§"/>
            </a:pPr>
            <a:r>
              <a:rPr lang="en-IN" sz="1800" dirty="0"/>
              <a:t>Garbage Collection is process of reclaiming the runtime unused memory automatically. </a:t>
            </a:r>
            <a:r>
              <a:rPr lang="en-IN" sz="1800" dirty="0">
                <a:highlight>
                  <a:srgbClr val="FFFF00"/>
                </a:highlight>
              </a:rPr>
              <a:t>In other words, it is a way to destroy the unused objects.</a:t>
            </a:r>
          </a:p>
          <a:p>
            <a:pPr algn="just">
              <a:buFont typeface="Wingdings" panose="05000000000000000000" pitchFamily="2" charset="2"/>
              <a:buChar char="Ø"/>
            </a:pPr>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Tree>
    <p:extLst>
      <p:ext uri="{BB962C8B-B14F-4D97-AF65-F5344CB8AC3E}">
        <p14:creationId xmlns:p14="http://schemas.microsoft.com/office/powerpoint/2010/main" val="4250280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Garbage Collection in Java</a:t>
            </a:r>
          </a:p>
        </p:txBody>
      </p:sp>
      <p:sp>
        <p:nvSpPr>
          <p:cNvPr id="3" name="Text Placeholder 2"/>
          <p:cNvSpPr>
            <a:spLocks noGrp="1"/>
          </p:cNvSpPr>
          <p:nvPr>
            <p:ph type="body" idx="1"/>
          </p:nvPr>
        </p:nvSpPr>
        <p:spPr>
          <a:xfrm>
            <a:off x="323528" y="627534"/>
            <a:ext cx="8712968" cy="4392488"/>
          </a:xfrm>
        </p:spPr>
        <p:txBody>
          <a:bodyPr/>
          <a:lstStyle/>
          <a:p>
            <a:pPr algn="just">
              <a:buFont typeface="Wingdings" panose="05000000000000000000" pitchFamily="2" charset="2"/>
              <a:buChar char="§"/>
            </a:pPr>
            <a:r>
              <a:rPr lang="en-IN" sz="2000" dirty="0"/>
              <a:t>Main objective of Garbage Collector is to free heap memory by destroying unreachable objects.</a:t>
            </a:r>
          </a:p>
          <a:p>
            <a:pPr algn="just">
              <a:buFont typeface="Wingdings" panose="05000000000000000000" pitchFamily="2" charset="2"/>
              <a:buChar char="§"/>
            </a:pPr>
            <a:r>
              <a:rPr lang="en-IN" sz="2000" dirty="0">
                <a:solidFill>
                  <a:srgbClr val="C00000"/>
                </a:solidFill>
              </a:rPr>
              <a:t>Unreachable objects : An object is said to be unreachable if it doesn’t   contain any reference to it.</a:t>
            </a:r>
          </a:p>
          <a:p>
            <a:pPr algn="just">
              <a:buFont typeface="Wingdings" panose="05000000000000000000" pitchFamily="2" charset="2"/>
              <a:buChar char="§"/>
            </a:pPr>
            <a:r>
              <a:rPr lang="en-IN" sz="2000" dirty="0"/>
              <a:t>Eligibility for garbage collection : An object is said to be eligible for GC(garbage collection) if it is unreachable.</a:t>
            </a:r>
          </a:p>
          <a:p>
            <a:pPr algn="just">
              <a:buFont typeface="Wingdings" panose="05000000000000000000" pitchFamily="2" charset="2"/>
              <a:buChar char="§"/>
            </a:pPr>
            <a:r>
              <a:rPr lang="en-IN" sz="2000" dirty="0">
                <a:highlight>
                  <a:srgbClr val="FFFF00"/>
                </a:highlight>
              </a:rPr>
              <a:t>finalize() method </a:t>
            </a:r>
            <a:r>
              <a:rPr lang="en-IN" sz="2000" dirty="0"/>
              <a:t>– This method is invoked each time before the object is garbage collected and it perform </a:t>
            </a:r>
            <a:r>
              <a:rPr lang="en-IN" sz="2000" dirty="0" err="1"/>
              <a:t>cleanup</a:t>
            </a:r>
            <a:r>
              <a:rPr lang="en-IN" sz="2000" dirty="0"/>
              <a:t> processi</a:t>
            </a:r>
            <a:r>
              <a:rPr lang="en-IN" dirty="0"/>
              <a:t>ng.</a:t>
            </a:r>
            <a:br>
              <a:rPr lang="en-IN" dirty="0"/>
            </a:br>
            <a:endParaRPr lang="en-IN"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Tree>
    <p:extLst>
      <p:ext uri="{BB962C8B-B14F-4D97-AF65-F5344CB8AC3E}">
        <p14:creationId xmlns:p14="http://schemas.microsoft.com/office/powerpoint/2010/main" val="14324079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Garbage Collection in Java</a:t>
            </a:r>
          </a:p>
        </p:txBody>
      </p:sp>
      <p:sp>
        <p:nvSpPr>
          <p:cNvPr id="3" name="Text Placeholder 2"/>
          <p:cNvSpPr>
            <a:spLocks noGrp="1"/>
          </p:cNvSpPr>
          <p:nvPr>
            <p:ph type="body" idx="1"/>
          </p:nvPr>
        </p:nvSpPr>
        <p:spPr>
          <a:xfrm>
            <a:off x="323528" y="627534"/>
            <a:ext cx="8712968" cy="4392488"/>
          </a:xfrm>
        </p:spPr>
        <p:txBody>
          <a:bodyPr/>
          <a:lstStyle/>
          <a:p>
            <a:pPr marL="76200" indent="0" algn="just">
              <a:buNone/>
            </a:pPr>
            <a:r>
              <a:rPr lang="en-IN" sz="2000" u="sng" dirty="0">
                <a:solidFill>
                  <a:srgbClr val="FF0000"/>
                </a:solidFill>
              </a:rPr>
              <a:t>Basic process. </a:t>
            </a:r>
          </a:p>
          <a:p>
            <a:pPr algn="just">
              <a:buFont typeface="Wingdings" panose="05000000000000000000" pitchFamily="2" charset="2"/>
              <a:buChar char="§"/>
            </a:pPr>
            <a:r>
              <a:rPr lang="en-IN" sz="2000" dirty="0"/>
              <a:t>In the first step, </a:t>
            </a:r>
            <a:r>
              <a:rPr lang="en-IN" sz="2000" dirty="0">
                <a:hlinkClick r:id="rId2"/>
              </a:rPr>
              <a:t>unreferenced objects</a:t>
            </a:r>
            <a:r>
              <a:rPr lang="en-IN" sz="2000" dirty="0"/>
              <a:t> are identified and marked as ready for garbage collection.</a:t>
            </a:r>
          </a:p>
          <a:p>
            <a:pPr algn="just">
              <a:buFont typeface="Wingdings" panose="05000000000000000000" pitchFamily="2" charset="2"/>
              <a:buChar char="§"/>
            </a:pPr>
            <a:r>
              <a:rPr lang="en-IN" sz="2000" dirty="0"/>
              <a:t> In the second step, marked objects are deleted. </a:t>
            </a:r>
          </a:p>
          <a:p>
            <a:pPr algn="just">
              <a:buFont typeface="Wingdings" panose="05000000000000000000" pitchFamily="2" charset="2"/>
              <a:buChar char="§"/>
            </a:pPr>
            <a:r>
              <a:rPr lang="en-IN" sz="2000" dirty="0"/>
              <a:t>Optionally, memory can be compacted after the garbage collector deletes objects, so remaining objects are in a contiguous block at the start of the heap.</a:t>
            </a:r>
          </a:p>
          <a:p>
            <a:pPr>
              <a:buFont typeface="Wingdings" panose="05000000000000000000" pitchFamily="2" charset="2"/>
              <a:buChar char="§"/>
            </a:pPr>
            <a:r>
              <a:rPr lang="en-IN" sz="2000" dirty="0"/>
              <a:t>The compaction process makes it easier to allocate memory to new objects sequentially after the block of memory allocated to existing objects.</a:t>
            </a:r>
            <a:br>
              <a:rPr lang="en-IN" dirty="0"/>
            </a:br>
            <a:endParaRPr lang="en-IN"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extLst>
      <p:ext uri="{BB962C8B-B14F-4D97-AF65-F5344CB8AC3E}">
        <p14:creationId xmlns:p14="http://schemas.microsoft.com/office/powerpoint/2010/main" val="1008076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Garbage Collection in Java</a:t>
            </a:r>
          </a:p>
        </p:txBody>
      </p:sp>
      <p:sp>
        <p:nvSpPr>
          <p:cNvPr id="3" name="Text Placeholder 2"/>
          <p:cNvSpPr>
            <a:spLocks noGrp="1"/>
          </p:cNvSpPr>
          <p:nvPr>
            <p:ph type="body" idx="1"/>
          </p:nvPr>
        </p:nvSpPr>
        <p:spPr>
          <a:xfrm>
            <a:off x="323528" y="627534"/>
            <a:ext cx="8712968" cy="4392488"/>
          </a:xfrm>
        </p:spPr>
        <p:txBody>
          <a:bodyPr/>
          <a:lstStyle/>
          <a:p>
            <a:pPr marL="76200" indent="0" algn="just">
              <a:buNone/>
            </a:pPr>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447675"/>
            <a:ext cx="7488833"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70022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Garbage Collection in Java</a:t>
            </a:r>
          </a:p>
        </p:txBody>
      </p:sp>
      <p:sp>
        <p:nvSpPr>
          <p:cNvPr id="3" name="Text Placeholder 2"/>
          <p:cNvSpPr>
            <a:spLocks noGrp="1"/>
          </p:cNvSpPr>
          <p:nvPr>
            <p:ph type="body" idx="1"/>
          </p:nvPr>
        </p:nvSpPr>
        <p:spPr>
          <a:xfrm>
            <a:off x="323528" y="627534"/>
            <a:ext cx="8712968" cy="4392488"/>
          </a:xfrm>
        </p:spPr>
        <p:txBody>
          <a:bodyPr/>
          <a:lstStyle/>
          <a:p>
            <a:pPr marL="76200" indent="0" algn="just">
              <a:buNone/>
            </a:pPr>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pic>
        <p:nvPicPr>
          <p:cNvPr id="5122" name="Picture 2" descr="garbage col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699542"/>
            <a:ext cx="5112568"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740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Garbage Collection in Java</a:t>
            </a:r>
          </a:p>
        </p:txBody>
      </p:sp>
      <p:sp>
        <p:nvSpPr>
          <p:cNvPr id="3" name="Text Placeholder 2"/>
          <p:cNvSpPr>
            <a:spLocks noGrp="1"/>
          </p:cNvSpPr>
          <p:nvPr>
            <p:ph type="body" idx="1"/>
          </p:nvPr>
        </p:nvSpPr>
        <p:spPr>
          <a:xfrm>
            <a:off x="323528" y="627534"/>
            <a:ext cx="8712968" cy="4392488"/>
          </a:xfrm>
        </p:spPr>
        <p:txBody>
          <a:bodyPr/>
          <a:lstStyle/>
          <a:p>
            <a:pPr marL="76200" indent="0">
              <a:buNone/>
            </a:pPr>
            <a:r>
              <a:rPr lang="en-IN" sz="1800" dirty="0">
                <a:solidFill>
                  <a:srgbClr val="FF0000"/>
                </a:solidFill>
              </a:rPr>
              <a:t>Request for Garbage Collection</a:t>
            </a:r>
          </a:p>
          <a:p>
            <a:pPr algn="just">
              <a:buFont typeface="Wingdings" panose="05000000000000000000" pitchFamily="2" charset="2"/>
              <a:buChar char="§"/>
            </a:pPr>
            <a:r>
              <a:rPr lang="en-IN" sz="2000" dirty="0"/>
              <a:t>The garbage collection implementation lives in the JVM.</a:t>
            </a:r>
          </a:p>
          <a:p>
            <a:pPr algn="just">
              <a:buFont typeface="Wingdings" panose="05000000000000000000" pitchFamily="2" charset="2"/>
              <a:buChar char="§"/>
            </a:pPr>
            <a:r>
              <a:rPr lang="en-IN" sz="2000" dirty="0"/>
              <a:t>We now know that the unreachable and unusable objects are available for garbage collection but the garbage collection process doesn’t happen instantly. </a:t>
            </a:r>
          </a:p>
          <a:p>
            <a:pPr algn="just">
              <a:buFont typeface="Wingdings" panose="05000000000000000000" pitchFamily="2" charset="2"/>
              <a:buChar char="§"/>
            </a:pPr>
            <a:r>
              <a:rPr lang="en-IN" sz="2000" dirty="0"/>
              <a:t>Which means once the objects are ready for garbage collection they must to have to wait for JVM to run the memory clean-up program that performs garbage collection.</a:t>
            </a:r>
          </a:p>
          <a:p>
            <a:pPr algn="just">
              <a:buFont typeface="Wingdings" panose="05000000000000000000" pitchFamily="2" charset="2"/>
              <a:buChar char="§"/>
            </a:pPr>
            <a:r>
              <a:rPr lang="en-IN" sz="2000" dirty="0"/>
              <a:t>We can request to JVM for garbage collection by calling </a:t>
            </a:r>
            <a:r>
              <a:rPr lang="en-IN" sz="2000" b="1" dirty="0" err="1">
                <a:solidFill>
                  <a:srgbClr val="FF0000"/>
                </a:solidFill>
              </a:rPr>
              <a:t>System.gc</a:t>
            </a:r>
            <a:r>
              <a:rPr lang="en-IN" sz="2000" b="1" dirty="0">
                <a:solidFill>
                  <a:srgbClr val="FF0000"/>
                </a:solidFill>
              </a:rPr>
              <a:t>()</a:t>
            </a:r>
            <a:r>
              <a:rPr lang="en-IN" sz="2000" dirty="0">
                <a:solidFill>
                  <a:srgbClr val="FF0000"/>
                </a:solidFill>
              </a:rPr>
              <a:t> method.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Tree>
    <p:extLst>
      <p:ext uri="{BB962C8B-B14F-4D97-AF65-F5344CB8AC3E}">
        <p14:creationId xmlns:p14="http://schemas.microsoft.com/office/powerpoint/2010/main" val="8373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Garbage Collection in Java</a:t>
            </a:r>
          </a:p>
        </p:txBody>
      </p:sp>
      <p:sp>
        <p:nvSpPr>
          <p:cNvPr id="3" name="Text Placeholder 2"/>
          <p:cNvSpPr>
            <a:spLocks noGrp="1"/>
          </p:cNvSpPr>
          <p:nvPr>
            <p:ph type="body" idx="1"/>
          </p:nvPr>
        </p:nvSpPr>
        <p:spPr>
          <a:xfrm>
            <a:off x="323528" y="627534"/>
            <a:ext cx="8712968" cy="4392488"/>
          </a:xfrm>
        </p:spPr>
        <p:txBody>
          <a:bodyPr/>
          <a:lstStyle/>
          <a:p>
            <a:pPr marL="76200" indent="0">
              <a:buNone/>
            </a:pPr>
            <a:r>
              <a:rPr lang="en-IN" sz="1800" dirty="0"/>
              <a:t>Advantage of Garbage Collection</a:t>
            </a:r>
          </a:p>
          <a:p>
            <a:pPr>
              <a:buFont typeface="Wingdings" panose="05000000000000000000" pitchFamily="2" charset="2"/>
              <a:buChar char="§"/>
            </a:pPr>
            <a:r>
              <a:rPr lang="en-IN" sz="1800" dirty="0"/>
              <a:t>It makes java </a:t>
            </a:r>
            <a:r>
              <a:rPr lang="en-IN" sz="1800" b="1" dirty="0"/>
              <a:t>memory efficient</a:t>
            </a:r>
            <a:r>
              <a:rPr lang="en-IN" sz="1800" dirty="0"/>
              <a:t> because garbage collector removes the unreferenced objects from heap memory.</a:t>
            </a:r>
          </a:p>
          <a:p>
            <a:pPr>
              <a:buFont typeface="Wingdings" panose="05000000000000000000" pitchFamily="2" charset="2"/>
              <a:buChar char="§"/>
            </a:pPr>
            <a:r>
              <a:rPr lang="en-IN" sz="1800" dirty="0"/>
              <a:t>It is </a:t>
            </a:r>
            <a:r>
              <a:rPr lang="en-IN" sz="1800" b="1" dirty="0"/>
              <a:t>automatically done</a:t>
            </a:r>
            <a:r>
              <a:rPr lang="en-IN" sz="1800" dirty="0"/>
              <a:t> by the garbage collector(a part of JVM) so we don't need to make extra efforts.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27167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8568952" cy="576064"/>
          </a:xfrm>
        </p:spPr>
        <p:txBody>
          <a:bodyPr/>
          <a:lstStyle/>
          <a:p>
            <a:r>
              <a:rPr lang="en-IN" sz="2400" b="1" dirty="0"/>
              <a:t>Java programming Environment and Runtime Environment</a:t>
            </a:r>
          </a:p>
        </p:txBody>
      </p:sp>
      <p:sp>
        <p:nvSpPr>
          <p:cNvPr id="3" name="Text Placeholder 2"/>
          <p:cNvSpPr>
            <a:spLocks noGrp="1"/>
          </p:cNvSpPr>
          <p:nvPr>
            <p:ph type="body" idx="1"/>
          </p:nvPr>
        </p:nvSpPr>
        <p:spPr>
          <a:xfrm>
            <a:off x="323528" y="771550"/>
            <a:ext cx="8640960" cy="4371950"/>
          </a:xfrm>
        </p:spPr>
        <p:txBody>
          <a:bodyPr/>
          <a:lstStyle/>
          <a:p>
            <a:pPr marL="76200" indent="0" algn="just">
              <a:buNone/>
            </a:pPr>
            <a:r>
              <a:rPr lang="en-US" dirty="0">
                <a:solidFill>
                  <a:srgbClr val="FF0000"/>
                </a:solidFill>
              </a:rPr>
              <a:t>JAVA DEVELOPMENT KIT</a:t>
            </a:r>
          </a:p>
          <a:p>
            <a:pPr algn="just">
              <a:buFont typeface="Wingdings" panose="05000000000000000000" pitchFamily="2" charset="2"/>
              <a:buChar char="§"/>
            </a:pPr>
            <a:r>
              <a:rPr lang="en-IN" sz="2000" dirty="0"/>
              <a:t>The Java Development Kit (JDK) is a </a:t>
            </a:r>
            <a:r>
              <a:rPr lang="en-IN" sz="2000" dirty="0">
                <a:highlight>
                  <a:srgbClr val="FFFF00"/>
                </a:highlight>
              </a:rPr>
              <a:t>software development environment</a:t>
            </a:r>
            <a:r>
              <a:rPr lang="en-IN" sz="2000" dirty="0"/>
              <a:t> which is used to develop Java applications and </a:t>
            </a:r>
            <a:r>
              <a:rPr lang="en-IN" sz="2000" dirty="0">
                <a:hlinkClick r:id="rId2"/>
              </a:rPr>
              <a:t>applets</a:t>
            </a:r>
            <a:r>
              <a:rPr lang="en-IN" sz="2000" dirty="0"/>
              <a:t>.</a:t>
            </a:r>
          </a:p>
          <a:p>
            <a:pPr fontAlgn="base">
              <a:buFont typeface="Wingdings" panose="05000000000000000000" pitchFamily="2" charset="2"/>
              <a:buChar char="§"/>
            </a:pPr>
            <a:r>
              <a:rPr lang="en-IN" sz="2000" b="1" dirty="0"/>
              <a:t>JDK</a:t>
            </a:r>
            <a:r>
              <a:rPr lang="en-IN" sz="2000" dirty="0"/>
              <a:t> – </a:t>
            </a:r>
            <a:r>
              <a:rPr lang="en-IN" sz="2000" b="1" dirty="0"/>
              <a:t>Java Development Kit</a:t>
            </a:r>
            <a:r>
              <a:rPr lang="en-IN" sz="2000" dirty="0"/>
              <a:t> (in short JDK) is Kit which provides the environment to </a:t>
            </a:r>
            <a:r>
              <a:rPr lang="en-IN" sz="2000" b="1" dirty="0"/>
              <a:t>develop and execute(run)</a:t>
            </a:r>
            <a:r>
              <a:rPr lang="en-IN" sz="2000" dirty="0"/>
              <a:t> the Java program. JDK is a kit(or package) which includes two things</a:t>
            </a:r>
          </a:p>
          <a:p>
            <a:pPr lvl="1" fontAlgn="base">
              <a:buFont typeface="Wingdings" panose="05000000000000000000" pitchFamily="2" charset="2"/>
              <a:buChar char="Ø"/>
            </a:pPr>
            <a:r>
              <a:rPr lang="en-IN" sz="2000" dirty="0">
                <a:solidFill>
                  <a:srgbClr val="00B050"/>
                </a:solidFill>
                <a:highlight>
                  <a:srgbClr val="FFFF00"/>
                </a:highlight>
              </a:rPr>
              <a:t>Development Tools(to provide an environment to develop your java programs)</a:t>
            </a:r>
          </a:p>
          <a:p>
            <a:pPr lvl="1" fontAlgn="base">
              <a:buFont typeface="Wingdings" panose="05000000000000000000" pitchFamily="2" charset="2"/>
              <a:buChar char="Ø"/>
            </a:pPr>
            <a:r>
              <a:rPr lang="en-IN" sz="2000" dirty="0">
                <a:solidFill>
                  <a:srgbClr val="00B050"/>
                </a:solidFill>
                <a:highlight>
                  <a:srgbClr val="FFFF00"/>
                </a:highlight>
              </a:rPr>
              <a:t>JRE (to execute your java program).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6278286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Lexical issues in Java  (</a:t>
            </a:r>
            <a:r>
              <a:rPr lang="en-IN" sz="2800" dirty="0"/>
              <a:t>Java Tokens)</a:t>
            </a:r>
            <a:endParaRPr lang="en-IN" sz="2800" b="1" dirty="0"/>
          </a:p>
        </p:txBody>
      </p:sp>
      <p:sp>
        <p:nvSpPr>
          <p:cNvPr id="3" name="Text Placeholder 2"/>
          <p:cNvSpPr>
            <a:spLocks noGrp="1"/>
          </p:cNvSpPr>
          <p:nvPr>
            <p:ph type="body" idx="1"/>
          </p:nvPr>
        </p:nvSpPr>
        <p:spPr>
          <a:xfrm>
            <a:off x="323528" y="627534"/>
            <a:ext cx="8712968" cy="4392488"/>
          </a:xfrm>
        </p:spPr>
        <p:txBody>
          <a:bodyPr/>
          <a:lstStyle/>
          <a:p>
            <a:pPr>
              <a:buFont typeface="Wingdings" panose="05000000000000000000" pitchFamily="2" charset="2"/>
              <a:buChar char="§"/>
            </a:pPr>
            <a:r>
              <a:rPr lang="en-IN" sz="1600" dirty="0"/>
              <a:t>Java Tokens are the smallest individual building block or smallest unit of a Java program.</a:t>
            </a:r>
          </a:p>
          <a:p>
            <a:pPr>
              <a:buFont typeface="Wingdings" panose="05000000000000000000" pitchFamily="2" charset="2"/>
              <a:buChar char="§"/>
            </a:pPr>
            <a:r>
              <a:rPr lang="en-IN" sz="1600" dirty="0"/>
              <a:t>Java program is a collection of different types of tokens.</a:t>
            </a: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635646"/>
            <a:ext cx="6120680" cy="338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72377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Lexical issues</a:t>
            </a:r>
          </a:p>
        </p:txBody>
      </p:sp>
      <p:sp>
        <p:nvSpPr>
          <p:cNvPr id="3" name="Text Placeholder 2"/>
          <p:cNvSpPr>
            <a:spLocks noGrp="1"/>
          </p:cNvSpPr>
          <p:nvPr>
            <p:ph type="body" idx="1"/>
          </p:nvPr>
        </p:nvSpPr>
        <p:spPr>
          <a:xfrm>
            <a:off x="323528" y="555526"/>
            <a:ext cx="8712968" cy="4587974"/>
          </a:xfrm>
        </p:spPr>
        <p:txBody>
          <a:bodyPr/>
          <a:lstStyle/>
          <a:p>
            <a:pPr marL="76200" indent="0">
              <a:buNone/>
            </a:pPr>
            <a:r>
              <a:rPr lang="en-IN" sz="1800" b="1" u="sng" dirty="0">
                <a:solidFill>
                  <a:srgbClr val="FF0000"/>
                </a:solidFill>
              </a:rPr>
              <a:t>Whitespace</a:t>
            </a:r>
          </a:p>
          <a:p>
            <a:pPr>
              <a:buFont typeface="Wingdings" panose="05000000000000000000" pitchFamily="2" charset="2"/>
              <a:buChar char="§"/>
            </a:pPr>
            <a:r>
              <a:rPr lang="en-IN" sz="1800" dirty="0"/>
              <a:t>Java is a free-form language. This means that you do not need to follow any special indentation rules. </a:t>
            </a:r>
          </a:p>
          <a:p>
            <a:pPr>
              <a:buFont typeface="Wingdings" panose="05000000000000000000" pitchFamily="2" charset="2"/>
              <a:buChar char="§"/>
            </a:pPr>
            <a:r>
              <a:rPr lang="en-IN" sz="1800" dirty="0"/>
              <a:t>There should be </a:t>
            </a:r>
            <a:r>
              <a:rPr lang="en-IN" sz="1800" dirty="0">
                <a:solidFill>
                  <a:srgbClr val="FF0000"/>
                </a:solidFill>
              </a:rPr>
              <a:t>at least one whitespace character </a:t>
            </a:r>
            <a:r>
              <a:rPr lang="en-IN" sz="1800" dirty="0"/>
              <a:t>between each token that was not already delineated by an operator or separator.</a:t>
            </a:r>
          </a:p>
          <a:p>
            <a:pPr>
              <a:buFont typeface="Wingdings" panose="05000000000000000000" pitchFamily="2" charset="2"/>
              <a:buChar char="§"/>
            </a:pPr>
            <a:r>
              <a:rPr lang="en-IN" sz="1800" dirty="0"/>
              <a:t> In Java, whitespace is a space, tab, or newline.</a:t>
            </a:r>
          </a:p>
          <a:p>
            <a:pPr>
              <a:buFont typeface="Wingdings" panose="05000000000000000000" pitchFamily="2" charset="2"/>
              <a:buChar char="§"/>
            </a:pPr>
            <a:r>
              <a:rPr lang="en-IN" sz="1800" dirty="0"/>
              <a:t>White space in Java is used to separate tokens in the source file. It is also used to improve readability of the source code.</a:t>
            </a:r>
          </a:p>
          <a:p>
            <a:pPr>
              <a:buFont typeface="Wingdings" panose="05000000000000000000" pitchFamily="2" charset="2"/>
              <a:buChar char="§"/>
            </a:pPr>
            <a:r>
              <a:rPr lang="en-IN" sz="1800" dirty="0" err="1"/>
              <a:t>Eg</a:t>
            </a:r>
            <a:r>
              <a:rPr lang="en-IN" sz="1800" dirty="0"/>
              <a:t>: </a:t>
            </a:r>
            <a:r>
              <a:rPr lang="en-IN" sz="1800" dirty="0" err="1"/>
              <a:t>int</a:t>
            </a:r>
            <a:r>
              <a:rPr lang="en-IN" sz="1800" dirty="0"/>
              <a:t> </a:t>
            </a:r>
            <a:r>
              <a:rPr lang="en-IN" sz="1800" dirty="0" err="1"/>
              <a:t>i</a:t>
            </a:r>
            <a:r>
              <a:rPr lang="en-IN" sz="1800" dirty="0"/>
              <a:t> = 0;</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Tree>
    <p:extLst>
      <p:ext uri="{BB962C8B-B14F-4D97-AF65-F5344CB8AC3E}">
        <p14:creationId xmlns:p14="http://schemas.microsoft.com/office/powerpoint/2010/main" val="32061380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Lexical issues</a:t>
            </a:r>
          </a:p>
        </p:txBody>
      </p:sp>
      <p:sp>
        <p:nvSpPr>
          <p:cNvPr id="3" name="Text Placeholder 2"/>
          <p:cNvSpPr>
            <a:spLocks noGrp="1"/>
          </p:cNvSpPr>
          <p:nvPr>
            <p:ph type="body" idx="1"/>
          </p:nvPr>
        </p:nvSpPr>
        <p:spPr>
          <a:xfrm>
            <a:off x="323528" y="627534"/>
            <a:ext cx="8712968" cy="4392488"/>
          </a:xfrm>
        </p:spPr>
        <p:txBody>
          <a:bodyPr/>
          <a:lstStyle/>
          <a:p>
            <a:pPr marL="76200" indent="0">
              <a:buNone/>
            </a:pPr>
            <a:r>
              <a:rPr lang="en-IN" sz="1800" b="1" u="sng" dirty="0">
                <a:solidFill>
                  <a:srgbClr val="FF0000"/>
                </a:solidFill>
              </a:rPr>
              <a:t>Identifiers</a:t>
            </a:r>
          </a:p>
          <a:p>
            <a:pPr algn="just">
              <a:buFont typeface="Wingdings" panose="05000000000000000000" pitchFamily="2" charset="2"/>
              <a:buChar char="§"/>
            </a:pPr>
            <a:r>
              <a:rPr lang="en-IN" sz="1800" dirty="0">
                <a:hlinkClick r:id="rId2"/>
              </a:rPr>
              <a:t>Java Identifiers</a:t>
            </a:r>
            <a:r>
              <a:rPr lang="en-IN" sz="1800" dirty="0"/>
              <a:t> are the user-defined names of variables, methods, classes, </a:t>
            </a:r>
            <a:r>
              <a:rPr lang="en-IN" sz="1800" dirty="0">
                <a:hlinkClick r:id="rId3"/>
              </a:rPr>
              <a:t>arrays</a:t>
            </a:r>
            <a:r>
              <a:rPr lang="en-IN" sz="1800" dirty="0"/>
              <a:t>, </a:t>
            </a:r>
            <a:r>
              <a:rPr lang="en-IN" sz="1800" dirty="0">
                <a:hlinkClick r:id="rId4"/>
              </a:rPr>
              <a:t>packages</a:t>
            </a:r>
            <a:r>
              <a:rPr lang="en-IN" sz="1800" dirty="0"/>
              <a:t>, and </a:t>
            </a:r>
            <a:r>
              <a:rPr lang="en-IN" sz="1800" dirty="0">
                <a:hlinkClick r:id="rId5"/>
              </a:rPr>
              <a:t>interfaces</a:t>
            </a:r>
            <a:r>
              <a:rPr lang="en-IN" sz="1800" dirty="0"/>
              <a:t>.</a:t>
            </a:r>
          </a:p>
          <a:p>
            <a:pPr algn="just">
              <a:buFont typeface="Wingdings" panose="05000000000000000000" pitchFamily="2" charset="2"/>
              <a:buChar char="§"/>
            </a:pPr>
            <a:r>
              <a:rPr lang="en-IN" sz="1800" dirty="0"/>
              <a:t> An identifier may be any descriptive sequence of uppercase and lowercase letters, numbers, or the underscore and dollar-sign characters. </a:t>
            </a:r>
          </a:p>
          <a:p>
            <a:pPr algn="just">
              <a:buFont typeface="Wingdings" panose="05000000000000000000" pitchFamily="2" charset="2"/>
              <a:buChar char="§"/>
            </a:pPr>
            <a:r>
              <a:rPr lang="en-IN" sz="1800" dirty="0"/>
              <a:t>They must not begin with a number.</a:t>
            </a:r>
          </a:p>
          <a:p>
            <a:pPr algn="just">
              <a:buFont typeface="Wingdings" panose="05000000000000000000" pitchFamily="2" charset="2"/>
              <a:buChar char="§"/>
            </a:pPr>
            <a:r>
              <a:rPr lang="en-IN" sz="1800" dirty="0"/>
              <a:t>Again, Java is case-sensitive, so </a:t>
            </a:r>
            <a:r>
              <a:rPr lang="en-IN" sz="1800" b="1" dirty="0"/>
              <a:t>VALUE </a:t>
            </a:r>
            <a:r>
              <a:rPr lang="en-IN" sz="1800" dirty="0"/>
              <a:t>is a different identifier than </a:t>
            </a:r>
            <a:r>
              <a:rPr lang="en-IN" sz="1800" b="1" dirty="0"/>
              <a:t>Value</a:t>
            </a:r>
            <a:r>
              <a:rPr lang="en-IN" sz="1800" dirty="0"/>
              <a:t>.</a:t>
            </a:r>
          </a:p>
          <a:p>
            <a:pPr algn="just">
              <a:buFont typeface="Wingdings" panose="05000000000000000000" pitchFamily="2" charset="2"/>
              <a:buChar char="§"/>
            </a:pPr>
            <a:r>
              <a:rPr lang="en-IN" sz="1800" dirty="0"/>
              <a:t>Some examples of valid identifiers are </a:t>
            </a:r>
          </a:p>
          <a:p>
            <a:pPr marL="76200" indent="0" algn="just">
              <a:buNone/>
            </a:pPr>
            <a:r>
              <a:rPr lang="en-IN" sz="1800" dirty="0"/>
              <a:t>       </a:t>
            </a:r>
            <a:r>
              <a:rPr lang="en-IN" sz="1800" dirty="0" err="1"/>
              <a:t>AvgTemp</a:t>
            </a:r>
            <a:r>
              <a:rPr lang="en-IN" sz="1800" dirty="0"/>
              <a:t>, count, a4..</a:t>
            </a:r>
          </a:p>
          <a:p>
            <a:pPr algn="just">
              <a:buFont typeface="Wingdings" panose="05000000000000000000" pitchFamily="2" charset="2"/>
              <a:buChar char="§"/>
            </a:pPr>
            <a:endParaRPr lang="en-IN"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1338924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Lexical issues</a:t>
            </a:r>
          </a:p>
        </p:txBody>
      </p:sp>
      <p:sp>
        <p:nvSpPr>
          <p:cNvPr id="3" name="Text Placeholder 2"/>
          <p:cNvSpPr>
            <a:spLocks noGrp="1"/>
          </p:cNvSpPr>
          <p:nvPr>
            <p:ph type="body" idx="1"/>
          </p:nvPr>
        </p:nvSpPr>
        <p:spPr>
          <a:xfrm>
            <a:off x="323528" y="627534"/>
            <a:ext cx="8712968" cy="4392488"/>
          </a:xfrm>
        </p:spPr>
        <p:txBody>
          <a:bodyPr/>
          <a:lstStyle/>
          <a:p>
            <a:pPr marL="76200" indent="0">
              <a:buNone/>
            </a:pPr>
            <a:r>
              <a:rPr lang="en-IN" sz="1800" b="1" dirty="0"/>
              <a:t>Identifiers</a:t>
            </a:r>
          </a:p>
          <a:p>
            <a:pPr marL="76200" indent="0">
              <a:buNone/>
            </a:pPr>
            <a:r>
              <a:rPr lang="en-IN" sz="1800" dirty="0"/>
              <a:t>Identifier must follow some rules.</a:t>
            </a:r>
          </a:p>
          <a:p>
            <a:pPr algn="just">
              <a:buFont typeface="Wingdings" panose="05000000000000000000" pitchFamily="2" charset="2"/>
              <a:buChar char="Ø"/>
            </a:pPr>
            <a:r>
              <a:rPr lang="en-IN" sz="1800" dirty="0"/>
              <a:t>All identifiers must start with either a letter( a to z or A to Z ) or currency</a:t>
            </a:r>
          </a:p>
          <a:p>
            <a:pPr marL="76200" indent="0" algn="just">
              <a:buNone/>
            </a:pPr>
            <a:r>
              <a:rPr lang="en-IN" sz="1800" dirty="0"/>
              <a:t>        character($) or an underscore.</a:t>
            </a:r>
          </a:p>
          <a:p>
            <a:pPr algn="just">
              <a:buFont typeface="Wingdings" panose="05000000000000000000" pitchFamily="2" charset="2"/>
              <a:buChar char="Ø"/>
            </a:pPr>
            <a:r>
              <a:rPr lang="en-IN" sz="1800" dirty="0"/>
              <a:t>They must not begin with a digit.</a:t>
            </a:r>
          </a:p>
          <a:p>
            <a:pPr algn="just">
              <a:buFont typeface="Wingdings" panose="05000000000000000000" pitchFamily="2" charset="2"/>
              <a:buChar char="Ø"/>
            </a:pPr>
            <a:r>
              <a:rPr lang="en-IN" sz="1800" dirty="0"/>
              <a:t>After the first character, an identifier can have any combination of characters.</a:t>
            </a:r>
          </a:p>
          <a:p>
            <a:pPr algn="just">
              <a:buFont typeface="Wingdings" panose="05000000000000000000" pitchFamily="2" charset="2"/>
              <a:buChar char="Ø"/>
            </a:pPr>
            <a:r>
              <a:rPr lang="en-IN" sz="1800" dirty="0">
                <a:solidFill>
                  <a:srgbClr val="FF0000"/>
                </a:solidFill>
              </a:rPr>
              <a:t>A Java keywords cannot be used as an identifier.</a:t>
            </a:r>
          </a:p>
          <a:p>
            <a:pPr algn="just">
              <a:buFont typeface="Wingdings" panose="05000000000000000000" pitchFamily="2" charset="2"/>
              <a:buChar char="Ø"/>
            </a:pPr>
            <a:r>
              <a:rPr lang="en-IN" sz="1800" dirty="0"/>
              <a:t>Identifiers in Java are case sensitive, foo and Foo are two different</a:t>
            </a:r>
          </a:p>
          <a:p>
            <a:pPr marL="76200" indent="0" algn="just">
              <a:buNone/>
            </a:pPr>
            <a:r>
              <a:rPr lang="en-IN" sz="1800" dirty="0"/>
              <a:t>      identifiers.</a:t>
            </a:r>
          </a:p>
          <a:p>
            <a:pPr algn="just">
              <a:buFont typeface="Wingdings" panose="05000000000000000000" pitchFamily="2" charset="2"/>
              <a:buChar char="Ø"/>
            </a:pPr>
            <a:r>
              <a:rPr lang="en-IN" sz="1800" dirty="0"/>
              <a:t>They can be any length  </a:t>
            </a:r>
            <a:r>
              <a:rPr lang="en-IN" sz="1800" dirty="0" err="1"/>
              <a:t>Eg</a:t>
            </a:r>
            <a:r>
              <a:rPr lang="en-IN" sz="1800" dirty="0"/>
              <a:t>: </a:t>
            </a:r>
            <a:r>
              <a:rPr lang="en-IN" sz="1800" dirty="0" err="1"/>
              <a:t>int</a:t>
            </a:r>
            <a:r>
              <a:rPr lang="en-IN" sz="1800" dirty="0"/>
              <a:t> a; char name;</a:t>
            </a:r>
            <a:endParaRPr lang="en-IN"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Tree>
    <p:extLst>
      <p:ext uri="{BB962C8B-B14F-4D97-AF65-F5344CB8AC3E}">
        <p14:creationId xmlns:p14="http://schemas.microsoft.com/office/powerpoint/2010/main" val="4033265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Lexical issues</a:t>
            </a:r>
          </a:p>
        </p:txBody>
      </p:sp>
      <p:sp>
        <p:nvSpPr>
          <p:cNvPr id="3" name="Text Placeholder 2"/>
          <p:cNvSpPr>
            <a:spLocks noGrp="1"/>
          </p:cNvSpPr>
          <p:nvPr>
            <p:ph type="body" idx="1"/>
          </p:nvPr>
        </p:nvSpPr>
        <p:spPr>
          <a:xfrm>
            <a:off x="323528" y="627534"/>
            <a:ext cx="8712968" cy="4392488"/>
          </a:xfrm>
        </p:spPr>
        <p:txBody>
          <a:bodyPr/>
          <a:lstStyle/>
          <a:p>
            <a:pPr marL="76200" indent="0">
              <a:buNone/>
            </a:pPr>
            <a:r>
              <a:rPr lang="en-IN" sz="2000" b="1" dirty="0">
                <a:solidFill>
                  <a:srgbClr val="C00000"/>
                </a:solidFill>
              </a:rPr>
              <a:t>Constants or Literals</a:t>
            </a:r>
          </a:p>
          <a:p>
            <a:pPr>
              <a:buFont typeface="Wingdings" panose="05000000000000000000" pitchFamily="2" charset="2"/>
              <a:buChar char="§"/>
            </a:pPr>
            <a:r>
              <a:rPr lang="en-IN" sz="2000" dirty="0"/>
              <a:t>Literals or  Constants are fixed values of a particular type of data, which cannot be modified in a program.</a:t>
            </a:r>
          </a:p>
          <a:p>
            <a:pPr>
              <a:buFont typeface="Wingdings" panose="05000000000000000000" pitchFamily="2" charset="2"/>
              <a:buChar char="§"/>
            </a:pPr>
            <a:r>
              <a:rPr lang="en-IN" sz="2000" dirty="0"/>
              <a:t> Literals are constant variables with fixed values. </a:t>
            </a:r>
            <a:endParaRPr lang="en-IN" sz="2000" b="1" dirty="0">
              <a:solidFill>
                <a:srgbClr val="C00000"/>
              </a:solidFill>
            </a:endParaRPr>
          </a:p>
          <a:p>
            <a:pPr marL="76200" indent="0" algn="just">
              <a:buNone/>
            </a:pPr>
            <a:r>
              <a:rPr lang="en-IN" sz="2000" dirty="0"/>
              <a:t>For example, here are some literals:</a:t>
            </a:r>
          </a:p>
          <a:p>
            <a:pPr marL="76200" indent="0">
              <a:buNone/>
            </a:pPr>
            <a:r>
              <a:rPr lang="en-US" sz="1800" b="1" dirty="0" err="1"/>
              <a:t>Eg</a:t>
            </a:r>
            <a:r>
              <a:rPr lang="en-US" sz="1800" b="1" dirty="0"/>
              <a:t> </a:t>
            </a:r>
            <a:r>
              <a:rPr lang="en-US" sz="1800" b="1" dirty="0" err="1"/>
              <a:t>int</a:t>
            </a:r>
            <a:r>
              <a:rPr lang="en-US" sz="1800" b="1" dirty="0"/>
              <a:t>   </a:t>
            </a:r>
            <a:r>
              <a:rPr lang="en-US" sz="1800" b="1" dirty="0" err="1"/>
              <a:t>num</a:t>
            </a:r>
            <a:r>
              <a:rPr lang="en-US" sz="1800" b="1" dirty="0"/>
              <a:t> = 100;</a:t>
            </a:r>
          </a:p>
          <a:p>
            <a:pPr marL="76200" indent="0">
              <a:buNone/>
            </a:pPr>
            <a:r>
              <a:rPr lang="en-US" sz="1800" b="1" dirty="0"/>
              <a:t>float </a:t>
            </a:r>
            <a:r>
              <a:rPr lang="en-US" sz="1800" b="1" dirty="0" err="1"/>
              <a:t>num</a:t>
            </a:r>
            <a:r>
              <a:rPr lang="en-US" sz="1800" b="1" dirty="0"/>
              <a:t> = 88.9;</a:t>
            </a:r>
          </a:p>
          <a:p>
            <a:pPr marL="76200" indent="0">
              <a:buNone/>
            </a:pPr>
            <a:r>
              <a:rPr lang="en-US" sz="1800" b="1" dirty="0"/>
              <a:t>char  example = ‘c’</a:t>
            </a:r>
          </a:p>
          <a:p>
            <a:pPr marL="76200" indent="0">
              <a:buNone/>
            </a:pPr>
            <a:r>
              <a:rPr lang="en-US" sz="1800" b="1" dirty="0"/>
              <a:t>String </a:t>
            </a:r>
            <a:r>
              <a:rPr lang="en-US" sz="1800" b="1" dirty="0" err="1"/>
              <a:t>str</a:t>
            </a:r>
            <a:r>
              <a:rPr lang="en-US" sz="1800" b="1" dirty="0"/>
              <a:t> = “</a:t>
            </a:r>
            <a:r>
              <a:rPr lang="en-US" sz="1800" b="1" dirty="0" err="1"/>
              <a:t>hai</a:t>
            </a:r>
            <a:r>
              <a:rPr lang="en-US" sz="1800" b="1" dirty="0"/>
              <a:t>”</a:t>
            </a:r>
          </a:p>
          <a:p>
            <a:pPr marL="76200" indent="0">
              <a:buNone/>
            </a:pPr>
            <a:r>
              <a:rPr lang="en-US" sz="1800" b="1" dirty="0" err="1"/>
              <a:t>boolean</a:t>
            </a:r>
            <a:r>
              <a:rPr lang="en-US" sz="1800" b="1" dirty="0"/>
              <a:t> b = false;</a:t>
            </a:r>
          </a:p>
          <a:p>
            <a:pPr marL="76200" indent="0">
              <a:buNone/>
            </a:pPr>
            <a:endParaRPr lang="en-IN"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283718"/>
            <a:ext cx="3024336"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5446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Lexical issues</a:t>
            </a:r>
          </a:p>
        </p:txBody>
      </p:sp>
      <p:sp>
        <p:nvSpPr>
          <p:cNvPr id="3" name="Text Placeholder 2"/>
          <p:cNvSpPr>
            <a:spLocks noGrp="1"/>
          </p:cNvSpPr>
          <p:nvPr>
            <p:ph type="body" idx="1"/>
          </p:nvPr>
        </p:nvSpPr>
        <p:spPr>
          <a:xfrm>
            <a:off x="323528" y="699542"/>
            <a:ext cx="8712968" cy="4392488"/>
          </a:xfrm>
        </p:spPr>
        <p:txBody>
          <a:bodyPr/>
          <a:lstStyle/>
          <a:p>
            <a:pPr marL="76200" indent="0">
              <a:buNone/>
            </a:pPr>
            <a:r>
              <a:rPr lang="en-IN" sz="2000" b="1" u="sng" dirty="0">
                <a:solidFill>
                  <a:srgbClr val="FF0000"/>
                </a:solidFill>
              </a:rPr>
              <a:t>Comments</a:t>
            </a:r>
          </a:p>
          <a:p>
            <a:pPr>
              <a:buFont typeface="Wingdings" panose="05000000000000000000" pitchFamily="2" charset="2"/>
              <a:buChar char="§"/>
            </a:pPr>
            <a:r>
              <a:rPr lang="en-IN" sz="1800" dirty="0"/>
              <a:t>As mentioned, there are three types of comments defined by Java. You have already seen two: single-line and multiline. </a:t>
            </a:r>
          </a:p>
          <a:p>
            <a:pPr>
              <a:buFont typeface="Wingdings" panose="05000000000000000000" pitchFamily="2" charset="2"/>
              <a:buChar char="§"/>
            </a:pPr>
            <a:r>
              <a:rPr lang="en-IN" sz="1800" dirty="0"/>
              <a:t>The third type is called a </a:t>
            </a:r>
            <a:r>
              <a:rPr lang="en-IN" sz="1800" i="1" dirty="0"/>
              <a:t>documentation comment. </a:t>
            </a:r>
            <a:r>
              <a:rPr lang="en-IN" sz="1800" dirty="0"/>
              <a:t>This type of comment</a:t>
            </a:r>
          </a:p>
          <a:p>
            <a:pPr marL="76200" indent="0">
              <a:buNone/>
            </a:pPr>
            <a:r>
              <a:rPr lang="en-IN" sz="1800" dirty="0"/>
              <a:t>       is used to produce an HTML file that documents your program. </a:t>
            </a:r>
          </a:p>
          <a:p>
            <a:pPr>
              <a:buFont typeface="Wingdings" panose="05000000000000000000" pitchFamily="2" charset="2"/>
              <a:buChar char="§"/>
            </a:pPr>
            <a:r>
              <a:rPr lang="en-IN" sz="1800" dirty="0"/>
              <a:t>The documentation comment begins with a </a:t>
            </a:r>
            <a:r>
              <a:rPr lang="en-IN" sz="1800" b="1" dirty="0"/>
              <a:t>/** </a:t>
            </a:r>
            <a:r>
              <a:rPr lang="en-IN" sz="1800" dirty="0"/>
              <a:t>and ends with a </a:t>
            </a:r>
            <a:r>
              <a:rPr lang="en-IN" sz="1800" b="1" dirty="0"/>
              <a:t>*/</a:t>
            </a:r>
            <a:r>
              <a:rPr lang="en-IN" sz="1800" dirty="0"/>
              <a:t>.</a:t>
            </a:r>
          </a:p>
          <a:p>
            <a:pPr marL="76200" indent="0">
              <a:buNone/>
            </a:pPr>
            <a:r>
              <a:rPr lang="en-IN" sz="1800" b="1" u="sng" dirty="0">
                <a:solidFill>
                  <a:srgbClr val="FF0000"/>
                </a:solidFill>
              </a:rPr>
              <a:t>Separators</a:t>
            </a:r>
          </a:p>
          <a:p>
            <a:pPr>
              <a:buFont typeface="Wingdings" panose="05000000000000000000" pitchFamily="2" charset="2"/>
              <a:buChar char="§"/>
            </a:pPr>
            <a:r>
              <a:rPr lang="en-IN" sz="1800" dirty="0"/>
              <a:t>In Java, there are a few characters that are used as separators. The most commonly used separator in Java is the semicolon.</a:t>
            </a:r>
            <a:endParaRPr lang="en-IN"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Tree>
    <p:extLst>
      <p:ext uri="{BB962C8B-B14F-4D97-AF65-F5344CB8AC3E}">
        <p14:creationId xmlns:p14="http://schemas.microsoft.com/office/powerpoint/2010/main" val="27071551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Lexical issues</a:t>
            </a:r>
          </a:p>
        </p:txBody>
      </p:sp>
      <p:sp>
        <p:nvSpPr>
          <p:cNvPr id="3" name="Text Placeholder 2"/>
          <p:cNvSpPr>
            <a:spLocks noGrp="1"/>
          </p:cNvSpPr>
          <p:nvPr>
            <p:ph type="body" idx="1"/>
          </p:nvPr>
        </p:nvSpPr>
        <p:spPr>
          <a:xfrm>
            <a:off x="323528" y="699542"/>
            <a:ext cx="8712968" cy="4392488"/>
          </a:xfrm>
        </p:spPr>
        <p:txBody>
          <a:bodyPr/>
          <a:lstStyle/>
          <a:p>
            <a:pPr marL="76200" indent="0">
              <a:buNone/>
            </a:pPr>
            <a:r>
              <a:rPr lang="en-IN" sz="1800" b="1" u="sng" dirty="0">
                <a:solidFill>
                  <a:srgbClr val="FF0000"/>
                </a:solidFill>
              </a:rPr>
              <a:t>Separators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03598"/>
            <a:ext cx="8280920"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8269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288032"/>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Lexical issues</a:t>
            </a:r>
          </a:p>
        </p:txBody>
      </p:sp>
      <p:sp>
        <p:nvSpPr>
          <p:cNvPr id="3" name="Text Placeholder 2"/>
          <p:cNvSpPr>
            <a:spLocks noGrp="1"/>
          </p:cNvSpPr>
          <p:nvPr>
            <p:ph type="body" idx="1"/>
          </p:nvPr>
        </p:nvSpPr>
        <p:spPr>
          <a:xfrm>
            <a:off x="323528" y="411510"/>
            <a:ext cx="8712968" cy="4608512"/>
          </a:xfrm>
        </p:spPr>
        <p:txBody>
          <a:bodyPr/>
          <a:lstStyle/>
          <a:p>
            <a:pPr marL="76200" indent="0">
              <a:buNone/>
            </a:pPr>
            <a:r>
              <a:rPr lang="en-IN" sz="1800" b="1" u="sng" dirty="0">
                <a:solidFill>
                  <a:srgbClr val="FF0000"/>
                </a:solidFill>
              </a:rPr>
              <a:t>The Java Keywords</a:t>
            </a:r>
          </a:p>
          <a:p>
            <a:pPr algn="just">
              <a:buFont typeface="Wingdings" panose="05000000000000000000" pitchFamily="2" charset="2"/>
              <a:buChar char="§"/>
            </a:pPr>
            <a:r>
              <a:rPr lang="en-IN" sz="1800" dirty="0">
                <a:hlinkClick r:id="rId2"/>
              </a:rPr>
              <a:t>Keywords in Java</a:t>
            </a:r>
            <a:r>
              <a:rPr lang="en-IN" sz="1800" dirty="0"/>
              <a:t> are </a:t>
            </a:r>
            <a:r>
              <a:rPr lang="en-IN" sz="1800" dirty="0">
                <a:highlight>
                  <a:srgbClr val="FFFF00"/>
                </a:highlight>
              </a:rPr>
              <a:t>predefined or reserved words </a:t>
            </a:r>
            <a:r>
              <a:rPr lang="en-IN" sz="1800" dirty="0"/>
              <a:t>that have special meaning to the Java compiler.</a:t>
            </a:r>
          </a:p>
          <a:p>
            <a:pPr algn="just">
              <a:buFont typeface="Wingdings" panose="05000000000000000000" pitchFamily="2" charset="2"/>
              <a:buChar char="§"/>
            </a:pPr>
            <a:r>
              <a:rPr lang="en-IN" sz="1800" dirty="0"/>
              <a:t>Each keyword is assigned a special task or function and cannot be changed by the user.</a:t>
            </a:r>
          </a:p>
          <a:p>
            <a:pPr algn="just">
              <a:buFont typeface="Wingdings" panose="05000000000000000000" pitchFamily="2" charset="2"/>
              <a:buChar char="§"/>
            </a:pPr>
            <a:r>
              <a:rPr lang="en-IN" sz="1800" dirty="0"/>
              <a:t>These keywords, combined with the syntax of the operators and separators, form the foundation of the Java language. </a:t>
            </a:r>
          </a:p>
          <a:p>
            <a:pPr algn="just">
              <a:buFont typeface="Wingdings" panose="05000000000000000000" pitchFamily="2" charset="2"/>
              <a:buChar char="§"/>
            </a:pPr>
            <a:r>
              <a:rPr lang="en-IN" sz="1800" dirty="0"/>
              <a:t>These keywords cannot be used as names for a variable, class, or method.</a:t>
            </a:r>
          </a:p>
          <a:p>
            <a:pPr algn="just">
              <a:buFont typeface="Wingdings" panose="05000000000000000000" pitchFamily="2" charset="2"/>
              <a:buChar char="§"/>
            </a:pPr>
            <a:r>
              <a:rPr lang="en-IN" sz="1800" dirty="0"/>
              <a:t>The keywords </a:t>
            </a:r>
            <a:r>
              <a:rPr lang="en-IN" sz="1800" b="1" dirty="0" err="1"/>
              <a:t>const</a:t>
            </a:r>
            <a:r>
              <a:rPr lang="en-IN" sz="1800" b="1" dirty="0"/>
              <a:t> </a:t>
            </a:r>
            <a:r>
              <a:rPr lang="en-IN" sz="1800" dirty="0"/>
              <a:t>and </a:t>
            </a:r>
            <a:r>
              <a:rPr lang="en-IN" sz="1800" b="1" dirty="0" err="1"/>
              <a:t>goto</a:t>
            </a:r>
            <a:r>
              <a:rPr lang="en-IN" sz="1800" b="1" dirty="0"/>
              <a:t> </a:t>
            </a:r>
            <a:r>
              <a:rPr lang="en-IN" sz="1800" dirty="0"/>
              <a:t>are reserved but not used.</a:t>
            </a:r>
          </a:p>
          <a:p>
            <a:pPr>
              <a:buFont typeface="Wingdings" panose="05000000000000000000" pitchFamily="2" charset="2"/>
              <a:buChar char="§"/>
            </a:pPr>
            <a:r>
              <a:rPr lang="en-IN" sz="1800" dirty="0"/>
              <a:t>In addition to the keywords, Java reserves the following: </a:t>
            </a:r>
            <a:r>
              <a:rPr lang="en-IN" sz="1800" b="1" dirty="0"/>
              <a:t>true</a:t>
            </a:r>
            <a:r>
              <a:rPr lang="en-IN" sz="1800" dirty="0"/>
              <a:t>, </a:t>
            </a:r>
            <a:r>
              <a:rPr lang="en-IN" sz="1800" b="1" dirty="0"/>
              <a:t>false</a:t>
            </a:r>
            <a:r>
              <a:rPr lang="en-IN" sz="1800" dirty="0"/>
              <a:t>, and </a:t>
            </a:r>
            <a:r>
              <a:rPr lang="en-IN" sz="1800" b="1" dirty="0"/>
              <a:t>null</a:t>
            </a:r>
            <a:r>
              <a:rPr lang="en-IN" sz="1800" dirty="0"/>
              <a:t>. These are values defined by Java.</a:t>
            </a:r>
          </a:p>
          <a:p>
            <a:pPr>
              <a:buFont typeface="Wingdings" panose="05000000000000000000" pitchFamily="2" charset="2"/>
              <a:buChar char="§"/>
            </a:pPr>
            <a:r>
              <a:rPr lang="en-IN" sz="1800" dirty="0"/>
              <a:t> You may not use these words for the names of variables, classes, and so on.</a:t>
            </a:r>
            <a:endParaRPr lang="en-IN"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Tree>
    <p:extLst>
      <p:ext uri="{BB962C8B-B14F-4D97-AF65-F5344CB8AC3E}">
        <p14:creationId xmlns:p14="http://schemas.microsoft.com/office/powerpoint/2010/main" val="17298071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Lexical issues</a:t>
            </a:r>
          </a:p>
        </p:txBody>
      </p:sp>
      <p:sp>
        <p:nvSpPr>
          <p:cNvPr id="3" name="Text Placeholder 2"/>
          <p:cNvSpPr>
            <a:spLocks noGrp="1"/>
          </p:cNvSpPr>
          <p:nvPr>
            <p:ph type="body" idx="1"/>
          </p:nvPr>
        </p:nvSpPr>
        <p:spPr>
          <a:xfrm>
            <a:off x="323528" y="627534"/>
            <a:ext cx="8712968" cy="4392488"/>
          </a:xfrm>
        </p:spPr>
        <p:txBody>
          <a:bodyPr/>
          <a:lstStyle/>
          <a:p>
            <a:pPr marL="76200" indent="0">
              <a:buNone/>
            </a:pPr>
            <a:r>
              <a:rPr lang="en-IN" sz="1800" b="1" dirty="0"/>
              <a:t>The Java Keywords</a:t>
            </a:r>
          </a:p>
          <a:p>
            <a:pPr marL="76200" indent="0">
              <a:buNone/>
            </a:pPr>
            <a:endParaRPr lang="en-IN"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31590"/>
            <a:ext cx="7416824"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7432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Lexical issues</a:t>
            </a:r>
          </a:p>
        </p:txBody>
      </p:sp>
      <p:sp>
        <p:nvSpPr>
          <p:cNvPr id="3" name="Text Placeholder 2"/>
          <p:cNvSpPr>
            <a:spLocks noGrp="1"/>
          </p:cNvSpPr>
          <p:nvPr>
            <p:ph type="body" idx="1"/>
          </p:nvPr>
        </p:nvSpPr>
        <p:spPr>
          <a:xfrm>
            <a:off x="323528" y="627534"/>
            <a:ext cx="8712968" cy="4392488"/>
          </a:xfrm>
        </p:spPr>
        <p:txBody>
          <a:bodyPr/>
          <a:lstStyle/>
          <a:p>
            <a:pPr marL="76200" indent="0">
              <a:buNone/>
            </a:pPr>
            <a:r>
              <a:rPr lang="en-IN" b="1" u="sng" dirty="0">
                <a:solidFill>
                  <a:srgbClr val="FF0000"/>
                </a:solidFill>
              </a:rPr>
              <a:t>Operators</a:t>
            </a:r>
          </a:p>
          <a:p>
            <a:pPr marL="76200" indent="0">
              <a:buNone/>
            </a:pPr>
            <a:r>
              <a:rPr lang="en-IN" sz="1800" dirty="0"/>
              <a:t>An operator is a symbol that takes one or more arguments and operates on them to produce a result.</a:t>
            </a:r>
          </a:p>
          <a:p>
            <a:pPr marL="76200" indent="0">
              <a:buNone/>
            </a:pPr>
            <a:r>
              <a:rPr lang="en-IN" sz="1800" dirty="0"/>
              <a:t>• Unary Operator</a:t>
            </a:r>
          </a:p>
          <a:p>
            <a:pPr marL="76200" indent="0">
              <a:buNone/>
            </a:pPr>
            <a:r>
              <a:rPr lang="en-IN" sz="1800" dirty="0"/>
              <a:t>• Arithmetic Operator</a:t>
            </a:r>
          </a:p>
          <a:p>
            <a:pPr marL="76200" indent="0">
              <a:buNone/>
            </a:pPr>
            <a:r>
              <a:rPr lang="en-IN" sz="1800" dirty="0"/>
              <a:t>• shift Operator</a:t>
            </a:r>
          </a:p>
          <a:p>
            <a:pPr marL="76200" indent="0">
              <a:buNone/>
            </a:pPr>
            <a:r>
              <a:rPr lang="en-IN" sz="1800" dirty="0"/>
              <a:t>• Relational Operator</a:t>
            </a:r>
          </a:p>
          <a:p>
            <a:pPr marL="76200" indent="0">
              <a:buNone/>
            </a:pPr>
            <a:r>
              <a:rPr lang="en-IN" sz="1800" dirty="0"/>
              <a:t>• Bitwise Operator</a:t>
            </a:r>
          </a:p>
          <a:p>
            <a:pPr marL="76200" indent="0">
              <a:buNone/>
            </a:pPr>
            <a:r>
              <a:rPr lang="en-IN" sz="1800" dirty="0"/>
              <a:t>• Logical Operator</a:t>
            </a:r>
          </a:p>
          <a:p>
            <a:pPr marL="76200" indent="0">
              <a:buNone/>
            </a:pPr>
            <a:r>
              <a:rPr lang="en-IN" sz="1800" dirty="0"/>
              <a:t>• Ternary Operator</a:t>
            </a:r>
          </a:p>
          <a:p>
            <a:pPr marL="76200" indent="0">
              <a:buNone/>
            </a:pPr>
            <a:r>
              <a:rPr lang="en-IN" sz="1800" dirty="0"/>
              <a:t>• Assignment Operator</a:t>
            </a:r>
            <a:endParaRPr lang="en-IN"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Tree>
    <p:extLst>
      <p:ext uri="{BB962C8B-B14F-4D97-AF65-F5344CB8AC3E}">
        <p14:creationId xmlns:p14="http://schemas.microsoft.com/office/powerpoint/2010/main" val="349975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76064"/>
          </a:xfrm>
        </p:spPr>
        <p:txBody>
          <a:bodyPr/>
          <a:lstStyle/>
          <a:p>
            <a:br>
              <a:rPr lang="en-IN" dirty="0"/>
            </a:br>
            <a:br>
              <a:rPr lang="en-IN" dirty="0"/>
            </a:br>
            <a:br>
              <a:rPr lang="en-IN" dirty="0"/>
            </a:br>
            <a:br>
              <a:rPr lang="en-IN" dirty="0"/>
            </a:br>
            <a:br>
              <a:rPr lang="en-IN" dirty="0"/>
            </a:br>
            <a:br>
              <a:rPr lang="en-IN" b="1" dirty="0"/>
            </a:br>
            <a:r>
              <a:rPr lang="en-IN" sz="2400" b="1" dirty="0"/>
              <a:t>JAVA DEVELOPMENT KIT</a:t>
            </a:r>
            <a:endParaRPr lang="en-IN" sz="2400" dirty="0"/>
          </a:p>
        </p:txBody>
      </p:sp>
      <p:sp>
        <p:nvSpPr>
          <p:cNvPr id="3" name="Text Placeholder 2"/>
          <p:cNvSpPr>
            <a:spLocks noGrp="1"/>
          </p:cNvSpPr>
          <p:nvPr>
            <p:ph type="body" idx="1"/>
          </p:nvPr>
        </p:nvSpPr>
        <p:spPr>
          <a:xfrm>
            <a:off x="251520" y="843558"/>
            <a:ext cx="8424936" cy="4176464"/>
          </a:xfrm>
        </p:spPr>
        <p:txBody>
          <a:bodyPr/>
          <a:lstStyle/>
          <a:p>
            <a:pPr marL="76200" indent="0" algn="just">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43558"/>
            <a:ext cx="8280920"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26750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04056"/>
          </a:xfrm>
        </p:spPr>
        <p:txBody>
          <a:bodyPr/>
          <a:lstStyle/>
          <a:p>
            <a:br>
              <a:rPr lang="en-IN" dirty="0"/>
            </a:br>
            <a:br>
              <a:rPr lang="en-IN" dirty="0"/>
            </a:br>
            <a:br>
              <a:rPr lang="en-IN" dirty="0"/>
            </a:br>
            <a:br>
              <a:rPr lang="en-IN" dirty="0"/>
            </a:br>
            <a:br>
              <a:rPr lang="en-IN" dirty="0"/>
            </a:br>
            <a:br>
              <a:rPr lang="en-IN" b="1" dirty="0"/>
            </a:br>
            <a:br>
              <a:rPr lang="en-IN" sz="3600" dirty="0"/>
            </a:br>
            <a:r>
              <a:rPr lang="en-IN" sz="2800" b="1" dirty="0"/>
              <a:t>SUMMARY</a:t>
            </a:r>
          </a:p>
        </p:txBody>
      </p:sp>
      <p:sp>
        <p:nvSpPr>
          <p:cNvPr id="3" name="Text Placeholder 2"/>
          <p:cNvSpPr>
            <a:spLocks noGrp="1"/>
          </p:cNvSpPr>
          <p:nvPr>
            <p:ph type="body" idx="1"/>
          </p:nvPr>
        </p:nvSpPr>
        <p:spPr>
          <a:xfrm>
            <a:off x="323528" y="627534"/>
            <a:ext cx="8712968" cy="4392488"/>
          </a:xfrm>
        </p:spPr>
        <p:txBody>
          <a:bodyPr/>
          <a:lstStyle/>
          <a:p>
            <a:pPr marL="76200" indent="0">
              <a:buNone/>
            </a:pPr>
            <a:r>
              <a:rPr lang="en-IN" sz="1600" dirty="0"/>
              <a:t>JAVA is an object-oriented language similar to C++, but with advanced and simplified </a:t>
            </a:r>
            <a:r>
              <a:rPr lang="en-IN" sz="1600" dirty="0" err="1"/>
              <a:t>features.This</a:t>
            </a:r>
            <a:r>
              <a:rPr lang="en-IN" sz="1600" dirty="0"/>
              <a:t> language is </a:t>
            </a:r>
            <a:r>
              <a:rPr lang="en-IN" sz="1600" b="1" dirty="0"/>
              <a:t>free to access</a:t>
            </a:r>
            <a:r>
              <a:rPr lang="en-IN" sz="1600" dirty="0"/>
              <a:t> and can </a:t>
            </a:r>
            <a:r>
              <a:rPr lang="en-IN" sz="1600" b="1" dirty="0"/>
              <a:t>run</a:t>
            </a:r>
            <a:r>
              <a:rPr lang="en-IN" sz="1600" dirty="0"/>
              <a:t> on </a:t>
            </a:r>
            <a:r>
              <a:rPr lang="en-IN" sz="1600" b="1" dirty="0"/>
              <a:t>all platforms</a:t>
            </a:r>
            <a:r>
              <a:rPr lang="en-IN" sz="1600" dirty="0"/>
              <a:t>.</a:t>
            </a:r>
          </a:p>
          <a:p>
            <a:pPr marL="76200" indent="0">
              <a:buNone/>
            </a:pPr>
            <a:endParaRPr lang="en-US" sz="1600" b="1" dirty="0"/>
          </a:p>
          <a:p>
            <a:r>
              <a:rPr lang="en-IN" sz="1600" dirty="0"/>
              <a:t>Java is: –</a:t>
            </a:r>
          </a:p>
          <a:p>
            <a:r>
              <a:rPr lang="en-IN" sz="1600" b="1" dirty="0"/>
              <a:t>Concurrent</a:t>
            </a:r>
            <a:r>
              <a:rPr lang="en-IN" sz="1600" dirty="0"/>
              <a:t> where you can execute many statements instead of sequentially executing it.</a:t>
            </a:r>
          </a:p>
          <a:p>
            <a:r>
              <a:rPr lang="en-IN" sz="1600" b="1" dirty="0"/>
              <a:t>Class-based</a:t>
            </a:r>
            <a:r>
              <a:rPr lang="en-IN" sz="1600" dirty="0"/>
              <a:t> and an </a:t>
            </a:r>
            <a:r>
              <a:rPr lang="en-IN" sz="1600" b="1" dirty="0"/>
              <a:t>object-oriented</a:t>
            </a:r>
            <a:r>
              <a:rPr lang="en-IN" sz="1600" dirty="0"/>
              <a:t> programming language.</a:t>
            </a:r>
          </a:p>
          <a:p>
            <a:r>
              <a:rPr lang="en-IN" sz="1600" b="1" dirty="0"/>
              <a:t>Independent</a:t>
            </a:r>
            <a:r>
              <a:rPr lang="en-IN" sz="1600" dirty="0"/>
              <a:t> programming language that follows the logic of “</a:t>
            </a:r>
            <a:r>
              <a:rPr lang="en-IN" sz="1600" b="1" dirty="0"/>
              <a:t>Write once, Run anywhere</a:t>
            </a:r>
            <a:r>
              <a:rPr lang="en-IN" sz="1600" dirty="0"/>
              <a:t>” i.e. the compiled code can run on all platforms which supports java.</a:t>
            </a:r>
          </a:p>
          <a:p>
            <a:pPr marL="76200" indent="0">
              <a:buNone/>
            </a:pPr>
            <a:endParaRPr lang="en-IN"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Tree>
    <p:extLst>
      <p:ext uri="{BB962C8B-B14F-4D97-AF65-F5344CB8AC3E}">
        <p14:creationId xmlns:p14="http://schemas.microsoft.com/office/powerpoint/2010/main" val="30675803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4"/>
          <p:cNvSpPr txBox="1">
            <a:spLocks noGrp="1"/>
          </p:cNvSpPr>
          <p:nvPr>
            <p:ph type="ctrTitle" idx="4294967295"/>
          </p:nvPr>
        </p:nvSpPr>
        <p:spPr>
          <a:xfrm>
            <a:off x="1037875" y="974563"/>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308" name="Google Shape;308;p34"/>
          <p:cNvSpPr txBox="1">
            <a:spLocks noGrp="1"/>
          </p:cNvSpPr>
          <p:nvPr>
            <p:ph type="subTitle" idx="4294967295"/>
          </p:nvPr>
        </p:nvSpPr>
        <p:spPr>
          <a:xfrm>
            <a:off x="1037875" y="1983735"/>
            <a:ext cx="5889600" cy="2185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dirty="0">
                <a:solidFill>
                  <a:schemeClr val="accent2"/>
                </a:solidFill>
                <a:latin typeface="Inter-Regular"/>
                <a:ea typeface="Inter-Regular"/>
                <a:cs typeface="Inter-Regular"/>
                <a:sym typeface="Inter-Regular"/>
              </a:rPr>
              <a:t>Any questions?</a:t>
            </a:r>
            <a:endParaRPr sz="3600" dirty="0">
              <a:solidFill>
                <a:schemeClr val="accent2"/>
              </a:solidFill>
              <a:latin typeface="Inter-Regular"/>
              <a:ea typeface="Inter-Regular"/>
              <a:cs typeface="Inter-Regular"/>
              <a:sym typeface="Inter-Regular"/>
            </a:endParaRPr>
          </a:p>
        </p:txBody>
      </p:sp>
      <p:sp>
        <p:nvSpPr>
          <p:cNvPr id="309" name="Google Shape;309;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576064"/>
          </a:xfrm>
        </p:spPr>
        <p:txBody>
          <a:bodyPr/>
          <a:lstStyle/>
          <a:p>
            <a:br>
              <a:rPr lang="en-IN" dirty="0"/>
            </a:br>
            <a:br>
              <a:rPr lang="en-IN" dirty="0"/>
            </a:br>
            <a:br>
              <a:rPr lang="en-IN" dirty="0"/>
            </a:br>
            <a:br>
              <a:rPr lang="en-IN" dirty="0"/>
            </a:br>
            <a:br>
              <a:rPr lang="en-IN" dirty="0"/>
            </a:br>
            <a:br>
              <a:rPr lang="en-IN" b="1" dirty="0"/>
            </a:br>
            <a:r>
              <a:rPr lang="en-IN" sz="2400" dirty="0"/>
              <a:t>JAVA DEVELOPMENT KIT (JDK)</a:t>
            </a:r>
          </a:p>
        </p:txBody>
      </p:sp>
      <p:sp>
        <p:nvSpPr>
          <p:cNvPr id="3" name="Text Placeholder 2"/>
          <p:cNvSpPr>
            <a:spLocks noGrp="1"/>
          </p:cNvSpPr>
          <p:nvPr>
            <p:ph type="body" idx="1"/>
          </p:nvPr>
        </p:nvSpPr>
        <p:spPr>
          <a:xfrm>
            <a:off x="251520" y="843558"/>
            <a:ext cx="8784976" cy="4176464"/>
          </a:xfrm>
        </p:spPr>
        <p:txBody>
          <a:bodyPr/>
          <a:lstStyle/>
          <a:p>
            <a:pPr algn="just">
              <a:buFont typeface="Wingdings" panose="05000000000000000000" pitchFamily="2" charset="2"/>
              <a:buChar char="§"/>
            </a:pPr>
            <a:r>
              <a:rPr lang="en-IN" sz="2000" dirty="0"/>
              <a:t>The </a:t>
            </a:r>
            <a:r>
              <a:rPr lang="en-IN" sz="2000" b="1" dirty="0">
                <a:solidFill>
                  <a:srgbClr val="FF0000"/>
                </a:solidFill>
              </a:rPr>
              <a:t>Java Development Kit (JDK) </a:t>
            </a:r>
            <a:r>
              <a:rPr lang="en-IN" sz="2000" dirty="0"/>
              <a:t>is a software development environment used for developing and executing Java applications and applets.</a:t>
            </a:r>
          </a:p>
          <a:p>
            <a:pPr algn="just">
              <a:buFont typeface="Wingdings" panose="05000000000000000000" pitchFamily="2" charset="2"/>
              <a:buChar char="§"/>
            </a:pPr>
            <a:r>
              <a:rPr lang="en-IN" sz="2000" dirty="0"/>
              <a:t>It includes the Java Runtime Environment (JRE), an interpreter/loader (Java), a compiler (</a:t>
            </a:r>
            <a:r>
              <a:rPr lang="en-IN" sz="2000" dirty="0" err="1"/>
              <a:t>javac</a:t>
            </a:r>
            <a:r>
              <a:rPr lang="en-IN" sz="2000" dirty="0"/>
              <a:t>), an archiver (jar), a documentation generator (Javadoc) and other tools needed in Java development.</a:t>
            </a:r>
          </a:p>
          <a:p>
            <a:pPr algn="just">
              <a:buFont typeface="Wingdings" panose="05000000000000000000" pitchFamily="2" charset="2"/>
              <a:buChar char="§"/>
            </a:pPr>
            <a:r>
              <a:rPr lang="en-IN" sz="2000" dirty="0">
                <a:solidFill>
                  <a:srgbClr val="FF0000"/>
                </a:solidFill>
              </a:rPr>
              <a:t>JDK is only used by Java Developers.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91845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352928" cy="792088"/>
          </a:xfrm>
        </p:spPr>
        <p:txBody>
          <a:bodyPr/>
          <a:lstStyle/>
          <a:p>
            <a:br>
              <a:rPr lang="en-IN" dirty="0"/>
            </a:br>
            <a:br>
              <a:rPr lang="en-IN" dirty="0"/>
            </a:br>
            <a:br>
              <a:rPr lang="en-IN" dirty="0"/>
            </a:br>
            <a:br>
              <a:rPr lang="en-IN" dirty="0"/>
            </a:br>
            <a:br>
              <a:rPr lang="en-IN" dirty="0"/>
            </a:br>
            <a:br>
              <a:rPr lang="en-IN" b="1" dirty="0"/>
            </a:br>
            <a:r>
              <a:rPr lang="en-US" sz="2800" b="1" u="sng" dirty="0"/>
              <a:t>Java Runtime Environment (JRE)</a:t>
            </a:r>
            <a:br>
              <a:rPr lang="en-US" sz="2400" b="1" u="sng" dirty="0"/>
            </a:br>
            <a:endParaRPr lang="en-IN" sz="2400" dirty="0"/>
          </a:p>
        </p:txBody>
      </p:sp>
      <p:sp>
        <p:nvSpPr>
          <p:cNvPr id="3" name="Text Placeholder 2"/>
          <p:cNvSpPr>
            <a:spLocks noGrp="1"/>
          </p:cNvSpPr>
          <p:nvPr>
            <p:ph type="body" idx="1"/>
          </p:nvPr>
        </p:nvSpPr>
        <p:spPr>
          <a:xfrm>
            <a:off x="251520" y="843558"/>
            <a:ext cx="8424936" cy="4176464"/>
          </a:xfrm>
        </p:spPr>
        <p:txBody>
          <a:bodyPr/>
          <a:lstStyle/>
          <a:p>
            <a:pPr algn="just">
              <a:buFont typeface="Wingdings" panose="05000000000000000000" pitchFamily="2" charset="2"/>
              <a:buChar char="ü"/>
            </a:pPr>
            <a:r>
              <a:rPr lang="en-US" sz="1800" dirty="0"/>
              <a:t>JRE is also called as Java runtime, is a part of JDK. </a:t>
            </a:r>
          </a:p>
          <a:p>
            <a:pPr algn="just">
              <a:buFont typeface="Wingdings" panose="05000000000000000000" pitchFamily="2" charset="2"/>
              <a:buChar char="ü"/>
            </a:pPr>
            <a:r>
              <a:rPr lang="en-US" sz="1800" dirty="0"/>
              <a:t>It p</a:t>
            </a:r>
            <a:r>
              <a:rPr lang="en-IN" sz="1800" dirty="0"/>
              <a:t>provides </a:t>
            </a:r>
            <a:r>
              <a:rPr lang="en-IN" sz="1800" dirty="0">
                <a:solidFill>
                  <a:srgbClr val="FF0000"/>
                </a:solidFill>
              </a:rPr>
              <a:t>minimum requirements for executing java application.</a:t>
            </a:r>
          </a:p>
          <a:p>
            <a:pPr algn="just">
              <a:buFont typeface="Wingdings" panose="05000000000000000000" pitchFamily="2" charset="2"/>
              <a:buChar char="ü"/>
            </a:pPr>
            <a:r>
              <a:rPr lang="en-IN" sz="1800" dirty="0"/>
              <a:t> It contains the class libraries, loader class, and JVM. </a:t>
            </a:r>
          </a:p>
          <a:p>
            <a:pPr algn="just">
              <a:buFont typeface="Wingdings" panose="05000000000000000000" pitchFamily="2" charset="2"/>
              <a:buChar char="ü"/>
            </a:pPr>
            <a:r>
              <a:rPr lang="en-IN" sz="1800" dirty="0"/>
              <a:t>If you want to run Java program you need JRE.</a:t>
            </a:r>
          </a:p>
          <a:p>
            <a:pPr algn="just">
              <a:buFont typeface="Wingdings" panose="05000000000000000000" pitchFamily="2" charset="2"/>
              <a:buChar char="ü"/>
            </a:pPr>
            <a:r>
              <a:rPr lang="en-IN" sz="1800" dirty="0"/>
              <a:t>All JDK versions comes bundled with Java Runtime Environment, so you do not need to download and install the JRE separately in your PC.</a:t>
            </a:r>
          </a:p>
          <a:p>
            <a:pPr algn="just">
              <a:buFont typeface="Wingdings" panose="05000000000000000000" pitchFamily="2" charset="2"/>
              <a:buChar char="ü"/>
            </a:pPr>
            <a:r>
              <a:rPr lang="en-IN" sz="1800" dirty="0"/>
              <a:t>The runtime environment loads </a:t>
            </a:r>
            <a:r>
              <a:rPr lang="en-IN" sz="1800" dirty="0">
                <a:highlight>
                  <a:srgbClr val="FFFF00"/>
                </a:highlight>
              </a:rPr>
              <a:t>class files </a:t>
            </a:r>
            <a:r>
              <a:rPr lang="en-IN" sz="1800" dirty="0"/>
              <a:t>and ensures there is access to memory and other system resources to run them. </a:t>
            </a:r>
          </a:p>
          <a:p>
            <a:pPr algn="just">
              <a:buFont typeface="Wingdings" panose="05000000000000000000" pitchFamily="2" charset="2"/>
              <a:buChar char="ü"/>
            </a:pPr>
            <a:r>
              <a:rPr lang="en-IN" sz="1800" dirty="0"/>
              <a:t>JRE is an installation package which provides environment to only run(not develop) the java program(or application)onto your machine</a:t>
            </a:r>
            <a:r>
              <a:rPr lang="en-IN" sz="2000" dirty="0"/>
              <a:t>.</a:t>
            </a:r>
          </a:p>
          <a:p>
            <a:pPr marL="762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318535868"/>
      </p:ext>
    </p:extLst>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3532</TotalTime>
  <Words>5909</Words>
  <Application>Microsoft Office PowerPoint</Application>
  <PresentationFormat>On-screen Show (16:9)</PresentationFormat>
  <Paragraphs>518</Paragraphs>
  <Slides>71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urw-din</vt:lpstr>
      <vt:lpstr>andale mono</vt:lpstr>
      <vt:lpstr>arial</vt:lpstr>
      <vt:lpstr>Wingdings</vt:lpstr>
      <vt:lpstr>Inter-Regular</vt:lpstr>
      <vt:lpstr>arial</vt:lpstr>
      <vt:lpstr>Calibri</vt:lpstr>
      <vt:lpstr>Tahoma</vt:lpstr>
      <vt:lpstr>Joan template</vt:lpstr>
      <vt:lpstr>CST 205 OOP :INTRODUCTION TO JAVA PROGRAMMING      </vt:lpstr>
      <vt:lpstr>OBJECTIVES</vt:lpstr>
      <vt:lpstr>OBJECTIVES</vt:lpstr>
      <vt:lpstr>INTRODUCTION TO JAVA</vt:lpstr>
      <vt:lpstr>Java Version History</vt:lpstr>
      <vt:lpstr>Java programming Environment and Runtime Environment</vt:lpstr>
      <vt:lpstr>      JAVA DEVELOPMENT KIT</vt:lpstr>
      <vt:lpstr>      JAVA DEVELOPMENT KIT (JDK)</vt:lpstr>
      <vt:lpstr>      Java Runtime Environment (JRE) </vt:lpstr>
      <vt:lpstr>      JDK AND JRE</vt:lpstr>
      <vt:lpstr>      Java Virtual Machine (JVM) </vt:lpstr>
      <vt:lpstr>      Java Virtual Machine (JVM) </vt:lpstr>
      <vt:lpstr>       Java Bytecode </vt:lpstr>
      <vt:lpstr>       Java Bytecode </vt:lpstr>
      <vt:lpstr>       Java Bytecode </vt:lpstr>
      <vt:lpstr>       Advantages of Java Bytecode </vt:lpstr>
      <vt:lpstr>     Advantages of Java Bytecode </vt:lpstr>
      <vt:lpstr>       Advantages of Java Bytecode </vt:lpstr>
      <vt:lpstr>          JAVA COMPILER</vt:lpstr>
      <vt:lpstr>        JVM Architecture Diagram </vt:lpstr>
      <vt:lpstr>        JVM Architecture Diagram </vt:lpstr>
      <vt:lpstr>        JVM Architecture Diagram </vt:lpstr>
      <vt:lpstr>        JVM Architecture Diagram </vt:lpstr>
      <vt:lpstr>         </vt:lpstr>
      <vt:lpstr>         The Java Programming Language Platforms </vt:lpstr>
      <vt:lpstr>         The Java Programming Language Platforms </vt:lpstr>
      <vt:lpstr>         The Java Programming Language Platforms </vt:lpstr>
      <vt:lpstr>         The Java Programming Language Platforms </vt:lpstr>
      <vt:lpstr>         The Java Programming Language Platforms </vt:lpstr>
      <vt:lpstr>         JAVA APPLET</vt:lpstr>
      <vt:lpstr>         JAVA APPLET</vt:lpstr>
      <vt:lpstr>         JAVA APPLET</vt:lpstr>
      <vt:lpstr>         Java Buzzwords </vt:lpstr>
      <vt:lpstr>         Java Buzzwords </vt:lpstr>
      <vt:lpstr>         Java Buzzwords </vt:lpstr>
      <vt:lpstr>         Java Buzzwords </vt:lpstr>
      <vt:lpstr>         Java Buzzwords </vt:lpstr>
      <vt:lpstr>         Java Buzzwords </vt:lpstr>
      <vt:lpstr>         Java Buzzwords </vt:lpstr>
      <vt:lpstr>         Java Buzzwords </vt:lpstr>
      <vt:lpstr>         Java Buzzwords </vt:lpstr>
      <vt:lpstr>         Java Buzzwords </vt:lpstr>
      <vt:lpstr>         Java Buzzwords </vt:lpstr>
      <vt:lpstr>         Java Buzzwords </vt:lpstr>
      <vt:lpstr>         JAVA PROGRAM STRUCTURE </vt:lpstr>
      <vt:lpstr>         JAVA PROGRAM STRUCTURE </vt:lpstr>
      <vt:lpstr>         JAVA PROGRAM STRUCTURE </vt:lpstr>
      <vt:lpstr>         JAVA PROGRAM STRUCTURE </vt:lpstr>
      <vt:lpstr>        A First Simple Program </vt:lpstr>
      <vt:lpstr>         Here are the most important points to note about the Java programs:</vt:lpstr>
      <vt:lpstr>         Here are the most important points to note about the Java programs:</vt:lpstr>
      <vt:lpstr>         Here are the most important points to note about the Java programs:</vt:lpstr>
      <vt:lpstr>       Garbage Collection in Java</vt:lpstr>
      <vt:lpstr>       Garbage Collection in Java</vt:lpstr>
      <vt:lpstr>       Garbage Collection in Java</vt:lpstr>
      <vt:lpstr>       Garbage Collection in Java</vt:lpstr>
      <vt:lpstr>       Garbage Collection in Java</vt:lpstr>
      <vt:lpstr>       Garbage Collection in Java</vt:lpstr>
      <vt:lpstr>       Garbage Collection in Java</vt:lpstr>
      <vt:lpstr>       Lexical issues in Java  (Java Tokens)</vt:lpstr>
      <vt:lpstr>       Lexical issues</vt:lpstr>
      <vt:lpstr>       Lexical issues</vt:lpstr>
      <vt:lpstr>       Lexical issues</vt:lpstr>
      <vt:lpstr>       Lexical issues</vt:lpstr>
      <vt:lpstr>       Lexical issues</vt:lpstr>
      <vt:lpstr>       Lexical issues</vt:lpstr>
      <vt:lpstr>       Lexical issues</vt:lpstr>
      <vt:lpstr>       Lexical issues</vt:lpstr>
      <vt:lpstr>       Lexical issues</vt:lpstr>
      <vt:lpstr>       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205 OOP :Object Modeling Using Unified Modeling Language (UML)</dc:title>
  <cp:lastModifiedBy>Eldhose P Sim Toc H</cp:lastModifiedBy>
  <cp:revision>155</cp:revision>
  <dcterms:modified xsi:type="dcterms:W3CDTF">2022-09-22T17:38:13Z</dcterms:modified>
</cp:coreProperties>
</file>