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7"/>
  </p:notesMasterIdLst>
  <p:sldIdLst>
    <p:sldId id="256" r:id="rId2"/>
    <p:sldId id="261" r:id="rId3"/>
    <p:sldId id="365" r:id="rId4"/>
    <p:sldId id="442" r:id="rId5"/>
    <p:sldId id="329" r:id="rId6"/>
    <p:sldId id="366" r:id="rId7"/>
    <p:sldId id="367" r:id="rId8"/>
    <p:sldId id="368" r:id="rId9"/>
    <p:sldId id="390" r:id="rId10"/>
    <p:sldId id="369" r:id="rId11"/>
    <p:sldId id="370" r:id="rId12"/>
    <p:sldId id="371" r:id="rId13"/>
    <p:sldId id="391" r:id="rId14"/>
    <p:sldId id="372" r:id="rId15"/>
    <p:sldId id="373" r:id="rId16"/>
    <p:sldId id="374" r:id="rId17"/>
    <p:sldId id="375" r:id="rId18"/>
    <p:sldId id="376" r:id="rId19"/>
    <p:sldId id="443" r:id="rId20"/>
    <p:sldId id="444" r:id="rId21"/>
    <p:sldId id="395" r:id="rId22"/>
    <p:sldId id="393" r:id="rId23"/>
    <p:sldId id="377" r:id="rId24"/>
    <p:sldId id="378" r:id="rId25"/>
    <p:sldId id="380" r:id="rId26"/>
    <p:sldId id="381" r:id="rId27"/>
    <p:sldId id="447" r:id="rId28"/>
    <p:sldId id="382" r:id="rId29"/>
    <p:sldId id="445" r:id="rId30"/>
    <p:sldId id="383" r:id="rId31"/>
    <p:sldId id="384" r:id="rId32"/>
    <p:sldId id="467" r:id="rId33"/>
    <p:sldId id="385" r:id="rId34"/>
    <p:sldId id="446" r:id="rId35"/>
    <p:sldId id="386" r:id="rId36"/>
    <p:sldId id="387" r:id="rId37"/>
    <p:sldId id="388" r:id="rId38"/>
    <p:sldId id="396" r:id="rId39"/>
    <p:sldId id="397" r:id="rId40"/>
    <p:sldId id="451" r:id="rId41"/>
    <p:sldId id="450" r:id="rId42"/>
    <p:sldId id="398" r:id="rId43"/>
    <p:sldId id="400" r:id="rId44"/>
    <p:sldId id="401" r:id="rId45"/>
    <p:sldId id="402" r:id="rId46"/>
    <p:sldId id="403" r:id="rId47"/>
    <p:sldId id="404" r:id="rId48"/>
    <p:sldId id="405" r:id="rId49"/>
    <p:sldId id="406" r:id="rId50"/>
    <p:sldId id="448" r:id="rId51"/>
    <p:sldId id="449" r:id="rId52"/>
    <p:sldId id="407" r:id="rId53"/>
    <p:sldId id="409" r:id="rId54"/>
    <p:sldId id="411" r:id="rId55"/>
    <p:sldId id="413" r:id="rId56"/>
    <p:sldId id="414" r:id="rId57"/>
    <p:sldId id="415" r:id="rId58"/>
    <p:sldId id="416" r:id="rId59"/>
    <p:sldId id="417" r:id="rId60"/>
    <p:sldId id="419" r:id="rId61"/>
    <p:sldId id="452" r:id="rId62"/>
    <p:sldId id="453" r:id="rId63"/>
    <p:sldId id="454" r:id="rId64"/>
    <p:sldId id="455" r:id="rId65"/>
    <p:sldId id="456" r:id="rId66"/>
    <p:sldId id="425" r:id="rId67"/>
    <p:sldId id="426" r:id="rId68"/>
    <p:sldId id="428" r:id="rId69"/>
    <p:sldId id="457" r:id="rId70"/>
    <p:sldId id="429" r:id="rId71"/>
    <p:sldId id="458" r:id="rId72"/>
    <p:sldId id="430" r:id="rId73"/>
    <p:sldId id="459" r:id="rId74"/>
    <p:sldId id="431" r:id="rId75"/>
    <p:sldId id="433" r:id="rId76"/>
    <p:sldId id="460" r:id="rId77"/>
    <p:sldId id="461" r:id="rId78"/>
    <p:sldId id="462" r:id="rId79"/>
    <p:sldId id="463" r:id="rId80"/>
    <p:sldId id="464" r:id="rId81"/>
    <p:sldId id="465" r:id="rId82"/>
    <p:sldId id="466" r:id="rId83"/>
    <p:sldId id="468" r:id="rId84"/>
    <p:sldId id="469" r:id="rId85"/>
    <p:sldId id="470" r:id="rId86"/>
    <p:sldId id="471" r:id="rId87"/>
    <p:sldId id="435" r:id="rId88"/>
    <p:sldId id="436" r:id="rId89"/>
    <p:sldId id="437" r:id="rId90"/>
    <p:sldId id="438" r:id="rId91"/>
    <p:sldId id="439" r:id="rId92"/>
    <p:sldId id="440" r:id="rId93"/>
    <p:sldId id="441" r:id="rId94"/>
    <p:sldId id="326" r:id="rId95"/>
    <p:sldId id="278" r:id="rId96"/>
  </p:sldIdLst>
  <p:sldSz cx="9144000" cy="5143500" type="screen16x9"/>
  <p:notesSz cx="6858000" cy="9144000"/>
  <p:embeddedFontLst>
    <p:embeddedFont>
      <p:font typeface="Calibri" panose="020F0502020204030204" pitchFamily="34" charset="0"/>
      <p:regular r:id="rId98"/>
      <p:bold r:id="rId99"/>
      <p:italic r:id="rId100"/>
      <p:boldItalic r:id="rId101"/>
    </p:embeddedFont>
    <p:embeddedFont>
      <p:font typeface="High Tower Text" panose="02040502050506030303" pitchFamily="18" charset="0"/>
      <p:regular r:id="rId102"/>
      <p:italic r:id="rId103"/>
    </p:embeddedFont>
    <p:embeddedFont>
      <p:font typeface="Inter-Regular" panose="020B0604020202020204" charset="0"/>
      <p:regular r:id="rId104"/>
      <p:bold r:id="rId10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6372B-EEBE-4A30-A24A-56B3CD919E51}">
  <a:tblStyle styleId="{D016372B-EEBE-4A30-A24A-56B3CD919E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860" y="8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6.fntdata"/><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00139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docs.oracle.com/javase/1.5.0/docs/api/java/math/BigDecimal.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431032" y="627534"/>
            <a:ext cx="8712968" cy="3384376"/>
          </a:xfrm>
          <a:prstGeom prst="rect">
            <a:avLst/>
          </a:prstGeom>
        </p:spPr>
        <p:txBody>
          <a:bodyPr spcFirstLastPara="1" wrap="square" lIns="0" tIns="0" rIns="0" bIns="0" anchor="ctr" anchorCtr="0">
            <a:noAutofit/>
          </a:bodyPr>
          <a:lstStyle/>
          <a:p>
            <a:pPr lvl="0"/>
            <a:r>
              <a:rPr lang="en-US" sz="4000" b="1" dirty="0"/>
              <a:t>CST 205 OOP :</a:t>
            </a:r>
            <a:r>
              <a:rPr lang="en-IN" sz="4000" b="1" dirty="0"/>
              <a:t>Core Java Fundamentals</a:t>
            </a:r>
            <a:br>
              <a:rPr lang="en-IN" sz="4000" dirty="0"/>
            </a:br>
            <a:r>
              <a:rPr lang="en-IN" sz="4000" dirty="0"/>
              <a:t>					</a:t>
            </a:r>
            <a:endParaRPr sz="3600" dirty="0"/>
          </a:p>
        </p:txBody>
      </p:sp>
    </p:spTree>
  </p:cSld>
  <p:clrMapOvr>
    <a:masterClrMapping/>
  </p:clrMapOvr>
  <p:transition advTm="637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9036496" cy="4443958"/>
          </a:xfrm>
        </p:spPr>
        <p:txBody>
          <a:bodyPr/>
          <a:lstStyle/>
          <a:p>
            <a:pPr marL="76200" indent="0">
              <a:buNone/>
            </a:pPr>
            <a:r>
              <a:rPr lang="en-IN" sz="3200" b="1" u="sng" dirty="0"/>
              <a:t>short</a:t>
            </a:r>
          </a:p>
          <a:p>
            <a:pPr>
              <a:buFont typeface="Wingdings" panose="05000000000000000000" pitchFamily="2" charset="2"/>
              <a:buChar char="ü"/>
            </a:pPr>
            <a:r>
              <a:rPr lang="en-IN" sz="2000" b="1" dirty="0">
                <a:solidFill>
                  <a:schemeClr val="accent3">
                    <a:lumMod val="75000"/>
                  </a:schemeClr>
                </a:solidFill>
              </a:rPr>
              <a:t>short </a:t>
            </a:r>
            <a:r>
              <a:rPr lang="en-IN" sz="2000" dirty="0">
                <a:solidFill>
                  <a:schemeClr val="accent3">
                    <a:lumMod val="75000"/>
                  </a:schemeClr>
                </a:solidFill>
              </a:rPr>
              <a:t>is a signed 16-bit type. It has a range from –32,768 to 32,767. It is probably the least-used Java type.</a:t>
            </a:r>
          </a:p>
          <a:p>
            <a:pPr>
              <a:buFont typeface="Wingdings" panose="05000000000000000000" pitchFamily="2" charset="2"/>
              <a:buChar char="ü"/>
            </a:pPr>
            <a:r>
              <a:rPr lang="en-IN" sz="2000" dirty="0"/>
              <a:t>It's used instead of other integer data types to save memory if it's certain that the value of the variable will be within [-32768, 32767].</a:t>
            </a:r>
          </a:p>
          <a:p>
            <a:pPr>
              <a:buFont typeface="Wingdings" panose="05000000000000000000" pitchFamily="2" charset="2"/>
              <a:buChar char="ü"/>
            </a:pPr>
            <a:r>
              <a:rPr lang="en-IN" sz="2000" dirty="0"/>
              <a:t>Default value: 0</a:t>
            </a:r>
          </a:p>
          <a:p>
            <a:pPr>
              <a:buFont typeface="Wingdings" panose="05000000000000000000" pitchFamily="2" charset="2"/>
              <a:buChar char="ü"/>
            </a:pPr>
            <a:r>
              <a:rPr lang="en-IN" sz="2000" dirty="0"/>
              <a:t> Here are some examples of </a:t>
            </a:r>
            <a:r>
              <a:rPr lang="en-IN" sz="2000" b="1" dirty="0"/>
              <a:t>short </a:t>
            </a:r>
            <a:r>
              <a:rPr lang="en-IN" sz="2000" dirty="0"/>
              <a:t>variable declarations:</a:t>
            </a:r>
          </a:p>
          <a:p>
            <a:pPr>
              <a:buFont typeface="Wingdings" panose="05000000000000000000" pitchFamily="2" charset="2"/>
              <a:buChar char="ü"/>
            </a:pPr>
            <a:r>
              <a:rPr lang="en-IN" sz="2000" dirty="0"/>
              <a:t>short s;</a:t>
            </a:r>
          </a:p>
          <a:p>
            <a:pPr>
              <a:buFont typeface="Wingdings" panose="05000000000000000000" pitchFamily="2" charset="2"/>
              <a:buChar char="ü"/>
            </a:pPr>
            <a:r>
              <a:rPr lang="en-IN" sz="2000" dirty="0"/>
              <a:t>short t;</a:t>
            </a: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val="382772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9036496" cy="4443958"/>
          </a:xfrm>
        </p:spPr>
        <p:txBody>
          <a:bodyPr/>
          <a:lstStyle/>
          <a:p>
            <a:pPr marL="76200" indent="0">
              <a:buNone/>
            </a:pPr>
            <a:r>
              <a:rPr lang="en-IN" b="1" u="sng" dirty="0" err="1"/>
              <a:t>int</a:t>
            </a:r>
            <a:endParaRPr lang="en-IN" b="1" u="sng" dirty="0"/>
          </a:p>
          <a:p>
            <a:pPr algn="just">
              <a:buFont typeface="Wingdings" panose="05000000000000000000" pitchFamily="2" charset="2"/>
              <a:buChar char="Ø"/>
            </a:pPr>
            <a:r>
              <a:rPr lang="en-IN" sz="2000" dirty="0"/>
              <a:t>The most commonly used integer type is </a:t>
            </a:r>
            <a:r>
              <a:rPr lang="en-IN" sz="2000" b="1" dirty="0"/>
              <a:t>int</a:t>
            </a:r>
            <a:r>
              <a:rPr lang="en-IN" sz="2000" dirty="0"/>
              <a:t>.</a:t>
            </a:r>
          </a:p>
          <a:p>
            <a:pPr algn="just">
              <a:buFont typeface="Wingdings" panose="05000000000000000000" pitchFamily="2" charset="2"/>
              <a:buChar char="Ø"/>
            </a:pPr>
            <a:r>
              <a:rPr lang="en-IN" sz="2000" dirty="0"/>
              <a:t> It is a signed 32-bit type , a minimum value of -2</a:t>
            </a:r>
            <a:r>
              <a:rPr lang="en-IN" sz="2000" baseline="30000" dirty="0"/>
              <a:t>31</a:t>
            </a:r>
            <a:r>
              <a:rPr lang="en-IN" sz="2000" dirty="0"/>
              <a:t> and a maximum value of 2</a:t>
            </a:r>
            <a:r>
              <a:rPr lang="en-IN" sz="2000" baseline="30000" dirty="0"/>
              <a:t>31</a:t>
            </a:r>
            <a:r>
              <a:rPr lang="en-IN" sz="2000" dirty="0"/>
              <a:t>-1.</a:t>
            </a:r>
          </a:p>
          <a:p>
            <a:pPr algn="just">
              <a:buFont typeface="Wingdings" panose="05000000000000000000" pitchFamily="2" charset="2"/>
              <a:buChar char="Ø"/>
            </a:pPr>
            <a:r>
              <a:rPr lang="en-IN" sz="2000" dirty="0"/>
              <a:t>Variables of type </a:t>
            </a:r>
            <a:r>
              <a:rPr lang="en-IN" sz="2000" b="1" dirty="0"/>
              <a:t>int </a:t>
            </a:r>
            <a:r>
              <a:rPr lang="en-IN" sz="2000" dirty="0"/>
              <a:t>are commonly employed to control loops and to index arrays.</a:t>
            </a:r>
          </a:p>
          <a:p>
            <a:pPr algn="just">
              <a:buFont typeface="Wingdings" panose="05000000000000000000" pitchFamily="2" charset="2"/>
              <a:buChar char="Ø"/>
            </a:pPr>
            <a:r>
              <a:rPr lang="en-IN" sz="2000" dirty="0"/>
              <a:t>The reason is that when </a:t>
            </a:r>
            <a:r>
              <a:rPr lang="en-IN" sz="2000" b="1" dirty="0"/>
              <a:t>byte </a:t>
            </a:r>
            <a:r>
              <a:rPr lang="en-IN" sz="2000" dirty="0"/>
              <a:t>and </a:t>
            </a:r>
            <a:r>
              <a:rPr lang="en-IN" sz="2000" b="1" dirty="0"/>
              <a:t>short </a:t>
            </a:r>
            <a:r>
              <a:rPr lang="en-IN" sz="2000" dirty="0"/>
              <a:t>values are used in an expression they are </a:t>
            </a:r>
            <a:r>
              <a:rPr lang="en-IN" sz="2000" i="1" dirty="0"/>
              <a:t>promoted </a:t>
            </a:r>
            <a:r>
              <a:rPr lang="en-IN" sz="2000" dirty="0"/>
              <a:t>to </a:t>
            </a:r>
            <a:r>
              <a:rPr lang="en-IN" sz="2000" b="1" dirty="0"/>
              <a:t>int </a:t>
            </a:r>
            <a:r>
              <a:rPr lang="en-IN" sz="2000" dirty="0"/>
              <a:t>when the expression is evaluated.</a:t>
            </a:r>
          </a:p>
          <a:p>
            <a:pPr algn="just">
              <a:buFont typeface="Wingdings" panose="05000000000000000000" pitchFamily="2" charset="2"/>
              <a:buChar char="Ø"/>
            </a:pPr>
            <a:r>
              <a:rPr lang="en-IN" sz="2000" dirty="0"/>
              <a:t>Therefore, </a:t>
            </a:r>
            <a:r>
              <a:rPr lang="en-IN" sz="2000" b="1" dirty="0"/>
              <a:t>int </a:t>
            </a:r>
            <a:r>
              <a:rPr lang="en-IN" sz="2000" dirty="0"/>
              <a:t>is often the best choice when an integer is needed.</a:t>
            </a:r>
            <a:endParaRPr lang="en-IN"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157517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9036496" cy="4392488"/>
          </a:xfrm>
        </p:spPr>
        <p:txBody>
          <a:bodyPr/>
          <a:lstStyle/>
          <a:p>
            <a:pPr marL="76200" indent="0">
              <a:buNone/>
            </a:pPr>
            <a:r>
              <a:rPr lang="en-IN" b="1" dirty="0"/>
              <a:t>long</a:t>
            </a:r>
            <a:endParaRPr lang="en-IN" b="1" u="sng" dirty="0"/>
          </a:p>
          <a:p>
            <a:pPr>
              <a:buFont typeface="Wingdings" panose="05000000000000000000" pitchFamily="2" charset="2"/>
              <a:buChar char="Ø"/>
            </a:pPr>
            <a:r>
              <a:rPr lang="en-IN" sz="1800" b="1" dirty="0"/>
              <a:t>long </a:t>
            </a:r>
            <a:r>
              <a:rPr lang="en-IN" sz="1800" dirty="0"/>
              <a:t>is a signed 64-bit type and is useful for those occasions where an </a:t>
            </a:r>
            <a:r>
              <a:rPr lang="en-IN" sz="1800" b="1" dirty="0"/>
              <a:t>int </a:t>
            </a:r>
            <a:r>
              <a:rPr lang="en-IN" sz="1800" dirty="0"/>
              <a:t>type is not large enough to hold the desired value.</a:t>
            </a:r>
          </a:p>
          <a:p>
            <a:pPr>
              <a:buFont typeface="Wingdings" panose="05000000000000000000" pitchFamily="2" charset="2"/>
              <a:buChar char="Ø"/>
            </a:pPr>
            <a:r>
              <a:rPr lang="en-IN" sz="1800" dirty="0"/>
              <a:t> The range of a </a:t>
            </a:r>
            <a:r>
              <a:rPr lang="en-IN" sz="1800" b="1" dirty="0"/>
              <a:t>long </a:t>
            </a:r>
            <a:r>
              <a:rPr lang="en-IN" sz="1800" dirty="0"/>
              <a:t>is quite large. This makes it useful when big, whole numbers are needed. </a:t>
            </a:r>
          </a:p>
          <a:p>
            <a:pPr>
              <a:buFont typeface="Wingdings" panose="05000000000000000000" pitchFamily="2" charset="2"/>
              <a:buChar char="Ø"/>
            </a:pPr>
            <a:r>
              <a:rPr lang="en-IN" sz="1800" dirty="0"/>
              <a:t> A minimum value of -2</a:t>
            </a:r>
            <a:r>
              <a:rPr lang="en-IN" sz="1800" baseline="30000" dirty="0"/>
              <a:t>63</a:t>
            </a:r>
            <a:r>
              <a:rPr lang="en-IN" sz="1800" dirty="0"/>
              <a:t> and a maximum value of 2</a:t>
            </a:r>
            <a:r>
              <a:rPr lang="en-IN" sz="1800" baseline="30000" dirty="0"/>
              <a:t>63</a:t>
            </a:r>
            <a:r>
              <a:rPr lang="en-IN" sz="1800" dirty="0"/>
              <a:t>-1.</a:t>
            </a:r>
            <a:endParaRPr lang="en-US" sz="1800" b="1" dirty="0"/>
          </a:p>
          <a:p>
            <a:pPr marL="76200" indent="0">
              <a:buNone/>
            </a:pPr>
            <a:r>
              <a:rPr lang="en-IN" sz="1800" b="1" dirty="0"/>
              <a:t>Floating-Point Types</a:t>
            </a:r>
          </a:p>
          <a:p>
            <a:pPr algn="just">
              <a:buFont typeface="Wingdings" panose="05000000000000000000" pitchFamily="2" charset="2"/>
              <a:buChar char="§"/>
            </a:pPr>
            <a:r>
              <a:rPr lang="en-IN" sz="1800" dirty="0"/>
              <a:t>Floating-point numbers, also known as </a:t>
            </a:r>
            <a:r>
              <a:rPr lang="en-IN" sz="1800" i="1" dirty="0"/>
              <a:t>real </a:t>
            </a:r>
            <a:r>
              <a:rPr lang="en-IN" sz="1800" dirty="0"/>
              <a:t>numbers, are used when evaluating expressions that require fractional precision.</a:t>
            </a:r>
          </a:p>
          <a:p>
            <a:pPr algn="just">
              <a:buFont typeface="Wingdings" panose="05000000000000000000" pitchFamily="2" charset="2"/>
              <a:buChar char="§"/>
            </a:pPr>
            <a:r>
              <a:rPr lang="en-IN" sz="1800" dirty="0"/>
              <a:t>For example, calculations such as square root, sine and cosine, result in a value whose precision requires a floating-point type.</a:t>
            </a:r>
          </a:p>
          <a:p>
            <a:pPr marL="76200" indent="0" algn="just">
              <a:buNone/>
            </a:pPr>
            <a:r>
              <a:rPr lang="en-US" sz="2000" b="1" dirty="0"/>
              <a:t>      </a:t>
            </a:r>
            <a:endParaRPr lang="en-IN"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extLst>
      <p:ext uri="{BB962C8B-B14F-4D97-AF65-F5344CB8AC3E}">
        <p14:creationId xmlns:p14="http://schemas.microsoft.com/office/powerpoint/2010/main" val="179102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9036496" cy="4392488"/>
          </a:xfrm>
        </p:spPr>
        <p:txBody>
          <a:bodyPr/>
          <a:lstStyle/>
          <a:p>
            <a:pPr marL="76200" indent="0" algn="just">
              <a:buNone/>
            </a:pPr>
            <a:r>
              <a:rPr lang="en-IN" sz="2000" dirty="0"/>
              <a:t>class </a:t>
            </a:r>
            <a:r>
              <a:rPr lang="en-IN" sz="2000" dirty="0" err="1"/>
              <a:t>IntExample</a:t>
            </a:r>
            <a:endParaRPr lang="en-IN" sz="2000" dirty="0"/>
          </a:p>
          <a:p>
            <a:pPr marL="76200" indent="0" algn="just">
              <a:buNone/>
            </a:pPr>
            <a:r>
              <a:rPr lang="en-IN" sz="2000" dirty="0"/>
              <a:t> { </a:t>
            </a:r>
          </a:p>
          <a:p>
            <a:pPr marL="76200" indent="0" algn="just">
              <a:buNone/>
            </a:pPr>
            <a:r>
              <a:rPr lang="en-IN" sz="2000" dirty="0"/>
              <a:t>public static void main(String[] </a:t>
            </a:r>
            <a:r>
              <a:rPr lang="en-IN" sz="2000" dirty="0" err="1"/>
              <a:t>args</a:t>
            </a:r>
            <a:r>
              <a:rPr lang="en-IN" sz="2000" dirty="0"/>
              <a:t>) </a:t>
            </a:r>
          </a:p>
          <a:p>
            <a:pPr marL="76200" indent="0" algn="just">
              <a:buNone/>
            </a:pPr>
            <a:r>
              <a:rPr lang="en-IN" sz="2000" dirty="0"/>
              <a:t>{</a:t>
            </a:r>
          </a:p>
          <a:p>
            <a:pPr marL="76200" indent="0" algn="just">
              <a:buNone/>
            </a:pPr>
            <a:r>
              <a:rPr lang="en-IN" sz="2000" dirty="0"/>
              <a:t> int range = -4250000;</a:t>
            </a:r>
          </a:p>
          <a:p>
            <a:pPr marL="76200" indent="0" algn="just">
              <a:buNone/>
            </a:pPr>
            <a:r>
              <a:rPr lang="en-IN" sz="2000" dirty="0"/>
              <a:t> </a:t>
            </a:r>
            <a:r>
              <a:rPr lang="en-IN" sz="2000" dirty="0" err="1"/>
              <a:t>System.out.println</a:t>
            </a:r>
            <a:r>
              <a:rPr lang="en-IN" sz="2000" dirty="0"/>
              <a:t>(range);</a:t>
            </a:r>
          </a:p>
          <a:p>
            <a:pPr marL="76200" indent="0" algn="just">
              <a:buNone/>
            </a:pPr>
            <a:r>
              <a:rPr lang="en-IN" sz="2000" dirty="0"/>
              <a:t>long </a:t>
            </a:r>
            <a:r>
              <a:rPr lang="en-IN" sz="2000" dirty="0" err="1"/>
              <a:t>longrange</a:t>
            </a:r>
            <a:r>
              <a:rPr lang="en-IN" sz="2000" dirty="0"/>
              <a:t> = -42332200000L; </a:t>
            </a:r>
          </a:p>
          <a:p>
            <a:pPr marL="76200" indent="0" algn="just">
              <a:buNone/>
            </a:pPr>
            <a:r>
              <a:rPr lang="en-IN" sz="2000" dirty="0" err="1"/>
              <a:t>System.out.println</a:t>
            </a:r>
            <a:r>
              <a:rPr lang="en-IN" sz="2000" dirty="0"/>
              <a:t>(range);</a:t>
            </a:r>
          </a:p>
          <a:p>
            <a:pPr marL="76200" indent="0" algn="just">
              <a:buNone/>
            </a:pPr>
            <a:r>
              <a:rPr lang="en-IN" sz="2000" dirty="0"/>
              <a:t> }</a:t>
            </a:r>
          </a:p>
          <a:p>
            <a:pPr marL="76200" indent="0" algn="just">
              <a:buNone/>
            </a:pPr>
            <a:r>
              <a:rPr lang="en-IN" sz="2000" dirty="0"/>
              <a:t> }</a:t>
            </a:r>
            <a:endParaRPr lang="en-IN" sz="2000" b="1" u="sng" dirty="0"/>
          </a:p>
          <a:p>
            <a:pPr marL="76200" indent="0" algn="just">
              <a:buNone/>
            </a:pPr>
            <a:r>
              <a:rPr lang="en-US" sz="2000" b="1" dirty="0"/>
              <a:t>      </a:t>
            </a:r>
            <a:endParaRPr lang="en-IN"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extLst>
      <p:ext uri="{BB962C8B-B14F-4D97-AF65-F5344CB8AC3E}">
        <p14:creationId xmlns:p14="http://schemas.microsoft.com/office/powerpoint/2010/main" val="233735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9036496" cy="4443958"/>
          </a:xfrm>
        </p:spPr>
        <p:txBody>
          <a:bodyPr/>
          <a:lstStyle/>
          <a:p>
            <a:pPr marL="76200" indent="0">
              <a:buNone/>
            </a:pPr>
            <a:r>
              <a:rPr lang="en-IN" sz="2000" dirty="0"/>
              <a:t> </a:t>
            </a:r>
            <a:r>
              <a:rPr lang="en-IN" sz="2000" b="1" dirty="0"/>
              <a:t>Floating-Point Types</a:t>
            </a:r>
          </a:p>
          <a:p>
            <a:pPr>
              <a:buFont typeface="Wingdings" panose="05000000000000000000" pitchFamily="2" charset="2"/>
              <a:buChar char="§"/>
            </a:pPr>
            <a:r>
              <a:rPr lang="en-IN" sz="1800" dirty="0"/>
              <a:t>Java implements the standard (IEEE–754) set of floating-point types and operators. </a:t>
            </a:r>
          </a:p>
          <a:p>
            <a:pPr>
              <a:buFont typeface="Wingdings" panose="05000000000000000000" pitchFamily="2" charset="2"/>
              <a:buChar char="§"/>
            </a:pPr>
            <a:r>
              <a:rPr lang="en-IN" sz="1800" dirty="0"/>
              <a:t>There are two kinds of floating-point types, </a:t>
            </a:r>
            <a:r>
              <a:rPr lang="en-IN" sz="1800" b="1" dirty="0"/>
              <a:t>float </a:t>
            </a:r>
            <a:r>
              <a:rPr lang="en-IN" sz="1800" dirty="0"/>
              <a:t>and </a:t>
            </a:r>
            <a:r>
              <a:rPr lang="en-IN" sz="1800" b="1" dirty="0"/>
              <a:t>double</a:t>
            </a:r>
            <a:r>
              <a:rPr lang="en-IN" sz="1800" dirty="0"/>
              <a:t>, which represent single- and double-precision numbers, respectively. </a:t>
            </a:r>
          </a:p>
          <a:p>
            <a:pPr>
              <a:buFont typeface="Wingdings" panose="05000000000000000000" pitchFamily="2" charset="2"/>
              <a:buChar char="§"/>
            </a:pPr>
            <a:r>
              <a:rPr lang="en-IN" sz="1800" dirty="0"/>
              <a:t>Their width and ranges are shown here:</a:t>
            </a: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03798"/>
            <a:ext cx="6264696" cy="1861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1530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9036496" cy="4443958"/>
          </a:xfrm>
        </p:spPr>
        <p:txBody>
          <a:bodyPr/>
          <a:lstStyle/>
          <a:p>
            <a:pPr marL="76200" indent="0">
              <a:buNone/>
            </a:pPr>
            <a:r>
              <a:rPr lang="en-IN" sz="2000" dirty="0"/>
              <a:t> </a:t>
            </a:r>
            <a:r>
              <a:rPr lang="en-IN" sz="2000" b="1" dirty="0"/>
              <a:t>float</a:t>
            </a:r>
          </a:p>
          <a:p>
            <a:pPr>
              <a:buFont typeface="Wingdings" panose="05000000000000000000" pitchFamily="2" charset="2"/>
              <a:buChar char="§"/>
            </a:pPr>
            <a:r>
              <a:rPr lang="en-IN" sz="2000" dirty="0">
                <a:solidFill>
                  <a:schemeClr val="accent3">
                    <a:lumMod val="75000"/>
                  </a:schemeClr>
                </a:solidFill>
              </a:rPr>
              <a:t>The type </a:t>
            </a:r>
            <a:r>
              <a:rPr lang="en-IN" sz="2000" b="1" dirty="0">
                <a:solidFill>
                  <a:schemeClr val="accent3">
                    <a:lumMod val="75000"/>
                  </a:schemeClr>
                </a:solidFill>
              </a:rPr>
              <a:t>float </a:t>
            </a:r>
            <a:r>
              <a:rPr lang="en-IN" sz="2000" dirty="0">
                <a:solidFill>
                  <a:schemeClr val="accent3">
                    <a:lumMod val="75000"/>
                  </a:schemeClr>
                </a:solidFill>
              </a:rPr>
              <a:t>specifies a </a:t>
            </a:r>
            <a:r>
              <a:rPr lang="en-IN" sz="2000" i="1" dirty="0">
                <a:solidFill>
                  <a:schemeClr val="accent3">
                    <a:lumMod val="75000"/>
                  </a:schemeClr>
                </a:solidFill>
              </a:rPr>
              <a:t>single-precision </a:t>
            </a:r>
            <a:r>
              <a:rPr lang="en-IN" sz="2000" dirty="0">
                <a:solidFill>
                  <a:schemeClr val="accent3">
                    <a:lumMod val="75000"/>
                  </a:schemeClr>
                </a:solidFill>
              </a:rPr>
              <a:t>value that uses 32 bits of storage</a:t>
            </a:r>
            <a:r>
              <a:rPr lang="en-IN" sz="2000" dirty="0"/>
              <a:t>. </a:t>
            </a:r>
          </a:p>
          <a:p>
            <a:pPr>
              <a:buFont typeface="Wingdings" panose="05000000000000000000" pitchFamily="2" charset="2"/>
              <a:buChar char="§"/>
            </a:pPr>
            <a:r>
              <a:rPr lang="en-IN" sz="2000" dirty="0"/>
              <a:t>Variables of type </a:t>
            </a:r>
            <a:r>
              <a:rPr lang="en-IN" sz="2000" b="1" dirty="0"/>
              <a:t>float </a:t>
            </a:r>
            <a:r>
              <a:rPr lang="en-IN" sz="2000" dirty="0"/>
              <a:t>are useful when you need a fractional component, but don’t require a large degree of precision.</a:t>
            </a:r>
          </a:p>
          <a:p>
            <a:pPr>
              <a:buFont typeface="Wingdings" panose="05000000000000000000" pitchFamily="2" charset="2"/>
              <a:buChar char="§"/>
            </a:pPr>
            <a:r>
              <a:rPr lang="en-IN" sz="2000" dirty="0">
                <a:solidFill>
                  <a:schemeClr val="accent3">
                    <a:lumMod val="75000"/>
                  </a:schemeClr>
                </a:solidFill>
              </a:rPr>
              <a:t>For example, </a:t>
            </a:r>
            <a:r>
              <a:rPr lang="en-IN" sz="2000" b="1" dirty="0">
                <a:solidFill>
                  <a:schemeClr val="accent3">
                    <a:lumMod val="75000"/>
                  </a:schemeClr>
                </a:solidFill>
              </a:rPr>
              <a:t>float </a:t>
            </a:r>
            <a:r>
              <a:rPr lang="en-IN" sz="2000" dirty="0">
                <a:solidFill>
                  <a:schemeClr val="accent3">
                    <a:lumMod val="75000"/>
                  </a:schemeClr>
                </a:solidFill>
              </a:rPr>
              <a:t>can be useful when representing dollars and cents.</a:t>
            </a:r>
          </a:p>
          <a:p>
            <a:pPr>
              <a:buFont typeface="Wingdings" panose="05000000000000000000" pitchFamily="2" charset="2"/>
              <a:buChar char="§"/>
            </a:pPr>
            <a:r>
              <a:rPr lang="en-IN" sz="2000" dirty="0"/>
              <a:t>Stores fractional numbers. Sufficient for storing 6 to 7 decimal digits</a:t>
            </a:r>
            <a:endParaRPr lang="en-IN" sz="2000" dirty="0">
              <a:solidFill>
                <a:schemeClr val="accent3">
                  <a:lumMod val="75000"/>
                </a:schemeClr>
              </a:solidFill>
            </a:endParaRPr>
          </a:p>
          <a:p>
            <a:pPr>
              <a:buFont typeface="Wingdings" panose="05000000000000000000" pitchFamily="2" charset="2"/>
              <a:buChar char="§"/>
            </a:pPr>
            <a:r>
              <a:rPr lang="en-IN" sz="2000" dirty="0"/>
              <a:t>Here are some example </a:t>
            </a:r>
            <a:r>
              <a:rPr lang="en-IN" sz="2000" b="1" dirty="0"/>
              <a:t>float </a:t>
            </a:r>
            <a:r>
              <a:rPr lang="en-IN" sz="2000" dirty="0"/>
              <a:t>variable declarations:</a:t>
            </a:r>
          </a:p>
          <a:p>
            <a:pPr>
              <a:buFont typeface="Wingdings" panose="05000000000000000000" pitchFamily="2" charset="2"/>
              <a:buChar char="§"/>
            </a:pPr>
            <a:r>
              <a:rPr lang="en-IN" sz="2000" dirty="0"/>
              <a:t>float </a:t>
            </a:r>
            <a:r>
              <a:rPr lang="en-IN" sz="2000" dirty="0" err="1"/>
              <a:t>myFloatNum</a:t>
            </a:r>
            <a:r>
              <a:rPr lang="en-IN" sz="2000" dirty="0"/>
              <a:t> = 5.99f;</a:t>
            </a:r>
            <a:endParaRPr lang="en-IN"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77855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8928992" cy="4443958"/>
          </a:xfrm>
        </p:spPr>
        <p:txBody>
          <a:bodyPr/>
          <a:lstStyle/>
          <a:p>
            <a:pPr marL="76200" indent="0">
              <a:buNone/>
            </a:pPr>
            <a:r>
              <a:rPr lang="en-IN" sz="2000" dirty="0"/>
              <a:t> </a:t>
            </a:r>
            <a:r>
              <a:rPr lang="en-IN" sz="2800" b="1" dirty="0"/>
              <a:t>double</a:t>
            </a:r>
            <a:endParaRPr lang="en-IN" sz="2000" b="1" dirty="0"/>
          </a:p>
          <a:p>
            <a:pPr algn="just">
              <a:buFont typeface="Wingdings" panose="05000000000000000000" pitchFamily="2" charset="2"/>
              <a:buChar char="§"/>
            </a:pPr>
            <a:r>
              <a:rPr lang="en-IN" sz="1800" dirty="0"/>
              <a:t>Double precision, as denoted by the </a:t>
            </a:r>
            <a:r>
              <a:rPr lang="en-IN" sz="1800" b="1" dirty="0"/>
              <a:t>double </a:t>
            </a:r>
            <a:r>
              <a:rPr lang="en-IN" sz="1800" dirty="0"/>
              <a:t>keyword, uses 64 bits to store a value. Sufficient for storing 15 decimal digits</a:t>
            </a:r>
          </a:p>
          <a:p>
            <a:pPr algn="just">
              <a:buFont typeface="Wingdings" panose="05000000000000000000" pitchFamily="2" charset="2"/>
              <a:buChar char="§"/>
            </a:pPr>
            <a:r>
              <a:rPr lang="en-IN" sz="1800" dirty="0"/>
              <a:t>Functions, such as </a:t>
            </a:r>
            <a:r>
              <a:rPr lang="en-IN" sz="1800" b="1" dirty="0"/>
              <a:t>sin( )</a:t>
            </a:r>
            <a:r>
              <a:rPr lang="en-IN" sz="1800" dirty="0"/>
              <a:t>, </a:t>
            </a:r>
            <a:r>
              <a:rPr lang="en-IN" sz="1800" b="1" dirty="0"/>
              <a:t>cos( )</a:t>
            </a:r>
            <a:r>
              <a:rPr lang="en-IN" sz="1800" dirty="0"/>
              <a:t>, and </a:t>
            </a:r>
            <a:r>
              <a:rPr lang="en-IN" sz="1800" b="1" dirty="0" err="1"/>
              <a:t>sqrt</a:t>
            </a:r>
            <a:r>
              <a:rPr lang="en-IN" sz="1800" b="1" dirty="0"/>
              <a:t>( )</a:t>
            </a:r>
            <a:r>
              <a:rPr lang="en-IN" sz="1800" dirty="0"/>
              <a:t>, return </a:t>
            </a:r>
            <a:r>
              <a:rPr lang="en-IN" sz="1800" b="1" dirty="0"/>
              <a:t>double </a:t>
            </a:r>
            <a:r>
              <a:rPr lang="en-IN" sz="1800" dirty="0"/>
              <a:t>values.</a:t>
            </a:r>
          </a:p>
          <a:p>
            <a:pPr algn="just">
              <a:buFont typeface="Wingdings" panose="05000000000000000000" pitchFamily="2" charset="2"/>
              <a:buChar char="§"/>
            </a:pPr>
            <a:r>
              <a:rPr lang="en-IN" sz="1800" dirty="0"/>
              <a:t>When you need to maintain accuracy over many iterative calculations, or are manipulating large-valued numbers, </a:t>
            </a:r>
            <a:r>
              <a:rPr lang="en-IN" sz="1800" b="1" dirty="0"/>
              <a:t>double </a:t>
            </a:r>
            <a:r>
              <a:rPr lang="en-IN" sz="1800" dirty="0"/>
              <a:t>is the best choice.</a:t>
            </a:r>
          </a:p>
          <a:p>
            <a:pPr algn="just">
              <a:buFont typeface="Wingdings" panose="05000000000000000000" pitchFamily="2" charset="2"/>
              <a:buChar char="§"/>
            </a:pPr>
            <a:r>
              <a:rPr lang="en-IN" sz="1800" dirty="0"/>
              <a:t>Default value: 0.0 (0.0d)</a:t>
            </a:r>
          </a:p>
          <a:p>
            <a:pPr algn="just">
              <a:buFont typeface="Wingdings" panose="05000000000000000000" pitchFamily="2" charset="2"/>
              <a:buChar char="§"/>
            </a:pPr>
            <a:r>
              <a:rPr lang="en-IN" sz="1800" dirty="0"/>
              <a:t>Both float and double data types were designed especially for scientific calculations, where approximation errors are acceptable. If accuracy is the most prior concern then, it is recommended not to use these data types and use </a:t>
            </a:r>
            <a:r>
              <a:rPr lang="en-IN" sz="1800" dirty="0" err="1">
                <a:hlinkClick r:id="rId2"/>
              </a:rPr>
              <a:t>BigDecimal</a:t>
            </a:r>
            <a:r>
              <a:rPr lang="en-IN" sz="1800" dirty="0"/>
              <a:t> class instead.</a:t>
            </a:r>
          </a:p>
          <a:p>
            <a:pPr algn="just">
              <a:buFont typeface="Wingdings" panose="05000000000000000000" pitchFamily="2" charset="2"/>
              <a:buChar char="§"/>
            </a:pP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extLst>
      <p:ext uri="{BB962C8B-B14F-4D97-AF65-F5344CB8AC3E}">
        <p14:creationId xmlns:p14="http://schemas.microsoft.com/office/powerpoint/2010/main" val="30548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699542"/>
            <a:ext cx="8640960" cy="4443958"/>
          </a:xfrm>
        </p:spPr>
        <p:txBody>
          <a:bodyPr/>
          <a:lstStyle/>
          <a:p>
            <a:pPr marL="76200" indent="0">
              <a:buNone/>
            </a:pPr>
            <a:r>
              <a:rPr lang="en-IN" sz="2000" dirty="0"/>
              <a:t> </a:t>
            </a:r>
            <a:r>
              <a:rPr lang="en-IN" sz="2000" b="1" dirty="0"/>
              <a:t>double</a:t>
            </a:r>
          </a:p>
          <a:p>
            <a:pPr marL="76200" indent="0">
              <a:buNone/>
            </a:pPr>
            <a:r>
              <a:rPr lang="en-IN" sz="1800" dirty="0">
                <a:latin typeface="Courier New" panose="02070309020205020404" pitchFamily="49" charset="0"/>
                <a:cs typeface="Courier New" panose="02070309020205020404" pitchFamily="49" charset="0"/>
              </a:rPr>
              <a:t>// Compute the area of a circle.</a:t>
            </a:r>
          </a:p>
          <a:p>
            <a:pPr marL="76200" indent="0">
              <a:buNone/>
            </a:pPr>
            <a:r>
              <a:rPr lang="en-IN" sz="1800" dirty="0">
                <a:latin typeface="Courier New" panose="02070309020205020404" pitchFamily="49" charset="0"/>
                <a:cs typeface="Courier New" panose="02070309020205020404" pitchFamily="49" charset="0"/>
              </a:rPr>
              <a:t>class Area {</a:t>
            </a:r>
          </a:p>
          <a:p>
            <a:pPr marL="76200" indent="0">
              <a:buNone/>
            </a:pPr>
            <a:r>
              <a:rPr lang="en-IN" sz="1800" dirty="0">
                <a:latin typeface="Courier New" panose="02070309020205020404" pitchFamily="49" charset="0"/>
                <a:cs typeface="Courier New" panose="02070309020205020404" pitchFamily="49" charset="0"/>
              </a:rPr>
              <a:t>public static void main(String </a:t>
            </a:r>
            <a:r>
              <a:rPr lang="en-IN" sz="1800" dirty="0" err="1">
                <a:latin typeface="Courier New" panose="02070309020205020404" pitchFamily="49" charset="0"/>
                <a:cs typeface="Courier New" panose="02070309020205020404" pitchFamily="49" charset="0"/>
              </a:rPr>
              <a:t>args</a:t>
            </a:r>
            <a:r>
              <a:rPr lang="en-IN" sz="1800" dirty="0">
                <a:latin typeface="Courier New" panose="02070309020205020404" pitchFamily="49" charset="0"/>
                <a:cs typeface="Courier New" panose="02070309020205020404" pitchFamily="49" charset="0"/>
              </a:rPr>
              <a:t>[]) {</a:t>
            </a:r>
          </a:p>
          <a:p>
            <a:pPr marL="76200" indent="0">
              <a:buNone/>
            </a:pPr>
            <a:r>
              <a:rPr lang="en-IN" sz="1800" dirty="0">
                <a:latin typeface="Courier New" panose="02070309020205020404" pitchFamily="49" charset="0"/>
                <a:cs typeface="Courier New" panose="02070309020205020404" pitchFamily="49" charset="0"/>
              </a:rPr>
              <a:t>double pi, r, a;</a:t>
            </a:r>
          </a:p>
          <a:p>
            <a:pPr marL="76200" indent="0">
              <a:buNone/>
            </a:pPr>
            <a:r>
              <a:rPr lang="en-IN" sz="1800" dirty="0">
                <a:latin typeface="Courier New" panose="02070309020205020404" pitchFamily="49" charset="0"/>
                <a:cs typeface="Courier New" panose="02070309020205020404" pitchFamily="49" charset="0"/>
              </a:rPr>
              <a:t>r = 10.8; // radius of circle</a:t>
            </a:r>
          </a:p>
          <a:p>
            <a:pPr marL="76200" indent="0">
              <a:buNone/>
            </a:pPr>
            <a:r>
              <a:rPr lang="en-IN" sz="1800" dirty="0">
                <a:latin typeface="Courier New" panose="02070309020205020404" pitchFamily="49" charset="0"/>
                <a:cs typeface="Courier New" panose="02070309020205020404" pitchFamily="49" charset="0"/>
              </a:rPr>
              <a:t>pi = 3.1416; // pi, approximately</a:t>
            </a:r>
          </a:p>
          <a:p>
            <a:pPr marL="76200" indent="0">
              <a:buNone/>
            </a:pPr>
            <a:r>
              <a:rPr lang="pt-BR" sz="1800" dirty="0">
                <a:latin typeface="Courier New" panose="02070309020205020404" pitchFamily="49" charset="0"/>
                <a:cs typeface="Courier New" panose="02070309020205020404" pitchFamily="49" charset="0"/>
              </a:rPr>
              <a:t>a = pi * r * r; // compute area</a:t>
            </a:r>
          </a:p>
          <a:p>
            <a:pPr marL="76200" indent="0">
              <a:buNone/>
            </a:pPr>
            <a:r>
              <a:rPr lang="en-IN" sz="1800" dirty="0" err="1">
                <a:latin typeface="Courier New" panose="02070309020205020404" pitchFamily="49" charset="0"/>
                <a:cs typeface="Courier New" panose="02070309020205020404" pitchFamily="49" charset="0"/>
              </a:rPr>
              <a:t>System.out.println</a:t>
            </a:r>
            <a:r>
              <a:rPr lang="en-IN" sz="1800" dirty="0">
                <a:latin typeface="Courier New" panose="02070309020205020404" pitchFamily="49" charset="0"/>
                <a:cs typeface="Courier New" panose="02070309020205020404" pitchFamily="49" charset="0"/>
              </a:rPr>
              <a:t>("Area of circle is " + a);</a:t>
            </a:r>
          </a:p>
          <a:p>
            <a:pPr marL="76200" indent="0">
              <a:buNone/>
            </a:pPr>
            <a:r>
              <a:rPr lang="en-IN" sz="1800" dirty="0">
                <a:latin typeface="Courier New" panose="02070309020205020404" pitchFamily="49" charset="0"/>
                <a:cs typeface="Courier New" panose="02070309020205020404" pitchFamily="49" charset="0"/>
              </a:rPr>
              <a:t>}</a:t>
            </a:r>
          </a:p>
          <a:p>
            <a:pPr marL="76200" indent="0">
              <a:buNone/>
            </a:pPr>
            <a:r>
              <a:rPr lang="en-IN" sz="1800" dirty="0">
                <a:latin typeface="Courier New" panose="02070309020205020404" pitchFamily="49" charset="0"/>
                <a:cs typeface="Courier New" panose="02070309020205020404" pitchFamily="49" charset="0"/>
              </a:rPr>
              <a:t>}</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p14="http://schemas.microsoft.com/office/powerpoint/2010/main" val="13893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699542"/>
            <a:ext cx="8640960" cy="4443958"/>
          </a:xfrm>
        </p:spPr>
        <p:txBody>
          <a:bodyPr/>
          <a:lstStyle/>
          <a:p>
            <a:pPr marL="76200" indent="0">
              <a:buNone/>
            </a:pPr>
            <a:r>
              <a:rPr lang="en-IN" sz="2000" dirty="0"/>
              <a:t> </a:t>
            </a:r>
            <a:r>
              <a:rPr lang="en-IN" sz="2000" b="1" dirty="0"/>
              <a:t>Characters</a:t>
            </a:r>
          </a:p>
          <a:p>
            <a:pPr algn="just">
              <a:buFont typeface="Wingdings" panose="05000000000000000000" pitchFamily="2" charset="2"/>
              <a:buChar char="§"/>
            </a:pPr>
            <a:r>
              <a:rPr lang="en-IN" sz="2000" dirty="0"/>
              <a:t>The char data type is used to store a </a:t>
            </a:r>
            <a:r>
              <a:rPr lang="en-IN" sz="2000" b="1" dirty="0">
                <a:highlight>
                  <a:srgbClr val="00FF00"/>
                </a:highlight>
              </a:rPr>
              <a:t>single</a:t>
            </a:r>
            <a:r>
              <a:rPr lang="en-IN" sz="2000" dirty="0">
                <a:highlight>
                  <a:srgbClr val="00FF00"/>
                </a:highlight>
              </a:rPr>
              <a:t> character</a:t>
            </a:r>
            <a:r>
              <a:rPr lang="en-IN" sz="2000" dirty="0"/>
              <a:t>. </a:t>
            </a:r>
            <a:r>
              <a:rPr lang="en-IN" sz="2000" dirty="0">
                <a:highlight>
                  <a:srgbClr val="FFFF00"/>
                </a:highlight>
              </a:rPr>
              <a:t>The character must be surrounded by single quotes, like 'A' or 'c':</a:t>
            </a:r>
            <a:endParaRPr lang="en-IN" sz="2000" b="1" dirty="0">
              <a:highlight>
                <a:srgbClr val="FFFF00"/>
              </a:highlight>
            </a:endParaRPr>
          </a:p>
          <a:p>
            <a:pPr algn="just">
              <a:buFont typeface="Wingdings" panose="05000000000000000000" pitchFamily="2" charset="2"/>
              <a:buChar char="§"/>
            </a:pPr>
            <a:r>
              <a:rPr lang="en-IN" sz="1800" dirty="0"/>
              <a:t>Java </a:t>
            </a:r>
            <a:r>
              <a:rPr lang="en-IN" sz="1800" b="1" dirty="0"/>
              <a:t>char </a:t>
            </a:r>
            <a:r>
              <a:rPr lang="en-IN" sz="1800" dirty="0"/>
              <a:t>is a 16-bit type [2 bytes].</a:t>
            </a:r>
          </a:p>
          <a:p>
            <a:pPr algn="just">
              <a:buFont typeface="Wingdings" panose="05000000000000000000" pitchFamily="2" charset="2"/>
              <a:buChar char="§"/>
            </a:pPr>
            <a:r>
              <a:rPr lang="en-IN" sz="1800" dirty="0"/>
              <a:t>The range of a </a:t>
            </a:r>
            <a:r>
              <a:rPr lang="en-IN" sz="1800" b="1" dirty="0"/>
              <a:t>char </a:t>
            </a:r>
            <a:r>
              <a:rPr lang="en-IN" sz="1800" dirty="0"/>
              <a:t>is 0 to 65,536. </a:t>
            </a:r>
          </a:p>
          <a:p>
            <a:pPr algn="just">
              <a:buFont typeface="Wingdings" panose="05000000000000000000" pitchFamily="2" charset="2"/>
              <a:buChar char="§"/>
            </a:pPr>
            <a:r>
              <a:rPr lang="en-IN" sz="1800" dirty="0"/>
              <a:t>It's a 16-bit Unicode character.</a:t>
            </a:r>
          </a:p>
          <a:p>
            <a:pPr>
              <a:buFont typeface="Wingdings" panose="05000000000000000000" pitchFamily="2" charset="2"/>
              <a:buChar char="§"/>
            </a:pPr>
            <a:r>
              <a:rPr lang="en-IN" sz="1800" dirty="0"/>
              <a:t>Minimum value is ‘\u0000' (or 0)</a:t>
            </a:r>
          </a:p>
          <a:p>
            <a:pPr>
              <a:buFont typeface="Wingdings" panose="05000000000000000000" pitchFamily="2" charset="2"/>
              <a:buChar char="§"/>
            </a:pPr>
            <a:r>
              <a:rPr lang="en-IN" sz="1800" dirty="0"/>
              <a:t>Maximum value is ‘\</a:t>
            </a:r>
            <a:r>
              <a:rPr lang="en-IN" sz="1800" dirty="0" err="1"/>
              <a:t>uffff</a:t>
            </a:r>
            <a:r>
              <a:rPr lang="en-IN" sz="1800" dirty="0"/>
              <a:t>' (or 65,535 inclusive)</a:t>
            </a:r>
          </a:p>
          <a:p>
            <a:pPr>
              <a:buFont typeface="Wingdings" panose="05000000000000000000" pitchFamily="2" charset="2"/>
              <a:buChar char="§"/>
            </a:pPr>
            <a:r>
              <a:rPr lang="en-IN" sz="1800" dirty="0"/>
              <a:t>Char data type is used to store any character</a:t>
            </a:r>
          </a:p>
          <a:p>
            <a:pPr algn="just">
              <a:buFont typeface="Wingdings" panose="05000000000000000000" pitchFamily="2" charset="2"/>
              <a:buChar char="§"/>
            </a:pPr>
            <a:endParaRPr lang="en-IN" sz="1800" dirty="0"/>
          </a:p>
          <a:p>
            <a:pPr marL="76200" indent="0">
              <a:buNone/>
            </a:pP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extLst>
      <p:ext uri="{BB962C8B-B14F-4D97-AF65-F5344CB8AC3E}">
        <p14:creationId xmlns:p14="http://schemas.microsoft.com/office/powerpoint/2010/main" val="3676599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699542"/>
            <a:ext cx="8640960" cy="4443958"/>
          </a:xfrm>
        </p:spPr>
        <p:txBody>
          <a:bodyPr/>
          <a:lstStyle/>
          <a:p>
            <a:pPr marL="76200" indent="0">
              <a:buNone/>
            </a:pPr>
            <a:r>
              <a:rPr lang="en-IN" sz="2000" dirty="0"/>
              <a:t> </a:t>
            </a:r>
            <a:r>
              <a:rPr lang="en-IN" sz="2000" b="1" dirty="0"/>
              <a:t>Characters</a:t>
            </a:r>
          </a:p>
          <a:p>
            <a:pPr marL="76200" indent="0" algn="just">
              <a:buNone/>
            </a:pPr>
            <a:r>
              <a:rPr lang="en-IN" sz="2000" b="1" dirty="0">
                <a:latin typeface="Courier New" panose="02070309020205020404" pitchFamily="49" charset="0"/>
                <a:cs typeface="Courier New" panose="02070309020205020404" pitchFamily="49" charset="0"/>
              </a:rPr>
              <a:t>char </a:t>
            </a:r>
            <a:r>
              <a:rPr lang="en-IN" sz="2000" b="1" dirty="0" err="1">
                <a:latin typeface="Courier New" panose="02070309020205020404" pitchFamily="49" charset="0"/>
                <a:cs typeface="Courier New" panose="02070309020205020404" pitchFamily="49" charset="0"/>
              </a:rPr>
              <a:t>myGrade</a:t>
            </a:r>
            <a:r>
              <a:rPr lang="en-IN" sz="2000" b="1" dirty="0">
                <a:latin typeface="Courier New" panose="02070309020205020404" pitchFamily="49" charset="0"/>
                <a:cs typeface="Courier New" panose="02070309020205020404" pitchFamily="49" charset="0"/>
              </a:rPr>
              <a:t> = 'B'; </a:t>
            </a:r>
          </a:p>
          <a:p>
            <a:pPr marL="76200" indent="0" algn="just">
              <a:buNone/>
            </a:pP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myGrade</a:t>
            </a:r>
            <a:r>
              <a:rPr lang="en-IN" sz="2000" b="1" dirty="0">
                <a:latin typeface="Courier New" panose="02070309020205020404" pitchFamily="49" charset="0"/>
                <a:cs typeface="Courier New" panose="02070309020205020404" pitchFamily="49" charset="0"/>
              </a:rPr>
              <a:t>);</a:t>
            </a:r>
          </a:p>
          <a:p>
            <a:pPr marL="76200" indent="0" algn="just">
              <a:buNone/>
            </a:pPr>
            <a:endParaRPr lang="en-US" sz="2000" b="1" dirty="0">
              <a:latin typeface="Courier New" panose="02070309020205020404" pitchFamily="49" charset="0"/>
              <a:cs typeface="Courier New" panose="02070309020205020404" pitchFamily="49" charset="0"/>
            </a:endParaRPr>
          </a:p>
          <a:p>
            <a:pPr marL="76200" indent="0" algn="just">
              <a:buNone/>
            </a:pPr>
            <a:r>
              <a:rPr lang="en-US" sz="2000" b="1" dirty="0">
                <a:solidFill>
                  <a:srgbClr val="FF0000"/>
                </a:solidFill>
                <a:latin typeface="Courier New" panose="02070309020205020404" pitchFamily="49" charset="0"/>
                <a:cs typeface="Courier New" panose="02070309020205020404" pitchFamily="49" charset="0"/>
              </a:rPr>
              <a:t>OUTPUT –B</a:t>
            </a:r>
          </a:p>
          <a:p>
            <a:pPr marL="76200" indent="0" algn="just">
              <a:buNone/>
            </a:pPr>
            <a:r>
              <a:rPr lang="en-IN" sz="1800" dirty="0"/>
              <a:t>Alternatively, you can use ASCII values to display certain characters:</a:t>
            </a:r>
            <a:endParaRPr lang="en-IN" sz="1800" b="1"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extLst>
      <p:ext uri="{BB962C8B-B14F-4D97-AF65-F5344CB8AC3E}">
        <p14:creationId xmlns:p14="http://schemas.microsoft.com/office/powerpoint/2010/main" val="15541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0"/>
            <a:ext cx="7710639" cy="4320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SYLLABUS</a:t>
            </a:r>
            <a:endParaRPr dirty="0"/>
          </a:p>
        </p:txBody>
      </p:sp>
      <p:sp>
        <p:nvSpPr>
          <p:cNvPr id="92" name="Google Shape;92;p17"/>
          <p:cNvSpPr txBox="1">
            <a:spLocks noGrp="1"/>
          </p:cNvSpPr>
          <p:nvPr>
            <p:ph type="body" idx="1"/>
          </p:nvPr>
        </p:nvSpPr>
        <p:spPr>
          <a:xfrm>
            <a:off x="395536" y="339502"/>
            <a:ext cx="8496944" cy="4680520"/>
          </a:xfrm>
          <a:prstGeom prst="rect">
            <a:avLst/>
          </a:prstGeom>
        </p:spPr>
        <p:txBody>
          <a:bodyPr spcFirstLastPara="1" wrap="square" lIns="0" tIns="0" rIns="0" bIns="0" anchor="t" anchorCtr="0">
            <a:noAutofit/>
          </a:bodyPr>
          <a:lstStyle/>
          <a:p>
            <a:pPr marL="76200" indent="0" algn="just">
              <a:buNone/>
            </a:pPr>
            <a:r>
              <a:rPr lang="en-IN" sz="1400" b="1" dirty="0">
                <a:solidFill>
                  <a:srgbClr val="00B050"/>
                </a:solidFill>
              </a:rPr>
              <a:t>Primitive Data types </a:t>
            </a:r>
            <a:r>
              <a:rPr lang="en-IN" sz="1400" dirty="0">
                <a:solidFill>
                  <a:srgbClr val="00B050"/>
                </a:solidFill>
              </a:rPr>
              <a:t>- Integers, Floating Point Types, Characters, Boolean. Literals, Type Conversion and Casting, Variables, Arrays, Strings, Vector class.</a:t>
            </a:r>
          </a:p>
          <a:p>
            <a:pPr marL="76200" indent="0" algn="just">
              <a:buNone/>
            </a:pPr>
            <a:endParaRPr lang="en-IN" sz="1400" dirty="0"/>
          </a:p>
          <a:p>
            <a:pPr marL="76200" indent="0" algn="just">
              <a:buNone/>
            </a:pPr>
            <a:r>
              <a:rPr lang="en-IN" sz="1400" b="1" dirty="0">
                <a:solidFill>
                  <a:schemeClr val="tx1"/>
                </a:solidFill>
              </a:rPr>
              <a:t>Operators - </a:t>
            </a:r>
            <a:r>
              <a:rPr lang="en-IN" sz="1400" dirty="0">
                <a:solidFill>
                  <a:schemeClr val="tx1"/>
                </a:solidFill>
              </a:rPr>
              <a:t>Arithmetic Operators, Bitwise Operators, Relational Operators, Boolean Logical Operators, Assignment Operator, Conditional (Ternary) Operator, Operator Precedence</a:t>
            </a:r>
            <a:r>
              <a:rPr lang="en-IN" sz="1400" dirty="0">
                <a:solidFill>
                  <a:schemeClr val="accent1"/>
                </a:solidFill>
              </a:rPr>
              <a:t>.</a:t>
            </a:r>
          </a:p>
          <a:p>
            <a:pPr marL="76200" indent="0" algn="just">
              <a:buNone/>
            </a:pPr>
            <a:endParaRPr lang="en-IN" sz="1400" dirty="0"/>
          </a:p>
          <a:p>
            <a:pPr marL="76200" indent="0" algn="just">
              <a:buNone/>
            </a:pPr>
            <a:r>
              <a:rPr lang="en-IN" sz="1400" b="1" dirty="0">
                <a:solidFill>
                  <a:srgbClr val="FF0000"/>
                </a:solidFill>
              </a:rPr>
              <a:t>Control Statements </a:t>
            </a:r>
            <a:r>
              <a:rPr lang="en-IN" sz="1400" dirty="0">
                <a:solidFill>
                  <a:srgbClr val="FF0000"/>
                </a:solidFill>
              </a:rPr>
              <a:t>- Selection Statements, Iteration Statements and Jump Statements</a:t>
            </a:r>
          </a:p>
          <a:p>
            <a:pPr marL="76200" indent="0" algn="just">
              <a:buNone/>
            </a:pPr>
            <a:endParaRPr lang="en-IN" sz="1400" dirty="0"/>
          </a:p>
          <a:p>
            <a:pPr marL="76200" indent="0" algn="just">
              <a:buNone/>
            </a:pPr>
            <a:r>
              <a:rPr lang="en-IN" sz="1400" b="1" dirty="0">
                <a:solidFill>
                  <a:srgbClr val="FFC000"/>
                </a:solidFill>
              </a:rPr>
              <a:t>Object Oriented Programming in Java </a:t>
            </a:r>
            <a:r>
              <a:rPr lang="en-IN" sz="1400" dirty="0">
                <a:solidFill>
                  <a:srgbClr val="FFC000"/>
                </a:solidFill>
              </a:rPr>
              <a:t>- Class Fundamentals, Declaring Objects, Object Reference, Introduction to Methods, Constructors, </a:t>
            </a:r>
            <a:r>
              <a:rPr lang="en-IN" sz="1400" b="1" i="1" dirty="0">
                <a:solidFill>
                  <a:srgbClr val="FFC000"/>
                </a:solidFill>
              </a:rPr>
              <a:t>this </a:t>
            </a:r>
            <a:r>
              <a:rPr lang="en-IN" sz="1400" dirty="0">
                <a:solidFill>
                  <a:srgbClr val="FFC000"/>
                </a:solidFill>
              </a:rPr>
              <a:t>Keyword, Method Overloading, Using Objects as Parameters, Returning Objects, Recursion, Access Control, Static Members, Final Variables, Inner Classes, Command Line Arguments, Variable Length Arguments.</a:t>
            </a:r>
          </a:p>
          <a:p>
            <a:pPr marL="76200" indent="0" algn="just">
              <a:buNone/>
            </a:pPr>
            <a:endParaRPr lang="en-IN" sz="1400" dirty="0"/>
          </a:p>
          <a:p>
            <a:pPr marL="76200" indent="0" algn="just">
              <a:buNone/>
            </a:pPr>
            <a:r>
              <a:rPr lang="en-IN" sz="1400" b="1" dirty="0">
                <a:solidFill>
                  <a:srgbClr val="7030A0"/>
                </a:solidFill>
              </a:rPr>
              <a:t>Inheritance </a:t>
            </a:r>
            <a:r>
              <a:rPr lang="en-IN" sz="1400" dirty="0">
                <a:solidFill>
                  <a:srgbClr val="7030A0"/>
                </a:solidFill>
              </a:rPr>
              <a:t>- Super Class, Sub Class, The Keyword </a:t>
            </a:r>
            <a:r>
              <a:rPr lang="en-IN" sz="1400" b="1" i="1" dirty="0">
                <a:solidFill>
                  <a:srgbClr val="7030A0"/>
                </a:solidFill>
              </a:rPr>
              <a:t>super</a:t>
            </a:r>
            <a:r>
              <a:rPr lang="en-IN" sz="1400" dirty="0">
                <a:solidFill>
                  <a:srgbClr val="7030A0"/>
                </a:solidFill>
              </a:rPr>
              <a:t>, protected Members, Calling Order of Constructors, Method Overriding, the Object class, Abstract Classes and Methods, using </a:t>
            </a:r>
            <a:r>
              <a:rPr lang="en-IN" sz="1400" b="1" i="1" dirty="0">
                <a:solidFill>
                  <a:srgbClr val="7030A0"/>
                </a:solidFill>
              </a:rPr>
              <a:t>final  </a:t>
            </a:r>
            <a:r>
              <a:rPr lang="en-IN" sz="1400" dirty="0">
                <a:solidFill>
                  <a:srgbClr val="7030A0"/>
                </a:solidFill>
              </a:rPr>
              <a:t>with Inheritance</a:t>
            </a:r>
            <a:r>
              <a:rPr lang="en-IN" sz="1400" dirty="0"/>
              <a:t>.</a:t>
            </a:r>
            <a:endParaRPr sz="1400"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ransition advTm="6509">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699542"/>
            <a:ext cx="8640960" cy="4443958"/>
          </a:xfrm>
        </p:spPr>
        <p:txBody>
          <a:bodyPr/>
          <a:lstStyle/>
          <a:p>
            <a:pPr marL="76200" indent="0">
              <a:buNone/>
            </a:pPr>
            <a:r>
              <a:rPr lang="en-IN" sz="2000" dirty="0"/>
              <a:t> </a:t>
            </a:r>
            <a:r>
              <a:rPr lang="en-IN" sz="2000" b="1" dirty="0"/>
              <a:t>Characters</a:t>
            </a:r>
          </a:p>
          <a:p>
            <a:pPr marL="76200" indent="0" algn="just">
              <a:buNone/>
            </a:pPr>
            <a:r>
              <a:rPr lang="en-IN" sz="1800" b="1" dirty="0">
                <a:latin typeface="Courier New" panose="02070309020205020404" pitchFamily="49" charset="0"/>
                <a:cs typeface="Courier New" panose="02070309020205020404" pitchFamily="49" charset="0"/>
              </a:rPr>
              <a:t>char a = 65, </a:t>
            </a:r>
          </a:p>
          <a:p>
            <a:pPr marL="76200" indent="0" algn="just">
              <a:buNone/>
            </a:pPr>
            <a:r>
              <a:rPr lang="en-IN" sz="1800" b="1" dirty="0">
                <a:latin typeface="Courier New" panose="02070309020205020404" pitchFamily="49" charset="0"/>
                <a:cs typeface="Courier New" panose="02070309020205020404" pitchFamily="49" charset="0"/>
              </a:rPr>
              <a:t>b = 66, </a:t>
            </a:r>
          </a:p>
          <a:p>
            <a:pPr marL="76200" indent="0" algn="just">
              <a:buNone/>
            </a:pPr>
            <a:r>
              <a:rPr lang="en-IN" sz="1800" b="1" dirty="0">
                <a:latin typeface="Courier New" panose="02070309020205020404" pitchFamily="49" charset="0"/>
                <a:cs typeface="Courier New" panose="02070309020205020404" pitchFamily="49" charset="0"/>
              </a:rPr>
              <a:t>c = 67; </a:t>
            </a:r>
          </a:p>
          <a:p>
            <a:pPr marL="76200" indent="0" algn="just">
              <a:buNone/>
            </a:pPr>
            <a:r>
              <a:rPr lang="en-IN" sz="1800" b="1" dirty="0" err="1">
                <a:latin typeface="Courier New" panose="02070309020205020404" pitchFamily="49" charset="0"/>
                <a:cs typeface="Courier New" panose="02070309020205020404" pitchFamily="49" charset="0"/>
              </a:rPr>
              <a:t>System.out.println</a:t>
            </a:r>
            <a:r>
              <a:rPr lang="en-IN" sz="1800" b="1" dirty="0">
                <a:latin typeface="Courier New" panose="02070309020205020404" pitchFamily="49" charset="0"/>
                <a:cs typeface="Courier New" panose="02070309020205020404" pitchFamily="49" charset="0"/>
              </a:rPr>
              <a:t>(a); </a:t>
            </a:r>
          </a:p>
          <a:p>
            <a:pPr marL="76200" indent="0" algn="just">
              <a:buNone/>
            </a:pPr>
            <a:r>
              <a:rPr lang="en-IN" sz="1800" b="1" dirty="0" err="1">
                <a:latin typeface="Courier New" panose="02070309020205020404" pitchFamily="49" charset="0"/>
                <a:cs typeface="Courier New" panose="02070309020205020404" pitchFamily="49" charset="0"/>
              </a:rPr>
              <a:t>System.out.println</a:t>
            </a:r>
            <a:r>
              <a:rPr lang="en-IN" sz="1800" b="1" dirty="0">
                <a:latin typeface="Courier New" panose="02070309020205020404" pitchFamily="49" charset="0"/>
                <a:cs typeface="Courier New" panose="02070309020205020404" pitchFamily="49" charset="0"/>
              </a:rPr>
              <a:t>(b);</a:t>
            </a:r>
          </a:p>
          <a:p>
            <a:pPr marL="76200" indent="0" algn="just">
              <a:buNone/>
            </a:pPr>
            <a:r>
              <a:rPr lang="en-IN" sz="1800" b="1" dirty="0" err="1">
                <a:latin typeface="Courier New" panose="02070309020205020404" pitchFamily="49" charset="0"/>
                <a:cs typeface="Courier New" panose="02070309020205020404" pitchFamily="49" charset="0"/>
              </a:rPr>
              <a:t>System.out.println</a:t>
            </a:r>
            <a:r>
              <a:rPr lang="en-IN" sz="1800" b="1" dirty="0">
                <a:latin typeface="Courier New" panose="02070309020205020404" pitchFamily="49" charset="0"/>
                <a:cs typeface="Courier New" panose="02070309020205020404" pitchFamily="49" charset="0"/>
              </a:rPr>
              <a:t>(c);</a:t>
            </a:r>
          </a:p>
          <a:p>
            <a:pPr marL="76200" indent="0" algn="just">
              <a:buNone/>
            </a:pPr>
            <a:r>
              <a:rPr lang="en-US" sz="1800" b="1" u="sng" dirty="0">
                <a:solidFill>
                  <a:srgbClr val="FF0000"/>
                </a:solidFill>
                <a:latin typeface="Courier New" panose="02070309020205020404" pitchFamily="49" charset="0"/>
                <a:cs typeface="Courier New" panose="02070309020205020404" pitchFamily="49" charset="0"/>
              </a:rPr>
              <a:t>OUTPUT</a:t>
            </a:r>
          </a:p>
          <a:p>
            <a:pPr marL="76200" indent="0" algn="just">
              <a:buNone/>
            </a:pPr>
            <a:r>
              <a:rPr lang="en-US" sz="1800" b="1" dirty="0">
                <a:latin typeface="Courier New" panose="02070309020205020404" pitchFamily="49" charset="0"/>
                <a:cs typeface="Courier New" panose="02070309020205020404" pitchFamily="49" charset="0"/>
              </a:rPr>
              <a:t>A</a:t>
            </a:r>
          </a:p>
          <a:p>
            <a:pPr marL="76200" indent="0" algn="just">
              <a:buNone/>
            </a:pPr>
            <a:r>
              <a:rPr lang="en-US" sz="1800" b="1" dirty="0">
                <a:latin typeface="Courier New" panose="02070309020205020404" pitchFamily="49" charset="0"/>
                <a:cs typeface="Courier New" panose="02070309020205020404" pitchFamily="49" charset="0"/>
              </a:rPr>
              <a:t>B</a:t>
            </a:r>
          </a:p>
          <a:p>
            <a:pPr marL="76200" indent="0" algn="just">
              <a:buNone/>
            </a:pPr>
            <a:r>
              <a:rPr lang="en-US" sz="1800" b="1" dirty="0">
                <a:latin typeface="Courier New" panose="02070309020205020404" pitchFamily="49" charset="0"/>
                <a:cs typeface="Courier New" panose="02070309020205020404" pitchFamily="49" charset="0"/>
              </a:rPr>
              <a:t>C</a:t>
            </a:r>
          </a:p>
          <a:p>
            <a:pPr marL="76200" indent="0" algn="just">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extLst>
      <p:ext uri="{BB962C8B-B14F-4D97-AF65-F5344CB8AC3E}">
        <p14:creationId xmlns:p14="http://schemas.microsoft.com/office/powerpoint/2010/main" val="1597986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699542"/>
            <a:ext cx="8640960" cy="4443958"/>
          </a:xfrm>
        </p:spPr>
        <p:txBody>
          <a:bodyPr/>
          <a:lstStyle/>
          <a:p>
            <a:pPr marL="76200" indent="0">
              <a:buNone/>
            </a:pPr>
            <a:r>
              <a:rPr lang="en-IN" sz="1600" dirty="0"/>
              <a:t>class </a:t>
            </a:r>
            <a:r>
              <a:rPr lang="en-IN" sz="1600" dirty="0" err="1"/>
              <a:t>CharExample</a:t>
            </a:r>
            <a:endParaRPr lang="en-IN" sz="1600" dirty="0"/>
          </a:p>
          <a:p>
            <a:pPr marL="76200" indent="0">
              <a:buNone/>
            </a:pPr>
            <a:r>
              <a:rPr lang="en-IN" sz="1600" dirty="0"/>
              <a:t> { </a:t>
            </a:r>
          </a:p>
          <a:p>
            <a:pPr marL="76200" indent="0">
              <a:buNone/>
            </a:pPr>
            <a:r>
              <a:rPr lang="en-IN" sz="1600" dirty="0"/>
              <a:t>public static void main(String[] </a:t>
            </a:r>
            <a:r>
              <a:rPr lang="en-IN" sz="1600" dirty="0" err="1"/>
              <a:t>args</a:t>
            </a:r>
            <a:r>
              <a:rPr lang="en-IN" sz="1600" dirty="0"/>
              <a:t>)</a:t>
            </a:r>
          </a:p>
          <a:p>
            <a:pPr marL="76200" indent="0">
              <a:buNone/>
            </a:pPr>
            <a:r>
              <a:rPr lang="en-IN" sz="1600" dirty="0"/>
              <a:t> { </a:t>
            </a:r>
          </a:p>
          <a:p>
            <a:pPr marL="76200" indent="0">
              <a:buNone/>
            </a:pPr>
            <a:r>
              <a:rPr lang="en-IN" sz="1600" dirty="0"/>
              <a:t>char letter1 = '9';</a:t>
            </a:r>
          </a:p>
          <a:p>
            <a:pPr marL="76200" indent="0">
              <a:buNone/>
            </a:pPr>
            <a:r>
              <a:rPr lang="en-IN" sz="1600" dirty="0" err="1"/>
              <a:t>System.out.println</a:t>
            </a:r>
            <a:r>
              <a:rPr lang="en-IN" sz="1600" dirty="0"/>
              <a:t>(letter1); </a:t>
            </a:r>
          </a:p>
          <a:p>
            <a:pPr marL="76200" indent="0">
              <a:buNone/>
            </a:pPr>
            <a:r>
              <a:rPr lang="en-IN" sz="1600" dirty="0"/>
              <a:t>char letter2 = 65; </a:t>
            </a:r>
          </a:p>
          <a:p>
            <a:pPr marL="76200" indent="0">
              <a:buNone/>
            </a:pPr>
            <a:r>
              <a:rPr lang="en-IN" sz="1600" dirty="0" err="1"/>
              <a:t>System.out.println</a:t>
            </a:r>
            <a:r>
              <a:rPr lang="en-IN" sz="1600" dirty="0"/>
              <a:t>(letter2);</a:t>
            </a:r>
          </a:p>
          <a:p>
            <a:pPr marL="76200" indent="0">
              <a:buNone/>
            </a:pPr>
            <a:r>
              <a:rPr lang="en-IN" sz="1600" dirty="0"/>
              <a:t> } }</a:t>
            </a:r>
          </a:p>
          <a:p>
            <a:pPr marL="76200" indent="0">
              <a:buNone/>
            </a:pPr>
            <a:r>
              <a:rPr lang="en-US" sz="1600" b="1" dirty="0">
                <a:latin typeface="Courier New" panose="02070309020205020404" pitchFamily="49" charset="0"/>
                <a:cs typeface="Courier New" panose="02070309020205020404" pitchFamily="49" charset="0"/>
              </a:rPr>
              <a:t>OUTPUT </a:t>
            </a:r>
          </a:p>
          <a:p>
            <a:pPr marL="76200" indent="0">
              <a:buNone/>
            </a:pPr>
            <a:r>
              <a:rPr lang="en-IN" sz="1600" dirty="0"/>
              <a:t>9</a:t>
            </a:r>
          </a:p>
          <a:p>
            <a:pPr marL="76200" indent="0">
              <a:buNone/>
            </a:pPr>
            <a:r>
              <a:rPr lang="en-IN" sz="1600" dirty="0"/>
              <a:t> A</a:t>
            </a:r>
            <a:endParaRPr lang="en-IN" sz="16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extLst>
      <p:ext uri="{BB962C8B-B14F-4D97-AF65-F5344CB8AC3E}">
        <p14:creationId xmlns:p14="http://schemas.microsoft.com/office/powerpoint/2010/main" val="2062005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699542"/>
            <a:ext cx="8640960" cy="4443958"/>
          </a:xfrm>
        </p:spPr>
        <p:txBody>
          <a:bodyPr/>
          <a:lstStyle/>
          <a:p>
            <a:pPr algn="just">
              <a:buFont typeface="Wingdings" panose="05000000000000000000" pitchFamily="2" charset="2"/>
              <a:buChar char="§"/>
            </a:pPr>
            <a:r>
              <a:rPr lang="en-IN" sz="1800" dirty="0">
                <a:solidFill>
                  <a:srgbClr val="FF0000"/>
                </a:solidFill>
              </a:rPr>
              <a:t>Unicode is a standard of defining the relevant code by using character encoding</a:t>
            </a:r>
            <a:r>
              <a:rPr lang="en-IN" sz="1800" dirty="0"/>
              <a:t>.</a:t>
            </a:r>
          </a:p>
          <a:p>
            <a:pPr algn="just">
              <a:buFont typeface="Wingdings" panose="05000000000000000000" pitchFamily="2" charset="2"/>
              <a:buChar char="§"/>
            </a:pPr>
            <a:r>
              <a:rPr lang="en-IN" sz="1800" dirty="0"/>
              <a:t> Character encoding is the process for assigning a number for every character. </a:t>
            </a:r>
          </a:p>
          <a:p>
            <a:pPr algn="just">
              <a:buFont typeface="Wingdings" panose="05000000000000000000" pitchFamily="2" charset="2"/>
              <a:buChar char="§"/>
            </a:pPr>
            <a:r>
              <a:rPr lang="en-IN" sz="1800" b="1" i="1" dirty="0"/>
              <a:t>Unicode</a:t>
            </a:r>
            <a:r>
              <a:rPr lang="en-IN" sz="1800" i="1" dirty="0"/>
              <a:t> defines a fully international character set that can represent most of the world’s written languages. It is a unification of dozens of character sets, such as Latin, Katakana, Arabic and many more.</a:t>
            </a:r>
          </a:p>
          <a:p>
            <a:pPr algn="just">
              <a:buFont typeface="Wingdings" panose="05000000000000000000" pitchFamily="2" charset="2"/>
              <a:buChar char="§"/>
            </a:pPr>
            <a:r>
              <a:rPr lang="en-IN" sz="1800" dirty="0"/>
              <a:t>In other languages like C/C++ uses only ASCII characters and to represent all ASCII characters 8-bits is enough,</a:t>
            </a:r>
            <a:br>
              <a:rPr lang="en-IN" sz="1800" dirty="0"/>
            </a:br>
            <a:r>
              <a:rPr lang="en-IN" sz="1800" dirty="0"/>
              <a:t>But java uses </a:t>
            </a:r>
            <a:r>
              <a:rPr lang="en-IN" sz="1800" dirty="0">
                <a:solidFill>
                  <a:srgbClr val="FF0000"/>
                </a:solidFill>
              </a:rPr>
              <a:t>Unicode system not ASCII code system </a:t>
            </a:r>
            <a:r>
              <a:rPr lang="en-IN" sz="1800" dirty="0"/>
              <a:t>and to represent Unicode system 8 bit is not enough to represent all characters so java uses 2 byte for characters.</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Tree>
    <p:extLst>
      <p:ext uri="{BB962C8B-B14F-4D97-AF65-F5344CB8AC3E}">
        <p14:creationId xmlns:p14="http://schemas.microsoft.com/office/powerpoint/2010/main" val="4104877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699542"/>
            <a:ext cx="8640960" cy="4443958"/>
          </a:xfrm>
        </p:spPr>
        <p:txBody>
          <a:bodyPr/>
          <a:lstStyle/>
          <a:p>
            <a:pPr marL="76200" indent="0">
              <a:buNone/>
            </a:pPr>
            <a:r>
              <a:rPr lang="en-IN" sz="2000" dirty="0"/>
              <a:t> </a:t>
            </a:r>
            <a:r>
              <a:rPr lang="en-IN" sz="2000" b="1" dirty="0"/>
              <a:t>Characters</a:t>
            </a: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class </a:t>
            </a:r>
            <a:r>
              <a:rPr lang="en-IN" sz="1800" b="1" dirty="0" err="1">
                <a:latin typeface="Courier New" panose="02070309020205020404" pitchFamily="49" charset="0"/>
                <a:cs typeface="Courier New" panose="02070309020205020404" pitchFamily="49" charset="0"/>
              </a:rPr>
              <a:t>CharDemo</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public static void main(String </a:t>
            </a:r>
            <a:r>
              <a:rPr lang="en-IN" sz="1800" b="1" dirty="0" err="1">
                <a:latin typeface="Courier New" panose="02070309020205020404" pitchFamily="49" charset="0"/>
                <a:cs typeface="Courier New" panose="02070309020205020404" pitchFamily="49" charset="0"/>
              </a:rPr>
              <a:t>args</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char ch1, ch2;</a:t>
            </a:r>
          </a:p>
          <a:p>
            <a:pPr marL="76200" indent="0">
              <a:buNone/>
            </a:pPr>
            <a:r>
              <a:rPr lang="en-IN" sz="1800" b="1" dirty="0">
                <a:latin typeface="Courier New" panose="02070309020205020404" pitchFamily="49" charset="0"/>
                <a:cs typeface="Courier New" panose="02070309020205020404" pitchFamily="49" charset="0"/>
              </a:rPr>
              <a:t>ch1 = 88; // code for X</a:t>
            </a:r>
          </a:p>
          <a:p>
            <a:pPr marL="76200" indent="0">
              <a:buNone/>
            </a:pPr>
            <a:r>
              <a:rPr lang="en-IN" sz="1800" b="1" dirty="0">
                <a:latin typeface="Courier New" panose="02070309020205020404" pitchFamily="49" charset="0"/>
                <a:cs typeface="Courier New" panose="02070309020205020404" pitchFamily="49" charset="0"/>
              </a:rPr>
              <a:t>ch2 = 'Y';</a:t>
            </a:r>
          </a:p>
          <a:p>
            <a:pPr marL="76200" indent="0">
              <a:buNone/>
            </a:pPr>
            <a:r>
              <a:rPr lang="en-IN" sz="1800" b="1" dirty="0" err="1">
                <a:latin typeface="Courier New" panose="02070309020205020404" pitchFamily="49" charset="0"/>
                <a:cs typeface="Courier New" panose="02070309020205020404" pitchFamily="49" charset="0"/>
              </a:rPr>
              <a:t>System.out.print</a:t>
            </a:r>
            <a:r>
              <a:rPr lang="en-IN" sz="1800" b="1" dirty="0">
                <a:latin typeface="Courier New" panose="02070309020205020404" pitchFamily="49" charset="0"/>
                <a:cs typeface="Courier New" panose="02070309020205020404" pitchFamily="49" charset="0"/>
              </a:rPr>
              <a:t>("ch1 and ch2: ");</a:t>
            </a:r>
          </a:p>
          <a:p>
            <a:pPr marL="76200" indent="0">
              <a:buNone/>
            </a:pPr>
            <a:r>
              <a:rPr lang="en-IN" sz="1800" b="1" dirty="0" err="1">
                <a:latin typeface="Courier New" panose="02070309020205020404" pitchFamily="49" charset="0"/>
                <a:cs typeface="Courier New" panose="02070309020205020404" pitchFamily="49" charset="0"/>
              </a:rPr>
              <a:t>System.out.println</a:t>
            </a:r>
            <a:r>
              <a:rPr lang="en-IN" sz="1800" b="1" dirty="0">
                <a:latin typeface="Courier New" panose="02070309020205020404" pitchFamily="49" charset="0"/>
                <a:cs typeface="Courier New" panose="02070309020205020404" pitchFamily="49" charset="0"/>
              </a:rPr>
              <a:t>(ch1 + " " + ch2);</a:t>
            </a:r>
          </a:p>
          <a:p>
            <a:pPr marL="76200" indent="0">
              <a:buNone/>
            </a:pPr>
            <a:r>
              <a:rPr lang="en-IN" sz="1800" b="1" dirty="0">
                <a:latin typeface="Courier New" panose="02070309020205020404" pitchFamily="49" charset="0"/>
                <a:cs typeface="Courier New" panose="02070309020205020404" pitchFamily="49" charset="0"/>
              </a:rPr>
              <a:t>}}</a:t>
            </a:r>
          </a:p>
          <a:p>
            <a:pPr>
              <a:buFont typeface="Wingdings" panose="05000000000000000000" pitchFamily="2" charset="2"/>
              <a:buChar char="Ø"/>
            </a:pPr>
            <a:r>
              <a:rPr lang="en-IN" sz="1800" b="1" dirty="0"/>
              <a:t>This program displays the following output:</a:t>
            </a:r>
          </a:p>
          <a:p>
            <a:pPr>
              <a:buFont typeface="Wingdings" panose="05000000000000000000" pitchFamily="2" charset="2"/>
              <a:buChar char="Ø"/>
            </a:pPr>
            <a:r>
              <a:rPr lang="en-IN" sz="1800" b="1" dirty="0"/>
              <a:t>ch1 and ch2: X Y</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extLst>
      <p:ext uri="{BB962C8B-B14F-4D97-AF65-F5344CB8AC3E}">
        <p14:creationId xmlns:p14="http://schemas.microsoft.com/office/powerpoint/2010/main" val="3137914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699542"/>
            <a:ext cx="8640960" cy="4443958"/>
          </a:xfrm>
        </p:spPr>
        <p:txBody>
          <a:bodyPr/>
          <a:lstStyle/>
          <a:p>
            <a:pPr marL="76200" indent="0">
              <a:buNone/>
            </a:pPr>
            <a:r>
              <a:rPr lang="en-IN" sz="2000" dirty="0"/>
              <a:t> </a:t>
            </a:r>
            <a:r>
              <a:rPr lang="en-IN" sz="2000" b="1" dirty="0"/>
              <a:t>Characters</a:t>
            </a:r>
          </a:p>
          <a:p>
            <a:pPr marL="76200" indent="0">
              <a:buNone/>
            </a:pPr>
            <a:r>
              <a:rPr lang="en-IN" sz="1400" b="1" dirty="0">
                <a:latin typeface="Courier New" panose="02070309020205020404" pitchFamily="49" charset="0"/>
                <a:cs typeface="Courier New" panose="02070309020205020404" pitchFamily="49" charset="0"/>
              </a:rPr>
              <a:t>// char variables behave like integers.</a:t>
            </a:r>
          </a:p>
          <a:p>
            <a:pPr marL="76200" indent="0">
              <a:buNone/>
            </a:pPr>
            <a:r>
              <a:rPr lang="en-IN" sz="1400" b="1" dirty="0">
                <a:latin typeface="Courier New" panose="02070309020205020404" pitchFamily="49" charset="0"/>
                <a:cs typeface="Courier New" panose="02070309020205020404" pitchFamily="49" charset="0"/>
              </a:rPr>
              <a:t>class CharDemo2 {</a:t>
            </a:r>
          </a:p>
          <a:p>
            <a:pPr marL="76200" indent="0">
              <a:buNone/>
            </a:pPr>
            <a:r>
              <a:rPr lang="en-IN" sz="1400" b="1" dirty="0">
                <a:latin typeface="Courier New" panose="02070309020205020404" pitchFamily="49" charset="0"/>
                <a:cs typeface="Courier New" panose="02070309020205020404" pitchFamily="49" charset="0"/>
              </a:rPr>
              <a:t>public static void main(String </a:t>
            </a:r>
            <a:r>
              <a:rPr lang="en-IN" sz="1400" b="1" dirty="0" err="1">
                <a:latin typeface="Courier New" panose="02070309020205020404" pitchFamily="49" charset="0"/>
                <a:cs typeface="Courier New" panose="02070309020205020404" pitchFamily="49" charset="0"/>
              </a:rPr>
              <a:t>args</a:t>
            </a:r>
            <a:r>
              <a:rPr lang="en-IN" sz="1400" b="1" dirty="0">
                <a:latin typeface="Courier New" panose="02070309020205020404" pitchFamily="49" charset="0"/>
                <a:cs typeface="Courier New" panose="02070309020205020404" pitchFamily="49" charset="0"/>
              </a:rPr>
              <a:t>[]) {</a:t>
            </a:r>
          </a:p>
          <a:p>
            <a:pPr marL="76200" indent="0">
              <a:buNone/>
            </a:pPr>
            <a:r>
              <a:rPr lang="en-IN" sz="1400" b="1" dirty="0">
                <a:latin typeface="Courier New" panose="02070309020205020404" pitchFamily="49" charset="0"/>
                <a:cs typeface="Courier New" panose="02070309020205020404" pitchFamily="49" charset="0"/>
              </a:rPr>
              <a:t>char ch1;</a:t>
            </a:r>
          </a:p>
          <a:p>
            <a:pPr marL="76200" indent="0">
              <a:buNone/>
            </a:pPr>
            <a:r>
              <a:rPr lang="en-IN" sz="1400" b="1" dirty="0">
                <a:latin typeface="Courier New" panose="02070309020205020404" pitchFamily="49" charset="0"/>
                <a:cs typeface="Courier New" panose="02070309020205020404" pitchFamily="49" charset="0"/>
              </a:rPr>
              <a:t>ch1 = 'X';</a:t>
            </a:r>
          </a:p>
          <a:p>
            <a:pPr marL="76200" indent="0">
              <a:buNone/>
            </a:pPr>
            <a:r>
              <a:rPr lang="en-IN" sz="1400" b="1" dirty="0" err="1">
                <a:latin typeface="Courier New" panose="02070309020205020404" pitchFamily="49" charset="0"/>
                <a:cs typeface="Courier New" panose="02070309020205020404" pitchFamily="49" charset="0"/>
              </a:rPr>
              <a:t>System.out.println</a:t>
            </a:r>
            <a:r>
              <a:rPr lang="en-IN" sz="1400" b="1" dirty="0">
                <a:latin typeface="Courier New" panose="02070309020205020404" pitchFamily="49" charset="0"/>
                <a:cs typeface="Courier New" panose="02070309020205020404" pitchFamily="49" charset="0"/>
              </a:rPr>
              <a:t>("ch1 contains " + ch1);</a:t>
            </a:r>
          </a:p>
          <a:p>
            <a:pPr marL="76200" indent="0">
              <a:buNone/>
            </a:pPr>
            <a:r>
              <a:rPr lang="en-IN" sz="1400" b="1" dirty="0">
                <a:latin typeface="Courier New" panose="02070309020205020404" pitchFamily="49" charset="0"/>
                <a:cs typeface="Courier New" panose="02070309020205020404" pitchFamily="49" charset="0"/>
              </a:rPr>
              <a:t>ch1++; // increment ch1</a:t>
            </a:r>
          </a:p>
          <a:p>
            <a:pPr marL="76200" indent="0">
              <a:buNone/>
            </a:pPr>
            <a:r>
              <a:rPr lang="en-IN" sz="1400" b="1" dirty="0" err="1">
                <a:latin typeface="Courier New" panose="02070309020205020404" pitchFamily="49" charset="0"/>
                <a:cs typeface="Courier New" panose="02070309020205020404" pitchFamily="49" charset="0"/>
              </a:rPr>
              <a:t>System.out.println</a:t>
            </a:r>
            <a:r>
              <a:rPr lang="en-IN" sz="1400" b="1" dirty="0">
                <a:latin typeface="Courier New" panose="02070309020205020404" pitchFamily="49" charset="0"/>
                <a:cs typeface="Courier New" panose="02070309020205020404" pitchFamily="49" charset="0"/>
              </a:rPr>
              <a:t>("ch1 is now " + ch1);</a:t>
            </a:r>
          </a:p>
          <a:p>
            <a:pPr marL="76200" indent="0">
              <a:buNone/>
            </a:pPr>
            <a:r>
              <a:rPr lang="en-IN" sz="1400" b="1" dirty="0">
                <a:latin typeface="Courier New" panose="02070309020205020404" pitchFamily="49" charset="0"/>
                <a:cs typeface="Courier New" panose="02070309020205020404" pitchFamily="49" charset="0"/>
              </a:rPr>
              <a:t>}}</a:t>
            </a:r>
            <a:r>
              <a:rPr lang="en-IN" sz="1600" dirty="0"/>
              <a:t> </a:t>
            </a:r>
          </a:p>
          <a:p>
            <a:pPr marL="76200" indent="0">
              <a:buNone/>
            </a:pPr>
            <a:r>
              <a:rPr lang="en-IN" sz="1600" dirty="0"/>
              <a:t>The output generated by this program is shown here:</a:t>
            </a:r>
          </a:p>
          <a:p>
            <a:pPr marL="76200" indent="0">
              <a:buNone/>
            </a:pPr>
            <a:r>
              <a:rPr lang="en-IN" sz="1600" dirty="0"/>
              <a:t>ch1 contains X</a:t>
            </a:r>
          </a:p>
          <a:p>
            <a:pPr marL="76200" indent="0">
              <a:buNone/>
            </a:pPr>
            <a:r>
              <a:rPr lang="en-IN" sz="1600" dirty="0"/>
              <a:t>ch1 is now Y</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extLst>
      <p:ext uri="{BB962C8B-B14F-4D97-AF65-F5344CB8AC3E}">
        <p14:creationId xmlns:p14="http://schemas.microsoft.com/office/powerpoint/2010/main" val="1941415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699542"/>
            <a:ext cx="8640960" cy="4443958"/>
          </a:xfrm>
        </p:spPr>
        <p:txBody>
          <a:bodyPr/>
          <a:lstStyle/>
          <a:p>
            <a:pPr marL="76200" indent="0">
              <a:buNone/>
            </a:pPr>
            <a:r>
              <a:rPr lang="en-IN" sz="2000" dirty="0"/>
              <a:t> </a:t>
            </a:r>
            <a:r>
              <a:rPr lang="en-IN" sz="2000" b="1" dirty="0"/>
              <a:t>Booleans</a:t>
            </a:r>
          </a:p>
          <a:p>
            <a:pPr algn="just">
              <a:buFont typeface="Wingdings" panose="05000000000000000000" pitchFamily="2" charset="2"/>
              <a:buChar char="§"/>
            </a:pPr>
            <a:r>
              <a:rPr lang="en-IN" sz="1600" dirty="0"/>
              <a:t>Java has a primitive type, called </a:t>
            </a:r>
            <a:r>
              <a:rPr lang="en-IN" sz="1600" b="1" dirty="0" err="1"/>
              <a:t>boolean</a:t>
            </a:r>
            <a:r>
              <a:rPr lang="en-IN" sz="1600" dirty="0"/>
              <a:t>, for logical values.</a:t>
            </a:r>
          </a:p>
          <a:p>
            <a:pPr algn="just">
              <a:buFont typeface="Wingdings" panose="05000000000000000000" pitchFamily="2" charset="2"/>
              <a:buChar char="§"/>
            </a:pPr>
            <a:r>
              <a:rPr lang="en-IN" sz="1600" dirty="0"/>
              <a:t>It can have only one of two possible values, </a:t>
            </a:r>
            <a:r>
              <a:rPr lang="en-IN" sz="1600" b="1" dirty="0"/>
              <a:t>true </a:t>
            </a:r>
            <a:r>
              <a:rPr lang="en-IN" sz="1600" dirty="0"/>
              <a:t>or </a:t>
            </a:r>
            <a:r>
              <a:rPr lang="en-IN" sz="1600" b="1" dirty="0"/>
              <a:t>false</a:t>
            </a:r>
            <a:r>
              <a:rPr lang="en-IN" sz="1600" dirty="0"/>
              <a:t>.</a:t>
            </a:r>
          </a:p>
          <a:p>
            <a:pPr algn="just">
              <a:buFont typeface="Wingdings" panose="05000000000000000000" pitchFamily="2" charset="2"/>
              <a:buChar char="§"/>
            </a:pPr>
            <a:r>
              <a:rPr lang="en-IN" sz="1600" dirty="0"/>
              <a:t>This is the type returned by all relational operators, as in the case of </a:t>
            </a:r>
            <a:r>
              <a:rPr lang="en-IN" sz="1600" b="1" dirty="0"/>
              <a:t>a &lt; b</a:t>
            </a:r>
            <a:r>
              <a:rPr lang="en-IN" sz="1600" dirty="0"/>
              <a:t>. </a:t>
            </a:r>
          </a:p>
          <a:p>
            <a:pPr algn="just">
              <a:buFont typeface="Wingdings" panose="05000000000000000000" pitchFamily="2" charset="2"/>
              <a:buChar char="§"/>
            </a:pPr>
            <a:r>
              <a:rPr lang="en-IN" sz="1600" b="1" dirty="0" err="1"/>
              <a:t>boolean</a:t>
            </a:r>
            <a:r>
              <a:rPr lang="en-IN" sz="1600" b="1" dirty="0"/>
              <a:t> </a:t>
            </a:r>
            <a:r>
              <a:rPr lang="en-IN" sz="1600" dirty="0"/>
              <a:t>is also the type </a:t>
            </a:r>
            <a:r>
              <a:rPr lang="en-IN" sz="1600" i="1" dirty="0"/>
              <a:t>required </a:t>
            </a:r>
            <a:r>
              <a:rPr lang="en-IN" sz="1600" dirty="0"/>
              <a:t>by the conditional expressions that govern the control statements such as </a:t>
            </a:r>
            <a:r>
              <a:rPr lang="en-IN" sz="1600" b="1" dirty="0"/>
              <a:t>if </a:t>
            </a:r>
            <a:r>
              <a:rPr lang="en-IN" sz="1600" dirty="0"/>
              <a:t>and </a:t>
            </a:r>
            <a:r>
              <a:rPr lang="en-IN" sz="1600" b="1" dirty="0"/>
              <a:t>for</a:t>
            </a:r>
            <a:r>
              <a:rPr lang="en-IN" sz="1600" dirty="0"/>
              <a:t>.</a:t>
            </a:r>
          </a:p>
          <a:p>
            <a:pPr marL="76200" indent="0">
              <a:buNone/>
            </a:pPr>
            <a:r>
              <a:rPr lang="en-IN" sz="1800" b="1" dirty="0">
                <a:latin typeface="Courier New" panose="02070309020205020404" pitchFamily="49" charset="0"/>
                <a:cs typeface="Courier New" panose="02070309020205020404" pitchFamily="49" charset="0"/>
              </a:rPr>
              <a:t>	// Demonstrate </a:t>
            </a:r>
            <a:r>
              <a:rPr lang="en-IN" sz="1800" b="1" dirty="0" err="1">
                <a:latin typeface="Courier New" panose="02070309020205020404" pitchFamily="49" charset="0"/>
                <a:cs typeface="Courier New" panose="02070309020205020404" pitchFamily="49" charset="0"/>
              </a:rPr>
              <a:t>boolean</a:t>
            </a:r>
            <a:r>
              <a:rPr lang="en-IN" sz="1800" b="1" dirty="0">
                <a:latin typeface="Courier New" panose="02070309020205020404" pitchFamily="49" charset="0"/>
                <a:cs typeface="Courier New" panose="02070309020205020404" pitchFamily="49" charset="0"/>
              </a:rPr>
              <a:t> values.</a:t>
            </a:r>
          </a:p>
          <a:p>
            <a:pPr marL="76200" indent="0">
              <a:buNone/>
            </a:pPr>
            <a:r>
              <a:rPr lang="en-IN" sz="1800" b="1" dirty="0">
                <a:latin typeface="Courier New" panose="02070309020205020404" pitchFamily="49" charset="0"/>
                <a:cs typeface="Courier New" panose="02070309020205020404" pitchFamily="49" charset="0"/>
              </a:rPr>
              <a:t>	class </a:t>
            </a:r>
            <a:r>
              <a:rPr lang="en-IN" sz="1800" b="1" dirty="0" err="1">
                <a:latin typeface="Courier New" panose="02070309020205020404" pitchFamily="49" charset="0"/>
                <a:cs typeface="Courier New" panose="02070309020205020404" pitchFamily="49" charset="0"/>
              </a:rPr>
              <a:t>BoolTest</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	public static void main(String </a:t>
            </a:r>
            <a:r>
              <a:rPr lang="en-IN" sz="1800" b="1" dirty="0" err="1">
                <a:latin typeface="Courier New" panose="02070309020205020404" pitchFamily="49" charset="0"/>
                <a:cs typeface="Courier New" panose="02070309020205020404" pitchFamily="49" charset="0"/>
              </a:rPr>
              <a:t>args</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		</a:t>
            </a:r>
            <a:r>
              <a:rPr lang="en-IN" sz="1800" b="1" dirty="0" err="1">
                <a:latin typeface="Courier New" panose="02070309020205020404" pitchFamily="49" charset="0"/>
                <a:cs typeface="Courier New" panose="02070309020205020404" pitchFamily="49" charset="0"/>
              </a:rPr>
              <a:t>boolean</a:t>
            </a:r>
            <a:r>
              <a:rPr lang="en-IN" sz="1800" b="1" dirty="0">
                <a:latin typeface="Courier New" panose="02070309020205020404" pitchFamily="49" charset="0"/>
                <a:cs typeface="Courier New" panose="02070309020205020404" pitchFamily="49" charset="0"/>
              </a:rPr>
              <a:t> b;</a:t>
            </a:r>
          </a:p>
          <a:p>
            <a:pPr marL="76200" indent="0">
              <a:buNone/>
            </a:pPr>
            <a:r>
              <a:rPr lang="en-IN" sz="1800" b="1" dirty="0">
                <a:latin typeface="Courier New" panose="02070309020205020404" pitchFamily="49" charset="0"/>
                <a:cs typeface="Courier New" panose="02070309020205020404" pitchFamily="49" charset="0"/>
              </a:rPr>
              <a:t>		b = false;</a:t>
            </a:r>
          </a:p>
          <a:p>
            <a:pPr marL="76200" indent="0">
              <a:buNone/>
            </a:pPr>
            <a:r>
              <a:rPr lang="en-IN" sz="1800" b="1" dirty="0">
                <a:latin typeface="Courier New" panose="02070309020205020404" pitchFamily="49" charset="0"/>
                <a:cs typeface="Courier New" panose="02070309020205020404" pitchFamily="49" charset="0"/>
              </a:rPr>
              <a:t>	</a:t>
            </a:r>
            <a:r>
              <a:rPr lang="en-IN" sz="1800" b="1" dirty="0" err="1">
                <a:latin typeface="Courier New" panose="02070309020205020404" pitchFamily="49" charset="0"/>
                <a:cs typeface="Courier New" panose="02070309020205020404" pitchFamily="49" charset="0"/>
              </a:rPr>
              <a:t>System.out.println</a:t>
            </a:r>
            <a:r>
              <a:rPr lang="en-IN" sz="1800" b="1" dirty="0">
                <a:latin typeface="Courier New" panose="02070309020205020404" pitchFamily="49" charset="0"/>
                <a:cs typeface="Courier New" panose="02070309020205020404" pitchFamily="49" charset="0"/>
              </a:rPr>
              <a:t>("b is " + b);</a:t>
            </a:r>
          </a:p>
          <a:p>
            <a:pPr marL="76200" indent="0" algn="just">
              <a:buNone/>
            </a:pPr>
            <a:endParaRPr lang="en-IN" sz="20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extLst>
      <p:ext uri="{BB962C8B-B14F-4D97-AF65-F5344CB8AC3E}">
        <p14:creationId xmlns:p14="http://schemas.microsoft.com/office/powerpoint/2010/main" val="3687026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288032"/>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411510"/>
            <a:ext cx="8640960" cy="4731990"/>
          </a:xfrm>
        </p:spPr>
        <p:txBody>
          <a:bodyPr/>
          <a:lstStyle/>
          <a:p>
            <a:pPr marL="76200" indent="0">
              <a:buNone/>
            </a:pPr>
            <a:r>
              <a:rPr lang="en-IN" sz="1400" b="1" dirty="0">
                <a:latin typeface="Courier New" panose="02070309020205020404" pitchFamily="49" charset="0"/>
                <a:cs typeface="Courier New" panose="02070309020205020404" pitchFamily="49" charset="0"/>
              </a:rPr>
              <a:t>b = true;</a:t>
            </a:r>
          </a:p>
          <a:p>
            <a:pPr marL="76200" indent="0">
              <a:buNone/>
            </a:pPr>
            <a:r>
              <a:rPr lang="en-IN" sz="1400" b="1" dirty="0" err="1">
                <a:latin typeface="Courier New" panose="02070309020205020404" pitchFamily="49" charset="0"/>
                <a:cs typeface="Courier New" panose="02070309020205020404" pitchFamily="49" charset="0"/>
              </a:rPr>
              <a:t>System.out.println</a:t>
            </a:r>
            <a:r>
              <a:rPr lang="en-IN" sz="1400" b="1" dirty="0">
                <a:latin typeface="Courier New" panose="02070309020205020404" pitchFamily="49" charset="0"/>
                <a:cs typeface="Courier New" panose="02070309020205020404" pitchFamily="49" charset="0"/>
              </a:rPr>
              <a:t>("b is " + b);</a:t>
            </a:r>
          </a:p>
          <a:p>
            <a:pPr marL="76200" indent="0">
              <a:buNone/>
            </a:pPr>
            <a:r>
              <a:rPr lang="en-IN" sz="1400" b="1" dirty="0">
                <a:latin typeface="Courier New" panose="02070309020205020404" pitchFamily="49" charset="0"/>
                <a:cs typeface="Courier New" panose="02070309020205020404" pitchFamily="49" charset="0"/>
              </a:rPr>
              <a:t>// a </a:t>
            </a:r>
            <a:r>
              <a:rPr lang="en-IN" sz="1400" b="1" dirty="0" err="1">
                <a:latin typeface="Courier New" panose="02070309020205020404" pitchFamily="49" charset="0"/>
                <a:cs typeface="Courier New" panose="02070309020205020404" pitchFamily="49" charset="0"/>
              </a:rPr>
              <a:t>boolean</a:t>
            </a:r>
            <a:r>
              <a:rPr lang="en-IN" sz="1400" b="1" dirty="0">
                <a:latin typeface="Courier New" panose="02070309020205020404" pitchFamily="49" charset="0"/>
                <a:cs typeface="Courier New" panose="02070309020205020404" pitchFamily="49" charset="0"/>
              </a:rPr>
              <a:t> value can control the if statement</a:t>
            </a:r>
          </a:p>
          <a:p>
            <a:pPr marL="76200" indent="0">
              <a:buNone/>
            </a:pPr>
            <a:r>
              <a:rPr lang="en-IN" sz="1400" b="1" dirty="0">
                <a:latin typeface="Courier New" panose="02070309020205020404" pitchFamily="49" charset="0"/>
                <a:cs typeface="Courier New" panose="02070309020205020404" pitchFamily="49" charset="0"/>
              </a:rPr>
              <a:t>if(b) </a:t>
            </a:r>
            <a:r>
              <a:rPr lang="en-IN" sz="1400" b="1" dirty="0" err="1">
                <a:latin typeface="Courier New" panose="02070309020205020404" pitchFamily="49" charset="0"/>
                <a:cs typeface="Courier New" panose="02070309020205020404" pitchFamily="49" charset="0"/>
              </a:rPr>
              <a:t>System.out.println</a:t>
            </a:r>
            <a:r>
              <a:rPr lang="en-IN" sz="1400" b="1" dirty="0">
                <a:latin typeface="Courier New" panose="02070309020205020404" pitchFamily="49" charset="0"/>
                <a:cs typeface="Courier New" panose="02070309020205020404" pitchFamily="49" charset="0"/>
              </a:rPr>
              <a:t>("This is executed.");</a:t>
            </a:r>
          </a:p>
          <a:p>
            <a:pPr marL="76200" indent="0">
              <a:buNone/>
            </a:pPr>
            <a:r>
              <a:rPr lang="en-IN" sz="1400" b="1" dirty="0">
                <a:latin typeface="Courier New" panose="02070309020205020404" pitchFamily="49" charset="0"/>
                <a:cs typeface="Courier New" panose="02070309020205020404" pitchFamily="49" charset="0"/>
              </a:rPr>
              <a:t>b = false;</a:t>
            </a:r>
          </a:p>
          <a:p>
            <a:pPr marL="76200" indent="0">
              <a:buNone/>
            </a:pPr>
            <a:r>
              <a:rPr lang="en-IN" sz="1400" b="1" dirty="0">
                <a:latin typeface="Courier New" panose="02070309020205020404" pitchFamily="49" charset="0"/>
                <a:cs typeface="Courier New" panose="02070309020205020404" pitchFamily="49" charset="0"/>
              </a:rPr>
              <a:t>if(b) </a:t>
            </a:r>
            <a:r>
              <a:rPr lang="en-IN" sz="1400" b="1" dirty="0" err="1">
                <a:latin typeface="Courier New" panose="02070309020205020404" pitchFamily="49" charset="0"/>
                <a:cs typeface="Courier New" panose="02070309020205020404" pitchFamily="49" charset="0"/>
              </a:rPr>
              <a:t>System.out.println</a:t>
            </a:r>
            <a:r>
              <a:rPr lang="en-IN" sz="1400" b="1" dirty="0">
                <a:latin typeface="Courier New" panose="02070309020205020404" pitchFamily="49" charset="0"/>
                <a:cs typeface="Courier New" panose="02070309020205020404" pitchFamily="49" charset="0"/>
              </a:rPr>
              <a:t>("This is not executed.");</a:t>
            </a:r>
          </a:p>
          <a:p>
            <a:pPr marL="76200" indent="0">
              <a:buNone/>
            </a:pPr>
            <a:r>
              <a:rPr lang="en-IN" sz="1400" b="1" dirty="0">
                <a:latin typeface="Courier New" panose="02070309020205020404" pitchFamily="49" charset="0"/>
                <a:cs typeface="Courier New" panose="02070309020205020404" pitchFamily="49" charset="0"/>
              </a:rPr>
              <a:t>// outcome of a relational operator is a </a:t>
            </a:r>
            <a:r>
              <a:rPr lang="en-IN" sz="1400" b="1" dirty="0" err="1">
                <a:latin typeface="Courier New" panose="02070309020205020404" pitchFamily="49" charset="0"/>
                <a:cs typeface="Courier New" panose="02070309020205020404" pitchFamily="49" charset="0"/>
              </a:rPr>
              <a:t>boolean</a:t>
            </a:r>
            <a:r>
              <a:rPr lang="en-IN" sz="1400" b="1" dirty="0">
                <a:latin typeface="Courier New" panose="02070309020205020404" pitchFamily="49" charset="0"/>
                <a:cs typeface="Courier New" panose="02070309020205020404" pitchFamily="49" charset="0"/>
              </a:rPr>
              <a:t> value</a:t>
            </a:r>
          </a:p>
          <a:p>
            <a:pPr marL="76200" indent="0">
              <a:buNone/>
            </a:pPr>
            <a:r>
              <a:rPr lang="en-IN" sz="1400" b="1" dirty="0" err="1">
                <a:latin typeface="Courier New" panose="02070309020205020404" pitchFamily="49" charset="0"/>
                <a:cs typeface="Courier New" panose="02070309020205020404" pitchFamily="49" charset="0"/>
              </a:rPr>
              <a:t>System.out.println</a:t>
            </a:r>
            <a:r>
              <a:rPr lang="en-IN" sz="1400" b="1" dirty="0">
                <a:latin typeface="Courier New" panose="02070309020205020404" pitchFamily="49" charset="0"/>
                <a:cs typeface="Courier New" panose="02070309020205020404" pitchFamily="49" charset="0"/>
              </a:rPr>
              <a:t>("10 &gt; 9 is " + (10 &gt; 9));</a:t>
            </a:r>
          </a:p>
          <a:p>
            <a:pPr marL="76200" indent="0">
              <a:buNone/>
            </a:pPr>
            <a:r>
              <a:rPr lang="en-IN" sz="1400" b="1" dirty="0">
                <a:latin typeface="Courier New" panose="02070309020205020404" pitchFamily="49" charset="0"/>
                <a:cs typeface="Courier New" panose="02070309020205020404" pitchFamily="49" charset="0"/>
              </a:rPr>
              <a:t>}}</a:t>
            </a:r>
          </a:p>
          <a:p>
            <a:pPr marL="76200" indent="0">
              <a:buNone/>
            </a:pPr>
            <a:r>
              <a:rPr lang="en-IN" sz="1400" dirty="0">
                <a:solidFill>
                  <a:schemeClr val="accent3">
                    <a:lumMod val="75000"/>
                  </a:schemeClr>
                </a:solidFill>
              </a:rPr>
              <a:t>The output generated by this program is shown here:</a:t>
            </a:r>
          </a:p>
          <a:p>
            <a:pPr marL="76200" indent="0">
              <a:buNone/>
            </a:pPr>
            <a:r>
              <a:rPr lang="en-IN" sz="1400" dirty="0">
                <a:solidFill>
                  <a:schemeClr val="accent3">
                    <a:lumMod val="75000"/>
                  </a:schemeClr>
                </a:solidFill>
              </a:rPr>
              <a:t>b is false</a:t>
            </a:r>
          </a:p>
          <a:p>
            <a:pPr marL="76200" indent="0">
              <a:buNone/>
            </a:pPr>
            <a:r>
              <a:rPr lang="en-IN" sz="1400" dirty="0">
                <a:solidFill>
                  <a:schemeClr val="accent3">
                    <a:lumMod val="75000"/>
                  </a:schemeClr>
                </a:solidFill>
              </a:rPr>
              <a:t>b is true</a:t>
            </a:r>
          </a:p>
          <a:p>
            <a:pPr marL="76200" indent="0">
              <a:buNone/>
            </a:pPr>
            <a:r>
              <a:rPr lang="en-IN" sz="1400" dirty="0">
                <a:solidFill>
                  <a:schemeClr val="accent3">
                    <a:lumMod val="75000"/>
                  </a:schemeClr>
                </a:solidFill>
              </a:rPr>
              <a:t>This is executed.</a:t>
            </a:r>
          </a:p>
          <a:p>
            <a:pPr marL="76200" indent="0">
              <a:buNone/>
            </a:pPr>
            <a:r>
              <a:rPr lang="en-IN" sz="1400" dirty="0">
                <a:solidFill>
                  <a:schemeClr val="accent3">
                    <a:lumMod val="75000"/>
                  </a:schemeClr>
                </a:solidFill>
              </a:rPr>
              <a:t>10 &gt; 9 is true</a:t>
            </a:r>
            <a:endParaRPr lang="en-IN" sz="1400" b="1" dirty="0">
              <a:solidFill>
                <a:schemeClr val="accent3">
                  <a:lumMod val="75000"/>
                </a:schemeClr>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spTree>
    <p:extLst>
      <p:ext uri="{BB962C8B-B14F-4D97-AF65-F5344CB8AC3E}">
        <p14:creationId xmlns:p14="http://schemas.microsoft.com/office/powerpoint/2010/main" val="524822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288032"/>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251520" y="411510"/>
            <a:ext cx="8640960" cy="4731990"/>
          </a:xfrm>
        </p:spPr>
        <p:txBody>
          <a:bodyPr/>
          <a:lstStyle/>
          <a:p>
            <a:pPr marL="76200" indent="0">
              <a:buNone/>
            </a:pPr>
            <a:endParaRPr lang="en-IN" sz="1400" b="1" dirty="0">
              <a:solidFill>
                <a:schemeClr val="accent3">
                  <a:lumMod val="75000"/>
                </a:schemeClr>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83518"/>
            <a:ext cx="7560840"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797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288032"/>
          </a:xfrm>
        </p:spPr>
        <p:txBody>
          <a:bodyPr/>
          <a:lstStyle/>
          <a:p>
            <a:r>
              <a:rPr lang="en-IN" b="1" dirty="0">
                <a:solidFill>
                  <a:srgbClr val="00B050"/>
                </a:solidFill>
              </a:rPr>
              <a:t>LITERALS IN JAVA</a:t>
            </a:r>
            <a:endParaRPr lang="en-IN" dirty="0"/>
          </a:p>
        </p:txBody>
      </p:sp>
      <p:sp>
        <p:nvSpPr>
          <p:cNvPr id="3" name="Text Placeholder 2"/>
          <p:cNvSpPr>
            <a:spLocks noGrp="1"/>
          </p:cNvSpPr>
          <p:nvPr>
            <p:ph type="body" idx="1"/>
          </p:nvPr>
        </p:nvSpPr>
        <p:spPr>
          <a:xfrm>
            <a:off x="251520" y="411510"/>
            <a:ext cx="8784976" cy="4731990"/>
          </a:xfrm>
        </p:spPr>
        <p:txBody>
          <a:bodyPr/>
          <a:lstStyle/>
          <a:p>
            <a:pPr>
              <a:buFont typeface="Wingdings" panose="05000000000000000000" pitchFamily="2" charset="2"/>
              <a:buChar char="§"/>
            </a:pPr>
            <a:r>
              <a:rPr lang="en-IN" sz="1800" dirty="0"/>
              <a:t>Literals are number, text, or anything that represent a value.</a:t>
            </a:r>
          </a:p>
          <a:p>
            <a:pPr>
              <a:buFont typeface="Wingdings" panose="05000000000000000000" pitchFamily="2" charset="2"/>
              <a:buChar char="§"/>
            </a:pPr>
            <a:r>
              <a:rPr lang="en-IN" sz="1800" dirty="0"/>
              <a:t> In other words, Literals in Java are the constant values assigned to the variable. It is also called a constant.</a:t>
            </a:r>
            <a:endParaRPr lang="en-IN" sz="1800" b="1" dirty="0">
              <a:solidFill>
                <a:schemeClr val="accent3">
                  <a:lumMod val="75000"/>
                </a:schemeClr>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pic>
        <p:nvPicPr>
          <p:cNvPr id="1026" name="Picture 2" descr="Literals in Java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07654"/>
            <a:ext cx="7272808"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88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288032"/>
          </a:xfrm>
        </p:spPr>
        <p:txBody>
          <a:bodyPr/>
          <a:lstStyle/>
          <a:p>
            <a:r>
              <a:rPr lang="en-IN" sz="2800" b="1" dirty="0">
                <a:solidFill>
                  <a:srgbClr val="00B050"/>
                </a:solidFill>
              </a:rPr>
              <a:t>LITERALS IN JAVA</a:t>
            </a:r>
            <a:endParaRPr lang="en-IN" sz="2800" dirty="0"/>
          </a:p>
        </p:txBody>
      </p:sp>
      <p:sp>
        <p:nvSpPr>
          <p:cNvPr id="3" name="Text Placeholder 2"/>
          <p:cNvSpPr>
            <a:spLocks noGrp="1"/>
          </p:cNvSpPr>
          <p:nvPr>
            <p:ph type="body" idx="1"/>
          </p:nvPr>
        </p:nvSpPr>
        <p:spPr>
          <a:xfrm>
            <a:off x="251520" y="411510"/>
            <a:ext cx="8784976" cy="4731990"/>
          </a:xfrm>
        </p:spPr>
        <p:txBody>
          <a:bodyPr/>
          <a:lstStyle/>
          <a:p>
            <a:pPr marL="76200" indent="0">
              <a:buNone/>
            </a:pPr>
            <a:endParaRPr lang="en-IN" sz="1800" b="1" u="sng" dirty="0"/>
          </a:p>
          <a:p>
            <a:pPr marL="76200" indent="0">
              <a:buNone/>
            </a:pPr>
            <a:r>
              <a:rPr lang="en-IN" sz="1800" b="1" u="sng" dirty="0"/>
              <a:t>Integer Literals</a:t>
            </a:r>
          </a:p>
          <a:p>
            <a:pPr>
              <a:buFont typeface="Wingdings" panose="05000000000000000000" pitchFamily="2" charset="2"/>
              <a:buChar char="§"/>
            </a:pPr>
            <a:r>
              <a:rPr lang="en-IN" sz="1800" dirty="0"/>
              <a:t>Integer literals create an </a:t>
            </a:r>
            <a:r>
              <a:rPr lang="en-IN" sz="1800" b="1" dirty="0"/>
              <a:t>int </a:t>
            </a:r>
            <a:r>
              <a:rPr lang="en-IN" sz="1800" dirty="0"/>
              <a:t>value, which in Java is a 32-bit integer value.</a:t>
            </a:r>
          </a:p>
          <a:p>
            <a:pPr fontAlgn="base">
              <a:buFont typeface="Wingdings" panose="05000000000000000000" pitchFamily="2" charset="2"/>
              <a:buChar char="ü"/>
            </a:pPr>
            <a:r>
              <a:rPr lang="en-IN" sz="1800" dirty="0"/>
              <a:t> </a:t>
            </a:r>
            <a:r>
              <a:rPr lang="en-IN" sz="1800" b="1" dirty="0">
                <a:solidFill>
                  <a:srgbClr val="00B050"/>
                </a:solidFill>
              </a:rPr>
              <a:t>Decimal (Base 10) </a:t>
            </a:r>
            <a:r>
              <a:rPr lang="en-IN" sz="1800" dirty="0">
                <a:solidFill>
                  <a:srgbClr val="00B050"/>
                </a:solidFill>
              </a:rPr>
              <a:t> </a:t>
            </a:r>
            <a:r>
              <a:rPr lang="en-IN" sz="1800" dirty="0" err="1">
                <a:solidFill>
                  <a:srgbClr val="00B050"/>
                </a:solidFill>
              </a:rPr>
              <a:t>int</a:t>
            </a:r>
            <a:r>
              <a:rPr lang="en-IN" sz="1800" dirty="0">
                <a:solidFill>
                  <a:srgbClr val="00B050"/>
                </a:solidFill>
              </a:rPr>
              <a:t> x = 101;</a:t>
            </a:r>
          </a:p>
          <a:p>
            <a:pPr fontAlgn="base">
              <a:buFont typeface="Wingdings" panose="05000000000000000000" pitchFamily="2" charset="2"/>
              <a:buChar char="ü"/>
            </a:pPr>
            <a:r>
              <a:rPr lang="en-IN" sz="1800" b="1" dirty="0">
                <a:solidFill>
                  <a:srgbClr val="00B050"/>
                </a:solidFill>
              </a:rPr>
              <a:t>Octal (Base 8)             </a:t>
            </a:r>
            <a:r>
              <a:rPr lang="en-IN" sz="1800" dirty="0" err="1">
                <a:solidFill>
                  <a:srgbClr val="00B050"/>
                </a:solidFill>
              </a:rPr>
              <a:t>int</a:t>
            </a:r>
            <a:r>
              <a:rPr lang="en-IN" sz="1800" dirty="0">
                <a:solidFill>
                  <a:srgbClr val="00B050"/>
                </a:solidFill>
              </a:rPr>
              <a:t> x = 0146;</a:t>
            </a:r>
          </a:p>
          <a:p>
            <a:pPr fontAlgn="base">
              <a:buFont typeface="Wingdings" panose="05000000000000000000" pitchFamily="2" charset="2"/>
              <a:buChar char="ü"/>
            </a:pPr>
            <a:r>
              <a:rPr lang="en-IN" sz="1800" b="1" dirty="0">
                <a:solidFill>
                  <a:srgbClr val="00B050"/>
                </a:solidFill>
              </a:rPr>
              <a:t>Hexa-Decimal (Base 16)   </a:t>
            </a:r>
            <a:r>
              <a:rPr lang="en-IN" sz="1800" dirty="0" err="1">
                <a:solidFill>
                  <a:srgbClr val="00B050"/>
                </a:solidFill>
              </a:rPr>
              <a:t>int</a:t>
            </a:r>
            <a:r>
              <a:rPr lang="en-IN" sz="1800" dirty="0">
                <a:solidFill>
                  <a:srgbClr val="00B050"/>
                </a:solidFill>
              </a:rPr>
              <a:t> x = 0X123Face;</a:t>
            </a:r>
          </a:p>
          <a:p>
            <a:pPr fontAlgn="base">
              <a:buFont typeface="Wingdings" panose="05000000000000000000" pitchFamily="2" charset="2"/>
              <a:buChar char="ü"/>
            </a:pPr>
            <a:r>
              <a:rPr lang="en-IN" sz="1800" b="1" dirty="0">
                <a:solidFill>
                  <a:srgbClr val="00B050"/>
                </a:solidFill>
              </a:rPr>
              <a:t>Binary              </a:t>
            </a:r>
            <a:r>
              <a:rPr lang="en-IN" sz="1800" dirty="0" err="1">
                <a:solidFill>
                  <a:srgbClr val="00B050"/>
                </a:solidFill>
              </a:rPr>
              <a:t>int</a:t>
            </a:r>
            <a:r>
              <a:rPr lang="en-IN" sz="1800" dirty="0">
                <a:solidFill>
                  <a:srgbClr val="00B050"/>
                </a:solidFill>
              </a:rPr>
              <a:t> x = 0b1111;</a:t>
            </a:r>
          </a:p>
          <a:p>
            <a:pPr marL="76200" indent="0" fontAlgn="base">
              <a:buNone/>
            </a:pPr>
            <a:endParaRPr lang="en-IN" sz="1800" dirty="0">
              <a:solidFill>
                <a:srgbClr val="00B050"/>
              </a:solidFill>
            </a:endParaRPr>
          </a:p>
          <a:p>
            <a:pPr marL="76200" indent="0" fontAlgn="base">
              <a:buNone/>
            </a:pPr>
            <a:r>
              <a:rPr lang="en-IN" sz="1800" dirty="0"/>
              <a:t>By default, every literal is of </a:t>
            </a:r>
            <a:r>
              <a:rPr lang="en-IN" sz="1800" dirty="0" err="1"/>
              <a:t>int</a:t>
            </a:r>
            <a:r>
              <a:rPr lang="en-IN" sz="1800" dirty="0"/>
              <a:t> type, we can specify explicitly as long type by suffixed with l or L</a:t>
            </a:r>
          </a:p>
          <a:p>
            <a:pPr marL="76200" indent="0" fontAlgn="base">
              <a:buNone/>
            </a:pPr>
            <a:endParaRPr lang="en-IN" sz="1800" dirty="0"/>
          </a:p>
          <a:p>
            <a:pPr marL="76200" indent="0" fontAlgn="base">
              <a:buNone/>
            </a:pPr>
            <a:endParaRPr lang="en-IN" sz="1800" dirty="0"/>
          </a:p>
          <a:p>
            <a:pPr marL="76200" indent="0" fontAlgn="base">
              <a:buNone/>
            </a:pPr>
            <a:endParaRPr lang="en-IN" sz="1800" dirty="0"/>
          </a:p>
          <a:p>
            <a:pPr marL="76200" indent="0" fontAlgn="base">
              <a:buNone/>
            </a:pPr>
            <a:endParaRPr lang="en-IN" sz="1800" dirty="0"/>
          </a:p>
          <a:p>
            <a:pPr marL="76200" indent="0" fontAlgn="base">
              <a:buNone/>
            </a:pPr>
            <a:endParaRPr lang="en-IN" sz="1800" dirty="0"/>
          </a:p>
          <a:p>
            <a:pPr marL="76200" indent="0" fontAlgn="base">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spTree>
    <p:extLst>
      <p:ext uri="{BB962C8B-B14F-4D97-AF65-F5344CB8AC3E}">
        <p14:creationId xmlns:p14="http://schemas.microsoft.com/office/powerpoint/2010/main" val="219973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195486"/>
            <a:ext cx="7710639" cy="64807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OBJECTIVES</a:t>
            </a:r>
            <a:endParaRPr dirty="0"/>
          </a:p>
        </p:txBody>
      </p:sp>
      <p:sp>
        <p:nvSpPr>
          <p:cNvPr id="92" name="Google Shape;92;p17"/>
          <p:cNvSpPr txBox="1">
            <a:spLocks noGrp="1"/>
          </p:cNvSpPr>
          <p:nvPr>
            <p:ph type="body" idx="1"/>
          </p:nvPr>
        </p:nvSpPr>
        <p:spPr>
          <a:xfrm>
            <a:off x="395536" y="915566"/>
            <a:ext cx="8280920" cy="3816424"/>
          </a:xfrm>
          <a:prstGeom prst="rect">
            <a:avLst/>
          </a:prstGeom>
        </p:spPr>
        <p:txBody>
          <a:bodyPr spcFirstLastPara="1" wrap="square" lIns="0" tIns="0" rIns="0" bIns="0" anchor="t" anchorCtr="0">
            <a:noAutofit/>
          </a:bodyPr>
          <a:lstStyle/>
          <a:p>
            <a:pPr lvl="0" algn="l" rtl="0">
              <a:spcBef>
                <a:spcPts val="600"/>
              </a:spcBef>
              <a:spcAft>
                <a:spcPts val="0"/>
              </a:spcAft>
              <a:buSzPts val="2400"/>
              <a:buFont typeface="Wingdings" panose="05000000000000000000" pitchFamily="2" charset="2"/>
              <a:buChar char="§"/>
            </a:pPr>
            <a:r>
              <a:rPr lang="en-US" dirty="0"/>
              <a:t>To explain about data types in java.</a:t>
            </a:r>
          </a:p>
          <a:p>
            <a:pPr>
              <a:buFont typeface="Wingdings" panose="05000000000000000000" pitchFamily="2" charset="2"/>
              <a:buChar char="§"/>
            </a:pPr>
            <a:r>
              <a:rPr lang="en-US" dirty="0"/>
              <a:t>To give an overview of type conversion.</a:t>
            </a:r>
          </a:p>
          <a:p>
            <a:pPr>
              <a:buFont typeface="Wingdings" panose="05000000000000000000" pitchFamily="2" charset="2"/>
              <a:buChar char="§"/>
            </a:pPr>
            <a:r>
              <a:rPr lang="en-US" dirty="0"/>
              <a:t>To introduce vector class.</a:t>
            </a:r>
          </a:p>
          <a:p>
            <a:pPr marL="76200" indent="0">
              <a:buNone/>
            </a:pPr>
            <a:endParaRPr lang="en-US" dirty="0"/>
          </a:p>
          <a:p>
            <a:pPr marL="76200" lvl="0" indent="0" algn="l" rtl="0">
              <a:spcBef>
                <a:spcPts val="600"/>
              </a:spcBef>
              <a:spcAft>
                <a:spcPts val="0"/>
              </a:spcAft>
              <a:buSzPts val="2400"/>
              <a:buNone/>
            </a:pPr>
            <a:endParaRPr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extLst>
      <p:ext uri="{BB962C8B-B14F-4D97-AF65-F5344CB8AC3E}">
        <p14:creationId xmlns:p14="http://schemas.microsoft.com/office/powerpoint/2010/main" val="3435355032"/>
      </p:ext>
    </p:extLst>
  </p:cSld>
  <p:clrMapOvr>
    <a:masterClrMapping/>
  </p:clrMapOvr>
  <p:transition advTm="6509">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432048"/>
          </a:xfrm>
        </p:spPr>
        <p:txBody>
          <a:bodyPr/>
          <a:lstStyle/>
          <a:p>
            <a:r>
              <a:rPr lang="en-IN" b="1" dirty="0">
                <a:solidFill>
                  <a:srgbClr val="00B050"/>
                </a:solidFill>
              </a:rPr>
              <a:t>LITERALS IN JAVA</a:t>
            </a:r>
            <a:endParaRPr lang="en-IN" dirty="0"/>
          </a:p>
        </p:txBody>
      </p:sp>
      <p:sp>
        <p:nvSpPr>
          <p:cNvPr id="3" name="Text Placeholder 2"/>
          <p:cNvSpPr>
            <a:spLocks noGrp="1"/>
          </p:cNvSpPr>
          <p:nvPr>
            <p:ph type="body" idx="1"/>
          </p:nvPr>
        </p:nvSpPr>
        <p:spPr>
          <a:xfrm>
            <a:off x="251520" y="411510"/>
            <a:ext cx="8784976" cy="4731990"/>
          </a:xfrm>
        </p:spPr>
        <p:txBody>
          <a:bodyPr/>
          <a:lstStyle/>
          <a:p>
            <a:pPr marL="76200" indent="0">
              <a:buNone/>
            </a:pPr>
            <a:endParaRPr lang="en-IN" sz="1800" b="1" u="sng" dirty="0"/>
          </a:p>
          <a:p>
            <a:pPr marL="76200" indent="0">
              <a:buNone/>
            </a:pPr>
            <a:r>
              <a:rPr lang="en-IN" sz="1800" b="1" u="sng" dirty="0"/>
              <a:t>Floating-Point Literals</a:t>
            </a:r>
          </a:p>
          <a:p>
            <a:pPr algn="just">
              <a:buFont typeface="Wingdings" panose="05000000000000000000" pitchFamily="2" charset="2"/>
              <a:buChar char="§"/>
            </a:pPr>
            <a:r>
              <a:rPr lang="en-IN" sz="1800" dirty="0">
                <a:highlight>
                  <a:srgbClr val="FFFF00"/>
                </a:highlight>
              </a:rPr>
              <a:t>A floating-point literal is of type float if it ends with the letter F or f; otherwise its type is double and it can optionally end with the letter D or d.</a:t>
            </a:r>
          </a:p>
          <a:p>
            <a:pPr algn="just">
              <a:buFont typeface="Wingdings" panose="05000000000000000000" pitchFamily="2" charset="2"/>
              <a:buChar char="§"/>
            </a:pPr>
            <a:endParaRPr lang="en-IN" sz="1800" dirty="0"/>
          </a:p>
          <a:p>
            <a:pPr>
              <a:buFont typeface="Wingdings" panose="05000000000000000000" pitchFamily="2" charset="2"/>
              <a:buChar char="§"/>
            </a:pPr>
            <a:r>
              <a:rPr lang="en-IN" sz="1800" dirty="0"/>
              <a:t>The floating point types (float and double) can also be expressed using E or e (for scientific notation), F or f (32-bit float literal) and D or d (64-bit double literal; this is the default and by convention is omitted).</a:t>
            </a:r>
          </a:p>
          <a:p>
            <a:pPr>
              <a:buFont typeface="Wingdings" panose="05000000000000000000" pitchFamily="2" charset="2"/>
              <a:buChar char="§"/>
            </a:pPr>
            <a:r>
              <a:rPr lang="en-IN" sz="1800" dirty="0">
                <a:solidFill>
                  <a:srgbClr val="00B050"/>
                </a:solidFill>
              </a:rPr>
              <a:t>double d1 = 123.4; // same value as d1, </a:t>
            </a:r>
          </a:p>
          <a:p>
            <a:pPr>
              <a:buFont typeface="Wingdings" panose="05000000000000000000" pitchFamily="2" charset="2"/>
              <a:buChar char="§"/>
            </a:pPr>
            <a:r>
              <a:rPr lang="en-IN" sz="1800" dirty="0">
                <a:solidFill>
                  <a:srgbClr val="00B050"/>
                </a:solidFill>
              </a:rPr>
              <a:t>but in scientific notation double d2 = 1.234e2; </a:t>
            </a:r>
          </a:p>
          <a:p>
            <a:pPr>
              <a:buFont typeface="Wingdings" panose="05000000000000000000" pitchFamily="2" charset="2"/>
              <a:buChar char="§"/>
            </a:pPr>
            <a:r>
              <a:rPr lang="en-IN" sz="1800" dirty="0">
                <a:solidFill>
                  <a:srgbClr val="00B050"/>
                </a:solidFill>
              </a:rPr>
              <a:t>float f1 = 123.4f;</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spTree>
    <p:extLst>
      <p:ext uri="{BB962C8B-B14F-4D97-AF65-F5344CB8AC3E}">
        <p14:creationId xmlns:p14="http://schemas.microsoft.com/office/powerpoint/2010/main" val="4224215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432048"/>
          </a:xfrm>
        </p:spPr>
        <p:txBody>
          <a:bodyPr/>
          <a:lstStyle/>
          <a:p>
            <a:r>
              <a:rPr lang="en-IN" b="1" dirty="0">
                <a:solidFill>
                  <a:srgbClr val="00B050"/>
                </a:solidFill>
              </a:rPr>
              <a:t>LITERALS IN JAVA</a:t>
            </a:r>
            <a:endParaRPr lang="en-IN" dirty="0"/>
          </a:p>
        </p:txBody>
      </p:sp>
      <p:sp>
        <p:nvSpPr>
          <p:cNvPr id="3" name="Text Placeholder 2"/>
          <p:cNvSpPr>
            <a:spLocks noGrp="1"/>
          </p:cNvSpPr>
          <p:nvPr>
            <p:ph type="body" idx="1"/>
          </p:nvPr>
        </p:nvSpPr>
        <p:spPr>
          <a:xfrm>
            <a:off x="251520" y="411510"/>
            <a:ext cx="8784976" cy="4731990"/>
          </a:xfrm>
        </p:spPr>
        <p:txBody>
          <a:bodyPr/>
          <a:lstStyle/>
          <a:p>
            <a:pPr marL="76200" indent="0">
              <a:buNone/>
            </a:pPr>
            <a:r>
              <a:rPr lang="en-IN" sz="2000" b="1" u="sng" dirty="0"/>
              <a:t>Character Literals</a:t>
            </a:r>
          </a:p>
          <a:p>
            <a:pPr algn="just">
              <a:buFont typeface="Wingdings" panose="05000000000000000000" pitchFamily="2" charset="2"/>
              <a:buChar char="§"/>
            </a:pPr>
            <a:r>
              <a:rPr lang="en-IN" sz="1800" dirty="0"/>
              <a:t>Characters in Java are </a:t>
            </a:r>
            <a:r>
              <a:rPr lang="en-IN" sz="1800" dirty="0">
                <a:highlight>
                  <a:srgbClr val="FFFF00"/>
                </a:highlight>
              </a:rPr>
              <a:t>indices into the Unicode character set. </a:t>
            </a:r>
          </a:p>
          <a:p>
            <a:pPr algn="just">
              <a:buFont typeface="Wingdings" panose="05000000000000000000" pitchFamily="2" charset="2"/>
              <a:buChar char="§"/>
            </a:pPr>
            <a:r>
              <a:rPr lang="en-IN" sz="1800" dirty="0"/>
              <a:t>They are 16-bit values (2 byte)that can be converted into integers and manipulated with the integer operators, such as the addition and subtraction operators. </a:t>
            </a:r>
            <a:r>
              <a:rPr lang="en-IN" sz="1800" dirty="0">
                <a:highlight>
                  <a:srgbClr val="FFFF00"/>
                </a:highlight>
              </a:rPr>
              <a:t>A literal character is represented inside a pair of single quotes.</a:t>
            </a:r>
          </a:p>
          <a:p>
            <a:pPr algn="just">
              <a:buFont typeface="Wingdings" panose="05000000000000000000" pitchFamily="2" charset="2"/>
              <a:buChar char="§"/>
            </a:pPr>
            <a:r>
              <a:rPr lang="en-IN" sz="1800" dirty="0"/>
              <a:t> All of the visible ASCII characters can be directly entered inside the quotes, such as </a:t>
            </a:r>
            <a:r>
              <a:rPr lang="en-IN" sz="1800" i="1" dirty="0"/>
              <a:t>‘a’, ‘z’, </a:t>
            </a:r>
            <a:r>
              <a:rPr lang="en-IN" sz="1800" dirty="0"/>
              <a:t>and </a:t>
            </a:r>
            <a:r>
              <a:rPr lang="en-IN" sz="1800" i="1" dirty="0"/>
              <a:t>‘@’.</a:t>
            </a:r>
          </a:p>
          <a:p>
            <a:pPr algn="just">
              <a:buFont typeface="Wingdings" panose="05000000000000000000" pitchFamily="2" charset="2"/>
              <a:buChar char="§"/>
            </a:pPr>
            <a:r>
              <a:rPr lang="en-IN" sz="1800" dirty="0"/>
              <a:t>For characters that are impossible to enter directly, there are several escape sequences.</a:t>
            </a:r>
          </a:p>
          <a:p>
            <a:pPr marL="76200" indent="0" algn="just">
              <a:buNone/>
            </a:pPr>
            <a:r>
              <a:rPr lang="en-IN" sz="1800" dirty="0"/>
              <a:t>		</a:t>
            </a:r>
            <a:r>
              <a:rPr lang="en-IN" sz="1800" dirty="0">
                <a:solidFill>
                  <a:srgbClr val="00B050"/>
                </a:solidFill>
              </a:rPr>
              <a:t>char character = 'd';</a:t>
            </a:r>
          </a:p>
          <a:p>
            <a:pPr marL="76200" indent="0" algn="just">
              <a:buNone/>
            </a:pPr>
            <a:r>
              <a:rPr lang="en-IN" sz="1800" dirty="0"/>
              <a:t>		</a:t>
            </a:r>
            <a:endParaRPr lang="en-IN" sz="18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spTree>
    <p:extLst>
      <p:ext uri="{BB962C8B-B14F-4D97-AF65-F5344CB8AC3E}">
        <p14:creationId xmlns:p14="http://schemas.microsoft.com/office/powerpoint/2010/main" val="2109026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432048"/>
          </a:xfrm>
        </p:spPr>
        <p:txBody>
          <a:bodyPr/>
          <a:lstStyle/>
          <a:p>
            <a:r>
              <a:rPr lang="en-IN" b="1" dirty="0">
                <a:solidFill>
                  <a:srgbClr val="00B050"/>
                </a:solidFill>
              </a:rPr>
              <a:t>LITERALS IN JAVA</a:t>
            </a:r>
            <a:endParaRPr lang="en-IN" dirty="0"/>
          </a:p>
        </p:txBody>
      </p:sp>
      <p:sp>
        <p:nvSpPr>
          <p:cNvPr id="3" name="Text Placeholder 2"/>
          <p:cNvSpPr>
            <a:spLocks noGrp="1"/>
          </p:cNvSpPr>
          <p:nvPr>
            <p:ph type="body" idx="1"/>
          </p:nvPr>
        </p:nvSpPr>
        <p:spPr>
          <a:xfrm>
            <a:off x="251520" y="627534"/>
            <a:ext cx="8784976" cy="4515966"/>
          </a:xfrm>
        </p:spPr>
        <p:txBody>
          <a:bodyPr/>
          <a:lstStyle/>
          <a:p>
            <a:pPr marL="76200" indent="0">
              <a:buNone/>
            </a:pPr>
            <a:r>
              <a:rPr lang="en-IN" u="sng" dirty="0">
                <a:solidFill>
                  <a:srgbClr val="FF0000"/>
                </a:solidFill>
              </a:rPr>
              <a:t>Special Characters</a:t>
            </a:r>
          </a:p>
          <a:p>
            <a:pPr marL="76200" indent="0" algn="just">
              <a:buNone/>
            </a:pPr>
            <a:r>
              <a:rPr lang="en-IN" dirty="0"/>
              <a:t>Consider the following example</a:t>
            </a:r>
          </a:p>
          <a:p>
            <a:pPr algn="just">
              <a:buFont typeface="Wingdings" panose="05000000000000000000" pitchFamily="2" charset="2"/>
              <a:buChar char="Ø"/>
            </a:pPr>
            <a:r>
              <a:rPr lang="en-IN" dirty="0"/>
              <a:t>String txt = "We are the so-called "Vikings" from the north.";</a:t>
            </a:r>
          </a:p>
          <a:p>
            <a:pPr algn="just"/>
            <a:r>
              <a:rPr lang="en-IN" dirty="0"/>
              <a:t>Because strings must be written within quotes, Java will</a:t>
            </a:r>
          </a:p>
          <a:p>
            <a:pPr marL="76200" indent="0" algn="just">
              <a:buNone/>
            </a:pPr>
            <a:r>
              <a:rPr lang="en-IN" dirty="0"/>
              <a:t>      misunderstand this string.</a:t>
            </a:r>
          </a:p>
          <a:p>
            <a:pPr algn="just"/>
            <a:r>
              <a:rPr lang="en-IN" dirty="0"/>
              <a:t>The solution to avoid this problem, is to use the backslash escape character</a:t>
            </a:r>
            <a:endParaRPr lang="en-IN"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spTree>
    <p:extLst>
      <p:ext uri="{BB962C8B-B14F-4D97-AF65-F5344CB8AC3E}">
        <p14:creationId xmlns:p14="http://schemas.microsoft.com/office/powerpoint/2010/main" val="2270822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432048"/>
          </a:xfrm>
        </p:spPr>
        <p:txBody>
          <a:bodyPr/>
          <a:lstStyle/>
          <a:p>
            <a:r>
              <a:rPr lang="en-IN" b="1" dirty="0">
                <a:solidFill>
                  <a:srgbClr val="00B050"/>
                </a:solidFill>
              </a:rPr>
              <a:t>LITERALS IN JAVA</a:t>
            </a:r>
            <a:endParaRPr lang="en-IN" dirty="0"/>
          </a:p>
        </p:txBody>
      </p:sp>
      <p:sp>
        <p:nvSpPr>
          <p:cNvPr id="3" name="Text Placeholder 2"/>
          <p:cNvSpPr>
            <a:spLocks noGrp="1"/>
          </p:cNvSpPr>
          <p:nvPr>
            <p:ph type="body" idx="1"/>
          </p:nvPr>
        </p:nvSpPr>
        <p:spPr>
          <a:xfrm>
            <a:off x="251520" y="411510"/>
            <a:ext cx="8784976" cy="4731990"/>
          </a:xfrm>
        </p:spPr>
        <p:txBody>
          <a:bodyPr/>
          <a:lstStyle/>
          <a:p>
            <a:pPr marL="76200" indent="0">
              <a:buNone/>
            </a:pPr>
            <a:r>
              <a:rPr lang="en-IN" sz="2000" u="sng" dirty="0"/>
              <a:t>Character Escape Sequences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355726"/>
            <a:ext cx="8134350"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915566"/>
            <a:ext cx="81343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73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288032"/>
          </a:xfrm>
        </p:spPr>
        <p:txBody>
          <a:bodyPr/>
          <a:lstStyle/>
          <a:p>
            <a:r>
              <a:rPr lang="en-IN" sz="2800" b="1" dirty="0">
                <a:solidFill>
                  <a:srgbClr val="00B050"/>
                </a:solidFill>
              </a:rPr>
              <a:t>LITERALS IN JAVA</a:t>
            </a:r>
            <a:endParaRPr lang="en-IN" sz="2800" dirty="0"/>
          </a:p>
        </p:txBody>
      </p:sp>
      <p:sp>
        <p:nvSpPr>
          <p:cNvPr id="3" name="Text Placeholder 2"/>
          <p:cNvSpPr>
            <a:spLocks noGrp="1"/>
          </p:cNvSpPr>
          <p:nvPr>
            <p:ph type="body" idx="1"/>
          </p:nvPr>
        </p:nvSpPr>
        <p:spPr>
          <a:xfrm>
            <a:off x="251520" y="411510"/>
            <a:ext cx="8784976" cy="4731990"/>
          </a:xfrm>
        </p:spPr>
        <p:txBody>
          <a:bodyPr/>
          <a:lstStyle/>
          <a:p>
            <a:pPr marL="76200" indent="0">
              <a:buNone/>
            </a:pPr>
            <a:r>
              <a:rPr lang="en-IN" sz="1800" u="sng" dirty="0"/>
              <a:t>Character Escape Sequences</a:t>
            </a:r>
          </a:p>
          <a:p>
            <a:pPr marL="76200" indent="0">
              <a:buNone/>
            </a:pPr>
            <a:endParaRPr lang="en-IN" sz="1800" dirty="0"/>
          </a:p>
          <a:p>
            <a:pPr marL="76200" indent="0">
              <a:buNone/>
            </a:pPr>
            <a:r>
              <a:rPr lang="en-IN" sz="1600" dirty="0"/>
              <a:t>Output: Hi geek, welcome to "</a:t>
            </a:r>
            <a:r>
              <a:rPr lang="en-IN" sz="1600" dirty="0" err="1"/>
              <a:t>GeeksforGeeks</a:t>
            </a:r>
            <a:r>
              <a:rPr lang="en-IN" sz="1600" dirty="0"/>
              <a:t>".</a:t>
            </a:r>
            <a:endParaRPr lang="en-US" sz="1600" b="1" u="sng" dirty="0">
              <a:solidFill>
                <a:srgbClr val="00B050"/>
              </a:solidFill>
            </a:endParaRPr>
          </a:p>
          <a:p>
            <a:pPr marL="76200" indent="0">
              <a:buNone/>
            </a:pPr>
            <a:r>
              <a:rPr lang="en-IN" sz="1800" dirty="0"/>
              <a:t> </a:t>
            </a:r>
          </a:p>
          <a:p>
            <a:pPr marL="76200" indent="0">
              <a:buNone/>
            </a:pPr>
            <a:endParaRPr lang="en-IN" sz="1800" dirty="0"/>
          </a:p>
          <a:p>
            <a:pPr marL="76200" indent="0">
              <a:buNone/>
            </a:pPr>
            <a:endParaRPr lang="en-IN" sz="1600" dirty="0">
              <a:solidFill>
                <a:srgbClr val="00B050"/>
              </a:solidFill>
            </a:endParaRPr>
          </a:p>
          <a:p>
            <a:pPr marL="76200" indent="0">
              <a:buNone/>
            </a:pPr>
            <a:r>
              <a:rPr lang="en-IN" sz="1600" dirty="0">
                <a:solidFill>
                  <a:srgbClr val="00B050"/>
                </a:solidFill>
              </a:rPr>
              <a:t>Output : Good Morning              Geeks! </a:t>
            </a:r>
          </a:p>
          <a:p>
            <a:pPr marL="76200" indent="0">
              <a:buNone/>
            </a:pPr>
            <a:endParaRPr lang="en-IN" sz="1800" dirty="0"/>
          </a:p>
          <a:p>
            <a:pPr marL="76200" indent="0">
              <a:buNone/>
            </a:pPr>
            <a:r>
              <a:rPr lang="en-IN" sz="1600" dirty="0">
                <a:solidFill>
                  <a:srgbClr val="00B050"/>
                </a:solidFill>
              </a:rPr>
              <a:t>Output </a:t>
            </a:r>
          </a:p>
          <a:p>
            <a:pPr marL="76200" indent="0">
              <a:buNone/>
            </a:pPr>
            <a:r>
              <a:rPr lang="en-IN" sz="1400" dirty="0">
                <a:solidFill>
                  <a:srgbClr val="00B050"/>
                </a:solidFill>
              </a:rPr>
              <a:t>Good Morning Geeks! </a:t>
            </a:r>
          </a:p>
          <a:p>
            <a:pPr marL="76200" indent="0">
              <a:buNone/>
            </a:pPr>
            <a:r>
              <a:rPr lang="en-IN" sz="1400" dirty="0">
                <a:solidFill>
                  <a:srgbClr val="00B050"/>
                </a:solidFill>
              </a:rPr>
              <a:t>How are you all? </a:t>
            </a:r>
            <a:endParaRPr lang="en-IN" sz="14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890" y="1635647"/>
            <a:ext cx="4610100"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66" y="3259240"/>
            <a:ext cx="5101321"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80" y="771551"/>
            <a:ext cx="4886325"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943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288032"/>
          </a:xfrm>
        </p:spPr>
        <p:txBody>
          <a:bodyPr/>
          <a:lstStyle/>
          <a:p>
            <a:r>
              <a:rPr lang="en-IN" b="1" dirty="0">
                <a:solidFill>
                  <a:srgbClr val="00B050"/>
                </a:solidFill>
              </a:rPr>
              <a:t>LITERALS IN JAVA</a:t>
            </a:r>
            <a:endParaRPr lang="en-IN" dirty="0"/>
          </a:p>
        </p:txBody>
      </p:sp>
      <p:sp>
        <p:nvSpPr>
          <p:cNvPr id="3" name="Text Placeholder 2"/>
          <p:cNvSpPr>
            <a:spLocks noGrp="1"/>
          </p:cNvSpPr>
          <p:nvPr>
            <p:ph type="body" idx="1"/>
          </p:nvPr>
        </p:nvSpPr>
        <p:spPr>
          <a:xfrm>
            <a:off x="251520" y="483518"/>
            <a:ext cx="8784976" cy="4659982"/>
          </a:xfrm>
        </p:spPr>
        <p:txBody>
          <a:bodyPr/>
          <a:lstStyle/>
          <a:p>
            <a:pPr marL="76200" indent="0">
              <a:buNone/>
            </a:pPr>
            <a:r>
              <a:rPr lang="en-IN" sz="1800" b="1" u="sng" dirty="0"/>
              <a:t>String Literals</a:t>
            </a:r>
          </a:p>
          <a:p>
            <a:pPr>
              <a:buFont typeface="Wingdings" panose="05000000000000000000" pitchFamily="2" charset="2"/>
              <a:buChar char="§"/>
            </a:pPr>
            <a:r>
              <a:rPr lang="en-IN" sz="1800" dirty="0"/>
              <a:t>String literals in Java are specified like they are in most other languages—by enclosing a sequence of characters between a pair of double quotes.</a:t>
            </a:r>
          </a:p>
          <a:p>
            <a:pPr marL="76200" indent="0">
              <a:buNone/>
            </a:pPr>
            <a:endParaRPr lang="en-IN" sz="1800" dirty="0"/>
          </a:p>
          <a:p>
            <a:pPr marL="76200" indent="0">
              <a:buNone/>
            </a:pPr>
            <a:r>
              <a:rPr lang="en-IN" sz="1800" dirty="0">
                <a:solidFill>
                  <a:srgbClr val="00B050"/>
                </a:solidFill>
              </a:rPr>
              <a:t>        String s = "Hello";</a:t>
            </a:r>
          </a:p>
          <a:p>
            <a:pPr marL="76200" indent="0">
              <a:buNone/>
            </a:pPr>
            <a:r>
              <a:rPr lang="en-IN" sz="1800" dirty="0">
                <a:solidFill>
                  <a:srgbClr val="00B050"/>
                </a:solidFill>
              </a:rPr>
              <a:t>        String </a:t>
            </a:r>
            <a:r>
              <a:rPr lang="en-IN" sz="1800" dirty="0" err="1">
                <a:solidFill>
                  <a:srgbClr val="00B050"/>
                </a:solidFill>
              </a:rPr>
              <a:t>myString</a:t>
            </a:r>
            <a:r>
              <a:rPr lang="en-IN" sz="1800" dirty="0">
                <a:solidFill>
                  <a:srgbClr val="00B050"/>
                </a:solidFill>
              </a:rPr>
              <a:t> = "Hello! Welcome to </a:t>
            </a:r>
            <a:r>
              <a:rPr lang="en-IN" sz="1800" dirty="0" err="1">
                <a:solidFill>
                  <a:srgbClr val="00B050"/>
                </a:solidFill>
              </a:rPr>
              <a:t>DataFlair</a:t>
            </a:r>
            <a:r>
              <a:rPr lang="en-IN" sz="1800" dirty="0">
                <a:solidFill>
                  <a:srgbClr val="00B050"/>
                </a:solidFill>
              </a:rPr>
              <a:t>"; </a:t>
            </a:r>
          </a:p>
          <a:p>
            <a:pPr marL="76200" indent="0">
              <a:buNone/>
            </a:pPr>
            <a:endParaRPr lang="en-US" sz="1800" b="1" u="sng" dirty="0">
              <a:solidFill>
                <a:srgbClr val="00B050"/>
              </a:solidFill>
            </a:endParaRPr>
          </a:p>
          <a:p>
            <a:pPr>
              <a:buFont typeface="Wingdings" panose="05000000000000000000" pitchFamily="2" charset="2"/>
              <a:buChar char="§"/>
            </a:pPr>
            <a:r>
              <a:rPr lang="en-IN" sz="1800" u="sng" dirty="0"/>
              <a:t>Boolean Literals</a:t>
            </a:r>
          </a:p>
          <a:p>
            <a:pPr marL="76200" indent="0">
              <a:buNone/>
            </a:pPr>
            <a:r>
              <a:rPr lang="en-IN" sz="1800" dirty="0"/>
              <a:t>They allow only two values i.e. true and false.</a:t>
            </a:r>
          </a:p>
          <a:p>
            <a:pPr marL="76200" indent="0">
              <a:buNone/>
            </a:pPr>
            <a:r>
              <a:rPr lang="en-IN" sz="1800" dirty="0">
                <a:solidFill>
                  <a:srgbClr val="00B050"/>
                </a:solidFill>
              </a:rPr>
              <a:t>	</a:t>
            </a:r>
            <a:r>
              <a:rPr lang="en-IN" sz="1800" dirty="0" err="1">
                <a:solidFill>
                  <a:srgbClr val="00B050"/>
                </a:solidFill>
              </a:rPr>
              <a:t>boolean</a:t>
            </a:r>
            <a:r>
              <a:rPr lang="en-IN" sz="1800" dirty="0">
                <a:solidFill>
                  <a:srgbClr val="00B050"/>
                </a:solidFill>
              </a:rPr>
              <a:t> b = true;</a:t>
            </a:r>
          </a:p>
          <a:p>
            <a:pPr marL="76200" indent="0">
              <a:buNone/>
            </a:pPr>
            <a:r>
              <a:rPr lang="en-IN" sz="1800" dirty="0">
                <a:solidFill>
                  <a:srgbClr val="00B050"/>
                </a:solidFill>
              </a:rPr>
              <a:t>	</a:t>
            </a:r>
            <a:r>
              <a:rPr lang="en-IN" sz="1800" dirty="0" err="1">
                <a:solidFill>
                  <a:srgbClr val="00B050"/>
                </a:solidFill>
              </a:rPr>
              <a:t>boolean</a:t>
            </a:r>
            <a:r>
              <a:rPr lang="en-IN" sz="1800" dirty="0">
                <a:solidFill>
                  <a:srgbClr val="00B050"/>
                </a:solidFill>
              </a:rPr>
              <a:t> boolVar2 = false;</a:t>
            </a:r>
          </a:p>
          <a:p>
            <a:pPr marL="76200" indent="0">
              <a:buNone/>
            </a:pPr>
            <a:endParaRPr lang="en-IN" sz="1800" u="sng" dirty="0"/>
          </a:p>
          <a:p>
            <a:pPr marL="76200" indent="0">
              <a:buNone/>
            </a:pPr>
            <a:endParaRPr lang="en-IN" sz="18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Tree>
    <p:extLst>
      <p:ext uri="{BB962C8B-B14F-4D97-AF65-F5344CB8AC3E}">
        <p14:creationId xmlns:p14="http://schemas.microsoft.com/office/powerpoint/2010/main" val="3333782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80920" cy="771550"/>
          </a:xfrm>
        </p:spPr>
        <p:txBody>
          <a:bodyPr/>
          <a:lstStyle/>
          <a:p>
            <a:r>
              <a:rPr lang="en-IN" b="1" dirty="0"/>
              <a:t>Type Conversion and Casting</a:t>
            </a:r>
            <a:endParaRPr lang="en-IN" dirty="0"/>
          </a:p>
        </p:txBody>
      </p:sp>
      <p:sp>
        <p:nvSpPr>
          <p:cNvPr id="3" name="Text Placeholder 2"/>
          <p:cNvSpPr>
            <a:spLocks noGrp="1"/>
          </p:cNvSpPr>
          <p:nvPr>
            <p:ph type="body" idx="1"/>
          </p:nvPr>
        </p:nvSpPr>
        <p:spPr>
          <a:xfrm>
            <a:off x="251520" y="843558"/>
            <a:ext cx="8784976" cy="4299942"/>
          </a:xfrm>
        </p:spPr>
        <p:txBody>
          <a:bodyPr/>
          <a:lstStyle/>
          <a:p>
            <a:pPr algn="just">
              <a:buFont typeface="Wingdings" panose="05000000000000000000" pitchFamily="2" charset="2"/>
              <a:buChar char="§"/>
            </a:pPr>
            <a:r>
              <a:rPr lang="en-IN" sz="2000" dirty="0">
                <a:solidFill>
                  <a:schemeClr val="accent3">
                    <a:lumMod val="75000"/>
                  </a:schemeClr>
                </a:solidFill>
              </a:rPr>
              <a:t>If the two types are compatible, then Java will perform the conversion automatically.</a:t>
            </a:r>
          </a:p>
          <a:p>
            <a:pPr algn="just">
              <a:buFont typeface="Wingdings" panose="05000000000000000000" pitchFamily="2" charset="2"/>
              <a:buChar char="§"/>
            </a:pPr>
            <a:r>
              <a:rPr lang="en-IN" sz="2000" dirty="0"/>
              <a:t>For example</a:t>
            </a:r>
            <a:r>
              <a:rPr lang="en-IN" sz="2000" dirty="0">
                <a:highlight>
                  <a:srgbClr val="FFFF00"/>
                </a:highlight>
              </a:rPr>
              <a:t>, it is always possible to assign an </a:t>
            </a:r>
            <a:r>
              <a:rPr lang="en-IN" sz="2000" b="1" dirty="0">
                <a:highlight>
                  <a:srgbClr val="FFFF00"/>
                </a:highlight>
              </a:rPr>
              <a:t>int </a:t>
            </a:r>
            <a:r>
              <a:rPr lang="en-IN" sz="2000" dirty="0">
                <a:highlight>
                  <a:srgbClr val="FFFF00"/>
                </a:highlight>
              </a:rPr>
              <a:t>value to a </a:t>
            </a:r>
            <a:r>
              <a:rPr lang="en-IN" sz="2000" b="1" dirty="0">
                <a:highlight>
                  <a:srgbClr val="FFFF00"/>
                </a:highlight>
              </a:rPr>
              <a:t>long </a:t>
            </a:r>
            <a:r>
              <a:rPr lang="en-IN" sz="2000" dirty="0">
                <a:highlight>
                  <a:srgbClr val="FFFF00"/>
                </a:highlight>
              </a:rPr>
              <a:t>variable.</a:t>
            </a:r>
          </a:p>
          <a:p>
            <a:pPr algn="just">
              <a:buFont typeface="Wingdings" panose="05000000000000000000" pitchFamily="2" charset="2"/>
              <a:buChar char="§"/>
            </a:pPr>
            <a:r>
              <a:rPr lang="en-IN" sz="2000" dirty="0"/>
              <a:t> However</a:t>
            </a:r>
            <a:r>
              <a:rPr lang="en-IN" sz="2000" dirty="0">
                <a:highlight>
                  <a:srgbClr val="FFFF00"/>
                </a:highlight>
              </a:rPr>
              <a:t>, not all types are compatible, and thus, not all type conversions are implicitly allowed.</a:t>
            </a:r>
          </a:p>
          <a:p>
            <a:pPr algn="just">
              <a:buFont typeface="Wingdings" panose="05000000000000000000" pitchFamily="2" charset="2"/>
              <a:buChar char="§"/>
            </a:pPr>
            <a:r>
              <a:rPr lang="en-IN" sz="2000" dirty="0"/>
              <a:t>For instance, there is no automatic conversion defined from </a:t>
            </a:r>
            <a:r>
              <a:rPr lang="en-IN" sz="2000" b="1" dirty="0"/>
              <a:t>double </a:t>
            </a:r>
            <a:r>
              <a:rPr lang="en-IN" sz="2000" dirty="0"/>
              <a:t>to </a:t>
            </a:r>
            <a:r>
              <a:rPr lang="en-IN" sz="2000" b="1" dirty="0"/>
              <a:t>byte</a:t>
            </a:r>
            <a:r>
              <a:rPr lang="en-IN" sz="2000" dirty="0"/>
              <a:t>. Fortunately, it is still possible.</a:t>
            </a:r>
          </a:p>
          <a:p>
            <a:pPr algn="just">
              <a:buFont typeface="Wingdings" panose="05000000000000000000" pitchFamily="2" charset="2"/>
              <a:buChar char="§"/>
            </a:pPr>
            <a:r>
              <a:rPr lang="en-IN" sz="2000" dirty="0"/>
              <a:t>To  obtain a conversion between incompatible types., you must use a </a:t>
            </a:r>
            <a:r>
              <a:rPr lang="en-IN" sz="2000" b="1" i="1" dirty="0">
                <a:solidFill>
                  <a:schemeClr val="accent3">
                    <a:lumMod val="75000"/>
                  </a:schemeClr>
                </a:solidFill>
                <a:highlight>
                  <a:srgbClr val="FFFF00"/>
                </a:highlight>
              </a:rPr>
              <a:t>cast, </a:t>
            </a:r>
            <a:r>
              <a:rPr lang="en-IN" sz="2000" b="1" dirty="0">
                <a:solidFill>
                  <a:schemeClr val="accent3">
                    <a:lumMod val="75000"/>
                  </a:schemeClr>
                </a:solidFill>
                <a:highlight>
                  <a:srgbClr val="FFFF00"/>
                </a:highlight>
              </a:rPr>
              <a:t>which performs an explicit conversion between incompatible types</a:t>
            </a:r>
            <a:r>
              <a:rPr lang="en-IN" sz="2000" b="1" dirty="0">
                <a:solidFill>
                  <a:schemeClr val="accent3">
                    <a:lumMod val="75000"/>
                  </a:schemeClr>
                </a:solidFill>
              </a:rPr>
              <a:t>.</a:t>
            </a:r>
            <a:endParaRPr lang="en-IN" sz="2000" b="1" u="sng" dirty="0">
              <a:solidFill>
                <a:schemeClr val="accent3">
                  <a:lumMod val="75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Tree>
    <p:extLst>
      <p:ext uri="{BB962C8B-B14F-4D97-AF65-F5344CB8AC3E}">
        <p14:creationId xmlns:p14="http://schemas.microsoft.com/office/powerpoint/2010/main" val="876441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80920" cy="771550"/>
          </a:xfrm>
        </p:spPr>
        <p:txBody>
          <a:bodyPr/>
          <a:lstStyle/>
          <a:p>
            <a:r>
              <a:rPr lang="en-IN" b="1" dirty="0"/>
              <a:t>Java’s Automatic Conversions</a:t>
            </a:r>
            <a:endParaRPr lang="en-IN" dirty="0"/>
          </a:p>
        </p:txBody>
      </p:sp>
      <p:sp>
        <p:nvSpPr>
          <p:cNvPr id="3" name="Text Placeholder 2"/>
          <p:cNvSpPr>
            <a:spLocks noGrp="1"/>
          </p:cNvSpPr>
          <p:nvPr>
            <p:ph type="body" idx="1"/>
          </p:nvPr>
        </p:nvSpPr>
        <p:spPr>
          <a:xfrm>
            <a:off x="107504" y="843558"/>
            <a:ext cx="9001000" cy="4176464"/>
          </a:xfrm>
        </p:spPr>
        <p:txBody>
          <a:bodyPr/>
          <a:lstStyle/>
          <a:p>
            <a:pPr algn="just">
              <a:buFont typeface="Wingdings" panose="05000000000000000000" pitchFamily="2" charset="2"/>
              <a:buChar char="§"/>
            </a:pPr>
            <a:r>
              <a:rPr lang="en-IN" sz="2000" dirty="0"/>
              <a:t>When one type of data is assigned to another type of variable, an </a:t>
            </a:r>
            <a:r>
              <a:rPr lang="en-IN" sz="2000" i="1" dirty="0"/>
              <a:t>automatic type conversion </a:t>
            </a:r>
            <a:r>
              <a:rPr lang="en-IN" sz="2000" dirty="0"/>
              <a:t>will take place if the following two conditions are met:</a:t>
            </a:r>
          </a:p>
          <a:p>
            <a:pPr lvl="1" algn="just">
              <a:buFont typeface="Wingdings" panose="05000000000000000000" pitchFamily="2" charset="2"/>
              <a:buChar char="§"/>
            </a:pPr>
            <a:r>
              <a:rPr lang="en-IN" sz="2000" dirty="0">
                <a:solidFill>
                  <a:srgbClr val="00B050"/>
                </a:solidFill>
              </a:rPr>
              <a:t>The two types are compatible.</a:t>
            </a:r>
          </a:p>
          <a:p>
            <a:pPr lvl="1" algn="just">
              <a:buFont typeface="Wingdings" panose="05000000000000000000" pitchFamily="2" charset="2"/>
              <a:buChar char="§"/>
            </a:pPr>
            <a:r>
              <a:rPr lang="en-IN" sz="2000" dirty="0">
                <a:solidFill>
                  <a:srgbClr val="00B050"/>
                </a:solidFill>
              </a:rPr>
              <a:t>The destination type is larger than the source type.</a:t>
            </a:r>
          </a:p>
          <a:p>
            <a:pPr algn="just">
              <a:buFont typeface="Wingdings" panose="05000000000000000000" pitchFamily="2" charset="2"/>
              <a:buChar char="§"/>
            </a:pPr>
            <a:r>
              <a:rPr lang="en-IN" sz="2000" dirty="0"/>
              <a:t>When these two conditions are met, a </a:t>
            </a:r>
            <a:r>
              <a:rPr lang="en-IN" sz="2000" i="1" dirty="0">
                <a:solidFill>
                  <a:srgbClr val="FF0000"/>
                </a:solidFill>
              </a:rPr>
              <a:t>widening conversion </a:t>
            </a:r>
            <a:r>
              <a:rPr lang="en-IN" sz="2000" dirty="0"/>
              <a:t>takes place.</a:t>
            </a:r>
          </a:p>
          <a:p>
            <a:pPr algn="just">
              <a:buFont typeface="Wingdings" panose="05000000000000000000" pitchFamily="2" charset="2"/>
              <a:buChar char="§"/>
            </a:pPr>
            <a:r>
              <a:rPr lang="en-IN" sz="2000" dirty="0"/>
              <a:t> For example, the </a:t>
            </a:r>
            <a:r>
              <a:rPr lang="en-IN" sz="2000" b="1" dirty="0"/>
              <a:t>int </a:t>
            </a:r>
            <a:r>
              <a:rPr lang="en-IN" sz="2000" dirty="0"/>
              <a:t>type is always large enough to hold all valid </a:t>
            </a:r>
            <a:r>
              <a:rPr lang="en-IN" sz="2000" b="1" dirty="0"/>
              <a:t>byte </a:t>
            </a:r>
            <a:r>
              <a:rPr lang="en-IN" sz="2000" dirty="0"/>
              <a:t>values, so no explicit cast statement is required.</a:t>
            </a:r>
            <a:endParaRPr lang="en-IN" sz="20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Tree>
    <p:extLst>
      <p:ext uri="{BB962C8B-B14F-4D97-AF65-F5344CB8AC3E}">
        <p14:creationId xmlns:p14="http://schemas.microsoft.com/office/powerpoint/2010/main" val="2301907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80920" cy="771550"/>
          </a:xfrm>
        </p:spPr>
        <p:txBody>
          <a:bodyPr/>
          <a:lstStyle/>
          <a:p>
            <a:r>
              <a:rPr lang="en-IN" b="1" dirty="0"/>
              <a:t>Casting Incompatible Types</a:t>
            </a:r>
            <a:endParaRPr lang="en-IN" b="1" u="sng" dirty="0"/>
          </a:p>
        </p:txBody>
      </p:sp>
      <p:sp>
        <p:nvSpPr>
          <p:cNvPr id="3" name="Text Placeholder 2"/>
          <p:cNvSpPr>
            <a:spLocks noGrp="1"/>
          </p:cNvSpPr>
          <p:nvPr>
            <p:ph type="body" idx="1"/>
          </p:nvPr>
        </p:nvSpPr>
        <p:spPr>
          <a:xfrm>
            <a:off x="107504" y="843558"/>
            <a:ext cx="9001000" cy="4176464"/>
          </a:xfrm>
        </p:spPr>
        <p:txBody>
          <a:bodyPr/>
          <a:lstStyle/>
          <a:p>
            <a:pPr>
              <a:buFont typeface="Wingdings" panose="05000000000000000000" pitchFamily="2" charset="2"/>
              <a:buChar char="§"/>
            </a:pPr>
            <a:r>
              <a:rPr lang="en-IN" sz="1600" dirty="0"/>
              <a:t>What if you want to assign an </a:t>
            </a:r>
            <a:r>
              <a:rPr lang="en-IN" sz="1600" b="1" dirty="0"/>
              <a:t>int </a:t>
            </a:r>
            <a:r>
              <a:rPr lang="en-IN" sz="1600" dirty="0"/>
              <a:t>value to a </a:t>
            </a:r>
            <a:r>
              <a:rPr lang="en-IN" sz="1600" b="1" dirty="0"/>
              <a:t>byte </a:t>
            </a:r>
            <a:r>
              <a:rPr lang="en-IN" sz="1600" dirty="0"/>
              <a:t>variable? This conversion will not be performed automatically, because a </a:t>
            </a:r>
            <a:r>
              <a:rPr lang="en-IN" sz="1600" b="1" dirty="0"/>
              <a:t>byte </a:t>
            </a:r>
            <a:r>
              <a:rPr lang="en-IN" sz="1600" dirty="0"/>
              <a:t>is smaller than an </a:t>
            </a:r>
            <a:r>
              <a:rPr lang="en-IN" sz="1600" b="1" dirty="0"/>
              <a:t>int</a:t>
            </a:r>
            <a:r>
              <a:rPr lang="en-IN" sz="1600" dirty="0"/>
              <a:t>.</a:t>
            </a:r>
          </a:p>
          <a:p>
            <a:pPr>
              <a:buFont typeface="Wingdings" panose="05000000000000000000" pitchFamily="2" charset="2"/>
              <a:buChar char="§"/>
            </a:pPr>
            <a:r>
              <a:rPr lang="en-IN" sz="1600" dirty="0"/>
              <a:t>This kind of conversion is sometimes called </a:t>
            </a:r>
            <a:r>
              <a:rPr lang="en-IN" sz="1600" b="1" dirty="0">
                <a:solidFill>
                  <a:srgbClr val="FF0000"/>
                </a:solidFill>
              </a:rPr>
              <a:t>a </a:t>
            </a:r>
            <a:r>
              <a:rPr lang="en-IN" sz="1600" b="1" i="1" dirty="0">
                <a:solidFill>
                  <a:srgbClr val="FF0000"/>
                </a:solidFill>
              </a:rPr>
              <a:t>narrowing conversion</a:t>
            </a:r>
            <a:r>
              <a:rPr lang="en-IN" sz="1600" b="1" i="1" dirty="0">
                <a:solidFill>
                  <a:srgbClr val="7030A0"/>
                </a:solidFill>
              </a:rPr>
              <a:t>, </a:t>
            </a:r>
            <a:r>
              <a:rPr lang="en-IN" sz="1600" dirty="0"/>
              <a:t>since you are explicitly making the value narrower so that it will fit into the target type.</a:t>
            </a:r>
          </a:p>
          <a:p>
            <a:pPr>
              <a:buFont typeface="Wingdings" panose="05000000000000000000" pitchFamily="2" charset="2"/>
              <a:buChar char="§"/>
            </a:pPr>
            <a:r>
              <a:rPr lang="en-IN" sz="1600" dirty="0"/>
              <a:t>To create a conversion between two incompatible types, you must use a cast. </a:t>
            </a:r>
            <a:r>
              <a:rPr lang="en-IN" sz="1600" b="1" dirty="0">
                <a:solidFill>
                  <a:srgbClr val="7030A0"/>
                </a:solidFill>
              </a:rPr>
              <a:t>A </a:t>
            </a:r>
            <a:r>
              <a:rPr lang="en-IN" sz="1600" b="1" i="1" dirty="0">
                <a:solidFill>
                  <a:srgbClr val="7030A0"/>
                </a:solidFill>
              </a:rPr>
              <a:t>cast </a:t>
            </a:r>
            <a:r>
              <a:rPr lang="en-IN" sz="1600" b="1" dirty="0">
                <a:solidFill>
                  <a:srgbClr val="7030A0"/>
                </a:solidFill>
              </a:rPr>
              <a:t>is simply an explicit type conversion. </a:t>
            </a:r>
          </a:p>
          <a:p>
            <a:pPr>
              <a:buFont typeface="Wingdings" panose="05000000000000000000" pitchFamily="2" charset="2"/>
              <a:buChar char="§"/>
            </a:pPr>
            <a:r>
              <a:rPr lang="en-IN" sz="1600" dirty="0"/>
              <a:t>It has this general form:</a:t>
            </a:r>
          </a:p>
          <a:p>
            <a:pPr marL="76200" indent="0">
              <a:buNone/>
            </a:pPr>
            <a:r>
              <a:rPr lang="en-IN" sz="1600" dirty="0"/>
              <a:t>		</a:t>
            </a:r>
            <a:r>
              <a:rPr lang="en-IN" sz="1600" dirty="0">
                <a:solidFill>
                  <a:srgbClr val="7030A0"/>
                </a:solidFill>
              </a:rPr>
              <a:t>(</a:t>
            </a:r>
            <a:r>
              <a:rPr lang="en-IN" sz="1600" i="1" dirty="0">
                <a:solidFill>
                  <a:srgbClr val="7030A0"/>
                </a:solidFill>
              </a:rPr>
              <a:t>target</a:t>
            </a:r>
            <a:r>
              <a:rPr lang="en-IN" sz="1600" dirty="0">
                <a:solidFill>
                  <a:srgbClr val="7030A0"/>
                </a:solidFill>
              </a:rPr>
              <a:t>-</a:t>
            </a:r>
            <a:r>
              <a:rPr lang="en-IN" sz="1600" i="1" dirty="0">
                <a:solidFill>
                  <a:srgbClr val="7030A0"/>
                </a:solidFill>
              </a:rPr>
              <a:t>type</a:t>
            </a:r>
            <a:r>
              <a:rPr lang="en-IN" sz="1600" dirty="0">
                <a:solidFill>
                  <a:srgbClr val="7030A0"/>
                </a:solidFill>
              </a:rPr>
              <a:t>) </a:t>
            </a:r>
            <a:r>
              <a:rPr lang="en-IN" sz="1600" i="1" dirty="0">
                <a:solidFill>
                  <a:srgbClr val="7030A0"/>
                </a:solidFill>
              </a:rPr>
              <a:t>value</a:t>
            </a:r>
          </a:p>
          <a:p>
            <a:pPr marL="76200" indent="0">
              <a:buNone/>
            </a:pPr>
            <a:r>
              <a:rPr lang="en-IN" sz="1600" dirty="0"/>
              <a:t>	int a;</a:t>
            </a:r>
          </a:p>
          <a:p>
            <a:pPr marL="76200" indent="0">
              <a:buNone/>
            </a:pPr>
            <a:r>
              <a:rPr lang="en-IN" sz="1600" dirty="0"/>
              <a:t>	byte b;</a:t>
            </a:r>
          </a:p>
          <a:p>
            <a:pPr marL="76200" indent="0">
              <a:buNone/>
            </a:pPr>
            <a:r>
              <a:rPr lang="en-IN" sz="1600" dirty="0"/>
              <a:t>	// ...</a:t>
            </a:r>
          </a:p>
          <a:p>
            <a:pPr marL="76200" indent="0">
              <a:buNone/>
            </a:pPr>
            <a:r>
              <a:rPr lang="en-IN" sz="1600" dirty="0"/>
              <a:t>	b = (byte) a</a:t>
            </a:r>
            <a:r>
              <a:rPr lang="en-IN" sz="1800" dirty="0"/>
              <a:t>;</a:t>
            </a:r>
            <a:endParaRPr lang="en-IN" sz="18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spTree>
    <p:extLst>
      <p:ext uri="{BB962C8B-B14F-4D97-AF65-F5344CB8AC3E}">
        <p14:creationId xmlns:p14="http://schemas.microsoft.com/office/powerpoint/2010/main" val="1513196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80920" cy="771550"/>
          </a:xfrm>
        </p:spPr>
        <p:txBody>
          <a:bodyPr/>
          <a:lstStyle/>
          <a:p>
            <a:r>
              <a:rPr lang="en-IN" b="1" dirty="0"/>
              <a:t>TRUNCATION</a:t>
            </a:r>
            <a:endParaRPr lang="en-IN" b="1" u="sng" dirty="0"/>
          </a:p>
        </p:txBody>
      </p:sp>
      <p:sp>
        <p:nvSpPr>
          <p:cNvPr id="3" name="Text Placeholder 2"/>
          <p:cNvSpPr>
            <a:spLocks noGrp="1"/>
          </p:cNvSpPr>
          <p:nvPr>
            <p:ph type="body" idx="1"/>
          </p:nvPr>
        </p:nvSpPr>
        <p:spPr>
          <a:xfrm>
            <a:off x="107504" y="843558"/>
            <a:ext cx="9001000" cy="4176464"/>
          </a:xfrm>
        </p:spPr>
        <p:txBody>
          <a:bodyPr/>
          <a:lstStyle/>
          <a:p>
            <a:pPr algn="just">
              <a:buFont typeface="Wingdings" panose="05000000000000000000" pitchFamily="2" charset="2"/>
              <a:buChar char="Ø"/>
            </a:pPr>
            <a:r>
              <a:rPr lang="en-IN" sz="1800" dirty="0"/>
              <a:t>A different type of conversion will occur when a floating-point value is assigned to an   integer type: </a:t>
            </a:r>
            <a:r>
              <a:rPr lang="en-IN" sz="1800" b="1" i="1" dirty="0">
                <a:solidFill>
                  <a:srgbClr val="7030A0"/>
                </a:solidFill>
              </a:rPr>
              <a:t>truncation</a:t>
            </a:r>
            <a:r>
              <a:rPr lang="en-IN" sz="1800" dirty="0"/>
              <a:t>. </a:t>
            </a:r>
          </a:p>
          <a:p>
            <a:pPr algn="just">
              <a:buFont typeface="Wingdings" panose="05000000000000000000" pitchFamily="2" charset="2"/>
              <a:buChar char="Ø"/>
            </a:pPr>
            <a:r>
              <a:rPr lang="en-IN" sz="1800" dirty="0"/>
              <a:t>As you know, integers do not have fractional components. </a:t>
            </a:r>
            <a:r>
              <a:rPr lang="en-IN" sz="1800" dirty="0" err="1"/>
              <a:t>Thus,when</a:t>
            </a:r>
            <a:r>
              <a:rPr lang="en-IN" sz="1800" dirty="0"/>
              <a:t> a floating-point value is assigned to an integer type, the fractional component is lost.</a:t>
            </a:r>
          </a:p>
          <a:p>
            <a:pPr algn="just">
              <a:buFont typeface="Wingdings" panose="05000000000000000000" pitchFamily="2" charset="2"/>
              <a:buChar char="Ø"/>
            </a:pPr>
            <a:r>
              <a:rPr lang="en-IN" sz="1800" dirty="0"/>
              <a:t>For example, if the value 1.23 is assigned to an integer, the resulting value will simply be 1.</a:t>
            </a:r>
          </a:p>
          <a:p>
            <a:pPr algn="just">
              <a:buFont typeface="Wingdings" panose="05000000000000000000" pitchFamily="2" charset="2"/>
              <a:buChar char="Ø"/>
            </a:pPr>
            <a:r>
              <a:rPr lang="en-IN" sz="1800" dirty="0"/>
              <a:t>The 0.23 will have been truncated.</a:t>
            </a:r>
            <a:endParaRPr lang="en-IN" sz="20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spTree>
    <p:extLst>
      <p:ext uri="{BB962C8B-B14F-4D97-AF65-F5344CB8AC3E}">
        <p14:creationId xmlns:p14="http://schemas.microsoft.com/office/powerpoint/2010/main" val="155894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Data types In Java</a:t>
            </a:r>
            <a:endParaRPr lang="en-IN" dirty="0"/>
          </a:p>
        </p:txBody>
      </p:sp>
      <p:sp>
        <p:nvSpPr>
          <p:cNvPr id="3" name="Text Placeholder 2"/>
          <p:cNvSpPr>
            <a:spLocks noGrp="1"/>
          </p:cNvSpPr>
          <p:nvPr>
            <p:ph type="body" idx="1"/>
          </p:nvPr>
        </p:nvSpPr>
        <p:spPr>
          <a:xfrm>
            <a:off x="323528" y="771550"/>
            <a:ext cx="8640960" cy="4371950"/>
          </a:xfrm>
        </p:spPr>
        <p:txBody>
          <a:bodyPr/>
          <a:lstStyle/>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pic>
        <p:nvPicPr>
          <p:cNvPr id="4098" name="Picture 2" descr="Java Tutorials - Data Types | byte | short | St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43558"/>
            <a:ext cx="7560840"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85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80920" cy="771550"/>
          </a:xfrm>
        </p:spPr>
        <p:txBody>
          <a:bodyPr/>
          <a:lstStyle/>
          <a:p>
            <a:r>
              <a:rPr lang="en-IN" b="1" dirty="0"/>
              <a:t>TRUNCATION</a:t>
            </a:r>
            <a:endParaRPr lang="en-IN" b="1" u="sng" dirty="0"/>
          </a:p>
        </p:txBody>
      </p:sp>
      <p:sp>
        <p:nvSpPr>
          <p:cNvPr id="3" name="Text Placeholder 2"/>
          <p:cNvSpPr>
            <a:spLocks noGrp="1"/>
          </p:cNvSpPr>
          <p:nvPr>
            <p:ph type="body" idx="1"/>
          </p:nvPr>
        </p:nvSpPr>
        <p:spPr>
          <a:xfrm>
            <a:off x="107504" y="843558"/>
            <a:ext cx="9001000" cy="4176464"/>
          </a:xfrm>
        </p:spPr>
        <p:txBody>
          <a:bodyPr/>
          <a:lstStyle/>
          <a:p>
            <a:pPr marL="76200" indent="0" algn="just">
              <a:buNone/>
            </a:pPr>
            <a:endParaRPr lang="en-IN" sz="20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71550"/>
            <a:ext cx="8424935" cy="4119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50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80920" cy="771550"/>
          </a:xfrm>
        </p:spPr>
        <p:txBody>
          <a:bodyPr/>
          <a:lstStyle/>
          <a:p>
            <a:r>
              <a:rPr lang="en-IN" dirty="0"/>
              <a:t>Java Type Casting or Type Conversion</a:t>
            </a:r>
            <a:endParaRPr lang="en-IN" b="1" u="sng" dirty="0"/>
          </a:p>
        </p:txBody>
      </p:sp>
      <p:sp>
        <p:nvSpPr>
          <p:cNvPr id="3" name="Text Placeholder 2"/>
          <p:cNvSpPr>
            <a:spLocks noGrp="1"/>
          </p:cNvSpPr>
          <p:nvPr>
            <p:ph type="body" idx="1"/>
          </p:nvPr>
        </p:nvSpPr>
        <p:spPr>
          <a:xfrm>
            <a:off x="107504" y="843558"/>
            <a:ext cx="9001000" cy="4176464"/>
          </a:xfrm>
        </p:spPr>
        <p:txBody>
          <a:bodyPr/>
          <a:lstStyle/>
          <a:p>
            <a:r>
              <a:rPr lang="en-IN" sz="1800" dirty="0"/>
              <a:t>Type casting is when you assign a value of one primitive data</a:t>
            </a:r>
          </a:p>
          <a:p>
            <a:r>
              <a:rPr lang="en-IN" sz="1800" dirty="0"/>
              <a:t>type to another type.</a:t>
            </a:r>
          </a:p>
          <a:p>
            <a:r>
              <a:rPr lang="en-IN" sz="1800" dirty="0"/>
              <a:t>In Java, there are two types of casting:</a:t>
            </a:r>
          </a:p>
          <a:p>
            <a:pPr marL="76200" indent="0">
              <a:buNone/>
            </a:pPr>
            <a:r>
              <a:rPr lang="en-IN" sz="1800" dirty="0">
                <a:solidFill>
                  <a:srgbClr val="FF0000"/>
                </a:solidFill>
              </a:rPr>
              <a:t>1. Widening Casting (automatically) – </a:t>
            </a:r>
            <a:r>
              <a:rPr lang="en-IN" sz="1800" dirty="0"/>
              <a:t>converting a smaller type to a larger type size (called Type Conversion)</a:t>
            </a:r>
          </a:p>
          <a:p>
            <a:r>
              <a:rPr lang="en-IN" sz="1800" dirty="0"/>
              <a:t>byte -&gt; short -&gt; char -&gt; </a:t>
            </a:r>
            <a:r>
              <a:rPr lang="en-IN" sz="1800" dirty="0" err="1"/>
              <a:t>int</a:t>
            </a:r>
            <a:r>
              <a:rPr lang="en-IN" sz="1800" dirty="0"/>
              <a:t> -&gt; long -&gt; float -&gt; double</a:t>
            </a:r>
          </a:p>
          <a:p>
            <a:pPr marL="76200" indent="0">
              <a:buNone/>
            </a:pPr>
            <a:r>
              <a:rPr lang="en-IN" sz="1800" dirty="0">
                <a:solidFill>
                  <a:srgbClr val="FF0000"/>
                </a:solidFill>
              </a:rPr>
              <a:t>2. Narrowing Casting (manually) – </a:t>
            </a:r>
            <a:r>
              <a:rPr lang="en-IN" sz="1800" dirty="0"/>
              <a:t>converting a larger type to a smaller size type (called Type Casting)</a:t>
            </a:r>
          </a:p>
          <a:p>
            <a:r>
              <a:rPr lang="en-IN" sz="1800" dirty="0"/>
              <a:t>double -&gt; float -&gt; long -&gt; </a:t>
            </a:r>
            <a:r>
              <a:rPr lang="en-IN" sz="1800" dirty="0" err="1"/>
              <a:t>int</a:t>
            </a:r>
            <a:r>
              <a:rPr lang="en-IN" sz="1800" dirty="0"/>
              <a:t> -&gt; char -&gt; short -&gt; byte</a:t>
            </a:r>
            <a:endParaRPr lang="en-IN" sz="20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Tree>
    <p:extLst>
      <p:ext uri="{BB962C8B-B14F-4D97-AF65-F5344CB8AC3E}">
        <p14:creationId xmlns:p14="http://schemas.microsoft.com/office/powerpoint/2010/main" val="849978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80920" cy="411510"/>
          </a:xfrm>
        </p:spPr>
        <p:txBody>
          <a:bodyPr/>
          <a:lstStyle/>
          <a:p>
            <a:r>
              <a:rPr lang="en-IN" b="1" dirty="0"/>
              <a:t>Casting Incompatible Types</a:t>
            </a:r>
            <a:endParaRPr lang="en-IN" b="1" u="sng" dirty="0"/>
          </a:p>
        </p:txBody>
      </p:sp>
      <p:sp>
        <p:nvSpPr>
          <p:cNvPr id="3" name="Text Placeholder 2"/>
          <p:cNvSpPr>
            <a:spLocks noGrp="1"/>
          </p:cNvSpPr>
          <p:nvPr>
            <p:ph type="body" idx="1"/>
          </p:nvPr>
        </p:nvSpPr>
        <p:spPr>
          <a:xfrm>
            <a:off x="107504" y="339502"/>
            <a:ext cx="9001000" cy="4680520"/>
          </a:xfrm>
        </p:spPr>
        <p:txBody>
          <a:bodyPr/>
          <a:lstStyle/>
          <a:p>
            <a:pPr marL="76200" indent="0">
              <a:buNone/>
            </a:pPr>
            <a:r>
              <a:rPr lang="en-IN" sz="1200" b="1" dirty="0">
                <a:latin typeface="Courier New" panose="02070309020205020404" pitchFamily="49" charset="0"/>
                <a:cs typeface="Courier New" panose="02070309020205020404" pitchFamily="49" charset="0"/>
              </a:rPr>
              <a:t>class Conversion {</a:t>
            </a:r>
          </a:p>
          <a:p>
            <a:pPr marL="76200" indent="0">
              <a:buNone/>
            </a:pPr>
            <a:r>
              <a:rPr lang="en-IN" sz="1200" b="1" dirty="0">
                <a:latin typeface="Courier New" panose="02070309020205020404" pitchFamily="49" charset="0"/>
                <a:cs typeface="Courier New" panose="02070309020205020404" pitchFamily="49" charset="0"/>
              </a:rPr>
              <a:t>public static void main(String </a:t>
            </a:r>
            <a:r>
              <a:rPr lang="en-IN" sz="1200" b="1" dirty="0" err="1">
                <a:latin typeface="Courier New" panose="02070309020205020404" pitchFamily="49" charset="0"/>
                <a:cs typeface="Courier New" panose="02070309020205020404" pitchFamily="49" charset="0"/>
              </a:rPr>
              <a:t>args</a:t>
            </a:r>
            <a:r>
              <a:rPr lang="en-IN" sz="1200" b="1" dirty="0">
                <a:latin typeface="Courier New" panose="02070309020205020404" pitchFamily="49" charset="0"/>
                <a:cs typeface="Courier New" panose="02070309020205020404" pitchFamily="49" charset="0"/>
              </a:rPr>
              <a:t>[]) {</a:t>
            </a:r>
          </a:p>
          <a:p>
            <a:pPr marL="76200" indent="0">
              <a:buNone/>
            </a:pPr>
            <a:r>
              <a:rPr lang="en-IN" sz="1200" b="1" dirty="0">
                <a:latin typeface="Courier New" panose="02070309020205020404" pitchFamily="49" charset="0"/>
                <a:cs typeface="Courier New" panose="02070309020205020404" pitchFamily="49" charset="0"/>
              </a:rPr>
              <a:t>byte b;</a:t>
            </a:r>
          </a:p>
          <a:p>
            <a:pPr marL="76200" indent="0">
              <a:buNone/>
            </a:pPr>
            <a:r>
              <a:rPr lang="en-IN" sz="1200" b="1" dirty="0">
                <a:latin typeface="Courier New" panose="02070309020205020404" pitchFamily="49" charset="0"/>
                <a:cs typeface="Courier New" panose="02070309020205020404" pitchFamily="49" charset="0"/>
              </a:rPr>
              <a:t>int </a:t>
            </a:r>
            <a:r>
              <a:rPr lang="en-IN" sz="1200" b="1" dirty="0" err="1">
                <a:latin typeface="Courier New" panose="02070309020205020404" pitchFamily="49" charset="0"/>
                <a:cs typeface="Courier New" panose="02070309020205020404" pitchFamily="49" charset="0"/>
              </a:rPr>
              <a:t>i</a:t>
            </a:r>
            <a:r>
              <a:rPr lang="en-IN" sz="1200" b="1" dirty="0">
                <a:latin typeface="Courier New" panose="02070309020205020404" pitchFamily="49" charset="0"/>
                <a:cs typeface="Courier New" panose="02070309020205020404" pitchFamily="49" charset="0"/>
              </a:rPr>
              <a:t> = 257;</a:t>
            </a:r>
          </a:p>
          <a:p>
            <a:pPr marL="76200" indent="0">
              <a:buNone/>
            </a:pPr>
            <a:r>
              <a:rPr lang="en-IN" sz="1200" b="1" dirty="0">
                <a:latin typeface="Courier New" panose="02070309020205020404" pitchFamily="49" charset="0"/>
                <a:cs typeface="Courier New" panose="02070309020205020404" pitchFamily="49" charset="0"/>
              </a:rPr>
              <a:t>double d = 323.142;</a:t>
            </a:r>
          </a:p>
          <a:p>
            <a:pPr marL="76200" indent="0">
              <a:buNone/>
            </a:pPr>
            <a:r>
              <a:rPr lang="en-IN" sz="1200" b="1" dirty="0" err="1">
                <a:latin typeface="Courier New" panose="02070309020205020404" pitchFamily="49" charset="0"/>
                <a:cs typeface="Courier New" panose="02070309020205020404" pitchFamily="49" charset="0"/>
              </a:rPr>
              <a:t>System.out.println</a:t>
            </a:r>
            <a:r>
              <a:rPr lang="en-IN" sz="1200" b="1" dirty="0">
                <a:latin typeface="Courier New" panose="02070309020205020404" pitchFamily="49" charset="0"/>
                <a:cs typeface="Courier New" panose="02070309020205020404" pitchFamily="49" charset="0"/>
              </a:rPr>
              <a:t>("\</a:t>
            </a:r>
            <a:r>
              <a:rPr lang="en-IN" sz="1200" b="1" dirty="0" err="1">
                <a:latin typeface="Courier New" panose="02070309020205020404" pitchFamily="49" charset="0"/>
                <a:cs typeface="Courier New" panose="02070309020205020404" pitchFamily="49" charset="0"/>
              </a:rPr>
              <a:t>nConversion</a:t>
            </a:r>
            <a:r>
              <a:rPr lang="en-IN" sz="1200" b="1" dirty="0">
                <a:latin typeface="Courier New" panose="02070309020205020404" pitchFamily="49" charset="0"/>
                <a:cs typeface="Courier New" panose="02070309020205020404" pitchFamily="49" charset="0"/>
              </a:rPr>
              <a:t> of int to byte.");</a:t>
            </a:r>
          </a:p>
          <a:p>
            <a:pPr marL="76200" indent="0">
              <a:buNone/>
            </a:pPr>
            <a:r>
              <a:rPr lang="en-IN" sz="1200" b="1" dirty="0">
                <a:latin typeface="Courier New" panose="02070309020205020404" pitchFamily="49" charset="0"/>
                <a:cs typeface="Courier New" panose="02070309020205020404" pitchFamily="49" charset="0"/>
              </a:rPr>
              <a:t>b = (byte) </a:t>
            </a:r>
            <a:r>
              <a:rPr lang="en-IN" sz="1200" b="1" dirty="0" err="1">
                <a:latin typeface="Courier New" panose="02070309020205020404" pitchFamily="49" charset="0"/>
                <a:cs typeface="Courier New" panose="02070309020205020404" pitchFamily="49" charset="0"/>
              </a:rPr>
              <a:t>i</a:t>
            </a:r>
            <a:r>
              <a:rPr lang="en-IN" sz="1200" b="1" dirty="0">
                <a:latin typeface="Courier New" panose="02070309020205020404" pitchFamily="49" charset="0"/>
                <a:cs typeface="Courier New" panose="02070309020205020404" pitchFamily="49" charset="0"/>
              </a:rPr>
              <a:t>;</a:t>
            </a:r>
          </a:p>
          <a:p>
            <a:pPr marL="76200" indent="0">
              <a:buNone/>
            </a:pPr>
            <a:r>
              <a:rPr lang="en-IN" sz="1200" b="1" dirty="0" err="1">
                <a:latin typeface="Courier New" panose="02070309020205020404" pitchFamily="49" charset="0"/>
                <a:cs typeface="Courier New" panose="02070309020205020404" pitchFamily="49" charset="0"/>
              </a:rPr>
              <a:t>System.out.println</a:t>
            </a:r>
            <a:r>
              <a:rPr lang="en-IN" sz="1200" b="1" dirty="0">
                <a:latin typeface="Courier New" panose="02070309020205020404" pitchFamily="49" charset="0"/>
                <a:cs typeface="Courier New" panose="02070309020205020404" pitchFamily="49" charset="0"/>
              </a:rPr>
              <a:t>("</a:t>
            </a:r>
            <a:r>
              <a:rPr lang="en-IN" sz="1200" b="1" dirty="0" err="1">
                <a:latin typeface="Courier New" panose="02070309020205020404" pitchFamily="49" charset="0"/>
                <a:cs typeface="Courier New" panose="02070309020205020404" pitchFamily="49" charset="0"/>
              </a:rPr>
              <a:t>i</a:t>
            </a:r>
            <a:r>
              <a:rPr lang="en-IN" sz="1200" b="1" dirty="0">
                <a:latin typeface="Courier New" panose="02070309020205020404" pitchFamily="49" charset="0"/>
                <a:cs typeface="Courier New" panose="02070309020205020404" pitchFamily="49" charset="0"/>
              </a:rPr>
              <a:t> and b " + </a:t>
            </a:r>
            <a:r>
              <a:rPr lang="en-IN" sz="1200" b="1" dirty="0" err="1">
                <a:latin typeface="Courier New" panose="02070309020205020404" pitchFamily="49" charset="0"/>
                <a:cs typeface="Courier New" panose="02070309020205020404" pitchFamily="49" charset="0"/>
              </a:rPr>
              <a:t>i</a:t>
            </a:r>
            <a:r>
              <a:rPr lang="en-IN" sz="1200" b="1" dirty="0">
                <a:latin typeface="Courier New" panose="02070309020205020404" pitchFamily="49" charset="0"/>
                <a:cs typeface="Courier New" panose="02070309020205020404" pitchFamily="49" charset="0"/>
              </a:rPr>
              <a:t> + " " + b);</a:t>
            </a:r>
          </a:p>
          <a:p>
            <a:pPr marL="76200" indent="0">
              <a:buNone/>
            </a:pPr>
            <a:r>
              <a:rPr lang="en-IN" sz="1200" b="1" dirty="0" err="1">
                <a:latin typeface="Courier New" panose="02070309020205020404" pitchFamily="49" charset="0"/>
                <a:cs typeface="Courier New" panose="02070309020205020404" pitchFamily="49" charset="0"/>
              </a:rPr>
              <a:t>System.out.println</a:t>
            </a:r>
            <a:r>
              <a:rPr lang="en-IN" sz="1200" b="1" dirty="0">
                <a:solidFill>
                  <a:srgbClr val="FF0000"/>
                </a:solidFill>
                <a:latin typeface="Courier New" panose="02070309020205020404" pitchFamily="49" charset="0"/>
                <a:cs typeface="Courier New" panose="02070309020205020404" pitchFamily="49" charset="0"/>
              </a:rPr>
              <a:t>("\</a:t>
            </a:r>
            <a:r>
              <a:rPr lang="en-IN" sz="1200" b="1" dirty="0" err="1">
                <a:solidFill>
                  <a:srgbClr val="FF0000"/>
                </a:solidFill>
                <a:latin typeface="Courier New" panose="02070309020205020404" pitchFamily="49" charset="0"/>
                <a:cs typeface="Courier New" panose="02070309020205020404" pitchFamily="49" charset="0"/>
              </a:rPr>
              <a:t>nConversion</a:t>
            </a:r>
            <a:r>
              <a:rPr lang="en-IN" sz="1200" b="1" dirty="0">
                <a:solidFill>
                  <a:srgbClr val="FF0000"/>
                </a:solidFill>
                <a:latin typeface="Courier New" panose="02070309020205020404" pitchFamily="49" charset="0"/>
                <a:cs typeface="Courier New" panose="02070309020205020404" pitchFamily="49" charset="0"/>
              </a:rPr>
              <a:t> of double to int</a:t>
            </a:r>
            <a:r>
              <a:rPr lang="en-IN" sz="1200" b="1" dirty="0">
                <a:latin typeface="Courier New" panose="02070309020205020404" pitchFamily="49" charset="0"/>
                <a:cs typeface="Courier New" panose="02070309020205020404" pitchFamily="49" charset="0"/>
              </a:rPr>
              <a:t>.");</a:t>
            </a:r>
          </a:p>
          <a:p>
            <a:pPr marL="76200" indent="0">
              <a:buNone/>
            </a:pPr>
            <a:r>
              <a:rPr lang="en-IN" sz="1200" b="1" dirty="0" err="1">
                <a:solidFill>
                  <a:srgbClr val="FF0000"/>
                </a:solidFill>
                <a:latin typeface="Courier New" panose="02070309020205020404" pitchFamily="49" charset="0"/>
                <a:cs typeface="Courier New" panose="02070309020205020404" pitchFamily="49" charset="0"/>
              </a:rPr>
              <a:t>i</a:t>
            </a:r>
            <a:r>
              <a:rPr lang="en-IN" sz="1200" b="1" dirty="0">
                <a:solidFill>
                  <a:srgbClr val="FF0000"/>
                </a:solidFill>
                <a:latin typeface="Courier New" panose="02070309020205020404" pitchFamily="49" charset="0"/>
                <a:cs typeface="Courier New" panose="02070309020205020404" pitchFamily="49" charset="0"/>
              </a:rPr>
              <a:t> = (int) d;</a:t>
            </a:r>
          </a:p>
          <a:p>
            <a:pPr marL="76200" indent="0">
              <a:buNone/>
            </a:pPr>
            <a:r>
              <a:rPr lang="en-IN" sz="1200" b="1" dirty="0" err="1">
                <a:latin typeface="Courier New" panose="02070309020205020404" pitchFamily="49" charset="0"/>
                <a:cs typeface="Courier New" panose="02070309020205020404" pitchFamily="49" charset="0"/>
              </a:rPr>
              <a:t>System.out.println</a:t>
            </a:r>
            <a:r>
              <a:rPr lang="en-IN" sz="1200" b="1" dirty="0">
                <a:latin typeface="Courier New" panose="02070309020205020404" pitchFamily="49" charset="0"/>
                <a:cs typeface="Courier New" panose="02070309020205020404" pitchFamily="49" charset="0"/>
              </a:rPr>
              <a:t>("d and </a:t>
            </a:r>
            <a:r>
              <a:rPr lang="en-IN" sz="1200" b="1" dirty="0" err="1">
                <a:latin typeface="Courier New" panose="02070309020205020404" pitchFamily="49" charset="0"/>
                <a:cs typeface="Courier New" panose="02070309020205020404" pitchFamily="49" charset="0"/>
              </a:rPr>
              <a:t>i</a:t>
            </a:r>
            <a:r>
              <a:rPr lang="en-IN" sz="1200" b="1" dirty="0">
                <a:latin typeface="Courier New" panose="02070309020205020404" pitchFamily="49" charset="0"/>
                <a:cs typeface="Courier New" panose="02070309020205020404" pitchFamily="49" charset="0"/>
              </a:rPr>
              <a:t> " + d + " " + </a:t>
            </a:r>
            <a:r>
              <a:rPr lang="en-IN" sz="1200" b="1" dirty="0" err="1">
                <a:latin typeface="Courier New" panose="02070309020205020404" pitchFamily="49" charset="0"/>
                <a:cs typeface="Courier New" panose="02070309020205020404" pitchFamily="49" charset="0"/>
              </a:rPr>
              <a:t>i</a:t>
            </a:r>
            <a:r>
              <a:rPr lang="en-IN" sz="1200" b="1" dirty="0">
                <a:latin typeface="Courier New" panose="02070309020205020404" pitchFamily="49" charset="0"/>
                <a:cs typeface="Courier New" panose="02070309020205020404" pitchFamily="49" charset="0"/>
              </a:rPr>
              <a:t>);</a:t>
            </a:r>
          </a:p>
          <a:p>
            <a:pPr marL="76200" indent="0">
              <a:buNone/>
            </a:pPr>
            <a:r>
              <a:rPr lang="en-IN" sz="1200" b="1" dirty="0" err="1">
                <a:latin typeface="Courier New" panose="02070309020205020404" pitchFamily="49" charset="0"/>
                <a:cs typeface="Courier New" panose="02070309020205020404" pitchFamily="49" charset="0"/>
              </a:rPr>
              <a:t>System.out.println</a:t>
            </a:r>
            <a:r>
              <a:rPr lang="en-IN" sz="1200" b="1" dirty="0">
                <a:latin typeface="Courier New" panose="02070309020205020404" pitchFamily="49" charset="0"/>
                <a:cs typeface="Courier New" panose="02070309020205020404" pitchFamily="49" charset="0"/>
              </a:rPr>
              <a:t>("\</a:t>
            </a:r>
            <a:r>
              <a:rPr lang="en-IN" sz="1200" b="1" dirty="0" err="1">
                <a:solidFill>
                  <a:srgbClr val="FF0000"/>
                </a:solidFill>
                <a:latin typeface="Courier New" panose="02070309020205020404" pitchFamily="49" charset="0"/>
                <a:cs typeface="Courier New" panose="02070309020205020404" pitchFamily="49" charset="0"/>
              </a:rPr>
              <a:t>nConversion</a:t>
            </a:r>
            <a:r>
              <a:rPr lang="en-IN" sz="1200" b="1" dirty="0">
                <a:solidFill>
                  <a:srgbClr val="FF0000"/>
                </a:solidFill>
                <a:latin typeface="Courier New" panose="02070309020205020404" pitchFamily="49" charset="0"/>
                <a:cs typeface="Courier New" panose="02070309020205020404" pitchFamily="49" charset="0"/>
              </a:rPr>
              <a:t> of double to byte</a:t>
            </a:r>
            <a:r>
              <a:rPr lang="en-IN" sz="1200" b="1" dirty="0">
                <a:latin typeface="Courier New" panose="02070309020205020404" pitchFamily="49" charset="0"/>
                <a:cs typeface="Courier New" panose="02070309020205020404" pitchFamily="49" charset="0"/>
              </a:rPr>
              <a:t>.");</a:t>
            </a:r>
          </a:p>
          <a:p>
            <a:pPr marL="76200" indent="0">
              <a:buNone/>
            </a:pPr>
            <a:r>
              <a:rPr lang="en-IN" sz="1200" b="1" dirty="0">
                <a:solidFill>
                  <a:srgbClr val="FF0000"/>
                </a:solidFill>
                <a:latin typeface="Courier New" panose="02070309020205020404" pitchFamily="49" charset="0"/>
                <a:cs typeface="Courier New" panose="02070309020205020404" pitchFamily="49" charset="0"/>
              </a:rPr>
              <a:t>b = (byte) d;</a:t>
            </a:r>
          </a:p>
          <a:p>
            <a:pPr marL="76200" indent="0">
              <a:buNone/>
            </a:pPr>
            <a:r>
              <a:rPr lang="en-IN" sz="1200" b="1" dirty="0" err="1">
                <a:latin typeface="Courier New" panose="02070309020205020404" pitchFamily="49" charset="0"/>
                <a:cs typeface="Courier New" panose="02070309020205020404" pitchFamily="49" charset="0"/>
              </a:rPr>
              <a:t>System.out.println</a:t>
            </a:r>
            <a:r>
              <a:rPr lang="en-IN" sz="1200" b="1" dirty="0">
                <a:latin typeface="Courier New" panose="02070309020205020404" pitchFamily="49" charset="0"/>
                <a:cs typeface="Courier New" panose="02070309020205020404" pitchFamily="49" charset="0"/>
              </a:rPr>
              <a:t>("d and b " + d + " " + b);</a:t>
            </a:r>
          </a:p>
          <a:p>
            <a:pPr marL="76200" indent="0">
              <a:buNone/>
            </a:pPr>
            <a:r>
              <a:rPr lang="en-IN" sz="1200" b="1" dirty="0">
                <a:latin typeface="Courier New" panose="02070309020205020404" pitchFamily="49" charset="0"/>
                <a:cs typeface="Courier New" panose="02070309020205020404" pitchFamily="49" charset="0"/>
              </a:rPr>
              <a:t>}</a:t>
            </a:r>
          </a:p>
          <a:p>
            <a:pPr marL="76200" indent="0">
              <a:buNone/>
            </a:pPr>
            <a:r>
              <a:rPr lang="en-IN" sz="1200" b="1" dirty="0">
                <a:latin typeface="Courier New" panose="02070309020205020404" pitchFamily="49" charset="0"/>
                <a:cs typeface="Courier New" panose="02070309020205020404" pitchFamily="49" charset="0"/>
              </a:rPr>
              <a:t>}</a:t>
            </a:r>
            <a:endParaRPr lang="en-IN" sz="1200" b="1" u="sng"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Tree>
    <p:extLst>
      <p:ext uri="{BB962C8B-B14F-4D97-AF65-F5344CB8AC3E}">
        <p14:creationId xmlns:p14="http://schemas.microsoft.com/office/powerpoint/2010/main" val="3536050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80920" cy="411510"/>
          </a:xfrm>
        </p:spPr>
        <p:txBody>
          <a:bodyPr/>
          <a:lstStyle/>
          <a:p>
            <a:r>
              <a:rPr lang="en-IN" b="1" dirty="0"/>
              <a:t>Casting Incompatible Types</a:t>
            </a:r>
            <a:endParaRPr lang="en-IN" b="1" u="sng" dirty="0"/>
          </a:p>
        </p:txBody>
      </p:sp>
      <p:sp>
        <p:nvSpPr>
          <p:cNvPr id="3" name="Text Placeholder 2"/>
          <p:cNvSpPr>
            <a:spLocks noGrp="1"/>
          </p:cNvSpPr>
          <p:nvPr>
            <p:ph type="body" idx="1"/>
          </p:nvPr>
        </p:nvSpPr>
        <p:spPr>
          <a:xfrm>
            <a:off x="107504" y="339502"/>
            <a:ext cx="9001000" cy="4680520"/>
          </a:xfrm>
        </p:spPr>
        <p:txBody>
          <a:bodyPr/>
          <a:lstStyle/>
          <a:p>
            <a:pPr marL="76200" indent="0">
              <a:buNone/>
            </a:pPr>
            <a:r>
              <a:rPr lang="en-US" sz="1800" u="sng" dirty="0"/>
              <a:t>OUTPUT</a:t>
            </a:r>
            <a:endParaRPr lang="en-IN" sz="1800" u="sng" dirty="0"/>
          </a:p>
          <a:p>
            <a:pPr marL="76200" indent="0">
              <a:buNone/>
            </a:pPr>
            <a:r>
              <a:rPr lang="en-IN" sz="1600" dirty="0">
                <a:solidFill>
                  <a:schemeClr val="tx1">
                    <a:lumMod val="50000"/>
                    <a:lumOff val="50000"/>
                  </a:schemeClr>
                </a:solidFill>
              </a:rPr>
              <a:t>Conversion of int to byte.</a:t>
            </a:r>
          </a:p>
          <a:p>
            <a:pPr marL="76200" indent="0">
              <a:buNone/>
            </a:pPr>
            <a:r>
              <a:rPr lang="en-IN" sz="1600" dirty="0" err="1">
                <a:solidFill>
                  <a:schemeClr val="tx1">
                    <a:lumMod val="50000"/>
                    <a:lumOff val="50000"/>
                  </a:schemeClr>
                </a:solidFill>
              </a:rPr>
              <a:t>i</a:t>
            </a:r>
            <a:r>
              <a:rPr lang="en-IN" sz="1600" dirty="0">
                <a:solidFill>
                  <a:schemeClr val="tx1">
                    <a:lumMod val="50000"/>
                    <a:lumOff val="50000"/>
                  </a:schemeClr>
                </a:solidFill>
              </a:rPr>
              <a:t> and b 257   1</a:t>
            </a:r>
          </a:p>
          <a:p>
            <a:pPr marL="76200" indent="0">
              <a:buNone/>
            </a:pPr>
            <a:r>
              <a:rPr lang="en-IN" sz="1600" dirty="0">
                <a:solidFill>
                  <a:schemeClr val="tx1">
                    <a:lumMod val="50000"/>
                    <a:lumOff val="50000"/>
                  </a:schemeClr>
                </a:solidFill>
              </a:rPr>
              <a:t>Conversion of double to int.</a:t>
            </a:r>
          </a:p>
          <a:p>
            <a:pPr marL="76200" indent="0">
              <a:buNone/>
            </a:pPr>
            <a:r>
              <a:rPr lang="en-IN" sz="1600" dirty="0">
                <a:solidFill>
                  <a:schemeClr val="tx1">
                    <a:lumMod val="50000"/>
                    <a:lumOff val="50000"/>
                  </a:schemeClr>
                </a:solidFill>
              </a:rPr>
              <a:t>d and </a:t>
            </a:r>
            <a:r>
              <a:rPr lang="en-IN" sz="1600" dirty="0" err="1">
                <a:solidFill>
                  <a:schemeClr val="tx1">
                    <a:lumMod val="50000"/>
                    <a:lumOff val="50000"/>
                  </a:schemeClr>
                </a:solidFill>
              </a:rPr>
              <a:t>i</a:t>
            </a:r>
            <a:r>
              <a:rPr lang="en-IN" sz="1600" dirty="0">
                <a:solidFill>
                  <a:schemeClr val="tx1">
                    <a:lumMod val="50000"/>
                    <a:lumOff val="50000"/>
                  </a:schemeClr>
                </a:solidFill>
              </a:rPr>
              <a:t> 323.142  323</a:t>
            </a:r>
          </a:p>
          <a:p>
            <a:pPr marL="76200" indent="0">
              <a:buNone/>
            </a:pPr>
            <a:r>
              <a:rPr lang="en-IN" sz="1600" dirty="0">
                <a:solidFill>
                  <a:schemeClr val="tx1">
                    <a:lumMod val="50000"/>
                    <a:lumOff val="50000"/>
                  </a:schemeClr>
                </a:solidFill>
              </a:rPr>
              <a:t>Conversion of double to byte.</a:t>
            </a:r>
          </a:p>
          <a:p>
            <a:pPr marL="76200" indent="0">
              <a:buNone/>
            </a:pPr>
            <a:r>
              <a:rPr lang="en-IN" sz="1600" dirty="0">
                <a:solidFill>
                  <a:schemeClr val="tx1">
                    <a:lumMod val="50000"/>
                    <a:lumOff val="50000"/>
                  </a:schemeClr>
                </a:solidFill>
              </a:rPr>
              <a:t>d and b 323.142   67</a:t>
            </a:r>
          </a:p>
          <a:p>
            <a:pPr>
              <a:buFont typeface="Wingdings" panose="05000000000000000000" pitchFamily="2" charset="2"/>
              <a:buChar char="ü"/>
            </a:pPr>
            <a:r>
              <a:rPr lang="en-IN" sz="1600" dirty="0"/>
              <a:t>When the value 257 is cast into a </a:t>
            </a:r>
            <a:r>
              <a:rPr lang="en-IN" sz="1600" b="1" dirty="0"/>
              <a:t>byte </a:t>
            </a:r>
            <a:r>
              <a:rPr lang="en-IN" sz="1600" dirty="0"/>
              <a:t>variable, the result is the remainder of the division of 257 by 256 (the range of a </a:t>
            </a:r>
            <a:r>
              <a:rPr lang="en-IN" sz="1600" b="1" dirty="0"/>
              <a:t>byte</a:t>
            </a:r>
            <a:r>
              <a:rPr lang="en-IN" sz="1600" dirty="0"/>
              <a:t>), which is 1 in this case.</a:t>
            </a:r>
          </a:p>
          <a:p>
            <a:pPr>
              <a:buFont typeface="Wingdings" panose="05000000000000000000" pitchFamily="2" charset="2"/>
              <a:buChar char="ü"/>
            </a:pPr>
            <a:r>
              <a:rPr lang="en-IN" sz="1600" dirty="0"/>
              <a:t>When the </a:t>
            </a:r>
            <a:r>
              <a:rPr lang="en-IN" sz="1600" b="1" dirty="0"/>
              <a:t>d </a:t>
            </a:r>
            <a:r>
              <a:rPr lang="en-IN" sz="1600" dirty="0"/>
              <a:t>is converted to an </a:t>
            </a:r>
            <a:r>
              <a:rPr lang="en-IN" sz="1600" b="1" dirty="0"/>
              <a:t>int</a:t>
            </a:r>
            <a:r>
              <a:rPr lang="en-IN" sz="1600" dirty="0"/>
              <a:t>, its fractional component is lost.</a:t>
            </a:r>
          </a:p>
          <a:p>
            <a:pPr>
              <a:buFont typeface="Wingdings" panose="05000000000000000000" pitchFamily="2" charset="2"/>
              <a:buChar char="ü"/>
            </a:pPr>
            <a:r>
              <a:rPr lang="en-IN" sz="1600" dirty="0"/>
              <a:t> When </a:t>
            </a:r>
            <a:r>
              <a:rPr lang="en-IN" sz="1600" b="1" dirty="0"/>
              <a:t>d </a:t>
            </a:r>
            <a:r>
              <a:rPr lang="en-IN" sz="1600" dirty="0"/>
              <a:t>is converted to a </a:t>
            </a:r>
            <a:r>
              <a:rPr lang="en-IN" sz="1600" b="1" dirty="0"/>
              <a:t>byte</a:t>
            </a:r>
            <a:r>
              <a:rPr lang="en-IN" sz="1600" dirty="0"/>
              <a:t>, its fractional component is lost, </a:t>
            </a:r>
            <a:r>
              <a:rPr lang="en-IN" sz="1600" i="1" dirty="0"/>
              <a:t>and </a:t>
            </a:r>
            <a:r>
              <a:rPr lang="en-IN" sz="1600" dirty="0"/>
              <a:t>the value is reduced modulo 256, which in this case is 67</a:t>
            </a:r>
            <a:r>
              <a:rPr lang="en-IN" sz="1800" dirty="0"/>
              <a:t>.</a:t>
            </a:r>
            <a:endParaRPr lang="en-IN" sz="1800" b="1" u="sng" dirty="0">
              <a:solidFill>
                <a:schemeClr val="tx1">
                  <a:lumMod val="50000"/>
                  <a:lumOff val="50000"/>
                </a:schemeClr>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Tree>
    <p:extLst>
      <p:ext uri="{BB962C8B-B14F-4D97-AF65-F5344CB8AC3E}">
        <p14:creationId xmlns:p14="http://schemas.microsoft.com/office/powerpoint/2010/main" val="3709604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b="1" dirty="0"/>
              <a:t>Automatic Type Promotion in Expressions</a:t>
            </a:r>
            <a:endParaRPr lang="en-IN" sz="2800" b="1" u="sng" dirty="0"/>
          </a:p>
        </p:txBody>
      </p:sp>
      <p:sp>
        <p:nvSpPr>
          <p:cNvPr id="3" name="Text Placeholder 2"/>
          <p:cNvSpPr>
            <a:spLocks noGrp="1"/>
          </p:cNvSpPr>
          <p:nvPr>
            <p:ph type="body" idx="1"/>
          </p:nvPr>
        </p:nvSpPr>
        <p:spPr>
          <a:xfrm>
            <a:off x="107504" y="555526"/>
            <a:ext cx="9001000" cy="4464496"/>
          </a:xfrm>
        </p:spPr>
        <p:txBody>
          <a:bodyPr/>
          <a:lstStyle/>
          <a:p>
            <a:pPr>
              <a:buFont typeface="Wingdings" panose="05000000000000000000" pitchFamily="2" charset="2"/>
              <a:buChar char="§"/>
            </a:pPr>
            <a:r>
              <a:rPr lang="en-IN" sz="1800" dirty="0"/>
              <a:t>Java automatically promotes each </a:t>
            </a:r>
            <a:r>
              <a:rPr lang="en-IN" sz="1800" b="1" dirty="0"/>
              <a:t>byte</a:t>
            </a:r>
            <a:r>
              <a:rPr lang="en-IN" sz="1800" dirty="0"/>
              <a:t>, </a:t>
            </a:r>
            <a:r>
              <a:rPr lang="en-IN" sz="1800" b="1" dirty="0"/>
              <a:t>short</a:t>
            </a:r>
            <a:r>
              <a:rPr lang="en-IN" sz="1800" dirty="0"/>
              <a:t>, or </a:t>
            </a:r>
            <a:r>
              <a:rPr lang="en-IN" sz="1800" b="1" dirty="0"/>
              <a:t>char </a:t>
            </a:r>
            <a:r>
              <a:rPr lang="en-IN" sz="1800" dirty="0"/>
              <a:t>operand to </a:t>
            </a:r>
            <a:r>
              <a:rPr lang="en-IN" sz="1800" b="1" dirty="0"/>
              <a:t>int </a:t>
            </a:r>
            <a:r>
              <a:rPr lang="en-IN" sz="1800" dirty="0"/>
              <a:t>when evaluating an expression.</a:t>
            </a:r>
          </a:p>
          <a:p>
            <a:pPr>
              <a:buFont typeface="Wingdings" panose="05000000000000000000" pitchFamily="2" charset="2"/>
              <a:buChar char="ü"/>
            </a:pPr>
            <a:r>
              <a:rPr lang="en-IN" sz="1800" dirty="0"/>
              <a:t>byte a = 40;</a:t>
            </a:r>
          </a:p>
          <a:p>
            <a:pPr>
              <a:buFont typeface="Wingdings" panose="05000000000000000000" pitchFamily="2" charset="2"/>
              <a:buChar char="ü"/>
            </a:pPr>
            <a:r>
              <a:rPr lang="en-IN" sz="1800" dirty="0"/>
              <a:t>byte b = 50;</a:t>
            </a:r>
          </a:p>
          <a:p>
            <a:pPr>
              <a:buFont typeface="Wingdings" panose="05000000000000000000" pitchFamily="2" charset="2"/>
              <a:buChar char="ü"/>
            </a:pPr>
            <a:r>
              <a:rPr lang="en-IN" sz="1800" dirty="0"/>
              <a:t>byte c = 100;</a:t>
            </a:r>
          </a:p>
          <a:p>
            <a:pPr>
              <a:buFont typeface="Wingdings" panose="05000000000000000000" pitchFamily="2" charset="2"/>
              <a:buChar char="ü"/>
            </a:pPr>
            <a:r>
              <a:rPr lang="en-IN" sz="1800" dirty="0">
                <a:solidFill>
                  <a:schemeClr val="tx1">
                    <a:lumMod val="50000"/>
                    <a:lumOff val="50000"/>
                  </a:schemeClr>
                </a:solidFill>
              </a:rPr>
              <a:t>int d = a * b / c;</a:t>
            </a:r>
          </a:p>
          <a:p>
            <a:pPr>
              <a:buFont typeface="Wingdings" panose="05000000000000000000" pitchFamily="2" charset="2"/>
              <a:buChar char="Ø"/>
            </a:pPr>
            <a:r>
              <a:rPr lang="en-IN" sz="1800" dirty="0"/>
              <a:t>The result of the intermediate term </a:t>
            </a:r>
            <a:r>
              <a:rPr lang="en-IN" sz="1800" b="1" dirty="0"/>
              <a:t>a * b </a:t>
            </a:r>
            <a:r>
              <a:rPr lang="en-IN" sz="1800" dirty="0"/>
              <a:t>easily exceeds the range of either of its </a:t>
            </a:r>
            <a:r>
              <a:rPr lang="en-IN" sz="1800" b="1" dirty="0"/>
              <a:t>byte </a:t>
            </a:r>
            <a:r>
              <a:rPr lang="en-IN" sz="1800" dirty="0"/>
              <a:t>operands.</a:t>
            </a:r>
          </a:p>
          <a:p>
            <a:pPr>
              <a:buFont typeface="Wingdings" panose="05000000000000000000" pitchFamily="2" charset="2"/>
              <a:buChar char="Ø"/>
            </a:pPr>
            <a:r>
              <a:rPr lang="en-IN" sz="1800" dirty="0"/>
              <a:t>The </a:t>
            </a:r>
            <a:r>
              <a:rPr lang="en-IN" sz="1800" dirty="0">
                <a:solidFill>
                  <a:schemeClr val="tx1">
                    <a:lumMod val="50000"/>
                    <a:lumOff val="50000"/>
                  </a:schemeClr>
                </a:solidFill>
              </a:rPr>
              <a:t>subexpression </a:t>
            </a:r>
            <a:r>
              <a:rPr lang="en-IN" sz="1800" b="1" dirty="0">
                <a:solidFill>
                  <a:schemeClr val="tx1">
                    <a:lumMod val="50000"/>
                    <a:lumOff val="50000"/>
                  </a:schemeClr>
                </a:solidFill>
              </a:rPr>
              <a:t>a * b </a:t>
            </a:r>
            <a:r>
              <a:rPr lang="en-IN" sz="1800" dirty="0">
                <a:solidFill>
                  <a:schemeClr val="tx1">
                    <a:lumMod val="50000"/>
                    <a:lumOff val="50000"/>
                  </a:schemeClr>
                </a:solidFill>
              </a:rPr>
              <a:t>is performed using integers—not bytes</a:t>
            </a:r>
            <a:r>
              <a:rPr lang="en-IN" sz="1800" dirty="0"/>
              <a:t>. Thus, 2,000, the result of the intermediate expression.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Tree>
    <p:extLst>
      <p:ext uri="{BB962C8B-B14F-4D97-AF65-F5344CB8AC3E}">
        <p14:creationId xmlns:p14="http://schemas.microsoft.com/office/powerpoint/2010/main" val="2908744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b="1" dirty="0"/>
              <a:t>Automatic Type Promotion in Expressions</a:t>
            </a:r>
            <a:endParaRPr lang="en-IN" sz="2800" b="1" u="sng" dirty="0"/>
          </a:p>
        </p:txBody>
      </p:sp>
      <p:sp>
        <p:nvSpPr>
          <p:cNvPr id="3" name="Text Placeholder 2"/>
          <p:cNvSpPr>
            <a:spLocks noGrp="1"/>
          </p:cNvSpPr>
          <p:nvPr>
            <p:ph type="body" idx="1"/>
          </p:nvPr>
        </p:nvSpPr>
        <p:spPr>
          <a:xfrm>
            <a:off x="107504" y="555526"/>
            <a:ext cx="9001000" cy="4464496"/>
          </a:xfrm>
        </p:spPr>
        <p:txBody>
          <a:bodyPr/>
          <a:lstStyle/>
          <a:p>
            <a:pPr marL="76200" indent="0">
              <a:buNone/>
            </a:pPr>
            <a:r>
              <a:rPr lang="en-IN" sz="1800" dirty="0"/>
              <a:t>byte b = 50;</a:t>
            </a:r>
          </a:p>
          <a:p>
            <a:pPr marL="76200" indent="0">
              <a:buNone/>
            </a:pPr>
            <a:r>
              <a:rPr lang="en-IN" sz="1800" dirty="0"/>
              <a:t>b = b * 2; // Error! Cannot assign an int to a byte!</a:t>
            </a:r>
          </a:p>
          <a:p>
            <a:pPr>
              <a:buFont typeface="Wingdings" panose="05000000000000000000" pitchFamily="2" charset="2"/>
              <a:buChar char="§"/>
            </a:pPr>
            <a:r>
              <a:rPr lang="en-IN" sz="1800" dirty="0"/>
              <a:t>The code is attempting to store 50 * 2, a perfectly valid </a:t>
            </a:r>
            <a:r>
              <a:rPr lang="en-IN" sz="1800" b="1" dirty="0"/>
              <a:t>byte </a:t>
            </a:r>
            <a:r>
              <a:rPr lang="en-IN" sz="1800" dirty="0"/>
              <a:t>value, back into a </a:t>
            </a:r>
            <a:r>
              <a:rPr lang="en-IN" sz="1800" b="1" dirty="0"/>
              <a:t>byte </a:t>
            </a:r>
            <a:r>
              <a:rPr lang="en-IN" sz="1800" dirty="0"/>
              <a:t>variable.</a:t>
            </a:r>
          </a:p>
          <a:p>
            <a:pPr>
              <a:buFont typeface="Wingdings" panose="05000000000000000000" pitchFamily="2" charset="2"/>
              <a:buChar char="§"/>
            </a:pPr>
            <a:r>
              <a:rPr lang="en-IN" sz="1800" dirty="0"/>
              <a:t>However, because the operands were automatically promoted to </a:t>
            </a:r>
            <a:r>
              <a:rPr lang="en-IN" sz="1800" b="1" dirty="0"/>
              <a:t>int </a:t>
            </a:r>
            <a:r>
              <a:rPr lang="en-IN" sz="1800" dirty="0"/>
              <a:t>when the expression was evaluated, the result has also been promoted to </a:t>
            </a:r>
            <a:r>
              <a:rPr lang="en-IN" sz="1800" b="1" dirty="0"/>
              <a:t>int</a:t>
            </a:r>
            <a:r>
              <a:rPr lang="en-IN" sz="1800" dirty="0"/>
              <a:t>. </a:t>
            </a:r>
          </a:p>
          <a:p>
            <a:pPr>
              <a:buFont typeface="Wingdings" panose="05000000000000000000" pitchFamily="2" charset="2"/>
              <a:buChar char="§"/>
            </a:pPr>
            <a:r>
              <a:rPr lang="en-IN" sz="1800" dirty="0"/>
              <a:t>Thus, </a:t>
            </a:r>
            <a:r>
              <a:rPr lang="en-IN" sz="1800" dirty="0">
                <a:solidFill>
                  <a:schemeClr val="tx1">
                    <a:lumMod val="50000"/>
                    <a:lumOff val="50000"/>
                  </a:schemeClr>
                </a:solidFill>
              </a:rPr>
              <a:t>the result of the expression is now of type </a:t>
            </a:r>
            <a:r>
              <a:rPr lang="en-IN" sz="1800" b="1" dirty="0">
                <a:solidFill>
                  <a:schemeClr val="tx1">
                    <a:lumMod val="50000"/>
                    <a:lumOff val="50000"/>
                  </a:schemeClr>
                </a:solidFill>
              </a:rPr>
              <a:t>int</a:t>
            </a:r>
            <a:r>
              <a:rPr lang="en-IN" sz="1800" dirty="0"/>
              <a:t>, which cannot be assigned to a </a:t>
            </a:r>
            <a:r>
              <a:rPr lang="en-IN" sz="1800" b="1" dirty="0"/>
              <a:t>byte </a:t>
            </a:r>
            <a:r>
              <a:rPr lang="en-IN" sz="1800" dirty="0"/>
              <a:t>without the use of a cast.</a:t>
            </a:r>
          </a:p>
          <a:p>
            <a:pPr marL="76200" indent="0">
              <a:buNone/>
            </a:pPr>
            <a:endParaRPr lang="en-US" sz="1800" dirty="0"/>
          </a:p>
          <a:p>
            <a:pPr>
              <a:buFont typeface="Wingdings" panose="05000000000000000000" pitchFamily="2" charset="2"/>
              <a:buChar char="Ø"/>
            </a:pPr>
            <a:r>
              <a:rPr lang="en-IN" sz="1800" dirty="0">
                <a:solidFill>
                  <a:srgbClr val="00B050"/>
                </a:solidFill>
              </a:rPr>
              <a:t>byte b = 50;</a:t>
            </a:r>
          </a:p>
          <a:p>
            <a:pPr>
              <a:buFont typeface="Wingdings" panose="05000000000000000000" pitchFamily="2" charset="2"/>
              <a:buChar char="Ø"/>
            </a:pPr>
            <a:r>
              <a:rPr lang="en-IN" sz="1800" dirty="0">
                <a:solidFill>
                  <a:srgbClr val="00B050"/>
                </a:solidFill>
              </a:rPr>
              <a:t>b = (byte)(b * 2); which yields the correct value of 100.</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Tree>
    <p:extLst>
      <p:ext uri="{BB962C8B-B14F-4D97-AF65-F5344CB8AC3E}">
        <p14:creationId xmlns:p14="http://schemas.microsoft.com/office/powerpoint/2010/main" val="426645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b="1" dirty="0"/>
              <a:t>The Type Promotion Rules</a:t>
            </a:r>
            <a:endParaRPr lang="en-IN" sz="2800" b="1" u="sng" dirty="0"/>
          </a:p>
        </p:txBody>
      </p:sp>
      <p:sp>
        <p:nvSpPr>
          <p:cNvPr id="3" name="Text Placeholder 2"/>
          <p:cNvSpPr>
            <a:spLocks noGrp="1"/>
          </p:cNvSpPr>
          <p:nvPr>
            <p:ph type="body" idx="1"/>
          </p:nvPr>
        </p:nvSpPr>
        <p:spPr>
          <a:xfrm>
            <a:off x="107504" y="555526"/>
            <a:ext cx="9001000" cy="4587974"/>
          </a:xfrm>
        </p:spPr>
        <p:txBody>
          <a:bodyPr/>
          <a:lstStyle/>
          <a:p>
            <a:pPr algn="just">
              <a:buFont typeface="Arial" panose="020B0604020202020204" pitchFamily="34" charset="0"/>
              <a:buChar char="•"/>
            </a:pPr>
            <a:r>
              <a:rPr lang="en-IN" sz="2000" dirty="0"/>
              <a:t>First, all </a:t>
            </a:r>
            <a:r>
              <a:rPr lang="en-IN" sz="2000" b="1" dirty="0"/>
              <a:t>byte</a:t>
            </a:r>
            <a:r>
              <a:rPr lang="en-IN" sz="2000" dirty="0"/>
              <a:t>, </a:t>
            </a:r>
            <a:r>
              <a:rPr lang="en-IN" sz="2000" b="1" dirty="0"/>
              <a:t>short</a:t>
            </a:r>
            <a:r>
              <a:rPr lang="en-IN" sz="2000" dirty="0"/>
              <a:t>, and </a:t>
            </a:r>
            <a:r>
              <a:rPr lang="en-IN" sz="2000" b="1" dirty="0"/>
              <a:t>char </a:t>
            </a:r>
            <a:r>
              <a:rPr lang="en-IN" sz="2000" dirty="0"/>
              <a:t>values are promoted to </a:t>
            </a:r>
            <a:r>
              <a:rPr lang="en-IN" sz="2000" b="1" dirty="0"/>
              <a:t>int</a:t>
            </a:r>
            <a:r>
              <a:rPr lang="en-IN" sz="2000" dirty="0"/>
              <a:t>, as just described. Then, if one operand is a </a:t>
            </a:r>
            <a:r>
              <a:rPr lang="en-IN" sz="2000" b="1" dirty="0"/>
              <a:t>long</a:t>
            </a:r>
            <a:r>
              <a:rPr lang="en-IN" sz="2000" dirty="0"/>
              <a:t>, the whole expression is promoted to </a:t>
            </a:r>
            <a:r>
              <a:rPr lang="en-IN" sz="2000" b="1" dirty="0"/>
              <a:t>long</a:t>
            </a:r>
            <a:r>
              <a:rPr lang="en-IN" sz="2000" dirty="0"/>
              <a:t>.</a:t>
            </a:r>
          </a:p>
          <a:p>
            <a:pPr algn="just">
              <a:buFont typeface="Arial" panose="020B0604020202020204" pitchFamily="34" charset="0"/>
              <a:buChar char="•"/>
            </a:pPr>
            <a:r>
              <a:rPr lang="en-IN" sz="2000" dirty="0"/>
              <a:t>If one operand is a </a:t>
            </a:r>
            <a:r>
              <a:rPr lang="en-IN" sz="2000" b="1" dirty="0"/>
              <a:t>float, </a:t>
            </a:r>
            <a:r>
              <a:rPr lang="en-IN" sz="2000" dirty="0"/>
              <a:t>the entire expression is promoted to </a:t>
            </a:r>
            <a:r>
              <a:rPr lang="en-IN" sz="2000" b="1" dirty="0"/>
              <a:t>float</a:t>
            </a:r>
            <a:r>
              <a:rPr lang="en-IN" sz="2000" dirty="0"/>
              <a:t>. </a:t>
            </a:r>
          </a:p>
          <a:p>
            <a:pPr algn="just">
              <a:buFont typeface="Arial" panose="020B0604020202020204" pitchFamily="34" charset="0"/>
              <a:buChar char="•"/>
            </a:pPr>
            <a:r>
              <a:rPr lang="en-IN" sz="2000" dirty="0"/>
              <a:t>If any of the operands is </a:t>
            </a:r>
            <a:r>
              <a:rPr lang="en-IN" sz="2000" b="1" dirty="0"/>
              <a:t>double</a:t>
            </a:r>
            <a:r>
              <a:rPr lang="en-IN" sz="2000" dirty="0"/>
              <a:t>, the result is </a:t>
            </a:r>
            <a:r>
              <a:rPr lang="en-IN" sz="2000" b="1" dirty="0"/>
              <a:t>double</a:t>
            </a:r>
            <a:r>
              <a:rPr lang="en-IN" sz="2000" dirty="0"/>
              <a:t>.</a:t>
            </a:r>
            <a:endParaRPr lang="en-IN" sz="2000" b="1" dirty="0">
              <a:solidFill>
                <a:srgbClr val="00B050"/>
              </a:solidFill>
              <a:latin typeface="High Tower Text" panose="020405020505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Tree>
    <p:extLst>
      <p:ext uri="{BB962C8B-B14F-4D97-AF65-F5344CB8AC3E}">
        <p14:creationId xmlns:p14="http://schemas.microsoft.com/office/powerpoint/2010/main" val="3464372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b="1" dirty="0"/>
              <a:t>The Type Promotion Rules</a:t>
            </a:r>
            <a:endParaRPr lang="en-IN" sz="2800" b="1" u="sng" dirty="0"/>
          </a:p>
        </p:txBody>
      </p:sp>
      <p:sp>
        <p:nvSpPr>
          <p:cNvPr id="3" name="Text Placeholder 2"/>
          <p:cNvSpPr>
            <a:spLocks noGrp="1"/>
          </p:cNvSpPr>
          <p:nvPr>
            <p:ph type="body" idx="1"/>
          </p:nvPr>
        </p:nvSpPr>
        <p:spPr>
          <a:xfrm>
            <a:off x="107504" y="555526"/>
            <a:ext cx="9001000" cy="4587974"/>
          </a:xfrm>
        </p:spPr>
        <p:txBody>
          <a:bodyPr/>
          <a:lstStyle/>
          <a:p>
            <a:pPr marL="76200" indent="0">
              <a:buNone/>
            </a:pPr>
            <a:r>
              <a:rPr lang="en-IN" sz="1600" b="1" dirty="0">
                <a:latin typeface="High Tower Text" panose="02040502050506030303" pitchFamily="18" charset="0"/>
              </a:rPr>
              <a:t>class Promote {</a:t>
            </a:r>
          </a:p>
          <a:p>
            <a:pPr marL="76200" indent="0">
              <a:buNone/>
            </a:pPr>
            <a:r>
              <a:rPr lang="en-IN" sz="1600" b="1" dirty="0">
                <a:latin typeface="High Tower Text" panose="02040502050506030303" pitchFamily="18" charset="0"/>
              </a:rPr>
              <a:t>public static void main(String </a:t>
            </a:r>
            <a:r>
              <a:rPr lang="en-IN" sz="1600" b="1" dirty="0" err="1">
                <a:latin typeface="High Tower Text" panose="02040502050506030303" pitchFamily="18" charset="0"/>
              </a:rPr>
              <a:t>args</a:t>
            </a:r>
            <a:r>
              <a:rPr lang="en-IN" sz="1600" b="1" dirty="0">
                <a:latin typeface="High Tower Text" panose="02040502050506030303" pitchFamily="18" charset="0"/>
              </a:rPr>
              <a:t>[]) {</a:t>
            </a:r>
          </a:p>
          <a:p>
            <a:pPr marL="76200" indent="0">
              <a:buNone/>
            </a:pPr>
            <a:r>
              <a:rPr lang="en-IN" sz="1600" b="1" dirty="0">
                <a:latin typeface="High Tower Text" panose="02040502050506030303" pitchFamily="18" charset="0"/>
              </a:rPr>
              <a:t>byte b = 42;</a:t>
            </a:r>
          </a:p>
          <a:p>
            <a:pPr marL="76200" indent="0">
              <a:buNone/>
            </a:pPr>
            <a:r>
              <a:rPr lang="en-IN" sz="1600" b="1" dirty="0">
                <a:latin typeface="High Tower Text" panose="02040502050506030303" pitchFamily="18" charset="0"/>
              </a:rPr>
              <a:t>char c = 'a';</a:t>
            </a:r>
          </a:p>
          <a:p>
            <a:pPr marL="76200" indent="0">
              <a:buNone/>
            </a:pPr>
            <a:r>
              <a:rPr lang="en-IN" sz="1600" b="1" dirty="0">
                <a:latin typeface="High Tower Text" panose="02040502050506030303" pitchFamily="18" charset="0"/>
              </a:rPr>
              <a:t>short s = 1024;</a:t>
            </a:r>
          </a:p>
          <a:p>
            <a:pPr marL="76200" indent="0">
              <a:buNone/>
            </a:pPr>
            <a:r>
              <a:rPr lang="en-IN" sz="1600" b="1" dirty="0">
                <a:latin typeface="High Tower Text" panose="02040502050506030303" pitchFamily="18" charset="0"/>
              </a:rPr>
              <a:t>int </a:t>
            </a:r>
            <a:r>
              <a:rPr lang="en-IN" sz="1600" b="1" dirty="0" err="1">
                <a:latin typeface="High Tower Text" panose="02040502050506030303" pitchFamily="18" charset="0"/>
              </a:rPr>
              <a:t>i</a:t>
            </a:r>
            <a:r>
              <a:rPr lang="en-IN" sz="1600" b="1" dirty="0">
                <a:latin typeface="High Tower Text" panose="02040502050506030303" pitchFamily="18" charset="0"/>
              </a:rPr>
              <a:t> = 50000;</a:t>
            </a:r>
          </a:p>
          <a:p>
            <a:pPr marL="76200" indent="0">
              <a:buNone/>
            </a:pPr>
            <a:r>
              <a:rPr lang="en-IN" sz="1600" b="1" dirty="0">
                <a:latin typeface="High Tower Text" panose="02040502050506030303" pitchFamily="18" charset="0"/>
              </a:rPr>
              <a:t>float f = 5.67f;</a:t>
            </a:r>
          </a:p>
          <a:p>
            <a:pPr marL="76200" indent="0">
              <a:buNone/>
            </a:pPr>
            <a:r>
              <a:rPr lang="en-IN" sz="1600" b="1" dirty="0">
                <a:latin typeface="High Tower Text" panose="02040502050506030303" pitchFamily="18" charset="0"/>
              </a:rPr>
              <a:t>double d = .1234;</a:t>
            </a:r>
          </a:p>
          <a:p>
            <a:pPr marL="76200" indent="0">
              <a:buNone/>
            </a:pPr>
            <a:r>
              <a:rPr lang="en-IN" sz="1600" b="1" dirty="0">
                <a:solidFill>
                  <a:srgbClr val="FF0000"/>
                </a:solidFill>
                <a:latin typeface="High Tower Text" panose="02040502050506030303" pitchFamily="18" charset="0"/>
              </a:rPr>
              <a:t>double result = (f * b) + (</a:t>
            </a:r>
            <a:r>
              <a:rPr lang="en-IN" sz="1600" b="1" dirty="0" err="1">
                <a:solidFill>
                  <a:srgbClr val="FF0000"/>
                </a:solidFill>
                <a:latin typeface="High Tower Text" panose="02040502050506030303" pitchFamily="18" charset="0"/>
              </a:rPr>
              <a:t>i</a:t>
            </a:r>
            <a:r>
              <a:rPr lang="en-IN" sz="1600" b="1" dirty="0">
                <a:solidFill>
                  <a:srgbClr val="FF0000"/>
                </a:solidFill>
                <a:latin typeface="High Tower Text" panose="02040502050506030303" pitchFamily="18" charset="0"/>
              </a:rPr>
              <a:t> / c) - (d * s);</a:t>
            </a:r>
          </a:p>
          <a:p>
            <a:pPr marL="76200" indent="0">
              <a:buNone/>
            </a:pPr>
            <a:r>
              <a:rPr lang="en-IN" sz="1600" b="1" dirty="0" err="1">
                <a:latin typeface="High Tower Text" panose="02040502050506030303" pitchFamily="18" charset="0"/>
              </a:rPr>
              <a:t>System.out.println</a:t>
            </a:r>
            <a:r>
              <a:rPr lang="en-IN" sz="1600" b="1" dirty="0">
                <a:latin typeface="High Tower Text" panose="02040502050506030303" pitchFamily="18" charset="0"/>
              </a:rPr>
              <a:t>((f * b) + " + " + (</a:t>
            </a:r>
            <a:r>
              <a:rPr lang="en-IN" sz="1600" b="1" dirty="0" err="1">
                <a:latin typeface="High Tower Text" panose="02040502050506030303" pitchFamily="18" charset="0"/>
              </a:rPr>
              <a:t>i</a:t>
            </a:r>
            <a:r>
              <a:rPr lang="en-IN" sz="1600" b="1" dirty="0">
                <a:latin typeface="High Tower Text" panose="02040502050506030303" pitchFamily="18" charset="0"/>
              </a:rPr>
              <a:t> / c) + " - " + (d * s));</a:t>
            </a:r>
          </a:p>
          <a:p>
            <a:pPr marL="76200" indent="0">
              <a:buNone/>
            </a:pPr>
            <a:r>
              <a:rPr lang="en-IN" sz="1600" b="1" dirty="0" err="1">
                <a:latin typeface="High Tower Text" panose="02040502050506030303" pitchFamily="18" charset="0"/>
              </a:rPr>
              <a:t>System.out.println</a:t>
            </a:r>
            <a:r>
              <a:rPr lang="en-IN" sz="1600" b="1" dirty="0">
                <a:latin typeface="High Tower Text" panose="02040502050506030303" pitchFamily="18" charset="0"/>
              </a:rPr>
              <a:t>("result = " + result);</a:t>
            </a:r>
          </a:p>
          <a:p>
            <a:pPr marL="76200" indent="0">
              <a:buNone/>
            </a:pPr>
            <a:r>
              <a:rPr lang="en-IN" sz="1600" b="1" dirty="0">
                <a:latin typeface="High Tower Text" panose="02040502050506030303" pitchFamily="18" charset="0"/>
              </a:rPr>
              <a:t>}</a:t>
            </a:r>
          </a:p>
          <a:p>
            <a:pPr marL="76200" indent="0">
              <a:buNone/>
            </a:pPr>
            <a:r>
              <a:rPr lang="en-IN" sz="1600" b="1" dirty="0">
                <a:latin typeface="High Tower Text" panose="02040502050506030303" pitchFamily="18" charset="0"/>
              </a:rPr>
              <a:t>}</a:t>
            </a:r>
            <a:endParaRPr lang="en-IN" sz="1600" b="1" dirty="0">
              <a:solidFill>
                <a:srgbClr val="00B050"/>
              </a:solidFill>
              <a:latin typeface="High Tower Text" panose="020405020505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spTree>
    <p:extLst>
      <p:ext uri="{BB962C8B-B14F-4D97-AF65-F5344CB8AC3E}">
        <p14:creationId xmlns:p14="http://schemas.microsoft.com/office/powerpoint/2010/main" val="2711352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b="1" dirty="0"/>
              <a:t>The Type Promotion Rules</a:t>
            </a:r>
            <a:endParaRPr lang="en-IN" sz="2800" b="1" u="sng" dirty="0"/>
          </a:p>
        </p:txBody>
      </p:sp>
      <p:sp>
        <p:nvSpPr>
          <p:cNvPr id="3" name="Text Placeholder 2"/>
          <p:cNvSpPr>
            <a:spLocks noGrp="1"/>
          </p:cNvSpPr>
          <p:nvPr>
            <p:ph type="body" idx="1"/>
          </p:nvPr>
        </p:nvSpPr>
        <p:spPr>
          <a:xfrm>
            <a:off x="107504" y="555526"/>
            <a:ext cx="9001000" cy="4587974"/>
          </a:xfrm>
        </p:spPr>
        <p:txBody>
          <a:bodyPr/>
          <a:lstStyle/>
          <a:p>
            <a:pPr marL="76200" indent="0">
              <a:buNone/>
            </a:pPr>
            <a:r>
              <a:rPr lang="en-IN" sz="1800" dirty="0">
                <a:solidFill>
                  <a:srgbClr val="00B050"/>
                </a:solidFill>
              </a:rPr>
              <a:t>double result = (f * b) + (</a:t>
            </a:r>
            <a:r>
              <a:rPr lang="en-IN" sz="1800" dirty="0" err="1">
                <a:solidFill>
                  <a:srgbClr val="00B050"/>
                </a:solidFill>
              </a:rPr>
              <a:t>i</a:t>
            </a:r>
            <a:r>
              <a:rPr lang="en-IN" sz="1800" dirty="0">
                <a:solidFill>
                  <a:srgbClr val="00B050"/>
                </a:solidFill>
              </a:rPr>
              <a:t> / c) - (d * s);</a:t>
            </a:r>
          </a:p>
          <a:p>
            <a:pPr algn="just">
              <a:buFont typeface="Wingdings" panose="05000000000000000000" pitchFamily="2" charset="2"/>
              <a:buChar char="§"/>
            </a:pPr>
            <a:r>
              <a:rPr lang="en-IN" sz="1800" dirty="0"/>
              <a:t>In the first subexpression, </a:t>
            </a:r>
            <a:r>
              <a:rPr lang="en-IN" sz="1800" b="1" dirty="0"/>
              <a:t>f * b</a:t>
            </a:r>
            <a:r>
              <a:rPr lang="en-IN" sz="1800" dirty="0"/>
              <a:t>, </a:t>
            </a:r>
            <a:r>
              <a:rPr lang="en-IN" sz="1800" b="1" dirty="0"/>
              <a:t>b </a:t>
            </a:r>
            <a:r>
              <a:rPr lang="en-IN" sz="1800" dirty="0"/>
              <a:t>is promoted to a </a:t>
            </a:r>
            <a:r>
              <a:rPr lang="en-IN" sz="1800" b="1" dirty="0"/>
              <a:t>float </a:t>
            </a:r>
            <a:r>
              <a:rPr lang="en-IN" sz="1800" dirty="0"/>
              <a:t>and the result of the subexpression is </a:t>
            </a:r>
            <a:r>
              <a:rPr lang="en-IN" sz="1800" b="1" dirty="0"/>
              <a:t>float</a:t>
            </a:r>
            <a:r>
              <a:rPr lang="en-IN" sz="1800" dirty="0"/>
              <a:t>. Next, in the subexpression </a:t>
            </a:r>
            <a:r>
              <a:rPr lang="en-IN" sz="1800" b="1" dirty="0" err="1"/>
              <a:t>i</a:t>
            </a:r>
            <a:r>
              <a:rPr lang="en-IN" sz="1800" b="1" dirty="0"/>
              <a:t> / c</a:t>
            </a:r>
            <a:r>
              <a:rPr lang="en-IN" sz="1800" dirty="0"/>
              <a:t>, </a:t>
            </a:r>
            <a:r>
              <a:rPr lang="en-IN" sz="1800" b="1" dirty="0"/>
              <a:t>c </a:t>
            </a:r>
            <a:r>
              <a:rPr lang="en-IN" sz="1800" dirty="0"/>
              <a:t>is promoted to </a:t>
            </a:r>
            <a:r>
              <a:rPr lang="en-IN" sz="1800" b="1" dirty="0"/>
              <a:t>int</a:t>
            </a:r>
            <a:r>
              <a:rPr lang="en-IN" sz="1800" dirty="0"/>
              <a:t>, and the result is of type </a:t>
            </a:r>
            <a:r>
              <a:rPr lang="en-IN" sz="1800" b="1" dirty="0"/>
              <a:t>int</a:t>
            </a:r>
            <a:r>
              <a:rPr lang="en-IN" sz="1800" dirty="0"/>
              <a:t>. </a:t>
            </a:r>
          </a:p>
          <a:p>
            <a:pPr algn="just">
              <a:buFont typeface="Wingdings" panose="05000000000000000000" pitchFamily="2" charset="2"/>
              <a:buChar char="§"/>
            </a:pPr>
            <a:r>
              <a:rPr lang="en-IN" sz="1800" dirty="0"/>
              <a:t>Then, in </a:t>
            </a:r>
            <a:r>
              <a:rPr lang="en-IN" sz="1800" b="1" dirty="0"/>
              <a:t>d * s</a:t>
            </a:r>
            <a:r>
              <a:rPr lang="en-IN" sz="1800" dirty="0"/>
              <a:t>, the value of </a:t>
            </a:r>
            <a:r>
              <a:rPr lang="en-IN" sz="1800" b="1" dirty="0"/>
              <a:t>s </a:t>
            </a:r>
            <a:r>
              <a:rPr lang="en-IN" sz="1800" dirty="0"/>
              <a:t>is promoted to </a:t>
            </a:r>
            <a:r>
              <a:rPr lang="en-IN" sz="1800" b="1" dirty="0"/>
              <a:t>double</a:t>
            </a:r>
            <a:r>
              <a:rPr lang="en-IN" sz="1800" dirty="0"/>
              <a:t>, and the type of the subexpression is </a:t>
            </a:r>
            <a:r>
              <a:rPr lang="en-IN" sz="1800" b="1" dirty="0"/>
              <a:t>double</a:t>
            </a:r>
            <a:r>
              <a:rPr lang="en-IN" sz="1800" dirty="0"/>
              <a:t>.</a:t>
            </a:r>
          </a:p>
          <a:p>
            <a:pPr algn="just">
              <a:buFont typeface="Wingdings" panose="05000000000000000000" pitchFamily="2" charset="2"/>
              <a:buChar char="§"/>
            </a:pPr>
            <a:r>
              <a:rPr lang="en-IN" sz="1800" dirty="0"/>
              <a:t>Finally, these three intermediate values, </a:t>
            </a:r>
            <a:r>
              <a:rPr lang="en-IN" sz="1800" b="1" dirty="0"/>
              <a:t>float</a:t>
            </a:r>
            <a:r>
              <a:rPr lang="en-IN" sz="1800" dirty="0"/>
              <a:t>, </a:t>
            </a:r>
            <a:r>
              <a:rPr lang="en-IN" sz="1800" b="1" dirty="0"/>
              <a:t>int</a:t>
            </a:r>
            <a:r>
              <a:rPr lang="en-IN" sz="1800" dirty="0"/>
              <a:t>, and </a:t>
            </a:r>
            <a:r>
              <a:rPr lang="en-IN" sz="1800" b="1" dirty="0"/>
              <a:t>double</a:t>
            </a:r>
            <a:r>
              <a:rPr lang="en-IN" sz="1800" dirty="0"/>
              <a:t>, are considered. The outcome of </a:t>
            </a:r>
            <a:r>
              <a:rPr lang="en-IN" sz="1800" b="1" dirty="0"/>
              <a:t>float </a:t>
            </a:r>
            <a:r>
              <a:rPr lang="en-IN" sz="1800" dirty="0"/>
              <a:t>plus an </a:t>
            </a:r>
            <a:r>
              <a:rPr lang="en-IN" sz="1800" b="1" dirty="0"/>
              <a:t>int </a:t>
            </a:r>
            <a:r>
              <a:rPr lang="en-IN" sz="1800" dirty="0"/>
              <a:t>is a </a:t>
            </a:r>
            <a:r>
              <a:rPr lang="en-IN" sz="1800" b="1" dirty="0"/>
              <a:t>float</a:t>
            </a:r>
            <a:r>
              <a:rPr lang="en-IN" sz="1800" dirty="0"/>
              <a:t>. </a:t>
            </a:r>
          </a:p>
          <a:p>
            <a:pPr algn="just">
              <a:buFont typeface="Wingdings" panose="05000000000000000000" pitchFamily="2" charset="2"/>
              <a:buChar char="§"/>
            </a:pPr>
            <a:r>
              <a:rPr lang="en-IN" sz="1800" dirty="0"/>
              <a:t>Then the resultant </a:t>
            </a:r>
            <a:r>
              <a:rPr lang="en-IN" sz="1800" b="1" dirty="0"/>
              <a:t>float </a:t>
            </a:r>
            <a:r>
              <a:rPr lang="en-IN" sz="1800" dirty="0"/>
              <a:t>minus the last </a:t>
            </a:r>
            <a:r>
              <a:rPr lang="en-IN" sz="1800" b="1" dirty="0"/>
              <a:t>double </a:t>
            </a:r>
            <a:r>
              <a:rPr lang="en-IN" sz="1800" dirty="0"/>
              <a:t>is promoted to </a:t>
            </a:r>
            <a:r>
              <a:rPr lang="en-IN" sz="1800" b="1" dirty="0"/>
              <a:t>double</a:t>
            </a:r>
            <a:r>
              <a:rPr lang="en-IN" sz="1800" dirty="0"/>
              <a:t>, which is the type for the final result of the expression.</a:t>
            </a:r>
            <a:endParaRPr lang="en-IN" sz="1800" b="1" dirty="0">
              <a:solidFill>
                <a:srgbClr val="00B050"/>
              </a:solidFill>
              <a:latin typeface="High Tower Text" panose="020405020505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Tree>
    <p:extLst>
      <p:ext uri="{BB962C8B-B14F-4D97-AF65-F5344CB8AC3E}">
        <p14:creationId xmlns:p14="http://schemas.microsoft.com/office/powerpoint/2010/main" val="126822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b="1" dirty="0"/>
              <a:t>VARIABLES</a:t>
            </a:r>
            <a:endParaRPr lang="en-IN" sz="2800" b="1" u="sng" dirty="0"/>
          </a:p>
        </p:txBody>
      </p:sp>
      <p:sp>
        <p:nvSpPr>
          <p:cNvPr id="3" name="Text Placeholder 2"/>
          <p:cNvSpPr>
            <a:spLocks noGrp="1"/>
          </p:cNvSpPr>
          <p:nvPr>
            <p:ph type="body" idx="1"/>
          </p:nvPr>
        </p:nvSpPr>
        <p:spPr>
          <a:xfrm>
            <a:off x="107504" y="555526"/>
            <a:ext cx="9001000" cy="4587974"/>
          </a:xfrm>
        </p:spPr>
        <p:txBody>
          <a:bodyPr/>
          <a:lstStyle/>
          <a:p>
            <a:pPr algn="just">
              <a:buFont typeface="Arial" panose="020B0604020202020204" pitchFamily="34" charset="0"/>
              <a:buChar char="•"/>
            </a:pPr>
            <a:r>
              <a:rPr lang="en-IN" sz="1800" dirty="0"/>
              <a:t>The variable is the basic unit of storage in a Java program.</a:t>
            </a:r>
          </a:p>
          <a:p>
            <a:pPr algn="just">
              <a:buFont typeface="Arial" panose="020B0604020202020204" pitchFamily="34" charset="0"/>
              <a:buChar char="•"/>
            </a:pPr>
            <a:r>
              <a:rPr lang="en-IN" sz="1800" dirty="0"/>
              <a:t> A variable is defined by the combination of an identifier, a type, and an optional initializer.</a:t>
            </a:r>
          </a:p>
          <a:p>
            <a:pPr algn="just">
              <a:buFont typeface="Arial" panose="020B0604020202020204" pitchFamily="34" charset="0"/>
              <a:buChar char="•"/>
            </a:pPr>
            <a:r>
              <a:rPr lang="en-IN" sz="1800" dirty="0"/>
              <a:t> In addition, all variables have a scope, which defines their visibility, and a lifetime.</a:t>
            </a:r>
          </a:p>
          <a:p>
            <a:pPr marL="76200" indent="0" algn="just">
              <a:buNone/>
            </a:pPr>
            <a:r>
              <a:rPr lang="en-IN" sz="1800" b="1" dirty="0"/>
              <a:t>Declaring a Variable:</a:t>
            </a:r>
          </a:p>
          <a:p>
            <a:pPr marL="76200" indent="0">
              <a:buNone/>
            </a:pPr>
            <a:r>
              <a:rPr lang="en-IN" sz="1800" dirty="0"/>
              <a:t>The basic form of a variable declaration is shown here:</a:t>
            </a:r>
          </a:p>
          <a:p>
            <a:pPr marL="76200" indent="0">
              <a:buNone/>
            </a:pPr>
            <a:r>
              <a:rPr lang="en-IN" sz="1800" i="1" dirty="0">
                <a:solidFill>
                  <a:srgbClr val="00B050"/>
                </a:solidFill>
              </a:rPr>
              <a:t>type identifier </a:t>
            </a:r>
            <a:r>
              <a:rPr lang="en-IN" sz="1800" dirty="0">
                <a:solidFill>
                  <a:srgbClr val="00B050"/>
                </a:solidFill>
              </a:rPr>
              <a:t>[ = </a:t>
            </a:r>
            <a:r>
              <a:rPr lang="en-IN" sz="1800" i="1" dirty="0">
                <a:solidFill>
                  <a:srgbClr val="00B050"/>
                </a:solidFill>
              </a:rPr>
              <a:t>value</a:t>
            </a:r>
            <a:r>
              <a:rPr lang="en-IN" sz="1800" dirty="0">
                <a:solidFill>
                  <a:srgbClr val="00B050"/>
                </a:solidFill>
              </a:rPr>
              <a:t>][, </a:t>
            </a:r>
            <a:r>
              <a:rPr lang="en-IN" sz="1800" i="1" dirty="0">
                <a:solidFill>
                  <a:srgbClr val="00B050"/>
                </a:solidFill>
              </a:rPr>
              <a:t>identifier </a:t>
            </a:r>
            <a:r>
              <a:rPr lang="en-IN" sz="1800" dirty="0">
                <a:solidFill>
                  <a:srgbClr val="00B050"/>
                </a:solidFill>
              </a:rPr>
              <a:t>[= </a:t>
            </a:r>
            <a:r>
              <a:rPr lang="en-IN" sz="1800" i="1" dirty="0">
                <a:solidFill>
                  <a:srgbClr val="00B050"/>
                </a:solidFill>
              </a:rPr>
              <a:t>value</a:t>
            </a:r>
            <a:r>
              <a:rPr lang="en-IN" sz="1800" dirty="0">
                <a:solidFill>
                  <a:srgbClr val="00B050"/>
                </a:solidFill>
              </a:rPr>
              <a:t>] ...] ;</a:t>
            </a:r>
          </a:p>
          <a:p>
            <a:pPr>
              <a:buFont typeface="Wingdings" panose="05000000000000000000" pitchFamily="2" charset="2"/>
              <a:buChar char="§"/>
            </a:pPr>
            <a:r>
              <a:rPr lang="en-IN" sz="1800" dirty="0"/>
              <a:t>The </a:t>
            </a:r>
            <a:r>
              <a:rPr lang="en-IN" sz="1800" i="1" dirty="0"/>
              <a:t>type </a:t>
            </a:r>
            <a:r>
              <a:rPr lang="en-IN" sz="1800" dirty="0"/>
              <a:t>is one of Java’s atomic types, or the name of a class or interface.</a:t>
            </a:r>
          </a:p>
          <a:p>
            <a:pPr>
              <a:buFont typeface="Wingdings" panose="05000000000000000000" pitchFamily="2" charset="2"/>
              <a:buChar char="§"/>
            </a:pPr>
            <a:r>
              <a:rPr lang="en-IN" sz="1800" dirty="0"/>
              <a:t>The </a:t>
            </a:r>
            <a:r>
              <a:rPr lang="en-IN" sz="1800" i="1" dirty="0"/>
              <a:t>identifier </a:t>
            </a:r>
            <a:r>
              <a:rPr lang="en-IN" sz="1800" dirty="0"/>
              <a:t>is the name of the variable.</a:t>
            </a:r>
            <a:endParaRPr lang="en-IN" sz="1800" b="1" dirty="0">
              <a:solidFill>
                <a:srgbClr val="00B050"/>
              </a:solidFill>
              <a:latin typeface="High Tower Text" panose="020405020505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spTree>
    <p:extLst>
      <p:ext uri="{BB962C8B-B14F-4D97-AF65-F5344CB8AC3E}">
        <p14:creationId xmlns:p14="http://schemas.microsoft.com/office/powerpoint/2010/main" val="360035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323528" y="771550"/>
            <a:ext cx="8640960" cy="4371950"/>
          </a:xfrm>
        </p:spPr>
        <p:txBody>
          <a:bodyPr/>
          <a:lstStyle/>
          <a:p>
            <a:pPr marL="76200" indent="0" algn="just">
              <a:buNone/>
            </a:pPr>
            <a:r>
              <a:rPr lang="en-IN" sz="2000" dirty="0"/>
              <a:t>Java defines eight </a:t>
            </a:r>
            <a:r>
              <a:rPr lang="en-IN" sz="2000" i="1" dirty="0"/>
              <a:t>primitive </a:t>
            </a:r>
            <a:r>
              <a:rPr lang="en-IN" sz="2000" dirty="0"/>
              <a:t>types of data.</a:t>
            </a:r>
          </a:p>
          <a:p>
            <a:pPr algn="just">
              <a:buFont typeface="Wingdings" panose="05000000000000000000" pitchFamily="2" charset="2"/>
              <a:buChar char="Ø"/>
            </a:pPr>
            <a:r>
              <a:rPr lang="en-IN" sz="2000" b="1" dirty="0"/>
              <a:t>byte</a:t>
            </a:r>
            <a:endParaRPr lang="en-IN" sz="2000" dirty="0"/>
          </a:p>
          <a:p>
            <a:pPr algn="just">
              <a:buFont typeface="Wingdings" panose="05000000000000000000" pitchFamily="2" charset="2"/>
              <a:buChar char="Ø"/>
            </a:pPr>
            <a:r>
              <a:rPr lang="en-IN" sz="2000" b="1" dirty="0"/>
              <a:t>short</a:t>
            </a:r>
            <a:endParaRPr lang="en-IN" sz="2000" dirty="0"/>
          </a:p>
          <a:p>
            <a:pPr algn="just">
              <a:buFont typeface="Wingdings" panose="05000000000000000000" pitchFamily="2" charset="2"/>
              <a:buChar char="Ø"/>
            </a:pPr>
            <a:r>
              <a:rPr lang="en-IN" sz="2000" b="1" dirty="0"/>
              <a:t>int</a:t>
            </a:r>
            <a:endParaRPr lang="en-IN" sz="2000" dirty="0"/>
          </a:p>
          <a:p>
            <a:pPr algn="just">
              <a:buFont typeface="Wingdings" panose="05000000000000000000" pitchFamily="2" charset="2"/>
              <a:buChar char="Ø"/>
            </a:pPr>
            <a:r>
              <a:rPr lang="en-IN" sz="2000" dirty="0"/>
              <a:t> </a:t>
            </a:r>
            <a:r>
              <a:rPr lang="en-IN" sz="2000" b="1" dirty="0"/>
              <a:t>long</a:t>
            </a:r>
          </a:p>
          <a:p>
            <a:pPr algn="just">
              <a:buFont typeface="Wingdings" panose="05000000000000000000" pitchFamily="2" charset="2"/>
              <a:buChar char="Ø"/>
            </a:pPr>
            <a:r>
              <a:rPr lang="en-IN" sz="2000" b="1" dirty="0"/>
              <a:t>char</a:t>
            </a:r>
            <a:endParaRPr lang="en-IN" sz="2000" dirty="0"/>
          </a:p>
          <a:p>
            <a:pPr algn="just">
              <a:buFont typeface="Wingdings" panose="05000000000000000000" pitchFamily="2" charset="2"/>
              <a:buChar char="Ø"/>
            </a:pPr>
            <a:r>
              <a:rPr lang="en-IN" sz="2000" dirty="0"/>
              <a:t> </a:t>
            </a:r>
            <a:r>
              <a:rPr lang="en-IN" sz="2000" b="1" dirty="0"/>
              <a:t>float</a:t>
            </a:r>
            <a:endParaRPr lang="en-IN" sz="2000" dirty="0"/>
          </a:p>
          <a:p>
            <a:pPr algn="just">
              <a:buFont typeface="Wingdings" panose="05000000000000000000" pitchFamily="2" charset="2"/>
              <a:buChar char="Ø"/>
            </a:pPr>
            <a:r>
              <a:rPr lang="en-IN" sz="2000" b="1" dirty="0"/>
              <a:t>double</a:t>
            </a:r>
            <a:r>
              <a:rPr lang="en-IN" sz="2000" dirty="0"/>
              <a:t> </a:t>
            </a:r>
          </a:p>
          <a:p>
            <a:pPr algn="just">
              <a:buFont typeface="Wingdings" panose="05000000000000000000" pitchFamily="2" charset="2"/>
              <a:buChar char="Ø"/>
            </a:pPr>
            <a:r>
              <a:rPr lang="en-IN" sz="2000" b="1" dirty="0" err="1"/>
              <a:t>boolean</a:t>
            </a:r>
            <a:endParaRPr lang="en-IN" sz="2000" dirty="0"/>
          </a:p>
          <a:p>
            <a:pPr marL="76200" indent="0" algn="just">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val="433751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b="1" dirty="0"/>
              <a:t>VARIABLES</a:t>
            </a:r>
            <a:endParaRPr lang="en-IN" sz="2800" b="1" u="sng" dirty="0"/>
          </a:p>
        </p:txBody>
      </p:sp>
      <p:sp>
        <p:nvSpPr>
          <p:cNvPr id="3" name="Text Placeholder 2"/>
          <p:cNvSpPr>
            <a:spLocks noGrp="1"/>
          </p:cNvSpPr>
          <p:nvPr>
            <p:ph type="body" idx="1"/>
          </p:nvPr>
        </p:nvSpPr>
        <p:spPr>
          <a:xfrm>
            <a:off x="107504" y="555526"/>
            <a:ext cx="9001000" cy="4587974"/>
          </a:xfrm>
        </p:spPr>
        <p:txBody>
          <a:bodyPr/>
          <a:lstStyle/>
          <a:p>
            <a:r>
              <a:rPr lang="en-IN" sz="1800" dirty="0"/>
              <a:t>In order to use a variable in a program we need to perform 2 steps</a:t>
            </a:r>
          </a:p>
          <a:p>
            <a:r>
              <a:rPr lang="en-IN" sz="1800" dirty="0"/>
              <a:t>1. Variable Declaration</a:t>
            </a:r>
          </a:p>
          <a:p>
            <a:r>
              <a:rPr lang="en-IN" sz="1800" dirty="0"/>
              <a:t>2. Variable Initialization</a:t>
            </a:r>
            <a:endParaRPr lang="en-IN" sz="1800" b="1" dirty="0">
              <a:solidFill>
                <a:srgbClr val="00B050"/>
              </a:solidFill>
              <a:latin typeface="High Tower Text" panose="020405020505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80975"/>
            <a:ext cx="8896350"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239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b="1" dirty="0"/>
              <a:t>VARIABLES</a:t>
            </a:r>
            <a:endParaRPr lang="en-IN" sz="2800" b="1" u="sng" dirty="0"/>
          </a:p>
        </p:txBody>
      </p:sp>
      <p:sp>
        <p:nvSpPr>
          <p:cNvPr id="3" name="Text Placeholder 2"/>
          <p:cNvSpPr>
            <a:spLocks noGrp="1"/>
          </p:cNvSpPr>
          <p:nvPr>
            <p:ph type="body" idx="1"/>
          </p:nvPr>
        </p:nvSpPr>
        <p:spPr>
          <a:xfrm>
            <a:off x="107504" y="555526"/>
            <a:ext cx="9001000" cy="4587974"/>
          </a:xfrm>
        </p:spPr>
        <p:txBody>
          <a:bodyPr/>
          <a:lstStyle/>
          <a:p>
            <a:pPr marL="76200" indent="0">
              <a:buNone/>
            </a:pPr>
            <a:endParaRPr lang="en-IN" sz="1800" b="1" dirty="0">
              <a:solidFill>
                <a:srgbClr val="00B050"/>
              </a:solidFill>
              <a:latin typeface="High Tower Text" panose="020405020505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55526"/>
            <a:ext cx="8277225"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8640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dirty="0"/>
              <a:t>Types of variables</a:t>
            </a:r>
            <a:endParaRPr lang="en-IN" sz="2800" b="1" u="sng" dirty="0"/>
          </a:p>
        </p:txBody>
      </p:sp>
      <p:sp>
        <p:nvSpPr>
          <p:cNvPr id="3" name="Text Placeholder 2"/>
          <p:cNvSpPr>
            <a:spLocks noGrp="1"/>
          </p:cNvSpPr>
          <p:nvPr>
            <p:ph type="body" idx="1"/>
          </p:nvPr>
        </p:nvSpPr>
        <p:spPr>
          <a:xfrm>
            <a:off x="107504" y="555526"/>
            <a:ext cx="9001000" cy="4587974"/>
          </a:xfrm>
        </p:spPr>
        <p:txBody>
          <a:bodyPr/>
          <a:lstStyle/>
          <a:p>
            <a:pPr marL="76200" indent="0">
              <a:buNone/>
            </a:pPr>
            <a:r>
              <a:rPr lang="en-IN" sz="1800" dirty="0"/>
              <a:t>1. Local variables - declared inside the method.</a:t>
            </a:r>
          </a:p>
          <a:p>
            <a:pPr marL="76200" indent="0">
              <a:buNone/>
            </a:pPr>
            <a:r>
              <a:rPr lang="en-IN" sz="1800" dirty="0"/>
              <a:t>2. Instance Variable - declared inside the class but outside the method.</a:t>
            </a:r>
          </a:p>
          <a:p>
            <a:pPr marL="76200" indent="0">
              <a:buNone/>
            </a:pPr>
            <a:r>
              <a:rPr lang="en-IN" sz="1800" dirty="0"/>
              <a:t>3. Static variable - declared as with static keyword</a:t>
            </a:r>
          </a:p>
          <a:p>
            <a:pPr marL="76200" indent="0">
              <a:buNone/>
            </a:pPr>
            <a:endParaRPr lang="en-IN" sz="1800" dirty="0"/>
          </a:p>
          <a:p>
            <a:pPr marL="762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52</a:t>
            </a:fld>
            <a:endParaRPr lang="e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23678"/>
            <a:ext cx="4824536" cy="2745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653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Dynamic Initialization</a:t>
            </a:r>
          </a:p>
        </p:txBody>
      </p:sp>
      <p:sp>
        <p:nvSpPr>
          <p:cNvPr id="3" name="Text Placeholder 2"/>
          <p:cNvSpPr>
            <a:spLocks noGrp="1"/>
          </p:cNvSpPr>
          <p:nvPr>
            <p:ph type="body" idx="1"/>
          </p:nvPr>
        </p:nvSpPr>
        <p:spPr>
          <a:xfrm>
            <a:off x="107504" y="555526"/>
            <a:ext cx="9001000" cy="4587974"/>
          </a:xfrm>
        </p:spPr>
        <p:txBody>
          <a:bodyPr/>
          <a:lstStyle/>
          <a:p>
            <a:pPr marL="76200" indent="0">
              <a:buNone/>
            </a:pPr>
            <a:r>
              <a:rPr lang="en-IN" sz="1800" b="1" dirty="0">
                <a:latin typeface="Courier New" panose="02070309020205020404" pitchFamily="49" charset="0"/>
                <a:cs typeface="Courier New" panose="02070309020205020404" pitchFamily="49" charset="0"/>
              </a:rPr>
              <a:t>// Demonstrate dynamic initialization.</a:t>
            </a:r>
          </a:p>
          <a:p>
            <a:pPr marL="76200" indent="0">
              <a:buNone/>
            </a:pPr>
            <a:r>
              <a:rPr lang="en-IN" sz="1800" b="1" dirty="0">
                <a:latin typeface="Courier New" panose="02070309020205020404" pitchFamily="49" charset="0"/>
                <a:cs typeface="Courier New" panose="02070309020205020404" pitchFamily="49" charset="0"/>
              </a:rPr>
              <a:t>class </a:t>
            </a:r>
            <a:r>
              <a:rPr lang="en-IN" sz="1800" b="1" dirty="0" err="1">
                <a:latin typeface="Courier New" panose="02070309020205020404" pitchFamily="49" charset="0"/>
                <a:cs typeface="Courier New" panose="02070309020205020404" pitchFamily="49" charset="0"/>
              </a:rPr>
              <a:t>DynInit</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public static void main(String </a:t>
            </a:r>
            <a:r>
              <a:rPr lang="en-IN" sz="1800" b="1" dirty="0" err="1">
                <a:latin typeface="Courier New" panose="02070309020205020404" pitchFamily="49" charset="0"/>
                <a:cs typeface="Courier New" panose="02070309020205020404" pitchFamily="49" charset="0"/>
              </a:rPr>
              <a:t>args</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double a = 3.0, b = 4.0;</a:t>
            </a:r>
          </a:p>
          <a:p>
            <a:pPr marL="76200" indent="0">
              <a:buNone/>
            </a:pPr>
            <a:r>
              <a:rPr lang="en-IN" sz="1800" b="1" dirty="0">
                <a:latin typeface="Courier New" panose="02070309020205020404" pitchFamily="49" charset="0"/>
                <a:cs typeface="Courier New" panose="02070309020205020404" pitchFamily="49" charset="0"/>
              </a:rPr>
              <a:t>// c is dynamically initialized</a:t>
            </a:r>
          </a:p>
          <a:p>
            <a:pPr marL="76200" indent="0">
              <a:buNone/>
            </a:pPr>
            <a:r>
              <a:rPr lang="en-IN" sz="1800" b="1" dirty="0">
                <a:latin typeface="Courier New" panose="02070309020205020404" pitchFamily="49" charset="0"/>
                <a:cs typeface="Courier New" panose="02070309020205020404" pitchFamily="49" charset="0"/>
              </a:rPr>
              <a:t>double c = </a:t>
            </a:r>
            <a:r>
              <a:rPr lang="en-IN" sz="1800" b="1" dirty="0" err="1">
                <a:latin typeface="Courier New" panose="02070309020205020404" pitchFamily="49" charset="0"/>
                <a:cs typeface="Courier New" panose="02070309020205020404" pitchFamily="49" charset="0"/>
              </a:rPr>
              <a:t>Math.sqrt</a:t>
            </a:r>
            <a:r>
              <a:rPr lang="en-IN" sz="1800" b="1" dirty="0">
                <a:latin typeface="Courier New" panose="02070309020205020404" pitchFamily="49" charset="0"/>
                <a:cs typeface="Courier New" panose="02070309020205020404" pitchFamily="49" charset="0"/>
              </a:rPr>
              <a:t>(a * a + b * b);</a:t>
            </a:r>
          </a:p>
          <a:p>
            <a:pPr marL="76200" indent="0">
              <a:buNone/>
            </a:pPr>
            <a:r>
              <a:rPr lang="en-IN" sz="1800" b="1" dirty="0" err="1">
                <a:latin typeface="Courier New" panose="02070309020205020404" pitchFamily="49" charset="0"/>
                <a:cs typeface="Courier New" panose="02070309020205020404" pitchFamily="49" charset="0"/>
              </a:rPr>
              <a:t>System.out.println</a:t>
            </a:r>
            <a:r>
              <a:rPr lang="en-IN" sz="1800" b="1" dirty="0">
                <a:latin typeface="Courier New" panose="02070309020205020404" pitchFamily="49" charset="0"/>
                <a:cs typeface="Courier New" panose="02070309020205020404" pitchFamily="49" charset="0"/>
              </a:rPr>
              <a:t>("Hypotenuse is " + c);</a:t>
            </a:r>
          </a:p>
          <a:p>
            <a:pPr marL="76200" indent="0">
              <a:buNone/>
            </a:pP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a:t>
            </a:r>
            <a:endParaRPr lang="en-IN" sz="1800" b="1" dirty="0">
              <a:solidFill>
                <a:srgbClr val="00B05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53</a:t>
            </a:fld>
            <a:endParaRPr lang="en"/>
          </a:p>
        </p:txBody>
      </p:sp>
    </p:spTree>
    <p:extLst>
      <p:ext uri="{BB962C8B-B14F-4D97-AF65-F5344CB8AC3E}">
        <p14:creationId xmlns:p14="http://schemas.microsoft.com/office/powerpoint/2010/main" val="4157202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Dynamic Initialization</a:t>
            </a:r>
          </a:p>
        </p:txBody>
      </p:sp>
      <p:sp>
        <p:nvSpPr>
          <p:cNvPr id="3" name="Text Placeholder 2"/>
          <p:cNvSpPr>
            <a:spLocks noGrp="1"/>
          </p:cNvSpPr>
          <p:nvPr>
            <p:ph type="body" idx="1"/>
          </p:nvPr>
        </p:nvSpPr>
        <p:spPr>
          <a:xfrm>
            <a:off x="107504" y="555526"/>
            <a:ext cx="9001000" cy="4587974"/>
          </a:xfrm>
        </p:spPr>
        <p:txBody>
          <a:bodyPr/>
          <a:lstStyle/>
          <a:p>
            <a:pPr>
              <a:buFont typeface="Arial" panose="020B0604020202020204" pitchFamily="34" charset="0"/>
              <a:buChar char="•"/>
            </a:pPr>
            <a:r>
              <a:rPr lang="en-IN" sz="1800" dirty="0"/>
              <a:t>Here, three local variables—</a:t>
            </a:r>
            <a:r>
              <a:rPr lang="en-IN" sz="1800" b="1" dirty="0"/>
              <a:t>a</a:t>
            </a:r>
            <a:r>
              <a:rPr lang="en-IN" sz="1800" dirty="0"/>
              <a:t>, </a:t>
            </a:r>
            <a:r>
              <a:rPr lang="en-IN" sz="1800" b="1" dirty="0"/>
              <a:t>b</a:t>
            </a:r>
            <a:r>
              <a:rPr lang="en-IN" sz="1800" dirty="0"/>
              <a:t>, and </a:t>
            </a:r>
            <a:r>
              <a:rPr lang="en-IN" sz="1800" b="1" dirty="0"/>
              <a:t>c</a:t>
            </a:r>
            <a:r>
              <a:rPr lang="en-IN" sz="1800" dirty="0"/>
              <a:t>—are declared. The first two, </a:t>
            </a:r>
            <a:r>
              <a:rPr lang="en-IN" sz="1800" b="1" dirty="0"/>
              <a:t>a </a:t>
            </a:r>
            <a:r>
              <a:rPr lang="en-IN" sz="1800" dirty="0"/>
              <a:t>and </a:t>
            </a:r>
            <a:r>
              <a:rPr lang="en-IN" sz="1800" b="1" dirty="0"/>
              <a:t>b</a:t>
            </a:r>
            <a:r>
              <a:rPr lang="en-IN" sz="1800" dirty="0"/>
              <a:t>, are initialized by constants. </a:t>
            </a:r>
          </a:p>
          <a:p>
            <a:pPr>
              <a:buFont typeface="Arial" panose="020B0604020202020204" pitchFamily="34" charset="0"/>
              <a:buChar char="•"/>
            </a:pPr>
            <a:r>
              <a:rPr lang="en-IN" sz="1800" dirty="0"/>
              <a:t>However, </a:t>
            </a:r>
            <a:r>
              <a:rPr lang="en-IN" sz="1800" b="1" dirty="0"/>
              <a:t>c </a:t>
            </a:r>
            <a:r>
              <a:rPr lang="en-IN" sz="1800" dirty="0"/>
              <a:t>is initialized dynamically to the length of the hypotenuse (using</a:t>
            </a:r>
          </a:p>
          <a:p>
            <a:pPr>
              <a:buFont typeface="Arial" panose="020B0604020202020204" pitchFamily="34" charset="0"/>
              <a:buChar char="•"/>
            </a:pPr>
            <a:r>
              <a:rPr lang="en-IN" sz="1800" dirty="0"/>
              <a:t>the Pythagorean theorem). </a:t>
            </a:r>
          </a:p>
          <a:p>
            <a:pPr>
              <a:buFont typeface="Arial" panose="020B0604020202020204" pitchFamily="34" charset="0"/>
              <a:buChar char="•"/>
            </a:pPr>
            <a:r>
              <a:rPr lang="en-IN" sz="1800" dirty="0"/>
              <a:t>The program uses another of Java’s built-in methods, </a:t>
            </a:r>
            <a:r>
              <a:rPr lang="en-IN" sz="1800" b="1" dirty="0" err="1"/>
              <a:t>sqrt</a:t>
            </a:r>
            <a:r>
              <a:rPr lang="en-IN" sz="1800" b="1" dirty="0"/>
              <a:t>( )</a:t>
            </a:r>
            <a:r>
              <a:rPr lang="en-IN" sz="1800" dirty="0"/>
              <a:t>, which is a member of the </a:t>
            </a:r>
            <a:r>
              <a:rPr lang="en-IN" sz="1800" b="1" dirty="0"/>
              <a:t>Math </a:t>
            </a:r>
            <a:r>
              <a:rPr lang="en-IN" sz="1800" dirty="0"/>
              <a:t>class, to compute the square root of its argument. The key point here is that the initialization expression may use any element valid at the time of the initialization, including calls to methods, other variables, or literals.</a:t>
            </a:r>
            <a:endParaRPr lang="en-IN" sz="1800" b="1" dirty="0">
              <a:solidFill>
                <a:srgbClr val="00B05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54</a:t>
            </a:fld>
            <a:endParaRPr lang="en"/>
          </a:p>
        </p:txBody>
      </p:sp>
    </p:spTree>
    <p:extLst>
      <p:ext uri="{BB962C8B-B14F-4D97-AF65-F5344CB8AC3E}">
        <p14:creationId xmlns:p14="http://schemas.microsoft.com/office/powerpoint/2010/main" val="150999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The Scope and Lifetime of Variables</a:t>
            </a:r>
          </a:p>
        </p:txBody>
      </p:sp>
      <p:sp>
        <p:nvSpPr>
          <p:cNvPr id="3" name="Text Placeholder 2"/>
          <p:cNvSpPr>
            <a:spLocks noGrp="1"/>
          </p:cNvSpPr>
          <p:nvPr>
            <p:ph type="body" idx="1"/>
          </p:nvPr>
        </p:nvSpPr>
        <p:spPr>
          <a:xfrm>
            <a:off x="107504" y="555526"/>
            <a:ext cx="9001000" cy="4587974"/>
          </a:xfrm>
        </p:spPr>
        <p:txBody>
          <a:bodyPr/>
          <a:lstStyle/>
          <a:p>
            <a:pPr>
              <a:buFont typeface="Wingdings" panose="05000000000000000000" pitchFamily="2" charset="2"/>
              <a:buChar char="§"/>
            </a:pPr>
            <a:r>
              <a:rPr lang="en-IN" sz="1800" dirty="0"/>
              <a:t>So far, all of the variables used have been declared at the start of the </a:t>
            </a:r>
            <a:r>
              <a:rPr lang="en-IN" sz="1800" b="1" dirty="0"/>
              <a:t>main( ) </a:t>
            </a:r>
            <a:r>
              <a:rPr lang="en-IN" sz="1800" dirty="0"/>
              <a:t>method. </a:t>
            </a:r>
            <a:r>
              <a:rPr lang="en-IN" sz="1800" dirty="0" err="1"/>
              <a:t>However,Java</a:t>
            </a:r>
            <a:r>
              <a:rPr lang="en-IN" sz="1800" dirty="0"/>
              <a:t> allows variables to be declared within any block. </a:t>
            </a:r>
          </a:p>
          <a:p>
            <a:pPr>
              <a:buFont typeface="Wingdings" panose="05000000000000000000" pitchFamily="2" charset="2"/>
              <a:buChar char="§"/>
            </a:pPr>
            <a:r>
              <a:rPr lang="en-IN" sz="1800" dirty="0"/>
              <a:t>A block is begun with an opening curly brace and ended by a closing curly brace. </a:t>
            </a:r>
          </a:p>
          <a:p>
            <a:pPr>
              <a:buFont typeface="Wingdings" panose="05000000000000000000" pitchFamily="2" charset="2"/>
              <a:buChar char="§"/>
            </a:pPr>
            <a:r>
              <a:rPr lang="en-IN" sz="1800" b="1" dirty="0">
                <a:solidFill>
                  <a:srgbClr val="00B050"/>
                </a:solidFill>
              </a:rPr>
              <a:t>A block defines a </a:t>
            </a:r>
            <a:r>
              <a:rPr lang="en-IN" sz="1800" b="1" i="1" dirty="0">
                <a:solidFill>
                  <a:srgbClr val="00B050"/>
                </a:solidFill>
              </a:rPr>
              <a:t>scope. </a:t>
            </a:r>
            <a:r>
              <a:rPr lang="en-IN" sz="1800" dirty="0"/>
              <a:t>Thus, each time you start a new block, you are creating a new scope.</a:t>
            </a:r>
          </a:p>
          <a:p>
            <a:pPr>
              <a:buFont typeface="Wingdings" panose="05000000000000000000" pitchFamily="2" charset="2"/>
              <a:buChar char="§"/>
            </a:pPr>
            <a:r>
              <a:rPr lang="en-IN" sz="1800" dirty="0">
                <a:solidFill>
                  <a:srgbClr val="FF0000"/>
                </a:solidFill>
              </a:rPr>
              <a:t> A scope determines what objects are visible to other parts of your program. It also determines the lifetime of those objects.</a:t>
            </a:r>
          </a:p>
          <a:p>
            <a:pPr>
              <a:buFont typeface="Wingdings" panose="05000000000000000000" pitchFamily="2" charset="2"/>
              <a:buChar char="§"/>
            </a:pPr>
            <a:r>
              <a:rPr lang="en-IN" sz="1800" dirty="0"/>
              <a:t>In Java, the two major scopes are those defined by a class and those defined by a method.</a:t>
            </a:r>
          </a:p>
          <a:p>
            <a:pPr>
              <a:buFont typeface="Wingdings" panose="05000000000000000000" pitchFamily="2" charset="2"/>
              <a:buChar char="§"/>
            </a:pPr>
            <a:r>
              <a:rPr lang="en-IN" sz="1800" dirty="0"/>
              <a:t>The scope defined by a method begins with its opening curly brace.</a:t>
            </a: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55</a:t>
            </a:fld>
            <a:endParaRPr lang="en"/>
          </a:p>
        </p:txBody>
      </p:sp>
    </p:spTree>
    <p:extLst>
      <p:ext uri="{BB962C8B-B14F-4D97-AF65-F5344CB8AC3E}">
        <p14:creationId xmlns:p14="http://schemas.microsoft.com/office/powerpoint/2010/main" val="843274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The Scope and Lifetime of Variables</a:t>
            </a:r>
          </a:p>
        </p:txBody>
      </p:sp>
      <p:sp>
        <p:nvSpPr>
          <p:cNvPr id="3" name="Text Placeholder 2"/>
          <p:cNvSpPr>
            <a:spLocks noGrp="1"/>
          </p:cNvSpPr>
          <p:nvPr>
            <p:ph type="body" idx="1"/>
          </p:nvPr>
        </p:nvSpPr>
        <p:spPr>
          <a:xfrm>
            <a:off x="107504" y="555526"/>
            <a:ext cx="9001000" cy="4587974"/>
          </a:xfrm>
        </p:spPr>
        <p:txBody>
          <a:bodyPr/>
          <a:lstStyle/>
          <a:p>
            <a:pPr algn="just">
              <a:buFont typeface="Wingdings" panose="05000000000000000000" pitchFamily="2" charset="2"/>
              <a:buChar char="§"/>
            </a:pPr>
            <a:r>
              <a:rPr lang="en-IN" sz="2000" dirty="0"/>
              <a:t>As a general rule, variables declared inside a scope are not visible (that is, accessible) to code that is defined outside that scope. </a:t>
            </a:r>
          </a:p>
          <a:p>
            <a:pPr algn="just">
              <a:buFont typeface="Wingdings" panose="05000000000000000000" pitchFamily="2" charset="2"/>
              <a:buChar char="§"/>
            </a:pPr>
            <a:r>
              <a:rPr lang="en-IN" sz="2000" dirty="0"/>
              <a:t>Thus, when you declare a variable within a scope, you are localizing that variable and protecting it from unauthorized access and/or modification.</a:t>
            </a:r>
          </a:p>
          <a:p>
            <a:pPr algn="just">
              <a:buFont typeface="Wingdings" panose="05000000000000000000" pitchFamily="2" charset="2"/>
              <a:buChar char="§"/>
            </a:pPr>
            <a:r>
              <a:rPr lang="en-IN" sz="2000" dirty="0"/>
              <a:t>Indeed, the scope rules provide the foundation for encapsulation.</a:t>
            </a:r>
          </a:p>
          <a:p>
            <a:pPr algn="just">
              <a:buFont typeface="Wingdings" panose="05000000000000000000" pitchFamily="2" charset="2"/>
              <a:buChar char="§"/>
            </a:pPr>
            <a:r>
              <a:rPr lang="en-IN" sz="2000" dirty="0"/>
              <a:t>Scopes can be nested.</a:t>
            </a:r>
          </a:p>
          <a:p>
            <a:pPr algn="just">
              <a:buFont typeface="Wingdings" panose="05000000000000000000" pitchFamily="2" charset="2"/>
              <a:buChar char="§"/>
            </a:pPr>
            <a:r>
              <a:rPr lang="en-IN" sz="2000" dirty="0"/>
              <a:t> The outer scope encloses the inner scope. This means that objects declared in the outer scope will be visible to code within the  inner scope.</a:t>
            </a:r>
          </a:p>
          <a:p>
            <a:pPr algn="just">
              <a:buFont typeface="Wingdings" panose="05000000000000000000" pitchFamily="2" charset="2"/>
              <a:buChar char="§"/>
            </a:pPr>
            <a:r>
              <a:rPr lang="en-IN" sz="2000" dirty="0"/>
              <a:t>Objects declared within the inner scope will not be visible outside it.</a:t>
            </a:r>
            <a:endParaRPr lang="en-IN"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56</a:t>
            </a:fld>
            <a:endParaRPr lang="en"/>
          </a:p>
        </p:txBody>
      </p:sp>
    </p:spTree>
    <p:extLst>
      <p:ext uri="{BB962C8B-B14F-4D97-AF65-F5344CB8AC3E}">
        <p14:creationId xmlns:p14="http://schemas.microsoft.com/office/powerpoint/2010/main" val="3598119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dirty="0"/>
              <a:t>// Demonstrate block scope.</a:t>
            </a:r>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200" dirty="0"/>
              <a:t>class Scope {</a:t>
            </a:r>
          </a:p>
          <a:p>
            <a:pPr marL="76200" indent="0">
              <a:buNone/>
            </a:pPr>
            <a:r>
              <a:rPr lang="en-IN" sz="1200" dirty="0"/>
              <a:t>public static void main(String </a:t>
            </a:r>
            <a:r>
              <a:rPr lang="en-IN" sz="1200" dirty="0" err="1"/>
              <a:t>args</a:t>
            </a:r>
            <a:r>
              <a:rPr lang="en-IN" sz="1200" dirty="0"/>
              <a:t>[]) {</a:t>
            </a:r>
          </a:p>
          <a:p>
            <a:pPr marL="76200" indent="0">
              <a:buNone/>
            </a:pPr>
            <a:r>
              <a:rPr lang="en-IN" sz="1200" dirty="0"/>
              <a:t>int x; // known to all code within main</a:t>
            </a:r>
          </a:p>
          <a:p>
            <a:pPr marL="76200" indent="0">
              <a:buNone/>
            </a:pPr>
            <a:r>
              <a:rPr lang="en-IN" sz="1200" dirty="0"/>
              <a:t>x = 10;</a:t>
            </a:r>
          </a:p>
          <a:p>
            <a:pPr marL="76200" indent="0">
              <a:buNone/>
            </a:pPr>
            <a:r>
              <a:rPr lang="en-IN" sz="1200" dirty="0"/>
              <a:t>if(x == 10) </a:t>
            </a:r>
          </a:p>
          <a:p>
            <a:pPr marL="76200" indent="0">
              <a:buNone/>
            </a:pPr>
            <a:r>
              <a:rPr lang="en-IN" sz="1200" dirty="0">
                <a:solidFill>
                  <a:srgbClr val="00B050"/>
                </a:solidFill>
              </a:rPr>
              <a:t>{ </a:t>
            </a:r>
          </a:p>
          <a:p>
            <a:pPr marL="76200" indent="0">
              <a:buNone/>
            </a:pPr>
            <a:r>
              <a:rPr lang="en-IN" sz="1200" dirty="0">
                <a:solidFill>
                  <a:srgbClr val="00B050"/>
                </a:solidFill>
              </a:rPr>
              <a:t>// start new scope</a:t>
            </a:r>
          </a:p>
          <a:p>
            <a:pPr marL="76200" indent="0">
              <a:buNone/>
            </a:pPr>
            <a:r>
              <a:rPr lang="en-IN" sz="1200" dirty="0">
                <a:solidFill>
                  <a:srgbClr val="00B050"/>
                </a:solidFill>
              </a:rPr>
              <a:t>int y = 20; // known only to this block</a:t>
            </a:r>
          </a:p>
          <a:p>
            <a:pPr marL="76200" indent="0">
              <a:buNone/>
            </a:pPr>
            <a:r>
              <a:rPr lang="en-IN" sz="1200" dirty="0">
                <a:solidFill>
                  <a:srgbClr val="00B050"/>
                </a:solidFill>
              </a:rPr>
              <a:t>// x and y both known here.</a:t>
            </a:r>
          </a:p>
          <a:p>
            <a:pPr marL="76200" indent="0">
              <a:buNone/>
            </a:pPr>
            <a:r>
              <a:rPr lang="en-IN" sz="1200" dirty="0" err="1">
                <a:solidFill>
                  <a:srgbClr val="00B050"/>
                </a:solidFill>
              </a:rPr>
              <a:t>System.out.println</a:t>
            </a:r>
            <a:r>
              <a:rPr lang="en-IN" sz="1200" dirty="0">
                <a:solidFill>
                  <a:srgbClr val="00B050"/>
                </a:solidFill>
              </a:rPr>
              <a:t>("x and y: " + x + " " + y);</a:t>
            </a:r>
          </a:p>
          <a:p>
            <a:pPr marL="76200" indent="0">
              <a:buNone/>
            </a:pPr>
            <a:r>
              <a:rPr lang="en-IN" sz="1200" dirty="0">
                <a:solidFill>
                  <a:srgbClr val="00B050"/>
                </a:solidFill>
              </a:rPr>
              <a:t>x = y * 2;</a:t>
            </a:r>
          </a:p>
          <a:p>
            <a:pPr marL="76200" indent="0">
              <a:buNone/>
            </a:pPr>
            <a:r>
              <a:rPr lang="en-IN" sz="1200" dirty="0">
                <a:solidFill>
                  <a:srgbClr val="00B050"/>
                </a:solidFill>
              </a:rPr>
              <a:t>}</a:t>
            </a:r>
          </a:p>
          <a:p>
            <a:pPr marL="76200" indent="0">
              <a:buNone/>
            </a:pPr>
            <a:r>
              <a:rPr lang="en-IN" sz="1200" dirty="0"/>
              <a:t>// y = 100; // Error! y not known here</a:t>
            </a:r>
          </a:p>
          <a:p>
            <a:pPr marL="76200" indent="0">
              <a:buNone/>
            </a:pPr>
            <a:r>
              <a:rPr lang="en-IN" sz="1200" dirty="0"/>
              <a:t>// x is still known here.</a:t>
            </a:r>
          </a:p>
          <a:p>
            <a:pPr marL="76200" indent="0">
              <a:buNone/>
            </a:pPr>
            <a:r>
              <a:rPr lang="en-IN" sz="1200" dirty="0" err="1"/>
              <a:t>System.out.println</a:t>
            </a:r>
            <a:r>
              <a:rPr lang="en-IN" sz="1200" dirty="0"/>
              <a:t>("x is " + x);</a:t>
            </a:r>
          </a:p>
          <a:p>
            <a:pPr marL="76200" indent="0">
              <a:buNone/>
            </a:pPr>
            <a:r>
              <a:rPr lang="en-IN" sz="1200" dirty="0"/>
              <a:t>} }</a:t>
            </a:r>
            <a:endParaRPr lang="en-IN" sz="1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57</a:t>
            </a:fld>
            <a:endParaRPr lang="en"/>
          </a:p>
        </p:txBody>
      </p:sp>
    </p:spTree>
    <p:extLst>
      <p:ext uri="{BB962C8B-B14F-4D97-AF65-F5344CB8AC3E}">
        <p14:creationId xmlns:p14="http://schemas.microsoft.com/office/powerpoint/2010/main" val="3292493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The Scope and Lifetime of Variables</a:t>
            </a:r>
            <a:endParaRPr lang="en-IN" sz="2800" dirty="0"/>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600" dirty="0"/>
              <a:t>// This fragment is wrong!</a:t>
            </a:r>
          </a:p>
          <a:p>
            <a:pPr marL="76200" indent="0">
              <a:buNone/>
            </a:pPr>
            <a:r>
              <a:rPr lang="en-IN" sz="1600" dirty="0">
                <a:solidFill>
                  <a:srgbClr val="FF0000"/>
                </a:solidFill>
              </a:rPr>
              <a:t>count = 100; // oops! cannot use count before it is declared!</a:t>
            </a:r>
          </a:p>
          <a:p>
            <a:pPr marL="76200" indent="0">
              <a:buNone/>
            </a:pPr>
            <a:r>
              <a:rPr lang="en-IN" sz="1600" dirty="0">
                <a:solidFill>
                  <a:srgbClr val="FF0000"/>
                </a:solidFill>
              </a:rPr>
              <a:t>int count;</a:t>
            </a:r>
          </a:p>
          <a:p>
            <a:pPr marL="76200" indent="0">
              <a:buNone/>
            </a:pPr>
            <a:endParaRPr lang="en-US" sz="1200" b="1" dirty="0"/>
          </a:p>
          <a:p>
            <a:pPr algn="just">
              <a:buFont typeface="Wingdings" panose="05000000000000000000" pitchFamily="2" charset="2"/>
              <a:buChar char="§"/>
            </a:pPr>
            <a:r>
              <a:rPr lang="en-IN" sz="1600" dirty="0"/>
              <a:t>Variables are created when their scope is entered, and destroyed when their scope is left.</a:t>
            </a:r>
          </a:p>
          <a:p>
            <a:pPr algn="just">
              <a:buFont typeface="Wingdings" panose="05000000000000000000" pitchFamily="2" charset="2"/>
              <a:buChar char="§"/>
            </a:pPr>
            <a:r>
              <a:rPr lang="en-IN" sz="1600" dirty="0"/>
              <a:t>This means that a variable will not hold its value once it has gone out of scope.</a:t>
            </a:r>
          </a:p>
          <a:p>
            <a:pPr algn="just">
              <a:buFont typeface="Wingdings" panose="05000000000000000000" pitchFamily="2" charset="2"/>
              <a:buChar char="§"/>
            </a:pPr>
            <a:r>
              <a:rPr lang="en-IN" sz="1600" dirty="0"/>
              <a:t>Also, a variable declared within a block will lose its value when the block is left. </a:t>
            </a:r>
          </a:p>
          <a:p>
            <a:pPr algn="just">
              <a:buFont typeface="Wingdings" panose="05000000000000000000" pitchFamily="2" charset="2"/>
              <a:buChar char="§"/>
            </a:pPr>
            <a:r>
              <a:rPr lang="en-IN" sz="1600" dirty="0"/>
              <a:t>Thus, the lifetime of a variable is confined to its scope.</a:t>
            </a:r>
          </a:p>
          <a:p>
            <a:pPr algn="just">
              <a:buFont typeface="Wingdings" panose="05000000000000000000" pitchFamily="2" charset="2"/>
              <a:buChar char="§"/>
            </a:pPr>
            <a:r>
              <a:rPr lang="en-IN" sz="1600" dirty="0"/>
              <a:t>If a variable declaration includes an initializer, then that variable will be reinitialized each time the block in which it is declared is entered.</a:t>
            </a: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58</a:t>
            </a:fld>
            <a:endParaRPr lang="en"/>
          </a:p>
        </p:txBody>
      </p:sp>
    </p:spTree>
    <p:extLst>
      <p:ext uri="{BB962C8B-B14F-4D97-AF65-F5344CB8AC3E}">
        <p14:creationId xmlns:p14="http://schemas.microsoft.com/office/powerpoint/2010/main" val="20683225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The Scope and Lifetime of Variables</a:t>
            </a:r>
            <a:endParaRPr lang="en-IN" sz="2800" dirty="0"/>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600" dirty="0"/>
              <a:t>// Demonstrate lifetime of a variable.</a:t>
            </a:r>
          </a:p>
          <a:p>
            <a:pPr marL="76200" indent="0">
              <a:buNone/>
            </a:pPr>
            <a:r>
              <a:rPr lang="en-IN" sz="1600" dirty="0"/>
              <a:t>class </a:t>
            </a:r>
            <a:r>
              <a:rPr lang="en-IN" sz="1600" dirty="0" err="1"/>
              <a:t>LifeTime</a:t>
            </a:r>
            <a:r>
              <a:rPr lang="en-IN" sz="1600" dirty="0"/>
              <a:t> {</a:t>
            </a:r>
          </a:p>
          <a:p>
            <a:pPr marL="76200" indent="0">
              <a:buNone/>
            </a:pPr>
            <a:r>
              <a:rPr lang="en-IN" sz="1600" dirty="0"/>
              <a:t>public static void main(String </a:t>
            </a:r>
            <a:r>
              <a:rPr lang="en-IN" sz="1600" dirty="0" err="1"/>
              <a:t>args</a:t>
            </a:r>
            <a:r>
              <a:rPr lang="en-IN" sz="1600" dirty="0"/>
              <a:t>[]) {</a:t>
            </a:r>
          </a:p>
          <a:p>
            <a:pPr marL="76200" indent="0">
              <a:buNone/>
            </a:pPr>
            <a:r>
              <a:rPr lang="en-IN" sz="1600" dirty="0"/>
              <a:t>int x;</a:t>
            </a:r>
          </a:p>
          <a:p>
            <a:pPr marL="76200" indent="0">
              <a:buNone/>
            </a:pPr>
            <a:r>
              <a:rPr lang="en-IN" sz="1600" dirty="0"/>
              <a:t>for(x = 0; x &lt; 3; x++) {</a:t>
            </a:r>
          </a:p>
          <a:p>
            <a:pPr marL="76200" indent="0">
              <a:buNone/>
            </a:pPr>
            <a:r>
              <a:rPr lang="en-IN" sz="1600" dirty="0"/>
              <a:t>int y = -1; // y is initialized each time block is entered</a:t>
            </a:r>
          </a:p>
          <a:p>
            <a:pPr marL="76200" indent="0">
              <a:buNone/>
            </a:pPr>
            <a:r>
              <a:rPr lang="en-IN" sz="1600" dirty="0" err="1"/>
              <a:t>System.out.println</a:t>
            </a:r>
            <a:r>
              <a:rPr lang="en-IN" sz="1600" dirty="0"/>
              <a:t>("y is: " + y); // this always prints -1</a:t>
            </a:r>
          </a:p>
          <a:p>
            <a:pPr marL="76200" indent="0">
              <a:buNone/>
            </a:pPr>
            <a:r>
              <a:rPr lang="en-IN" sz="1600" dirty="0"/>
              <a:t>y = 100;</a:t>
            </a:r>
          </a:p>
          <a:p>
            <a:pPr marL="76200" indent="0">
              <a:buNone/>
            </a:pPr>
            <a:r>
              <a:rPr lang="en-IN" sz="1600" dirty="0" err="1"/>
              <a:t>System.out.println</a:t>
            </a:r>
            <a:r>
              <a:rPr lang="en-IN" sz="1600" dirty="0"/>
              <a:t>("y is now: " + y);</a:t>
            </a:r>
          </a:p>
          <a:p>
            <a:pPr marL="76200" indent="0">
              <a:buNone/>
            </a:pPr>
            <a:r>
              <a:rPr lang="en-IN" sz="1600" dirty="0"/>
              <a:t>}</a:t>
            </a:r>
          </a:p>
          <a:p>
            <a:pPr marL="76200" indent="0">
              <a:buNone/>
            </a:pPr>
            <a:r>
              <a:rPr lang="en-IN" sz="1600" dirty="0"/>
              <a:t>}</a:t>
            </a:r>
          </a:p>
          <a:p>
            <a:pPr marL="76200" indent="0">
              <a:buNone/>
            </a:pPr>
            <a:r>
              <a:rPr lang="en-IN" sz="1600" dirty="0"/>
              <a:t>}</a:t>
            </a: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59</a:t>
            </a:fld>
            <a:endParaRPr lang="en"/>
          </a:p>
        </p:txBody>
      </p:sp>
    </p:spTree>
    <p:extLst>
      <p:ext uri="{BB962C8B-B14F-4D97-AF65-F5344CB8AC3E}">
        <p14:creationId xmlns:p14="http://schemas.microsoft.com/office/powerpoint/2010/main" val="38345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9036496" cy="4443958"/>
          </a:xfrm>
        </p:spPr>
        <p:txBody>
          <a:bodyPr/>
          <a:lstStyle/>
          <a:p>
            <a:pPr algn="just">
              <a:buFont typeface="Wingdings" panose="05000000000000000000" pitchFamily="2" charset="2"/>
              <a:buChar char="ü"/>
            </a:pPr>
            <a:r>
              <a:rPr lang="en-IN" b="1" u="sng" dirty="0"/>
              <a:t>Integers</a:t>
            </a:r>
            <a:r>
              <a:rPr lang="en-IN" dirty="0"/>
              <a:t> :This group </a:t>
            </a:r>
            <a:r>
              <a:rPr lang="en-IN" dirty="0">
                <a:highlight>
                  <a:srgbClr val="FFFF00"/>
                </a:highlight>
              </a:rPr>
              <a:t>includes </a:t>
            </a:r>
            <a:r>
              <a:rPr lang="en-IN" b="1" dirty="0">
                <a:highlight>
                  <a:srgbClr val="FFFF00"/>
                </a:highlight>
              </a:rPr>
              <a:t>byte</a:t>
            </a:r>
            <a:r>
              <a:rPr lang="en-IN" dirty="0">
                <a:highlight>
                  <a:srgbClr val="FFFF00"/>
                </a:highlight>
              </a:rPr>
              <a:t>, </a:t>
            </a:r>
            <a:r>
              <a:rPr lang="en-IN" b="1" dirty="0">
                <a:highlight>
                  <a:srgbClr val="FFFF00"/>
                </a:highlight>
              </a:rPr>
              <a:t>short</a:t>
            </a:r>
            <a:r>
              <a:rPr lang="en-IN" dirty="0">
                <a:highlight>
                  <a:srgbClr val="FFFF00"/>
                </a:highlight>
              </a:rPr>
              <a:t>, </a:t>
            </a:r>
            <a:r>
              <a:rPr lang="en-IN" b="1" dirty="0">
                <a:highlight>
                  <a:srgbClr val="FFFF00"/>
                </a:highlight>
              </a:rPr>
              <a:t>int</a:t>
            </a:r>
            <a:r>
              <a:rPr lang="en-IN" dirty="0">
                <a:highlight>
                  <a:srgbClr val="FFFF00"/>
                </a:highlight>
              </a:rPr>
              <a:t>, and </a:t>
            </a:r>
            <a:r>
              <a:rPr lang="en-IN" b="1" dirty="0">
                <a:highlight>
                  <a:srgbClr val="FFFF00"/>
                </a:highlight>
              </a:rPr>
              <a:t>long</a:t>
            </a:r>
            <a:r>
              <a:rPr lang="en-IN" dirty="0"/>
              <a:t>, which are for whole-valued signed numbers.</a:t>
            </a:r>
          </a:p>
          <a:p>
            <a:pPr algn="just">
              <a:buFont typeface="Wingdings" panose="05000000000000000000" pitchFamily="2" charset="2"/>
              <a:buChar char="ü"/>
            </a:pPr>
            <a:r>
              <a:rPr lang="en-IN" b="1" u="sng" dirty="0"/>
              <a:t>Floating-point numbers: </a:t>
            </a:r>
            <a:r>
              <a:rPr lang="en-IN" dirty="0"/>
              <a:t>This group includes </a:t>
            </a:r>
            <a:r>
              <a:rPr lang="en-IN" b="1" dirty="0">
                <a:highlight>
                  <a:srgbClr val="FFFF00"/>
                </a:highlight>
              </a:rPr>
              <a:t>float </a:t>
            </a:r>
            <a:r>
              <a:rPr lang="en-IN" dirty="0">
                <a:highlight>
                  <a:srgbClr val="FFFF00"/>
                </a:highlight>
              </a:rPr>
              <a:t>and </a:t>
            </a:r>
            <a:r>
              <a:rPr lang="en-IN" b="1" dirty="0">
                <a:highlight>
                  <a:srgbClr val="FFFF00"/>
                </a:highlight>
              </a:rPr>
              <a:t>double</a:t>
            </a:r>
            <a:r>
              <a:rPr lang="en-IN" dirty="0"/>
              <a:t>, which represent numbers with fractional precision.</a:t>
            </a:r>
          </a:p>
          <a:p>
            <a:pPr algn="just">
              <a:buFont typeface="Wingdings" panose="05000000000000000000" pitchFamily="2" charset="2"/>
              <a:buChar char="ü"/>
            </a:pPr>
            <a:r>
              <a:rPr lang="en-IN" b="1" u="sng" dirty="0"/>
              <a:t>Characters :</a:t>
            </a:r>
            <a:r>
              <a:rPr lang="en-IN" dirty="0"/>
              <a:t>This </a:t>
            </a:r>
            <a:r>
              <a:rPr lang="en-IN" dirty="0">
                <a:highlight>
                  <a:srgbClr val="FFFF00"/>
                </a:highlight>
              </a:rPr>
              <a:t>group includes </a:t>
            </a:r>
            <a:r>
              <a:rPr lang="en-IN" b="1" dirty="0">
                <a:highlight>
                  <a:srgbClr val="FFFF00"/>
                </a:highlight>
              </a:rPr>
              <a:t>char</a:t>
            </a:r>
            <a:r>
              <a:rPr lang="en-IN" dirty="0"/>
              <a:t>, which represents symbols in a character set, like letters and numbers.</a:t>
            </a:r>
          </a:p>
          <a:p>
            <a:pPr algn="just">
              <a:buFont typeface="Wingdings" panose="05000000000000000000" pitchFamily="2" charset="2"/>
              <a:buChar char="ü"/>
            </a:pPr>
            <a:r>
              <a:rPr lang="en-IN" b="1" u="sng" dirty="0"/>
              <a:t>Boolean</a:t>
            </a:r>
            <a:r>
              <a:rPr lang="en-IN" dirty="0"/>
              <a:t> :This group includes </a:t>
            </a:r>
            <a:r>
              <a:rPr lang="en-IN" b="1" dirty="0" err="1"/>
              <a:t>boolean</a:t>
            </a:r>
            <a:r>
              <a:rPr lang="en-IN" dirty="0"/>
              <a:t>, which is a special type for representing true/false values.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extLst>
      <p:ext uri="{BB962C8B-B14F-4D97-AF65-F5344CB8AC3E}">
        <p14:creationId xmlns:p14="http://schemas.microsoft.com/office/powerpoint/2010/main" val="42021696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The Scope and Lifetime of Variables</a:t>
            </a:r>
            <a:endParaRPr lang="en-IN" sz="2800" dirty="0"/>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800" dirty="0"/>
              <a:t>The output generated by this program is shown here:</a:t>
            </a:r>
          </a:p>
          <a:p>
            <a:pPr marL="76200" indent="0">
              <a:buNone/>
            </a:pPr>
            <a:r>
              <a:rPr lang="en-IN" sz="1800" dirty="0"/>
              <a:t>y is: -1</a:t>
            </a:r>
          </a:p>
          <a:p>
            <a:pPr marL="76200" indent="0">
              <a:buNone/>
            </a:pPr>
            <a:r>
              <a:rPr lang="en-IN" sz="1800" dirty="0"/>
              <a:t>y is now: 100</a:t>
            </a:r>
          </a:p>
          <a:p>
            <a:pPr marL="76200" indent="0">
              <a:buNone/>
            </a:pPr>
            <a:r>
              <a:rPr lang="en-IN" sz="1800" dirty="0"/>
              <a:t>y is: -1</a:t>
            </a:r>
          </a:p>
          <a:p>
            <a:pPr marL="76200" indent="0">
              <a:buNone/>
            </a:pPr>
            <a:r>
              <a:rPr lang="en-IN" sz="1800" dirty="0"/>
              <a:t>y is now: 100</a:t>
            </a:r>
          </a:p>
          <a:p>
            <a:pPr marL="76200" indent="0">
              <a:buNone/>
            </a:pPr>
            <a:r>
              <a:rPr lang="en-IN" sz="1800" dirty="0"/>
              <a:t>y is: -1</a:t>
            </a:r>
          </a:p>
          <a:p>
            <a:pPr marL="76200" indent="0">
              <a:buNone/>
            </a:pPr>
            <a:r>
              <a:rPr lang="en-IN" sz="1800" dirty="0"/>
              <a:t>y is now: 100</a:t>
            </a: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60</a:t>
            </a:fld>
            <a:endParaRPr lang="en"/>
          </a:p>
        </p:txBody>
      </p:sp>
    </p:spTree>
    <p:extLst>
      <p:ext uri="{BB962C8B-B14F-4D97-AF65-F5344CB8AC3E}">
        <p14:creationId xmlns:p14="http://schemas.microsoft.com/office/powerpoint/2010/main" val="20794709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dirty="0"/>
              <a:t>Arrays</a:t>
            </a:r>
          </a:p>
        </p:txBody>
      </p:sp>
      <p:sp>
        <p:nvSpPr>
          <p:cNvPr id="3" name="Text Placeholder 2"/>
          <p:cNvSpPr>
            <a:spLocks noGrp="1"/>
          </p:cNvSpPr>
          <p:nvPr>
            <p:ph type="body" idx="1"/>
          </p:nvPr>
        </p:nvSpPr>
        <p:spPr>
          <a:xfrm>
            <a:off x="107504" y="411510"/>
            <a:ext cx="9001000" cy="4731990"/>
          </a:xfrm>
        </p:spPr>
        <p:txBody>
          <a:bodyPr/>
          <a:lstStyle/>
          <a:p>
            <a:pPr algn="just"/>
            <a:r>
              <a:rPr lang="en-IN" sz="1800" dirty="0"/>
              <a:t>Java array is an object which contains elements of a similar data type.</a:t>
            </a:r>
          </a:p>
          <a:p>
            <a:pPr algn="just"/>
            <a:r>
              <a:rPr lang="en-IN" sz="1800" dirty="0"/>
              <a:t>The elements of an array are stored in a contiguous memory location.</a:t>
            </a:r>
          </a:p>
          <a:p>
            <a:pPr algn="just"/>
            <a:r>
              <a:rPr lang="en-IN" sz="1800" dirty="0"/>
              <a:t>The size of an array is fixed and cannot increase to accommodate more elements.</a:t>
            </a:r>
          </a:p>
          <a:p>
            <a:pPr algn="just"/>
            <a:r>
              <a:rPr lang="en-IN" sz="1800" dirty="0"/>
              <a:t>It is also known as </a:t>
            </a:r>
            <a:r>
              <a:rPr lang="en-IN" sz="1800" dirty="0">
                <a:solidFill>
                  <a:srgbClr val="FF0000"/>
                </a:solidFill>
              </a:rPr>
              <a:t>static data structure </a:t>
            </a:r>
            <a:r>
              <a:rPr lang="en-IN" sz="1800" dirty="0"/>
              <a:t>because size of an array must be specified at the time of its declaration.</a:t>
            </a:r>
          </a:p>
          <a:p>
            <a:pPr algn="just"/>
            <a:r>
              <a:rPr lang="en-IN" sz="1800" dirty="0"/>
              <a:t>Array in Java is index-based, the first element of the array is stored at the 0th index.</a:t>
            </a:r>
            <a:endParaRPr lang="en-IN" sz="20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61</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219822"/>
            <a:ext cx="57340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46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dirty="0"/>
              <a:t>Arrays</a:t>
            </a:r>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600" dirty="0">
                <a:solidFill>
                  <a:srgbClr val="FF0000"/>
                </a:solidFill>
              </a:rPr>
              <a:t>Advantage of Java Array</a:t>
            </a:r>
          </a:p>
          <a:p>
            <a:r>
              <a:rPr lang="en-IN" sz="1400" dirty="0"/>
              <a:t>Code Optimization: It makes the code optimized, we can retrieve or sort the data easily.</a:t>
            </a:r>
          </a:p>
          <a:p>
            <a:r>
              <a:rPr lang="en-IN" sz="1400" dirty="0"/>
              <a:t>Random access: We can get any data located at any index position.</a:t>
            </a:r>
          </a:p>
          <a:p>
            <a:pPr marL="76200" indent="0">
              <a:buNone/>
            </a:pPr>
            <a:r>
              <a:rPr lang="en-IN" sz="1400" b="1" u="sng" dirty="0">
                <a:solidFill>
                  <a:srgbClr val="FF0000"/>
                </a:solidFill>
              </a:rPr>
              <a:t>Disadvantage of Java Array</a:t>
            </a:r>
          </a:p>
          <a:p>
            <a:r>
              <a:rPr lang="en-IN" sz="1400" dirty="0"/>
              <a:t>Size Limit: We can store the only fixed size of elements in the array. It doesn't grow its size at runtime. To solve this problem, collection framework is used in java.</a:t>
            </a:r>
          </a:p>
          <a:p>
            <a:pPr marL="76200" indent="0">
              <a:buNone/>
            </a:pPr>
            <a:r>
              <a:rPr lang="en-IN" sz="1400" b="1" u="sng" dirty="0">
                <a:solidFill>
                  <a:srgbClr val="FF0000"/>
                </a:solidFill>
              </a:rPr>
              <a:t>Features of Array</a:t>
            </a:r>
          </a:p>
          <a:p>
            <a:r>
              <a:rPr lang="en-IN" sz="1400" dirty="0"/>
              <a:t> It is always indexed. The index begins from 0.</a:t>
            </a:r>
          </a:p>
          <a:p>
            <a:r>
              <a:rPr lang="en-IN" sz="1400" dirty="0"/>
              <a:t>It is a collection of similar data types.</a:t>
            </a:r>
          </a:p>
          <a:p>
            <a:r>
              <a:rPr lang="en-IN" sz="1400" dirty="0"/>
              <a:t>It occupies a contiguous memory location.</a:t>
            </a:r>
          </a:p>
          <a:p>
            <a:pPr marL="76200" indent="0">
              <a:buNone/>
            </a:pPr>
            <a:r>
              <a:rPr lang="en-IN" sz="1600" b="1" u="sng" dirty="0">
                <a:solidFill>
                  <a:srgbClr val="FF0000"/>
                </a:solidFill>
              </a:rPr>
              <a:t>Types of Java Array</a:t>
            </a:r>
          </a:p>
          <a:p>
            <a:r>
              <a:rPr lang="en-IN" sz="1400" dirty="0"/>
              <a:t>Single Dimensional Array</a:t>
            </a:r>
          </a:p>
          <a:p>
            <a:r>
              <a:rPr lang="en-IN" sz="1400" dirty="0"/>
              <a:t>Multidimensional Array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62</a:t>
            </a:fld>
            <a:endParaRPr lang="en"/>
          </a:p>
        </p:txBody>
      </p:sp>
    </p:spTree>
    <p:extLst>
      <p:ext uri="{BB962C8B-B14F-4D97-AF65-F5344CB8AC3E}">
        <p14:creationId xmlns:p14="http://schemas.microsoft.com/office/powerpoint/2010/main" val="3025871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u="sng" dirty="0"/>
              <a:t>One-Dimensional Arrays</a:t>
            </a:r>
          </a:p>
        </p:txBody>
      </p:sp>
      <p:sp>
        <p:nvSpPr>
          <p:cNvPr id="3" name="Text Placeholder 2"/>
          <p:cNvSpPr>
            <a:spLocks noGrp="1"/>
          </p:cNvSpPr>
          <p:nvPr>
            <p:ph type="body" idx="1"/>
          </p:nvPr>
        </p:nvSpPr>
        <p:spPr>
          <a:xfrm>
            <a:off x="107504" y="411510"/>
            <a:ext cx="9001000" cy="4731990"/>
          </a:xfrm>
        </p:spPr>
        <p:txBody>
          <a:bodyPr/>
          <a:lstStyle/>
          <a:p>
            <a:pPr algn="just">
              <a:buFont typeface="Wingdings" panose="05000000000000000000" pitchFamily="2" charset="2"/>
              <a:buChar char="§"/>
            </a:pPr>
            <a:r>
              <a:rPr lang="en-IN" sz="1800" dirty="0"/>
              <a:t>A </a:t>
            </a:r>
            <a:r>
              <a:rPr lang="en-IN" sz="1800" i="1" dirty="0"/>
              <a:t>one-dimensional array </a:t>
            </a:r>
            <a:r>
              <a:rPr lang="en-IN" sz="1800" dirty="0"/>
              <a:t>is, essentially, a list of like-typed variables</a:t>
            </a:r>
            <a:r>
              <a:rPr lang="en-IN" sz="1800" dirty="0">
                <a:highlight>
                  <a:srgbClr val="FFFF00"/>
                </a:highlight>
              </a:rPr>
              <a:t>. To create an array, you first must create an array variable of the desired type. The general form of a one-dimensional array  declaration is</a:t>
            </a:r>
          </a:p>
          <a:p>
            <a:pPr marL="76200" indent="0">
              <a:buNone/>
            </a:pPr>
            <a:r>
              <a:rPr lang="en-IN" sz="1800" i="1" dirty="0">
                <a:highlight>
                  <a:srgbClr val="FFFF00"/>
                </a:highlight>
              </a:rPr>
              <a:t>	</a:t>
            </a:r>
            <a:r>
              <a:rPr lang="en-IN" sz="1800" i="1" dirty="0">
                <a:solidFill>
                  <a:srgbClr val="FF0000"/>
                </a:solidFill>
                <a:highlight>
                  <a:srgbClr val="FFFF00"/>
                </a:highlight>
              </a:rPr>
              <a:t>type </a:t>
            </a:r>
            <a:r>
              <a:rPr lang="en-IN" sz="1800" i="1" dirty="0" err="1">
                <a:solidFill>
                  <a:srgbClr val="FF0000"/>
                </a:solidFill>
                <a:highlight>
                  <a:srgbClr val="FFFF00"/>
                </a:highlight>
              </a:rPr>
              <a:t>var</a:t>
            </a:r>
            <a:r>
              <a:rPr lang="en-IN" sz="1800" i="1" dirty="0">
                <a:solidFill>
                  <a:srgbClr val="FF0000"/>
                </a:solidFill>
                <a:highlight>
                  <a:srgbClr val="FFFF00"/>
                </a:highlight>
              </a:rPr>
              <a:t>-name</a:t>
            </a:r>
            <a:r>
              <a:rPr lang="en-IN" sz="1800" dirty="0">
                <a:solidFill>
                  <a:srgbClr val="FF0000"/>
                </a:solidFill>
                <a:highlight>
                  <a:srgbClr val="FFFF00"/>
                </a:highlight>
              </a:rPr>
              <a:t>[ ];</a:t>
            </a:r>
            <a:endParaRPr lang="en-IN" sz="1800" b="1" u="sng" dirty="0">
              <a:solidFill>
                <a:srgbClr val="FF0000"/>
              </a:solidFill>
              <a:highlight>
                <a:srgbClr val="FFFF00"/>
              </a:highlight>
            </a:endParaRPr>
          </a:p>
          <a:p>
            <a:pPr>
              <a:buFont typeface="Arial" panose="020B0604020202020204" pitchFamily="34" charset="0"/>
              <a:buChar char="•"/>
            </a:pPr>
            <a:r>
              <a:rPr lang="en-IN" sz="1800" i="1" dirty="0"/>
              <a:t>type </a:t>
            </a:r>
            <a:r>
              <a:rPr lang="en-IN" sz="1800" dirty="0"/>
              <a:t>declares the base type of the array. </a:t>
            </a:r>
          </a:p>
          <a:p>
            <a:pPr>
              <a:buFont typeface="Arial" panose="020B0604020202020204" pitchFamily="34" charset="0"/>
              <a:buChar char="•"/>
            </a:pPr>
            <a:r>
              <a:rPr lang="en-IN" sz="1800" dirty="0"/>
              <a:t>For example, the following declares an array named </a:t>
            </a:r>
            <a:r>
              <a:rPr lang="en-IN" sz="1800" b="1" dirty="0" err="1"/>
              <a:t>monthdays</a:t>
            </a:r>
            <a:r>
              <a:rPr lang="en-IN" sz="1800" b="1" dirty="0"/>
              <a:t> </a:t>
            </a:r>
            <a:r>
              <a:rPr lang="en-IN" sz="1800" dirty="0"/>
              <a:t>with the type “array of int”:</a:t>
            </a:r>
          </a:p>
          <a:p>
            <a:pPr marL="76200" indent="0">
              <a:buNone/>
            </a:pPr>
            <a:r>
              <a:rPr lang="en-IN" sz="1800" dirty="0"/>
              <a:t>	int </a:t>
            </a:r>
            <a:r>
              <a:rPr lang="en-IN" sz="1800" dirty="0" err="1"/>
              <a:t>monthdays</a:t>
            </a:r>
            <a:r>
              <a:rPr lang="en-IN" sz="1800" dirty="0"/>
              <a:t>[];</a:t>
            </a:r>
          </a:p>
          <a:p>
            <a:pPr marL="76200" indent="0">
              <a:buNone/>
            </a:pPr>
            <a:r>
              <a:rPr lang="en-IN" sz="2000" i="1" dirty="0"/>
              <a:t>        array-</a:t>
            </a:r>
            <a:r>
              <a:rPr lang="en-IN" sz="2000" i="1" dirty="0" err="1"/>
              <a:t>var</a:t>
            </a:r>
            <a:r>
              <a:rPr lang="en-IN" sz="2000" i="1" dirty="0"/>
              <a:t> </a:t>
            </a:r>
            <a:r>
              <a:rPr lang="en-IN" sz="2000" dirty="0"/>
              <a:t>= new </a:t>
            </a:r>
            <a:r>
              <a:rPr lang="en-IN" sz="2000" i="1" dirty="0"/>
              <a:t>type</a:t>
            </a:r>
            <a:r>
              <a:rPr lang="en-IN" sz="2000" dirty="0"/>
              <a:t>[</a:t>
            </a:r>
            <a:r>
              <a:rPr lang="en-IN" sz="2000" i="1" dirty="0"/>
              <a:t>size</a:t>
            </a:r>
            <a:r>
              <a:rPr lang="en-IN" sz="2000" dirty="0"/>
              <a:t>];</a:t>
            </a:r>
          </a:p>
          <a:p>
            <a:pPr algn="just">
              <a:buFont typeface="Arial" panose="020B0604020202020204" pitchFamily="34" charset="0"/>
              <a:buChar char="•"/>
            </a:pPr>
            <a:r>
              <a:rPr lang="en-IN" sz="1600" i="1" dirty="0"/>
              <a:t>type </a:t>
            </a:r>
            <a:r>
              <a:rPr lang="en-IN" sz="1600" dirty="0"/>
              <a:t>specifies the type of data being allocated, </a:t>
            </a:r>
            <a:r>
              <a:rPr lang="en-IN" sz="1600" i="1" dirty="0"/>
              <a:t>size </a:t>
            </a:r>
            <a:r>
              <a:rPr lang="en-IN" sz="1600" dirty="0"/>
              <a:t>specifies the number of elements in the array, and </a:t>
            </a:r>
            <a:r>
              <a:rPr lang="en-IN" sz="1600" i="1" dirty="0"/>
              <a:t>array-</a:t>
            </a:r>
            <a:r>
              <a:rPr lang="en-IN" sz="1600" i="1" dirty="0" err="1"/>
              <a:t>var</a:t>
            </a:r>
            <a:r>
              <a:rPr lang="en-IN" sz="1600" i="1" dirty="0"/>
              <a:t> </a:t>
            </a:r>
            <a:r>
              <a:rPr lang="en-IN" sz="1600" dirty="0"/>
              <a:t>is the array variable that is linked to the array.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63</a:t>
            </a:fld>
            <a:endParaRPr lang="en"/>
          </a:p>
        </p:txBody>
      </p:sp>
    </p:spTree>
    <p:extLst>
      <p:ext uri="{BB962C8B-B14F-4D97-AF65-F5344CB8AC3E}">
        <p14:creationId xmlns:p14="http://schemas.microsoft.com/office/powerpoint/2010/main" val="184108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u="sng" dirty="0"/>
              <a:t>One-Dimensional Arrays</a:t>
            </a:r>
            <a:endParaRPr lang="en-IN" sz="2800" dirty="0"/>
          </a:p>
        </p:txBody>
      </p:sp>
      <p:sp>
        <p:nvSpPr>
          <p:cNvPr id="3" name="Text Placeholder 2"/>
          <p:cNvSpPr>
            <a:spLocks noGrp="1"/>
          </p:cNvSpPr>
          <p:nvPr>
            <p:ph type="body" idx="1"/>
          </p:nvPr>
        </p:nvSpPr>
        <p:spPr>
          <a:xfrm>
            <a:off x="122488" y="267494"/>
            <a:ext cx="9001000" cy="4731990"/>
          </a:xfrm>
        </p:spPr>
        <p:txBody>
          <a:bodyPr/>
          <a:lstStyle/>
          <a:p>
            <a:pPr marL="76200" indent="0">
              <a:buNone/>
            </a:pPr>
            <a:r>
              <a:rPr lang="en-IN" sz="2000" u="sng" dirty="0">
                <a:solidFill>
                  <a:srgbClr val="FF0000"/>
                </a:solidFill>
              </a:rPr>
              <a:t>Array Declaration</a:t>
            </a:r>
          </a:p>
          <a:p>
            <a:pPr>
              <a:buFont typeface="Wingdings" panose="05000000000000000000" pitchFamily="2" charset="2"/>
              <a:buChar char="Ø"/>
            </a:pPr>
            <a:r>
              <a:rPr lang="en-IN" sz="1800" dirty="0" err="1"/>
              <a:t>int</a:t>
            </a:r>
            <a:r>
              <a:rPr lang="en-IN" sz="1800" dirty="0"/>
              <a:t>[ ] </a:t>
            </a:r>
            <a:r>
              <a:rPr lang="en-IN" sz="1800" dirty="0" err="1"/>
              <a:t>arr</a:t>
            </a:r>
            <a:r>
              <a:rPr lang="en-IN" sz="1800" dirty="0"/>
              <a:t>;</a:t>
            </a:r>
          </a:p>
          <a:p>
            <a:pPr>
              <a:buFont typeface="Wingdings" panose="05000000000000000000" pitchFamily="2" charset="2"/>
              <a:buChar char="Ø"/>
            </a:pPr>
            <a:r>
              <a:rPr lang="en-IN" sz="1800" dirty="0"/>
              <a:t>char[ ] name;</a:t>
            </a:r>
          </a:p>
          <a:p>
            <a:pPr>
              <a:buFont typeface="Wingdings" panose="05000000000000000000" pitchFamily="2" charset="2"/>
              <a:buChar char="Ø"/>
            </a:pPr>
            <a:r>
              <a:rPr lang="en-IN" sz="1800" dirty="0"/>
              <a:t>short[ ] </a:t>
            </a:r>
            <a:r>
              <a:rPr lang="en-IN" sz="1800" dirty="0" err="1"/>
              <a:t>arr</a:t>
            </a:r>
            <a:r>
              <a:rPr lang="en-IN" sz="1800" dirty="0"/>
              <a:t>;</a:t>
            </a:r>
          </a:p>
          <a:p>
            <a:pPr>
              <a:buFont typeface="Wingdings" panose="05000000000000000000" pitchFamily="2" charset="2"/>
              <a:buChar char="Ø"/>
            </a:pPr>
            <a:r>
              <a:rPr lang="en-IN" sz="1800" dirty="0"/>
              <a:t>long[ ] </a:t>
            </a:r>
            <a:r>
              <a:rPr lang="en-IN" sz="1800" dirty="0" err="1"/>
              <a:t>arr</a:t>
            </a:r>
            <a:r>
              <a:rPr lang="en-IN" sz="1800" dirty="0"/>
              <a:t>;</a:t>
            </a:r>
          </a:p>
          <a:p>
            <a:pPr>
              <a:buFont typeface="Wingdings" panose="05000000000000000000" pitchFamily="2" charset="2"/>
              <a:buChar char="Ø"/>
            </a:pPr>
            <a:r>
              <a:rPr lang="en-IN" sz="1800" dirty="0" err="1"/>
              <a:t>int</a:t>
            </a:r>
            <a:r>
              <a:rPr lang="en-IN" sz="1800" dirty="0"/>
              <a:t>[ ][ ] </a:t>
            </a:r>
            <a:r>
              <a:rPr lang="en-IN" sz="1800" dirty="0" err="1"/>
              <a:t>arr</a:t>
            </a:r>
            <a:r>
              <a:rPr lang="en-IN" sz="1800" dirty="0"/>
              <a:t>; //two dimensional array</a:t>
            </a:r>
          </a:p>
          <a:p>
            <a:pPr marL="76200" indent="0">
              <a:buNone/>
            </a:pPr>
            <a:r>
              <a:rPr lang="en-IN" sz="2000" b="1" u="sng" dirty="0">
                <a:solidFill>
                  <a:srgbClr val="FF0000"/>
                </a:solidFill>
              </a:rPr>
              <a:t>Initialization of Array</a:t>
            </a:r>
          </a:p>
          <a:p>
            <a:pPr>
              <a:buFont typeface="Wingdings" panose="05000000000000000000" pitchFamily="2" charset="2"/>
              <a:buChar char="Ø"/>
            </a:pPr>
            <a:r>
              <a:rPr lang="en-IN" sz="1800" dirty="0" err="1"/>
              <a:t>monthdays</a:t>
            </a:r>
            <a:r>
              <a:rPr lang="en-IN" sz="1800" dirty="0"/>
              <a:t> = new </a:t>
            </a:r>
            <a:r>
              <a:rPr lang="en-IN" sz="1800" dirty="0" err="1"/>
              <a:t>int</a:t>
            </a:r>
            <a:r>
              <a:rPr lang="en-IN" sz="1800" dirty="0"/>
              <a:t>[12];</a:t>
            </a:r>
          </a:p>
          <a:p>
            <a:pPr>
              <a:buFont typeface="Wingdings" panose="05000000000000000000" pitchFamily="2" charset="2"/>
              <a:buChar char="Ø"/>
            </a:pPr>
            <a:r>
              <a:rPr lang="nn-NO" sz="2000" dirty="0">
                <a:highlight>
                  <a:srgbClr val="FFFF00"/>
                </a:highlight>
              </a:rPr>
              <a:t>int[ ] arr = new int[10];</a:t>
            </a:r>
            <a:r>
              <a:rPr lang="nn-NO" sz="2000" dirty="0"/>
              <a:t> </a:t>
            </a:r>
            <a:r>
              <a:rPr lang="en-IN" sz="2000" dirty="0"/>
              <a:t>or </a:t>
            </a:r>
            <a:r>
              <a:rPr lang="en-IN" sz="2000" dirty="0" err="1"/>
              <a:t>int</a:t>
            </a:r>
            <a:r>
              <a:rPr lang="en-IN" sz="2000" dirty="0"/>
              <a:t>[ ] </a:t>
            </a:r>
            <a:r>
              <a:rPr lang="en-IN" sz="2000" dirty="0" err="1"/>
              <a:t>arr</a:t>
            </a:r>
            <a:r>
              <a:rPr lang="en-IN" sz="2000" dirty="0"/>
              <a:t> = {10,20,30,40,50};</a:t>
            </a:r>
          </a:p>
          <a:p>
            <a:pPr>
              <a:buFont typeface="Wingdings" panose="05000000000000000000" pitchFamily="2" charset="2"/>
              <a:buChar char="Ø"/>
            </a:pPr>
            <a:r>
              <a:rPr lang="en-IN" sz="2000" dirty="0"/>
              <a:t>String[] cars = {"Volvo", "BMW", "Ford", "Mazda"};</a:t>
            </a:r>
          </a:p>
          <a:p>
            <a:pPr>
              <a:buFont typeface="Wingdings" panose="05000000000000000000" pitchFamily="2" charset="2"/>
              <a:buChar char="Ø"/>
            </a:pPr>
            <a:r>
              <a:rPr lang="en-IN" sz="2000" dirty="0"/>
              <a:t>double[] </a:t>
            </a:r>
            <a:r>
              <a:rPr lang="en-IN" sz="2000" dirty="0" err="1"/>
              <a:t>myList</a:t>
            </a:r>
            <a:r>
              <a:rPr lang="en-IN" sz="2000" dirty="0"/>
              <a:t> = new double[10];</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64</a:t>
            </a:fld>
            <a:endParaRPr lang="en"/>
          </a:p>
        </p:txBody>
      </p:sp>
    </p:spTree>
    <p:extLst>
      <p:ext uri="{BB962C8B-B14F-4D97-AF65-F5344CB8AC3E}">
        <p14:creationId xmlns:p14="http://schemas.microsoft.com/office/powerpoint/2010/main" val="2036906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u="sng" dirty="0"/>
              <a:t>One-Dimensional Arrays</a:t>
            </a:r>
            <a:endParaRPr lang="en-IN" sz="2800" dirty="0"/>
          </a:p>
        </p:txBody>
      </p:sp>
      <p:sp>
        <p:nvSpPr>
          <p:cNvPr id="3" name="Text Placeholder 2"/>
          <p:cNvSpPr>
            <a:spLocks noGrp="1"/>
          </p:cNvSpPr>
          <p:nvPr>
            <p:ph type="body" idx="1"/>
          </p:nvPr>
        </p:nvSpPr>
        <p:spPr>
          <a:xfrm>
            <a:off x="122488" y="339502"/>
            <a:ext cx="9001000" cy="4659982"/>
          </a:xfrm>
        </p:spPr>
        <p:txBody>
          <a:bodyPr/>
          <a:lstStyle/>
          <a:p>
            <a:pPr marL="76200" indent="0">
              <a:buNone/>
            </a:pPr>
            <a:r>
              <a:rPr lang="en-IN" sz="1600" b="1" u="sng" dirty="0">
                <a:solidFill>
                  <a:srgbClr val="FF0000"/>
                </a:solidFill>
              </a:rPr>
              <a:t>Accessing array element</a:t>
            </a:r>
          </a:p>
          <a:p>
            <a:pPr marL="76200" indent="0">
              <a:buNone/>
            </a:pPr>
            <a:r>
              <a:rPr lang="en-IN" sz="1400" dirty="0">
                <a:latin typeface="Inter-Regular" panose="020B0604020202020204" charset="0"/>
                <a:ea typeface="Inter-Regular" panose="020B0604020202020204" charset="0"/>
              </a:rPr>
              <a:t>	</a:t>
            </a:r>
            <a:r>
              <a:rPr lang="en-IN" sz="1400" dirty="0" err="1">
                <a:latin typeface="Inter-Regular" panose="020B0604020202020204" charset="0"/>
                <a:ea typeface="Inter-Regular" panose="020B0604020202020204" charset="0"/>
              </a:rPr>
              <a:t>int</a:t>
            </a:r>
            <a:r>
              <a:rPr lang="en-IN" sz="1400" dirty="0">
                <a:latin typeface="Inter-Regular" panose="020B0604020202020204" charset="0"/>
                <a:ea typeface="Inter-Regular" panose="020B0604020202020204" charset="0"/>
              </a:rPr>
              <a:t>[ ] </a:t>
            </a:r>
            <a:r>
              <a:rPr lang="en-IN" sz="1400" dirty="0" err="1">
                <a:latin typeface="Inter-Regular" panose="020B0604020202020204" charset="0"/>
                <a:ea typeface="Inter-Regular" panose="020B0604020202020204" charset="0"/>
              </a:rPr>
              <a:t>arr</a:t>
            </a:r>
            <a:r>
              <a:rPr lang="en-IN" sz="1400" dirty="0">
                <a:latin typeface="Inter-Regular" panose="020B0604020202020204" charset="0"/>
                <a:ea typeface="Inter-Regular" panose="020B0604020202020204" charset="0"/>
              </a:rPr>
              <a:t> = {10,24,30,50};</a:t>
            </a:r>
          </a:p>
          <a:p>
            <a:pPr marL="76200" indent="0">
              <a:buNone/>
            </a:pPr>
            <a:r>
              <a:rPr lang="en-IN" sz="1400" dirty="0">
                <a:latin typeface="Inter-Regular" panose="020B0604020202020204" charset="0"/>
                <a:ea typeface="Inter-Regular" panose="020B0604020202020204" charset="0"/>
              </a:rPr>
              <a:t>	</a:t>
            </a:r>
            <a:r>
              <a:rPr lang="en-IN" sz="1400" dirty="0" err="1">
                <a:latin typeface="Inter-Regular" panose="020B0604020202020204" charset="0"/>
                <a:ea typeface="Inter-Regular" panose="020B0604020202020204" charset="0"/>
              </a:rPr>
              <a:t>System.out.println</a:t>
            </a:r>
            <a:r>
              <a:rPr lang="en-IN" sz="1400" dirty="0">
                <a:latin typeface="Inter-Regular" panose="020B0604020202020204" charset="0"/>
                <a:ea typeface="Inter-Regular" panose="020B0604020202020204" charset="0"/>
              </a:rPr>
              <a:t>("Element at 4th place" + </a:t>
            </a:r>
            <a:r>
              <a:rPr lang="en-IN" sz="1400" dirty="0" err="1">
                <a:latin typeface="Inter-Regular" panose="020B0604020202020204" charset="0"/>
                <a:ea typeface="Inter-Regular" panose="020B0604020202020204" charset="0"/>
              </a:rPr>
              <a:t>arr</a:t>
            </a:r>
            <a:r>
              <a:rPr lang="en-IN" sz="1400" dirty="0">
                <a:latin typeface="Inter-Regular" panose="020B0604020202020204" charset="0"/>
                <a:ea typeface="Inter-Regular" panose="020B0604020202020204" charset="0"/>
              </a:rPr>
              <a:t>[3]);</a:t>
            </a:r>
          </a:p>
          <a:p>
            <a:pPr marL="76200" indent="0">
              <a:buNone/>
            </a:pPr>
            <a:r>
              <a:rPr lang="en-IN" sz="1600" b="1" u="sng" dirty="0">
                <a:solidFill>
                  <a:srgbClr val="FF0000"/>
                </a:solidFill>
              </a:rPr>
              <a:t>To find the length of an array, we can use the following syntax:</a:t>
            </a:r>
          </a:p>
          <a:p>
            <a:pPr marL="76200" indent="0">
              <a:buNone/>
            </a:pPr>
            <a:r>
              <a:rPr lang="en-IN" sz="1400" dirty="0"/>
              <a:t>	</a:t>
            </a:r>
            <a:r>
              <a:rPr lang="en-IN" sz="1400" dirty="0" err="1"/>
              <a:t>arrayname.length</a:t>
            </a:r>
            <a:endParaRPr lang="en-IN" sz="1400" dirty="0"/>
          </a:p>
          <a:p>
            <a:pPr marL="76200" indent="0">
              <a:buNone/>
            </a:pPr>
            <a:r>
              <a:rPr lang="en-IN" sz="1400" dirty="0"/>
              <a:t>Example: </a:t>
            </a:r>
          </a:p>
          <a:p>
            <a:pPr marL="76200" indent="0">
              <a:buNone/>
            </a:pPr>
            <a:r>
              <a:rPr lang="en-IN" sz="1400" dirty="0"/>
              <a:t>	public class </a:t>
            </a:r>
            <a:r>
              <a:rPr lang="en-IN" sz="1400" dirty="0" err="1"/>
              <a:t>MyClass</a:t>
            </a:r>
            <a:endParaRPr lang="en-IN" sz="1400" dirty="0"/>
          </a:p>
          <a:p>
            <a:pPr marL="76200" indent="0">
              <a:buNone/>
            </a:pPr>
            <a:r>
              <a:rPr lang="en-IN" sz="1400" dirty="0"/>
              <a:t>	{</a:t>
            </a:r>
          </a:p>
          <a:p>
            <a:pPr marL="76200" indent="0">
              <a:buNone/>
            </a:pPr>
            <a:r>
              <a:rPr lang="en-IN" sz="1400" dirty="0"/>
              <a:t>		public static void main(String[] </a:t>
            </a:r>
            <a:r>
              <a:rPr lang="en-IN" sz="1400" dirty="0" err="1"/>
              <a:t>args</a:t>
            </a:r>
            <a:r>
              <a:rPr lang="en-IN" sz="1400" dirty="0"/>
              <a:t>)</a:t>
            </a:r>
          </a:p>
          <a:p>
            <a:pPr marL="76200" indent="0">
              <a:buNone/>
            </a:pPr>
            <a:r>
              <a:rPr lang="en-IN" sz="1400" dirty="0"/>
              <a:t>		{</a:t>
            </a:r>
          </a:p>
          <a:p>
            <a:pPr marL="76200" indent="0">
              <a:buNone/>
            </a:pPr>
            <a:r>
              <a:rPr lang="en-IN" sz="1400" dirty="0"/>
              <a:t>			String[] cars = {"Volvo", "BMW", "Ford", "Mazda"};</a:t>
            </a:r>
          </a:p>
          <a:p>
            <a:pPr marL="76200" indent="0">
              <a:buNone/>
            </a:pPr>
            <a:r>
              <a:rPr lang="en-IN" sz="1400" dirty="0"/>
              <a:t>			</a:t>
            </a:r>
            <a:r>
              <a:rPr lang="en-IN" sz="1400" dirty="0" err="1"/>
              <a:t>System.out.println</a:t>
            </a:r>
            <a:r>
              <a:rPr lang="en-IN" sz="1400" dirty="0"/>
              <a:t>(</a:t>
            </a:r>
            <a:r>
              <a:rPr lang="en-IN" sz="1400" dirty="0" err="1"/>
              <a:t>cars.length</a:t>
            </a:r>
            <a:r>
              <a:rPr lang="en-IN" sz="1400" dirty="0"/>
              <a:t>);</a:t>
            </a:r>
          </a:p>
          <a:p>
            <a:pPr marL="76200" indent="0">
              <a:buNone/>
            </a:pPr>
            <a:r>
              <a:rPr lang="en-IN" sz="1400" dirty="0"/>
              <a:t>		}</a:t>
            </a:r>
          </a:p>
          <a:p>
            <a:pPr marL="76200" indent="0">
              <a:buNone/>
            </a:pPr>
            <a:r>
              <a:rPr lang="en-IN" sz="1400" dirty="0"/>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65</a:t>
            </a:fld>
            <a:endParaRPr lang="en"/>
          </a:p>
        </p:txBody>
      </p:sp>
    </p:spTree>
    <p:extLst>
      <p:ext uri="{BB962C8B-B14F-4D97-AF65-F5344CB8AC3E}">
        <p14:creationId xmlns:p14="http://schemas.microsoft.com/office/powerpoint/2010/main" val="16766540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dirty="0"/>
              <a:t>// Demonstrate a one-dimensional array.</a:t>
            </a:r>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400" dirty="0"/>
              <a:t>class Array {</a:t>
            </a:r>
          </a:p>
          <a:p>
            <a:pPr marL="76200" indent="0">
              <a:buNone/>
            </a:pPr>
            <a:r>
              <a:rPr lang="en-IN" sz="1400" dirty="0"/>
              <a:t>public static void main(String </a:t>
            </a:r>
            <a:r>
              <a:rPr lang="en-IN" sz="1400" dirty="0" err="1"/>
              <a:t>args</a:t>
            </a:r>
            <a:r>
              <a:rPr lang="en-IN" sz="1400" dirty="0"/>
              <a:t>[]) {</a:t>
            </a:r>
          </a:p>
          <a:p>
            <a:pPr marL="76200" indent="0">
              <a:buNone/>
            </a:pPr>
            <a:r>
              <a:rPr lang="en-IN" sz="1400" dirty="0"/>
              <a:t>int </a:t>
            </a:r>
            <a:r>
              <a:rPr lang="en-IN" sz="1400" dirty="0" err="1"/>
              <a:t>month_days</a:t>
            </a:r>
            <a:r>
              <a:rPr lang="en-IN" sz="1400" dirty="0"/>
              <a:t>[];</a:t>
            </a:r>
          </a:p>
          <a:p>
            <a:pPr marL="76200" indent="0">
              <a:buNone/>
            </a:pPr>
            <a:r>
              <a:rPr lang="en-IN" sz="1400" dirty="0" err="1"/>
              <a:t>month_days</a:t>
            </a:r>
            <a:r>
              <a:rPr lang="en-IN" sz="1400" dirty="0"/>
              <a:t> = new int[12];</a:t>
            </a:r>
          </a:p>
          <a:p>
            <a:pPr marL="76200" indent="0">
              <a:buNone/>
            </a:pPr>
            <a:r>
              <a:rPr lang="en-IN" sz="1400" dirty="0" err="1"/>
              <a:t>month_days</a:t>
            </a:r>
            <a:r>
              <a:rPr lang="en-IN" sz="1400" dirty="0"/>
              <a:t>[0] = 31;</a:t>
            </a:r>
          </a:p>
          <a:p>
            <a:pPr marL="76200" indent="0">
              <a:buNone/>
            </a:pPr>
            <a:r>
              <a:rPr lang="en-IN" sz="1400" dirty="0" err="1"/>
              <a:t>month_days</a:t>
            </a:r>
            <a:r>
              <a:rPr lang="en-IN" sz="1400" dirty="0"/>
              <a:t>[1] = 28;</a:t>
            </a:r>
          </a:p>
          <a:p>
            <a:pPr marL="76200" indent="0">
              <a:buNone/>
            </a:pPr>
            <a:r>
              <a:rPr lang="en-US" sz="1400" dirty="0"/>
              <a:t>………………………….</a:t>
            </a:r>
          </a:p>
          <a:p>
            <a:pPr marL="76200" indent="0">
              <a:buNone/>
            </a:pPr>
            <a:r>
              <a:rPr lang="en-US" sz="1400" dirty="0"/>
              <a:t>…………………………</a:t>
            </a:r>
            <a:endParaRPr lang="en-IN" sz="1400" dirty="0"/>
          </a:p>
          <a:p>
            <a:pPr marL="76200" indent="0">
              <a:buNone/>
            </a:pPr>
            <a:r>
              <a:rPr lang="en-IN" sz="1400" dirty="0" err="1"/>
              <a:t>month_days</a:t>
            </a:r>
            <a:r>
              <a:rPr lang="en-IN" sz="1400" dirty="0"/>
              <a:t>[10] = 30;</a:t>
            </a:r>
          </a:p>
          <a:p>
            <a:pPr marL="76200" indent="0">
              <a:buNone/>
            </a:pPr>
            <a:r>
              <a:rPr lang="en-IN" sz="1400" dirty="0" err="1"/>
              <a:t>month_days</a:t>
            </a:r>
            <a:r>
              <a:rPr lang="en-IN" sz="1400" dirty="0"/>
              <a:t>[11] = 31;</a:t>
            </a:r>
          </a:p>
          <a:p>
            <a:pPr marL="76200" indent="0">
              <a:buNone/>
            </a:pPr>
            <a:r>
              <a:rPr lang="en-IN" sz="1400" dirty="0" err="1"/>
              <a:t>System.out.println</a:t>
            </a:r>
            <a:r>
              <a:rPr lang="en-IN" sz="1400" dirty="0"/>
              <a:t>("April has " + </a:t>
            </a:r>
            <a:r>
              <a:rPr lang="en-IN" sz="1400" dirty="0" err="1"/>
              <a:t>month_days</a:t>
            </a:r>
            <a:r>
              <a:rPr lang="en-IN" sz="1400" dirty="0"/>
              <a:t>[3] + " days.");</a:t>
            </a:r>
          </a:p>
          <a:p>
            <a:pPr marL="76200" indent="0">
              <a:buNone/>
            </a:pPr>
            <a:r>
              <a:rPr lang="en-IN" sz="1400" dirty="0"/>
              <a:t>}</a:t>
            </a:r>
          </a:p>
          <a:p>
            <a:pPr marL="76200" indent="0">
              <a:buNone/>
            </a:pPr>
            <a:r>
              <a:rPr lang="en-IN" sz="1400" dirty="0"/>
              <a:t>}</a:t>
            </a:r>
            <a:endParaRPr lang="en-IN" sz="14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66</a:t>
            </a:fld>
            <a:endParaRPr lang="en"/>
          </a:p>
        </p:txBody>
      </p:sp>
    </p:spTree>
    <p:extLst>
      <p:ext uri="{BB962C8B-B14F-4D97-AF65-F5344CB8AC3E}">
        <p14:creationId xmlns:p14="http://schemas.microsoft.com/office/powerpoint/2010/main" val="42945818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dirty="0"/>
              <a:t>// Demonstrate a one-dimensional array.</a:t>
            </a:r>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800" dirty="0" err="1"/>
              <a:t>int</a:t>
            </a:r>
            <a:r>
              <a:rPr lang="en-IN" sz="1800" dirty="0"/>
              <a:t>  </a:t>
            </a:r>
            <a:r>
              <a:rPr lang="en-IN" sz="1800" dirty="0" err="1"/>
              <a:t>monthdays</a:t>
            </a:r>
            <a:r>
              <a:rPr lang="en-IN" sz="1800" dirty="0"/>
              <a:t>[] = new int[12];</a:t>
            </a:r>
          </a:p>
          <a:p>
            <a:pPr marL="76200" indent="0">
              <a:buNone/>
            </a:pPr>
            <a:endParaRPr lang="en-US" sz="1400" b="1" u="sng" dirty="0"/>
          </a:p>
          <a:p>
            <a:pPr marL="76200" indent="0">
              <a:buNone/>
            </a:pPr>
            <a:r>
              <a:rPr lang="en-IN" sz="1800" b="1" u="sng" dirty="0">
                <a:solidFill>
                  <a:srgbClr val="00B050"/>
                </a:solidFill>
              </a:rPr>
              <a:t>// An improved version of the previous program.</a:t>
            </a:r>
          </a:p>
          <a:p>
            <a:pPr marL="76200" indent="0">
              <a:buNone/>
            </a:pPr>
            <a:r>
              <a:rPr lang="en-IN" sz="2000" dirty="0"/>
              <a:t>class </a:t>
            </a:r>
            <a:r>
              <a:rPr lang="en-IN" sz="2000" dirty="0" err="1"/>
              <a:t>AutoArray</a:t>
            </a:r>
            <a:r>
              <a:rPr lang="en-IN" sz="2000" dirty="0"/>
              <a:t> {</a:t>
            </a:r>
          </a:p>
          <a:p>
            <a:pPr marL="76200" indent="0">
              <a:buNone/>
            </a:pPr>
            <a:r>
              <a:rPr lang="en-IN" sz="2000" dirty="0"/>
              <a:t>public static void main(String </a:t>
            </a:r>
            <a:r>
              <a:rPr lang="en-IN" sz="2000" dirty="0" err="1"/>
              <a:t>args</a:t>
            </a:r>
            <a:r>
              <a:rPr lang="en-IN" sz="2000" dirty="0"/>
              <a:t>[]) {</a:t>
            </a:r>
          </a:p>
          <a:p>
            <a:pPr marL="76200" indent="0">
              <a:buNone/>
            </a:pPr>
            <a:r>
              <a:rPr lang="en-IN" sz="2000" dirty="0" err="1"/>
              <a:t>int</a:t>
            </a:r>
            <a:r>
              <a:rPr lang="en-IN" sz="2000" dirty="0"/>
              <a:t> </a:t>
            </a:r>
            <a:r>
              <a:rPr lang="en-IN" sz="2000" dirty="0" err="1"/>
              <a:t>monthdays</a:t>
            </a:r>
            <a:r>
              <a:rPr lang="en-IN" sz="2000" dirty="0"/>
              <a:t>[] = { 31, 28, 31, 30, 31, 30, 31, 31, 30, 31,30, 31 };</a:t>
            </a:r>
          </a:p>
          <a:p>
            <a:pPr marL="76200" indent="0">
              <a:buNone/>
            </a:pPr>
            <a:r>
              <a:rPr lang="en-IN" sz="2000" dirty="0" err="1"/>
              <a:t>System.out.println</a:t>
            </a:r>
            <a:r>
              <a:rPr lang="en-IN" sz="2000" dirty="0"/>
              <a:t>("April has " + </a:t>
            </a:r>
            <a:r>
              <a:rPr lang="en-IN" sz="2000" dirty="0" err="1"/>
              <a:t>monthdays</a:t>
            </a:r>
            <a:r>
              <a:rPr lang="en-IN" sz="2000" dirty="0"/>
              <a:t>[3] + " days.");</a:t>
            </a:r>
          </a:p>
          <a:p>
            <a:pPr marL="76200" indent="0">
              <a:buNone/>
            </a:pPr>
            <a:r>
              <a:rPr lang="en-IN" sz="2000" dirty="0"/>
              <a:t>}</a:t>
            </a:r>
          </a:p>
          <a:p>
            <a:pPr marL="76200" indent="0">
              <a:buNone/>
            </a:pPr>
            <a:r>
              <a:rPr lang="en-IN" sz="2000" dirty="0"/>
              <a:t>}</a:t>
            </a:r>
            <a:endParaRPr lang="en-IN" sz="20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67</a:t>
            </a:fld>
            <a:endParaRPr lang="en"/>
          </a:p>
        </p:txBody>
      </p:sp>
    </p:spTree>
    <p:extLst>
      <p:ext uri="{BB962C8B-B14F-4D97-AF65-F5344CB8AC3E}">
        <p14:creationId xmlns:p14="http://schemas.microsoft.com/office/powerpoint/2010/main" val="3202075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dirty="0"/>
              <a:t>// Average an array of values.</a:t>
            </a:r>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800" dirty="0"/>
              <a:t>class Average {</a:t>
            </a:r>
          </a:p>
          <a:p>
            <a:pPr marL="76200" indent="0">
              <a:buNone/>
            </a:pPr>
            <a:r>
              <a:rPr lang="en-IN" sz="1800" dirty="0"/>
              <a:t>public static void main(String </a:t>
            </a:r>
            <a:r>
              <a:rPr lang="en-IN" sz="1800" dirty="0" err="1"/>
              <a:t>args</a:t>
            </a:r>
            <a:r>
              <a:rPr lang="en-IN" sz="1800" dirty="0"/>
              <a:t>[]) </a:t>
            </a:r>
          </a:p>
          <a:p>
            <a:pPr marL="76200" indent="0">
              <a:buNone/>
            </a:pPr>
            <a:r>
              <a:rPr lang="en-IN" sz="1800" dirty="0"/>
              <a:t>{</a:t>
            </a:r>
          </a:p>
          <a:p>
            <a:pPr marL="76200" indent="0">
              <a:buNone/>
            </a:pPr>
            <a:r>
              <a:rPr lang="en-IN" sz="1800" dirty="0"/>
              <a:t>double </a:t>
            </a:r>
            <a:r>
              <a:rPr lang="en-IN" sz="1800" dirty="0" err="1"/>
              <a:t>nums</a:t>
            </a:r>
            <a:r>
              <a:rPr lang="en-IN" sz="1800" dirty="0"/>
              <a:t>[] = {10.1, 11.2, 12.3, 13.4, 14.5};</a:t>
            </a:r>
          </a:p>
          <a:p>
            <a:pPr marL="76200" indent="0">
              <a:buNone/>
            </a:pPr>
            <a:r>
              <a:rPr lang="en-IN" sz="1800" dirty="0"/>
              <a:t>double result = 0;</a:t>
            </a:r>
          </a:p>
          <a:p>
            <a:pPr marL="76200" indent="0">
              <a:buNone/>
            </a:pPr>
            <a:r>
              <a:rPr lang="en-IN" sz="1800" dirty="0"/>
              <a:t>int </a:t>
            </a:r>
            <a:r>
              <a:rPr lang="en-IN" sz="1800" dirty="0" err="1"/>
              <a:t>i</a:t>
            </a:r>
            <a:r>
              <a:rPr lang="en-IN" sz="1800" dirty="0"/>
              <a:t>;</a:t>
            </a:r>
          </a:p>
          <a:p>
            <a:pPr marL="76200" indent="0">
              <a:buNone/>
            </a:pPr>
            <a:r>
              <a:rPr lang="en-IN" sz="1800" dirty="0"/>
              <a:t>for(</a:t>
            </a:r>
            <a:r>
              <a:rPr lang="en-IN" sz="1800" dirty="0" err="1"/>
              <a:t>i</a:t>
            </a:r>
            <a:r>
              <a:rPr lang="en-IN" sz="1800" dirty="0"/>
              <a:t>=0; </a:t>
            </a:r>
            <a:r>
              <a:rPr lang="en-IN" sz="1800" dirty="0" err="1"/>
              <a:t>i</a:t>
            </a:r>
            <a:r>
              <a:rPr lang="en-IN" sz="1800" dirty="0"/>
              <a:t>&lt;5; </a:t>
            </a:r>
            <a:r>
              <a:rPr lang="en-IN" sz="1800" dirty="0" err="1"/>
              <a:t>i</a:t>
            </a:r>
            <a:r>
              <a:rPr lang="en-IN" sz="1800" dirty="0"/>
              <a:t>++)</a:t>
            </a:r>
          </a:p>
          <a:p>
            <a:pPr marL="76200" indent="0">
              <a:buNone/>
            </a:pPr>
            <a:r>
              <a:rPr lang="en-US" sz="1800" dirty="0"/>
              <a:t>{</a:t>
            </a:r>
            <a:endParaRPr lang="en-IN" sz="1800" dirty="0"/>
          </a:p>
          <a:p>
            <a:pPr marL="76200" indent="0">
              <a:buNone/>
            </a:pPr>
            <a:r>
              <a:rPr lang="en-IN" sz="1800" dirty="0"/>
              <a:t>result = result + </a:t>
            </a:r>
            <a:r>
              <a:rPr lang="en-IN" sz="1800" dirty="0" err="1"/>
              <a:t>nums</a:t>
            </a:r>
            <a:r>
              <a:rPr lang="en-IN" sz="1800" dirty="0"/>
              <a:t>[</a:t>
            </a:r>
            <a:r>
              <a:rPr lang="en-IN" sz="1800" dirty="0" err="1"/>
              <a:t>i</a:t>
            </a:r>
            <a:r>
              <a:rPr lang="en-IN" sz="1800" dirty="0"/>
              <a:t>];</a:t>
            </a:r>
          </a:p>
          <a:p>
            <a:pPr marL="76200" indent="0">
              <a:buNone/>
            </a:pPr>
            <a:r>
              <a:rPr lang="en-US" sz="1800" dirty="0"/>
              <a:t>}</a:t>
            </a:r>
            <a:endParaRPr lang="en-IN" sz="1800" dirty="0"/>
          </a:p>
          <a:p>
            <a:pPr marL="76200" indent="0">
              <a:buNone/>
            </a:pPr>
            <a:r>
              <a:rPr lang="en-IN" sz="1800" dirty="0" err="1"/>
              <a:t>System.out.println</a:t>
            </a:r>
            <a:r>
              <a:rPr lang="en-IN" sz="1800" dirty="0"/>
              <a:t>("Average is " + result / 5);</a:t>
            </a:r>
          </a:p>
          <a:p>
            <a:pPr marL="76200" indent="0">
              <a:buNone/>
            </a:pPr>
            <a:r>
              <a:rPr lang="en-IN" sz="1800" dirty="0"/>
              <a:t>}}</a:t>
            </a:r>
          </a:p>
          <a:p>
            <a:pPr marL="76200" indent="0">
              <a:buNone/>
            </a:pPr>
            <a:endParaRPr lang="en-IN" sz="18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68</a:t>
            </a:fld>
            <a:endParaRPr lang="en"/>
          </a:p>
        </p:txBody>
      </p:sp>
    </p:spTree>
    <p:extLst>
      <p:ext uri="{BB962C8B-B14F-4D97-AF65-F5344CB8AC3E}">
        <p14:creationId xmlns:p14="http://schemas.microsoft.com/office/powerpoint/2010/main" val="5911873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dirty="0"/>
              <a:t>// Example program of Array.</a:t>
            </a:r>
          </a:p>
        </p:txBody>
      </p:sp>
      <p:sp>
        <p:nvSpPr>
          <p:cNvPr id="3" name="Text Placeholder 2"/>
          <p:cNvSpPr>
            <a:spLocks noGrp="1"/>
          </p:cNvSpPr>
          <p:nvPr>
            <p:ph type="body" idx="1"/>
          </p:nvPr>
        </p:nvSpPr>
        <p:spPr>
          <a:xfrm>
            <a:off x="107504" y="411510"/>
            <a:ext cx="9001000" cy="4731990"/>
          </a:xfrm>
        </p:spPr>
        <p:txBody>
          <a:bodyPr/>
          <a:lstStyle/>
          <a:p>
            <a:pPr marL="76200" indent="0">
              <a:buNone/>
            </a:pPr>
            <a:endParaRPr lang="en-IN" sz="1800" b="1"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69</a:t>
            </a:fld>
            <a:endParaRPr lang="e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28624"/>
            <a:ext cx="8208912"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899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9036496" cy="4443958"/>
          </a:xfrm>
        </p:spPr>
        <p:txBody>
          <a:bodyPr/>
          <a:lstStyle/>
          <a:p>
            <a:pPr algn="just">
              <a:buFont typeface="Wingdings" panose="05000000000000000000" pitchFamily="2" charset="2"/>
              <a:buChar char="ü"/>
            </a:pPr>
            <a:r>
              <a:rPr lang="en-IN" b="1" dirty="0"/>
              <a:t>Integers</a:t>
            </a:r>
            <a:r>
              <a:rPr lang="en-IN" dirty="0"/>
              <a:t>.</a:t>
            </a:r>
          </a:p>
          <a:p>
            <a:pPr marL="533400" lvl="1" indent="0">
              <a:buNone/>
            </a:pPr>
            <a:r>
              <a:rPr lang="en-IN" sz="2000" dirty="0"/>
              <a:t>Java defines four integer types: </a:t>
            </a:r>
            <a:r>
              <a:rPr lang="en-IN" sz="2000" b="1" dirty="0"/>
              <a:t>byte</a:t>
            </a:r>
            <a:r>
              <a:rPr lang="en-IN" sz="2000" dirty="0"/>
              <a:t>, </a:t>
            </a:r>
            <a:r>
              <a:rPr lang="en-IN" sz="2000" b="1" dirty="0"/>
              <a:t>short</a:t>
            </a:r>
            <a:r>
              <a:rPr lang="en-IN" sz="2000" dirty="0"/>
              <a:t>, </a:t>
            </a:r>
            <a:r>
              <a:rPr lang="en-IN" sz="2000" b="1" dirty="0"/>
              <a:t>int</a:t>
            </a:r>
            <a:r>
              <a:rPr lang="en-IN" sz="2000" dirty="0"/>
              <a:t>, and </a:t>
            </a:r>
            <a:r>
              <a:rPr lang="en-IN" sz="2000" b="1" dirty="0"/>
              <a:t>long</a:t>
            </a:r>
            <a:r>
              <a:rPr lang="en-IN" sz="2000" dirty="0"/>
              <a:t>. All of these are signed, positive and negative values.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95686"/>
            <a:ext cx="7200800"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2669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Multidimensional Arrays</a:t>
            </a:r>
            <a:endParaRPr lang="en-IN" sz="2800" dirty="0"/>
          </a:p>
        </p:txBody>
      </p:sp>
      <p:sp>
        <p:nvSpPr>
          <p:cNvPr id="3" name="Text Placeholder 2"/>
          <p:cNvSpPr>
            <a:spLocks noGrp="1"/>
          </p:cNvSpPr>
          <p:nvPr>
            <p:ph type="body" idx="1"/>
          </p:nvPr>
        </p:nvSpPr>
        <p:spPr>
          <a:xfrm>
            <a:off x="107504" y="411510"/>
            <a:ext cx="9001000" cy="4731990"/>
          </a:xfrm>
        </p:spPr>
        <p:txBody>
          <a:bodyPr/>
          <a:lstStyle/>
          <a:p>
            <a:pPr marL="76200" indent="0">
              <a:buNone/>
            </a:pPr>
            <a:endParaRPr lang="en-IN" sz="18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70</a:t>
            </a:fld>
            <a:endParaRPr lang="e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5526"/>
            <a:ext cx="8892480" cy="45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14056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Multidimensional Arrays</a:t>
            </a:r>
            <a:endParaRPr lang="en-IN" sz="2800" dirty="0"/>
          </a:p>
        </p:txBody>
      </p:sp>
      <p:sp>
        <p:nvSpPr>
          <p:cNvPr id="3" name="Text Placeholder 2"/>
          <p:cNvSpPr>
            <a:spLocks noGrp="1"/>
          </p:cNvSpPr>
          <p:nvPr>
            <p:ph type="body" idx="1"/>
          </p:nvPr>
        </p:nvSpPr>
        <p:spPr>
          <a:xfrm>
            <a:off x="107504" y="411510"/>
            <a:ext cx="9001000" cy="4731990"/>
          </a:xfrm>
        </p:spPr>
        <p:txBody>
          <a:bodyPr/>
          <a:lstStyle/>
          <a:p>
            <a:pPr>
              <a:buFont typeface="Arial" panose="020B0604020202020204" pitchFamily="34" charset="0"/>
              <a:buChar char="•"/>
            </a:pPr>
            <a:r>
              <a:rPr lang="en-IN" sz="1800" dirty="0"/>
              <a:t>In Java, </a:t>
            </a:r>
            <a:r>
              <a:rPr lang="en-IN" sz="1800" i="1" dirty="0"/>
              <a:t>multidimensional arrays </a:t>
            </a:r>
            <a:r>
              <a:rPr lang="en-IN" sz="1800" dirty="0"/>
              <a:t>are actually arrays of arrays.</a:t>
            </a:r>
          </a:p>
          <a:p>
            <a:pPr>
              <a:buFont typeface="Arial" panose="020B0604020202020204" pitchFamily="34" charset="0"/>
              <a:buChar char="•"/>
            </a:pPr>
            <a:r>
              <a:rPr lang="en-IN" sz="1800" dirty="0"/>
              <a:t>int </a:t>
            </a:r>
            <a:r>
              <a:rPr lang="en-IN" sz="1800" dirty="0" err="1"/>
              <a:t>twoD</a:t>
            </a:r>
            <a:r>
              <a:rPr lang="en-IN" sz="1800" dirty="0"/>
              <a:t>[][] = new int[4][5];</a:t>
            </a:r>
          </a:p>
          <a:p>
            <a:pPr>
              <a:buFont typeface="Arial" panose="020B0604020202020204" pitchFamily="34" charset="0"/>
              <a:buChar char="•"/>
            </a:pPr>
            <a:r>
              <a:rPr lang="en-IN" sz="1800" dirty="0"/>
              <a:t>This allocates a 4 by 5 array and assigns it to </a:t>
            </a:r>
            <a:r>
              <a:rPr lang="en-IN" sz="1800" b="1" dirty="0" err="1"/>
              <a:t>twoD</a:t>
            </a:r>
            <a:r>
              <a:rPr lang="en-IN" sz="1800" dirty="0"/>
              <a:t>.</a:t>
            </a:r>
          </a:p>
          <a:p>
            <a:pPr marL="76200" indent="0">
              <a:buNone/>
            </a:pPr>
            <a:r>
              <a:rPr lang="en-IN" sz="1800" u="sng" dirty="0">
                <a:solidFill>
                  <a:srgbClr val="00B050"/>
                </a:solidFill>
              </a:rPr>
              <a:t>// Demonstrate a two-dimensional array.</a:t>
            </a:r>
          </a:p>
          <a:p>
            <a:pPr marL="76200" indent="0">
              <a:buNone/>
            </a:pPr>
            <a:r>
              <a:rPr lang="en-IN" sz="1800" dirty="0"/>
              <a:t>class </a:t>
            </a:r>
            <a:r>
              <a:rPr lang="en-IN" sz="1800" dirty="0" err="1"/>
              <a:t>TwoDArray</a:t>
            </a:r>
            <a:r>
              <a:rPr lang="en-IN" sz="1800" dirty="0"/>
              <a:t> {</a:t>
            </a:r>
          </a:p>
          <a:p>
            <a:pPr marL="76200" indent="0">
              <a:buNone/>
            </a:pPr>
            <a:r>
              <a:rPr lang="en-IN" sz="1800" dirty="0"/>
              <a:t>public static void main(String </a:t>
            </a:r>
            <a:r>
              <a:rPr lang="en-IN" sz="1800" dirty="0" err="1"/>
              <a:t>args</a:t>
            </a:r>
            <a:r>
              <a:rPr lang="en-IN" sz="1800" dirty="0"/>
              <a:t>[]) </a:t>
            </a:r>
          </a:p>
          <a:p>
            <a:pPr marL="76200" indent="0">
              <a:buNone/>
            </a:pPr>
            <a:r>
              <a:rPr lang="en-IN" sz="1800" dirty="0"/>
              <a:t>{</a:t>
            </a:r>
          </a:p>
          <a:p>
            <a:pPr marL="76200" indent="0">
              <a:buNone/>
            </a:pPr>
            <a:r>
              <a:rPr lang="en-IN" sz="1800" dirty="0"/>
              <a:t>int </a:t>
            </a:r>
            <a:r>
              <a:rPr lang="en-IN" sz="1800" dirty="0" err="1"/>
              <a:t>twoD</a:t>
            </a:r>
            <a:r>
              <a:rPr lang="en-IN" sz="1800" dirty="0"/>
              <a:t>[][]= new int[4][5];</a:t>
            </a:r>
          </a:p>
          <a:p>
            <a:pPr marL="76200" indent="0">
              <a:buNone/>
            </a:pPr>
            <a:r>
              <a:rPr lang="en-IN" sz="1800" dirty="0"/>
              <a:t>int </a:t>
            </a:r>
            <a:r>
              <a:rPr lang="en-IN" sz="1800" dirty="0" err="1"/>
              <a:t>i</a:t>
            </a:r>
            <a:r>
              <a:rPr lang="en-IN" sz="1800" dirty="0"/>
              <a:t>, j, k = 0;</a:t>
            </a:r>
          </a:p>
          <a:p>
            <a:pPr marL="76200" indent="0">
              <a:buNone/>
            </a:pPr>
            <a:r>
              <a:rPr lang="en-IN" sz="1800" dirty="0"/>
              <a:t>for(</a:t>
            </a:r>
            <a:r>
              <a:rPr lang="en-IN" sz="1800" dirty="0" err="1"/>
              <a:t>i</a:t>
            </a:r>
            <a:r>
              <a:rPr lang="en-IN" sz="1800" dirty="0"/>
              <a:t>=0; </a:t>
            </a:r>
            <a:r>
              <a:rPr lang="en-IN" sz="1800" dirty="0" err="1"/>
              <a:t>i</a:t>
            </a:r>
            <a:r>
              <a:rPr lang="en-IN" sz="1800" dirty="0"/>
              <a:t>&lt;4; </a:t>
            </a:r>
            <a:r>
              <a:rPr lang="en-IN" sz="1800" dirty="0" err="1"/>
              <a:t>i</a:t>
            </a:r>
            <a:r>
              <a:rPr lang="en-IN" sz="1800" dirty="0"/>
              <a:t>++)</a:t>
            </a:r>
          </a:p>
          <a:p>
            <a:pPr marL="76200" indent="0">
              <a:buNone/>
            </a:pPr>
            <a:r>
              <a:rPr lang="en-IN" sz="1800" dirty="0"/>
              <a:t>for(j=0; j&lt;5; </a:t>
            </a:r>
            <a:r>
              <a:rPr lang="en-IN" sz="1800" dirty="0" err="1"/>
              <a:t>j++</a:t>
            </a:r>
            <a:r>
              <a:rPr lang="en-IN" sz="1800" dirty="0"/>
              <a:t>)</a:t>
            </a:r>
            <a:endParaRPr lang="en-IN" sz="18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71</a:t>
            </a:fld>
            <a:endParaRPr lang="en"/>
          </a:p>
        </p:txBody>
      </p:sp>
    </p:spTree>
    <p:extLst>
      <p:ext uri="{BB962C8B-B14F-4D97-AF65-F5344CB8AC3E}">
        <p14:creationId xmlns:p14="http://schemas.microsoft.com/office/powerpoint/2010/main" val="40197664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Multidimensional Arrays</a:t>
            </a:r>
            <a:endParaRPr lang="en-IN" sz="2800" dirty="0"/>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800" dirty="0"/>
              <a:t>{</a:t>
            </a:r>
          </a:p>
          <a:p>
            <a:pPr marL="76200" indent="0">
              <a:buNone/>
            </a:pPr>
            <a:r>
              <a:rPr lang="en-IN" sz="1800" dirty="0" err="1"/>
              <a:t>twoD</a:t>
            </a:r>
            <a:r>
              <a:rPr lang="en-IN" sz="1800" dirty="0"/>
              <a:t>[</a:t>
            </a:r>
            <a:r>
              <a:rPr lang="en-IN" sz="1800" dirty="0" err="1"/>
              <a:t>i</a:t>
            </a:r>
            <a:r>
              <a:rPr lang="en-IN" sz="1800" dirty="0"/>
              <a:t>][j] = k;</a:t>
            </a:r>
          </a:p>
          <a:p>
            <a:pPr marL="76200" indent="0">
              <a:buNone/>
            </a:pPr>
            <a:r>
              <a:rPr lang="en-IN" sz="1800" dirty="0"/>
              <a:t>k++;</a:t>
            </a:r>
          </a:p>
          <a:p>
            <a:pPr marL="76200" indent="0">
              <a:buNone/>
            </a:pPr>
            <a:r>
              <a:rPr lang="en-IN" sz="1800" dirty="0"/>
              <a:t>}</a:t>
            </a:r>
          </a:p>
          <a:p>
            <a:pPr marL="76200" indent="0">
              <a:buNone/>
            </a:pPr>
            <a:r>
              <a:rPr lang="en-IN" sz="1800" dirty="0"/>
              <a:t>for(</a:t>
            </a:r>
            <a:r>
              <a:rPr lang="en-IN" sz="1800" dirty="0" err="1"/>
              <a:t>i</a:t>
            </a:r>
            <a:r>
              <a:rPr lang="en-IN" sz="1800" dirty="0"/>
              <a:t>=0; </a:t>
            </a:r>
            <a:r>
              <a:rPr lang="en-IN" sz="1800" dirty="0" err="1"/>
              <a:t>i</a:t>
            </a:r>
            <a:r>
              <a:rPr lang="en-IN" sz="1800" dirty="0"/>
              <a:t>&lt;4; </a:t>
            </a:r>
            <a:r>
              <a:rPr lang="en-IN" sz="1800" dirty="0" err="1"/>
              <a:t>i</a:t>
            </a:r>
            <a:r>
              <a:rPr lang="en-IN" sz="1800" dirty="0"/>
              <a:t>++)</a:t>
            </a:r>
          </a:p>
          <a:p>
            <a:pPr marL="76200" indent="0">
              <a:buNone/>
            </a:pPr>
            <a:r>
              <a:rPr lang="en-IN" sz="1800" dirty="0"/>
              <a:t> {</a:t>
            </a:r>
          </a:p>
          <a:p>
            <a:pPr marL="76200" indent="0">
              <a:buNone/>
            </a:pPr>
            <a:r>
              <a:rPr lang="en-IN" sz="1800" dirty="0"/>
              <a:t>for(j=0; j&lt;5; </a:t>
            </a:r>
            <a:r>
              <a:rPr lang="en-IN" sz="1800" dirty="0" err="1"/>
              <a:t>j++</a:t>
            </a:r>
            <a:r>
              <a:rPr lang="en-IN" sz="1800" dirty="0"/>
              <a:t>)</a:t>
            </a:r>
          </a:p>
          <a:p>
            <a:pPr marL="76200" indent="0">
              <a:buNone/>
            </a:pPr>
            <a:r>
              <a:rPr lang="en-IN" sz="1800" dirty="0" err="1"/>
              <a:t>System.out.print</a:t>
            </a:r>
            <a:r>
              <a:rPr lang="en-IN" sz="1800" dirty="0"/>
              <a:t>(</a:t>
            </a:r>
            <a:r>
              <a:rPr lang="en-IN" sz="1800" dirty="0" err="1"/>
              <a:t>twoD</a:t>
            </a:r>
            <a:r>
              <a:rPr lang="en-IN" sz="1800" dirty="0"/>
              <a:t>[</a:t>
            </a:r>
            <a:r>
              <a:rPr lang="en-IN" sz="1800" dirty="0" err="1"/>
              <a:t>i</a:t>
            </a:r>
            <a:r>
              <a:rPr lang="en-IN" sz="1800" dirty="0"/>
              <a:t>][j] + " ");</a:t>
            </a:r>
          </a:p>
          <a:p>
            <a:pPr marL="76200" indent="0">
              <a:buNone/>
            </a:pPr>
            <a:r>
              <a:rPr lang="en-IN" sz="1800" dirty="0" err="1"/>
              <a:t>System.out.println</a:t>
            </a:r>
            <a:r>
              <a:rPr lang="en-IN" sz="1800" dirty="0"/>
              <a:t>();</a:t>
            </a:r>
          </a:p>
          <a:p>
            <a:pPr marL="76200" indent="0">
              <a:buNone/>
            </a:pPr>
            <a:r>
              <a:rPr lang="en-IN" sz="1800" dirty="0"/>
              <a:t>}</a:t>
            </a:r>
          </a:p>
          <a:p>
            <a:pPr marL="76200" indent="0">
              <a:buNone/>
            </a:pPr>
            <a:r>
              <a:rPr lang="en-IN" sz="1800" dirty="0"/>
              <a:t>}</a:t>
            </a:r>
          </a:p>
          <a:p>
            <a:pPr marL="76200" indent="0">
              <a:buNone/>
            </a:pPr>
            <a:r>
              <a:rPr lang="en-IN" sz="1800" dirty="0"/>
              <a:t>}</a:t>
            </a:r>
            <a:endParaRPr lang="en-IN" sz="18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72</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211710"/>
            <a:ext cx="4320480" cy="2262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960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Multidimensional Arrays</a:t>
            </a:r>
            <a:endParaRPr lang="en-IN" sz="2800" dirty="0"/>
          </a:p>
        </p:txBody>
      </p:sp>
      <p:sp>
        <p:nvSpPr>
          <p:cNvPr id="3" name="Text Placeholder 2"/>
          <p:cNvSpPr>
            <a:spLocks noGrp="1"/>
          </p:cNvSpPr>
          <p:nvPr>
            <p:ph type="body" idx="1"/>
          </p:nvPr>
        </p:nvSpPr>
        <p:spPr>
          <a:xfrm>
            <a:off x="107504" y="411510"/>
            <a:ext cx="9001000" cy="4731990"/>
          </a:xfrm>
        </p:spPr>
        <p:txBody>
          <a:bodyPr/>
          <a:lstStyle/>
          <a:p>
            <a:pPr marL="76200" indent="0">
              <a:buNone/>
            </a:pPr>
            <a:endParaRPr lang="en-IN" sz="18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73</a:t>
            </a:fld>
            <a:endParaRPr lang="e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555526"/>
            <a:ext cx="8208913" cy="4507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1273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Multidimensional Arrays</a:t>
            </a:r>
            <a:endParaRPr lang="en-IN" sz="2800" dirty="0"/>
          </a:p>
        </p:txBody>
      </p:sp>
      <p:sp>
        <p:nvSpPr>
          <p:cNvPr id="3" name="Text Placeholder 2"/>
          <p:cNvSpPr>
            <a:spLocks noGrp="1"/>
          </p:cNvSpPr>
          <p:nvPr>
            <p:ph type="body" idx="1"/>
          </p:nvPr>
        </p:nvSpPr>
        <p:spPr>
          <a:xfrm>
            <a:off x="107504" y="411510"/>
            <a:ext cx="9001000" cy="4731990"/>
          </a:xfrm>
        </p:spPr>
        <p:txBody>
          <a:bodyPr/>
          <a:lstStyle/>
          <a:p>
            <a:pPr marL="76200" indent="0">
              <a:buNone/>
            </a:pPr>
            <a:endParaRPr lang="en-IN" sz="18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74</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83518"/>
            <a:ext cx="6707263"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3155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pPr algn="just">
              <a:buFont typeface="Wingdings" panose="05000000000000000000" pitchFamily="2" charset="2"/>
              <a:buChar char="Ø"/>
            </a:pPr>
            <a:r>
              <a:rPr lang="en-IN" sz="1800" b="1" dirty="0"/>
              <a:t>In Java String </a:t>
            </a:r>
            <a:r>
              <a:rPr lang="en-IN" sz="1800" dirty="0">
                <a:solidFill>
                  <a:srgbClr val="FF0000"/>
                </a:solidFill>
              </a:rPr>
              <a:t>defines an object</a:t>
            </a:r>
            <a:r>
              <a:rPr lang="en-IN" sz="1800" dirty="0"/>
              <a:t>.</a:t>
            </a:r>
          </a:p>
          <a:p>
            <a:pPr algn="just">
              <a:buFont typeface="Wingdings" panose="05000000000000000000" pitchFamily="2" charset="2"/>
              <a:buChar char="Ø"/>
            </a:pPr>
            <a:r>
              <a:rPr lang="en-IN" sz="1800" dirty="0"/>
              <a:t>The </a:t>
            </a:r>
            <a:r>
              <a:rPr lang="en-IN" sz="1800" b="1" dirty="0">
                <a:highlight>
                  <a:srgbClr val="FFFF00"/>
                </a:highlight>
              </a:rPr>
              <a:t>String </a:t>
            </a:r>
            <a:r>
              <a:rPr lang="en-IN" sz="1800" dirty="0">
                <a:highlight>
                  <a:srgbClr val="FFFF00"/>
                </a:highlight>
              </a:rPr>
              <a:t>type is used to declare string variables.</a:t>
            </a:r>
          </a:p>
          <a:p>
            <a:pPr algn="just">
              <a:buFont typeface="Wingdings" panose="05000000000000000000" pitchFamily="2" charset="2"/>
              <a:buChar char="Ø"/>
            </a:pPr>
            <a:r>
              <a:rPr lang="en-IN" sz="1800" dirty="0"/>
              <a:t>You can also declare arrays of strings.</a:t>
            </a:r>
          </a:p>
          <a:p>
            <a:pPr algn="just">
              <a:buFont typeface="Wingdings" panose="05000000000000000000" pitchFamily="2" charset="2"/>
              <a:buChar char="Ø"/>
            </a:pPr>
            <a:r>
              <a:rPr lang="en-IN" sz="1800" dirty="0"/>
              <a:t>A quoted string constant can be assigned to a </a:t>
            </a:r>
            <a:r>
              <a:rPr lang="en-IN" sz="1800" b="1" dirty="0"/>
              <a:t>String </a:t>
            </a:r>
            <a:r>
              <a:rPr lang="en-IN" sz="1800" dirty="0"/>
              <a:t>variable. A variable of type </a:t>
            </a:r>
            <a:r>
              <a:rPr lang="en-IN" sz="1800" b="1" dirty="0"/>
              <a:t>String </a:t>
            </a:r>
            <a:r>
              <a:rPr lang="en-IN" sz="1800" dirty="0"/>
              <a:t>can be assigned to another variable of type </a:t>
            </a:r>
            <a:r>
              <a:rPr lang="en-IN" sz="1800" b="1" dirty="0"/>
              <a:t>String</a:t>
            </a:r>
            <a:r>
              <a:rPr lang="en-IN" sz="1800" dirty="0"/>
              <a:t>. </a:t>
            </a:r>
          </a:p>
          <a:p>
            <a:pPr algn="just">
              <a:buFont typeface="Wingdings" panose="05000000000000000000" pitchFamily="2" charset="2"/>
              <a:buChar char="Ø"/>
            </a:pPr>
            <a:r>
              <a:rPr lang="en-IN" sz="2000" b="1" dirty="0">
                <a:solidFill>
                  <a:srgbClr val="00B050"/>
                </a:solidFill>
              </a:rPr>
              <a:t>String </a:t>
            </a:r>
            <a:r>
              <a:rPr lang="en-IN" sz="2000" b="1" dirty="0" err="1">
                <a:solidFill>
                  <a:srgbClr val="00B050"/>
                </a:solidFill>
              </a:rPr>
              <a:t>str</a:t>
            </a:r>
            <a:r>
              <a:rPr lang="en-IN" sz="2000" b="1" dirty="0">
                <a:solidFill>
                  <a:srgbClr val="00B050"/>
                </a:solidFill>
              </a:rPr>
              <a:t> = "this is a test";</a:t>
            </a:r>
          </a:p>
          <a:p>
            <a:pPr algn="just">
              <a:buFont typeface="Wingdings" panose="05000000000000000000" pitchFamily="2" charset="2"/>
              <a:buChar char="Ø"/>
            </a:pPr>
            <a:r>
              <a:rPr lang="en-IN" sz="2000" b="1" dirty="0" err="1">
                <a:solidFill>
                  <a:srgbClr val="00B050"/>
                </a:solidFill>
              </a:rPr>
              <a:t>System.out.println</a:t>
            </a:r>
            <a:r>
              <a:rPr lang="en-IN" sz="2000" b="1" dirty="0">
                <a:solidFill>
                  <a:srgbClr val="00B050"/>
                </a:solidFill>
              </a:rPr>
              <a:t>(</a:t>
            </a:r>
            <a:r>
              <a:rPr lang="en-IN" sz="2000" b="1" dirty="0" err="1">
                <a:solidFill>
                  <a:srgbClr val="00B050"/>
                </a:solidFill>
              </a:rPr>
              <a:t>str</a:t>
            </a:r>
            <a:r>
              <a:rPr lang="en-IN" sz="2000" b="1" dirty="0">
                <a:solidFill>
                  <a:srgbClr val="00B050"/>
                </a:solidFill>
              </a:rPr>
              <a:t>);</a:t>
            </a:r>
          </a:p>
          <a:p>
            <a:pPr algn="just">
              <a:buFont typeface="Wingdings" panose="05000000000000000000" pitchFamily="2" charset="2"/>
              <a:buChar char="Ø"/>
            </a:pPr>
            <a:r>
              <a:rPr lang="en-IN" sz="1800" dirty="0"/>
              <a:t>Here, </a:t>
            </a:r>
            <a:r>
              <a:rPr lang="en-IN" sz="1800" b="1" dirty="0" err="1"/>
              <a:t>str</a:t>
            </a:r>
            <a:r>
              <a:rPr lang="en-IN" sz="1800" b="1" dirty="0"/>
              <a:t> </a:t>
            </a:r>
            <a:r>
              <a:rPr lang="en-IN" sz="1800" dirty="0"/>
              <a:t>is an object of type </a:t>
            </a:r>
            <a:r>
              <a:rPr lang="en-IN" sz="1800" b="1" dirty="0"/>
              <a:t>String</a:t>
            </a:r>
            <a:r>
              <a:rPr lang="en-IN" sz="1800" dirty="0"/>
              <a:t>. </a:t>
            </a:r>
          </a:p>
          <a:p>
            <a:pPr algn="just">
              <a:buFont typeface="Wingdings" panose="05000000000000000000" pitchFamily="2" charset="2"/>
              <a:buChar char="Ø"/>
            </a:pPr>
            <a:r>
              <a:rPr lang="en-IN" sz="1800" dirty="0"/>
              <a:t>It is assigned the string “this is a test”. </a:t>
            </a:r>
          </a:p>
          <a:p>
            <a:pPr algn="just">
              <a:buFont typeface="Wingdings" panose="05000000000000000000" pitchFamily="2" charset="2"/>
              <a:buChar char="Ø"/>
            </a:pPr>
            <a:r>
              <a:rPr lang="en-IN" sz="1800" dirty="0"/>
              <a:t>This string is displayed </a:t>
            </a:r>
            <a:r>
              <a:rPr lang="en-IN" sz="2000" dirty="0"/>
              <a:t>by the </a:t>
            </a:r>
            <a:r>
              <a:rPr lang="en-IN" sz="2000" b="1" dirty="0" err="1"/>
              <a:t>println</a:t>
            </a:r>
            <a:r>
              <a:rPr lang="en-IN" sz="2000" b="1" dirty="0"/>
              <a:t>( ) </a:t>
            </a:r>
            <a:r>
              <a:rPr lang="en-IN" sz="2000" dirty="0"/>
              <a:t>statement.</a:t>
            </a:r>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75</a:t>
            </a:fld>
            <a:endParaRPr lang="en"/>
          </a:p>
        </p:txBody>
      </p:sp>
    </p:spTree>
    <p:extLst>
      <p:ext uri="{BB962C8B-B14F-4D97-AF65-F5344CB8AC3E}">
        <p14:creationId xmlns:p14="http://schemas.microsoft.com/office/powerpoint/2010/main" val="5060466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r>
              <a:rPr lang="en-IN" sz="2000" dirty="0"/>
              <a:t>A String variable contains a collection of characters surrounded by double quotes.</a:t>
            </a:r>
          </a:p>
          <a:p>
            <a:endParaRPr lang="en-US" sz="2000" dirty="0"/>
          </a:p>
          <a:p>
            <a:endParaRPr lang="en-US" sz="2000" dirty="0"/>
          </a:p>
          <a:p>
            <a:endParaRPr lang="en-US" sz="2000" dirty="0"/>
          </a:p>
          <a:p>
            <a:endParaRPr lang="en-US" sz="2000" dirty="0"/>
          </a:p>
          <a:p>
            <a:pPr marL="76200" indent="0" algn="just">
              <a:buNone/>
            </a:pPr>
            <a:r>
              <a:rPr lang="en-IN" sz="1800" dirty="0"/>
              <a:t>In Java, string is basically an object that represents sequence of char values.</a:t>
            </a:r>
          </a:p>
          <a:p>
            <a:pPr marL="76200" indent="0" algn="just">
              <a:buNone/>
            </a:pPr>
            <a:r>
              <a:rPr lang="en-IN" sz="1800" dirty="0">
                <a:solidFill>
                  <a:srgbClr val="92D050"/>
                </a:solidFill>
              </a:rPr>
              <a:t>char[] </a:t>
            </a:r>
            <a:r>
              <a:rPr lang="en-IN" sz="1800" dirty="0" err="1">
                <a:solidFill>
                  <a:srgbClr val="92D050"/>
                </a:solidFill>
              </a:rPr>
              <a:t>ch</a:t>
            </a:r>
            <a:r>
              <a:rPr lang="en-IN" sz="1800" dirty="0">
                <a:solidFill>
                  <a:srgbClr val="92D050"/>
                </a:solidFill>
              </a:rPr>
              <a:t>={'</a:t>
            </a:r>
            <a:r>
              <a:rPr lang="en-IN" sz="1800" dirty="0" err="1">
                <a:solidFill>
                  <a:srgbClr val="92D050"/>
                </a:solidFill>
              </a:rPr>
              <a:t>j',‘o',‘s',‘e',‘p',‘h</a:t>
            </a:r>
            <a:r>
              <a:rPr lang="en-IN" sz="1800" dirty="0">
                <a:solidFill>
                  <a:srgbClr val="92D050"/>
                </a:solidFill>
              </a:rPr>
              <a:t>'};</a:t>
            </a:r>
          </a:p>
          <a:p>
            <a:pPr marL="76200" indent="0" algn="just">
              <a:buNone/>
            </a:pPr>
            <a:r>
              <a:rPr lang="en-IN" sz="1800" dirty="0">
                <a:solidFill>
                  <a:srgbClr val="92D050"/>
                </a:solidFill>
              </a:rPr>
              <a:t>String s=new String(</a:t>
            </a:r>
            <a:r>
              <a:rPr lang="en-IN" sz="1800" dirty="0" err="1">
                <a:solidFill>
                  <a:srgbClr val="92D050"/>
                </a:solidFill>
              </a:rPr>
              <a:t>ch</a:t>
            </a:r>
            <a:r>
              <a:rPr lang="en-IN" sz="1800" dirty="0">
                <a:solidFill>
                  <a:srgbClr val="92D050"/>
                </a:solidFill>
              </a:rPr>
              <a:t>)</a:t>
            </a:r>
            <a:r>
              <a:rPr lang="en-IN" sz="1800" dirty="0"/>
              <a:t>; //converting char array to string is same as </a:t>
            </a:r>
          </a:p>
          <a:p>
            <a:pPr marL="76200" indent="0" algn="just">
              <a:buNone/>
            </a:pPr>
            <a:r>
              <a:rPr lang="en-IN" sz="1800" dirty="0">
                <a:solidFill>
                  <a:srgbClr val="00B050"/>
                </a:solidFill>
              </a:rPr>
              <a:t>String s="joseph";</a:t>
            </a:r>
            <a:r>
              <a:rPr lang="en-IN" sz="1800" dirty="0"/>
              <a:t> //creating string by java string literal</a:t>
            </a:r>
          </a:p>
          <a:p>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76</a:t>
            </a:fld>
            <a:endParaRPr lang="e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31591"/>
            <a:ext cx="6629400"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29705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r>
              <a:rPr lang="en-IN" sz="2000" dirty="0"/>
              <a:t>A String variable contains a collection of characters surrounded by double quotes.</a:t>
            </a:r>
          </a:p>
          <a:p>
            <a:endParaRPr lang="en-US" sz="2000" dirty="0"/>
          </a:p>
          <a:p>
            <a:endParaRPr lang="en-US" sz="2000" dirty="0"/>
          </a:p>
          <a:p>
            <a:endParaRPr lang="en-US" sz="2000" dirty="0"/>
          </a:p>
          <a:p>
            <a:endParaRPr lang="en-US" sz="2000" dirty="0"/>
          </a:p>
          <a:p>
            <a:pPr marL="76200" indent="0" algn="just">
              <a:buNone/>
            </a:pPr>
            <a:r>
              <a:rPr lang="en-IN" sz="1800" dirty="0"/>
              <a:t>In Java, string is basically an object that represents sequence of char values.</a:t>
            </a:r>
          </a:p>
          <a:p>
            <a:pPr marL="76200" indent="0" algn="just">
              <a:buNone/>
            </a:pPr>
            <a:r>
              <a:rPr lang="en-IN" sz="1800" dirty="0">
                <a:solidFill>
                  <a:srgbClr val="92D050"/>
                </a:solidFill>
              </a:rPr>
              <a:t>char[] </a:t>
            </a:r>
            <a:r>
              <a:rPr lang="en-IN" sz="1800" dirty="0" err="1">
                <a:solidFill>
                  <a:srgbClr val="92D050"/>
                </a:solidFill>
              </a:rPr>
              <a:t>ch</a:t>
            </a:r>
            <a:r>
              <a:rPr lang="en-IN" sz="1800" dirty="0">
                <a:solidFill>
                  <a:srgbClr val="92D050"/>
                </a:solidFill>
              </a:rPr>
              <a:t>={'</a:t>
            </a:r>
            <a:r>
              <a:rPr lang="en-IN" sz="1800" dirty="0" err="1">
                <a:solidFill>
                  <a:srgbClr val="92D050"/>
                </a:solidFill>
              </a:rPr>
              <a:t>j',‘o',‘s',‘e',‘p',‘h</a:t>
            </a:r>
            <a:r>
              <a:rPr lang="en-IN" sz="1800" dirty="0">
                <a:solidFill>
                  <a:srgbClr val="92D050"/>
                </a:solidFill>
              </a:rPr>
              <a:t>'};</a:t>
            </a:r>
          </a:p>
          <a:p>
            <a:pPr marL="76200" indent="0" algn="just">
              <a:buNone/>
            </a:pPr>
            <a:r>
              <a:rPr lang="en-IN" sz="1800" dirty="0">
                <a:solidFill>
                  <a:srgbClr val="92D050"/>
                </a:solidFill>
              </a:rPr>
              <a:t>String s=new String(</a:t>
            </a:r>
            <a:r>
              <a:rPr lang="en-IN" sz="1800" dirty="0" err="1">
                <a:solidFill>
                  <a:srgbClr val="92D050"/>
                </a:solidFill>
              </a:rPr>
              <a:t>ch</a:t>
            </a:r>
            <a:r>
              <a:rPr lang="en-IN" sz="1800" dirty="0">
                <a:solidFill>
                  <a:srgbClr val="92D050"/>
                </a:solidFill>
              </a:rPr>
              <a:t>)</a:t>
            </a:r>
            <a:r>
              <a:rPr lang="en-IN" sz="1800" dirty="0"/>
              <a:t>; //converting char array to string is same as </a:t>
            </a:r>
          </a:p>
          <a:p>
            <a:pPr marL="76200" indent="0" algn="just">
              <a:buNone/>
            </a:pPr>
            <a:r>
              <a:rPr lang="en-IN" sz="1800" dirty="0">
                <a:solidFill>
                  <a:srgbClr val="00B050"/>
                </a:solidFill>
              </a:rPr>
              <a:t>String s="joseph";</a:t>
            </a:r>
            <a:r>
              <a:rPr lang="en-IN" sz="1800" dirty="0"/>
              <a:t> //creating string by java string literal</a:t>
            </a:r>
          </a:p>
          <a:p>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77</a:t>
            </a:fld>
            <a:endParaRPr lang="e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31591"/>
            <a:ext cx="6629400"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6491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78</a:t>
            </a:fld>
            <a:endParaRPr lang="e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83518"/>
            <a:ext cx="8640960" cy="451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178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79</a:t>
            </a:fld>
            <a:endParaRPr lang="e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83518"/>
            <a:ext cx="7812360" cy="4564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131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432048"/>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483518"/>
            <a:ext cx="9036496" cy="4659982"/>
          </a:xfrm>
        </p:spPr>
        <p:txBody>
          <a:bodyPr/>
          <a:lstStyle/>
          <a:p>
            <a:pPr marL="76200" indent="0" algn="just">
              <a:buNone/>
            </a:pPr>
            <a:r>
              <a:rPr lang="en-IN" sz="2800" b="1" u="sng" dirty="0"/>
              <a:t>Byte</a:t>
            </a:r>
          </a:p>
          <a:p>
            <a:pPr algn="just">
              <a:buFont typeface="Wingdings" panose="05000000000000000000" pitchFamily="2" charset="2"/>
              <a:buChar char="§"/>
            </a:pPr>
            <a:r>
              <a:rPr lang="en-IN" sz="1600" dirty="0"/>
              <a:t>The smallest integer type is </a:t>
            </a:r>
            <a:r>
              <a:rPr lang="en-IN" sz="1600" b="1" dirty="0"/>
              <a:t>byte</a:t>
            </a:r>
            <a:r>
              <a:rPr lang="en-IN" sz="1600" dirty="0"/>
              <a:t>. </a:t>
            </a:r>
          </a:p>
          <a:p>
            <a:pPr algn="just">
              <a:buFont typeface="Wingdings" panose="05000000000000000000" pitchFamily="2" charset="2"/>
              <a:buChar char="§"/>
            </a:pPr>
            <a:r>
              <a:rPr lang="en-IN" sz="1600" dirty="0"/>
              <a:t>This is a signed 8-bit type that has a range from –128 to 127.</a:t>
            </a:r>
          </a:p>
          <a:p>
            <a:pPr algn="just">
              <a:buFont typeface="Wingdings" panose="05000000000000000000" pitchFamily="2" charset="2"/>
              <a:buChar char="§"/>
            </a:pPr>
            <a:r>
              <a:rPr lang="en-IN" sz="1600" dirty="0"/>
              <a:t>Variables of type </a:t>
            </a:r>
            <a:r>
              <a:rPr lang="en-IN" sz="1600" b="1" dirty="0"/>
              <a:t>byte </a:t>
            </a:r>
            <a:r>
              <a:rPr lang="en-IN" sz="1600" dirty="0"/>
              <a:t>are especially useful when you’re working with a stream of data from a network or file. They are also useful when you’re working with raw binary data that may not be directly compatible with Java’s other built-in types.</a:t>
            </a:r>
          </a:p>
          <a:p>
            <a:pPr algn="just">
              <a:buFont typeface="Wingdings" panose="05000000000000000000" pitchFamily="2" charset="2"/>
              <a:buChar char="§"/>
            </a:pPr>
            <a:r>
              <a:rPr lang="en-IN" sz="1600" dirty="0"/>
              <a:t>Byte variables are declared by use of the </a:t>
            </a:r>
            <a:r>
              <a:rPr lang="en-IN" sz="1600" b="1" dirty="0"/>
              <a:t>byte </a:t>
            </a:r>
            <a:r>
              <a:rPr lang="en-IN" sz="1600" dirty="0"/>
              <a:t>keyword. </a:t>
            </a:r>
          </a:p>
          <a:p>
            <a:pPr>
              <a:buFont typeface="Wingdings" panose="05000000000000000000" pitchFamily="2" charset="2"/>
              <a:buChar char="§"/>
            </a:pPr>
            <a:r>
              <a:rPr lang="en-IN" sz="1600" dirty="0"/>
              <a:t>It's used instead of int or other integer data types to save memory if it's certain that the value of a variable will be within [-128, 127].</a:t>
            </a:r>
          </a:p>
          <a:p>
            <a:pPr marL="76200" indent="0">
              <a:buNone/>
            </a:pPr>
            <a:r>
              <a:rPr lang="en-IN" sz="1600" dirty="0"/>
              <a:t>	</a:t>
            </a:r>
            <a:r>
              <a:rPr lang="en-IN" sz="1600" dirty="0">
                <a:solidFill>
                  <a:schemeClr val="accent3">
                    <a:lumMod val="75000"/>
                  </a:schemeClr>
                </a:solidFill>
              </a:rPr>
              <a:t>Default value: 0</a:t>
            </a:r>
          </a:p>
          <a:p>
            <a:pPr algn="just">
              <a:buFont typeface="Wingdings" panose="05000000000000000000" pitchFamily="2" charset="2"/>
              <a:buChar char="§"/>
            </a:pPr>
            <a:r>
              <a:rPr lang="en-IN" sz="1600" dirty="0"/>
              <a:t>For example</a:t>
            </a:r>
          </a:p>
          <a:p>
            <a:pPr marL="76200" indent="0" algn="just">
              <a:buNone/>
            </a:pPr>
            <a:r>
              <a:rPr lang="en-IN" sz="1600" dirty="0"/>
              <a:t>	byte b, c;</a:t>
            </a: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extLst>
      <p:ext uri="{BB962C8B-B14F-4D97-AF65-F5344CB8AC3E}">
        <p14:creationId xmlns:p14="http://schemas.microsoft.com/office/powerpoint/2010/main" val="11185766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80</a:t>
            </a:fld>
            <a:endParaRPr lang="e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83517"/>
            <a:ext cx="7632848" cy="451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2314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81</a:t>
            </a:fld>
            <a:endParaRPr lang="e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699542"/>
            <a:ext cx="8424937" cy="4296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59026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82</a:t>
            </a:fld>
            <a:endParaRPr lang="e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99542"/>
            <a:ext cx="8064896" cy="4329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87398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2000" u="sng" dirty="0"/>
              <a:t>Adding Numbers and Strings</a:t>
            </a:r>
          </a:p>
          <a:p>
            <a:r>
              <a:rPr lang="en-IN" sz="2000" dirty="0"/>
              <a:t>Java uses the + operator for both addition and concatenation.</a:t>
            </a:r>
          </a:p>
          <a:p>
            <a:r>
              <a:rPr lang="en-IN" sz="2000" dirty="0"/>
              <a:t>If we add two strings, the result will be a string concatenation.</a:t>
            </a:r>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83</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779661"/>
            <a:ext cx="7753350" cy="309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8430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IN" sz="2800" b="1" dirty="0"/>
              <a:t>Strings</a:t>
            </a:r>
            <a:endParaRPr lang="en-IN" sz="2800" dirty="0"/>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2000" u="sng" dirty="0"/>
              <a:t>Adding Numbers and Strings</a:t>
            </a:r>
          </a:p>
          <a:p>
            <a:r>
              <a:rPr lang="en-IN" sz="2000" dirty="0"/>
              <a:t>Java uses the + operator for both addition and concatenation.</a:t>
            </a:r>
          </a:p>
          <a:p>
            <a:r>
              <a:rPr lang="en-IN" sz="2000" dirty="0"/>
              <a:t>If we add two strings, the result will be a string concatenation.</a:t>
            </a:r>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84</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779661"/>
            <a:ext cx="7753350" cy="309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9818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C6400B-C9A2-8144-61AE-E17A6E7D4C58}"/>
              </a:ext>
            </a:extLst>
          </p:cNvPr>
          <p:cNvSpPr>
            <a:spLocks noGrp="1"/>
          </p:cNvSpPr>
          <p:nvPr>
            <p:ph type="body" idx="1"/>
          </p:nvPr>
        </p:nvSpPr>
        <p:spPr>
          <a:xfrm>
            <a:off x="533400" y="514349"/>
            <a:ext cx="8077200" cy="4083101"/>
          </a:xfrm>
        </p:spPr>
        <p:txBody>
          <a:bodyPr/>
          <a:lstStyle/>
          <a:p>
            <a:pPr algn="just"/>
            <a:r>
              <a:rPr lang="en-US" dirty="0">
                <a:highlight>
                  <a:srgbClr val="FFFF00"/>
                </a:highlight>
                <a:latin typeface="Times New Roman" panose="02020603050405020304" pitchFamily="18" charset="0"/>
                <a:cs typeface="Times New Roman" panose="02020603050405020304" pitchFamily="18" charset="0"/>
              </a:rPr>
              <a:t>Scanner class in Java supports </a:t>
            </a:r>
            <a:r>
              <a:rPr lang="en-US" dirty="0" err="1">
                <a:highlight>
                  <a:srgbClr val="FFFF00"/>
                </a:highlight>
                <a:latin typeface="Times New Roman" panose="02020603050405020304" pitchFamily="18" charset="0"/>
                <a:cs typeface="Times New Roman" panose="02020603050405020304" pitchFamily="18" charset="0"/>
              </a:rPr>
              <a:t>nextInt</a:t>
            </a:r>
            <a:r>
              <a:rPr lang="en-US" dirty="0">
                <a:highlight>
                  <a:srgbClr val="FFFF00"/>
                </a:highlight>
                <a:latin typeface="Times New Roman" panose="02020603050405020304" pitchFamily="18" charset="0"/>
                <a:cs typeface="Times New Roman" panose="02020603050405020304" pitchFamily="18" charset="0"/>
              </a:rPr>
              <a:t>(), </a:t>
            </a:r>
            <a:r>
              <a:rPr lang="en-US" dirty="0" err="1">
                <a:highlight>
                  <a:srgbClr val="FFFF00"/>
                </a:highlight>
                <a:latin typeface="Times New Roman" panose="02020603050405020304" pitchFamily="18" charset="0"/>
                <a:cs typeface="Times New Roman" panose="02020603050405020304" pitchFamily="18" charset="0"/>
              </a:rPr>
              <a:t>nextLong</a:t>
            </a:r>
            <a:r>
              <a:rPr lang="en-US" dirty="0">
                <a:highlight>
                  <a:srgbClr val="FFFF00"/>
                </a:highlight>
                <a:latin typeface="Times New Roman" panose="02020603050405020304" pitchFamily="18" charset="0"/>
                <a:cs typeface="Times New Roman" panose="02020603050405020304" pitchFamily="18" charset="0"/>
              </a:rPr>
              <a:t>(), </a:t>
            </a:r>
            <a:r>
              <a:rPr lang="en-US" dirty="0" err="1">
                <a:highlight>
                  <a:srgbClr val="FFFF00"/>
                </a:highlight>
                <a:latin typeface="Times New Roman" panose="02020603050405020304" pitchFamily="18" charset="0"/>
                <a:cs typeface="Times New Roman" panose="02020603050405020304" pitchFamily="18" charset="0"/>
              </a:rPr>
              <a:t>nextDouble</a:t>
            </a:r>
            <a:r>
              <a:rPr lang="en-US" dirty="0">
                <a:highlight>
                  <a:srgbClr val="FFFF00"/>
                </a:highlight>
                <a:latin typeface="Times New Roman" panose="02020603050405020304" pitchFamily="18" charset="0"/>
                <a:cs typeface="Times New Roman" panose="02020603050405020304" pitchFamily="18" charset="0"/>
              </a:rPr>
              <a:t>() etc. But there is no </a:t>
            </a:r>
            <a:r>
              <a:rPr lang="en-US" dirty="0" err="1">
                <a:highlight>
                  <a:srgbClr val="FFFF00"/>
                </a:highlight>
                <a:latin typeface="Times New Roman" panose="02020603050405020304" pitchFamily="18" charset="0"/>
                <a:cs typeface="Times New Roman" panose="02020603050405020304" pitchFamily="18" charset="0"/>
              </a:rPr>
              <a:t>nextChar</a:t>
            </a:r>
            <a:r>
              <a:rPr lang="en-US" dirty="0">
                <a:highlight>
                  <a:srgbClr val="FFFF00"/>
                </a:highlight>
                <a:latin typeface="Times New Roman" panose="02020603050405020304" pitchFamily="18" charset="0"/>
                <a:cs typeface="Times New Roman" panose="02020603050405020304" pitchFamily="18" charset="0"/>
              </a:rPr>
              <a:t>() (See this for examples)</a:t>
            </a:r>
          </a:p>
          <a:p>
            <a:pPr algn="just"/>
            <a:endParaRPr lang="en-US" dirty="0">
              <a:highlight>
                <a:srgbClr val="FFFF00"/>
              </a:highlight>
              <a:latin typeface="Times New Roman" panose="02020603050405020304" pitchFamily="18" charset="0"/>
              <a:cs typeface="Times New Roman" panose="02020603050405020304" pitchFamily="18" charset="0"/>
            </a:endParaRPr>
          </a:p>
          <a:p>
            <a:pPr algn="just"/>
            <a:r>
              <a:rPr lang="en-US" dirty="0">
                <a:highlight>
                  <a:srgbClr val="FFFF00"/>
                </a:highlight>
                <a:latin typeface="Times New Roman" panose="02020603050405020304" pitchFamily="18" charset="0"/>
                <a:cs typeface="Times New Roman" panose="02020603050405020304" pitchFamily="18" charset="0"/>
              </a:rPr>
              <a:t>To read a char, we use next().</a:t>
            </a:r>
            <a:r>
              <a:rPr lang="en-US" dirty="0" err="1">
                <a:highlight>
                  <a:srgbClr val="FFFF00"/>
                </a:highlight>
                <a:latin typeface="Times New Roman" panose="02020603050405020304" pitchFamily="18" charset="0"/>
                <a:cs typeface="Times New Roman" panose="02020603050405020304" pitchFamily="18" charset="0"/>
              </a:rPr>
              <a:t>charAt</a:t>
            </a:r>
            <a:r>
              <a:rPr lang="en-US" dirty="0">
                <a:highlight>
                  <a:srgbClr val="FFFF00"/>
                </a:highlight>
                <a:latin typeface="Times New Roman" panose="02020603050405020304" pitchFamily="18" charset="0"/>
                <a:cs typeface="Times New Roman" panose="02020603050405020304" pitchFamily="18" charset="0"/>
              </a:rPr>
              <a:t>(0). next() function returns the next token/word in the input as a string and </a:t>
            </a:r>
            <a:r>
              <a:rPr lang="en-US" dirty="0" err="1">
                <a:highlight>
                  <a:srgbClr val="FFFF00"/>
                </a:highlight>
                <a:latin typeface="Times New Roman" panose="02020603050405020304" pitchFamily="18" charset="0"/>
                <a:cs typeface="Times New Roman" panose="02020603050405020304" pitchFamily="18" charset="0"/>
              </a:rPr>
              <a:t>charAt</a:t>
            </a:r>
            <a:r>
              <a:rPr lang="en-US" dirty="0">
                <a:highlight>
                  <a:srgbClr val="FFFF00"/>
                </a:highlight>
                <a:latin typeface="Times New Roman" panose="02020603050405020304" pitchFamily="18" charset="0"/>
                <a:cs typeface="Times New Roman" panose="02020603050405020304" pitchFamily="18" charset="0"/>
              </a:rPr>
              <a:t>(0) function returns the first character in that string.</a:t>
            </a:r>
          </a:p>
          <a:p>
            <a:endParaRPr lang="en-IN" dirty="0"/>
          </a:p>
        </p:txBody>
      </p:sp>
      <p:sp>
        <p:nvSpPr>
          <p:cNvPr id="4" name="Slide Number Placeholder 3">
            <a:extLst>
              <a:ext uri="{FF2B5EF4-FFF2-40B4-BE49-F238E27FC236}">
                <a16:creationId xmlns:a16="http://schemas.microsoft.com/office/drawing/2014/main" id="{275C2A32-5B9E-275B-A8B1-0F813E814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85</a:t>
            </a:fld>
            <a:endParaRPr lang="en"/>
          </a:p>
        </p:txBody>
      </p:sp>
    </p:spTree>
    <p:extLst>
      <p:ext uri="{BB962C8B-B14F-4D97-AF65-F5344CB8AC3E}">
        <p14:creationId xmlns:p14="http://schemas.microsoft.com/office/powerpoint/2010/main" val="17047562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B7F1DE-0369-86DE-7261-28CC2C2E35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86</a:t>
            </a:fld>
            <a:endParaRPr lang="en"/>
          </a:p>
        </p:txBody>
      </p:sp>
      <p:sp>
        <p:nvSpPr>
          <p:cNvPr id="5" name="Rectangle 2">
            <a:extLst>
              <a:ext uri="{FF2B5EF4-FFF2-40B4-BE49-F238E27FC236}">
                <a16:creationId xmlns:a16="http://schemas.microsoft.com/office/drawing/2014/main" id="{F12C7384-A854-A593-3C02-279963E19D6A}"/>
              </a:ext>
            </a:extLst>
          </p:cNvPr>
          <p:cNvSpPr>
            <a:spLocks noGrp="1" noChangeArrowheads="1"/>
          </p:cNvSpPr>
          <p:nvPr>
            <p:ph type="body" idx="1"/>
          </p:nvPr>
        </p:nvSpPr>
        <p:spPr bwMode="auto">
          <a:xfrm>
            <a:off x="267116" y="598654"/>
            <a:ext cx="8061068"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import </a:t>
            </a:r>
            <a:r>
              <a:rPr kumimoji="0" lang="en-US" altLang="en-US" sz="2000" b="0" i="0" u="none" strike="noStrike" cap="none" normalizeH="0" baseline="0" dirty="0" err="1">
                <a:ln>
                  <a:noFill/>
                </a:ln>
                <a:solidFill>
                  <a:schemeClr val="tx1"/>
                </a:solidFill>
                <a:effectLst/>
                <a:latin typeface="Arial" panose="020B0604020202020204" pitchFamily="34" charset="0"/>
              </a:rPr>
              <a:t>java.util.Scanner</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class ScannerDemo1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public static void main(String[] </a:t>
            </a:r>
            <a:r>
              <a:rPr kumimoji="0" lang="en-US" altLang="en-US" sz="2000" b="0" i="0" u="none" strike="noStrike" cap="none" normalizeH="0" baseline="0" dirty="0" err="1">
                <a:ln>
                  <a:noFill/>
                </a:ln>
                <a:solidFill>
                  <a:schemeClr val="tx1"/>
                </a:solidFill>
                <a:effectLst/>
                <a:latin typeface="Arial" panose="020B0604020202020204" pitchFamily="34" charset="0"/>
              </a:rPr>
              <a:t>args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Declare the object and initialize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predefined standard input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Scanner </a:t>
            </a:r>
            <a:r>
              <a:rPr kumimoji="0" lang="en-US" altLang="en-US" sz="2000" b="0" i="0" u="none" strike="noStrike" cap="none" normalizeH="0" baseline="0" dirty="0" err="1">
                <a:ln>
                  <a:noFill/>
                </a:ln>
                <a:solidFill>
                  <a:schemeClr val="tx1"/>
                </a:solidFill>
                <a:effectLst/>
                <a:latin typeface="Arial" panose="020B0604020202020204" pitchFamily="34" charset="0"/>
              </a:rPr>
              <a:t>sc</a:t>
            </a:r>
            <a:r>
              <a:rPr kumimoji="0" lang="en-US" altLang="en-US" sz="2000" b="0" i="0" u="none" strike="noStrike" cap="none" normalizeH="0" baseline="0" dirty="0">
                <a:ln>
                  <a:noFill/>
                </a:ln>
                <a:solidFill>
                  <a:schemeClr val="tx1"/>
                </a:solidFill>
                <a:effectLst/>
                <a:latin typeface="Arial" panose="020B0604020202020204" pitchFamily="34" charset="0"/>
              </a:rPr>
              <a:t> = new Scanner(System.in);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Character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char c = </a:t>
            </a:r>
            <a:r>
              <a:rPr kumimoji="0" lang="en-US" altLang="en-US" sz="2000" b="0" i="0" u="none" strike="noStrike" cap="none" normalizeH="0" baseline="0" dirty="0" err="1">
                <a:ln>
                  <a:noFill/>
                </a:ln>
                <a:solidFill>
                  <a:schemeClr val="tx1"/>
                </a:solidFill>
                <a:effectLst/>
                <a:latin typeface="Arial" panose="020B0604020202020204" pitchFamily="34" charset="0"/>
              </a:rPr>
              <a:t>sc.next</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charAt</a:t>
            </a:r>
            <a:r>
              <a:rPr kumimoji="0" lang="en-US" altLang="en-US" sz="2000" b="0" i="0" u="none" strike="noStrike" cap="none" normalizeH="0" baseline="0">
                <a:ln>
                  <a:noFill/>
                </a:ln>
                <a:solidFill>
                  <a:schemeClr val="tx1"/>
                </a:solidFill>
                <a:effectLst/>
                <a:latin typeface="Arial" panose="020B0604020202020204" pitchFamily="34" charset="0"/>
              </a:rPr>
              <a:t>(0);</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Print the read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rPr>
              <a:t>System.out.println</a:t>
            </a:r>
            <a:r>
              <a:rPr kumimoji="0" lang="en-US" altLang="en-US" sz="2000" b="0" i="0" u="none" strike="noStrike" cap="none" normalizeH="0" baseline="0" dirty="0">
                <a:ln>
                  <a:noFill/>
                </a:ln>
                <a:solidFill>
                  <a:schemeClr val="tx1"/>
                </a:solidFill>
                <a:effectLst/>
                <a:latin typeface="Arial" panose="020B0604020202020204" pitchFamily="34" charset="0"/>
              </a:rPr>
              <a:t>("c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0624024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pPr marL="76200" indent="0"/>
            <a:r>
              <a:rPr lang="en-US" sz="2800" dirty="0"/>
              <a:t>Vector Class</a:t>
            </a:r>
            <a:endParaRPr lang="en-IN" sz="2800" dirty="0"/>
          </a:p>
        </p:txBody>
      </p:sp>
      <p:sp>
        <p:nvSpPr>
          <p:cNvPr id="3" name="Text Placeholder 2"/>
          <p:cNvSpPr>
            <a:spLocks noGrp="1"/>
          </p:cNvSpPr>
          <p:nvPr>
            <p:ph type="body" idx="1"/>
          </p:nvPr>
        </p:nvSpPr>
        <p:spPr>
          <a:xfrm>
            <a:off x="107504" y="411510"/>
            <a:ext cx="9001000" cy="4731990"/>
          </a:xfrm>
        </p:spPr>
        <p:txBody>
          <a:bodyPr/>
          <a:lstStyle/>
          <a:p>
            <a:pPr>
              <a:buFont typeface="Wingdings" panose="05000000000000000000" pitchFamily="2" charset="2"/>
              <a:buChar char="Ø"/>
            </a:pPr>
            <a:r>
              <a:rPr lang="en-IN" sz="1800" b="1" dirty="0"/>
              <a:t>Vector</a:t>
            </a:r>
            <a:r>
              <a:rPr lang="en-IN" sz="1800" dirty="0"/>
              <a:t> is like the </a:t>
            </a:r>
            <a:r>
              <a:rPr lang="en-IN" sz="1800" i="1" dirty="0">
                <a:solidFill>
                  <a:srgbClr val="00B050"/>
                </a:solidFill>
              </a:rPr>
              <a:t>dynamic array</a:t>
            </a:r>
            <a:r>
              <a:rPr lang="en-IN" sz="1800" dirty="0"/>
              <a:t> which can grow or shrink its size. </a:t>
            </a:r>
          </a:p>
          <a:p>
            <a:pPr>
              <a:buFont typeface="Wingdings" panose="05000000000000000000" pitchFamily="2" charset="2"/>
              <a:buChar char="Ø"/>
            </a:pPr>
            <a:r>
              <a:rPr lang="en-IN" sz="1800" dirty="0"/>
              <a:t>Unlike array, we can store n-number of elements in it as there is no size limit. </a:t>
            </a:r>
          </a:p>
          <a:p>
            <a:pPr>
              <a:buFont typeface="Wingdings" panose="05000000000000000000" pitchFamily="2" charset="2"/>
              <a:buChar char="Ø"/>
            </a:pPr>
            <a:r>
              <a:rPr lang="en-IN" sz="1800" dirty="0"/>
              <a:t>It is a part of Java Collection framework since Java 1.2. </a:t>
            </a:r>
          </a:p>
          <a:p>
            <a:pPr>
              <a:buFont typeface="Wingdings" panose="05000000000000000000" pitchFamily="2" charset="2"/>
              <a:buChar char="Ø"/>
            </a:pPr>
            <a:r>
              <a:rPr lang="en-IN" sz="1800" dirty="0"/>
              <a:t>It is found in the </a:t>
            </a:r>
            <a:r>
              <a:rPr lang="en-IN" sz="1800" dirty="0" err="1">
                <a:solidFill>
                  <a:srgbClr val="00B050"/>
                </a:solidFill>
              </a:rPr>
              <a:t>java.util</a:t>
            </a:r>
            <a:r>
              <a:rPr lang="en-IN" sz="1800" dirty="0">
                <a:solidFill>
                  <a:srgbClr val="00B050"/>
                </a:solidFill>
              </a:rPr>
              <a:t> package </a:t>
            </a:r>
            <a:r>
              <a:rPr lang="en-IN" sz="1800" dirty="0"/>
              <a:t>and implements the </a:t>
            </a:r>
            <a:r>
              <a:rPr lang="en-IN" sz="1800" i="1" dirty="0"/>
              <a:t>List</a:t>
            </a:r>
            <a:r>
              <a:rPr lang="en-IN" sz="1800" dirty="0"/>
              <a:t> interface, so we can use all the methods of List interface here.</a:t>
            </a:r>
          </a:p>
          <a:p>
            <a:pPr marL="76200" indent="0">
              <a:buNone/>
            </a:pPr>
            <a:r>
              <a:rPr lang="en-IN" sz="2000" u="sng" dirty="0">
                <a:solidFill>
                  <a:srgbClr val="00B050"/>
                </a:solidFill>
              </a:rPr>
              <a:t>Java Vector Constructors</a:t>
            </a:r>
          </a:p>
          <a:p>
            <a:pPr marL="533400" indent="-457200">
              <a:buAutoNum type="arabicPeriod"/>
            </a:pPr>
            <a:r>
              <a:rPr lang="en-IN" sz="2000" dirty="0"/>
              <a:t>vector() -It constructs an empty vector with the default size as 10.</a:t>
            </a:r>
          </a:p>
          <a:p>
            <a:pPr marL="533400" indent="-457200">
              <a:buAutoNum type="arabicPeriod"/>
            </a:pPr>
            <a:r>
              <a:rPr lang="en-IN" sz="2000" dirty="0"/>
              <a:t>vector(int </a:t>
            </a:r>
            <a:r>
              <a:rPr lang="en-IN" sz="2000" dirty="0" err="1"/>
              <a:t>initialCapacity</a:t>
            </a:r>
            <a:r>
              <a:rPr lang="en-IN" sz="2000" dirty="0"/>
              <a:t>) -It constructs an empty vector with the specified initial capacity.</a:t>
            </a:r>
          </a:p>
          <a:p>
            <a:pPr marL="533400" indent="-457200">
              <a:buAutoNum type="arabicPeriod"/>
            </a:pPr>
            <a:r>
              <a:rPr lang="en-IN" sz="2000" dirty="0"/>
              <a:t>vector(int </a:t>
            </a:r>
            <a:r>
              <a:rPr lang="en-IN" sz="2000" dirty="0" err="1"/>
              <a:t>initialCapacity</a:t>
            </a:r>
            <a:r>
              <a:rPr lang="en-IN" sz="2000" dirty="0"/>
              <a:t>, int </a:t>
            </a:r>
            <a:r>
              <a:rPr lang="en-IN" sz="2000" dirty="0" err="1"/>
              <a:t>capacityIncrement</a:t>
            </a:r>
            <a:r>
              <a:rPr lang="en-IN" sz="2000" dirty="0"/>
              <a:t>) -It constructs an empty vector with the specified initial capacity and capacity increment.</a:t>
            </a:r>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87</a:t>
            </a:fld>
            <a:endParaRPr lang="en"/>
          </a:p>
        </p:txBody>
      </p:sp>
    </p:spTree>
    <p:extLst>
      <p:ext uri="{BB962C8B-B14F-4D97-AF65-F5344CB8AC3E}">
        <p14:creationId xmlns:p14="http://schemas.microsoft.com/office/powerpoint/2010/main" val="9079739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dirty="0"/>
              <a:t>Java Vector Methods</a:t>
            </a:r>
          </a:p>
        </p:txBody>
      </p:sp>
      <p:sp>
        <p:nvSpPr>
          <p:cNvPr id="3" name="Text Placeholder 2"/>
          <p:cNvSpPr>
            <a:spLocks noGrp="1"/>
          </p:cNvSpPr>
          <p:nvPr>
            <p:ph type="body" idx="1"/>
          </p:nvPr>
        </p:nvSpPr>
        <p:spPr>
          <a:xfrm>
            <a:off x="107504" y="411510"/>
            <a:ext cx="9001000" cy="4731990"/>
          </a:xfrm>
        </p:spPr>
        <p:txBody>
          <a:bodyPr/>
          <a:lstStyle/>
          <a:p>
            <a:pPr>
              <a:buFont typeface="Wingdings" panose="05000000000000000000" pitchFamily="2" charset="2"/>
              <a:buChar char="Ø"/>
            </a:pPr>
            <a:endParaRPr lang="en-IN" sz="2000" b="1" u="sng"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88</a:t>
            </a:fld>
            <a:endParaRPr lang="e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483517"/>
            <a:ext cx="8612634" cy="451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01472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dirty="0"/>
              <a:t>Java Vector Example</a:t>
            </a:r>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800" b="1" dirty="0">
                <a:latin typeface="High Tower Text" panose="02040502050506030303" pitchFamily="18" charset="0"/>
              </a:rPr>
              <a:t>import </a:t>
            </a:r>
            <a:r>
              <a:rPr lang="en-IN" sz="1800" b="1" dirty="0" err="1">
                <a:latin typeface="High Tower Text" panose="02040502050506030303" pitchFamily="18" charset="0"/>
              </a:rPr>
              <a:t>java.util</a:t>
            </a:r>
            <a:r>
              <a:rPr lang="en-IN" sz="1800" b="1" dirty="0">
                <a:latin typeface="High Tower Text" panose="02040502050506030303" pitchFamily="18" charset="0"/>
              </a:rPr>
              <a:t>.*;  </a:t>
            </a:r>
          </a:p>
          <a:p>
            <a:pPr marL="76200" indent="0">
              <a:buNone/>
            </a:pPr>
            <a:r>
              <a:rPr lang="en-IN" sz="1800" b="1" dirty="0">
                <a:latin typeface="High Tower Text" panose="02040502050506030303" pitchFamily="18" charset="0"/>
              </a:rPr>
              <a:t>public class </a:t>
            </a:r>
            <a:r>
              <a:rPr lang="en-IN" sz="1800" b="1" dirty="0" err="1">
                <a:latin typeface="High Tower Text" panose="02040502050506030303" pitchFamily="18" charset="0"/>
              </a:rPr>
              <a:t>VectorExample</a:t>
            </a:r>
            <a:r>
              <a:rPr lang="en-IN" sz="1800" b="1" dirty="0">
                <a:latin typeface="High Tower Text" panose="02040502050506030303" pitchFamily="18" charset="0"/>
              </a:rPr>
              <a:t> {  </a:t>
            </a:r>
          </a:p>
          <a:p>
            <a:pPr marL="76200" indent="0">
              <a:buNone/>
            </a:pPr>
            <a:r>
              <a:rPr lang="en-IN" sz="1800" b="1" dirty="0">
                <a:latin typeface="High Tower Text" panose="02040502050506030303" pitchFamily="18" charset="0"/>
              </a:rPr>
              <a:t>       public static void main(String </a:t>
            </a:r>
            <a:r>
              <a:rPr lang="en-IN" sz="1800" b="1" dirty="0" err="1">
                <a:latin typeface="High Tower Text" panose="02040502050506030303" pitchFamily="18" charset="0"/>
              </a:rPr>
              <a:t>args</a:t>
            </a:r>
            <a:r>
              <a:rPr lang="en-IN" sz="1800" b="1" dirty="0">
                <a:latin typeface="High Tower Text" panose="02040502050506030303" pitchFamily="18" charset="0"/>
              </a:rPr>
              <a:t>[]) {  </a:t>
            </a:r>
          </a:p>
          <a:p>
            <a:pPr marL="76200" indent="0">
              <a:buNone/>
            </a:pPr>
            <a:r>
              <a:rPr lang="en-IN" sz="1800" b="1" dirty="0">
                <a:latin typeface="High Tower Text" panose="02040502050506030303" pitchFamily="18" charset="0"/>
              </a:rPr>
              <a:t>          //Create a vector  </a:t>
            </a:r>
          </a:p>
          <a:p>
            <a:pPr marL="76200" indent="0">
              <a:buNone/>
            </a:pPr>
            <a:r>
              <a:rPr lang="en-IN" sz="1800" b="1" dirty="0">
                <a:latin typeface="High Tower Text" panose="02040502050506030303" pitchFamily="18" charset="0"/>
              </a:rPr>
              <a:t>          Vector&lt;String&gt;  </a:t>
            </a:r>
            <a:r>
              <a:rPr lang="en-IN" sz="1800" b="1" dirty="0" err="1">
                <a:latin typeface="High Tower Text" panose="02040502050506030303" pitchFamily="18" charset="0"/>
              </a:rPr>
              <a:t>vec</a:t>
            </a:r>
            <a:r>
              <a:rPr lang="en-IN" sz="1800" b="1" dirty="0">
                <a:latin typeface="High Tower Text" panose="02040502050506030303" pitchFamily="18" charset="0"/>
              </a:rPr>
              <a:t> = new Vector&lt;String&gt;();  </a:t>
            </a:r>
          </a:p>
          <a:p>
            <a:pPr marL="76200" indent="0">
              <a:buNone/>
            </a:pPr>
            <a:r>
              <a:rPr lang="en-IN" sz="1800" b="1" dirty="0">
                <a:latin typeface="High Tower Text" panose="02040502050506030303" pitchFamily="18" charset="0"/>
              </a:rPr>
              <a:t>          //Adding elements using add() method of List  </a:t>
            </a:r>
          </a:p>
          <a:p>
            <a:pPr marL="76200" indent="0">
              <a:buNone/>
            </a:pPr>
            <a:r>
              <a:rPr lang="en-IN" sz="1800" b="1" dirty="0">
                <a:latin typeface="High Tower Text" panose="02040502050506030303" pitchFamily="18" charset="0"/>
              </a:rPr>
              <a:t>          </a:t>
            </a:r>
            <a:r>
              <a:rPr lang="en-IN" sz="1800" b="1" dirty="0" err="1">
                <a:latin typeface="High Tower Text" panose="02040502050506030303" pitchFamily="18" charset="0"/>
              </a:rPr>
              <a:t>vec.add</a:t>
            </a:r>
            <a:r>
              <a:rPr lang="en-IN" sz="1800" b="1" dirty="0">
                <a:latin typeface="High Tower Text" panose="02040502050506030303" pitchFamily="18" charset="0"/>
              </a:rPr>
              <a:t>("Tiger");  </a:t>
            </a:r>
          </a:p>
          <a:p>
            <a:pPr marL="76200" indent="0">
              <a:buNone/>
            </a:pPr>
            <a:r>
              <a:rPr lang="en-IN" sz="1800" b="1" dirty="0">
                <a:latin typeface="High Tower Text" panose="02040502050506030303" pitchFamily="18" charset="0"/>
              </a:rPr>
              <a:t>          </a:t>
            </a:r>
            <a:r>
              <a:rPr lang="en-IN" sz="1800" b="1" dirty="0" err="1">
                <a:latin typeface="High Tower Text" panose="02040502050506030303" pitchFamily="18" charset="0"/>
              </a:rPr>
              <a:t>vec.add</a:t>
            </a:r>
            <a:r>
              <a:rPr lang="en-IN" sz="1800" b="1" dirty="0">
                <a:latin typeface="High Tower Text" panose="02040502050506030303" pitchFamily="18" charset="0"/>
              </a:rPr>
              <a:t>("Lion");  </a:t>
            </a:r>
          </a:p>
          <a:p>
            <a:pPr marL="76200" indent="0">
              <a:buNone/>
            </a:pPr>
            <a:r>
              <a:rPr lang="en-IN" sz="1800" b="1" dirty="0">
                <a:latin typeface="High Tower Text" panose="02040502050506030303" pitchFamily="18" charset="0"/>
              </a:rPr>
              <a:t>          </a:t>
            </a:r>
            <a:r>
              <a:rPr lang="en-IN" sz="1800" b="1" dirty="0" err="1">
                <a:latin typeface="High Tower Text" panose="02040502050506030303" pitchFamily="18" charset="0"/>
              </a:rPr>
              <a:t>vec.add</a:t>
            </a:r>
            <a:r>
              <a:rPr lang="en-IN" sz="1800" b="1" dirty="0">
                <a:latin typeface="High Tower Text" panose="02040502050506030303" pitchFamily="18" charset="0"/>
              </a:rPr>
              <a:t>("Dog");  </a:t>
            </a:r>
          </a:p>
          <a:p>
            <a:pPr marL="76200" indent="0">
              <a:buNone/>
            </a:pPr>
            <a:r>
              <a:rPr lang="en-IN" sz="1800" b="1" dirty="0">
                <a:latin typeface="High Tower Text" panose="02040502050506030303" pitchFamily="18" charset="0"/>
              </a:rPr>
              <a:t>          </a:t>
            </a:r>
            <a:r>
              <a:rPr lang="en-IN" sz="1800" b="1" dirty="0" err="1">
                <a:latin typeface="High Tower Text" panose="02040502050506030303" pitchFamily="18" charset="0"/>
              </a:rPr>
              <a:t>vec.add</a:t>
            </a:r>
            <a:r>
              <a:rPr lang="en-IN" sz="1800" b="1" dirty="0">
                <a:latin typeface="High Tower Text" panose="02040502050506030303" pitchFamily="18" charset="0"/>
              </a:rPr>
              <a:t>("Elephant");  </a:t>
            </a:r>
          </a:p>
          <a:p>
            <a:pPr marL="76200" indent="0">
              <a:buNone/>
            </a:pPr>
            <a:r>
              <a:rPr lang="en-IN" sz="1800" b="1" dirty="0">
                <a:latin typeface="High Tower Text" panose="02040502050506030303" pitchFamily="18" charset="0"/>
              </a:rPr>
              <a:t>        </a:t>
            </a:r>
            <a:endParaRPr lang="en-IN" sz="2800" b="1" u="sng" dirty="0">
              <a:solidFill>
                <a:srgbClr val="00B050"/>
              </a:solidFill>
              <a:latin typeface="High Tower Text" panose="020405020505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89</a:t>
            </a:fld>
            <a:endParaRPr lang="en"/>
          </a:p>
        </p:txBody>
      </p:sp>
    </p:spTree>
    <p:extLst>
      <p:ext uri="{BB962C8B-B14F-4D97-AF65-F5344CB8AC3E}">
        <p14:creationId xmlns:p14="http://schemas.microsoft.com/office/powerpoint/2010/main" val="174753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b="1" dirty="0">
                <a:solidFill>
                  <a:srgbClr val="00B050"/>
                </a:solidFill>
              </a:rPr>
              <a:t>Primitive Data types</a:t>
            </a:r>
            <a:endParaRPr lang="en-IN" dirty="0"/>
          </a:p>
        </p:txBody>
      </p:sp>
      <p:sp>
        <p:nvSpPr>
          <p:cNvPr id="3" name="Text Placeholder 2"/>
          <p:cNvSpPr>
            <a:spLocks noGrp="1"/>
          </p:cNvSpPr>
          <p:nvPr>
            <p:ph type="body" idx="1"/>
          </p:nvPr>
        </p:nvSpPr>
        <p:spPr>
          <a:xfrm>
            <a:off x="107504" y="699542"/>
            <a:ext cx="9036496" cy="4443958"/>
          </a:xfrm>
        </p:spPr>
        <p:txBody>
          <a:bodyPr/>
          <a:lstStyle/>
          <a:p>
            <a:pPr marL="76200" indent="0" algn="just">
              <a:buNone/>
            </a:pPr>
            <a:r>
              <a:rPr lang="en-IN" sz="2800" b="1" u="sng" dirty="0"/>
              <a:t>Byte</a:t>
            </a:r>
          </a:p>
          <a:p>
            <a:pPr marL="76200" indent="0" algn="just">
              <a:buNone/>
            </a:pPr>
            <a:r>
              <a:rPr lang="en-IN" sz="2000" dirty="0"/>
              <a:t>class </a:t>
            </a:r>
            <a:r>
              <a:rPr lang="en-IN" sz="2000" dirty="0" err="1"/>
              <a:t>ByteExample</a:t>
            </a:r>
            <a:endParaRPr lang="en-IN" sz="2000" dirty="0"/>
          </a:p>
          <a:p>
            <a:pPr marL="76200" indent="0" algn="just">
              <a:buNone/>
            </a:pPr>
            <a:r>
              <a:rPr lang="en-IN" sz="2000" dirty="0"/>
              <a:t> { </a:t>
            </a:r>
          </a:p>
          <a:p>
            <a:pPr marL="76200" indent="0" algn="just">
              <a:buNone/>
            </a:pPr>
            <a:r>
              <a:rPr lang="en-IN" sz="2000" dirty="0"/>
              <a:t>public static void main(String[] </a:t>
            </a:r>
            <a:r>
              <a:rPr lang="en-IN" sz="2000" dirty="0" err="1"/>
              <a:t>args</a:t>
            </a:r>
            <a:r>
              <a:rPr lang="en-IN" sz="2000" dirty="0"/>
              <a:t>) </a:t>
            </a:r>
          </a:p>
          <a:p>
            <a:pPr marL="76200" indent="0" algn="just">
              <a:buNone/>
            </a:pPr>
            <a:r>
              <a:rPr lang="en-IN" sz="2000" dirty="0"/>
              <a:t>{ </a:t>
            </a:r>
          </a:p>
          <a:p>
            <a:pPr marL="76200" indent="0" algn="just">
              <a:buNone/>
            </a:pPr>
            <a:r>
              <a:rPr lang="en-IN" sz="2000" dirty="0"/>
              <a:t>byte range;</a:t>
            </a:r>
          </a:p>
          <a:p>
            <a:pPr marL="76200" indent="0" algn="just">
              <a:buNone/>
            </a:pPr>
            <a:r>
              <a:rPr lang="en-IN" sz="2000" dirty="0"/>
              <a:t> range = 124; </a:t>
            </a:r>
          </a:p>
          <a:p>
            <a:pPr marL="76200" indent="0" algn="just">
              <a:buNone/>
            </a:pPr>
            <a:r>
              <a:rPr lang="en-IN" sz="2000" dirty="0" err="1"/>
              <a:t>System.out.println</a:t>
            </a:r>
            <a:r>
              <a:rPr lang="en-IN" sz="2000" dirty="0"/>
              <a:t>(range);</a:t>
            </a:r>
          </a:p>
          <a:p>
            <a:pPr marL="76200" indent="0" algn="just">
              <a:buNone/>
            </a:pPr>
            <a:r>
              <a:rPr lang="en-IN" sz="2000" dirty="0"/>
              <a:t> } </a:t>
            </a:r>
          </a:p>
          <a:p>
            <a:pPr marL="76200" indent="0" algn="just">
              <a:buNone/>
            </a:pPr>
            <a:r>
              <a:rPr lang="en-IN" sz="2000" dirty="0"/>
              <a:t>}</a:t>
            </a:r>
            <a:endParaRPr lang="en-IN"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40190280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dirty="0"/>
              <a:t>Java Vector Example</a:t>
            </a:r>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800" b="1" dirty="0">
                <a:latin typeface="High Tower Text" panose="02040502050506030303" pitchFamily="18" charset="0"/>
              </a:rPr>
              <a:t>  //Adding elements using </a:t>
            </a:r>
            <a:r>
              <a:rPr lang="en-IN" sz="1800" b="1" dirty="0" err="1">
                <a:latin typeface="High Tower Text" panose="02040502050506030303" pitchFamily="18" charset="0"/>
              </a:rPr>
              <a:t>addElement</a:t>
            </a:r>
            <a:r>
              <a:rPr lang="en-IN" sz="1800" b="1" dirty="0">
                <a:latin typeface="High Tower Text" panose="02040502050506030303" pitchFamily="18" charset="0"/>
              </a:rPr>
              <a:t>() method of Vector  </a:t>
            </a:r>
          </a:p>
          <a:p>
            <a:pPr marL="76200" indent="0">
              <a:buNone/>
            </a:pPr>
            <a:r>
              <a:rPr lang="en-IN" sz="1800" b="1" dirty="0">
                <a:latin typeface="High Tower Text" panose="02040502050506030303" pitchFamily="18" charset="0"/>
              </a:rPr>
              <a:t>          </a:t>
            </a:r>
            <a:r>
              <a:rPr lang="en-IN" sz="1800" b="1" dirty="0" err="1">
                <a:latin typeface="High Tower Text" panose="02040502050506030303" pitchFamily="18" charset="0"/>
              </a:rPr>
              <a:t>vec.addElement</a:t>
            </a:r>
            <a:r>
              <a:rPr lang="en-IN" sz="1800" b="1" dirty="0">
                <a:latin typeface="High Tower Text" panose="02040502050506030303" pitchFamily="18" charset="0"/>
              </a:rPr>
              <a:t>("Rat");  </a:t>
            </a:r>
          </a:p>
          <a:p>
            <a:pPr marL="76200" indent="0">
              <a:buNone/>
            </a:pPr>
            <a:r>
              <a:rPr lang="en-IN" sz="1800" b="1" dirty="0">
                <a:latin typeface="High Tower Text" panose="02040502050506030303" pitchFamily="18" charset="0"/>
              </a:rPr>
              <a:t>          </a:t>
            </a:r>
            <a:r>
              <a:rPr lang="en-IN" sz="1800" b="1" dirty="0" err="1">
                <a:latin typeface="High Tower Text" panose="02040502050506030303" pitchFamily="18" charset="0"/>
              </a:rPr>
              <a:t>vec.addElement</a:t>
            </a:r>
            <a:r>
              <a:rPr lang="en-IN" sz="1800" b="1" dirty="0">
                <a:latin typeface="High Tower Text" panose="02040502050506030303" pitchFamily="18" charset="0"/>
              </a:rPr>
              <a:t>("Cat");  </a:t>
            </a:r>
          </a:p>
          <a:p>
            <a:pPr marL="76200" indent="0">
              <a:buNone/>
            </a:pPr>
            <a:r>
              <a:rPr lang="en-IN" sz="1800" b="1" dirty="0">
                <a:latin typeface="High Tower Text" panose="02040502050506030303" pitchFamily="18" charset="0"/>
              </a:rPr>
              <a:t>          </a:t>
            </a:r>
            <a:r>
              <a:rPr lang="en-IN" sz="1800" b="1" dirty="0" err="1">
                <a:latin typeface="High Tower Text" panose="02040502050506030303" pitchFamily="18" charset="0"/>
              </a:rPr>
              <a:t>vec.addElement</a:t>
            </a:r>
            <a:r>
              <a:rPr lang="en-IN" sz="1800" b="1" dirty="0">
                <a:latin typeface="High Tower Text" panose="02040502050506030303" pitchFamily="18" charset="0"/>
              </a:rPr>
              <a:t>("Deer");  </a:t>
            </a:r>
          </a:p>
          <a:p>
            <a:pPr marL="76200" indent="0">
              <a:buNone/>
            </a:pPr>
            <a:r>
              <a:rPr lang="en-IN" sz="1800" b="1" dirty="0">
                <a:latin typeface="High Tower Text" panose="02040502050506030303" pitchFamily="18" charset="0"/>
              </a:rPr>
              <a:t>            </a:t>
            </a:r>
            <a:r>
              <a:rPr lang="en-IN" sz="1800" b="1" dirty="0" err="1">
                <a:latin typeface="High Tower Text" panose="02040502050506030303" pitchFamily="18" charset="0"/>
              </a:rPr>
              <a:t>System.out.println</a:t>
            </a:r>
            <a:r>
              <a:rPr lang="en-IN" sz="1800" b="1" dirty="0">
                <a:latin typeface="High Tower Text" panose="02040502050506030303" pitchFamily="18" charset="0"/>
              </a:rPr>
              <a:t>("Elements are: "+</a:t>
            </a:r>
            <a:r>
              <a:rPr lang="en-IN" sz="1800" b="1" dirty="0" err="1">
                <a:latin typeface="High Tower Text" panose="02040502050506030303" pitchFamily="18" charset="0"/>
              </a:rPr>
              <a:t>vec</a:t>
            </a:r>
            <a:r>
              <a:rPr lang="en-IN" sz="1800" b="1" dirty="0">
                <a:latin typeface="High Tower Text" panose="02040502050506030303" pitchFamily="18" charset="0"/>
              </a:rPr>
              <a:t>);  </a:t>
            </a:r>
          </a:p>
          <a:p>
            <a:pPr marL="76200" indent="0">
              <a:buNone/>
            </a:pPr>
            <a:r>
              <a:rPr lang="en-IN" sz="1800" b="1" dirty="0">
                <a:latin typeface="High Tower Text" panose="02040502050506030303" pitchFamily="18" charset="0"/>
              </a:rPr>
              <a:t>       } }  </a:t>
            </a:r>
          </a:p>
          <a:p>
            <a:pPr marL="76200" indent="0">
              <a:buNone/>
            </a:pPr>
            <a:endParaRPr lang="en-IN" sz="1800" dirty="0"/>
          </a:p>
          <a:p>
            <a:pPr marL="76200" indent="0">
              <a:buNone/>
            </a:pPr>
            <a:r>
              <a:rPr lang="en-US" sz="1800" dirty="0"/>
              <a:t>OUTPUT</a:t>
            </a:r>
            <a:endParaRPr lang="en-IN" sz="1800" dirty="0"/>
          </a:p>
          <a:p>
            <a:pPr marL="76200" indent="0">
              <a:buNone/>
            </a:pPr>
            <a:endParaRPr lang="en-IN" sz="1800" dirty="0"/>
          </a:p>
          <a:p>
            <a:pPr marL="76200" indent="0">
              <a:buNone/>
            </a:pPr>
            <a:r>
              <a:rPr lang="en-IN" sz="1800" dirty="0"/>
              <a:t>Elements are: [Tiger, Lion, Dog, Elephant, Rat, Cat, Deer]</a:t>
            </a:r>
            <a:endParaRPr lang="en-IN" sz="1800" b="1" u="sng" dirty="0">
              <a:solidFill>
                <a:srgbClr val="00B050"/>
              </a:solidFill>
              <a:latin typeface="High Tower Text" panose="020405020505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90</a:t>
            </a:fld>
            <a:endParaRPr lang="en"/>
          </a:p>
        </p:txBody>
      </p:sp>
    </p:spTree>
    <p:extLst>
      <p:ext uri="{BB962C8B-B14F-4D97-AF65-F5344CB8AC3E}">
        <p14:creationId xmlns:p14="http://schemas.microsoft.com/office/powerpoint/2010/main" val="9388946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dirty="0"/>
              <a:t>Java Vector Example</a:t>
            </a:r>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200" b="1" dirty="0">
                <a:latin typeface="High Tower Text" panose="02040502050506030303" pitchFamily="18" charset="0"/>
              </a:rPr>
              <a:t>  </a:t>
            </a:r>
            <a:r>
              <a:rPr lang="en-IN" sz="1200" b="1" dirty="0"/>
              <a:t>import </a:t>
            </a:r>
            <a:r>
              <a:rPr lang="en-IN" sz="1200" b="1" dirty="0" err="1"/>
              <a:t>java.util</a:t>
            </a:r>
            <a:r>
              <a:rPr lang="en-IN" sz="1200" b="1" dirty="0"/>
              <a:t>.*;  </a:t>
            </a:r>
          </a:p>
          <a:p>
            <a:pPr marL="76200" indent="0">
              <a:buNone/>
            </a:pPr>
            <a:r>
              <a:rPr lang="en-IN" sz="1200" b="1" dirty="0"/>
              <a:t>public class VectorExample1 {  </a:t>
            </a:r>
          </a:p>
          <a:p>
            <a:pPr marL="76200" indent="0">
              <a:buNone/>
            </a:pPr>
            <a:r>
              <a:rPr lang="en-IN" sz="1200" b="1" dirty="0"/>
              <a:t>       public static void main(String </a:t>
            </a:r>
            <a:r>
              <a:rPr lang="en-IN" sz="1200" b="1" dirty="0" err="1"/>
              <a:t>args</a:t>
            </a:r>
            <a:r>
              <a:rPr lang="en-IN" sz="1200" b="1" dirty="0"/>
              <a:t>[]) {  </a:t>
            </a:r>
          </a:p>
          <a:p>
            <a:pPr marL="76200" indent="0">
              <a:buNone/>
            </a:pPr>
            <a:r>
              <a:rPr lang="en-IN" sz="1200" b="1" dirty="0"/>
              <a:t>          //Create an empty vector with initial capacity 4  </a:t>
            </a:r>
          </a:p>
          <a:p>
            <a:pPr marL="76200" indent="0">
              <a:buNone/>
            </a:pPr>
            <a:r>
              <a:rPr lang="en-IN" sz="1200" b="1" dirty="0"/>
              <a:t>          Vector&lt;String&gt; </a:t>
            </a:r>
            <a:r>
              <a:rPr lang="en-IN" sz="1200" b="1" dirty="0" err="1"/>
              <a:t>vec</a:t>
            </a:r>
            <a:r>
              <a:rPr lang="en-IN" sz="1200" b="1" dirty="0"/>
              <a:t> = new Vector&lt;String&gt;(4);  </a:t>
            </a:r>
          </a:p>
          <a:p>
            <a:pPr marL="76200" indent="0">
              <a:buNone/>
            </a:pPr>
            <a:r>
              <a:rPr lang="en-IN" sz="1200" b="1" dirty="0"/>
              <a:t>          //Adding elements to a vector  </a:t>
            </a:r>
          </a:p>
          <a:p>
            <a:pPr marL="76200" indent="0">
              <a:buNone/>
            </a:pPr>
            <a:r>
              <a:rPr lang="en-IN" sz="1200" b="1" dirty="0"/>
              <a:t>          </a:t>
            </a:r>
            <a:r>
              <a:rPr lang="en-IN" sz="1200" b="1" dirty="0" err="1"/>
              <a:t>vec.add</a:t>
            </a:r>
            <a:r>
              <a:rPr lang="en-IN" sz="1200" b="1" dirty="0"/>
              <a:t>("Tiger");  </a:t>
            </a:r>
          </a:p>
          <a:p>
            <a:pPr marL="76200" indent="0">
              <a:buNone/>
            </a:pPr>
            <a:r>
              <a:rPr lang="en-IN" sz="1200" b="1" dirty="0"/>
              <a:t>          </a:t>
            </a:r>
            <a:r>
              <a:rPr lang="en-IN" sz="1200" b="1" dirty="0" err="1"/>
              <a:t>vec.add</a:t>
            </a:r>
            <a:r>
              <a:rPr lang="en-IN" sz="1200" b="1" dirty="0"/>
              <a:t>("Lion");  </a:t>
            </a:r>
          </a:p>
          <a:p>
            <a:pPr marL="76200" indent="0">
              <a:buNone/>
            </a:pPr>
            <a:r>
              <a:rPr lang="en-IN" sz="1200" b="1" dirty="0"/>
              <a:t>          </a:t>
            </a:r>
            <a:r>
              <a:rPr lang="en-IN" sz="1200" b="1" dirty="0" err="1"/>
              <a:t>vec.add</a:t>
            </a:r>
            <a:r>
              <a:rPr lang="en-IN" sz="1200" b="1" dirty="0"/>
              <a:t>("Dog");  </a:t>
            </a:r>
          </a:p>
          <a:p>
            <a:pPr marL="76200" indent="0">
              <a:buNone/>
            </a:pPr>
            <a:r>
              <a:rPr lang="en-IN" sz="1200" b="1" dirty="0"/>
              <a:t>          </a:t>
            </a:r>
            <a:r>
              <a:rPr lang="en-IN" sz="1200" b="1" dirty="0" err="1"/>
              <a:t>vec.add</a:t>
            </a:r>
            <a:r>
              <a:rPr lang="en-IN" sz="1200" b="1" dirty="0"/>
              <a:t>("Elephant");  </a:t>
            </a:r>
          </a:p>
          <a:p>
            <a:pPr marL="76200" indent="0">
              <a:buNone/>
            </a:pPr>
            <a:r>
              <a:rPr lang="en-IN" sz="1200" b="1" dirty="0"/>
              <a:t>          //Check size and capacity  </a:t>
            </a:r>
          </a:p>
          <a:p>
            <a:pPr marL="76200" indent="0">
              <a:buNone/>
            </a:pPr>
            <a:r>
              <a:rPr lang="en-IN" sz="1200" b="1" dirty="0"/>
              <a:t>          </a:t>
            </a:r>
            <a:r>
              <a:rPr lang="en-IN" sz="1200" b="1" dirty="0" err="1"/>
              <a:t>System.out.println</a:t>
            </a:r>
            <a:r>
              <a:rPr lang="en-IN" sz="1200" b="1" dirty="0"/>
              <a:t>("Size is: "+</a:t>
            </a:r>
            <a:r>
              <a:rPr lang="en-IN" sz="1200" b="1" dirty="0" err="1"/>
              <a:t>vec.size</a:t>
            </a:r>
            <a:r>
              <a:rPr lang="en-IN" sz="1200" b="1" dirty="0"/>
              <a:t>());  </a:t>
            </a:r>
          </a:p>
          <a:p>
            <a:pPr marL="76200" indent="0">
              <a:buNone/>
            </a:pPr>
            <a:r>
              <a:rPr lang="en-IN" sz="1200" b="1" dirty="0"/>
              <a:t>          </a:t>
            </a:r>
            <a:r>
              <a:rPr lang="en-IN" sz="1200" b="1" dirty="0" err="1"/>
              <a:t>System.out.println</a:t>
            </a:r>
            <a:r>
              <a:rPr lang="en-IN" sz="1200" b="1" dirty="0"/>
              <a:t>("Default capacity is: "+</a:t>
            </a:r>
            <a:r>
              <a:rPr lang="en-IN" sz="1200" b="1" dirty="0" err="1"/>
              <a:t>vec.capacity</a:t>
            </a:r>
            <a:r>
              <a:rPr lang="en-IN" sz="1200" b="1" dirty="0"/>
              <a:t>());  </a:t>
            </a:r>
          </a:p>
          <a:p>
            <a:pPr marL="76200" indent="0">
              <a:buNone/>
            </a:pPr>
            <a:r>
              <a:rPr lang="en-IN" sz="1200" b="1" dirty="0"/>
              <a:t>          //Display Vector elements  </a:t>
            </a:r>
          </a:p>
          <a:p>
            <a:pPr marL="76200" indent="0">
              <a:buNone/>
            </a:pPr>
            <a:r>
              <a:rPr lang="en-IN" sz="1200" b="1" dirty="0"/>
              <a:t>          </a:t>
            </a:r>
            <a:r>
              <a:rPr lang="en-IN" sz="1200" b="1" dirty="0" err="1"/>
              <a:t>System.out.println</a:t>
            </a:r>
            <a:r>
              <a:rPr lang="en-IN" sz="1200" b="1" dirty="0"/>
              <a:t>("Vector element is: "+</a:t>
            </a:r>
            <a:r>
              <a:rPr lang="en-IN" sz="1200" b="1" dirty="0" err="1"/>
              <a:t>vec</a:t>
            </a:r>
            <a:r>
              <a:rPr lang="en-IN" sz="1200" b="1" dirty="0"/>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91</a:t>
            </a:fld>
            <a:endParaRPr lang="en"/>
          </a:p>
        </p:txBody>
      </p:sp>
    </p:spTree>
    <p:extLst>
      <p:ext uri="{BB962C8B-B14F-4D97-AF65-F5344CB8AC3E}">
        <p14:creationId xmlns:p14="http://schemas.microsoft.com/office/powerpoint/2010/main" val="16250829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dirty="0"/>
              <a:t>Java Vector Example</a:t>
            </a:r>
          </a:p>
        </p:txBody>
      </p:sp>
      <p:sp>
        <p:nvSpPr>
          <p:cNvPr id="3" name="Text Placeholder 2"/>
          <p:cNvSpPr>
            <a:spLocks noGrp="1"/>
          </p:cNvSpPr>
          <p:nvPr>
            <p:ph type="body" idx="1"/>
          </p:nvPr>
        </p:nvSpPr>
        <p:spPr>
          <a:xfrm>
            <a:off x="107504" y="411510"/>
            <a:ext cx="9001000" cy="4731990"/>
          </a:xfrm>
        </p:spPr>
        <p:txBody>
          <a:bodyPr/>
          <a:lstStyle/>
          <a:p>
            <a:pPr marL="76200" indent="0">
              <a:buNone/>
            </a:pPr>
            <a:r>
              <a:rPr lang="en-IN" sz="1600" b="1" dirty="0">
                <a:latin typeface="High Tower Text" panose="02040502050506030303" pitchFamily="18" charset="0"/>
              </a:rPr>
              <a:t>            </a:t>
            </a:r>
            <a:r>
              <a:rPr lang="en-IN" sz="1600" dirty="0" err="1"/>
              <a:t>vec.addElement</a:t>
            </a:r>
            <a:r>
              <a:rPr lang="en-IN" sz="1600" dirty="0"/>
              <a:t>("Rat");  </a:t>
            </a:r>
          </a:p>
          <a:p>
            <a:pPr marL="76200" indent="0">
              <a:buNone/>
            </a:pPr>
            <a:r>
              <a:rPr lang="en-IN" sz="1600" dirty="0"/>
              <a:t>          </a:t>
            </a:r>
            <a:r>
              <a:rPr lang="en-IN" sz="1600" dirty="0" err="1"/>
              <a:t>vec.addElement</a:t>
            </a:r>
            <a:r>
              <a:rPr lang="en-IN" sz="1600" dirty="0"/>
              <a:t>("Cat");  </a:t>
            </a:r>
          </a:p>
          <a:p>
            <a:pPr marL="76200" indent="0">
              <a:buNone/>
            </a:pPr>
            <a:r>
              <a:rPr lang="en-IN" sz="1600" dirty="0"/>
              <a:t>          </a:t>
            </a:r>
            <a:r>
              <a:rPr lang="en-IN" sz="1600" dirty="0" err="1"/>
              <a:t>vec.addElement</a:t>
            </a:r>
            <a:r>
              <a:rPr lang="en-IN" sz="1600" dirty="0"/>
              <a:t>("Deer");  </a:t>
            </a:r>
          </a:p>
          <a:p>
            <a:pPr marL="76200" indent="0">
              <a:buNone/>
            </a:pPr>
            <a:r>
              <a:rPr lang="en-IN" sz="1600" dirty="0"/>
              <a:t>          //Again check size and capacity after two insertions  </a:t>
            </a:r>
          </a:p>
          <a:p>
            <a:pPr marL="76200" indent="0">
              <a:buNone/>
            </a:pPr>
            <a:r>
              <a:rPr lang="en-IN" sz="1600" dirty="0"/>
              <a:t>          </a:t>
            </a:r>
            <a:r>
              <a:rPr lang="en-IN" sz="1600" dirty="0" err="1"/>
              <a:t>System.out.println</a:t>
            </a:r>
            <a:r>
              <a:rPr lang="en-IN" sz="1600" dirty="0"/>
              <a:t>("Size after addition: "+</a:t>
            </a:r>
            <a:r>
              <a:rPr lang="en-IN" sz="1600" dirty="0" err="1"/>
              <a:t>vec.size</a:t>
            </a:r>
            <a:r>
              <a:rPr lang="en-IN" sz="1600" dirty="0"/>
              <a:t>());  </a:t>
            </a:r>
          </a:p>
          <a:p>
            <a:pPr marL="76200" indent="0">
              <a:buNone/>
            </a:pPr>
            <a:r>
              <a:rPr lang="en-IN" sz="1600" dirty="0"/>
              <a:t>          </a:t>
            </a:r>
            <a:r>
              <a:rPr lang="en-IN" sz="1600" dirty="0" err="1"/>
              <a:t>System.out.println</a:t>
            </a:r>
            <a:r>
              <a:rPr lang="en-IN" sz="1600" dirty="0"/>
              <a:t>("Capacity after addition is: "+</a:t>
            </a:r>
            <a:r>
              <a:rPr lang="en-IN" sz="1600" dirty="0" err="1"/>
              <a:t>vec.capacity</a:t>
            </a:r>
            <a:r>
              <a:rPr lang="en-IN" sz="1600" dirty="0"/>
              <a:t>());  </a:t>
            </a:r>
          </a:p>
          <a:p>
            <a:pPr marL="76200" indent="0">
              <a:buNone/>
            </a:pPr>
            <a:r>
              <a:rPr lang="en-IN" sz="1600" dirty="0"/>
              <a:t>          //Display Vector elements again  </a:t>
            </a:r>
          </a:p>
          <a:p>
            <a:pPr marL="76200" indent="0">
              <a:buNone/>
            </a:pPr>
            <a:r>
              <a:rPr lang="en-IN" sz="1600" dirty="0"/>
              <a:t>          </a:t>
            </a:r>
            <a:r>
              <a:rPr lang="en-IN" sz="1600" dirty="0" err="1"/>
              <a:t>System.out.println</a:t>
            </a:r>
            <a:r>
              <a:rPr lang="en-IN" sz="1600" dirty="0"/>
              <a:t>("Elements are: "+</a:t>
            </a:r>
            <a:r>
              <a:rPr lang="en-IN" sz="1600" dirty="0" err="1"/>
              <a:t>vec</a:t>
            </a:r>
            <a:r>
              <a:rPr lang="en-IN" sz="1600" dirty="0"/>
              <a:t>);  </a:t>
            </a:r>
          </a:p>
          <a:p>
            <a:pPr marL="76200" indent="0">
              <a:buNone/>
            </a:pPr>
            <a:r>
              <a:rPr lang="en-IN" sz="1600" dirty="0"/>
              <a:t>          //Checking if Tiger is present or not in this vector         </a:t>
            </a:r>
          </a:p>
          <a:p>
            <a:pPr marL="76200" indent="0">
              <a:buNone/>
            </a:pPr>
            <a:r>
              <a:rPr lang="en-IN" sz="1600" dirty="0"/>
              <a:t>            </a:t>
            </a:r>
            <a:r>
              <a:rPr lang="en-IN" sz="1600" b="1" dirty="0"/>
              <a:t>if</a:t>
            </a:r>
            <a:r>
              <a:rPr lang="en-IN" sz="1600" dirty="0"/>
              <a:t>(</a:t>
            </a:r>
            <a:r>
              <a:rPr lang="en-IN" sz="1600" dirty="0" err="1"/>
              <a:t>vec.contains</a:t>
            </a:r>
            <a:r>
              <a:rPr lang="en-IN" sz="1600" dirty="0"/>
              <a:t>("Tiger"))  </a:t>
            </a:r>
          </a:p>
          <a:p>
            <a:pPr marL="76200" indent="0">
              <a:buNone/>
            </a:pPr>
            <a:r>
              <a:rPr lang="en-IN" sz="1600" dirty="0"/>
              <a:t>            {  </a:t>
            </a:r>
          </a:p>
          <a:p>
            <a:pPr marL="76200" indent="0">
              <a:buNone/>
            </a:pPr>
            <a:r>
              <a:rPr lang="en-IN" sz="1600" dirty="0"/>
              <a:t>               </a:t>
            </a:r>
            <a:r>
              <a:rPr lang="en-IN" sz="1600" dirty="0" err="1"/>
              <a:t>System.out.println</a:t>
            </a:r>
            <a:r>
              <a:rPr lang="en-IN" sz="1600" dirty="0"/>
              <a:t>("Tiger is present at the index " +</a:t>
            </a:r>
            <a:r>
              <a:rPr lang="en-IN" sz="1600" dirty="0" err="1"/>
              <a:t>vec.indexOf</a:t>
            </a:r>
            <a:r>
              <a:rPr lang="en-IN" sz="1600" dirty="0"/>
              <a:t>("Tiger"));  </a:t>
            </a:r>
          </a:p>
          <a:p>
            <a:pPr marL="76200" indent="0">
              <a:buNone/>
            </a:pPr>
            <a:r>
              <a:rPr lang="en-IN" sz="1600" dirty="0"/>
              <a:t>            }  </a:t>
            </a:r>
          </a:p>
          <a:p>
            <a:pPr marL="76200" indent="0">
              <a:buNone/>
            </a:pPr>
            <a:r>
              <a:rPr lang="en-IN" sz="1600" dirty="0"/>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92</a:t>
            </a:fld>
            <a:endParaRPr lang="en"/>
          </a:p>
        </p:txBody>
      </p:sp>
    </p:spTree>
    <p:extLst>
      <p:ext uri="{BB962C8B-B14F-4D97-AF65-F5344CB8AC3E}">
        <p14:creationId xmlns:p14="http://schemas.microsoft.com/office/powerpoint/2010/main" val="16281823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24936" cy="411510"/>
          </a:xfrm>
        </p:spPr>
        <p:txBody>
          <a:bodyPr/>
          <a:lstStyle/>
          <a:p>
            <a:r>
              <a:rPr lang="en-IN" sz="2800" dirty="0"/>
              <a:t>Java Vector Example</a:t>
            </a:r>
          </a:p>
        </p:txBody>
      </p:sp>
      <p:sp>
        <p:nvSpPr>
          <p:cNvPr id="3" name="Text Placeholder 2"/>
          <p:cNvSpPr>
            <a:spLocks noGrp="1"/>
          </p:cNvSpPr>
          <p:nvPr>
            <p:ph type="body" idx="1"/>
          </p:nvPr>
        </p:nvSpPr>
        <p:spPr>
          <a:xfrm>
            <a:off x="122488" y="267494"/>
            <a:ext cx="9001000" cy="4731990"/>
          </a:xfrm>
        </p:spPr>
        <p:txBody>
          <a:bodyPr/>
          <a:lstStyle/>
          <a:p>
            <a:pPr marL="76200" indent="0">
              <a:buNone/>
            </a:pPr>
            <a:r>
              <a:rPr lang="en-IN" sz="1600" dirty="0"/>
              <a:t>          </a:t>
            </a:r>
            <a:r>
              <a:rPr lang="en-IN" sz="1200" dirty="0"/>
              <a:t> </a:t>
            </a:r>
            <a:r>
              <a:rPr lang="en-IN" sz="1200" b="1" dirty="0"/>
              <a:t>else</a:t>
            </a:r>
            <a:r>
              <a:rPr lang="en-IN" sz="1200" dirty="0"/>
              <a:t>  </a:t>
            </a:r>
          </a:p>
          <a:p>
            <a:pPr marL="76200" indent="0">
              <a:buNone/>
            </a:pPr>
            <a:r>
              <a:rPr lang="en-IN" sz="1200" dirty="0"/>
              <a:t>            {  </a:t>
            </a:r>
          </a:p>
          <a:p>
            <a:pPr marL="76200" indent="0">
              <a:buNone/>
            </a:pPr>
            <a:r>
              <a:rPr lang="en-IN" sz="1200" dirty="0"/>
              <a:t>               </a:t>
            </a:r>
            <a:r>
              <a:rPr lang="en-IN" sz="1200" dirty="0" err="1"/>
              <a:t>System.out.println</a:t>
            </a:r>
            <a:r>
              <a:rPr lang="en-IN" sz="1200" dirty="0"/>
              <a:t>("Tiger is not present in the list.");  </a:t>
            </a:r>
          </a:p>
          <a:p>
            <a:pPr marL="76200" indent="0">
              <a:buNone/>
            </a:pPr>
            <a:r>
              <a:rPr lang="en-IN" sz="1200" dirty="0"/>
              <a:t>            }  </a:t>
            </a:r>
          </a:p>
          <a:p>
            <a:pPr marL="76200" indent="0">
              <a:buNone/>
            </a:pPr>
            <a:r>
              <a:rPr lang="en-IN" sz="1200" dirty="0"/>
              <a:t>            //Get the first element  </a:t>
            </a:r>
          </a:p>
          <a:p>
            <a:pPr marL="76200" indent="0">
              <a:buNone/>
            </a:pPr>
            <a:r>
              <a:rPr lang="en-IN" sz="1200" dirty="0"/>
              <a:t>          </a:t>
            </a:r>
            <a:r>
              <a:rPr lang="en-IN" sz="1200" dirty="0" err="1"/>
              <a:t>System.out.println</a:t>
            </a:r>
            <a:r>
              <a:rPr lang="en-IN" sz="1200" dirty="0"/>
              <a:t>("The first animal of the vector is = "+</a:t>
            </a:r>
            <a:r>
              <a:rPr lang="en-IN" sz="1200" dirty="0" err="1"/>
              <a:t>vec.firstElement</a:t>
            </a:r>
            <a:r>
              <a:rPr lang="en-IN" sz="1200" dirty="0"/>
              <a:t>());   </a:t>
            </a:r>
          </a:p>
          <a:p>
            <a:pPr marL="76200" indent="0">
              <a:buNone/>
            </a:pPr>
            <a:r>
              <a:rPr lang="en-IN" sz="1200" dirty="0"/>
              <a:t>          //Get the last element  </a:t>
            </a:r>
          </a:p>
          <a:p>
            <a:pPr marL="76200" indent="0">
              <a:buNone/>
            </a:pPr>
            <a:r>
              <a:rPr lang="en-IN" sz="1200" dirty="0"/>
              <a:t>          </a:t>
            </a:r>
            <a:r>
              <a:rPr lang="en-IN" sz="1200" dirty="0" err="1"/>
              <a:t>System.out.println</a:t>
            </a:r>
            <a:r>
              <a:rPr lang="en-IN" sz="1200" dirty="0"/>
              <a:t>("The last animal of the vector is = "+</a:t>
            </a:r>
            <a:r>
              <a:rPr lang="en-IN" sz="1200" dirty="0" err="1"/>
              <a:t>vec.lastElement</a:t>
            </a:r>
            <a:r>
              <a:rPr lang="en-IN" sz="1200" dirty="0"/>
              <a:t>());   </a:t>
            </a:r>
          </a:p>
          <a:p>
            <a:pPr marL="76200" indent="0">
              <a:buNone/>
            </a:pPr>
            <a:r>
              <a:rPr lang="en-IN" sz="1200" dirty="0"/>
              <a:t>       }  </a:t>
            </a:r>
          </a:p>
          <a:p>
            <a:pPr marL="76200" indent="0">
              <a:buNone/>
            </a:pPr>
            <a:r>
              <a:rPr lang="en-IN" sz="1200" dirty="0"/>
              <a:t>}  </a:t>
            </a:r>
          </a:p>
          <a:p>
            <a:pPr marL="76200" indent="0">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93</a:t>
            </a:fld>
            <a:endParaRPr lang="e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31790"/>
            <a:ext cx="7200799" cy="2147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0781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7638631" cy="216024"/>
          </a:xfrm>
        </p:spPr>
        <p:txBody>
          <a:bodyPr/>
          <a:lstStyle/>
          <a:p>
            <a:r>
              <a:rPr lang="en-US" dirty="0"/>
              <a:t>Summary</a:t>
            </a:r>
            <a:endParaRPr lang="en-IN" dirty="0"/>
          </a:p>
        </p:txBody>
      </p:sp>
      <p:sp>
        <p:nvSpPr>
          <p:cNvPr id="3" name="Text Placeholder 2"/>
          <p:cNvSpPr>
            <a:spLocks noGrp="1"/>
          </p:cNvSpPr>
          <p:nvPr>
            <p:ph type="body" idx="1"/>
          </p:nvPr>
        </p:nvSpPr>
        <p:spPr>
          <a:xfrm>
            <a:off x="539552" y="555526"/>
            <a:ext cx="8064896" cy="4464496"/>
          </a:xfrm>
        </p:spPr>
        <p:txBody>
          <a:bodyPr/>
          <a:lstStyle/>
          <a:p>
            <a:pPr algn="just">
              <a:buFont typeface="Wingdings" panose="05000000000000000000" pitchFamily="2" charset="2"/>
              <a:buChar char="§"/>
            </a:pPr>
            <a:r>
              <a:rPr lang="en-US" sz="2000" dirty="0"/>
              <a:t>There are 8 primitive data types in Java.</a:t>
            </a:r>
          </a:p>
          <a:p>
            <a:pPr algn="just">
              <a:buFont typeface="Wingdings" panose="05000000000000000000" pitchFamily="2" charset="2"/>
              <a:buChar char="§"/>
            </a:pPr>
            <a:r>
              <a:rPr lang="en-IN" sz="2000" dirty="0">
                <a:solidFill>
                  <a:schemeClr val="accent3">
                    <a:lumMod val="75000"/>
                  </a:schemeClr>
                </a:solidFill>
              </a:rPr>
              <a:t>If the two types are compatible, then Java will perform the conversion automatically.</a:t>
            </a:r>
          </a:p>
          <a:p>
            <a:pPr algn="just">
              <a:buFont typeface="Wingdings" panose="05000000000000000000" pitchFamily="2" charset="2"/>
              <a:buChar char="§"/>
            </a:pPr>
            <a:r>
              <a:rPr lang="en-IN" sz="2000" dirty="0"/>
              <a:t>To create a conversion between two incompatible types, you must use a cast. </a:t>
            </a:r>
            <a:r>
              <a:rPr lang="en-IN" sz="2000" b="1" dirty="0">
                <a:solidFill>
                  <a:srgbClr val="7030A0"/>
                </a:solidFill>
              </a:rPr>
              <a:t>A </a:t>
            </a:r>
            <a:r>
              <a:rPr lang="en-IN" sz="2000" b="1" i="1" dirty="0">
                <a:solidFill>
                  <a:srgbClr val="7030A0"/>
                </a:solidFill>
              </a:rPr>
              <a:t>cast </a:t>
            </a:r>
            <a:r>
              <a:rPr lang="en-IN" sz="2000" b="1" dirty="0">
                <a:solidFill>
                  <a:srgbClr val="7030A0"/>
                </a:solidFill>
              </a:rPr>
              <a:t>is simply an explicit type conversion.</a:t>
            </a:r>
          </a:p>
          <a:p>
            <a:pPr algn="just">
              <a:buFont typeface="Wingdings" panose="05000000000000000000" pitchFamily="2" charset="2"/>
              <a:buChar char="§"/>
            </a:pPr>
            <a:r>
              <a:rPr lang="en-IN" sz="2000" dirty="0"/>
              <a:t>The variable is the basic unit of storage in a Java program.</a:t>
            </a:r>
          </a:p>
          <a:p>
            <a:pPr algn="just">
              <a:buFont typeface="Wingdings" panose="05000000000000000000" pitchFamily="2" charset="2"/>
              <a:buChar char="§"/>
            </a:pPr>
            <a:r>
              <a:rPr lang="en-IN" sz="2000" dirty="0">
                <a:solidFill>
                  <a:srgbClr val="FF0000"/>
                </a:solidFill>
              </a:rPr>
              <a:t> A scope determines what objects are visible to other parts of your program. </a:t>
            </a:r>
            <a:r>
              <a:rPr lang="en-IN" sz="2000">
                <a:solidFill>
                  <a:srgbClr val="FF0000"/>
                </a:solidFill>
              </a:rPr>
              <a:t>It also determines the lifetime of those objects.</a:t>
            </a:r>
          </a:p>
          <a:p>
            <a:pPr algn="just">
              <a:buFont typeface="Wingdings" panose="05000000000000000000" pitchFamily="2" charset="2"/>
              <a:buChar char="§"/>
            </a:pPr>
            <a:endParaRPr lang="en-IN" sz="2000" dirty="0"/>
          </a:p>
          <a:p>
            <a:pPr algn="just">
              <a:buFont typeface="Wingdings" panose="05000000000000000000" pitchFamily="2" charset="2"/>
              <a:buChar char="§"/>
            </a:pPr>
            <a:endParaRPr lang="en-IN" sz="2000" b="1" dirty="0">
              <a:solidFill>
                <a:srgbClr val="7030A0"/>
              </a:solidFill>
            </a:endParaRPr>
          </a:p>
          <a:p>
            <a:pPr algn="just">
              <a:buFont typeface="Wingdings" panose="05000000000000000000" pitchFamily="2" charset="2"/>
              <a:buChar char="§"/>
            </a:pPr>
            <a:endParaRPr lang="en-IN" sz="2000" b="1" dirty="0">
              <a:solidFill>
                <a:srgbClr val="7030A0"/>
              </a:solidFill>
            </a:endParaRPr>
          </a:p>
          <a:p>
            <a:pPr marL="76200" indent="0" algn="just">
              <a:buNone/>
            </a:pPr>
            <a:r>
              <a:rPr lang="en-IN" sz="2000" b="1" dirty="0">
                <a:solidFill>
                  <a:srgbClr val="7030A0"/>
                </a:solidFill>
              </a:rPr>
              <a:t> </a:t>
            </a:r>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94</a:t>
            </a:fld>
            <a:endParaRPr lang="en"/>
          </a:p>
        </p:txBody>
      </p:sp>
    </p:spTree>
    <p:extLst>
      <p:ext uri="{BB962C8B-B14F-4D97-AF65-F5344CB8AC3E}">
        <p14:creationId xmlns:p14="http://schemas.microsoft.com/office/powerpoint/2010/main" val="16206404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308" name="Google Shape;308;p3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endParaRPr sz="3600" dirty="0">
              <a:solidFill>
                <a:schemeClr val="accent2"/>
              </a:solidFill>
              <a:latin typeface="Inter-Regular"/>
              <a:ea typeface="Inter-Regular"/>
              <a:cs typeface="Inter-Regular"/>
              <a:sym typeface="Inter-Regular"/>
            </a:endParaRPr>
          </a:p>
        </p:txBody>
      </p:sp>
      <p:sp>
        <p:nvSpPr>
          <p:cNvPr id="309" name="Google Shape;309;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95</a:t>
            </a:fld>
            <a:endParaRPr/>
          </a:p>
        </p:txBody>
      </p:sp>
    </p:spTree>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4421</TotalTime>
  <Words>6874</Words>
  <Application>Microsoft Office PowerPoint</Application>
  <PresentationFormat>On-screen Show (16:9)</PresentationFormat>
  <Paragraphs>850</Paragraphs>
  <Slides>95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Inter-Regular</vt:lpstr>
      <vt:lpstr>High Tower Text</vt:lpstr>
      <vt:lpstr>Calibri</vt:lpstr>
      <vt:lpstr>Wingdings</vt:lpstr>
      <vt:lpstr>Courier New</vt:lpstr>
      <vt:lpstr>Arial</vt:lpstr>
      <vt:lpstr>Times New Roman</vt:lpstr>
      <vt:lpstr>Joan template</vt:lpstr>
      <vt:lpstr>CST 205 OOP :Core Java Fundamentals      </vt:lpstr>
      <vt:lpstr>SYLLABUS</vt:lpstr>
      <vt:lpstr>OBJECTIVES</vt:lpstr>
      <vt:lpstr>Data types In Java</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Primitive Data types</vt:lpstr>
      <vt:lpstr>LITERALS IN JAVA</vt:lpstr>
      <vt:lpstr>LITERALS IN JAVA</vt:lpstr>
      <vt:lpstr>LITERALS IN JAVA</vt:lpstr>
      <vt:lpstr>LITERALS IN JAVA</vt:lpstr>
      <vt:lpstr>LITERALS IN JAVA</vt:lpstr>
      <vt:lpstr>LITERALS IN JAVA</vt:lpstr>
      <vt:lpstr>LITERALS IN JAVA</vt:lpstr>
      <vt:lpstr>LITERALS IN JAVA</vt:lpstr>
      <vt:lpstr>Type Conversion and Casting</vt:lpstr>
      <vt:lpstr>Java’s Automatic Conversions</vt:lpstr>
      <vt:lpstr>Casting Incompatible Types</vt:lpstr>
      <vt:lpstr>TRUNCATION</vt:lpstr>
      <vt:lpstr>TRUNCATION</vt:lpstr>
      <vt:lpstr>Java Type Casting or Type Conversion</vt:lpstr>
      <vt:lpstr>Casting Incompatible Types</vt:lpstr>
      <vt:lpstr>Casting Incompatible Types</vt:lpstr>
      <vt:lpstr>Automatic Type Promotion in Expressions</vt:lpstr>
      <vt:lpstr>Automatic Type Promotion in Expressions</vt:lpstr>
      <vt:lpstr>The Type Promotion Rules</vt:lpstr>
      <vt:lpstr>The Type Promotion Rules</vt:lpstr>
      <vt:lpstr>The Type Promotion Rules</vt:lpstr>
      <vt:lpstr>VARIABLES</vt:lpstr>
      <vt:lpstr>VARIABLES</vt:lpstr>
      <vt:lpstr>VARIABLES</vt:lpstr>
      <vt:lpstr>Types of variables</vt:lpstr>
      <vt:lpstr>Dynamic Initialization</vt:lpstr>
      <vt:lpstr>Dynamic Initialization</vt:lpstr>
      <vt:lpstr>The Scope and Lifetime of Variables</vt:lpstr>
      <vt:lpstr>The Scope and Lifetime of Variables</vt:lpstr>
      <vt:lpstr>// Demonstrate block scope.</vt:lpstr>
      <vt:lpstr>The Scope and Lifetime of Variables</vt:lpstr>
      <vt:lpstr>The Scope and Lifetime of Variables</vt:lpstr>
      <vt:lpstr>The Scope and Lifetime of Variables</vt:lpstr>
      <vt:lpstr>Arrays</vt:lpstr>
      <vt:lpstr>Arrays</vt:lpstr>
      <vt:lpstr>One-Dimensional Arrays</vt:lpstr>
      <vt:lpstr>One-Dimensional Arrays</vt:lpstr>
      <vt:lpstr>One-Dimensional Arrays</vt:lpstr>
      <vt:lpstr>// Demonstrate a one-dimensional array.</vt:lpstr>
      <vt:lpstr>// Demonstrate a one-dimensional array.</vt:lpstr>
      <vt:lpstr>// Average an array of values.</vt:lpstr>
      <vt:lpstr>// Example program of Array.</vt:lpstr>
      <vt:lpstr>Multidimensional Arrays</vt:lpstr>
      <vt:lpstr>Multidimensional Arrays</vt:lpstr>
      <vt:lpstr>Multidimensional Arrays</vt:lpstr>
      <vt:lpstr>Multidimensional Arrays</vt:lpstr>
      <vt:lpstr>Multidimensional Arrays</vt:lpstr>
      <vt:lpstr>Strings</vt:lpstr>
      <vt:lpstr>Strings</vt:lpstr>
      <vt:lpstr>Strings</vt:lpstr>
      <vt:lpstr>Strings</vt:lpstr>
      <vt:lpstr>Strings</vt:lpstr>
      <vt:lpstr>Strings</vt:lpstr>
      <vt:lpstr>Strings</vt:lpstr>
      <vt:lpstr>Strings</vt:lpstr>
      <vt:lpstr>Strings</vt:lpstr>
      <vt:lpstr>Strings</vt:lpstr>
      <vt:lpstr>PowerPoint Presentation</vt:lpstr>
      <vt:lpstr>PowerPoint Presentation</vt:lpstr>
      <vt:lpstr>Vector Class</vt:lpstr>
      <vt:lpstr>Java Vector Methods</vt:lpstr>
      <vt:lpstr>Java Vector Example</vt:lpstr>
      <vt:lpstr>Java Vector Example</vt:lpstr>
      <vt:lpstr>Java Vector Example</vt:lpstr>
      <vt:lpstr>Java Vector Example</vt:lpstr>
      <vt:lpstr>Java Vector Example</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205 OOP :Object Modeling Using Unified Modeling Language (UML)</dc:title>
  <cp:lastModifiedBy>Eldhose P Sim Toc H</cp:lastModifiedBy>
  <cp:revision>166</cp:revision>
  <dcterms:modified xsi:type="dcterms:W3CDTF">2022-10-07T03:23:53Z</dcterms:modified>
</cp:coreProperties>
</file>