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4"/>
  </p:notesMasterIdLst>
  <p:sldIdLst>
    <p:sldId id="256" r:id="rId2"/>
    <p:sldId id="261" r:id="rId3"/>
    <p:sldId id="365" r:id="rId4"/>
    <p:sldId id="329" r:id="rId5"/>
    <p:sldId id="438" r:id="rId6"/>
    <p:sldId id="439" r:id="rId7"/>
    <p:sldId id="440" r:id="rId8"/>
    <p:sldId id="484" r:id="rId9"/>
    <p:sldId id="441" r:id="rId10"/>
    <p:sldId id="442" r:id="rId11"/>
    <p:sldId id="443" r:id="rId12"/>
    <p:sldId id="485" r:id="rId13"/>
    <p:sldId id="445" r:id="rId14"/>
    <p:sldId id="446" r:id="rId15"/>
    <p:sldId id="447" r:id="rId16"/>
    <p:sldId id="448" r:id="rId17"/>
    <p:sldId id="449" r:id="rId18"/>
    <p:sldId id="450" r:id="rId19"/>
    <p:sldId id="452" r:id="rId20"/>
    <p:sldId id="453" r:id="rId21"/>
    <p:sldId id="454" r:id="rId22"/>
    <p:sldId id="455" r:id="rId23"/>
    <p:sldId id="486" r:id="rId24"/>
    <p:sldId id="487" r:id="rId25"/>
    <p:sldId id="456" r:id="rId26"/>
    <p:sldId id="457" r:id="rId27"/>
    <p:sldId id="488" r:id="rId28"/>
    <p:sldId id="458" r:id="rId29"/>
    <p:sldId id="459" r:id="rId30"/>
    <p:sldId id="489" r:id="rId31"/>
    <p:sldId id="460" r:id="rId32"/>
    <p:sldId id="461" r:id="rId33"/>
    <p:sldId id="462" r:id="rId34"/>
    <p:sldId id="463" r:id="rId35"/>
    <p:sldId id="465" r:id="rId36"/>
    <p:sldId id="466" r:id="rId37"/>
    <p:sldId id="467" r:id="rId38"/>
    <p:sldId id="469" r:id="rId39"/>
    <p:sldId id="470" r:id="rId40"/>
    <p:sldId id="472" r:id="rId41"/>
    <p:sldId id="471" r:id="rId42"/>
    <p:sldId id="473" r:id="rId43"/>
    <p:sldId id="474" r:id="rId44"/>
    <p:sldId id="475" r:id="rId45"/>
    <p:sldId id="476" r:id="rId46"/>
    <p:sldId id="478" r:id="rId47"/>
    <p:sldId id="479" r:id="rId48"/>
    <p:sldId id="480" r:id="rId49"/>
    <p:sldId id="481" r:id="rId50"/>
    <p:sldId id="482" r:id="rId51"/>
    <p:sldId id="483" r:id="rId52"/>
    <p:sldId id="278" r:id="rId53"/>
  </p:sldIdLst>
  <p:sldSz cx="9144000" cy="5143500" type="screen16x9"/>
  <p:notesSz cx="6858000" cy="9144000"/>
  <p:embeddedFontLst>
    <p:embeddedFont>
      <p:font typeface="Aparajita" panose="02020603050405020304" pitchFamily="18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ambria Math" panose="02040503050406030204" pitchFamily="18" charset="0"/>
      <p:regular r:id="rId63"/>
    </p:embeddedFont>
    <p:embeddedFont>
      <p:font typeface="High Tower Text" panose="02040502050506030303" pitchFamily="18" charset="0"/>
      <p:regular r:id="rId64"/>
      <p:italic r:id="rId65"/>
    </p:embeddedFont>
    <p:embeddedFont>
      <p:font typeface="Inter-Regular" panose="020B0604020202020204" charset="0"/>
      <p:regular r:id="rId66"/>
      <p:bold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16372B-EEBE-4A30-A24A-56B3CD919E51}">
  <a:tblStyle styleId="{D016372B-EEBE-4A30-A24A-56B3CD919E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1395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4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45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45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45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45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45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45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4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4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45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4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45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4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31032" y="627534"/>
            <a:ext cx="8712968" cy="33843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b="1" dirty="0"/>
              <a:t>CST 205 OOP :</a:t>
            </a:r>
            <a:r>
              <a:rPr lang="en-IN" sz="4000" b="1" dirty="0"/>
              <a:t>Core Java Fundamentals</a:t>
            </a:r>
            <a:br>
              <a:rPr lang="en-IN" sz="4000" dirty="0"/>
            </a:br>
            <a:r>
              <a:rPr lang="en-IN" sz="4000" dirty="0"/>
              <a:t>			</a:t>
            </a:r>
            <a:r>
              <a:rPr lang="en-IN" sz="4000"/>
              <a:t>	</a:t>
            </a:r>
            <a:endParaRPr sz="3600" dirty="0"/>
          </a:p>
        </p:txBody>
      </p:sp>
    </p:spTree>
  </p:cSld>
  <p:clrMapOvr>
    <a:masterClrMapping/>
  </p:clrMapOvr>
  <p:transition advTm="637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280920" cy="432048"/>
          </a:xfrm>
        </p:spPr>
        <p:txBody>
          <a:bodyPr/>
          <a:lstStyle/>
          <a:p>
            <a:r>
              <a:rPr lang="en-IN" b="1" dirty="0"/>
              <a:t>Java’s Selection Statements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555526"/>
            <a:ext cx="8640960" cy="4587974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dirty="0"/>
              <a:t>The if-else-if Ladder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The </a:t>
            </a:r>
            <a:r>
              <a:rPr lang="en-IN" sz="2000" b="1" dirty="0"/>
              <a:t>if </a:t>
            </a:r>
            <a:r>
              <a:rPr lang="en-IN" sz="2000" dirty="0"/>
              <a:t>statements are executed from the top down.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As soon as one of the conditions controlling the </a:t>
            </a:r>
            <a:r>
              <a:rPr lang="en-IN" sz="2000" b="1" dirty="0"/>
              <a:t>if </a:t>
            </a:r>
            <a:r>
              <a:rPr lang="en-IN" sz="2000" dirty="0"/>
              <a:t>is </a:t>
            </a:r>
            <a:r>
              <a:rPr lang="en-IN" sz="2000" b="1" dirty="0"/>
              <a:t>true</a:t>
            </a:r>
            <a:r>
              <a:rPr lang="en-IN" sz="2000" dirty="0"/>
              <a:t>, the statement associated with that </a:t>
            </a:r>
            <a:r>
              <a:rPr lang="en-IN" sz="2000" b="1" dirty="0"/>
              <a:t>if </a:t>
            </a:r>
            <a:r>
              <a:rPr lang="en-IN" sz="2000" dirty="0"/>
              <a:t>is executed, and the rest of the ladder is bypassed.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If none of the conditions is true, then the final </a:t>
            </a:r>
            <a:r>
              <a:rPr lang="en-IN" sz="2000" b="1" dirty="0"/>
              <a:t>else </a:t>
            </a:r>
            <a:r>
              <a:rPr lang="en-IN" sz="2000" dirty="0"/>
              <a:t>statement will be executed.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The final </a:t>
            </a:r>
            <a:r>
              <a:rPr lang="en-IN" sz="2000" b="1" dirty="0"/>
              <a:t>else </a:t>
            </a:r>
            <a:r>
              <a:rPr lang="en-IN" sz="2000" dirty="0"/>
              <a:t>acts as a default condition; that is, if all other conditional tests fail, then the last </a:t>
            </a:r>
            <a:r>
              <a:rPr lang="en-IN" sz="2000" b="1" dirty="0"/>
              <a:t>else </a:t>
            </a:r>
            <a:r>
              <a:rPr lang="en-IN" sz="2000" dirty="0"/>
              <a:t>statement is performed.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 If there is no final </a:t>
            </a:r>
            <a:r>
              <a:rPr lang="en-IN" sz="2000" b="1" dirty="0"/>
              <a:t>else </a:t>
            </a:r>
            <a:r>
              <a:rPr lang="en-IN" sz="2000" dirty="0"/>
              <a:t>and all other conditions are </a:t>
            </a:r>
            <a:r>
              <a:rPr lang="en-IN" sz="2000" b="1" dirty="0" err="1"/>
              <a:t>false</a:t>
            </a:r>
            <a:r>
              <a:rPr lang="en-IN" sz="2000" dirty="0" err="1"/>
              <a:t>,then</a:t>
            </a:r>
            <a:r>
              <a:rPr lang="en-IN" sz="2000" dirty="0"/>
              <a:t> no action will take place.</a:t>
            </a:r>
            <a:endParaRPr lang="en-IN" sz="2000" b="1" dirty="0">
              <a:solidFill>
                <a:srgbClr val="00B050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79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280920" cy="432048"/>
          </a:xfrm>
        </p:spPr>
        <p:txBody>
          <a:bodyPr/>
          <a:lstStyle/>
          <a:p>
            <a:pPr marL="76200" indent="0"/>
            <a:r>
              <a:rPr lang="en-IN" dirty="0"/>
              <a:t>The if-else-if Ladder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555526"/>
            <a:ext cx="8640960" cy="4587974"/>
          </a:xfrm>
        </p:spPr>
        <p:txBody>
          <a:bodyPr/>
          <a:lstStyle/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56763"/>
              </p:ext>
            </p:extLst>
          </p:nvPr>
        </p:nvGraphicFramePr>
        <p:xfrm>
          <a:off x="395536" y="727002"/>
          <a:ext cx="8496944" cy="4392488"/>
        </p:xfrm>
        <a:graphic>
          <a:graphicData uri="http://schemas.openxmlformats.org/drawingml/2006/table">
            <a:tbl>
              <a:tblPr firstRow="1" bandRow="1">
                <a:tableStyleId>{D016372B-EEBE-4A30-A24A-56B3CD919E51}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488">
                <a:tc>
                  <a:txBody>
                    <a:bodyPr/>
                    <a:lstStyle/>
                    <a:p>
                      <a:pPr marL="76200" indent="0">
                        <a:buNone/>
                      </a:pPr>
                      <a:r>
                        <a:rPr lang="en-IN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IN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IfElse</a:t>
                      </a:r>
                      <a:r>
                        <a:rPr lang="en-IN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 marL="76200" indent="0" algn="just">
                        <a:buNone/>
                      </a:pPr>
                      <a:r>
                        <a:rPr lang="en-IN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void main(String </a:t>
                      </a:r>
                      <a:r>
                        <a:rPr lang="en-IN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IN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 {</a:t>
                      </a:r>
                    </a:p>
                    <a:p>
                      <a:pPr marL="76200" indent="0" algn="just">
                        <a:buNone/>
                      </a:pPr>
                      <a:r>
                        <a:rPr lang="en-IN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month = 4; // April</a:t>
                      </a:r>
                    </a:p>
                    <a:p>
                      <a:pPr marL="76200" indent="0" algn="just">
                        <a:buNone/>
                      </a:pPr>
                      <a:r>
                        <a:rPr lang="en-IN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season;</a:t>
                      </a:r>
                    </a:p>
                    <a:p>
                      <a:pPr marL="76200" indent="0" algn="just">
                        <a:buNone/>
                      </a:pPr>
                      <a:r>
                        <a:rPr lang="en-IN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if(month == 12 || month == 1 || month == 2)</a:t>
                      </a:r>
                    </a:p>
                    <a:p>
                      <a:pPr marL="76200" indent="0" algn="just">
                        <a:buNone/>
                      </a:pPr>
                      <a:r>
                        <a:rPr lang="en-IN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season = "Winter";</a:t>
                      </a:r>
                    </a:p>
                    <a:p>
                      <a:pPr marL="76200" indent="0" algn="just">
                        <a:buNone/>
                      </a:pPr>
                      <a:r>
                        <a:rPr lang="en-IN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 if(month == 3 || month == 4 || month == 5)</a:t>
                      </a:r>
                    </a:p>
                    <a:p>
                      <a:pPr marL="76200" indent="0" algn="just">
                        <a:buNone/>
                      </a:pPr>
                      <a:r>
                        <a:rPr lang="en-IN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season = "Spring";</a:t>
                      </a:r>
                    </a:p>
                    <a:p>
                      <a:pPr marL="76200" indent="0" algn="just">
                        <a:buNone/>
                      </a:pPr>
                      <a:r>
                        <a:rPr lang="en-IN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 if(month == 6 || month == 7 || month == 8)</a:t>
                      </a:r>
                    </a:p>
                    <a:p>
                      <a:pPr marL="76200" indent="0" algn="just">
                        <a:buNone/>
                      </a:pPr>
                      <a:r>
                        <a:rPr lang="en-IN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season = "Summer";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else if(month == 9 || month == 10 || month == 11)</a:t>
                      </a:r>
                    </a:p>
                    <a:p>
                      <a:pPr marL="762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season = "Autumn";</a:t>
                      </a:r>
                    </a:p>
                    <a:p>
                      <a:pPr marL="762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else</a:t>
                      </a:r>
                    </a:p>
                    <a:p>
                      <a:pPr marL="762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season = "Bogus Month";</a:t>
                      </a:r>
                    </a:p>
                    <a:p>
                      <a:pPr marL="762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1" i="0" u="none" strike="noStrike" cap="none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System.out.println</a:t>
                      </a: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("April is in the " + season + ".");</a:t>
                      </a:r>
                    </a:p>
                    <a:p>
                      <a:pPr marL="762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}</a:t>
                      </a:r>
                    </a:p>
                    <a:p>
                      <a:pPr marL="762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}</a:t>
                      </a:r>
                    </a:p>
                    <a:p>
                      <a:pPr marL="762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Here is the output produced by the program:</a:t>
                      </a:r>
                    </a:p>
                    <a:p>
                      <a:pPr marL="762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April is in the Spring.</a:t>
                      </a:r>
                    </a:p>
                    <a:p>
                      <a:pPr marL="7620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IN" sz="1800" b="1" i="0" u="none" strike="noStrike" cap="none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Arial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11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280920" cy="432048"/>
          </a:xfrm>
        </p:spPr>
        <p:txBody>
          <a:bodyPr/>
          <a:lstStyle/>
          <a:p>
            <a:pPr marL="76200" indent="0"/>
            <a:r>
              <a:rPr lang="en-IN" sz="2800" dirty="0"/>
              <a:t>If...Else &amp; Ternary Operator – A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555526"/>
            <a:ext cx="8640960" cy="4587974"/>
          </a:xfrm>
        </p:spPr>
        <p:txBody>
          <a:bodyPr/>
          <a:lstStyle/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9542"/>
            <a:ext cx="712879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75806"/>
            <a:ext cx="712879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55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280920" cy="432048"/>
          </a:xfrm>
        </p:spPr>
        <p:txBody>
          <a:bodyPr/>
          <a:lstStyle/>
          <a:p>
            <a:pPr marL="76200" indent="0"/>
            <a:r>
              <a:rPr lang="en-IN" b="1" dirty="0"/>
              <a:t>Java’s Selection Statements -SWITCH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555526"/>
            <a:ext cx="8640960" cy="458797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400" dirty="0"/>
              <a:t>The </a:t>
            </a:r>
            <a:r>
              <a:rPr lang="en-IN" sz="1400" b="1" dirty="0"/>
              <a:t>switch </a:t>
            </a:r>
            <a:r>
              <a:rPr lang="en-IN" sz="1400" dirty="0"/>
              <a:t>statement is Java’s multiway branch statement. It provides an easy way to dispatch execution to different parts of your code based on the value of an expression.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400" dirty="0"/>
              <a:t>As such, it often provides a better alternative than a large series of </a:t>
            </a:r>
            <a:r>
              <a:rPr lang="en-IN" sz="1400" b="1" dirty="0"/>
              <a:t>if-else-if </a:t>
            </a:r>
            <a:r>
              <a:rPr lang="en-IN" sz="1400" dirty="0"/>
              <a:t>statements.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400" dirty="0"/>
              <a:t>Here is the general form of a </a:t>
            </a:r>
            <a:r>
              <a:rPr lang="en-IN" sz="1400" b="1" dirty="0"/>
              <a:t>switch </a:t>
            </a:r>
            <a:r>
              <a:rPr lang="en-IN" sz="1400" dirty="0"/>
              <a:t>statement:</a:t>
            </a:r>
          </a:p>
          <a:p>
            <a:pPr marL="76200" indent="0" algn="just">
              <a:buNone/>
            </a:pPr>
            <a:r>
              <a:rPr lang="en-I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en-IN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en-IN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statement sequence</a:t>
            </a:r>
          </a:p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en-IN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statement sequence</a:t>
            </a:r>
          </a:p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</a:p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en-IN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IN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960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280920" cy="432048"/>
          </a:xfrm>
        </p:spPr>
        <p:txBody>
          <a:bodyPr/>
          <a:lstStyle/>
          <a:p>
            <a:pPr marL="76200" indent="0"/>
            <a:r>
              <a:rPr lang="en-IN" b="1" dirty="0"/>
              <a:t>Switch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555526"/>
            <a:ext cx="8640960" cy="4587974"/>
          </a:xfrm>
        </p:spPr>
        <p:txBody>
          <a:bodyPr/>
          <a:lstStyle/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statement sequence</a:t>
            </a:r>
          </a:p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</a:p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default statement sequence</a:t>
            </a:r>
          </a:p>
          <a:p>
            <a:pPr marL="76200" indent="0" algn="just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I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The </a:t>
            </a:r>
            <a:r>
              <a:rPr lang="en-IN" sz="1600" i="1" dirty="0"/>
              <a:t>expression </a:t>
            </a:r>
            <a:r>
              <a:rPr lang="en-IN" sz="1600" dirty="0"/>
              <a:t>must be of type </a:t>
            </a:r>
            <a:r>
              <a:rPr lang="en-IN" sz="1600" b="1" dirty="0"/>
              <a:t>byte</a:t>
            </a:r>
            <a:r>
              <a:rPr lang="en-IN" sz="1600" dirty="0"/>
              <a:t>, </a:t>
            </a:r>
            <a:r>
              <a:rPr lang="en-IN" sz="1600" b="1" dirty="0"/>
              <a:t>short</a:t>
            </a:r>
            <a:r>
              <a:rPr lang="en-IN" sz="1600" dirty="0"/>
              <a:t>, </a:t>
            </a:r>
            <a:r>
              <a:rPr lang="en-IN" sz="1600" b="1" dirty="0" err="1"/>
              <a:t>int</a:t>
            </a:r>
            <a:r>
              <a:rPr lang="en-IN" sz="1600" dirty="0"/>
              <a:t>, or </a:t>
            </a:r>
            <a:r>
              <a:rPr lang="en-IN" sz="1600" b="1" dirty="0"/>
              <a:t>char</a:t>
            </a:r>
            <a:r>
              <a:rPr lang="en-IN" sz="1600" dirty="0"/>
              <a:t>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Each of the </a:t>
            </a:r>
            <a:r>
              <a:rPr lang="en-IN" sz="1600" i="1" dirty="0"/>
              <a:t>values </a:t>
            </a:r>
            <a:r>
              <a:rPr lang="en-IN" sz="1600" dirty="0"/>
              <a:t>specified in the </a:t>
            </a:r>
            <a:r>
              <a:rPr lang="en-IN" sz="1600" b="1" dirty="0"/>
              <a:t>case </a:t>
            </a:r>
            <a:r>
              <a:rPr lang="en-IN" sz="1600" dirty="0"/>
              <a:t>statements must be of a type compatible with the expression.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The value of the expression is compared with each of the literal values in the </a:t>
            </a:r>
            <a:r>
              <a:rPr lang="en-IN" sz="1600" b="1" dirty="0"/>
              <a:t>case </a:t>
            </a:r>
            <a:r>
              <a:rPr lang="en-IN" sz="1600" dirty="0"/>
              <a:t>statements. If a match is found, the code sequence following that </a:t>
            </a:r>
            <a:r>
              <a:rPr lang="en-IN" sz="1600" b="1" dirty="0"/>
              <a:t>case </a:t>
            </a:r>
            <a:r>
              <a:rPr lang="en-IN" sz="1600" dirty="0"/>
              <a:t>statement is executed.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 If none of the constants matches the value of the </a:t>
            </a:r>
            <a:r>
              <a:rPr lang="en-IN" sz="1600" dirty="0" err="1"/>
              <a:t>expression,then</a:t>
            </a:r>
            <a:r>
              <a:rPr lang="en-IN" sz="1600" dirty="0"/>
              <a:t> the </a:t>
            </a:r>
            <a:r>
              <a:rPr lang="en-IN" sz="1600" b="1" dirty="0"/>
              <a:t>default </a:t>
            </a:r>
            <a:r>
              <a:rPr lang="en-IN" sz="1600" dirty="0"/>
              <a:t>statement is executed.</a:t>
            </a:r>
            <a:endParaRPr lang="en-I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75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Switch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/>
              <a:t>The </a:t>
            </a:r>
            <a:r>
              <a:rPr lang="en-IN" sz="1600" b="1" dirty="0"/>
              <a:t>default </a:t>
            </a:r>
            <a:r>
              <a:rPr lang="en-IN" sz="1600" dirty="0"/>
              <a:t>statement is optional. If no </a:t>
            </a:r>
            <a:r>
              <a:rPr lang="en-IN" sz="1600" b="1" dirty="0"/>
              <a:t>case </a:t>
            </a:r>
            <a:r>
              <a:rPr lang="en-IN" sz="1600" dirty="0"/>
              <a:t>matches and no </a:t>
            </a:r>
            <a:r>
              <a:rPr lang="en-IN" sz="1600" b="1" dirty="0"/>
              <a:t>default </a:t>
            </a:r>
            <a:r>
              <a:rPr lang="en-IN" sz="1600" dirty="0"/>
              <a:t>is present, then no further action is taken.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/>
              <a:t>The </a:t>
            </a:r>
            <a:r>
              <a:rPr lang="en-IN" sz="1600" b="1" dirty="0"/>
              <a:t>break </a:t>
            </a:r>
            <a:r>
              <a:rPr lang="en-IN" sz="1600" dirty="0"/>
              <a:t>statement is used inside the </a:t>
            </a:r>
            <a:r>
              <a:rPr lang="en-IN" sz="1600" b="1" dirty="0"/>
              <a:t>switch </a:t>
            </a:r>
            <a:r>
              <a:rPr lang="en-IN" sz="1600" dirty="0"/>
              <a:t>to terminate a statement sequence.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/>
              <a:t> When a </a:t>
            </a:r>
            <a:r>
              <a:rPr lang="en-IN" sz="1600" b="1" dirty="0"/>
              <a:t>break </a:t>
            </a:r>
            <a:r>
              <a:rPr lang="en-IN" sz="1600" dirty="0"/>
              <a:t>statement is encountered, execution branches to the first line of code that follows the entire </a:t>
            </a:r>
            <a:r>
              <a:rPr lang="en-IN" sz="1600" b="1" dirty="0"/>
              <a:t>switch </a:t>
            </a:r>
            <a:r>
              <a:rPr lang="en-IN" sz="1600" dirty="0"/>
              <a:t>statement. </a:t>
            </a:r>
            <a:endParaRPr lang="en-IN" sz="1400" b="1" dirty="0"/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 simple example of the switch.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class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SampleSwitch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&lt;6;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switch(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0: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zero.");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  <a:endParaRPr lang="en-I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5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Switch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1:</a:t>
            </a:r>
          </a:p>
          <a:p>
            <a:pPr marL="76200" indent="0">
              <a:buNone/>
            </a:pPr>
            <a:r>
              <a:rPr lang="en-I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one.");</a:t>
            </a:r>
          </a:p>
          <a:p>
            <a:pPr marL="76200" indent="0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6200" indent="0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2:</a:t>
            </a:r>
          </a:p>
          <a:p>
            <a:pPr marL="76200" indent="0">
              <a:buNone/>
            </a:pPr>
            <a:r>
              <a:rPr lang="en-I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two.");</a:t>
            </a:r>
          </a:p>
          <a:p>
            <a:pPr marL="76200" indent="0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6200" indent="0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3:</a:t>
            </a:r>
          </a:p>
          <a:p>
            <a:pPr marL="76200" indent="0">
              <a:buNone/>
            </a:pPr>
            <a:r>
              <a:rPr lang="en-I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three.");</a:t>
            </a:r>
          </a:p>
          <a:p>
            <a:pPr marL="76200" indent="0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6200" indent="0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76200" indent="0">
              <a:buNone/>
            </a:pPr>
            <a:r>
              <a:rPr lang="en-I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greater than 3.");</a:t>
            </a:r>
          </a:p>
          <a:p>
            <a:pPr marL="76200" indent="0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  <a:endParaRPr lang="en-IN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899" y="771550"/>
            <a:ext cx="448659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6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Switch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endParaRPr lang="en-IN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9699"/>
              </p:ext>
            </p:extLst>
          </p:nvPr>
        </p:nvGraphicFramePr>
        <p:xfrm>
          <a:off x="179512" y="483518"/>
          <a:ext cx="8856984" cy="4754880"/>
        </p:xfrm>
        <a:graphic>
          <a:graphicData uri="http://schemas.openxmlformats.org/drawingml/2006/table">
            <a:tbl>
              <a:tblPr firstRow="1" bandRow="1">
                <a:tableStyleId>{D016372B-EEBE-4A30-A24A-56B3CD919E51}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2240">
                <a:tc>
                  <a:txBody>
                    <a:bodyPr/>
                    <a:lstStyle/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class Switch {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public static void main(String </a:t>
                      </a:r>
                      <a:r>
                        <a:rPr lang="en-IN" sz="1800" b="1" i="0" u="none" strike="noStrike" cap="none" baseline="0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args</a:t>
                      </a: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[]) {</a:t>
                      </a:r>
                    </a:p>
                    <a:p>
                      <a:r>
                        <a:rPr lang="en-IN" sz="1800" b="1" i="0" u="none" strike="noStrike" cap="none" baseline="0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int</a:t>
                      </a: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 month = 4;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String season;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switch (month) {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case 12: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case 1: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case 2: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season = "Winter";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break;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case 3: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case 4: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case 5: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season = "Spring";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break;</a:t>
                      </a:r>
                      <a:endParaRPr lang="en-IN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case 6: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case 7: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case 8: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season = "Summer";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break;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case 9: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case 10: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case 11: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season = "Autumn";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break;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default: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season = "Bogus Month";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}</a:t>
                      </a:r>
                    </a:p>
                    <a:p>
                      <a:r>
                        <a:rPr lang="en-IN" sz="1800" b="1" i="0" u="none" strike="noStrike" cap="none" baseline="0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System.out.println</a:t>
                      </a:r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("April is in the " + season + ".");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}</a:t>
                      </a:r>
                    </a:p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7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Nested switch Statements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switch(count) {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1: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switch(target) { // nested switch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0: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("target is zero");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1: // no conflicts with outer switch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("target is one");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2: // ...</a:t>
            </a:r>
            <a:endParaRPr lang="en-IN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649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Switch vs IF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The switch differs from the if in that switch can only test for equality, whereas if can evaluate any type of Boolean expression.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That is, the switch looks only for a match between the value of the expression and one of its case constants.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No two case constants in the same switch can have identical values.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 Of course, a switch statement and an enclosing outer switch can have case constants in common.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A switch statement is usually more efficient than a set of nested ifs.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If  you need to select among a large group of </a:t>
            </a:r>
            <a:r>
              <a:rPr lang="en-IN" sz="1800" dirty="0" err="1"/>
              <a:t>values,a</a:t>
            </a:r>
            <a:r>
              <a:rPr lang="en-IN" sz="1800" dirty="0"/>
              <a:t> switch statement will run much faster than the equivalent logic coded using a sequence of if-</a:t>
            </a:r>
            <a:r>
              <a:rPr lang="en-IN" sz="1800" dirty="0" err="1"/>
              <a:t>elses</a:t>
            </a:r>
            <a:r>
              <a:rPr lang="en-IN" sz="18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435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7710639" cy="43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SYLLABUS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95536" y="339502"/>
            <a:ext cx="8496944" cy="46805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just">
              <a:buNone/>
            </a:pPr>
            <a:r>
              <a:rPr lang="en-IN" sz="1400" b="1" dirty="0">
                <a:solidFill>
                  <a:schemeClr val="tx1"/>
                </a:solidFill>
              </a:rPr>
              <a:t>Primitive Data types </a:t>
            </a:r>
            <a:r>
              <a:rPr lang="en-IN" sz="1400" dirty="0">
                <a:solidFill>
                  <a:schemeClr val="tx1"/>
                </a:solidFill>
              </a:rPr>
              <a:t>- Integers, Floating Point Types, Characters, Boolean. Literals, Type Conversion and Casting, Variables, Arrays, Strings, Vector class.</a:t>
            </a:r>
          </a:p>
          <a:p>
            <a:pPr marL="76200" indent="0" algn="just">
              <a:buNone/>
            </a:pPr>
            <a:endParaRPr lang="en-IN" sz="1400" dirty="0">
              <a:solidFill>
                <a:schemeClr val="tx1"/>
              </a:solidFill>
            </a:endParaRPr>
          </a:p>
          <a:p>
            <a:pPr marL="76200" indent="0" algn="just">
              <a:buNone/>
            </a:pPr>
            <a:r>
              <a:rPr lang="en-IN" sz="1400" b="1" dirty="0">
                <a:solidFill>
                  <a:schemeClr val="tx1"/>
                </a:solidFill>
              </a:rPr>
              <a:t>Operators - </a:t>
            </a:r>
            <a:r>
              <a:rPr lang="en-IN" sz="1400" dirty="0">
                <a:solidFill>
                  <a:schemeClr val="tx1"/>
                </a:solidFill>
              </a:rPr>
              <a:t>Arithmetic Operators, Bitwise Operators, Relational Operators, Boolean Logical Operators, Assignment Operator, Conditional (Ternary) Operator, Operator Precedence.</a:t>
            </a:r>
          </a:p>
          <a:p>
            <a:pPr marL="76200" indent="0" algn="just">
              <a:buNone/>
            </a:pPr>
            <a:endParaRPr lang="en-IN" sz="1400" dirty="0">
              <a:solidFill>
                <a:schemeClr val="tx1"/>
              </a:solidFill>
            </a:endParaRPr>
          </a:p>
          <a:p>
            <a:pPr marL="76200" indent="0" algn="just">
              <a:buNone/>
            </a:pPr>
            <a:r>
              <a:rPr lang="en-IN" sz="1400" b="1" i="1" dirty="0">
                <a:solidFill>
                  <a:srgbClr val="C00000"/>
                </a:solidFill>
              </a:rPr>
              <a:t>Control Statements - Selection Statements, Iteration Statements and Jump Statements</a:t>
            </a:r>
          </a:p>
          <a:p>
            <a:pPr marL="76200" indent="0" algn="just">
              <a:buNone/>
            </a:pPr>
            <a:endParaRPr lang="en-IN" sz="1400" dirty="0">
              <a:solidFill>
                <a:schemeClr val="tx1"/>
              </a:solidFill>
            </a:endParaRPr>
          </a:p>
          <a:p>
            <a:pPr marL="76200" indent="0" algn="just">
              <a:buNone/>
            </a:pPr>
            <a:r>
              <a:rPr lang="en-IN" sz="1400" b="1" dirty="0">
                <a:solidFill>
                  <a:schemeClr val="tx1"/>
                </a:solidFill>
              </a:rPr>
              <a:t>Object Oriented Programming in Java </a:t>
            </a:r>
            <a:r>
              <a:rPr lang="en-IN" sz="1400" dirty="0">
                <a:solidFill>
                  <a:schemeClr val="tx1"/>
                </a:solidFill>
              </a:rPr>
              <a:t>- Class Fundamentals, Declaring Objects, Object Reference, Introduction to Methods, Constructors, </a:t>
            </a:r>
            <a:r>
              <a:rPr lang="en-IN" sz="1400" b="1" i="1" dirty="0">
                <a:solidFill>
                  <a:schemeClr val="tx1"/>
                </a:solidFill>
              </a:rPr>
              <a:t>this </a:t>
            </a:r>
            <a:r>
              <a:rPr lang="en-IN" sz="1400" dirty="0">
                <a:solidFill>
                  <a:schemeClr val="tx1"/>
                </a:solidFill>
              </a:rPr>
              <a:t>Keyword, Method Overloading, Using Objects as Parameters, Returning Objects, Recursion, Access Control, Static Members, Final Variables, Inner Classes, Command Line Arguments, Variable Length Arguments.</a:t>
            </a:r>
          </a:p>
          <a:p>
            <a:pPr marL="76200" indent="0" algn="just">
              <a:buNone/>
            </a:pPr>
            <a:endParaRPr lang="en-IN" sz="1400" dirty="0">
              <a:solidFill>
                <a:schemeClr val="tx1"/>
              </a:solidFill>
            </a:endParaRPr>
          </a:p>
          <a:p>
            <a:pPr marL="76200" indent="0" algn="just">
              <a:buNone/>
            </a:pPr>
            <a:r>
              <a:rPr lang="en-IN" sz="1400" b="1" dirty="0">
                <a:solidFill>
                  <a:schemeClr val="tx1"/>
                </a:solidFill>
              </a:rPr>
              <a:t>Inheritance </a:t>
            </a:r>
            <a:r>
              <a:rPr lang="en-IN" sz="1400" dirty="0">
                <a:solidFill>
                  <a:schemeClr val="tx1"/>
                </a:solidFill>
              </a:rPr>
              <a:t>- Super Class, Sub Class, The Keyword </a:t>
            </a:r>
            <a:r>
              <a:rPr lang="en-IN" sz="1400" b="1" i="1" dirty="0">
                <a:solidFill>
                  <a:schemeClr val="tx1"/>
                </a:solidFill>
              </a:rPr>
              <a:t>super</a:t>
            </a:r>
            <a:r>
              <a:rPr lang="en-IN" sz="1400" dirty="0">
                <a:solidFill>
                  <a:schemeClr val="tx1"/>
                </a:solidFill>
              </a:rPr>
              <a:t>, protected Members, Calling Order of Constructors, Method Overriding, the Object class, Abstract Classes and Methods, using </a:t>
            </a:r>
            <a:r>
              <a:rPr lang="en-IN" sz="1400" b="1" i="1" dirty="0">
                <a:solidFill>
                  <a:schemeClr val="tx1"/>
                </a:solidFill>
              </a:rPr>
              <a:t>final  </a:t>
            </a:r>
            <a:r>
              <a:rPr lang="en-IN" sz="1400" dirty="0">
                <a:solidFill>
                  <a:schemeClr val="tx1"/>
                </a:solidFill>
              </a:rPr>
              <a:t>with Inheritance.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advTm="6509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1400" dirty="0"/>
              <a:t>Java’s iteration statements are </a:t>
            </a:r>
            <a:r>
              <a:rPr lang="en-IN" sz="1400" b="1" dirty="0"/>
              <a:t>for</a:t>
            </a:r>
            <a:r>
              <a:rPr lang="en-IN" sz="1400" dirty="0"/>
              <a:t>, </a:t>
            </a:r>
            <a:r>
              <a:rPr lang="en-IN" sz="1400" b="1" dirty="0"/>
              <a:t>while</a:t>
            </a:r>
            <a:r>
              <a:rPr lang="en-IN" sz="1400" dirty="0"/>
              <a:t>, and </a:t>
            </a:r>
            <a:r>
              <a:rPr lang="en-IN" sz="1400" b="1" dirty="0"/>
              <a:t>do-while</a:t>
            </a:r>
            <a:r>
              <a:rPr lang="en-IN" sz="1400" dirty="0"/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400" dirty="0"/>
              <a:t>These statements create what we commonly call </a:t>
            </a:r>
            <a:r>
              <a:rPr lang="en-IN" sz="1400" i="1" dirty="0"/>
              <a:t>loops.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400" i="1" dirty="0"/>
              <a:t> </a:t>
            </a:r>
            <a:r>
              <a:rPr lang="en-IN" sz="1400" dirty="0"/>
              <a:t>A loop repeatedly executes the same set of </a:t>
            </a:r>
          </a:p>
          <a:p>
            <a:pPr marL="76200" indent="0" algn="just">
              <a:buNone/>
            </a:pPr>
            <a:r>
              <a:rPr lang="en-IN" sz="1400" dirty="0"/>
              <a:t>         instructions until a termination condition is met.</a:t>
            </a:r>
            <a:endParaRPr lang="en-IN" sz="1800" dirty="0"/>
          </a:p>
          <a:p>
            <a:pPr marL="76200" indent="0" algn="just">
              <a:buNone/>
            </a:pPr>
            <a:endParaRPr lang="en-IN" sz="1800" b="1" dirty="0"/>
          </a:p>
          <a:p>
            <a:pPr marL="76200" indent="0" algn="just">
              <a:buNone/>
            </a:pPr>
            <a:endParaRPr lang="en-IN" sz="1800" b="1" dirty="0"/>
          </a:p>
          <a:p>
            <a:pPr marL="76200" indent="0" algn="just">
              <a:buNone/>
            </a:pPr>
            <a:r>
              <a:rPr lang="en-IN" sz="1800" b="1" dirty="0"/>
              <a:t>while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The </a:t>
            </a:r>
            <a:r>
              <a:rPr lang="en-IN" sz="1800" b="1" dirty="0"/>
              <a:t>while </a:t>
            </a:r>
            <a:r>
              <a:rPr lang="en-IN" sz="1800" dirty="0"/>
              <a:t>loop is Java’s most fundamental loop statement. It repeats a statement or block while its controlling expression is true. Here is its general form:</a:t>
            </a:r>
          </a:p>
          <a:p>
            <a:pPr marL="76200" indent="0">
              <a:buNone/>
            </a:pPr>
            <a:r>
              <a:rPr lang="en-IN" sz="1800" dirty="0"/>
              <a:t>	</a:t>
            </a:r>
            <a:r>
              <a:rPr lang="en-IN" sz="1800" dirty="0">
                <a:solidFill>
                  <a:srgbClr val="002060"/>
                </a:solidFill>
              </a:rPr>
              <a:t>while(</a:t>
            </a:r>
            <a:r>
              <a:rPr lang="en-IN" sz="1800" i="1" dirty="0">
                <a:solidFill>
                  <a:srgbClr val="002060"/>
                </a:solidFill>
              </a:rPr>
              <a:t>condition</a:t>
            </a:r>
            <a:r>
              <a:rPr lang="en-IN" sz="1800" dirty="0">
                <a:solidFill>
                  <a:srgbClr val="002060"/>
                </a:solidFill>
              </a:rPr>
              <a:t>) {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2060"/>
                </a:solidFill>
              </a:rPr>
              <a:t>		// body of loop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2060"/>
                </a:solidFill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9502"/>
            <a:ext cx="331236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449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 algn="just">
              <a:buNone/>
            </a:pPr>
            <a:r>
              <a:rPr lang="en-IN" sz="1800" b="1" dirty="0"/>
              <a:t>while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The </a:t>
            </a:r>
            <a:r>
              <a:rPr lang="en-IN" sz="1800" i="1" dirty="0"/>
              <a:t>condition </a:t>
            </a:r>
            <a:r>
              <a:rPr lang="en-IN" sz="1800" dirty="0"/>
              <a:t>can be any Boolean expression. The body of the loop will be executed as long as the conditional expression is true.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When </a:t>
            </a:r>
            <a:r>
              <a:rPr lang="en-IN" sz="1800" i="1" dirty="0"/>
              <a:t>condition </a:t>
            </a:r>
            <a:r>
              <a:rPr lang="en-IN" sz="1800" dirty="0"/>
              <a:t>becomes false, control passes to the next line of code immediately following the loop.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The curly braces are unnecessary if only a single statement is being repeated.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Since the </a:t>
            </a:r>
            <a:r>
              <a:rPr lang="en-IN" sz="1800" b="1" dirty="0"/>
              <a:t>while </a:t>
            </a:r>
            <a:r>
              <a:rPr lang="en-IN" sz="1800" dirty="0"/>
              <a:t>loop evaluates its conditional expression at the top of the loop, the body of the loop will not execute even once if the condition is false to begin with.</a:t>
            </a:r>
          </a:p>
          <a:p>
            <a:pPr algn="just"/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33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b="1" u="sng" dirty="0"/>
              <a:t>while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the while loop.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While {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10;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while(n &gt; 0) 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("tick " + n);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n--;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 algn="just">
              <a:buNone/>
            </a:pPr>
            <a:endParaRPr lang="en-IN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40" y="2283718"/>
            <a:ext cx="324036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91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800" b="1" dirty="0"/>
              <a:t>While Infinite loop</a:t>
            </a:r>
            <a:endParaRPr lang="en-IN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915566"/>
            <a:ext cx="8280921" cy="458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861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800" b="1" dirty="0"/>
              <a:t>While Infinite loop</a:t>
            </a:r>
            <a:endParaRPr lang="en-IN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1510"/>
            <a:ext cx="835292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694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b="1" dirty="0"/>
              <a:t>do-while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dirty="0"/>
              <a:t>The </a:t>
            </a:r>
            <a:r>
              <a:rPr lang="en-IN" sz="1600" b="1" dirty="0"/>
              <a:t>do-while </a:t>
            </a:r>
            <a:r>
              <a:rPr lang="en-IN" sz="1600" dirty="0"/>
              <a:t>loop always executes its body at least once, because its conditional expression is at the bottom of the loop.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dirty="0"/>
              <a:t>Its general form is</a:t>
            </a:r>
          </a:p>
          <a:p>
            <a:pPr marL="76200" indent="0" algn="just">
              <a:buNone/>
            </a:pPr>
            <a:r>
              <a:rPr lang="en-IN" sz="1600" dirty="0"/>
              <a:t>	</a:t>
            </a:r>
            <a:r>
              <a:rPr lang="en-IN" sz="1600" b="1" dirty="0">
                <a:solidFill>
                  <a:srgbClr val="00B050"/>
                </a:solidFill>
              </a:rPr>
              <a:t>do {</a:t>
            </a:r>
          </a:p>
          <a:p>
            <a:pPr marL="76200" indent="0" algn="just">
              <a:buNone/>
            </a:pPr>
            <a:r>
              <a:rPr lang="en-IN" sz="1600" b="1" dirty="0">
                <a:solidFill>
                  <a:srgbClr val="00B050"/>
                </a:solidFill>
              </a:rPr>
              <a:t>		// body of loop</a:t>
            </a:r>
          </a:p>
          <a:p>
            <a:pPr marL="76200" indent="0" algn="just">
              <a:buNone/>
            </a:pPr>
            <a:r>
              <a:rPr lang="en-IN" sz="1600" b="1" dirty="0">
                <a:solidFill>
                  <a:srgbClr val="00B050"/>
                </a:solidFill>
              </a:rPr>
              <a:t>	} while (</a:t>
            </a:r>
            <a:r>
              <a:rPr lang="en-IN" sz="1600" b="1" i="1" dirty="0">
                <a:solidFill>
                  <a:srgbClr val="00B050"/>
                </a:solidFill>
              </a:rPr>
              <a:t>condition</a:t>
            </a:r>
            <a:r>
              <a:rPr lang="en-IN" sz="1600" b="1" dirty="0">
                <a:solidFill>
                  <a:srgbClr val="00B050"/>
                </a:solidFill>
              </a:rPr>
              <a:t>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dirty="0"/>
              <a:t>Each iteration of the </a:t>
            </a:r>
            <a:r>
              <a:rPr lang="en-IN" sz="1600" b="1" dirty="0"/>
              <a:t>do-while </a:t>
            </a:r>
            <a:r>
              <a:rPr lang="en-IN" sz="1600" dirty="0"/>
              <a:t>loop first executes the body of the loop and then evaluates the conditional expression. If this expression is true, the loop will repeat.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dirty="0"/>
              <a:t>Otherwise, the loop terminates. As with all of Java’s loops, </a:t>
            </a:r>
            <a:r>
              <a:rPr lang="en-IN" sz="1600" i="1" dirty="0"/>
              <a:t>condition </a:t>
            </a:r>
            <a:r>
              <a:rPr lang="en-IN" sz="1600" dirty="0"/>
              <a:t>must be a Boolean expression.</a:t>
            </a:r>
            <a:endParaRPr lang="en-IN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6647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b="1" dirty="0"/>
              <a:t>do-while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the do-while loop.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DoWhile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10;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("tick " + n);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n--;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while(n &gt; 0);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1539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endParaRPr lang="en-I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5527"/>
            <a:ext cx="842493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04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b="1" dirty="0"/>
              <a:t>For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Here is the general form of the traditional </a:t>
            </a:r>
            <a:r>
              <a:rPr lang="en-IN" sz="1800" b="1" dirty="0"/>
              <a:t>for </a:t>
            </a:r>
            <a:r>
              <a:rPr lang="en-IN" sz="1800" dirty="0"/>
              <a:t>statement:</a:t>
            </a:r>
          </a:p>
          <a:p>
            <a:pPr marL="76200" indent="0" algn="just">
              <a:buNone/>
            </a:pPr>
            <a:r>
              <a:rPr lang="en-IN" sz="1800" dirty="0">
                <a:solidFill>
                  <a:srgbClr val="00B050"/>
                </a:solidFill>
              </a:rPr>
              <a:t>	for(</a:t>
            </a:r>
            <a:r>
              <a:rPr lang="en-IN" sz="1800" i="1" dirty="0">
                <a:solidFill>
                  <a:srgbClr val="00B050"/>
                </a:solidFill>
              </a:rPr>
              <a:t>initialization</a:t>
            </a:r>
            <a:r>
              <a:rPr lang="en-IN" sz="1800" dirty="0">
                <a:solidFill>
                  <a:srgbClr val="00B050"/>
                </a:solidFill>
              </a:rPr>
              <a:t>; </a:t>
            </a:r>
            <a:r>
              <a:rPr lang="en-IN" sz="1800" i="1" dirty="0">
                <a:solidFill>
                  <a:srgbClr val="00B050"/>
                </a:solidFill>
              </a:rPr>
              <a:t>condition</a:t>
            </a:r>
            <a:r>
              <a:rPr lang="en-IN" sz="1800" dirty="0">
                <a:solidFill>
                  <a:srgbClr val="00B050"/>
                </a:solidFill>
              </a:rPr>
              <a:t>; </a:t>
            </a:r>
            <a:r>
              <a:rPr lang="en-IN" sz="1800" i="1" dirty="0">
                <a:solidFill>
                  <a:srgbClr val="00B050"/>
                </a:solidFill>
              </a:rPr>
              <a:t>iteration</a:t>
            </a:r>
            <a:r>
              <a:rPr lang="en-IN" sz="1800" dirty="0">
                <a:solidFill>
                  <a:srgbClr val="00B050"/>
                </a:solidFill>
              </a:rPr>
              <a:t>) {</a:t>
            </a:r>
          </a:p>
          <a:p>
            <a:pPr marL="76200" indent="0" algn="just">
              <a:buNone/>
            </a:pPr>
            <a:r>
              <a:rPr lang="en-IN" sz="1800" dirty="0">
                <a:solidFill>
                  <a:srgbClr val="00B050"/>
                </a:solidFill>
              </a:rPr>
              <a:t>	// body</a:t>
            </a:r>
          </a:p>
          <a:p>
            <a:pPr marL="76200" indent="0" algn="just">
              <a:buNone/>
            </a:pPr>
            <a:r>
              <a:rPr lang="en-IN" sz="1800" dirty="0">
                <a:solidFill>
                  <a:srgbClr val="00B050"/>
                </a:solidFill>
              </a:rPr>
              <a:t>	}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If only one statement is being repeated, there is no need for the curly braces.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The </a:t>
            </a:r>
            <a:r>
              <a:rPr lang="en-IN" sz="1800" b="1" dirty="0"/>
              <a:t>for </a:t>
            </a:r>
            <a:r>
              <a:rPr lang="en-IN" sz="1800" dirty="0"/>
              <a:t>loop operates as follows. When the loop first starts, the </a:t>
            </a:r>
            <a:r>
              <a:rPr lang="en-IN" sz="1800" i="1" dirty="0"/>
              <a:t>initialization </a:t>
            </a:r>
            <a:r>
              <a:rPr lang="en-IN" sz="1800" dirty="0"/>
              <a:t>portion of the loop is executed. Generally, this is an expression that sets the value of the </a:t>
            </a:r>
            <a:r>
              <a:rPr lang="en-IN" sz="1800" i="1" dirty="0"/>
              <a:t>loop control variable</a:t>
            </a:r>
            <a:r>
              <a:rPr lang="en-IN" sz="1800" dirty="0"/>
              <a:t>, which acts as a counter that controls the loop.</a:t>
            </a:r>
            <a:endParaRPr lang="en-I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14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b="1" dirty="0"/>
              <a:t>for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FF0000"/>
                </a:solidFill>
              </a:rPr>
              <a:t>The initialization expression is only executed once. Next, </a:t>
            </a:r>
            <a:r>
              <a:rPr lang="en-IN" sz="1800" i="1" dirty="0">
                <a:solidFill>
                  <a:srgbClr val="FF0000"/>
                </a:solidFill>
              </a:rPr>
              <a:t>condition </a:t>
            </a:r>
            <a:r>
              <a:rPr lang="en-IN" sz="1800" dirty="0">
                <a:solidFill>
                  <a:srgbClr val="FF0000"/>
                </a:solidFill>
              </a:rPr>
              <a:t>is evaluated. This must be a Boolean expression</a:t>
            </a:r>
            <a:r>
              <a:rPr lang="en-IN" sz="18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It usually tests the loop control variable against a target value.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If this expression is true, then the body of the loop is executed. If it is false, the loop terminates.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Next, the </a:t>
            </a:r>
            <a:r>
              <a:rPr lang="en-IN" sz="1800" i="1" dirty="0"/>
              <a:t>iteration </a:t>
            </a:r>
            <a:r>
              <a:rPr lang="en-IN" sz="1800" dirty="0"/>
              <a:t>portion of the loop is executed. This is usually an expression that increments or decrements the loop control variable.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The loop then iterates, first evaluating the conditional expression, then executing the body of the loop, and then executing the iteration expression with each pass.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This process repeats until the controlling expression is false.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447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95536" y="195486"/>
            <a:ext cx="7710639" cy="6480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95536" y="915566"/>
            <a:ext cx="8280920" cy="38164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To illustrate  </a:t>
            </a:r>
            <a:r>
              <a:rPr lang="en-IN" sz="2000" b="1" dirty="0">
                <a:solidFill>
                  <a:schemeClr val="tx1"/>
                </a:solidFill>
              </a:rPr>
              <a:t>Control Statements</a:t>
            </a:r>
            <a:r>
              <a:rPr lang="en-IN" sz="2000" b="1" i="1" dirty="0">
                <a:solidFill>
                  <a:schemeClr val="tx1"/>
                </a:solidFill>
              </a:rPr>
              <a:t> –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chemeClr val="tx1"/>
                </a:solidFill>
              </a:rPr>
              <a:t>Selection Statements,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chemeClr val="tx1"/>
                </a:solidFill>
              </a:rPr>
              <a:t>Iteration Statements and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chemeClr val="tx1"/>
                </a:solidFill>
              </a:rPr>
              <a:t>Jump Statements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000" b="1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CO2 Develop Java application programs using java constructs, operators, control statements, built in packages and libraries.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lang="en-US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355032"/>
      </p:ext>
    </p:extLst>
  </p:cSld>
  <p:clrMapOvr>
    <a:masterClrMapping/>
  </p:clrMapOvr>
  <p:transition advTm="6509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b="1" dirty="0"/>
              <a:t>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15565"/>
            <a:ext cx="8136904" cy="383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319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b="1" dirty="0"/>
              <a:t>for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the for loop.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ForTick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for(n=10; n&gt;0; n--)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("tick " + n);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r>
              <a:rPr lang="en-IN" sz="1800" b="1" dirty="0"/>
              <a:t>Declaring Loop Control Variables Inside the for Loop</a:t>
            </a:r>
          </a:p>
          <a:p>
            <a:pPr marL="76200" indent="0">
              <a:buNone/>
            </a:pPr>
            <a:r>
              <a:rPr lang="en-IN" sz="1800" dirty="0"/>
              <a:t>	</a:t>
            </a:r>
            <a:r>
              <a:rPr lang="en-IN" sz="1800" dirty="0">
                <a:solidFill>
                  <a:srgbClr val="00B050"/>
                </a:solidFill>
              </a:rPr>
              <a:t>for(</a:t>
            </a:r>
            <a:r>
              <a:rPr lang="en-IN" sz="1800" dirty="0" err="1">
                <a:solidFill>
                  <a:srgbClr val="FF0000"/>
                </a:solidFill>
              </a:rPr>
              <a:t>int</a:t>
            </a:r>
            <a:r>
              <a:rPr lang="en-IN" sz="1800" dirty="0">
                <a:solidFill>
                  <a:srgbClr val="FF0000"/>
                </a:solidFill>
              </a:rPr>
              <a:t> n=10</a:t>
            </a:r>
            <a:r>
              <a:rPr lang="en-IN" sz="1800" dirty="0">
                <a:solidFill>
                  <a:srgbClr val="00B050"/>
                </a:solidFill>
              </a:rPr>
              <a:t>; n&gt;0; n--)</a:t>
            </a:r>
            <a:endParaRPr lang="en-IN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5073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b="1" dirty="0"/>
              <a:t>Using the Comma in for loop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for(a=1, b=4; a&lt;b; a++, b--) {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 = " + a);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 = " + b);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285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 ; !done; ) {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" +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10) done = true;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Infinite loop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 ; ; ) {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656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2000" b="1" u="sng" dirty="0"/>
              <a:t>The For-Each Version of the for Loop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A </a:t>
            </a:r>
            <a:r>
              <a:rPr lang="en-IN" sz="1800" dirty="0" err="1"/>
              <a:t>foreach</a:t>
            </a:r>
            <a:r>
              <a:rPr lang="en-IN" sz="1800" dirty="0"/>
              <a:t> style loop is designed to cycle through a collection of objects, such as an array, in strictly sequential fashion, from start to finish.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Java adds the for-each capability by enhancing the </a:t>
            </a:r>
            <a:r>
              <a:rPr lang="en-IN" sz="1800" b="1" dirty="0"/>
              <a:t>for </a:t>
            </a:r>
            <a:r>
              <a:rPr lang="en-IN" sz="1800" dirty="0"/>
              <a:t>statement.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The for-each style of </a:t>
            </a:r>
            <a:r>
              <a:rPr lang="en-IN" sz="1800" b="1" dirty="0"/>
              <a:t>for </a:t>
            </a:r>
            <a:r>
              <a:rPr lang="en-IN" sz="1800" dirty="0"/>
              <a:t>is also referred to as the </a:t>
            </a:r>
            <a:r>
              <a:rPr lang="en-IN" sz="1800" i="1" dirty="0"/>
              <a:t>enhanced </a:t>
            </a:r>
            <a:r>
              <a:rPr lang="en-IN" sz="1800" b="1" dirty="0"/>
              <a:t>for </a:t>
            </a:r>
            <a:r>
              <a:rPr lang="en-IN" sz="1800" dirty="0"/>
              <a:t>loop.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The general form of the for-each version of the </a:t>
            </a:r>
            <a:r>
              <a:rPr lang="en-IN" sz="1800" b="1" dirty="0"/>
              <a:t>for </a:t>
            </a:r>
            <a:r>
              <a:rPr lang="en-IN" sz="1800" dirty="0"/>
              <a:t>is shown here:</a:t>
            </a:r>
          </a:p>
          <a:p>
            <a:pPr marL="76200" indent="0" algn="just">
              <a:buNone/>
            </a:pPr>
            <a:r>
              <a:rPr lang="en-IN" sz="1800" dirty="0"/>
              <a:t>	</a:t>
            </a:r>
            <a:r>
              <a:rPr lang="en-IN" sz="1800" dirty="0">
                <a:solidFill>
                  <a:srgbClr val="FF0000"/>
                </a:solidFill>
              </a:rPr>
              <a:t>for(</a:t>
            </a:r>
            <a:r>
              <a:rPr lang="en-IN" sz="1800" i="1" dirty="0">
                <a:solidFill>
                  <a:srgbClr val="FF0000"/>
                </a:solidFill>
              </a:rPr>
              <a:t>type </a:t>
            </a:r>
            <a:r>
              <a:rPr lang="en-IN" sz="1800" i="1" dirty="0" err="1">
                <a:solidFill>
                  <a:srgbClr val="FF0000"/>
                </a:solidFill>
              </a:rPr>
              <a:t>itr-var</a:t>
            </a:r>
            <a:r>
              <a:rPr lang="en-IN" sz="1800" i="1" dirty="0">
                <a:solidFill>
                  <a:srgbClr val="FF0000"/>
                </a:solidFill>
              </a:rPr>
              <a:t> : collection</a:t>
            </a:r>
            <a:r>
              <a:rPr lang="en-IN" sz="1800" dirty="0">
                <a:solidFill>
                  <a:srgbClr val="FF0000"/>
                </a:solidFill>
              </a:rPr>
              <a:t>) </a:t>
            </a:r>
            <a:r>
              <a:rPr lang="en-IN" sz="1800" i="1" dirty="0">
                <a:solidFill>
                  <a:srgbClr val="FF0000"/>
                </a:solidFill>
              </a:rPr>
              <a:t>statement-block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i="1" dirty="0"/>
              <a:t>type </a:t>
            </a:r>
            <a:r>
              <a:rPr lang="en-IN" sz="1800" dirty="0"/>
              <a:t>specifies the type and </a:t>
            </a:r>
            <a:r>
              <a:rPr lang="en-IN" sz="1800" i="1" dirty="0" err="1"/>
              <a:t>itr-var</a:t>
            </a:r>
            <a:r>
              <a:rPr lang="en-IN" sz="1800" i="1" dirty="0"/>
              <a:t> </a:t>
            </a:r>
            <a:r>
              <a:rPr lang="en-IN" sz="1800" dirty="0"/>
              <a:t>specifies the name of an </a:t>
            </a:r>
            <a:r>
              <a:rPr lang="en-IN" sz="1800" i="1" dirty="0"/>
              <a:t>iteration variable </a:t>
            </a:r>
            <a:r>
              <a:rPr lang="en-IN" sz="1800" dirty="0"/>
              <a:t>that will receive the elements from a collection, one at a time, from beginning to end. The collection being cycled through is specified by </a:t>
            </a:r>
            <a:r>
              <a:rPr lang="en-IN" sz="1800" i="1" dirty="0"/>
              <a:t>collection</a:t>
            </a:r>
            <a:r>
              <a:rPr lang="en-IN" sz="1800" dirty="0"/>
              <a:t>. </a:t>
            </a:r>
            <a:endParaRPr lang="en-IN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3249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u="sng" dirty="0">
                <a:solidFill>
                  <a:srgbClr val="FF0000"/>
                </a:solidFill>
              </a:rPr>
              <a:t>The For-Each Version of the for Loop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With each iteration of the loop, the next element in the collection is retrieved and stored in </a:t>
            </a:r>
            <a:r>
              <a:rPr lang="en-IN" sz="2000" i="1" dirty="0" err="1"/>
              <a:t>itr</a:t>
            </a:r>
            <a:r>
              <a:rPr lang="en-IN" sz="2000" i="1" dirty="0"/>
              <a:t>-var</a:t>
            </a:r>
            <a:r>
              <a:rPr lang="en-IN" sz="2000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The loop repeats until all elements in the collection have been obtained.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Because the iteration variable receives values from the collection, </a:t>
            </a:r>
            <a:r>
              <a:rPr lang="en-IN" sz="2000" i="1" dirty="0"/>
              <a:t>type </a:t>
            </a:r>
            <a:r>
              <a:rPr lang="en-IN" sz="2000" dirty="0"/>
              <a:t>must be the same as (or compatible with) the elements stored in the collection.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 Thus, when iterating over arrays, </a:t>
            </a:r>
            <a:r>
              <a:rPr lang="en-IN" sz="2000" i="1" dirty="0"/>
              <a:t>type </a:t>
            </a:r>
            <a:r>
              <a:rPr lang="en-IN" sz="2000" dirty="0"/>
              <a:t>must be compatible with the base type of the array.</a:t>
            </a:r>
            <a:endParaRPr lang="en-IN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705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u="sng" dirty="0">
                <a:solidFill>
                  <a:srgbClr val="FF0000"/>
                </a:solidFill>
              </a:rPr>
              <a:t>for loop </a:t>
            </a:r>
          </a:p>
          <a:p>
            <a:pPr marL="76200" indent="0">
              <a:buNone/>
            </a:pPr>
            <a:r>
              <a:rPr lang="de-DE" sz="2000" b="1" dirty="0">
                <a:solidFill>
                  <a:srgbClr val="00B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int nums[] = { 1, 2, 3, 4, 5, 6, 7, 8, 9, 10 };</a:t>
            </a:r>
          </a:p>
          <a:p>
            <a:pPr marL="76200" indent="0">
              <a:buNone/>
            </a:pPr>
            <a:r>
              <a:rPr lang="en-IN" sz="2000" b="1" dirty="0" err="1">
                <a:solidFill>
                  <a:srgbClr val="00B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int</a:t>
            </a:r>
            <a:r>
              <a:rPr lang="en-IN" sz="2000" b="1" dirty="0">
                <a:solidFill>
                  <a:srgbClr val="00B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sum = 0;</a:t>
            </a:r>
          </a:p>
          <a:p>
            <a:pPr marL="76200" indent="0">
              <a:buNone/>
            </a:pP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for(int i=0; i &lt; 10; i++)</a:t>
            </a:r>
          </a:p>
          <a:p>
            <a:pPr marL="76200" indent="0">
              <a:buNone/>
            </a:pP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sum += nums[i];</a:t>
            </a:r>
            <a:endParaRPr lang="en-IN" sz="2000" b="1" u="sng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IN" sz="2000" b="1" u="sng" dirty="0">
              <a:solidFill>
                <a:srgbClr val="FF0000"/>
              </a:solidFill>
            </a:endParaRPr>
          </a:p>
          <a:p>
            <a:pPr marL="76200" indent="0">
              <a:buNone/>
            </a:pPr>
            <a:r>
              <a:rPr lang="en-IN" sz="2000" b="1" u="sng" dirty="0">
                <a:solidFill>
                  <a:srgbClr val="FF0000"/>
                </a:solidFill>
              </a:rPr>
              <a:t> for-each Version of the for Loop</a:t>
            </a:r>
          </a:p>
          <a:p>
            <a:pPr marL="76200" indent="0">
              <a:buNone/>
            </a:pPr>
            <a:r>
              <a:rPr lang="de-DE" sz="2000" b="1" dirty="0">
                <a:solidFill>
                  <a:srgbClr val="00206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int nums[] = { 1, 2, 3, 4, 5, 6, 7, 8, 9, 10 };</a:t>
            </a:r>
          </a:p>
          <a:p>
            <a:pPr marL="76200" indent="0">
              <a:buNone/>
            </a:pPr>
            <a:r>
              <a:rPr lang="en-I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int</a:t>
            </a:r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sum = 0;</a:t>
            </a:r>
          </a:p>
          <a:p>
            <a:pPr marL="76200" indent="0">
              <a:buNone/>
            </a:pPr>
            <a:r>
              <a:rPr lang="en-IN" sz="2000" dirty="0">
                <a:solidFill>
                  <a:srgbClr val="002060"/>
                </a:solidFill>
              </a:rPr>
              <a:t>for(</a:t>
            </a:r>
            <a:r>
              <a:rPr lang="en-IN" sz="2000" dirty="0" err="1">
                <a:solidFill>
                  <a:srgbClr val="002060"/>
                </a:solidFill>
              </a:rPr>
              <a:t>int</a:t>
            </a:r>
            <a:r>
              <a:rPr lang="en-IN" sz="2000" dirty="0">
                <a:solidFill>
                  <a:srgbClr val="002060"/>
                </a:solidFill>
              </a:rPr>
              <a:t> x: </a:t>
            </a:r>
            <a:r>
              <a:rPr lang="en-IN" sz="2000" dirty="0" err="1">
                <a:solidFill>
                  <a:srgbClr val="002060"/>
                </a:solidFill>
              </a:rPr>
              <a:t>nums</a:t>
            </a:r>
            <a:r>
              <a:rPr lang="en-IN" sz="2000" dirty="0">
                <a:solidFill>
                  <a:srgbClr val="002060"/>
                </a:solidFill>
              </a:rPr>
              <a:t>) </a:t>
            </a:r>
          </a:p>
          <a:p>
            <a:pPr marL="76200" indent="0">
              <a:buNone/>
            </a:pPr>
            <a:r>
              <a:rPr lang="en-IN" sz="2000" dirty="0">
                <a:solidFill>
                  <a:srgbClr val="002060"/>
                </a:solidFill>
              </a:rPr>
              <a:t>sum += x;</a:t>
            </a:r>
            <a:endParaRPr lang="en-IN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0515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class ForEach2 {</a:t>
            </a:r>
          </a:p>
          <a:p>
            <a:pPr marL="762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public static void main(String </a:t>
            </a:r>
            <a:r>
              <a:rPr lang="en-IN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args</a:t>
            </a: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[]) {</a:t>
            </a:r>
          </a:p>
          <a:p>
            <a:pPr marL="76200" indent="0">
              <a:buNone/>
            </a:pPr>
            <a:r>
              <a:rPr lang="en-IN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int</a:t>
            </a: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 sum = 0;</a:t>
            </a:r>
          </a:p>
          <a:p>
            <a:pPr marL="76200" indent="0">
              <a:buNone/>
            </a:pPr>
            <a:r>
              <a:rPr lang="de-DE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int nums[] = { 1, 2, 3, 4, 5, 6, 7, 8, 9, 10 };</a:t>
            </a:r>
          </a:p>
          <a:p>
            <a:pPr marL="762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// use for to display and sum the values</a:t>
            </a:r>
          </a:p>
          <a:p>
            <a:pPr marL="762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for(</a:t>
            </a:r>
            <a:r>
              <a:rPr lang="en-IN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int</a:t>
            </a: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 x : </a:t>
            </a:r>
            <a:r>
              <a:rPr lang="en-IN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nums</a:t>
            </a: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) {</a:t>
            </a:r>
          </a:p>
          <a:p>
            <a:pPr marL="76200" indent="0">
              <a:buNone/>
            </a:pPr>
            <a:r>
              <a:rPr lang="en-IN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System.out.println</a:t>
            </a: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("Value is: " + x);</a:t>
            </a:r>
          </a:p>
          <a:p>
            <a:pPr marL="762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sum += x;</a:t>
            </a:r>
          </a:p>
          <a:p>
            <a:pPr marL="762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if(x == 5) break; // stop the loop when 5 is obtained</a:t>
            </a:r>
          </a:p>
          <a:p>
            <a:pPr marL="762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r>
              <a:rPr lang="en-IN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System.out.println</a:t>
            </a: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("Summation of first 5 elements: " + sum);</a:t>
            </a:r>
          </a:p>
          <a:p>
            <a:pPr marL="762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}}</a:t>
            </a:r>
            <a:endParaRPr lang="en-IN" sz="1800" b="1" dirty="0">
              <a:solidFill>
                <a:schemeClr val="tx1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2692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dirty="0"/>
              <a:t>Iteration over multidimensional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Write a program to </a:t>
            </a:r>
            <a:r>
              <a:rPr lang="en-IN" sz="1800" dirty="0"/>
              <a:t>use for-each style of for on a two-dimensional array.?</a:t>
            </a:r>
            <a:endParaRPr lang="en-IN" sz="1800" b="1" dirty="0">
              <a:solidFill>
                <a:schemeClr val="tx1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4293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483518"/>
          </a:xfrm>
        </p:spPr>
        <p:txBody>
          <a:bodyPr/>
          <a:lstStyle/>
          <a:p>
            <a:pPr marL="76200" indent="0"/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Search an array using for-each style for.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</a:rPr>
              <a:t>// Search an array using for-each style for.</a:t>
            </a:r>
          </a:p>
          <a:p>
            <a:pPr marL="76200" indent="0">
              <a:buNone/>
            </a:pPr>
            <a:r>
              <a:rPr lang="en-IN" sz="1400" dirty="0"/>
              <a:t>class Search {</a:t>
            </a:r>
          </a:p>
          <a:p>
            <a:pPr marL="76200" indent="0">
              <a:buNone/>
            </a:pPr>
            <a:r>
              <a:rPr lang="en-IN" sz="1400" dirty="0"/>
              <a:t>public static void main(String </a:t>
            </a:r>
            <a:r>
              <a:rPr lang="en-IN" sz="1400" dirty="0" err="1"/>
              <a:t>args</a:t>
            </a:r>
            <a:r>
              <a:rPr lang="en-IN" sz="1400" dirty="0"/>
              <a:t>[]) {</a:t>
            </a:r>
          </a:p>
          <a:p>
            <a:pPr marL="76200" indent="0">
              <a:buNone/>
            </a:pPr>
            <a:r>
              <a:rPr lang="de-DE" sz="1400" dirty="0"/>
              <a:t>int nums[] = { 6, 8, 3, 7, 5, 6, 1, 4 };</a:t>
            </a:r>
          </a:p>
          <a:p>
            <a:pPr marL="7620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val</a:t>
            </a:r>
            <a:r>
              <a:rPr lang="en-IN" sz="1400" dirty="0"/>
              <a:t> = 5;</a:t>
            </a:r>
          </a:p>
          <a:p>
            <a:pPr marL="76200" indent="0">
              <a:buNone/>
            </a:pPr>
            <a:r>
              <a:rPr lang="en-IN" sz="1400" dirty="0" err="1"/>
              <a:t>boolean</a:t>
            </a:r>
            <a:r>
              <a:rPr lang="en-IN" sz="1400" dirty="0"/>
              <a:t> found = false;</a:t>
            </a:r>
          </a:p>
          <a:p>
            <a:pPr marL="76200" indent="0">
              <a:buNone/>
            </a:pPr>
            <a:r>
              <a:rPr lang="en-IN" sz="1400" dirty="0">
                <a:solidFill>
                  <a:schemeClr val="accent3">
                    <a:lumMod val="75000"/>
                  </a:schemeClr>
                </a:solidFill>
              </a:rPr>
              <a:t>// use for-each style for to search </a:t>
            </a:r>
            <a:r>
              <a:rPr lang="en-IN" sz="1400" dirty="0" err="1">
                <a:solidFill>
                  <a:schemeClr val="accent3">
                    <a:lumMod val="75000"/>
                  </a:schemeClr>
                </a:solidFill>
              </a:rPr>
              <a:t>nums</a:t>
            </a:r>
            <a:r>
              <a:rPr lang="en-IN" sz="1400" dirty="0">
                <a:solidFill>
                  <a:schemeClr val="accent3">
                    <a:lumMod val="75000"/>
                  </a:schemeClr>
                </a:solidFill>
              </a:rPr>
              <a:t> for </a:t>
            </a:r>
            <a:r>
              <a:rPr lang="en-IN" sz="1400" dirty="0" err="1">
                <a:solidFill>
                  <a:schemeClr val="accent3">
                    <a:lumMod val="75000"/>
                  </a:schemeClr>
                </a:solidFill>
              </a:rPr>
              <a:t>val</a:t>
            </a:r>
            <a:endParaRPr lang="en-IN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76200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for(</a:t>
            </a:r>
            <a:r>
              <a:rPr lang="en-IN" sz="1400" dirty="0" err="1">
                <a:solidFill>
                  <a:srgbClr val="FF0000"/>
                </a:solidFill>
              </a:rPr>
              <a:t>int</a:t>
            </a:r>
            <a:r>
              <a:rPr lang="en-IN" sz="1400" dirty="0">
                <a:solidFill>
                  <a:srgbClr val="FF0000"/>
                </a:solidFill>
              </a:rPr>
              <a:t> x : </a:t>
            </a:r>
            <a:r>
              <a:rPr lang="en-IN" sz="1400" dirty="0" err="1">
                <a:solidFill>
                  <a:srgbClr val="FF0000"/>
                </a:solidFill>
              </a:rPr>
              <a:t>nums</a:t>
            </a:r>
            <a:r>
              <a:rPr lang="en-IN" sz="1400" dirty="0">
                <a:solidFill>
                  <a:srgbClr val="FF0000"/>
                </a:solidFill>
              </a:rPr>
              <a:t>) </a:t>
            </a:r>
            <a:r>
              <a:rPr lang="en-IN" sz="1400" dirty="0"/>
              <a:t>{</a:t>
            </a:r>
          </a:p>
          <a:p>
            <a:pPr marL="76200" indent="0">
              <a:buNone/>
            </a:pPr>
            <a:r>
              <a:rPr lang="en-IN" sz="1400" dirty="0"/>
              <a:t>if(x == </a:t>
            </a:r>
            <a:r>
              <a:rPr lang="en-IN" sz="1400" dirty="0" err="1"/>
              <a:t>val</a:t>
            </a:r>
            <a:r>
              <a:rPr lang="en-IN" sz="1400" dirty="0"/>
              <a:t>) {</a:t>
            </a:r>
          </a:p>
          <a:p>
            <a:pPr marL="76200" indent="0">
              <a:buNone/>
            </a:pPr>
            <a:r>
              <a:rPr lang="en-IN" sz="1400" dirty="0"/>
              <a:t>found = true;</a:t>
            </a:r>
          </a:p>
          <a:p>
            <a:pPr marL="76200" indent="0">
              <a:buNone/>
            </a:pPr>
            <a:r>
              <a:rPr lang="en-IN" sz="1400" dirty="0"/>
              <a:t>break;</a:t>
            </a:r>
          </a:p>
          <a:p>
            <a:pPr marL="76200" indent="0">
              <a:buNone/>
            </a:pPr>
            <a:r>
              <a:rPr lang="en-IN" sz="1400" dirty="0"/>
              <a:t>} }</a:t>
            </a:r>
          </a:p>
          <a:p>
            <a:pPr marL="76200" indent="0">
              <a:buNone/>
            </a:pPr>
            <a:r>
              <a:rPr lang="en-IN" sz="1400" dirty="0"/>
              <a:t>if(found)</a:t>
            </a:r>
          </a:p>
          <a:p>
            <a:pPr marL="76200" indent="0">
              <a:buNone/>
            </a:pPr>
            <a:r>
              <a:rPr lang="en-IN" sz="1400" dirty="0" err="1"/>
              <a:t>System.out.println</a:t>
            </a:r>
            <a:r>
              <a:rPr lang="en-IN" sz="1400" dirty="0"/>
              <a:t>("Value found!");</a:t>
            </a:r>
          </a:p>
          <a:p>
            <a:pPr marL="76200" indent="0">
              <a:buNone/>
            </a:pPr>
            <a:r>
              <a:rPr lang="en-IN" sz="1400" dirty="0"/>
              <a:t>}}</a:t>
            </a:r>
            <a:endParaRPr lang="en-IN" sz="1400" b="1" dirty="0">
              <a:solidFill>
                <a:schemeClr val="tx1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09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280920" cy="576064"/>
          </a:xfrm>
        </p:spPr>
        <p:txBody>
          <a:bodyPr/>
          <a:lstStyle/>
          <a:p>
            <a:r>
              <a:rPr lang="en-IN" i="1" dirty="0"/>
              <a:t>Control </a:t>
            </a:r>
            <a:r>
              <a:rPr lang="en-IN" dirty="0"/>
              <a:t>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640960" cy="437195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A programming language uses </a:t>
            </a:r>
            <a:r>
              <a:rPr lang="en-IN" sz="1800" i="1" dirty="0"/>
              <a:t>control </a:t>
            </a:r>
            <a:r>
              <a:rPr lang="en-IN" sz="1800" dirty="0"/>
              <a:t>statements to cause the flow of execution to advance and branch based on changes to the state of a program.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 Java’s program control statements can be put into the following categories: </a:t>
            </a:r>
            <a:r>
              <a:rPr lang="en-IN" sz="1800" dirty="0">
                <a:solidFill>
                  <a:srgbClr val="FF0000"/>
                </a:solidFill>
              </a:rPr>
              <a:t>selection, iteration, and jump.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i="1" dirty="0"/>
              <a:t>Selection </a:t>
            </a:r>
            <a:r>
              <a:rPr lang="en-IN" sz="1800" dirty="0"/>
              <a:t>statements allow your program to choose different paths of execution based upon the outcome of an expression or the state of a variable.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1800" i="1" dirty="0"/>
              <a:t>Iteration </a:t>
            </a:r>
            <a:r>
              <a:rPr lang="en-IN" sz="1800" dirty="0"/>
              <a:t>statements enable program execution to repeat one or more statements (that is, iteration statements form loops).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i="1" dirty="0"/>
              <a:t>Jump </a:t>
            </a:r>
            <a:r>
              <a:rPr lang="en-IN" sz="1800" dirty="0"/>
              <a:t>statements allow your program to execute in a nonlinear fashion.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3751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280920" cy="936104"/>
          </a:xfrm>
        </p:spPr>
        <p:txBody>
          <a:bodyPr/>
          <a:lstStyle/>
          <a:p>
            <a:pPr marL="76200"/>
            <a:br>
              <a:rPr lang="en-IN" b="1" u="sng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IN" b="1" u="sng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b="1" u="sng" dirty="0">
                <a:solidFill>
                  <a:schemeClr val="accent3">
                    <a:lumMod val="75000"/>
                  </a:schemeClr>
                </a:solidFill>
              </a:rPr>
              <a:t>Nested Loops</a:t>
            </a:r>
            <a:b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</a:b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627534"/>
            <a:ext cx="8640960" cy="4515966"/>
          </a:xfrm>
        </p:spPr>
        <p:txBody>
          <a:bodyPr/>
          <a:lstStyle/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Loops may be nested.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Nested {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76200" indent="0"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for(j=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j&lt;10;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(".");</a:t>
            </a:r>
          </a:p>
          <a:p>
            <a:pPr marL="7620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IN" sz="1600" b="1" u="sng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2406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u="sng" dirty="0"/>
              <a:t>Jump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Java supports three jump statements: </a:t>
            </a:r>
            <a:r>
              <a:rPr lang="en-IN" sz="1800" b="1" dirty="0"/>
              <a:t>break</a:t>
            </a:r>
            <a:r>
              <a:rPr lang="en-IN" sz="1800" dirty="0"/>
              <a:t>, </a:t>
            </a:r>
            <a:r>
              <a:rPr lang="en-IN" sz="1800" b="1" dirty="0"/>
              <a:t>continue</a:t>
            </a:r>
            <a:r>
              <a:rPr lang="en-IN" sz="1800" dirty="0"/>
              <a:t>, and </a:t>
            </a:r>
            <a:r>
              <a:rPr lang="en-IN" sz="1800" b="1" dirty="0"/>
              <a:t>return</a:t>
            </a:r>
            <a:r>
              <a:rPr lang="en-IN" sz="1800" dirty="0"/>
              <a:t>.</a:t>
            </a:r>
          </a:p>
          <a:p>
            <a:pPr marL="76200" indent="0">
              <a:buNone/>
            </a:pPr>
            <a:r>
              <a:rPr lang="en-IN" sz="1800" b="1" u="sng" dirty="0"/>
              <a:t>Using break</a:t>
            </a:r>
          </a:p>
          <a:p>
            <a:pPr marL="76200" indent="0">
              <a:buNone/>
            </a:pPr>
            <a:r>
              <a:rPr lang="en-IN" sz="1800" b="1" dirty="0" err="1"/>
              <a:t>a.Using</a:t>
            </a:r>
            <a:r>
              <a:rPr lang="en-IN" sz="1800" b="1" dirty="0"/>
              <a:t> break to Exit a Loop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By using </a:t>
            </a:r>
            <a:r>
              <a:rPr lang="en-IN" sz="1800" b="1" dirty="0"/>
              <a:t>break</a:t>
            </a:r>
            <a:r>
              <a:rPr lang="en-IN" sz="1800" dirty="0"/>
              <a:t>, you can force immediate termination of a loop, bypassing the conditional expression and any remaining code in the body of the loop.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When a </a:t>
            </a:r>
            <a:r>
              <a:rPr lang="en-IN" sz="1800" b="1" dirty="0"/>
              <a:t>break </a:t>
            </a:r>
            <a:r>
              <a:rPr lang="en-IN" sz="1800" dirty="0"/>
              <a:t>statement is encountered inside a loop, the loop is terminated and program control resumes at the next statement following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When used inside a set of nested loops, the </a:t>
            </a:r>
            <a:r>
              <a:rPr lang="en-IN" sz="1800" b="1" dirty="0"/>
              <a:t>break </a:t>
            </a:r>
            <a:r>
              <a:rPr lang="en-IN" sz="1800" dirty="0"/>
              <a:t>statement will only break out of the innermost loop.</a:t>
            </a:r>
            <a:endParaRPr lang="en-IN" sz="1800" b="1" u="sng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7744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u="sng" dirty="0"/>
              <a:t>Jump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u="sng" dirty="0"/>
              <a:t>Using break</a:t>
            </a:r>
          </a:p>
          <a:p>
            <a:pPr marL="76200" indent="0">
              <a:buNone/>
            </a:pPr>
            <a:r>
              <a:rPr lang="en-I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break to exit a loop.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BreakLoop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&lt;100;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76200" indent="0">
              <a:buNone/>
            </a:pPr>
            <a:r>
              <a:rPr lang="en-I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I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10) break; 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terminate loop if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10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("Loop complete.");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800" b="1" u="sng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67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u="sng" dirty="0"/>
              <a:t>Jump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u="sng" dirty="0"/>
              <a:t>Using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31590"/>
            <a:ext cx="518457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503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u="sng" dirty="0"/>
              <a:t>Jump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83518"/>
            <a:ext cx="8640960" cy="4659982"/>
          </a:xfrm>
        </p:spPr>
        <p:txBody>
          <a:bodyPr/>
          <a:lstStyle/>
          <a:p>
            <a:pPr marL="76200" indent="0">
              <a:buNone/>
            </a:pPr>
            <a:r>
              <a:rPr lang="en-IN" sz="1600" dirty="0"/>
              <a:t>class BreakLoop3 {</a:t>
            </a:r>
          </a:p>
          <a:p>
            <a:pPr marL="76200" indent="0">
              <a:buNone/>
            </a:pPr>
            <a:r>
              <a:rPr lang="en-IN" sz="1600" dirty="0"/>
              <a:t>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 {</a:t>
            </a:r>
          </a:p>
          <a:p>
            <a:pPr marL="76200" indent="0">
              <a:buNone/>
            </a:pPr>
            <a:r>
              <a:rPr lang="en-IN" sz="1600" dirty="0"/>
              <a:t>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 </a:t>
            </a:r>
            <a:r>
              <a:rPr lang="en-IN" sz="1600" dirty="0" err="1"/>
              <a:t>i</a:t>
            </a:r>
            <a:r>
              <a:rPr lang="en-IN" sz="1600" dirty="0"/>
              <a:t>&lt;3; </a:t>
            </a:r>
            <a:r>
              <a:rPr lang="en-IN" sz="1600" dirty="0" err="1"/>
              <a:t>i</a:t>
            </a:r>
            <a:r>
              <a:rPr lang="en-IN" sz="1600" dirty="0"/>
              <a:t>++) {</a:t>
            </a:r>
          </a:p>
          <a:p>
            <a:pPr marL="76200" indent="0">
              <a:buNone/>
            </a:pPr>
            <a:r>
              <a:rPr lang="en-IN" sz="1600" dirty="0" err="1"/>
              <a:t>System.out.print</a:t>
            </a:r>
            <a:r>
              <a:rPr lang="en-IN" sz="1600" dirty="0"/>
              <a:t>("Pass " + </a:t>
            </a:r>
            <a:r>
              <a:rPr lang="en-IN" sz="1600" dirty="0" err="1"/>
              <a:t>i</a:t>
            </a:r>
            <a:r>
              <a:rPr lang="en-IN" sz="1600" dirty="0"/>
              <a:t> + ": ");</a:t>
            </a:r>
          </a:p>
          <a:p>
            <a:pPr marL="76200" indent="0">
              <a:buNone/>
            </a:pPr>
            <a:r>
              <a:rPr lang="en-IN" sz="1600" dirty="0"/>
              <a:t>for(</a:t>
            </a:r>
            <a:r>
              <a:rPr lang="en-IN" sz="1600" dirty="0" err="1"/>
              <a:t>int</a:t>
            </a:r>
            <a:r>
              <a:rPr lang="en-IN" sz="1600" dirty="0"/>
              <a:t> j=0; j&lt;100; </a:t>
            </a:r>
            <a:r>
              <a:rPr lang="en-IN" sz="1600" dirty="0" err="1"/>
              <a:t>j++</a:t>
            </a:r>
            <a:r>
              <a:rPr lang="en-IN" sz="1600" dirty="0"/>
              <a:t>) {</a:t>
            </a:r>
          </a:p>
          <a:p>
            <a:pPr marL="76200" indent="0">
              <a:buNone/>
            </a:pPr>
            <a:r>
              <a:rPr lang="en-IN" sz="1600" dirty="0"/>
              <a:t>if(j == 10) break; // terminate loop if j is 10</a:t>
            </a:r>
          </a:p>
          <a:p>
            <a:pPr marL="76200" indent="0">
              <a:buNone/>
            </a:pPr>
            <a:r>
              <a:rPr lang="en-IN" sz="1600" dirty="0" err="1"/>
              <a:t>System.out.print</a:t>
            </a:r>
            <a:r>
              <a:rPr lang="en-IN" sz="1600" dirty="0"/>
              <a:t>(j + " ");</a:t>
            </a:r>
          </a:p>
          <a:p>
            <a:pPr marL="76200" indent="0">
              <a:buNone/>
            </a:pPr>
            <a:r>
              <a:rPr lang="en-IN" sz="1600" dirty="0"/>
              <a:t>}</a:t>
            </a:r>
          </a:p>
          <a:p>
            <a:pPr marL="7620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();</a:t>
            </a:r>
          </a:p>
          <a:p>
            <a:pPr marL="76200" indent="0">
              <a:buNone/>
            </a:pPr>
            <a:r>
              <a:rPr lang="en-IN" sz="1600" dirty="0"/>
              <a:t>}</a:t>
            </a:r>
          </a:p>
          <a:p>
            <a:pPr marL="7620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("Loops complete.");</a:t>
            </a:r>
          </a:p>
          <a:p>
            <a:pPr marL="76200" indent="0">
              <a:buNone/>
            </a:pPr>
            <a:r>
              <a:rPr lang="en-IN" sz="1600" dirty="0"/>
              <a:t>} }</a:t>
            </a:r>
            <a:endParaRPr lang="en-IN" sz="16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31590"/>
            <a:ext cx="396044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62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u="sng" dirty="0"/>
              <a:t>Jump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u="sng" dirty="0"/>
              <a:t>b. Using break as a Form of </a:t>
            </a:r>
            <a:r>
              <a:rPr lang="en-IN" sz="1800" b="1" u="sng" dirty="0" err="1"/>
              <a:t>Goto</a:t>
            </a:r>
            <a:endParaRPr lang="en-IN" sz="1800" b="1" u="sng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Java does not have a </a:t>
            </a:r>
            <a:r>
              <a:rPr lang="en-IN" sz="2000" dirty="0" err="1"/>
              <a:t>goto</a:t>
            </a:r>
            <a:r>
              <a:rPr lang="en-IN" sz="2000" dirty="0"/>
              <a:t> statement.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The </a:t>
            </a:r>
            <a:r>
              <a:rPr lang="en-IN" sz="2000" b="1" dirty="0"/>
              <a:t>break </a:t>
            </a:r>
            <a:r>
              <a:rPr lang="en-IN" sz="2000" dirty="0"/>
              <a:t>statement can also be employed by itself to provide a “civilized” form of the </a:t>
            </a:r>
            <a:r>
              <a:rPr lang="en-IN" sz="2000" dirty="0" err="1"/>
              <a:t>goto</a:t>
            </a:r>
            <a:r>
              <a:rPr lang="en-IN" sz="2000" dirty="0"/>
              <a:t> statement.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The general form of the labelled </a:t>
            </a:r>
            <a:r>
              <a:rPr lang="en-IN" sz="2000" b="1" dirty="0"/>
              <a:t>break </a:t>
            </a:r>
            <a:r>
              <a:rPr lang="en-IN" sz="2000" dirty="0"/>
              <a:t>statement is shown here:</a:t>
            </a:r>
          </a:p>
          <a:p>
            <a:pPr marL="7620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        break </a:t>
            </a:r>
            <a:r>
              <a:rPr lang="en-IN" sz="2000" i="1" dirty="0">
                <a:solidFill>
                  <a:srgbClr val="FF0000"/>
                </a:solidFill>
              </a:rPr>
              <a:t>label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i="1" dirty="0"/>
              <a:t>label  </a:t>
            </a:r>
            <a:r>
              <a:rPr lang="en-IN" sz="2000" dirty="0"/>
              <a:t>is the name of a label that identifies a block of code.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A </a:t>
            </a:r>
            <a:r>
              <a:rPr lang="en-IN" sz="2000" i="1" dirty="0"/>
              <a:t>label </a:t>
            </a:r>
            <a:r>
              <a:rPr lang="en-IN" sz="2000" dirty="0"/>
              <a:t>is any valid Java identifier followed by a colon.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Once you have </a:t>
            </a:r>
            <a:r>
              <a:rPr lang="en-IN" sz="2000" dirty="0" err="1"/>
              <a:t>labeled</a:t>
            </a:r>
            <a:r>
              <a:rPr lang="en-IN" sz="2000" dirty="0"/>
              <a:t> a block, you can then use this label as the target of a </a:t>
            </a:r>
            <a:r>
              <a:rPr lang="en-IN" sz="2000" b="1" dirty="0"/>
              <a:t>break </a:t>
            </a:r>
            <a:r>
              <a:rPr lang="en-IN" sz="2000" dirty="0"/>
              <a:t>statement.</a:t>
            </a:r>
            <a:endParaRPr lang="en-IN" sz="20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9296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u="sng" dirty="0"/>
              <a:t>Jump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u="sng" dirty="0"/>
              <a:t>b. Using break as a Form of </a:t>
            </a:r>
            <a:r>
              <a:rPr lang="en-IN" sz="1800" b="1" u="sng" dirty="0" err="1"/>
              <a:t>Goto</a:t>
            </a:r>
            <a:endParaRPr lang="en-IN" sz="1800" b="1" u="sng" dirty="0"/>
          </a:p>
          <a:p>
            <a:pPr marL="76200" indent="0">
              <a:buNone/>
            </a:pPr>
            <a:endParaRPr lang="en-IN" sz="1800" b="1" u="sng" dirty="0"/>
          </a:p>
          <a:p>
            <a:pPr marL="76200" indent="0">
              <a:buNone/>
            </a:pPr>
            <a:endParaRPr lang="en-IN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471130"/>
              </p:ext>
            </p:extLst>
          </p:nvPr>
        </p:nvGraphicFramePr>
        <p:xfrm>
          <a:off x="467544" y="915566"/>
          <a:ext cx="8496944" cy="3962400"/>
        </p:xfrm>
        <a:graphic>
          <a:graphicData uri="http://schemas.openxmlformats.org/drawingml/2006/table">
            <a:tbl>
              <a:tblPr firstRow="1" bandRow="1">
                <a:tableStyleId>{D016372B-EEBE-4A30-A24A-56B3CD919E51}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432">
                <a:tc>
                  <a:txBody>
                    <a:bodyPr/>
                    <a:lstStyle/>
                    <a:p>
                      <a:r>
                        <a:rPr lang="en-IN" sz="1800" b="1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// Using break inside inner loop.</a:t>
                      </a:r>
                    </a:p>
                    <a:p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class Break {</a:t>
                      </a:r>
                    </a:p>
                    <a:p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public static void main(String </a:t>
                      </a:r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args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[]) {</a:t>
                      </a:r>
                    </a:p>
                    <a:p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boolean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 t = true;</a:t>
                      </a:r>
                    </a:p>
                    <a:p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first: {</a:t>
                      </a:r>
                    </a:p>
                    <a:p>
                      <a:r>
                        <a:rPr lang="en-IN" sz="2400" b="0" i="0" u="none" strike="noStrike" cap="none" baseline="0" dirty="0">
                          <a:solidFill>
                            <a:srgbClr val="FF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second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: {</a:t>
                      </a:r>
                    </a:p>
                    <a:p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third: {</a:t>
                      </a:r>
                    </a:p>
                    <a:p>
                      <a:r>
                        <a:rPr lang="en-IN" sz="2400" b="0" i="0" u="none" strike="noStrike" cap="none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System.out.println</a:t>
                      </a:r>
                      <a:r>
                        <a:rPr lang="en-IN" sz="2400" b="0" i="0" u="none" strike="noStrike" cap="non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("Before the break.");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b="0" i="0" u="none" strike="noStrike" cap="none" baseline="0" dirty="0">
                          <a:solidFill>
                            <a:srgbClr val="FF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if(t) break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N" sz="2400" b="0" i="0" u="none" strike="noStrike" cap="none" baseline="0" dirty="0">
                          <a:solidFill>
                            <a:srgbClr val="FF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second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// break out of second   block</a:t>
                      </a:r>
                    </a:p>
                    <a:p>
                      <a:endParaRPr lang="en-IN" sz="20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System.out.println</a:t>
                      </a:r>
                      <a:r>
                        <a:rPr lang="en-IN" sz="20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("This won't execute");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}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System.out.println</a:t>
                      </a:r>
                      <a:r>
                        <a:rPr lang="en-IN" sz="20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("This won't execute");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}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System.out.println</a:t>
                      </a:r>
                      <a:r>
                        <a:rPr lang="en-IN" sz="2000" b="0" i="0" u="none" strike="noStrike" cap="non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("This is after second block.");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}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}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}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2000" b="0" i="0" u="none" strike="noStrike" cap="none" baseline="0" dirty="0">
                        <a:solidFill>
                          <a:srgbClr val="000000"/>
                        </a:solidFill>
                        <a:latin typeface="Aparajita" panose="020B0604020202020204" pitchFamily="34" charset="0"/>
                        <a:ea typeface="Arial"/>
                        <a:cs typeface="Aparajita" panose="020B0604020202020204" pitchFamily="34" charset="0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OUTPUT</a:t>
                      </a:r>
                    </a:p>
                    <a:p>
                      <a:r>
                        <a:rPr lang="en-IN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Before the break.</a:t>
                      </a:r>
                    </a:p>
                    <a:p>
                      <a:r>
                        <a:rPr lang="en-IN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This is after second block.</a:t>
                      </a:r>
                      <a:endParaRPr lang="en-IN" sz="2000" b="0" i="0" u="none" strike="noStrike" cap="none" baseline="0" dirty="0">
                        <a:solidFill>
                          <a:srgbClr val="000000"/>
                        </a:solidFill>
                        <a:latin typeface="Aparajita" panose="020B0604020202020204" pitchFamily="34" charset="0"/>
                        <a:ea typeface="Arial"/>
                        <a:cs typeface="Aparajita" panose="020B060402020202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641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u="sng" dirty="0"/>
              <a:t>Jump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u="sng" dirty="0"/>
              <a:t>b. Using break as a Form of </a:t>
            </a:r>
            <a:r>
              <a:rPr lang="en-IN" sz="1800" b="1" u="sng" dirty="0" err="1"/>
              <a:t>Goto</a:t>
            </a:r>
            <a:endParaRPr lang="en-IN" sz="1800" b="1" u="sng" dirty="0"/>
          </a:p>
          <a:p>
            <a:pPr marL="76200" indent="0">
              <a:buNone/>
            </a:pPr>
            <a:endParaRPr lang="en-IN" sz="1800" b="1" u="sng" dirty="0"/>
          </a:p>
          <a:p>
            <a:pPr marL="76200" indent="0">
              <a:buNone/>
            </a:pPr>
            <a:endParaRPr lang="en-IN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48840"/>
              </p:ext>
            </p:extLst>
          </p:nvPr>
        </p:nvGraphicFramePr>
        <p:xfrm>
          <a:off x="179512" y="915566"/>
          <a:ext cx="8496944" cy="4632960"/>
        </p:xfrm>
        <a:graphic>
          <a:graphicData uri="http://schemas.openxmlformats.org/drawingml/2006/table">
            <a:tbl>
              <a:tblPr firstRow="1" bandRow="1">
                <a:tableStyleId>{D016372B-EEBE-4A30-A24A-56B3CD919E51}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432">
                <a:tc>
                  <a:txBody>
                    <a:bodyPr/>
                    <a:lstStyle/>
                    <a:p>
                      <a:r>
                        <a:rPr lang="en-IN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Using break to exit from nested loops</a:t>
                      </a:r>
                    </a:p>
                    <a:p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class BreakLoop4 {</a:t>
                      </a:r>
                    </a:p>
                    <a:p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public static void main(String </a:t>
                      </a:r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args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[]) </a:t>
                      </a:r>
                    </a:p>
                    <a:p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{</a:t>
                      </a:r>
                    </a:p>
                    <a:p>
                      <a:r>
                        <a:rPr lang="en-IN" sz="2400" b="1" i="0" u="none" strike="noStrike" cap="non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outer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: for(</a:t>
                      </a:r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int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i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=0; </a:t>
                      </a:r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i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&lt;3; </a:t>
                      </a:r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i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++) </a:t>
                      </a:r>
                      <a:r>
                        <a:rPr lang="en-IN" sz="2400" b="0" i="0" u="none" strike="noStrike" cap="none" baseline="0" dirty="0">
                          <a:solidFill>
                            <a:srgbClr val="FF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//</a:t>
                      </a:r>
                      <a:r>
                        <a:rPr lang="en-IN" sz="2400" b="0" i="0" u="none" strike="noStrike" cap="none" baseline="0" dirty="0" err="1">
                          <a:solidFill>
                            <a:srgbClr val="FF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labeled</a:t>
                      </a:r>
                      <a:r>
                        <a:rPr lang="en-IN" sz="2400" b="0" i="0" u="none" strike="noStrike" cap="none" baseline="0" dirty="0">
                          <a:solidFill>
                            <a:srgbClr val="FF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 for loop</a:t>
                      </a:r>
                    </a:p>
                    <a:p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{</a:t>
                      </a:r>
                    </a:p>
                    <a:p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System.out.print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("Pass " + </a:t>
                      </a:r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i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 + ": ");</a:t>
                      </a:r>
                    </a:p>
                    <a:p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for(</a:t>
                      </a:r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int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 j=0; j&lt;100; </a:t>
                      </a:r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j++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 {</a:t>
                      </a:r>
                    </a:p>
                    <a:p>
                      <a:r>
                        <a:rPr lang="en-IN" sz="2400" b="1" i="0" u="none" strike="noStrike" cap="non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if(j == 10) break outer;</a:t>
                      </a:r>
                      <a:r>
                        <a:rPr lang="en-IN" sz="2400" b="0" i="0" u="none" strike="noStrike" cap="non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// exit both loops</a:t>
                      </a:r>
                    </a:p>
                    <a:p>
                      <a:endParaRPr lang="en-IN" sz="20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System.out.print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(j + " ");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}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System.out.println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("This will not print");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}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400" b="0" i="0" u="none" strike="noStrike" cap="none" baseline="0" dirty="0" err="1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System.out.println</a:t>
                      </a: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("Loops complete.");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}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}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0" i="0" u="none" strike="noStrike" cap="none" baseline="0" dirty="0">
                          <a:solidFill>
                            <a:srgbClr val="000000"/>
                          </a:solidFill>
                          <a:latin typeface="Aparajita" panose="020B0604020202020204" pitchFamily="34" charset="0"/>
                          <a:ea typeface="Arial"/>
                          <a:cs typeface="Aparajita" panose="020B0604020202020204" pitchFamily="34" charset="0"/>
                          <a:sym typeface="Arial"/>
                        </a:rPr>
                        <a:t>OUTPUT:</a:t>
                      </a:r>
                      <a:endParaRPr lang="en-IN" sz="2400" b="0" i="0" u="none" strike="noStrike" cap="none" baseline="0" dirty="0">
                        <a:solidFill>
                          <a:srgbClr val="000000"/>
                        </a:solidFill>
                        <a:latin typeface="Aparajita" panose="020B0604020202020204" pitchFamily="34" charset="0"/>
                        <a:ea typeface="Arial"/>
                        <a:cs typeface="Aparajita" panose="020B0604020202020204" pitchFamily="34" charset="0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Pass 0: 0 1 2 3 4 5 6 7 8 9 Loops complete.</a:t>
                      </a:r>
                      <a:endParaRPr lang="en-US" sz="2400" b="0" i="0" u="none" strike="noStrike" cap="none" baseline="0" dirty="0">
                        <a:solidFill>
                          <a:srgbClr val="000000"/>
                        </a:solidFill>
                        <a:latin typeface="Aparajita" panose="020B0604020202020204" pitchFamily="34" charset="0"/>
                        <a:ea typeface="Arial"/>
                        <a:cs typeface="Aparajita" panose="020B060402020202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451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u="sng" dirty="0"/>
              <a:t>Jump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u="sng" dirty="0"/>
              <a:t>2. Using continue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The Java continue statement is used to continue the loop.</a:t>
            </a:r>
            <a:endParaRPr lang="en-IN" sz="2000" b="1" u="sng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In </a:t>
            </a:r>
            <a:r>
              <a:rPr lang="en-IN" sz="2000" b="1" dirty="0"/>
              <a:t>while </a:t>
            </a:r>
            <a:r>
              <a:rPr lang="en-IN" sz="2000" dirty="0"/>
              <a:t>and </a:t>
            </a:r>
            <a:r>
              <a:rPr lang="en-IN" sz="2000" b="1" dirty="0"/>
              <a:t>do-while </a:t>
            </a:r>
            <a:r>
              <a:rPr lang="en-IN" sz="2000" dirty="0"/>
              <a:t>loops, a </a:t>
            </a:r>
            <a:r>
              <a:rPr lang="en-IN" sz="2000" b="1" dirty="0"/>
              <a:t>continue </a:t>
            </a:r>
            <a:r>
              <a:rPr lang="en-IN" sz="2000" dirty="0"/>
              <a:t>statement causes control to be transferred directly to the conditional expression that controls the loop.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In a </a:t>
            </a:r>
            <a:r>
              <a:rPr lang="en-IN" sz="2000" b="1" dirty="0"/>
              <a:t>for </a:t>
            </a:r>
            <a:r>
              <a:rPr lang="en-IN" sz="2000" dirty="0"/>
              <a:t>loop, control goes first to the iteration portion of the </a:t>
            </a:r>
            <a:r>
              <a:rPr lang="en-IN" sz="2000" b="1" dirty="0"/>
              <a:t>for </a:t>
            </a:r>
            <a:r>
              <a:rPr lang="en-IN" sz="2000" dirty="0"/>
              <a:t>statement and then to the conditional expression.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It continues the current flow of the program and skips the remaining code at the specified condition..</a:t>
            </a:r>
            <a:endParaRPr lang="en-US" sz="2000" b="1" u="sng" dirty="0"/>
          </a:p>
          <a:p>
            <a:pPr marL="76200" indent="0">
              <a:buNone/>
            </a:pPr>
            <a:endParaRPr lang="en-IN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964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u="sng" dirty="0"/>
              <a:t>Jump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u="sng" dirty="0"/>
              <a:t>2. Using continue</a:t>
            </a:r>
          </a:p>
          <a:p>
            <a:pPr marL="76200" indent="0">
              <a:buNone/>
            </a:pPr>
            <a:r>
              <a:rPr lang="en-IN" sz="1800" dirty="0"/>
              <a:t>class Continue {</a:t>
            </a:r>
          </a:p>
          <a:p>
            <a:pPr marL="76200" indent="0">
              <a:buNone/>
            </a:pPr>
            <a:r>
              <a:rPr lang="en-IN" sz="1800" dirty="0"/>
              <a:t>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 </a:t>
            </a:r>
          </a:p>
          <a:p>
            <a:pPr marL="76200" indent="0">
              <a:buNone/>
            </a:pPr>
            <a:r>
              <a:rPr lang="en-IN" sz="1800" dirty="0"/>
              <a:t>{</a:t>
            </a:r>
          </a:p>
          <a:p>
            <a:pPr marL="76200" indent="0">
              <a:buNone/>
            </a:pPr>
            <a:r>
              <a:rPr lang="en-IN" sz="1800" dirty="0"/>
              <a:t>for(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&lt;10; </a:t>
            </a:r>
            <a:r>
              <a:rPr lang="en-IN" sz="1800" dirty="0" err="1"/>
              <a:t>i</a:t>
            </a:r>
            <a:r>
              <a:rPr lang="en-IN" sz="1800" dirty="0"/>
              <a:t>++) </a:t>
            </a:r>
          </a:p>
          <a:p>
            <a:pPr marL="76200" indent="0">
              <a:buNone/>
            </a:pPr>
            <a:r>
              <a:rPr lang="en-IN" sz="1800" dirty="0"/>
              <a:t>{</a:t>
            </a:r>
          </a:p>
          <a:p>
            <a:pPr marL="7620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System.out.print</a:t>
            </a:r>
            <a:r>
              <a:rPr lang="en-IN" sz="1800" dirty="0"/>
              <a:t>(</a:t>
            </a:r>
            <a:r>
              <a:rPr lang="en-IN" sz="1800" dirty="0" err="1"/>
              <a:t>i</a:t>
            </a:r>
            <a:r>
              <a:rPr lang="en-IN" sz="1800" dirty="0"/>
              <a:t> + " ");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	if (i%2 == 0) continue;</a:t>
            </a:r>
          </a:p>
          <a:p>
            <a:pPr marL="7620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System.out.println</a:t>
            </a:r>
            <a:r>
              <a:rPr lang="en-IN" sz="1800" dirty="0"/>
              <a:t>("");</a:t>
            </a:r>
          </a:p>
          <a:p>
            <a:pPr marL="76200" indent="0">
              <a:buNone/>
            </a:pPr>
            <a:r>
              <a:rPr lang="en-IN" sz="1800" dirty="0"/>
              <a:t>}</a:t>
            </a:r>
          </a:p>
          <a:p>
            <a:pPr marL="76200" indent="0">
              <a:buNone/>
            </a:pPr>
            <a:r>
              <a:rPr lang="en-IN" sz="1800" dirty="0"/>
              <a:t>}</a:t>
            </a:r>
          </a:p>
          <a:p>
            <a:pPr marL="76200" indent="0">
              <a:buNone/>
            </a:pPr>
            <a:r>
              <a:rPr lang="en-IN" sz="1800" dirty="0"/>
              <a:t>}</a:t>
            </a:r>
            <a:endParaRPr lang="en-IN" sz="1800" b="1" u="sng" dirty="0"/>
          </a:p>
          <a:p>
            <a:pPr marL="76200" indent="0">
              <a:buNone/>
            </a:pPr>
            <a:endParaRPr lang="en-IN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7774"/>
            <a:ext cx="252028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1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280920" cy="432048"/>
          </a:xfrm>
        </p:spPr>
        <p:txBody>
          <a:bodyPr/>
          <a:lstStyle/>
          <a:p>
            <a:r>
              <a:rPr lang="en-IN" b="1" dirty="0"/>
              <a:t>Java’s Selection Statements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555526"/>
            <a:ext cx="8640960" cy="458797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600" dirty="0"/>
              <a:t>Java supports two selection statements: </a:t>
            </a:r>
            <a:r>
              <a:rPr lang="en-IN" sz="1600" b="1" dirty="0">
                <a:solidFill>
                  <a:srgbClr val="FF0000"/>
                </a:solidFill>
              </a:rPr>
              <a:t>if </a:t>
            </a:r>
            <a:r>
              <a:rPr lang="en-IN" sz="1600" dirty="0">
                <a:solidFill>
                  <a:srgbClr val="FF0000"/>
                </a:solidFill>
              </a:rPr>
              <a:t>and </a:t>
            </a:r>
            <a:r>
              <a:rPr lang="en-IN" sz="1600" b="1" dirty="0">
                <a:solidFill>
                  <a:srgbClr val="FF0000"/>
                </a:solidFill>
              </a:rPr>
              <a:t>switch</a:t>
            </a:r>
            <a:r>
              <a:rPr lang="en-IN" sz="1600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dirty="0"/>
              <a:t>These statements allow you to control the flow of your program’s execution based upon conditions known only during run time.</a:t>
            </a:r>
          </a:p>
          <a:p>
            <a:pPr marL="76200" indent="0">
              <a:buNone/>
            </a:pPr>
            <a:r>
              <a:rPr lang="en-IN" sz="2000" b="1" u="sng" dirty="0"/>
              <a:t>If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b="1" dirty="0"/>
              <a:t> </a:t>
            </a:r>
            <a:r>
              <a:rPr lang="en-IN" sz="1600" dirty="0"/>
              <a:t>The </a:t>
            </a:r>
            <a:r>
              <a:rPr lang="en-IN" sz="1600" b="1" dirty="0"/>
              <a:t>if </a:t>
            </a:r>
            <a:r>
              <a:rPr lang="en-IN" sz="1600" dirty="0"/>
              <a:t>statement is Java’s conditional branch statement.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/>
              <a:t> It can be used to route program execution through two different paths.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/>
              <a:t>Here is the general form of the </a:t>
            </a:r>
            <a:r>
              <a:rPr lang="en-IN" sz="1600" b="1" dirty="0"/>
              <a:t>if </a:t>
            </a:r>
            <a:r>
              <a:rPr lang="en-IN" sz="1600" dirty="0"/>
              <a:t>statement:</a:t>
            </a:r>
          </a:p>
          <a:p>
            <a:pPr marL="76200" indent="0">
              <a:buNone/>
            </a:pPr>
            <a:r>
              <a:rPr lang="en-IN" sz="1600" dirty="0"/>
              <a:t>	</a:t>
            </a:r>
            <a:r>
              <a:rPr lang="en-IN" sz="1600" dirty="0">
                <a:solidFill>
                  <a:srgbClr val="00B050"/>
                </a:solidFill>
              </a:rPr>
              <a:t>if (</a:t>
            </a:r>
            <a:r>
              <a:rPr lang="en-IN" sz="1600" i="1" dirty="0">
                <a:solidFill>
                  <a:srgbClr val="00B050"/>
                </a:solidFill>
              </a:rPr>
              <a:t>condition</a:t>
            </a:r>
            <a:r>
              <a:rPr lang="en-IN" sz="1600" dirty="0">
                <a:solidFill>
                  <a:srgbClr val="00B050"/>
                </a:solidFill>
              </a:rPr>
              <a:t>) </a:t>
            </a:r>
            <a:r>
              <a:rPr lang="en-IN" sz="1600" i="1" dirty="0">
                <a:solidFill>
                  <a:srgbClr val="00B050"/>
                </a:solidFill>
              </a:rPr>
              <a:t>statement1</a:t>
            </a:r>
            <a:r>
              <a:rPr lang="en-IN" sz="1600" dirty="0">
                <a:solidFill>
                  <a:srgbClr val="00B050"/>
                </a:solidFill>
              </a:rPr>
              <a:t>;</a:t>
            </a:r>
          </a:p>
          <a:p>
            <a:pPr marL="76200" indent="0">
              <a:buNone/>
            </a:pPr>
            <a:r>
              <a:rPr lang="en-IN" sz="1600" dirty="0">
                <a:solidFill>
                  <a:srgbClr val="00B050"/>
                </a:solidFill>
              </a:rPr>
              <a:t>	else </a:t>
            </a:r>
            <a:r>
              <a:rPr lang="en-IN" sz="1600" i="1" dirty="0">
                <a:solidFill>
                  <a:srgbClr val="00B050"/>
                </a:solidFill>
              </a:rPr>
              <a:t>statement2</a:t>
            </a:r>
            <a:r>
              <a:rPr lang="en-IN" sz="1600" dirty="0">
                <a:solidFill>
                  <a:srgbClr val="00B050"/>
                </a:solidFill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Here, each </a:t>
            </a:r>
            <a:r>
              <a:rPr lang="en-IN" sz="1600" i="1" dirty="0"/>
              <a:t>statement </a:t>
            </a:r>
            <a:r>
              <a:rPr lang="en-IN" sz="1600" dirty="0"/>
              <a:t>may be a single statement or a compound statement enclosed in curly braces (that is, a </a:t>
            </a:r>
            <a:r>
              <a:rPr lang="en-IN" sz="1600" i="1" dirty="0"/>
              <a:t>block</a:t>
            </a:r>
            <a:r>
              <a:rPr lang="en-IN" sz="1600" dirty="0"/>
              <a:t>).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The </a:t>
            </a:r>
            <a:r>
              <a:rPr lang="en-IN" sz="1600" i="1" dirty="0"/>
              <a:t>condition </a:t>
            </a:r>
            <a:r>
              <a:rPr lang="en-IN" sz="1600" dirty="0"/>
              <a:t>is any expression that returns a </a:t>
            </a:r>
            <a:r>
              <a:rPr lang="en-IN" sz="1600" b="1" dirty="0" err="1"/>
              <a:t>boolean</a:t>
            </a:r>
            <a:r>
              <a:rPr lang="en-IN" sz="1600" b="1" dirty="0"/>
              <a:t> </a:t>
            </a:r>
            <a:r>
              <a:rPr lang="en-IN" sz="1600" dirty="0"/>
              <a:t>value. The </a:t>
            </a:r>
            <a:r>
              <a:rPr lang="en-IN" sz="1600" b="1" dirty="0"/>
              <a:t>else </a:t>
            </a:r>
            <a:r>
              <a:rPr lang="en-IN" sz="1600" dirty="0"/>
              <a:t>clause is optional.</a:t>
            </a:r>
            <a:endParaRPr lang="en-IN" sz="16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3255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u="sng" dirty="0"/>
              <a:t>Jump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u="sng" dirty="0"/>
              <a:t>3. Return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The last control statement is </a:t>
            </a:r>
            <a:r>
              <a:rPr lang="en-IN" sz="1800" b="1" dirty="0"/>
              <a:t>return.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The </a:t>
            </a:r>
            <a:r>
              <a:rPr lang="en-IN" sz="1800" b="1" dirty="0"/>
              <a:t>return </a:t>
            </a:r>
            <a:r>
              <a:rPr lang="en-IN" sz="1800" dirty="0"/>
              <a:t>statement is used to explicitly return from a method.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That is, it causes program control to transfer back to the caller of the method.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At any time in a method the </a:t>
            </a:r>
            <a:r>
              <a:rPr lang="en-IN" sz="1800" b="1" dirty="0"/>
              <a:t>return </a:t>
            </a:r>
            <a:r>
              <a:rPr lang="en-IN" sz="1800" dirty="0"/>
              <a:t>statement can be used to cause execution to branch back to the caller of the method.</a:t>
            </a:r>
            <a:endParaRPr lang="en-IN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4135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36562"/>
            <a:ext cx="8280920" cy="720080"/>
          </a:xfrm>
        </p:spPr>
        <p:txBody>
          <a:bodyPr/>
          <a:lstStyle/>
          <a:p>
            <a:pPr marL="76200" indent="0"/>
            <a:r>
              <a:rPr lang="en-IN" b="1" u="sng" dirty="0"/>
              <a:t>Jump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11510"/>
            <a:ext cx="8640960" cy="4731990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u="sng" dirty="0"/>
              <a:t>3. Return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ea typeface="Inter-Regular" panose="020B0604020202020204" charset="0"/>
                <a:cs typeface="Courier New" panose="02070309020205020404" pitchFamily="49" charset="0"/>
              </a:rPr>
              <a:t>class Return {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ea typeface="Inter-Regular" panose="020B0604020202020204" charset="0"/>
                <a:cs typeface="Courier New" panose="02070309020205020404" pitchFamily="49" charset="0"/>
              </a:rPr>
              <a:t>public static void main(String </a:t>
            </a:r>
            <a:r>
              <a:rPr lang="en-IN" sz="1600" b="1" dirty="0" err="1">
                <a:latin typeface="Courier New" panose="02070309020205020404" pitchFamily="49" charset="0"/>
                <a:ea typeface="Inter-Regular" panose="020B0604020202020204" charset="0"/>
                <a:cs typeface="Courier New" panose="02070309020205020404" pitchFamily="49" charset="0"/>
              </a:rPr>
              <a:t>args</a:t>
            </a:r>
            <a:r>
              <a:rPr lang="en-IN" sz="1600" b="1" dirty="0">
                <a:latin typeface="Courier New" panose="02070309020205020404" pitchFamily="49" charset="0"/>
                <a:ea typeface="Inter-Regular" panose="020B0604020202020204" charset="0"/>
                <a:cs typeface="Courier New" panose="02070309020205020404" pitchFamily="49" charset="0"/>
              </a:rPr>
              <a:t>[]) {</a:t>
            </a:r>
          </a:p>
          <a:p>
            <a:pPr marL="76200" indent="0">
              <a:buNone/>
            </a:pPr>
            <a:r>
              <a:rPr lang="en-IN" sz="1600" b="1" dirty="0" err="1">
                <a:latin typeface="Courier New" panose="02070309020205020404" pitchFamily="49" charset="0"/>
                <a:ea typeface="Inter-Regular" panose="020B0604020202020204" charset="0"/>
                <a:cs typeface="Courier New" panose="02070309020205020404" pitchFamily="49" charset="0"/>
              </a:rPr>
              <a:t>boolean</a:t>
            </a:r>
            <a:r>
              <a:rPr lang="en-IN" sz="1600" b="1" dirty="0">
                <a:latin typeface="Courier New" panose="02070309020205020404" pitchFamily="49" charset="0"/>
                <a:ea typeface="Inter-Regular" panose="020B0604020202020204" charset="0"/>
                <a:cs typeface="Courier New" panose="02070309020205020404" pitchFamily="49" charset="0"/>
              </a:rPr>
              <a:t> t = true;</a:t>
            </a:r>
          </a:p>
          <a:p>
            <a:pPr marL="76200" indent="0">
              <a:buNone/>
            </a:pPr>
            <a:r>
              <a:rPr lang="en-IN" sz="1600" b="1" dirty="0" err="1">
                <a:latin typeface="Courier New" panose="02070309020205020404" pitchFamily="49" charset="0"/>
                <a:ea typeface="Inter-Regular" panose="020B0604020202020204" charset="0"/>
                <a:cs typeface="Courier New" panose="02070309020205020404" pitchFamily="49" charset="0"/>
              </a:rPr>
              <a:t>System.out.println</a:t>
            </a:r>
            <a:r>
              <a:rPr lang="en-IN" sz="1600" b="1" dirty="0">
                <a:latin typeface="Courier New" panose="02070309020205020404" pitchFamily="49" charset="0"/>
                <a:ea typeface="Inter-Regular" panose="020B0604020202020204" charset="0"/>
                <a:cs typeface="Courier New" panose="02070309020205020404" pitchFamily="49" charset="0"/>
              </a:rPr>
              <a:t>("Before the return.");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ea typeface="Inter-Regular" panose="020B0604020202020204" charset="0"/>
                <a:cs typeface="Courier New" panose="02070309020205020404" pitchFamily="49" charset="0"/>
              </a:rPr>
              <a:t>if(t) return; // return to caller</a:t>
            </a:r>
          </a:p>
          <a:p>
            <a:pPr marL="76200" indent="0">
              <a:buNone/>
            </a:pPr>
            <a:r>
              <a:rPr lang="en-IN" sz="1600" b="1" dirty="0" err="1">
                <a:latin typeface="Courier New" panose="02070309020205020404" pitchFamily="49" charset="0"/>
                <a:ea typeface="Inter-Regular" panose="020B0604020202020204" charset="0"/>
                <a:cs typeface="Courier New" panose="02070309020205020404" pitchFamily="49" charset="0"/>
              </a:rPr>
              <a:t>System.out.println</a:t>
            </a:r>
            <a:r>
              <a:rPr lang="en-IN" sz="1600" b="1" dirty="0">
                <a:latin typeface="Courier New" panose="02070309020205020404" pitchFamily="49" charset="0"/>
                <a:ea typeface="Inter-Regular" panose="020B0604020202020204" charset="0"/>
                <a:cs typeface="Courier New" panose="02070309020205020404" pitchFamily="49" charset="0"/>
              </a:rPr>
              <a:t>("This won't execute.");</a:t>
            </a:r>
          </a:p>
          <a:p>
            <a:pPr marL="76200" indent="0">
              <a:buNone/>
            </a:pPr>
            <a:r>
              <a:rPr lang="en-IN" sz="1600" b="1" dirty="0">
                <a:latin typeface="Courier New" panose="02070309020205020404" pitchFamily="49" charset="0"/>
                <a:ea typeface="Inter-Regular" panose="020B0604020202020204" charset="0"/>
                <a:cs typeface="Courier New" panose="02070309020205020404" pitchFamily="49" charset="0"/>
              </a:rPr>
              <a:t>}}</a:t>
            </a:r>
          </a:p>
          <a:p>
            <a:pPr marL="76200" indent="0">
              <a:buNone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OUTPUT : Before the return.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As you can see, the final </a:t>
            </a:r>
            <a:r>
              <a:rPr lang="en-IN" sz="1600" b="1" dirty="0" err="1"/>
              <a:t>println</a:t>
            </a:r>
            <a:r>
              <a:rPr lang="en-IN" sz="1600" b="1" dirty="0"/>
              <a:t>( ) </a:t>
            </a:r>
            <a:r>
              <a:rPr lang="en-IN" sz="1600" dirty="0"/>
              <a:t>statement is not executed. As soon as </a:t>
            </a:r>
            <a:r>
              <a:rPr lang="en-IN" sz="1600" b="1" dirty="0"/>
              <a:t>return </a:t>
            </a:r>
            <a:r>
              <a:rPr lang="en-IN" sz="1600" dirty="0"/>
              <a:t>is executed, control passes back to the caller.</a:t>
            </a:r>
            <a:endParaRPr lang="en-IN" sz="1600" b="1" u="sng" dirty="0">
              <a:latin typeface="Courier New" panose="02070309020205020404" pitchFamily="49" charset="0"/>
              <a:ea typeface="Inter-Regular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816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Any questions?</a:t>
            </a:r>
            <a:endParaRPr sz="3600" dirty="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280920" cy="432048"/>
          </a:xfrm>
        </p:spPr>
        <p:txBody>
          <a:bodyPr/>
          <a:lstStyle/>
          <a:p>
            <a:r>
              <a:rPr lang="en-IN" b="1" dirty="0"/>
              <a:t>Java’s Selection Statements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555526"/>
            <a:ext cx="8640960" cy="458797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/>
              <a:t>The </a:t>
            </a:r>
            <a:r>
              <a:rPr lang="en-IN" sz="1600" b="1" dirty="0"/>
              <a:t>if </a:t>
            </a:r>
            <a:r>
              <a:rPr lang="en-IN" sz="1600" dirty="0"/>
              <a:t>works like this: If the </a:t>
            </a:r>
            <a:r>
              <a:rPr lang="en-IN" sz="1600" i="1" dirty="0"/>
              <a:t>condition </a:t>
            </a:r>
            <a:r>
              <a:rPr lang="en-IN" sz="1600" dirty="0"/>
              <a:t>is true, then </a:t>
            </a:r>
            <a:r>
              <a:rPr lang="en-IN" sz="1600" i="1" dirty="0"/>
              <a:t>statement1 </a:t>
            </a:r>
            <a:r>
              <a:rPr lang="en-IN" sz="1600" dirty="0"/>
              <a:t>is executed. Otherwise, </a:t>
            </a:r>
            <a:r>
              <a:rPr lang="en-IN" sz="1600" i="1" dirty="0"/>
              <a:t>statement2 </a:t>
            </a:r>
            <a:r>
              <a:rPr lang="en-IN" sz="1600" dirty="0"/>
              <a:t>(if it exists) is executed. In no case will both statements be executed. For example,</a:t>
            </a:r>
          </a:p>
          <a:p>
            <a:pPr marL="76200" indent="0">
              <a:buNone/>
            </a:pPr>
            <a:r>
              <a:rPr lang="en-IN" sz="1600" dirty="0"/>
              <a:t>Consider the following:</a:t>
            </a:r>
          </a:p>
          <a:p>
            <a:pPr marL="76200" indent="0">
              <a:buNone/>
            </a:pPr>
            <a:r>
              <a:rPr lang="en-IN" sz="1600" dirty="0">
                <a:latin typeface="High Tower Text" panose="02040502050506030303" pitchFamily="18" charset="0"/>
              </a:rPr>
              <a:t>	</a:t>
            </a:r>
            <a:endParaRPr lang="en-IN" sz="1800" b="1" dirty="0"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91348"/>
              </p:ext>
            </p:extLst>
          </p:nvPr>
        </p:nvGraphicFramePr>
        <p:xfrm>
          <a:off x="1187624" y="1923678"/>
          <a:ext cx="6984776" cy="3139440"/>
        </p:xfrm>
        <a:graphic>
          <a:graphicData uri="http://schemas.openxmlformats.org/drawingml/2006/table">
            <a:tbl>
              <a:tblPr firstRow="1" bandRow="1">
                <a:tableStyleId>{D016372B-EEBE-4A30-A24A-56B3CD919E51}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6344">
                <a:tc>
                  <a:txBody>
                    <a:bodyPr/>
                    <a:lstStyle/>
                    <a:p>
                      <a:pPr marL="76200" indent="0">
                        <a:buNone/>
                      </a:pPr>
                      <a:r>
                        <a:rPr lang="en-IN" sz="2000" b="1" dirty="0" err="1">
                          <a:latin typeface="High Tower Text" panose="02040502050506030303" pitchFamily="18" charset="0"/>
                        </a:rPr>
                        <a:t>int</a:t>
                      </a:r>
                      <a:r>
                        <a:rPr lang="en-IN" sz="2000" b="1" dirty="0">
                          <a:latin typeface="High Tower Text" panose="02040502050506030303" pitchFamily="18" charset="0"/>
                        </a:rPr>
                        <a:t> a, b;</a:t>
                      </a:r>
                    </a:p>
                    <a:p>
                      <a:pPr marL="76200" indent="0">
                        <a:buNone/>
                      </a:pPr>
                      <a:r>
                        <a:rPr lang="en-IN" sz="2000" b="1" dirty="0">
                          <a:latin typeface="High Tower Text" panose="02040502050506030303" pitchFamily="18" charset="0"/>
                        </a:rPr>
                        <a:t>	// ...</a:t>
                      </a:r>
                    </a:p>
                    <a:p>
                      <a:pPr marL="76200" indent="0">
                        <a:buNone/>
                      </a:pPr>
                      <a:r>
                        <a:rPr lang="en-IN" sz="2000" b="1" dirty="0">
                          <a:latin typeface="High Tower Text" panose="02040502050506030303" pitchFamily="18" charset="0"/>
                        </a:rPr>
                        <a:t>	if(a &lt; b) a = 0;</a:t>
                      </a:r>
                    </a:p>
                    <a:p>
                      <a:pPr marL="76200" indent="0">
                        <a:buNone/>
                      </a:pPr>
                      <a:r>
                        <a:rPr lang="en-IN" sz="2000" b="1" dirty="0">
                          <a:latin typeface="High Tower Text" panose="02040502050506030303" pitchFamily="18" charset="0"/>
                        </a:rPr>
                        <a:t>	else b = 0;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if (</a:t>
                      </a:r>
                      <a:r>
                        <a:rPr lang="en-IN" sz="2000" b="1" i="0" u="none" strike="noStrike" cap="none" dirty="0" err="1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bytesAvailable</a:t>
                      </a:r>
                      <a:r>
                        <a:rPr lang="en-IN" sz="2000" b="1" i="0" u="none" strike="noStrike" cap="none" dirty="0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 &gt; 0) 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{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 err="1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ProcessData</a:t>
                      </a:r>
                      <a:r>
                        <a:rPr lang="en-IN" sz="2000" b="1" i="0" u="none" strike="noStrike" cap="none" dirty="0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();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 err="1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bytesAvailable</a:t>
                      </a:r>
                      <a:r>
                        <a:rPr lang="en-IN" sz="2000" b="1" i="0" u="none" strike="noStrike" cap="none" dirty="0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 -= n;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} 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else 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{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 err="1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waitForMoreData</a:t>
                      </a:r>
                      <a:r>
                        <a:rPr lang="en-IN" sz="2000" b="1" i="0" u="none" strike="noStrike" cap="none" dirty="0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();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 err="1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bytesAvailable</a:t>
                      </a:r>
                      <a:r>
                        <a:rPr lang="en-IN" sz="2000" b="1" i="0" u="none" strike="noStrike" cap="none" dirty="0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 = n;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>
                          <a:solidFill>
                            <a:srgbClr val="000000"/>
                          </a:solidFill>
                          <a:latin typeface="High Tower Text" panose="02040502050506030303" pitchFamily="18" charset="0"/>
                          <a:ea typeface="Arial"/>
                          <a:cs typeface="Arial"/>
                          <a:sym typeface="Arial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9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280920" cy="432048"/>
          </a:xfrm>
        </p:spPr>
        <p:txBody>
          <a:bodyPr/>
          <a:lstStyle/>
          <a:p>
            <a:r>
              <a:rPr lang="en-IN" b="1" dirty="0"/>
              <a:t>Java’s Selection Statements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555526"/>
            <a:ext cx="8640960" cy="4587974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u="sng" dirty="0"/>
              <a:t>Nested ifs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b="1" dirty="0"/>
              <a:t> </a:t>
            </a:r>
            <a:r>
              <a:rPr lang="en-IN" sz="1600" dirty="0"/>
              <a:t>A </a:t>
            </a:r>
            <a:r>
              <a:rPr lang="en-IN" sz="1600" i="1" dirty="0"/>
              <a:t>nested </a:t>
            </a:r>
            <a:r>
              <a:rPr lang="en-IN" sz="1600" b="1" dirty="0"/>
              <a:t>if </a:t>
            </a:r>
            <a:r>
              <a:rPr lang="en-IN" sz="1600" dirty="0"/>
              <a:t>is an </a:t>
            </a:r>
            <a:r>
              <a:rPr lang="en-IN" sz="1600" b="1" dirty="0"/>
              <a:t>if </a:t>
            </a:r>
            <a:r>
              <a:rPr lang="en-IN" sz="1600" dirty="0"/>
              <a:t>statement that is the target of another </a:t>
            </a:r>
            <a:r>
              <a:rPr lang="en-IN" sz="1600" b="1" dirty="0"/>
              <a:t>if </a:t>
            </a:r>
            <a:r>
              <a:rPr lang="en-IN" sz="1600" dirty="0"/>
              <a:t>or </a:t>
            </a:r>
            <a:r>
              <a:rPr lang="en-IN" sz="1600" b="1" dirty="0"/>
              <a:t>else</a:t>
            </a:r>
            <a:r>
              <a:rPr lang="en-IN" sz="1600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dirty="0"/>
              <a:t>When you nest </a:t>
            </a:r>
            <a:r>
              <a:rPr lang="en-IN" sz="1600" b="1" dirty="0"/>
              <a:t>if</a:t>
            </a:r>
            <a:r>
              <a:rPr lang="en-IN" sz="1600" dirty="0"/>
              <a:t>s, the main thing to remember is that an </a:t>
            </a:r>
            <a:r>
              <a:rPr lang="en-IN" sz="1600" b="1" dirty="0"/>
              <a:t>else </a:t>
            </a:r>
            <a:r>
              <a:rPr lang="en-IN" sz="1600" dirty="0"/>
              <a:t>statement always refers to the nearest </a:t>
            </a:r>
            <a:r>
              <a:rPr lang="en-IN" sz="1600" b="1" dirty="0"/>
              <a:t>if </a:t>
            </a:r>
            <a:r>
              <a:rPr lang="en-IN" sz="1600" dirty="0"/>
              <a:t>statement that is within the same block as the </a:t>
            </a:r>
            <a:r>
              <a:rPr lang="en-IN" sz="1600" b="1" dirty="0"/>
              <a:t>else </a:t>
            </a:r>
            <a:r>
              <a:rPr lang="en-IN" sz="1600" dirty="0"/>
              <a:t>and that is not already associated with an </a:t>
            </a:r>
            <a:r>
              <a:rPr lang="en-IN" sz="1600" b="1" dirty="0"/>
              <a:t>else.</a:t>
            </a:r>
            <a:r>
              <a:rPr lang="en-IN" sz="1600" dirty="0">
                <a:latin typeface="High Tower Text" panose="02040502050506030303" pitchFamily="18" charset="0"/>
              </a:rPr>
              <a:t>	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B050"/>
                </a:solidFill>
              </a:rPr>
              <a:t>	</a:t>
            </a:r>
            <a:r>
              <a:rPr lang="en-IN" sz="1800" dirty="0">
                <a:solidFill>
                  <a:srgbClr val="FF0000"/>
                </a:solidFill>
              </a:rPr>
              <a:t>if(</a:t>
            </a:r>
            <a:r>
              <a:rPr lang="en-IN" sz="1800" dirty="0" err="1">
                <a:solidFill>
                  <a:srgbClr val="FF0000"/>
                </a:solidFill>
              </a:rPr>
              <a:t>i</a:t>
            </a:r>
            <a:r>
              <a:rPr lang="en-IN" sz="1800" dirty="0">
                <a:solidFill>
                  <a:srgbClr val="FF0000"/>
                </a:solidFill>
              </a:rPr>
              <a:t> == 10) 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B050"/>
                </a:solidFill>
              </a:rPr>
              <a:t>	{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B050"/>
                </a:solidFill>
              </a:rPr>
              <a:t>	if(j &lt; 20) a = b;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B050"/>
                </a:solidFill>
              </a:rPr>
              <a:t>	</a:t>
            </a:r>
            <a:r>
              <a:rPr lang="en-IN" sz="1800" dirty="0">
                <a:solidFill>
                  <a:srgbClr val="0070C0"/>
                </a:solidFill>
              </a:rPr>
              <a:t>if(k &gt; 100) c = d; // this if is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70C0"/>
                </a:solidFill>
              </a:rPr>
              <a:t>	else a = c; </a:t>
            </a:r>
            <a:r>
              <a:rPr lang="en-IN" sz="1800" dirty="0">
                <a:solidFill>
                  <a:srgbClr val="00B050"/>
                </a:solidFill>
              </a:rPr>
              <a:t>// associated with this else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B050"/>
                </a:solidFill>
              </a:rPr>
              <a:t>	}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B050"/>
                </a:solidFill>
              </a:rPr>
              <a:t>	</a:t>
            </a:r>
            <a:r>
              <a:rPr lang="en-IN" sz="1800" dirty="0">
                <a:solidFill>
                  <a:srgbClr val="FF0000"/>
                </a:solidFill>
              </a:rPr>
              <a:t>else a = d; </a:t>
            </a:r>
            <a:r>
              <a:rPr lang="en-IN" sz="1800" dirty="0">
                <a:solidFill>
                  <a:srgbClr val="00B050"/>
                </a:solidFill>
              </a:rPr>
              <a:t>// this else refers to if(</a:t>
            </a:r>
            <a:r>
              <a:rPr lang="en-IN" sz="1800" dirty="0" err="1">
                <a:solidFill>
                  <a:srgbClr val="00B050"/>
                </a:solidFill>
              </a:rPr>
              <a:t>i</a:t>
            </a:r>
            <a:r>
              <a:rPr lang="en-IN" sz="1800" dirty="0">
                <a:solidFill>
                  <a:srgbClr val="00B050"/>
                </a:solidFill>
              </a:rPr>
              <a:t> == 10)</a:t>
            </a:r>
            <a:endParaRPr lang="en-IN" sz="1800" b="1" dirty="0">
              <a:solidFill>
                <a:srgbClr val="00B050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96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280920" cy="432048"/>
          </a:xfrm>
        </p:spPr>
        <p:txBody>
          <a:bodyPr/>
          <a:lstStyle/>
          <a:p>
            <a:r>
              <a:rPr lang="en-IN" b="1" dirty="0"/>
              <a:t>Java’s Selection Statements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555526"/>
            <a:ext cx="8640960" cy="4587974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u="sng" dirty="0"/>
              <a:t>Nested ifs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b="1" dirty="0"/>
              <a:t> </a:t>
            </a:r>
            <a:r>
              <a:rPr lang="en-IN" sz="1600" dirty="0"/>
              <a:t>A </a:t>
            </a:r>
            <a:r>
              <a:rPr lang="en-IN" sz="1600" i="1" dirty="0"/>
              <a:t>nested </a:t>
            </a:r>
            <a:r>
              <a:rPr lang="en-IN" sz="1600" b="1" dirty="0"/>
              <a:t>if </a:t>
            </a:r>
            <a:r>
              <a:rPr lang="en-IN" sz="1600" dirty="0"/>
              <a:t>is an </a:t>
            </a:r>
            <a:r>
              <a:rPr lang="en-IN" sz="1600" b="1" dirty="0"/>
              <a:t>if </a:t>
            </a:r>
            <a:r>
              <a:rPr lang="en-IN" sz="1600" dirty="0"/>
              <a:t>statement that is the target of another </a:t>
            </a:r>
            <a:r>
              <a:rPr lang="en-IN" sz="1600" b="1" dirty="0"/>
              <a:t>if </a:t>
            </a:r>
            <a:r>
              <a:rPr lang="en-IN" sz="1600" dirty="0"/>
              <a:t>or </a:t>
            </a:r>
            <a:r>
              <a:rPr lang="en-IN" sz="1600" b="1" dirty="0"/>
              <a:t>else</a:t>
            </a:r>
            <a:r>
              <a:rPr lang="en-IN" sz="1600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dirty="0"/>
              <a:t>When you nest </a:t>
            </a:r>
            <a:r>
              <a:rPr lang="en-IN" sz="1600" b="1" dirty="0"/>
              <a:t>if</a:t>
            </a:r>
            <a:r>
              <a:rPr lang="en-IN" sz="1600" dirty="0"/>
              <a:t>s, the main thing to remember is that an </a:t>
            </a:r>
            <a:r>
              <a:rPr lang="en-IN" sz="1600" b="1" dirty="0"/>
              <a:t>else </a:t>
            </a:r>
            <a:r>
              <a:rPr lang="en-IN" sz="1600" dirty="0"/>
              <a:t>statement always refers to the nearest </a:t>
            </a:r>
            <a:r>
              <a:rPr lang="en-IN" sz="1600" b="1" dirty="0"/>
              <a:t>if </a:t>
            </a:r>
            <a:r>
              <a:rPr lang="en-IN" sz="1600" dirty="0"/>
              <a:t>statement that is within the same block as the </a:t>
            </a:r>
            <a:r>
              <a:rPr lang="en-IN" sz="1600" b="1" dirty="0"/>
              <a:t>else </a:t>
            </a:r>
            <a:r>
              <a:rPr lang="en-IN" sz="1600" dirty="0"/>
              <a:t>and that is not already associated with an </a:t>
            </a:r>
            <a:r>
              <a:rPr lang="en-IN" sz="1600" b="1" dirty="0"/>
              <a:t>else.</a:t>
            </a:r>
            <a:r>
              <a:rPr lang="en-IN" sz="1600" dirty="0">
                <a:latin typeface="High Tower Text" panose="02040502050506030303" pitchFamily="18" charset="0"/>
              </a:rPr>
              <a:t>	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B050"/>
                </a:solidFill>
              </a:rPr>
              <a:t>	</a:t>
            </a:r>
            <a:r>
              <a:rPr lang="en-IN" sz="1800" dirty="0">
                <a:solidFill>
                  <a:srgbClr val="FF0000"/>
                </a:solidFill>
              </a:rPr>
              <a:t>if(</a:t>
            </a:r>
            <a:r>
              <a:rPr lang="en-IN" sz="1800" dirty="0" err="1">
                <a:solidFill>
                  <a:srgbClr val="FF0000"/>
                </a:solidFill>
              </a:rPr>
              <a:t>i</a:t>
            </a:r>
            <a:r>
              <a:rPr lang="en-IN" sz="1800" dirty="0">
                <a:solidFill>
                  <a:srgbClr val="FF0000"/>
                </a:solidFill>
              </a:rPr>
              <a:t> == 10) 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B050"/>
                </a:solidFill>
              </a:rPr>
              <a:t>	{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B050"/>
                </a:solidFill>
              </a:rPr>
              <a:t>	if(j &lt; 20) a = b;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B050"/>
                </a:solidFill>
              </a:rPr>
              <a:t>	</a:t>
            </a:r>
            <a:r>
              <a:rPr lang="en-IN" sz="1800" dirty="0">
                <a:solidFill>
                  <a:srgbClr val="0070C0"/>
                </a:solidFill>
              </a:rPr>
              <a:t>if(k &gt; 100) c = d; // this if is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70C0"/>
                </a:solidFill>
              </a:rPr>
              <a:t>	else a = c; </a:t>
            </a:r>
            <a:r>
              <a:rPr lang="en-IN" sz="1800" dirty="0">
                <a:solidFill>
                  <a:srgbClr val="00B050"/>
                </a:solidFill>
              </a:rPr>
              <a:t>// associated with this else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B050"/>
                </a:solidFill>
              </a:rPr>
              <a:t>	}</a:t>
            </a:r>
          </a:p>
          <a:p>
            <a:pPr marL="76200" indent="0">
              <a:buNone/>
            </a:pPr>
            <a:r>
              <a:rPr lang="en-IN" sz="1800" dirty="0">
                <a:solidFill>
                  <a:srgbClr val="00B050"/>
                </a:solidFill>
              </a:rPr>
              <a:t>	</a:t>
            </a:r>
            <a:r>
              <a:rPr lang="en-IN" sz="1800" dirty="0">
                <a:solidFill>
                  <a:srgbClr val="FF0000"/>
                </a:solidFill>
              </a:rPr>
              <a:t>else a = d; </a:t>
            </a:r>
            <a:r>
              <a:rPr lang="en-IN" sz="1800" dirty="0">
                <a:solidFill>
                  <a:srgbClr val="00B050"/>
                </a:solidFill>
              </a:rPr>
              <a:t>// this else refers to if(</a:t>
            </a:r>
            <a:r>
              <a:rPr lang="en-IN" sz="1800" dirty="0" err="1">
                <a:solidFill>
                  <a:srgbClr val="00B050"/>
                </a:solidFill>
              </a:rPr>
              <a:t>i</a:t>
            </a:r>
            <a:r>
              <a:rPr lang="en-IN" sz="1800" dirty="0">
                <a:solidFill>
                  <a:srgbClr val="00B050"/>
                </a:solidFill>
              </a:rPr>
              <a:t> == 10)</a:t>
            </a:r>
            <a:endParaRPr lang="en-IN" sz="1800" b="1" dirty="0">
              <a:solidFill>
                <a:srgbClr val="00B050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985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280920" cy="432048"/>
          </a:xfrm>
        </p:spPr>
        <p:txBody>
          <a:bodyPr/>
          <a:lstStyle/>
          <a:p>
            <a:r>
              <a:rPr lang="en-IN" b="1" dirty="0"/>
              <a:t>Java’s Selection Statements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555526"/>
            <a:ext cx="8640960" cy="4587974"/>
          </a:xfrm>
        </p:spPr>
        <p:txBody>
          <a:bodyPr/>
          <a:lstStyle/>
          <a:p>
            <a:pPr marL="76200" indent="0">
              <a:buNone/>
            </a:pPr>
            <a:r>
              <a:rPr lang="en-IN" sz="1800" b="1" dirty="0"/>
              <a:t>The if-else-if Ladder</a:t>
            </a:r>
          </a:p>
          <a:p>
            <a:r>
              <a:rPr lang="en-IN" sz="1600" dirty="0"/>
              <a:t>A common programming construct that is based upon a sequence of nested </a:t>
            </a:r>
            <a:r>
              <a:rPr lang="en-IN" sz="1600" b="1" dirty="0"/>
              <a:t>if</a:t>
            </a:r>
            <a:r>
              <a:rPr lang="en-IN" sz="1600" dirty="0"/>
              <a:t>s is the </a:t>
            </a:r>
            <a:r>
              <a:rPr lang="en-IN" sz="1600" i="1" dirty="0"/>
              <a:t>if-else-if ladder</a:t>
            </a:r>
            <a:r>
              <a:rPr lang="en-IN" sz="1600" dirty="0"/>
              <a:t>. It looks like this:</a:t>
            </a:r>
          </a:p>
          <a:p>
            <a:pPr marL="76200" indent="0">
              <a:buNone/>
            </a:pPr>
            <a:r>
              <a:rPr lang="en-IN" sz="1600" dirty="0"/>
              <a:t>	if(</a:t>
            </a:r>
            <a:r>
              <a:rPr lang="en-IN" sz="1600" i="1" dirty="0"/>
              <a:t>condition</a:t>
            </a:r>
            <a:r>
              <a:rPr lang="en-IN" sz="1600" dirty="0"/>
              <a:t>)</a:t>
            </a:r>
          </a:p>
          <a:p>
            <a:pPr marL="76200" indent="0">
              <a:buNone/>
            </a:pPr>
            <a:r>
              <a:rPr lang="en-IN" sz="1600" i="1" dirty="0"/>
              <a:t>	statement</a:t>
            </a:r>
            <a:r>
              <a:rPr lang="en-IN" sz="1600" dirty="0"/>
              <a:t>;</a:t>
            </a:r>
          </a:p>
          <a:p>
            <a:pPr marL="76200" indent="0">
              <a:buNone/>
            </a:pPr>
            <a:r>
              <a:rPr lang="en-IN" sz="1600" dirty="0"/>
              <a:t>	else if(</a:t>
            </a:r>
            <a:r>
              <a:rPr lang="en-IN" sz="1600" i="1" dirty="0"/>
              <a:t>condition</a:t>
            </a:r>
            <a:r>
              <a:rPr lang="en-IN" sz="1600" dirty="0"/>
              <a:t>)</a:t>
            </a:r>
          </a:p>
          <a:p>
            <a:pPr marL="76200" indent="0">
              <a:buNone/>
            </a:pPr>
            <a:r>
              <a:rPr lang="en-IN" sz="1600" i="1" dirty="0"/>
              <a:t>	statement</a:t>
            </a:r>
            <a:r>
              <a:rPr lang="en-IN" sz="1600" dirty="0"/>
              <a:t>;</a:t>
            </a:r>
          </a:p>
          <a:p>
            <a:pPr marL="76200" indent="0">
              <a:buNone/>
            </a:pPr>
            <a:r>
              <a:rPr lang="en-IN" sz="1600" dirty="0"/>
              <a:t>	else if(</a:t>
            </a:r>
            <a:r>
              <a:rPr lang="en-IN" sz="1600" i="1" dirty="0"/>
              <a:t>condition</a:t>
            </a:r>
            <a:r>
              <a:rPr lang="en-IN" sz="1600" dirty="0"/>
              <a:t>)</a:t>
            </a:r>
          </a:p>
          <a:p>
            <a:pPr marL="76200" indent="0">
              <a:buNone/>
            </a:pPr>
            <a:r>
              <a:rPr lang="en-IN" sz="1600" i="1" dirty="0"/>
              <a:t>	statement</a:t>
            </a:r>
            <a:r>
              <a:rPr lang="en-IN" sz="1600" dirty="0"/>
              <a:t>;</a:t>
            </a:r>
          </a:p>
          <a:p>
            <a:pPr marL="76200" indent="0">
              <a:buNone/>
            </a:pPr>
            <a:r>
              <a:rPr lang="en-IN" sz="1600" dirty="0"/>
              <a:t>	...</a:t>
            </a:r>
          </a:p>
          <a:p>
            <a:pPr marL="76200" indent="0">
              <a:buNone/>
            </a:pPr>
            <a:r>
              <a:rPr lang="en-IN" sz="1600" dirty="0"/>
              <a:t>	else</a:t>
            </a:r>
          </a:p>
          <a:p>
            <a:pPr marL="76200" indent="0">
              <a:buNone/>
            </a:pPr>
            <a:r>
              <a:rPr lang="en-IN" sz="1600" i="1" dirty="0"/>
              <a:t>	statement</a:t>
            </a:r>
            <a:r>
              <a:rPr lang="en-IN" sz="1600" dirty="0"/>
              <a:t>;</a:t>
            </a:r>
            <a:endParaRPr lang="en-IN" sz="1800" b="1" dirty="0">
              <a:solidFill>
                <a:srgbClr val="00B050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9899917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4223</Words>
  <Application>Microsoft Office PowerPoint</Application>
  <PresentationFormat>On-screen Show (16:9)</PresentationFormat>
  <Paragraphs>570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Inter-Regular</vt:lpstr>
      <vt:lpstr>Aparajita</vt:lpstr>
      <vt:lpstr>High Tower Text</vt:lpstr>
      <vt:lpstr>Courier New</vt:lpstr>
      <vt:lpstr>Wingdings</vt:lpstr>
      <vt:lpstr>Arial</vt:lpstr>
      <vt:lpstr>Calibri</vt:lpstr>
      <vt:lpstr>Cambria Math</vt:lpstr>
      <vt:lpstr>Joan template</vt:lpstr>
      <vt:lpstr>CST 205 OOP :Core Java Fundamentals     </vt:lpstr>
      <vt:lpstr>SYLLABUS</vt:lpstr>
      <vt:lpstr>OBJECTIVES</vt:lpstr>
      <vt:lpstr>Control statements</vt:lpstr>
      <vt:lpstr>Java’s Selection Statements</vt:lpstr>
      <vt:lpstr>Java’s Selection Statements</vt:lpstr>
      <vt:lpstr>Java’s Selection Statements</vt:lpstr>
      <vt:lpstr>Java’s Selection Statements</vt:lpstr>
      <vt:lpstr>Java’s Selection Statements</vt:lpstr>
      <vt:lpstr>Java’s Selection Statements</vt:lpstr>
      <vt:lpstr>The if-else-if Ladder</vt:lpstr>
      <vt:lpstr>If...Else &amp; Ternary Operator – A comparison</vt:lpstr>
      <vt:lpstr>Java’s Selection Statements -SWITCH </vt:lpstr>
      <vt:lpstr>Switch </vt:lpstr>
      <vt:lpstr>Switch </vt:lpstr>
      <vt:lpstr>Switch </vt:lpstr>
      <vt:lpstr>Switch </vt:lpstr>
      <vt:lpstr>Nested switch Statements </vt:lpstr>
      <vt:lpstr>Switch vs IF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over multidimensional array</vt:lpstr>
      <vt:lpstr>Search an array using for-each style for.</vt:lpstr>
      <vt:lpstr>  Nested Loops </vt:lpstr>
      <vt:lpstr>Jump Statements</vt:lpstr>
      <vt:lpstr>Jump Statements</vt:lpstr>
      <vt:lpstr>Jump Statements</vt:lpstr>
      <vt:lpstr>Jump Statements</vt:lpstr>
      <vt:lpstr>Jump Statements</vt:lpstr>
      <vt:lpstr>Jump Statements</vt:lpstr>
      <vt:lpstr>Jump Statements</vt:lpstr>
      <vt:lpstr>Jump Statements</vt:lpstr>
      <vt:lpstr>Jump Statements</vt:lpstr>
      <vt:lpstr>Jump Statements</vt:lpstr>
      <vt:lpstr>Jump Statements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205 OOP :Object Modeling Using Unified Modeling Language (UML)</dc:title>
  <cp:lastModifiedBy>Eldhose P Sim Toc H</cp:lastModifiedBy>
  <cp:revision>157</cp:revision>
  <dcterms:modified xsi:type="dcterms:W3CDTF">2022-09-29T06:01:08Z</dcterms:modified>
</cp:coreProperties>
</file>