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9"/>
  </p:notesMasterIdLst>
  <p:sldIdLst>
    <p:sldId id="256" r:id="rId2"/>
    <p:sldId id="261" r:id="rId3"/>
    <p:sldId id="365" r:id="rId4"/>
    <p:sldId id="329" r:id="rId5"/>
    <p:sldId id="438" r:id="rId6"/>
    <p:sldId id="439" r:id="rId7"/>
    <p:sldId id="440" r:id="rId8"/>
    <p:sldId id="442" r:id="rId9"/>
    <p:sldId id="443" r:id="rId10"/>
    <p:sldId id="444" r:id="rId11"/>
    <p:sldId id="445" r:id="rId12"/>
    <p:sldId id="446" r:id="rId13"/>
    <p:sldId id="447" r:id="rId14"/>
    <p:sldId id="448" r:id="rId15"/>
    <p:sldId id="475" r:id="rId16"/>
    <p:sldId id="449" r:id="rId17"/>
    <p:sldId id="450" r:id="rId18"/>
    <p:sldId id="451" r:id="rId19"/>
    <p:sldId id="485" r:id="rId20"/>
    <p:sldId id="452" r:id="rId21"/>
    <p:sldId id="454" r:id="rId22"/>
    <p:sldId id="455" r:id="rId23"/>
    <p:sldId id="456" r:id="rId24"/>
    <p:sldId id="457" r:id="rId25"/>
    <p:sldId id="458" r:id="rId26"/>
    <p:sldId id="459" r:id="rId27"/>
    <p:sldId id="461" r:id="rId28"/>
    <p:sldId id="486" r:id="rId29"/>
    <p:sldId id="484" r:id="rId30"/>
    <p:sldId id="483" r:id="rId31"/>
    <p:sldId id="463" r:id="rId32"/>
    <p:sldId id="464" r:id="rId33"/>
    <p:sldId id="465" r:id="rId34"/>
    <p:sldId id="476" r:id="rId35"/>
    <p:sldId id="477" r:id="rId36"/>
    <p:sldId id="478" r:id="rId37"/>
    <p:sldId id="467" r:id="rId38"/>
    <p:sldId id="468" r:id="rId39"/>
    <p:sldId id="481" r:id="rId40"/>
    <p:sldId id="487" r:id="rId41"/>
    <p:sldId id="469" r:id="rId42"/>
    <p:sldId id="480" r:id="rId43"/>
    <p:sldId id="470" r:id="rId44"/>
    <p:sldId id="471" r:id="rId45"/>
    <p:sldId id="472" r:id="rId46"/>
    <p:sldId id="474" r:id="rId47"/>
    <p:sldId id="278"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Inter-Regular" panose="020B0604020202020204" charset="0"/>
      <p:regular r:id="rId54"/>
      <p:bold r:id="rId55"/>
    </p:embeddedFont>
    <p:embeddedFont>
      <p:font typeface="Latha" panose="020B0604020202020204" pitchFamily="34" charset="0"/>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7315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31032" y="627534"/>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Core Java Fundamentals</a:t>
            </a:r>
            <a:br>
              <a:rPr lang="en-IN" sz="4000" dirty="0"/>
            </a:br>
            <a:r>
              <a:rPr lang="en-IN" sz="4000" dirty="0"/>
              <a:t>				</a:t>
            </a:r>
            <a:r>
              <a:rPr lang="en-IN" sz="400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b="1" dirty="0"/>
              <a:t>A Simple Class</a:t>
            </a:r>
            <a:endParaRPr lang="en-IN" dirty="0"/>
          </a:p>
        </p:txBody>
      </p:sp>
      <p:sp>
        <p:nvSpPr>
          <p:cNvPr id="3" name="Text Placeholder 2"/>
          <p:cNvSpPr>
            <a:spLocks noGrp="1"/>
          </p:cNvSpPr>
          <p:nvPr>
            <p:ph type="body" idx="1"/>
          </p:nvPr>
        </p:nvSpPr>
        <p:spPr>
          <a:xfrm>
            <a:off x="267116" y="389343"/>
            <a:ext cx="8640960" cy="4587974"/>
          </a:xfrm>
        </p:spPr>
        <p:txBody>
          <a:bodyPr/>
          <a:lstStyle/>
          <a:p>
            <a:pPr marL="76200" indent="0">
              <a:buNone/>
            </a:pPr>
            <a:r>
              <a:rPr lang="en-IN" sz="1600" b="1" dirty="0">
                <a:latin typeface="Latha" panose="020B0604020202020204" pitchFamily="34" charset="0"/>
                <a:cs typeface="Latha" panose="020B0604020202020204" pitchFamily="34" charset="0"/>
              </a:rPr>
              <a:t>// This program declares two Box objects.</a:t>
            </a:r>
          </a:p>
          <a:p>
            <a:pPr marL="76200" indent="0">
              <a:buNone/>
            </a:pPr>
            <a:r>
              <a:rPr lang="en-IN" sz="1600" b="1" dirty="0">
                <a:latin typeface="Latha" panose="020B0604020202020204" pitchFamily="34" charset="0"/>
                <a:cs typeface="Latha" panose="020B0604020202020204" pitchFamily="34" charset="0"/>
              </a:rPr>
              <a:t>class Box {</a:t>
            </a:r>
          </a:p>
          <a:p>
            <a:pPr marL="76200" indent="0">
              <a:buNone/>
            </a:pPr>
            <a:r>
              <a:rPr lang="en-IN" sz="1600" b="1" dirty="0">
                <a:latin typeface="Latha" panose="020B0604020202020204" pitchFamily="34" charset="0"/>
                <a:cs typeface="Latha" panose="020B0604020202020204" pitchFamily="34" charset="0"/>
              </a:rPr>
              <a:t>double </a:t>
            </a:r>
            <a:r>
              <a:rPr lang="en-IN" sz="1600" b="1" dirty="0" err="1">
                <a:latin typeface="Latha" panose="020B0604020202020204" pitchFamily="34" charset="0"/>
                <a:cs typeface="Latha" panose="020B0604020202020204" pitchFamily="34" charset="0"/>
              </a:rPr>
              <a:t>width;double</a:t>
            </a:r>
            <a:r>
              <a:rPr lang="en-IN" sz="1600" b="1" dirty="0">
                <a:latin typeface="Latha" panose="020B0604020202020204" pitchFamily="34" charset="0"/>
                <a:cs typeface="Latha" panose="020B0604020202020204" pitchFamily="34" charset="0"/>
              </a:rPr>
              <a:t> </a:t>
            </a:r>
            <a:r>
              <a:rPr lang="en-IN" sz="1600" b="1" dirty="0" err="1">
                <a:latin typeface="Latha" panose="020B0604020202020204" pitchFamily="34" charset="0"/>
                <a:cs typeface="Latha" panose="020B0604020202020204" pitchFamily="34" charset="0"/>
              </a:rPr>
              <a:t>height;double</a:t>
            </a:r>
            <a:r>
              <a:rPr lang="en-IN" sz="1600" b="1" dirty="0">
                <a:latin typeface="Latha" panose="020B0604020202020204" pitchFamily="34" charset="0"/>
                <a:cs typeface="Latha" panose="020B0604020202020204" pitchFamily="34" charset="0"/>
              </a:rPr>
              <a:t> depth;</a:t>
            </a:r>
          </a:p>
          <a:p>
            <a:pPr marL="76200" indent="0">
              <a:buNone/>
            </a:pPr>
            <a:r>
              <a:rPr lang="en-IN" sz="1600" b="1" dirty="0">
                <a:latin typeface="Latha" panose="020B0604020202020204" pitchFamily="34" charset="0"/>
                <a:cs typeface="Latha" panose="020B0604020202020204" pitchFamily="34" charset="0"/>
              </a:rPr>
              <a:t>}</a:t>
            </a:r>
          </a:p>
          <a:p>
            <a:pPr marL="76200" indent="0">
              <a:buNone/>
            </a:pPr>
            <a:r>
              <a:rPr lang="en-IN" sz="1600" b="1" dirty="0">
                <a:latin typeface="Latha" panose="020B0604020202020204" pitchFamily="34" charset="0"/>
                <a:cs typeface="Latha" panose="020B0604020202020204" pitchFamily="34" charset="0"/>
              </a:rPr>
              <a:t>class BoxDemo2 {</a:t>
            </a:r>
          </a:p>
          <a:p>
            <a:pPr marL="76200" indent="0">
              <a:buNone/>
            </a:pPr>
            <a:r>
              <a:rPr lang="en-IN" sz="1600" b="1" dirty="0">
                <a:latin typeface="Latha" panose="020B0604020202020204" pitchFamily="34" charset="0"/>
                <a:cs typeface="Latha" panose="020B0604020202020204" pitchFamily="34" charset="0"/>
              </a:rPr>
              <a:t>public static void main(String </a:t>
            </a:r>
            <a:r>
              <a:rPr lang="en-IN" sz="1600" b="1" dirty="0" err="1">
                <a:latin typeface="Latha" panose="020B0604020202020204" pitchFamily="34" charset="0"/>
                <a:cs typeface="Latha" panose="020B0604020202020204" pitchFamily="34" charset="0"/>
              </a:rPr>
              <a:t>args</a:t>
            </a:r>
            <a:r>
              <a:rPr lang="en-IN" sz="1600" b="1" dirty="0">
                <a:latin typeface="Latha" panose="020B0604020202020204" pitchFamily="34" charset="0"/>
                <a:cs typeface="Latha" panose="020B0604020202020204" pitchFamily="34" charset="0"/>
              </a:rPr>
              <a:t>[]) {</a:t>
            </a:r>
          </a:p>
          <a:p>
            <a:pPr marL="76200" indent="0">
              <a:buNone/>
            </a:pPr>
            <a:r>
              <a:rPr lang="en-IN" sz="1600" b="1" dirty="0">
                <a:solidFill>
                  <a:srgbClr val="FF0000"/>
                </a:solidFill>
                <a:latin typeface="Latha" panose="020B0604020202020204" pitchFamily="34" charset="0"/>
                <a:cs typeface="Latha" panose="020B0604020202020204" pitchFamily="34" charset="0"/>
              </a:rPr>
              <a:t>Box mybox1 = new Box();</a:t>
            </a:r>
          </a:p>
          <a:p>
            <a:pPr marL="76200" indent="0">
              <a:buNone/>
            </a:pPr>
            <a:r>
              <a:rPr lang="en-IN" sz="1600" b="1" dirty="0">
                <a:solidFill>
                  <a:srgbClr val="FF0000"/>
                </a:solidFill>
                <a:latin typeface="Latha" panose="020B0604020202020204" pitchFamily="34" charset="0"/>
                <a:cs typeface="Latha" panose="020B0604020202020204" pitchFamily="34" charset="0"/>
              </a:rPr>
              <a:t>Box mybox2 = new Box();</a:t>
            </a:r>
          </a:p>
          <a:p>
            <a:pPr marL="76200" indent="0">
              <a:buNone/>
            </a:pPr>
            <a:r>
              <a:rPr lang="en-IN" sz="1600" dirty="0">
                <a:solidFill>
                  <a:srgbClr val="FF0000"/>
                </a:solidFill>
              </a:rPr>
              <a:t>double </a:t>
            </a:r>
            <a:r>
              <a:rPr lang="en-IN" sz="1600" dirty="0" err="1">
                <a:solidFill>
                  <a:srgbClr val="FF0000"/>
                </a:solidFill>
              </a:rPr>
              <a:t>vol</a:t>
            </a:r>
            <a:r>
              <a:rPr lang="en-IN" sz="1600" dirty="0">
                <a:solidFill>
                  <a:srgbClr val="FF0000"/>
                </a:solidFill>
              </a:rPr>
              <a:t>;</a:t>
            </a:r>
            <a:endParaRPr lang="en-IN" sz="1600" b="1" dirty="0">
              <a:solidFill>
                <a:srgbClr val="FF0000"/>
              </a:solidFill>
              <a:latin typeface="Latha" panose="020B0604020202020204" pitchFamily="34" charset="0"/>
              <a:cs typeface="Latha" panose="020B0604020202020204" pitchFamily="34" charset="0"/>
            </a:endParaRPr>
          </a:p>
          <a:p>
            <a:pPr marL="76200" indent="0">
              <a:buNone/>
            </a:pPr>
            <a:r>
              <a:rPr lang="en-IN" sz="1600" b="1" dirty="0">
                <a:latin typeface="Latha" panose="020B0604020202020204" pitchFamily="34" charset="0"/>
                <a:cs typeface="Latha" panose="020B0604020202020204" pitchFamily="34" charset="0"/>
              </a:rPr>
              <a:t>// assign values to mybox1's instance variables</a:t>
            </a:r>
          </a:p>
          <a:p>
            <a:pPr marL="76200" indent="0">
              <a:buNone/>
            </a:pPr>
            <a:r>
              <a:rPr lang="en-IN" sz="1600" b="1" dirty="0">
                <a:latin typeface="Latha" panose="020B0604020202020204" pitchFamily="34" charset="0"/>
                <a:cs typeface="Latha" panose="020B0604020202020204" pitchFamily="34" charset="0"/>
              </a:rPr>
              <a:t>mybox1.width = 10; </a:t>
            </a:r>
          </a:p>
          <a:p>
            <a:pPr marL="76200" indent="0">
              <a:buNone/>
            </a:pPr>
            <a:r>
              <a:rPr lang="en-IN" sz="1600" b="1" dirty="0">
                <a:latin typeface="Latha" panose="020B0604020202020204" pitchFamily="34" charset="0"/>
                <a:cs typeface="Latha" panose="020B0604020202020204" pitchFamily="34" charset="0"/>
              </a:rPr>
              <a:t>mybox1.height = 20;</a:t>
            </a:r>
          </a:p>
          <a:p>
            <a:pPr marL="76200" indent="0">
              <a:buNone/>
            </a:pPr>
            <a:r>
              <a:rPr lang="en-IN" sz="1600" b="1" dirty="0">
                <a:latin typeface="Latha" panose="020B0604020202020204" pitchFamily="34" charset="0"/>
                <a:cs typeface="Latha" panose="020B0604020202020204" pitchFamily="34" charset="0"/>
              </a:rPr>
              <a:t> mybox1.depth = 15;</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02003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288032"/>
          </a:xfrm>
        </p:spPr>
        <p:txBody>
          <a:bodyPr/>
          <a:lstStyle/>
          <a:p>
            <a:r>
              <a:rPr lang="en-IN" b="1" dirty="0"/>
              <a:t>A Simple Class</a:t>
            </a:r>
            <a:endParaRPr lang="en-IN" dirty="0"/>
          </a:p>
        </p:txBody>
      </p:sp>
      <p:sp>
        <p:nvSpPr>
          <p:cNvPr id="3" name="Text Placeholder 2"/>
          <p:cNvSpPr>
            <a:spLocks noGrp="1"/>
          </p:cNvSpPr>
          <p:nvPr>
            <p:ph type="body" idx="1"/>
          </p:nvPr>
        </p:nvSpPr>
        <p:spPr>
          <a:xfrm>
            <a:off x="323528" y="411510"/>
            <a:ext cx="8640960" cy="4731990"/>
          </a:xfrm>
        </p:spPr>
        <p:txBody>
          <a:bodyPr/>
          <a:lstStyle/>
          <a:p>
            <a:pPr marL="76200" indent="0">
              <a:buNone/>
            </a:pPr>
            <a:r>
              <a:rPr lang="en-IN" sz="1400" b="1" dirty="0">
                <a:latin typeface="Latha" panose="020B0604020202020204" pitchFamily="34" charset="0"/>
                <a:cs typeface="Latha" panose="020B0604020202020204" pitchFamily="34" charset="0"/>
              </a:rPr>
              <a:t>/* assign different values to mybox2's instance variables */</a:t>
            </a:r>
          </a:p>
          <a:p>
            <a:pPr marL="76200" indent="0">
              <a:buNone/>
            </a:pPr>
            <a:r>
              <a:rPr lang="en-IN" sz="1400" b="1" dirty="0">
                <a:latin typeface="Latha" panose="020B0604020202020204" pitchFamily="34" charset="0"/>
                <a:cs typeface="Latha" panose="020B0604020202020204" pitchFamily="34" charset="0"/>
              </a:rPr>
              <a:t>mybox2.width = 3;</a:t>
            </a:r>
          </a:p>
          <a:p>
            <a:pPr marL="76200" indent="0">
              <a:buNone/>
            </a:pPr>
            <a:r>
              <a:rPr lang="en-IN" sz="1400" b="1" dirty="0">
                <a:latin typeface="Latha" panose="020B0604020202020204" pitchFamily="34" charset="0"/>
                <a:cs typeface="Latha" panose="020B0604020202020204" pitchFamily="34" charset="0"/>
              </a:rPr>
              <a:t>mybox2.height = 6;</a:t>
            </a:r>
          </a:p>
          <a:p>
            <a:pPr marL="76200" indent="0">
              <a:buNone/>
            </a:pPr>
            <a:r>
              <a:rPr lang="en-IN" sz="1400" b="1" dirty="0">
                <a:latin typeface="Latha" panose="020B0604020202020204" pitchFamily="34" charset="0"/>
                <a:cs typeface="Latha" panose="020B0604020202020204" pitchFamily="34" charset="0"/>
              </a:rPr>
              <a:t>mybox2.depth = 9;</a:t>
            </a:r>
          </a:p>
          <a:p>
            <a:pPr marL="76200" indent="0">
              <a:buNone/>
            </a:pPr>
            <a:r>
              <a:rPr lang="en-IN" sz="1400" b="1" dirty="0">
                <a:latin typeface="Latha" panose="020B0604020202020204" pitchFamily="34" charset="0"/>
                <a:cs typeface="Latha" panose="020B0604020202020204" pitchFamily="34" charset="0"/>
              </a:rPr>
              <a:t>// compute volume of first box</a:t>
            </a:r>
          </a:p>
          <a:p>
            <a:pPr marL="76200" indent="0">
              <a:buNone/>
            </a:pPr>
            <a:r>
              <a:rPr lang="en-IN" sz="1400" b="1" dirty="0" err="1">
                <a:latin typeface="Latha" panose="020B0604020202020204" pitchFamily="34" charset="0"/>
                <a:cs typeface="Latha" panose="020B0604020202020204" pitchFamily="34" charset="0"/>
              </a:rPr>
              <a:t>vol</a:t>
            </a:r>
            <a:r>
              <a:rPr lang="en-IN" sz="1400" b="1" dirty="0">
                <a:latin typeface="Latha" panose="020B0604020202020204" pitchFamily="34" charset="0"/>
                <a:cs typeface="Latha" panose="020B0604020202020204" pitchFamily="34" charset="0"/>
              </a:rPr>
              <a:t> = mybox1.width * mybox1.height * mybox1.depth;</a:t>
            </a:r>
          </a:p>
          <a:p>
            <a:pPr marL="76200" indent="0">
              <a:buNone/>
            </a:pPr>
            <a:r>
              <a:rPr lang="en-IN" sz="1400" b="1" dirty="0" err="1">
                <a:latin typeface="Latha" panose="020B0604020202020204" pitchFamily="34" charset="0"/>
                <a:cs typeface="Latha" panose="020B0604020202020204" pitchFamily="34" charset="0"/>
              </a:rPr>
              <a:t>System.out.println</a:t>
            </a:r>
            <a:r>
              <a:rPr lang="en-IN" sz="1400" b="1" dirty="0">
                <a:latin typeface="Latha" panose="020B0604020202020204" pitchFamily="34" charset="0"/>
                <a:cs typeface="Latha" panose="020B0604020202020204" pitchFamily="34" charset="0"/>
              </a:rPr>
              <a:t>("Volume is " + </a:t>
            </a:r>
            <a:r>
              <a:rPr lang="en-IN" sz="1400" b="1" dirty="0" err="1">
                <a:latin typeface="Latha" panose="020B0604020202020204" pitchFamily="34" charset="0"/>
                <a:cs typeface="Latha" panose="020B0604020202020204" pitchFamily="34" charset="0"/>
              </a:rPr>
              <a:t>vol</a:t>
            </a:r>
            <a:r>
              <a:rPr lang="en-IN" sz="1400" b="1" dirty="0">
                <a:latin typeface="Latha" panose="020B0604020202020204" pitchFamily="34" charset="0"/>
                <a:cs typeface="Latha" panose="020B0604020202020204" pitchFamily="34" charset="0"/>
              </a:rPr>
              <a:t>);</a:t>
            </a:r>
          </a:p>
          <a:p>
            <a:pPr marL="76200" indent="0">
              <a:buNone/>
            </a:pPr>
            <a:r>
              <a:rPr lang="en-IN" sz="1400" b="1" dirty="0">
                <a:latin typeface="Latha" panose="020B0604020202020204" pitchFamily="34" charset="0"/>
                <a:cs typeface="Latha" panose="020B0604020202020204" pitchFamily="34" charset="0"/>
              </a:rPr>
              <a:t>// compute volume of second box</a:t>
            </a:r>
          </a:p>
          <a:p>
            <a:pPr marL="76200" indent="0">
              <a:buNone/>
            </a:pPr>
            <a:r>
              <a:rPr lang="en-IN" sz="1400" b="1" dirty="0" err="1">
                <a:latin typeface="Latha" panose="020B0604020202020204" pitchFamily="34" charset="0"/>
                <a:cs typeface="Latha" panose="020B0604020202020204" pitchFamily="34" charset="0"/>
              </a:rPr>
              <a:t>vol</a:t>
            </a:r>
            <a:r>
              <a:rPr lang="en-IN" sz="1400" b="1" dirty="0">
                <a:latin typeface="Latha" panose="020B0604020202020204" pitchFamily="34" charset="0"/>
                <a:cs typeface="Latha" panose="020B0604020202020204" pitchFamily="34" charset="0"/>
              </a:rPr>
              <a:t> = mybox2.width * mybox2.height * mybox2.depth;</a:t>
            </a:r>
          </a:p>
          <a:p>
            <a:pPr marL="76200" indent="0">
              <a:buNone/>
            </a:pPr>
            <a:r>
              <a:rPr lang="en-IN" sz="1400" b="1" dirty="0" err="1">
                <a:latin typeface="Latha" panose="020B0604020202020204" pitchFamily="34" charset="0"/>
                <a:cs typeface="Latha" panose="020B0604020202020204" pitchFamily="34" charset="0"/>
              </a:rPr>
              <a:t>System.out.println</a:t>
            </a:r>
            <a:r>
              <a:rPr lang="en-IN" sz="1400" b="1" dirty="0">
                <a:latin typeface="Latha" panose="020B0604020202020204" pitchFamily="34" charset="0"/>
                <a:cs typeface="Latha" panose="020B0604020202020204" pitchFamily="34" charset="0"/>
              </a:rPr>
              <a:t>("Volume is " + </a:t>
            </a:r>
            <a:r>
              <a:rPr lang="en-IN" sz="1400" b="1" dirty="0" err="1">
                <a:latin typeface="Latha" panose="020B0604020202020204" pitchFamily="34" charset="0"/>
                <a:cs typeface="Latha" panose="020B0604020202020204" pitchFamily="34" charset="0"/>
              </a:rPr>
              <a:t>vol</a:t>
            </a:r>
            <a:r>
              <a:rPr lang="en-IN" sz="1400" b="1" dirty="0">
                <a:latin typeface="Latha" panose="020B0604020202020204" pitchFamily="34" charset="0"/>
                <a:cs typeface="Latha" panose="020B0604020202020204" pitchFamily="34" charset="0"/>
              </a:rPr>
              <a:t>);</a:t>
            </a:r>
          </a:p>
          <a:p>
            <a:pPr marL="76200" indent="0">
              <a:buNone/>
            </a:pPr>
            <a:r>
              <a:rPr lang="en-US" sz="1400" b="1" dirty="0">
                <a:latin typeface="Latha" panose="020B0604020202020204" pitchFamily="34" charset="0"/>
                <a:cs typeface="Latha" panose="020B0604020202020204" pitchFamily="34" charset="0"/>
              </a:rPr>
              <a:t>}}</a:t>
            </a:r>
            <a:endParaRPr lang="en-IN" sz="1400" b="1" dirty="0">
              <a:latin typeface="Latha" panose="020B0604020202020204" pitchFamily="34" charset="0"/>
              <a:cs typeface="Latha" panose="020B0604020202020204" pitchFamily="34" charset="0"/>
            </a:endParaRPr>
          </a:p>
          <a:p>
            <a:pPr marL="76200" indent="0">
              <a:buNone/>
            </a:pPr>
            <a:r>
              <a:rPr lang="en-IN" sz="1200" dirty="0">
                <a:solidFill>
                  <a:srgbClr val="FF0000"/>
                </a:solidFill>
              </a:rPr>
              <a:t>The output produced by this program is shown here:</a:t>
            </a:r>
          </a:p>
          <a:p>
            <a:pPr marL="76200" indent="0">
              <a:buNone/>
            </a:pPr>
            <a:r>
              <a:rPr lang="en-IN" sz="1200" dirty="0">
                <a:solidFill>
                  <a:srgbClr val="FF0000"/>
                </a:solidFill>
              </a:rPr>
              <a:t>Volume is 3000.0</a:t>
            </a:r>
          </a:p>
          <a:p>
            <a:pPr marL="76200" indent="0">
              <a:buNone/>
            </a:pPr>
            <a:r>
              <a:rPr lang="en-IN" sz="1200" dirty="0">
                <a:solidFill>
                  <a:srgbClr val="FF0000"/>
                </a:solidFill>
              </a:rPr>
              <a:t>Volume is 162.0</a:t>
            </a:r>
            <a:endParaRPr lang="en-IN" sz="1200" b="1" dirty="0">
              <a:solidFill>
                <a:srgbClr val="FF0000"/>
              </a:solidFill>
              <a:latin typeface="Latha" panose="020B0604020202020204" pitchFamily="34" charset="0"/>
              <a:cs typeface="Latha" panose="020B0604020202020204" pitchFamily="34" charset="0"/>
            </a:endParaRPr>
          </a:p>
          <a:p>
            <a:pPr marL="76200" indent="0">
              <a:buNone/>
            </a:pPr>
            <a:endParaRPr lang="en-IN" sz="16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354982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Declaring Objects</a:t>
            </a:r>
            <a:endParaRPr lang="en-IN" dirty="0"/>
          </a:p>
        </p:txBody>
      </p:sp>
      <p:sp>
        <p:nvSpPr>
          <p:cNvPr id="3" name="Text Placeholder 2"/>
          <p:cNvSpPr>
            <a:spLocks noGrp="1"/>
          </p:cNvSpPr>
          <p:nvPr>
            <p:ph type="body" idx="1"/>
          </p:nvPr>
        </p:nvSpPr>
        <p:spPr>
          <a:xfrm>
            <a:off x="323528" y="411510"/>
            <a:ext cx="8640960" cy="4731990"/>
          </a:xfrm>
        </p:spPr>
        <p:txBody>
          <a:bodyPr/>
          <a:lstStyle/>
          <a:p>
            <a:pPr marL="76200" indent="0">
              <a:buNone/>
            </a:pPr>
            <a:r>
              <a:rPr lang="en-IN" sz="1800" dirty="0">
                <a:solidFill>
                  <a:srgbClr val="FF0000"/>
                </a:solidFill>
              </a:rPr>
              <a:t>Obtaining objects of a class is a two-step process</a:t>
            </a:r>
            <a:r>
              <a:rPr lang="en-IN" sz="1600" dirty="0">
                <a:solidFill>
                  <a:srgbClr val="FF0000"/>
                </a:solidFill>
              </a:rPr>
              <a:t>.</a:t>
            </a:r>
          </a:p>
          <a:p>
            <a:pPr>
              <a:buFont typeface="Wingdings" panose="05000000000000000000" pitchFamily="2" charset="2"/>
              <a:buChar char="§"/>
            </a:pPr>
            <a:r>
              <a:rPr lang="en-IN" sz="1800" dirty="0"/>
              <a:t>First, you must declare a variable of the class type. This variable does not define an </a:t>
            </a:r>
            <a:r>
              <a:rPr lang="en-IN" sz="1800" dirty="0" err="1"/>
              <a:t>object.Instead</a:t>
            </a:r>
            <a:r>
              <a:rPr lang="en-IN" sz="1800" dirty="0"/>
              <a:t>, it is simply a variable that can </a:t>
            </a:r>
            <a:r>
              <a:rPr lang="en-IN" sz="1800" i="1" dirty="0"/>
              <a:t>refer </a:t>
            </a:r>
            <a:r>
              <a:rPr lang="en-IN" sz="1800" dirty="0"/>
              <a:t>to an object. </a:t>
            </a:r>
          </a:p>
          <a:p>
            <a:pPr>
              <a:buFont typeface="Wingdings" panose="05000000000000000000" pitchFamily="2" charset="2"/>
              <a:buChar char="§"/>
            </a:pPr>
            <a:r>
              <a:rPr lang="en-IN" sz="1800" dirty="0"/>
              <a:t>Second, you must acquire an </a:t>
            </a:r>
            <a:r>
              <a:rPr lang="en-IN" sz="1800" dirty="0">
                <a:solidFill>
                  <a:srgbClr val="FF0000"/>
                </a:solidFill>
              </a:rPr>
              <a:t>actual, physical copy of the object and assign it to that variable</a:t>
            </a:r>
            <a:r>
              <a:rPr lang="en-IN" sz="1800" dirty="0"/>
              <a:t>. You can do this using the </a:t>
            </a:r>
            <a:r>
              <a:rPr lang="en-IN" sz="1800" b="1" dirty="0"/>
              <a:t>new </a:t>
            </a:r>
            <a:r>
              <a:rPr lang="en-IN" sz="1800" dirty="0"/>
              <a:t>operator.</a:t>
            </a:r>
          </a:p>
          <a:p>
            <a:pPr>
              <a:buFont typeface="Wingdings" panose="05000000000000000000" pitchFamily="2" charset="2"/>
              <a:buChar char="§"/>
            </a:pPr>
            <a:r>
              <a:rPr lang="en-IN" sz="1800" dirty="0">
                <a:solidFill>
                  <a:srgbClr val="00B050"/>
                </a:solidFill>
              </a:rPr>
              <a:t>The </a:t>
            </a:r>
            <a:r>
              <a:rPr lang="en-IN" sz="1800" b="1" dirty="0">
                <a:solidFill>
                  <a:srgbClr val="00B050"/>
                </a:solidFill>
              </a:rPr>
              <a:t>new </a:t>
            </a:r>
            <a:r>
              <a:rPr lang="en-IN" sz="1800" dirty="0">
                <a:solidFill>
                  <a:srgbClr val="00B050"/>
                </a:solidFill>
              </a:rPr>
              <a:t>operator dynamically allocates (that is, allocates at run time) memory for an object and returns a reference to it. </a:t>
            </a:r>
          </a:p>
          <a:p>
            <a:pPr>
              <a:buFont typeface="Wingdings" panose="05000000000000000000" pitchFamily="2" charset="2"/>
              <a:buChar char="§"/>
            </a:pPr>
            <a:r>
              <a:rPr lang="en-IN" sz="1800" dirty="0"/>
              <a:t>This reference is, more or less, the address in memory of the object allocated by </a:t>
            </a:r>
            <a:r>
              <a:rPr lang="en-IN" sz="1800" b="1" dirty="0"/>
              <a:t>new</a:t>
            </a:r>
            <a:r>
              <a:rPr lang="en-IN" sz="1800" dirty="0"/>
              <a:t>.</a:t>
            </a:r>
          </a:p>
          <a:p>
            <a:pPr>
              <a:buFont typeface="Wingdings" panose="05000000000000000000" pitchFamily="2" charset="2"/>
              <a:buChar char="§"/>
            </a:pPr>
            <a:r>
              <a:rPr lang="en-IN" sz="1800" dirty="0"/>
              <a:t> This reference is then stored in the variable. </a:t>
            </a:r>
          </a:p>
          <a:p>
            <a:pPr>
              <a:buFont typeface="Wingdings" panose="05000000000000000000" pitchFamily="2" charset="2"/>
              <a:buChar char="§"/>
            </a:pPr>
            <a:r>
              <a:rPr lang="en-IN" sz="1800" dirty="0"/>
              <a:t>Thus, in Java, all class objects must be dynamically allocated.</a:t>
            </a:r>
            <a:endParaRPr lang="en-IN" sz="18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426166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Declaring Objects</a:t>
            </a:r>
            <a:endParaRPr lang="en-IN" dirty="0"/>
          </a:p>
        </p:txBody>
      </p:sp>
      <p:sp>
        <p:nvSpPr>
          <p:cNvPr id="3" name="Text Placeholder 2"/>
          <p:cNvSpPr>
            <a:spLocks noGrp="1"/>
          </p:cNvSpPr>
          <p:nvPr>
            <p:ph type="body" idx="1"/>
          </p:nvPr>
        </p:nvSpPr>
        <p:spPr>
          <a:xfrm>
            <a:off x="323528" y="411510"/>
            <a:ext cx="8640960" cy="4731990"/>
          </a:xfrm>
        </p:spPr>
        <p:txBody>
          <a:bodyPr/>
          <a:lstStyle/>
          <a:p>
            <a:pPr>
              <a:buFont typeface="Wingdings" panose="05000000000000000000" pitchFamily="2" charset="2"/>
              <a:buChar char="Ø"/>
            </a:pPr>
            <a:r>
              <a:rPr lang="en-IN" sz="1600" dirty="0"/>
              <a:t>Box </a:t>
            </a:r>
            <a:r>
              <a:rPr lang="en-IN" sz="1600" dirty="0" err="1"/>
              <a:t>mybox</a:t>
            </a:r>
            <a:r>
              <a:rPr lang="en-IN" sz="1600" dirty="0"/>
              <a:t> = new Box();</a:t>
            </a:r>
          </a:p>
          <a:p>
            <a:pPr>
              <a:buFont typeface="Wingdings" panose="05000000000000000000" pitchFamily="2" charset="2"/>
              <a:buChar char="Ø"/>
            </a:pPr>
            <a:r>
              <a:rPr lang="en-IN" sz="1600" dirty="0"/>
              <a:t>This statement combines the two steps. It can be rewritten like this to show each step more clearly:</a:t>
            </a:r>
          </a:p>
          <a:p>
            <a:pPr marL="76200" indent="0">
              <a:buNone/>
            </a:pPr>
            <a:r>
              <a:rPr lang="en-IN" sz="1600" b="1" dirty="0">
                <a:solidFill>
                  <a:srgbClr val="FF0000"/>
                </a:solidFill>
              </a:rPr>
              <a:t>	Box </a:t>
            </a:r>
            <a:r>
              <a:rPr lang="en-IN" sz="1600" b="1" dirty="0" err="1">
                <a:solidFill>
                  <a:srgbClr val="FF0000"/>
                </a:solidFill>
              </a:rPr>
              <a:t>mybox</a:t>
            </a:r>
            <a:r>
              <a:rPr lang="en-IN" sz="1600" b="1" dirty="0">
                <a:solidFill>
                  <a:srgbClr val="FF0000"/>
                </a:solidFill>
              </a:rPr>
              <a:t>; // declare reference to object</a:t>
            </a:r>
          </a:p>
          <a:p>
            <a:pPr marL="76200" indent="0">
              <a:buNone/>
            </a:pPr>
            <a:r>
              <a:rPr lang="en-IN" sz="1600" b="1" dirty="0">
                <a:solidFill>
                  <a:srgbClr val="FF0000"/>
                </a:solidFill>
              </a:rPr>
              <a:t>	</a:t>
            </a:r>
            <a:r>
              <a:rPr lang="en-IN" sz="1600" b="1" dirty="0" err="1">
                <a:solidFill>
                  <a:srgbClr val="FF0000"/>
                </a:solidFill>
              </a:rPr>
              <a:t>mybox</a:t>
            </a:r>
            <a:r>
              <a:rPr lang="en-IN" sz="1600" b="1" dirty="0">
                <a:solidFill>
                  <a:srgbClr val="FF0000"/>
                </a:solidFill>
              </a:rPr>
              <a:t> = new Box(); // allocate a Box object</a:t>
            </a:r>
          </a:p>
          <a:p>
            <a:pPr>
              <a:buFont typeface="Wingdings" panose="05000000000000000000" pitchFamily="2" charset="2"/>
              <a:buChar char="Ø"/>
            </a:pPr>
            <a:r>
              <a:rPr lang="en-IN" sz="1600" dirty="0"/>
              <a:t>The first line declares </a:t>
            </a:r>
            <a:r>
              <a:rPr lang="en-IN" sz="1600" b="1" dirty="0" err="1"/>
              <a:t>mybox</a:t>
            </a:r>
            <a:r>
              <a:rPr lang="en-IN" sz="1600" b="1" dirty="0"/>
              <a:t> </a:t>
            </a:r>
            <a:r>
              <a:rPr lang="en-IN" sz="1600" dirty="0"/>
              <a:t>as a reference to an object of type </a:t>
            </a:r>
            <a:r>
              <a:rPr lang="en-IN" sz="1600" b="1" dirty="0"/>
              <a:t>Box</a:t>
            </a:r>
            <a:r>
              <a:rPr lang="en-IN" sz="1600" dirty="0"/>
              <a:t>. </a:t>
            </a:r>
          </a:p>
          <a:p>
            <a:pPr>
              <a:buFont typeface="Wingdings" panose="05000000000000000000" pitchFamily="2" charset="2"/>
              <a:buChar char="Ø"/>
            </a:pPr>
            <a:r>
              <a:rPr lang="en-IN" sz="1600" dirty="0"/>
              <a:t>After this line executes, </a:t>
            </a:r>
            <a:r>
              <a:rPr lang="en-IN" sz="1600" b="1" dirty="0" err="1"/>
              <a:t>mybox</a:t>
            </a:r>
            <a:r>
              <a:rPr lang="en-IN" sz="1600" b="1" dirty="0"/>
              <a:t> </a:t>
            </a:r>
            <a:r>
              <a:rPr lang="en-IN" sz="1600" dirty="0"/>
              <a:t>contains the value </a:t>
            </a:r>
            <a:r>
              <a:rPr lang="en-IN" sz="1600" b="1" dirty="0"/>
              <a:t>null</a:t>
            </a:r>
            <a:r>
              <a:rPr lang="en-IN" sz="1600" dirty="0"/>
              <a:t>, which indicates that it does not yet point to an actual object.</a:t>
            </a:r>
          </a:p>
          <a:p>
            <a:pPr>
              <a:buFont typeface="Wingdings" panose="05000000000000000000" pitchFamily="2" charset="2"/>
              <a:buChar char="Ø"/>
            </a:pPr>
            <a:r>
              <a:rPr lang="en-IN" sz="1600" dirty="0"/>
              <a:t>The next line allocates an actual object and assigns a reference to it to </a:t>
            </a:r>
            <a:r>
              <a:rPr lang="en-IN" sz="1600" b="1" dirty="0" err="1"/>
              <a:t>mybox</a:t>
            </a:r>
            <a:r>
              <a:rPr lang="en-IN" sz="1600" dirty="0"/>
              <a:t>. </a:t>
            </a:r>
          </a:p>
          <a:p>
            <a:pPr>
              <a:buFont typeface="Wingdings" panose="05000000000000000000" pitchFamily="2" charset="2"/>
              <a:buChar char="Ø"/>
            </a:pPr>
            <a:r>
              <a:rPr lang="en-IN" sz="1600" dirty="0"/>
              <a:t>After the second line </a:t>
            </a:r>
            <a:r>
              <a:rPr lang="en-IN" sz="1600" dirty="0" err="1"/>
              <a:t>executes,you</a:t>
            </a:r>
            <a:r>
              <a:rPr lang="en-IN" sz="1600" dirty="0"/>
              <a:t> can use </a:t>
            </a:r>
            <a:r>
              <a:rPr lang="en-IN" sz="1600" b="1" dirty="0" err="1"/>
              <a:t>mybox</a:t>
            </a:r>
            <a:r>
              <a:rPr lang="en-IN" sz="1600" b="1" dirty="0"/>
              <a:t> </a:t>
            </a:r>
            <a:r>
              <a:rPr lang="en-IN" sz="1600" dirty="0"/>
              <a:t>as if it were a </a:t>
            </a:r>
            <a:r>
              <a:rPr lang="en-IN" sz="1600" b="1" dirty="0"/>
              <a:t>Box </a:t>
            </a:r>
            <a:r>
              <a:rPr lang="en-IN" sz="1600" dirty="0"/>
              <a:t>object.</a:t>
            </a:r>
          </a:p>
          <a:p>
            <a:pPr>
              <a:buFont typeface="Wingdings" panose="05000000000000000000" pitchFamily="2" charset="2"/>
              <a:buChar char="Ø"/>
            </a:pPr>
            <a:r>
              <a:rPr lang="en-IN" sz="1600" dirty="0"/>
              <a:t> But in reality, </a:t>
            </a:r>
            <a:r>
              <a:rPr lang="en-IN" sz="1600" b="1" dirty="0" err="1"/>
              <a:t>mybox</a:t>
            </a:r>
            <a:r>
              <a:rPr lang="en-IN" sz="1600" b="1" dirty="0"/>
              <a:t> </a:t>
            </a:r>
            <a:r>
              <a:rPr lang="en-IN" sz="1600" dirty="0"/>
              <a:t>simply holds the memory address of the actual </a:t>
            </a:r>
            <a:r>
              <a:rPr lang="en-IN" sz="1600" b="1" dirty="0"/>
              <a:t>Box </a:t>
            </a:r>
            <a:r>
              <a:rPr lang="en-IN" sz="1600" dirty="0"/>
              <a:t>object.</a:t>
            </a:r>
            <a:endParaRPr lang="en-IN" sz="16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343326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Declaring Objects</a:t>
            </a:r>
            <a:endParaRPr lang="en-IN" dirty="0"/>
          </a:p>
        </p:txBody>
      </p:sp>
      <p:sp>
        <p:nvSpPr>
          <p:cNvPr id="3" name="Text Placeholder 2"/>
          <p:cNvSpPr>
            <a:spLocks noGrp="1"/>
          </p:cNvSpPr>
          <p:nvPr>
            <p:ph type="body" idx="1"/>
          </p:nvPr>
        </p:nvSpPr>
        <p:spPr>
          <a:xfrm>
            <a:off x="323528" y="411510"/>
            <a:ext cx="8640960" cy="4731990"/>
          </a:xfrm>
        </p:spPr>
        <p:txBody>
          <a:bodyPr/>
          <a:lstStyle/>
          <a:p>
            <a:pPr marL="76200" indent="0">
              <a:buNone/>
            </a:pPr>
            <a:endParaRPr lang="en-IN" sz="16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1028" name="Picture 4" descr="new operator in Java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55526"/>
            <a:ext cx="8712968" cy="417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8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Declaring Objects</a:t>
            </a:r>
            <a:endParaRPr lang="en-IN" dirty="0"/>
          </a:p>
        </p:txBody>
      </p:sp>
      <p:sp>
        <p:nvSpPr>
          <p:cNvPr id="3" name="Text Placeholder 2"/>
          <p:cNvSpPr>
            <a:spLocks noGrp="1"/>
          </p:cNvSpPr>
          <p:nvPr>
            <p:ph type="body" idx="1"/>
          </p:nvPr>
        </p:nvSpPr>
        <p:spPr>
          <a:xfrm>
            <a:off x="323528" y="411510"/>
            <a:ext cx="8640960" cy="4731990"/>
          </a:xfrm>
        </p:spPr>
        <p:txBody>
          <a:bodyPr/>
          <a:lstStyle/>
          <a:p>
            <a:pPr marL="76200" indent="0">
              <a:buNone/>
            </a:pPr>
            <a:endParaRPr lang="en-IN" sz="16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2050" name="Picture 2" descr="Java classes basics - Java Tutorials - c4learn.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555527"/>
            <a:ext cx="8136903" cy="439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0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Assigning Object Reference Variables</a:t>
            </a:r>
            <a:endParaRPr lang="en-IN" dirty="0"/>
          </a:p>
        </p:txBody>
      </p:sp>
      <p:sp>
        <p:nvSpPr>
          <p:cNvPr id="3" name="Text Placeholder 2"/>
          <p:cNvSpPr>
            <a:spLocks noGrp="1"/>
          </p:cNvSpPr>
          <p:nvPr>
            <p:ph type="body" idx="1"/>
          </p:nvPr>
        </p:nvSpPr>
        <p:spPr>
          <a:xfrm>
            <a:off x="323528" y="411510"/>
            <a:ext cx="8640960" cy="4731990"/>
          </a:xfrm>
        </p:spPr>
        <p:txBody>
          <a:bodyPr/>
          <a:lstStyle/>
          <a:p>
            <a:pPr marL="76200" indent="0">
              <a:buNone/>
            </a:pPr>
            <a:r>
              <a:rPr lang="en-IN" sz="1600" dirty="0">
                <a:solidFill>
                  <a:srgbClr val="FF0000"/>
                </a:solidFill>
              </a:rPr>
              <a:t>Box b1 = new Box();</a:t>
            </a:r>
          </a:p>
          <a:p>
            <a:pPr marL="76200" indent="0">
              <a:buNone/>
            </a:pPr>
            <a:r>
              <a:rPr lang="en-IN" sz="1600" dirty="0">
                <a:solidFill>
                  <a:srgbClr val="FF0000"/>
                </a:solidFill>
              </a:rPr>
              <a:t>Box b2 = b1;</a:t>
            </a:r>
          </a:p>
          <a:p>
            <a:pPr algn="just">
              <a:buFont typeface="Arial" panose="020B0604020202020204" pitchFamily="34" charset="0"/>
              <a:buChar char="•"/>
            </a:pPr>
            <a:r>
              <a:rPr lang="en-IN" sz="1600" dirty="0"/>
              <a:t>After this fragment executes, </a:t>
            </a:r>
            <a:r>
              <a:rPr lang="en-IN" sz="1600" b="1" dirty="0"/>
              <a:t>b1 </a:t>
            </a:r>
            <a:r>
              <a:rPr lang="en-IN" sz="1600" dirty="0"/>
              <a:t>and </a:t>
            </a:r>
            <a:r>
              <a:rPr lang="en-IN" sz="1600" b="1" dirty="0"/>
              <a:t>b2 </a:t>
            </a:r>
            <a:r>
              <a:rPr lang="en-IN" sz="1600" dirty="0"/>
              <a:t>will both refer to the </a:t>
            </a:r>
            <a:r>
              <a:rPr lang="en-IN" sz="1600" i="1" dirty="0"/>
              <a:t>same </a:t>
            </a:r>
            <a:r>
              <a:rPr lang="en-IN" sz="1600" dirty="0"/>
              <a:t>object. </a:t>
            </a:r>
          </a:p>
          <a:p>
            <a:pPr algn="just">
              <a:buFont typeface="Arial" panose="020B0604020202020204" pitchFamily="34" charset="0"/>
              <a:buChar char="•"/>
            </a:pPr>
            <a:r>
              <a:rPr lang="en-IN" sz="1600" dirty="0">
                <a:highlight>
                  <a:srgbClr val="00FF00"/>
                </a:highlight>
              </a:rPr>
              <a:t>The assignment of </a:t>
            </a:r>
            <a:r>
              <a:rPr lang="en-IN" sz="1600" b="1" dirty="0">
                <a:highlight>
                  <a:srgbClr val="00FF00"/>
                </a:highlight>
              </a:rPr>
              <a:t>b1 </a:t>
            </a:r>
            <a:r>
              <a:rPr lang="en-IN" sz="1600" dirty="0">
                <a:highlight>
                  <a:srgbClr val="00FF00"/>
                </a:highlight>
              </a:rPr>
              <a:t>to </a:t>
            </a:r>
            <a:r>
              <a:rPr lang="en-IN" sz="1600" b="1" dirty="0">
                <a:highlight>
                  <a:srgbClr val="00FF00"/>
                </a:highlight>
              </a:rPr>
              <a:t>b2 </a:t>
            </a:r>
            <a:r>
              <a:rPr lang="en-IN" sz="1600" dirty="0">
                <a:highlight>
                  <a:srgbClr val="00FF00"/>
                </a:highlight>
              </a:rPr>
              <a:t>did not allocate any memory or copy any part of the</a:t>
            </a:r>
          </a:p>
          <a:p>
            <a:pPr marL="76200" indent="0" algn="just">
              <a:buNone/>
            </a:pPr>
            <a:r>
              <a:rPr lang="en-IN" sz="1600" dirty="0">
                <a:highlight>
                  <a:srgbClr val="00FF00"/>
                </a:highlight>
              </a:rPr>
              <a:t>        original object</a:t>
            </a:r>
            <a:r>
              <a:rPr lang="en-IN" sz="1600" dirty="0"/>
              <a:t>.</a:t>
            </a:r>
          </a:p>
          <a:p>
            <a:pPr algn="just">
              <a:buFont typeface="Arial" panose="020B0604020202020204" pitchFamily="34" charset="0"/>
              <a:buChar char="•"/>
            </a:pPr>
            <a:r>
              <a:rPr lang="en-IN" sz="1600" dirty="0"/>
              <a:t> It simply makes </a:t>
            </a:r>
            <a:r>
              <a:rPr lang="en-IN" sz="1600" b="1" dirty="0">
                <a:highlight>
                  <a:srgbClr val="00FF00"/>
                </a:highlight>
              </a:rPr>
              <a:t>b2 </a:t>
            </a:r>
            <a:r>
              <a:rPr lang="en-IN" sz="1600" dirty="0">
                <a:highlight>
                  <a:srgbClr val="00FF00"/>
                </a:highlight>
              </a:rPr>
              <a:t>refer to the same object as does </a:t>
            </a:r>
            <a:r>
              <a:rPr lang="en-IN" sz="1600" b="1" dirty="0">
                <a:highlight>
                  <a:srgbClr val="00FF00"/>
                </a:highlight>
              </a:rPr>
              <a:t>b1</a:t>
            </a:r>
            <a:r>
              <a:rPr lang="en-IN" sz="1600" dirty="0">
                <a:highlight>
                  <a:srgbClr val="00FF00"/>
                </a:highlight>
              </a:rPr>
              <a:t>. </a:t>
            </a:r>
          </a:p>
          <a:p>
            <a:pPr algn="just">
              <a:buFont typeface="Arial" panose="020B0604020202020204" pitchFamily="34" charset="0"/>
              <a:buChar char="•"/>
            </a:pPr>
            <a:r>
              <a:rPr lang="en-IN" sz="1600" dirty="0"/>
              <a:t>Thus, any changes made to the object through </a:t>
            </a:r>
            <a:r>
              <a:rPr lang="en-IN" sz="1600" b="1" dirty="0"/>
              <a:t>b2 </a:t>
            </a:r>
            <a:r>
              <a:rPr lang="en-IN" sz="1600" dirty="0"/>
              <a:t>will affect the object to which </a:t>
            </a:r>
            <a:r>
              <a:rPr lang="en-IN" sz="1600" b="1" dirty="0"/>
              <a:t>b1 </a:t>
            </a:r>
            <a:r>
              <a:rPr lang="en-IN" sz="1600" dirty="0"/>
              <a:t>is referring, since they are the same object.</a:t>
            </a:r>
            <a:endParaRPr lang="en-IN" sz="16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147815"/>
            <a:ext cx="5083299" cy="1724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04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Introducing Methods</a:t>
            </a:r>
            <a:endParaRPr lang="en-IN" dirty="0"/>
          </a:p>
        </p:txBody>
      </p:sp>
      <p:sp>
        <p:nvSpPr>
          <p:cNvPr id="3" name="Text Placeholder 2"/>
          <p:cNvSpPr>
            <a:spLocks noGrp="1"/>
          </p:cNvSpPr>
          <p:nvPr>
            <p:ph type="body" idx="1"/>
          </p:nvPr>
        </p:nvSpPr>
        <p:spPr>
          <a:xfrm>
            <a:off x="323528" y="419524"/>
            <a:ext cx="8640960" cy="4731990"/>
          </a:xfrm>
        </p:spPr>
        <p:txBody>
          <a:bodyPr/>
          <a:lstStyle/>
          <a:p>
            <a:pPr>
              <a:buFont typeface="Wingdings" panose="05000000000000000000" pitchFamily="2" charset="2"/>
              <a:buChar char="§"/>
            </a:pPr>
            <a:r>
              <a:rPr lang="en-IN" sz="1600" dirty="0"/>
              <a:t>This is the general form of a method:</a:t>
            </a:r>
          </a:p>
          <a:p>
            <a:pPr marL="76200" indent="0">
              <a:buNone/>
            </a:pPr>
            <a:r>
              <a:rPr lang="en-IN" sz="1600" i="1" dirty="0">
                <a:solidFill>
                  <a:srgbClr val="FF0000"/>
                </a:solidFill>
              </a:rPr>
              <a:t>       type name</a:t>
            </a:r>
            <a:r>
              <a:rPr lang="en-IN" sz="1600" dirty="0">
                <a:solidFill>
                  <a:srgbClr val="FF0000"/>
                </a:solidFill>
              </a:rPr>
              <a:t>(</a:t>
            </a:r>
            <a:r>
              <a:rPr lang="en-IN" sz="1600" i="1" dirty="0">
                <a:solidFill>
                  <a:srgbClr val="FF0000"/>
                </a:solidFill>
              </a:rPr>
              <a:t>parameter</a:t>
            </a:r>
            <a:r>
              <a:rPr lang="en-IN" sz="1600" dirty="0">
                <a:solidFill>
                  <a:srgbClr val="FF0000"/>
                </a:solidFill>
              </a:rPr>
              <a:t>-</a:t>
            </a:r>
            <a:r>
              <a:rPr lang="en-IN" sz="1600" i="1" dirty="0">
                <a:solidFill>
                  <a:srgbClr val="FF0000"/>
                </a:solidFill>
              </a:rPr>
              <a:t>list</a:t>
            </a:r>
            <a:r>
              <a:rPr lang="en-IN" sz="1600" dirty="0">
                <a:solidFill>
                  <a:srgbClr val="FF0000"/>
                </a:solidFill>
              </a:rPr>
              <a:t>) {</a:t>
            </a:r>
          </a:p>
          <a:p>
            <a:pPr marL="76200" indent="0">
              <a:buNone/>
            </a:pPr>
            <a:r>
              <a:rPr lang="en-IN" sz="1600" dirty="0">
                <a:solidFill>
                  <a:srgbClr val="FF0000"/>
                </a:solidFill>
              </a:rPr>
              <a:t>       // body of method</a:t>
            </a:r>
          </a:p>
          <a:p>
            <a:pPr marL="76200" indent="0">
              <a:buNone/>
            </a:pPr>
            <a:r>
              <a:rPr lang="en-IN" sz="1600" dirty="0">
                <a:solidFill>
                  <a:srgbClr val="FF0000"/>
                </a:solidFill>
              </a:rPr>
              <a:t>       }</a:t>
            </a:r>
          </a:p>
          <a:p>
            <a:pPr>
              <a:buFont typeface="Arial" panose="020B0604020202020204" pitchFamily="34" charset="0"/>
              <a:buChar char="•"/>
            </a:pPr>
            <a:r>
              <a:rPr lang="en-IN" sz="1600" dirty="0"/>
              <a:t>Here, </a:t>
            </a:r>
            <a:r>
              <a:rPr lang="en-IN" sz="1600" i="1" dirty="0"/>
              <a:t>type </a:t>
            </a:r>
            <a:r>
              <a:rPr lang="en-IN" sz="1600" dirty="0"/>
              <a:t>specifies the type of data returned by the method.</a:t>
            </a:r>
          </a:p>
          <a:p>
            <a:pPr algn="just">
              <a:buFont typeface="Arial" panose="020B0604020202020204" pitchFamily="34" charset="0"/>
              <a:buChar char="•"/>
            </a:pPr>
            <a:r>
              <a:rPr lang="en-IN" sz="1600" dirty="0"/>
              <a:t>The method does not return a value, its return type must be </a:t>
            </a:r>
            <a:r>
              <a:rPr lang="en-IN" sz="1600" b="1" dirty="0"/>
              <a:t>void.</a:t>
            </a:r>
          </a:p>
          <a:p>
            <a:pPr algn="just">
              <a:buFont typeface="Arial" panose="020B0604020202020204" pitchFamily="34" charset="0"/>
              <a:buChar char="•"/>
            </a:pPr>
            <a:r>
              <a:rPr lang="en-IN" sz="1600" dirty="0"/>
              <a:t>The </a:t>
            </a:r>
            <a:r>
              <a:rPr lang="en-IN" sz="1600" i="1" dirty="0"/>
              <a:t>parameter-list </a:t>
            </a:r>
            <a:r>
              <a:rPr lang="en-IN" sz="1600" dirty="0"/>
              <a:t>is a sequence of type and identifier pairs separated by commas. </a:t>
            </a:r>
            <a:r>
              <a:rPr lang="en-IN" sz="1600" b="1" dirty="0">
                <a:solidFill>
                  <a:schemeClr val="accent4"/>
                </a:solidFill>
              </a:rPr>
              <a:t>Parameters are essentially variables that receive the value of the </a:t>
            </a:r>
            <a:r>
              <a:rPr lang="en-IN" sz="1600" b="1" i="1" dirty="0">
                <a:solidFill>
                  <a:schemeClr val="accent4"/>
                </a:solidFill>
              </a:rPr>
              <a:t>arguments </a:t>
            </a:r>
            <a:r>
              <a:rPr lang="en-IN" sz="1600" b="1" dirty="0">
                <a:solidFill>
                  <a:schemeClr val="accent4"/>
                </a:solidFill>
              </a:rPr>
              <a:t>passed to the method when it is called.</a:t>
            </a:r>
          </a:p>
          <a:p>
            <a:pPr algn="just">
              <a:buFont typeface="Arial" panose="020B0604020202020204" pitchFamily="34" charset="0"/>
              <a:buChar char="•"/>
            </a:pPr>
            <a:r>
              <a:rPr lang="en-IN" sz="1600" dirty="0"/>
              <a:t>Methods that have a return type other than </a:t>
            </a:r>
            <a:r>
              <a:rPr lang="en-IN" sz="1600" b="1" dirty="0"/>
              <a:t>void </a:t>
            </a:r>
            <a:r>
              <a:rPr lang="en-IN" sz="1600" dirty="0"/>
              <a:t>return a value to the calling routine using the following form of the </a:t>
            </a:r>
            <a:r>
              <a:rPr lang="en-IN" sz="1600" b="1" dirty="0"/>
              <a:t>return </a:t>
            </a:r>
            <a:r>
              <a:rPr lang="en-IN" sz="1600" dirty="0"/>
              <a:t>statement:</a:t>
            </a:r>
          </a:p>
          <a:p>
            <a:pPr>
              <a:buFont typeface="Arial" panose="020B0604020202020204" pitchFamily="34" charset="0"/>
              <a:buChar char="•"/>
            </a:pPr>
            <a:r>
              <a:rPr lang="en-IN" sz="1600" dirty="0">
                <a:solidFill>
                  <a:srgbClr val="FF0000"/>
                </a:solidFill>
              </a:rPr>
              <a:t>return </a:t>
            </a:r>
            <a:r>
              <a:rPr lang="en-IN" sz="1600" i="1" dirty="0">
                <a:solidFill>
                  <a:srgbClr val="FF0000"/>
                </a:solidFill>
              </a:rPr>
              <a:t>value</a:t>
            </a:r>
            <a:r>
              <a:rPr lang="en-IN" sz="1600" dirty="0">
                <a:solidFill>
                  <a:srgbClr val="FF0000"/>
                </a:solidFill>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150398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sz="2800" b="1" dirty="0"/>
              <a:t>Adding a Method to the Box Class</a:t>
            </a:r>
            <a:endParaRPr lang="en-IN" sz="2800" dirty="0"/>
          </a:p>
        </p:txBody>
      </p:sp>
      <p:sp>
        <p:nvSpPr>
          <p:cNvPr id="3" name="Text Placeholder 2"/>
          <p:cNvSpPr>
            <a:spLocks noGrp="1"/>
          </p:cNvSpPr>
          <p:nvPr>
            <p:ph type="body" idx="1"/>
          </p:nvPr>
        </p:nvSpPr>
        <p:spPr>
          <a:xfrm>
            <a:off x="323528" y="419524"/>
            <a:ext cx="8640960" cy="4731990"/>
          </a:xfrm>
        </p:spPr>
        <p:txBody>
          <a:bodyPr/>
          <a:lstStyle/>
          <a:p>
            <a:pPr marL="76200" indent="0">
              <a:buNone/>
            </a:pPr>
            <a:endParaRPr lang="en-IN" sz="14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432837570"/>
              </p:ext>
            </p:extLst>
          </p:nvPr>
        </p:nvGraphicFramePr>
        <p:xfrm>
          <a:off x="107504" y="411510"/>
          <a:ext cx="8784976" cy="4608512"/>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608512">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2800" b="1" i="0" u="none" strike="noStrike" cap="none" dirty="0">
                          <a:solidFill>
                            <a:srgbClr val="FF0000"/>
                          </a:solidFill>
                          <a:latin typeface="Latha" panose="020B0604020202020204" pitchFamily="34" charset="0"/>
                          <a:ea typeface="Inter-Regular"/>
                          <a:cs typeface="Latha" panose="020B0604020202020204" pitchFamily="34" charset="0"/>
                          <a:sym typeface="Inter-Regular"/>
                        </a:rPr>
                        <a:t>class Box </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double width;</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double height;</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double depth;</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 display volume of a box</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rgbClr val="FF0000"/>
                          </a:solidFill>
                          <a:latin typeface="Latha" panose="020B0604020202020204" pitchFamily="34" charset="0"/>
                          <a:ea typeface="Inter-Regular"/>
                          <a:cs typeface="Latha" panose="020B0604020202020204" pitchFamily="34" charset="0"/>
                          <a:sym typeface="Inter-Regular"/>
                        </a:rPr>
                        <a:t>void volume() {</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err="1">
                          <a:solidFill>
                            <a:schemeClr val="dk1"/>
                          </a:solidFill>
                          <a:latin typeface="Latha" panose="020B0604020202020204" pitchFamily="34" charset="0"/>
                          <a:ea typeface="Inter-Regular"/>
                          <a:cs typeface="Latha" panose="020B0604020202020204" pitchFamily="34" charset="0"/>
                          <a:sym typeface="Inter-Regular"/>
                        </a:rPr>
                        <a:t>System.out.print</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("Volume is ");</a:t>
                      </a:r>
                    </a:p>
                    <a:p>
                      <a:endParaRPr lang="en-IN" dirty="0"/>
                    </a:p>
                  </a:txBody>
                  <a:tcPr/>
                </a:tc>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err="1">
                          <a:solidFill>
                            <a:schemeClr val="dk1"/>
                          </a:solidFill>
                          <a:latin typeface="Latha" panose="020B0604020202020204" pitchFamily="34" charset="0"/>
                          <a:ea typeface="Inter-Regular"/>
                          <a:cs typeface="Latha" panose="020B0604020202020204" pitchFamily="34" charset="0"/>
                          <a:sym typeface="Inter-Regular"/>
                        </a:rPr>
                        <a:t>System.out.println</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(width * height * depth);</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 }</a:t>
                      </a:r>
                    </a:p>
                    <a:p>
                      <a:pPr marL="76200" marR="0" indent="0" algn="l" rtl="0">
                        <a:lnSpc>
                          <a:spcPct val="115000"/>
                        </a:lnSpc>
                        <a:spcBef>
                          <a:spcPts val="600"/>
                        </a:spcBef>
                        <a:spcAft>
                          <a:spcPts val="0"/>
                        </a:spcAft>
                        <a:buClr>
                          <a:schemeClr val="accent1"/>
                        </a:buClr>
                        <a:buSzPts val="2400"/>
                        <a:buFont typeface="Inter-Regular"/>
                        <a:buNone/>
                      </a:pPr>
                      <a:r>
                        <a:rPr lang="en-IN" sz="2400" b="1" i="0" u="none" strike="noStrike" cap="none" dirty="0">
                          <a:solidFill>
                            <a:srgbClr val="0070C0"/>
                          </a:solidFill>
                          <a:latin typeface="Latha" panose="020B0604020202020204" pitchFamily="34" charset="0"/>
                          <a:ea typeface="Inter-Regular"/>
                          <a:cs typeface="Latha" panose="020B0604020202020204" pitchFamily="34" charset="0"/>
                          <a:sym typeface="Inter-Regular"/>
                        </a:rPr>
                        <a:t>class BoxDemo3 </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public static void main(String </a:t>
                      </a:r>
                      <a:r>
                        <a:rPr lang="en-IN" sz="2000" b="1" i="0" u="none" strike="noStrike" cap="none" dirty="0" err="1">
                          <a:solidFill>
                            <a:schemeClr val="dk1"/>
                          </a:solidFill>
                          <a:latin typeface="Latha" panose="020B0604020202020204" pitchFamily="34" charset="0"/>
                          <a:ea typeface="Inter-Regular"/>
                          <a:cs typeface="Latha" panose="020B0604020202020204" pitchFamily="34" charset="0"/>
                          <a:sym typeface="Inter-Regular"/>
                        </a:rPr>
                        <a:t>args</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 {</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Box mybox1 = new Box();</a:t>
                      </a:r>
                    </a:p>
                    <a:p>
                      <a:pPr marL="76200" marR="0" indent="0" algn="l" rtl="0">
                        <a:lnSpc>
                          <a:spcPct val="115000"/>
                        </a:lnSpc>
                        <a:spcBef>
                          <a:spcPts val="600"/>
                        </a:spcBef>
                        <a:spcAft>
                          <a:spcPts val="0"/>
                        </a:spcAft>
                        <a:buClr>
                          <a:schemeClr val="accent1"/>
                        </a:buClr>
                        <a:buSzPts val="2400"/>
                        <a:buFont typeface="Inter-Regular"/>
                        <a:buNone/>
                      </a:pP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Inter-Regular"/>
                        </a:rPr>
                        <a:t>Box mybox2 = new Box();</a:t>
                      </a:r>
                    </a:p>
                    <a:p>
                      <a:endParaRPr lang="en-IN" sz="1400" b="1" i="0" u="none" strike="noStrike" cap="none" dirty="0">
                        <a:solidFill>
                          <a:srgbClr val="0070C0"/>
                        </a:solidFill>
                        <a:latin typeface="Latha" panose="020B0604020202020204" pitchFamily="34" charset="0"/>
                        <a:ea typeface="Inter-Regular"/>
                        <a:cs typeface="Latha" panose="020B0604020202020204" pitchFamily="34" charset="0"/>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098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sz="2800" b="1" dirty="0"/>
              <a:t>Adding a Method to the Box Class</a:t>
            </a:r>
            <a:endParaRPr lang="en-IN" sz="2800" dirty="0"/>
          </a:p>
        </p:txBody>
      </p:sp>
      <p:sp>
        <p:nvSpPr>
          <p:cNvPr id="3" name="Text Placeholder 2"/>
          <p:cNvSpPr>
            <a:spLocks noGrp="1"/>
          </p:cNvSpPr>
          <p:nvPr>
            <p:ph type="body" idx="1"/>
          </p:nvPr>
        </p:nvSpPr>
        <p:spPr>
          <a:xfrm>
            <a:off x="323528" y="419524"/>
            <a:ext cx="8640960" cy="4731990"/>
          </a:xfrm>
        </p:spPr>
        <p:txBody>
          <a:bodyPr/>
          <a:lstStyle/>
          <a:p>
            <a:pPr marL="76200" indent="0">
              <a:buNone/>
            </a:pPr>
            <a:endParaRPr lang="en-IN" sz="14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28538846"/>
              </p:ext>
            </p:extLst>
          </p:nvPr>
        </p:nvGraphicFramePr>
        <p:xfrm>
          <a:off x="107504" y="411510"/>
          <a:ext cx="8784976" cy="4608512"/>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608512">
                <a:tc>
                  <a:txBody>
                    <a:bodyPr/>
                    <a:lstStyle/>
                    <a:p>
                      <a:r>
                        <a:rPr lang="en-IN" sz="2000" b="0" i="0" u="none" strike="noStrike" cap="none" baseline="0" dirty="0">
                          <a:solidFill>
                            <a:srgbClr val="000000"/>
                          </a:solidFill>
                          <a:latin typeface="Arial"/>
                          <a:ea typeface="Arial"/>
                          <a:cs typeface="Arial"/>
                          <a:sym typeface="Arial"/>
                        </a:rPr>
                        <a:t>// </a:t>
                      </a:r>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assign values to mybox1's instance variables</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mybox1.width = 10;</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mybox1.height = 20;</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mybox1.depth = 15;</a:t>
                      </a:r>
                    </a:p>
                    <a:p>
                      <a:endPar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 assign different values to mybox2's</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instance variables */</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mybox2.width = 3;</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mybox2.height = 6;</a:t>
                      </a:r>
                    </a:p>
                    <a:p>
                      <a:r>
                        <a:rPr lang="en-IN" sz="20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mybox2.depth = 9;</a:t>
                      </a:r>
                    </a:p>
                    <a:p>
                      <a:endParaRPr lang="en-IN" dirty="0"/>
                    </a:p>
                  </a:txBody>
                  <a:tcPr/>
                </a:tc>
                <a:tc>
                  <a:txBody>
                    <a:bodyPr/>
                    <a:lstStyle/>
                    <a:p>
                      <a:endParaRPr lang="en-IN" sz="14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rPr>
                        <a:t>// display volume of first box</a:t>
                      </a:r>
                    </a:p>
                    <a:p>
                      <a:r>
                        <a:rPr lang="en-IN" sz="2400" b="1" i="0" u="none" strike="noStrike" cap="none" dirty="0">
                          <a:solidFill>
                            <a:srgbClr val="0070C0"/>
                          </a:solidFill>
                          <a:latin typeface="Latha" panose="020B0604020202020204" pitchFamily="34" charset="0"/>
                          <a:ea typeface="Inter-Regular"/>
                          <a:cs typeface="Latha" panose="020B0604020202020204" pitchFamily="34" charset="0"/>
                          <a:sym typeface="Arial"/>
                        </a:rPr>
                        <a:t>mybox1.volume</a:t>
                      </a:r>
                      <a:r>
                        <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endPar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rPr>
                        <a:t>// display volume of second box</a:t>
                      </a:r>
                    </a:p>
                    <a:p>
                      <a:r>
                        <a:rPr lang="en-IN" sz="2400" b="1" i="0" u="none" strike="noStrike" cap="none" dirty="0">
                          <a:solidFill>
                            <a:srgbClr val="0070C0"/>
                          </a:solidFill>
                          <a:latin typeface="Latha" panose="020B0604020202020204" pitchFamily="34" charset="0"/>
                          <a:ea typeface="Inter-Regular"/>
                          <a:cs typeface="Latha" panose="020B0604020202020204" pitchFamily="34" charset="0"/>
                          <a:sym typeface="Arial"/>
                        </a:rPr>
                        <a:t>mybox2.volume</a:t>
                      </a:r>
                      <a:r>
                        <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r>
                        <a:rPr lang="en-IN" sz="2400" b="1" i="0" u="none" strike="noStrike" cap="none" dirty="0">
                          <a:solidFill>
                            <a:schemeClr val="dk1"/>
                          </a:solidFill>
                          <a:latin typeface="Latha" panose="020B0604020202020204" pitchFamily="34" charset="0"/>
                          <a:ea typeface="Inter-Regular"/>
                          <a:cs typeface="Latha" panose="020B0604020202020204" pitchFamily="34" charset="0"/>
                          <a:sym typeface="Arial"/>
                        </a:rPr>
                        <a:t>} }</a:t>
                      </a:r>
                    </a:p>
                    <a:p>
                      <a:endParaRPr lang="en-US" sz="24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US" sz="2400" b="1" i="0" u="none" strike="noStrike" cap="none" dirty="0">
                          <a:solidFill>
                            <a:srgbClr val="0070C0"/>
                          </a:solidFill>
                          <a:latin typeface="Latha" panose="020B0604020202020204" pitchFamily="34" charset="0"/>
                          <a:ea typeface="Inter-Regular"/>
                          <a:cs typeface="Latha" panose="020B0604020202020204" pitchFamily="34" charset="0"/>
                          <a:sym typeface="Arial"/>
                        </a:rPr>
                        <a:t>OUTPUT –</a:t>
                      </a:r>
                    </a:p>
                    <a:p>
                      <a:r>
                        <a:rPr lang="en-IN" sz="2400" b="1" i="0" u="none" strike="noStrike" cap="none" baseline="0" dirty="0">
                          <a:solidFill>
                            <a:srgbClr val="0070C0"/>
                          </a:solidFill>
                          <a:latin typeface="Arial"/>
                          <a:ea typeface="Arial"/>
                          <a:cs typeface="Arial"/>
                          <a:sym typeface="Arial"/>
                        </a:rPr>
                        <a:t>Volume is 3000.0</a:t>
                      </a:r>
                    </a:p>
                    <a:p>
                      <a:r>
                        <a:rPr lang="en-IN" sz="2400" b="1" i="0" u="none" strike="noStrike" cap="none" baseline="0" dirty="0">
                          <a:solidFill>
                            <a:srgbClr val="0070C0"/>
                          </a:solidFill>
                          <a:latin typeface="Arial"/>
                          <a:ea typeface="Arial"/>
                          <a:cs typeface="Arial"/>
                          <a:sym typeface="Arial"/>
                        </a:rPr>
                        <a:t>Volume is 162.0</a:t>
                      </a:r>
                      <a:endParaRPr lang="en-IN" sz="2400" b="1" i="0" u="none" strike="noStrike" cap="none" dirty="0">
                        <a:solidFill>
                          <a:srgbClr val="0070C0"/>
                        </a:solidFill>
                        <a:latin typeface="Latha" panose="020B0604020202020204" pitchFamily="34" charset="0"/>
                        <a:ea typeface="Inter-Regular"/>
                        <a:cs typeface="Latha" panose="020B0604020202020204" pitchFamily="34" charset="0"/>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260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0"/>
            <a:ext cx="7710639" cy="43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SYLLABUS</a:t>
            </a:r>
            <a:endParaRPr dirty="0"/>
          </a:p>
        </p:txBody>
      </p:sp>
      <p:sp>
        <p:nvSpPr>
          <p:cNvPr id="92" name="Google Shape;92;p17"/>
          <p:cNvSpPr txBox="1">
            <a:spLocks noGrp="1"/>
          </p:cNvSpPr>
          <p:nvPr>
            <p:ph type="body" idx="1"/>
          </p:nvPr>
        </p:nvSpPr>
        <p:spPr>
          <a:xfrm>
            <a:off x="395536" y="339502"/>
            <a:ext cx="8496944" cy="4680520"/>
          </a:xfrm>
          <a:prstGeom prst="rect">
            <a:avLst/>
          </a:prstGeom>
        </p:spPr>
        <p:txBody>
          <a:bodyPr spcFirstLastPara="1" wrap="square" lIns="0" tIns="0" rIns="0" bIns="0" anchor="t" anchorCtr="0">
            <a:noAutofit/>
          </a:bodyPr>
          <a:lstStyle/>
          <a:p>
            <a:pPr marL="76200" indent="0" algn="just">
              <a:buNone/>
            </a:pPr>
            <a:r>
              <a:rPr lang="en-IN" sz="1400" b="1" dirty="0">
                <a:solidFill>
                  <a:schemeClr val="tx1"/>
                </a:solidFill>
              </a:rPr>
              <a:t>Primitive Data types </a:t>
            </a:r>
            <a:r>
              <a:rPr lang="en-IN" sz="1400" dirty="0">
                <a:solidFill>
                  <a:schemeClr val="tx1"/>
                </a:solidFill>
              </a:rPr>
              <a:t>- Integers, Floating Point Types, Characters, Boolean. Literals, Type Conversion and Casting, Variables, Arrays, Strings, Vector class.</a:t>
            </a:r>
          </a:p>
          <a:p>
            <a:pPr marL="76200" indent="0" algn="just">
              <a:buNone/>
            </a:pPr>
            <a:endParaRPr lang="en-IN" sz="1400" dirty="0">
              <a:solidFill>
                <a:schemeClr val="tx1"/>
              </a:solidFill>
            </a:endParaRPr>
          </a:p>
          <a:p>
            <a:pPr marL="76200" indent="0" algn="just">
              <a:buNone/>
            </a:pPr>
            <a:r>
              <a:rPr lang="en-IN" sz="1400" b="1" dirty="0">
                <a:solidFill>
                  <a:schemeClr val="tx1"/>
                </a:solidFill>
              </a:rPr>
              <a:t>Operators - </a:t>
            </a:r>
            <a:r>
              <a:rPr lang="en-IN" sz="1400" dirty="0">
                <a:solidFill>
                  <a:schemeClr val="tx1"/>
                </a:solidFill>
              </a:rPr>
              <a:t>Arithmetic Operators, Bitwise Operators, Relational Operators, Boolean Logical Operators, Assignment Operator, Conditional (Ternary) Operator, Operator Precedence.</a:t>
            </a:r>
          </a:p>
          <a:p>
            <a:pPr marL="76200" indent="0" algn="just">
              <a:buNone/>
            </a:pPr>
            <a:endParaRPr lang="en-IN" sz="1400" dirty="0">
              <a:solidFill>
                <a:schemeClr val="tx1"/>
              </a:solidFill>
            </a:endParaRPr>
          </a:p>
          <a:p>
            <a:pPr marL="76200" indent="0" algn="just">
              <a:buNone/>
            </a:pPr>
            <a:r>
              <a:rPr lang="en-IN" sz="1400" b="1" i="1" dirty="0">
                <a:solidFill>
                  <a:srgbClr val="C00000"/>
                </a:solidFill>
              </a:rPr>
              <a:t>Control Statements - Selection Statements, Iteration Statements and Jump Statements</a:t>
            </a:r>
          </a:p>
          <a:p>
            <a:pPr marL="76200" indent="0" algn="just">
              <a:buNone/>
            </a:pPr>
            <a:endParaRPr lang="en-IN" sz="1400" dirty="0">
              <a:solidFill>
                <a:schemeClr val="tx1"/>
              </a:solidFill>
            </a:endParaRPr>
          </a:p>
          <a:p>
            <a:pPr marL="76200" indent="0" algn="just">
              <a:buNone/>
            </a:pPr>
            <a:r>
              <a:rPr lang="en-IN" sz="1400" b="1" dirty="0">
                <a:solidFill>
                  <a:schemeClr val="tx1"/>
                </a:solidFill>
              </a:rPr>
              <a:t>Object Oriented Programming in Java </a:t>
            </a:r>
            <a:r>
              <a:rPr lang="en-IN" sz="1400" dirty="0">
                <a:solidFill>
                  <a:schemeClr val="tx1"/>
                </a:solidFill>
              </a:rPr>
              <a:t>- Class Fundamentals, Declaring Objects, Object Reference, Introduction to Methods, Constructors, </a:t>
            </a:r>
            <a:r>
              <a:rPr lang="en-IN" sz="1400" b="1" i="1" dirty="0">
                <a:solidFill>
                  <a:schemeClr val="tx1"/>
                </a:solidFill>
              </a:rPr>
              <a:t>this </a:t>
            </a:r>
            <a:r>
              <a:rPr lang="en-IN" sz="1400" dirty="0">
                <a:solidFill>
                  <a:schemeClr val="tx1"/>
                </a:solidFill>
              </a:rPr>
              <a:t>Keyword, Method Overloading, Using Objects as Parameters, Returning Objects, Recursion, Access Control, Static Members, Final Variables, Inner Classes, Command Line Arguments, Variable Length Arguments.</a:t>
            </a:r>
          </a:p>
          <a:p>
            <a:pPr marL="76200" indent="0" algn="just">
              <a:buNone/>
            </a:pPr>
            <a:endParaRPr lang="en-IN" sz="1400" dirty="0">
              <a:solidFill>
                <a:schemeClr val="tx1"/>
              </a:solidFill>
            </a:endParaRPr>
          </a:p>
          <a:p>
            <a:pPr marL="76200" indent="0" algn="just">
              <a:buNone/>
            </a:pPr>
            <a:r>
              <a:rPr lang="en-IN" sz="1400" b="1" dirty="0">
                <a:solidFill>
                  <a:schemeClr val="tx1"/>
                </a:solidFill>
              </a:rPr>
              <a:t>Inheritance </a:t>
            </a:r>
            <a:r>
              <a:rPr lang="en-IN" sz="1400" dirty="0">
                <a:solidFill>
                  <a:schemeClr val="tx1"/>
                </a:solidFill>
              </a:rPr>
              <a:t>- Super Class, Sub Class, The Keyword </a:t>
            </a:r>
            <a:r>
              <a:rPr lang="en-IN" sz="1400" b="1" i="1" dirty="0">
                <a:solidFill>
                  <a:schemeClr val="tx1"/>
                </a:solidFill>
              </a:rPr>
              <a:t>super</a:t>
            </a:r>
            <a:r>
              <a:rPr lang="en-IN" sz="1400" dirty="0">
                <a:solidFill>
                  <a:schemeClr val="tx1"/>
                </a:solidFill>
              </a:rPr>
              <a:t>, protected Members, Calling Order of Constructors, Method Overriding, the Object class, Abstract Classes and Methods, using </a:t>
            </a:r>
            <a:r>
              <a:rPr lang="en-IN" sz="1400" b="1" i="1" dirty="0">
                <a:solidFill>
                  <a:schemeClr val="tx1"/>
                </a:solidFill>
              </a:rPr>
              <a:t>final  </a:t>
            </a:r>
            <a:r>
              <a:rPr lang="en-IN" sz="1400" dirty="0">
                <a:solidFill>
                  <a:schemeClr val="tx1"/>
                </a:solidFill>
              </a:rPr>
              <a:t>with Inheritance.</a:t>
            </a:r>
            <a:endParaRPr sz="1400" dirty="0">
              <a:solidFill>
                <a:schemeClr val="tx1"/>
              </a:solidFill>
            </a:endParaRP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ransition advTm="6509">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Adding a Method to the Box Class</a:t>
            </a:r>
            <a:endParaRPr lang="en-IN" dirty="0"/>
          </a:p>
        </p:txBody>
      </p:sp>
      <p:sp>
        <p:nvSpPr>
          <p:cNvPr id="3" name="Text Placeholder 2"/>
          <p:cNvSpPr>
            <a:spLocks noGrp="1"/>
          </p:cNvSpPr>
          <p:nvPr>
            <p:ph type="body" idx="1"/>
          </p:nvPr>
        </p:nvSpPr>
        <p:spPr>
          <a:xfrm>
            <a:off x="323528" y="419524"/>
            <a:ext cx="8640960" cy="4731990"/>
          </a:xfrm>
        </p:spPr>
        <p:txBody>
          <a:bodyPr/>
          <a:lstStyle/>
          <a:p>
            <a:pPr algn="just">
              <a:buFont typeface="Wingdings" panose="05000000000000000000" pitchFamily="2" charset="2"/>
              <a:buChar char="§"/>
            </a:pPr>
            <a:r>
              <a:rPr lang="en-IN" sz="1800" dirty="0"/>
              <a:t>The first line here invokes the </a:t>
            </a:r>
            <a:r>
              <a:rPr lang="en-IN" sz="1800" b="1" dirty="0"/>
              <a:t>volume( ) </a:t>
            </a:r>
            <a:r>
              <a:rPr lang="en-IN" sz="1800" dirty="0"/>
              <a:t>method on </a:t>
            </a:r>
            <a:r>
              <a:rPr lang="en-IN" sz="1800" b="1" dirty="0"/>
              <a:t>mybox1</a:t>
            </a:r>
            <a:r>
              <a:rPr lang="en-IN" sz="1800" dirty="0"/>
              <a:t>. </a:t>
            </a:r>
          </a:p>
          <a:p>
            <a:pPr algn="just">
              <a:buFont typeface="Wingdings" panose="05000000000000000000" pitchFamily="2" charset="2"/>
              <a:buChar char="§"/>
            </a:pPr>
            <a:r>
              <a:rPr lang="en-IN" sz="1800" dirty="0"/>
              <a:t>That is, it calls </a:t>
            </a:r>
            <a:r>
              <a:rPr lang="en-IN" sz="1800" b="1" dirty="0"/>
              <a:t>volume( ) </a:t>
            </a:r>
            <a:r>
              <a:rPr lang="en-IN" sz="1800" dirty="0"/>
              <a:t>relative to the </a:t>
            </a:r>
            <a:r>
              <a:rPr lang="en-IN" sz="1800" b="1" dirty="0"/>
              <a:t>mybox1 </a:t>
            </a:r>
            <a:r>
              <a:rPr lang="en-IN" sz="1800" dirty="0"/>
              <a:t>object, using the object’s name followed by the dot operator.</a:t>
            </a:r>
          </a:p>
          <a:p>
            <a:pPr algn="just">
              <a:buFont typeface="Wingdings" panose="05000000000000000000" pitchFamily="2" charset="2"/>
              <a:buChar char="§"/>
            </a:pPr>
            <a:r>
              <a:rPr lang="en-IN" sz="1800" dirty="0"/>
              <a:t>When </a:t>
            </a:r>
            <a:r>
              <a:rPr lang="en-IN" sz="1800" b="1" dirty="0"/>
              <a:t>mybox1.volume( ) </a:t>
            </a:r>
            <a:r>
              <a:rPr lang="en-IN" sz="1800" dirty="0"/>
              <a:t>is executed, the Java run-time system transfers control to the code defined inside </a:t>
            </a:r>
            <a:r>
              <a:rPr lang="en-IN" sz="1800" b="1" dirty="0"/>
              <a:t>volume( )</a:t>
            </a:r>
            <a:r>
              <a:rPr lang="en-IN" sz="1800" dirty="0"/>
              <a:t>. </a:t>
            </a:r>
          </a:p>
          <a:p>
            <a:pPr algn="just">
              <a:buFont typeface="Wingdings" panose="05000000000000000000" pitchFamily="2" charset="2"/>
              <a:buChar char="§"/>
            </a:pPr>
            <a:r>
              <a:rPr lang="en-IN" sz="1800" dirty="0"/>
              <a:t>After the statements inside </a:t>
            </a:r>
            <a:r>
              <a:rPr lang="en-IN" sz="1800" b="1" dirty="0"/>
              <a:t>volume( ) </a:t>
            </a:r>
            <a:r>
              <a:rPr lang="en-IN" sz="1800" dirty="0"/>
              <a:t>have executed, control is returned to the calling routine, and execution resumes with the line of code following the call.</a:t>
            </a:r>
          </a:p>
          <a:p>
            <a:pPr algn="just">
              <a:buFont typeface="Wingdings" panose="05000000000000000000" pitchFamily="2" charset="2"/>
              <a:buChar char="§"/>
            </a:pPr>
            <a:r>
              <a:rPr lang="en-IN" sz="1800" dirty="0">
                <a:solidFill>
                  <a:srgbClr val="FF0000"/>
                </a:solidFill>
              </a:rPr>
              <a:t>When an instance variable is accessed by code that is not part of the class in which that instance variable is defined, it must be done through an object, by use of the dot operator.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156747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sz="2800" b="1" dirty="0"/>
              <a:t>Returning a Value</a:t>
            </a:r>
            <a:endParaRPr lang="en-IN" sz="2800" dirty="0"/>
          </a:p>
        </p:txBody>
      </p:sp>
      <p:sp>
        <p:nvSpPr>
          <p:cNvPr id="3" name="Text Placeholder 2"/>
          <p:cNvSpPr>
            <a:spLocks noGrp="1"/>
          </p:cNvSpPr>
          <p:nvPr>
            <p:ph type="body" idx="1"/>
          </p:nvPr>
        </p:nvSpPr>
        <p:spPr>
          <a:xfrm>
            <a:off x="323528" y="419524"/>
            <a:ext cx="8640960" cy="4731990"/>
          </a:xfrm>
        </p:spPr>
        <p:txBody>
          <a:bodyPr/>
          <a:lstStyle/>
          <a:p>
            <a:pPr marL="76200" indent="0">
              <a:buNone/>
            </a:pPr>
            <a:endParaRPr lang="en-IN" sz="14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264110420"/>
              </p:ext>
            </p:extLst>
          </p:nvPr>
        </p:nvGraphicFramePr>
        <p:xfrm>
          <a:off x="107504" y="411510"/>
          <a:ext cx="8784976" cy="4754880"/>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608512">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rgbClr val="0070C0"/>
                          </a:solidFill>
                          <a:latin typeface="Latha" panose="020B0604020202020204" pitchFamily="34" charset="0"/>
                          <a:ea typeface="Inter-Regular"/>
                          <a:cs typeface="Latha" panose="020B0604020202020204" pitchFamily="34" charset="0"/>
                          <a:sym typeface="Arial"/>
                        </a:rPr>
                        <a:t>class Box </a:t>
                      </a: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double width;</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double height;</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double depth;</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 compute and return volume</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double volume() {</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rgbClr val="0070C0"/>
                          </a:solidFill>
                          <a:latin typeface="Latha" panose="020B0604020202020204" pitchFamily="34" charset="0"/>
                          <a:ea typeface="Inter-Regular"/>
                          <a:cs typeface="Latha" panose="020B0604020202020204" pitchFamily="34" charset="0"/>
                          <a:sym typeface="Arial"/>
                        </a:rPr>
                        <a:t>return width * height * depth;</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class BoxDemo4 {</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public static void main(String </a:t>
                      </a:r>
                      <a:r>
                        <a:rPr lang="en-IN" sz="16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args</a:t>
                      </a: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 {</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Box mybox1 = new Box();</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Box mybox2 = new Box();</a:t>
                      </a:r>
                    </a:p>
                    <a:p>
                      <a:pPr marL="76200" marR="0" indent="0" algn="l" rtl="0">
                        <a:lnSpc>
                          <a:spcPct val="115000"/>
                        </a:lnSpc>
                        <a:spcBef>
                          <a:spcPts val="600"/>
                        </a:spcBef>
                        <a:spcAft>
                          <a:spcPts val="0"/>
                        </a:spcAft>
                        <a:buClr>
                          <a:schemeClr val="accent1"/>
                        </a:buClr>
                        <a:buSzPts val="2400"/>
                        <a:buFont typeface="Inter-Regular"/>
                        <a:buNone/>
                      </a:pPr>
                      <a:r>
                        <a:rPr lang="en-IN" sz="1600" b="1" i="0" u="none" strike="noStrike" cap="none" dirty="0">
                          <a:solidFill>
                            <a:schemeClr val="dk1"/>
                          </a:solidFill>
                          <a:latin typeface="Latha" panose="020B0604020202020204" pitchFamily="34" charset="0"/>
                          <a:ea typeface="Inter-Regular"/>
                          <a:cs typeface="Latha" panose="020B0604020202020204" pitchFamily="34" charset="0"/>
                          <a:sym typeface="Arial"/>
                        </a:rPr>
                        <a:t>double </a:t>
                      </a:r>
                      <a:r>
                        <a:rPr lang="en-IN" sz="16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vol</a:t>
                      </a:r>
                      <a:r>
                        <a:rPr lang="en-IN" sz="14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txBody>
                  <a:tcPr/>
                </a:tc>
                <a:tc>
                  <a:txBody>
                    <a:bodyPr/>
                    <a:lstStyle/>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mybox1.width = 10;</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mybox1.height = 20;</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mybox1.depth = 15;</a:t>
                      </a:r>
                    </a:p>
                    <a:p>
                      <a:endPar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 assign different values to mybox2's instance variables */</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mybox2.width = 3;</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mybox2.height = 6;</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mybox2.depth = 9;</a:t>
                      </a:r>
                    </a:p>
                    <a:p>
                      <a:endPar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 get volume of first box</a:t>
                      </a:r>
                    </a:p>
                    <a:p>
                      <a:r>
                        <a:rPr lang="en-IN" sz="1800" b="1" i="0" u="none" strike="noStrike" cap="none" dirty="0" err="1">
                          <a:solidFill>
                            <a:srgbClr val="0070C0"/>
                          </a:solidFill>
                          <a:latin typeface="Latha" panose="020B0604020202020204" pitchFamily="34" charset="0"/>
                          <a:ea typeface="Inter-Regular"/>
                          <a:cs typeface="Latha" panose="020B0604020202020204" pitchFamily="34" charset="0"/>
                          <a:sym typeface="Arial"/>
                        </a:rPr>
                        <a:t>vol</a:t>
                      </a:r>
                      <a:r>
                        <a:rPr lang="en-IN" sz="1800" b="1" i="0" u="none" strike="noStrike" cap="none" dirty="0">
                          <a:solidFill>
                            <a:srgbClr val="0070C0"/>
                          </a:solidFill>
                          <a:latin typeface="Latha" panose="020B0604020202020204" pitchFamily="34" charset="0"/>
                          <a:ea typeface="Inter-Regular"/>
                          <a:cs typeface="Latha" panose="020B0604020202020204" pitchFamily="34" charset="0"/>
                          <a:sym typeface="Arial"/>
                        </a:rPr>
                        <a:t> </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 </a:t>
                      </a:r>
                      <a:r>
                        <a:rPr lang="en-IN" sz="1800" b="1" i="0" u="none" strike="noStrike" cap="none" dirty="0">
                          <a:solidFill>
                            <a:srgbClr val="0070C0"/>
                          </a:solidFill>
                          <a:latin typeface="Latha" panose="020B0604020202020204" pitchFamily="34" charset="0"/>
                          <a:ea typeface="Inter-Regular"/>
                          <a:cs typeface="Latha" panose="020B0604020202020204" pitchFamily="34" charset="0"/>
                          <a:sym typeface="Arial"/>
                        </a:rPr>
                        <a:t>mybox1.volume</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r>
                        <a:rPr lang="en-IN" sz="18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System.out.println</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("Volume is " + </a:t>
                      </a:r>
                      <a:r>
                        <a:rPr lang="en-IN" sz="18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vol</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endPar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endParaRPr>
                    </a:p>
                    <a:p>
                      <a:r>
                        <a:rPr lang="en-IN" sz="1800" b="1" i="0" u="none" strike="noStrike" cap="none" dirty="0" err="1">
                          <a:solidFill>
                            <a:srgbClr val="0070C0"/>
                          </a:solidFill>
                          <a:latin typeface="Latha" panose="020B0604020202020204" pitchFamily="34" charset="0"/>
                          <a:ea typeface="Inter-Regular"/>
                          <a:cs typeface="Latha" panose="020B0604020202020204" pitchFamily="34" charset="0"/>
                          <a:sym typeface="Arial"/>
                        </a:rPr>
                        <a:t>vol</a:t>
                      </a:r>
                      <a:r>
                        <a:rPr lang="en-IN" sz="1800" b="1" i="0" u="none" strike="noStrike" cap="none" dirty="0">
                          <a:solidFill>
                            <a:srgbClr val="0070C0"/>
                          </a:solidFill>
                          <a:latin typeface="Latha" panose="020B0604020202020204" pitchFamily="34" charset="0"/>
                          <a:ea typeface="Inter-Regular"/>
                          <a:cs typeface="Latha" panose="020B0604020202020204" pitchFamily="34" charset="0"/>
                          <a:sym typeface="Arial"/>
                        </a:rPr>
                        <a:t> = mybox2.volume();</a:t>
                      </a:r>
                    </a:p>
                    <a:p>
                      <a:r>
                        <a:rPr lang="en-IN" sz="18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System.out.println</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("Volume is " + </a:t>
                      </a:r>
                      <a:r>
                        <a:rPr lang="en-IN" sz="1800" b="1" i="0" u="none" strike="noStrike" cap="none" dirty="0" err="1">
                          <a:solidFill>
                            <a:schemeClr val="dk1"/>
                          </a:solidFill>
                          <a:latin typeface="Latha" panose="020B0604020202020204" pitchFamily="34" charset="0"/>
                          <a:ea typeface="Inter-Regular"/>
                          <a:cs typeface="Latha" panose="020B0604020202020204" pitchFamily="34" charset="0"/>
                          <a:sym typeface="Arial"/>
                        </a:rPr>
                        <a:t>vol</a:t>
                      </a:r>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a:t>
                      </a:r>
                    </a:p>
                    <a:p>
                      <a:r>
                        <a:rPr lang="en-IN" sz="1800" b="1" i="0" u="none" strike="noStrike" cap="none" dirty="0">
                          <a:solidFill>
                            <a:schemeClr val="dk1"/>
                          </a:solidFill>
                          <a:latin typeface="Latha" panose="020B0604020202020204" pitchFamily="34" charset="0"/>
                          <a:ea typeface="Inter-Regular"/>
                          <a:cs typeface="Latha" panose="020B0604020202020204" pitchFamily="34" charset="0"/>
                          <a:sym typeface="Arial"/>
                        </a:rPr>
                        <a: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9043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60040"/>
          </a:xfrm>
        </p:spPr>
        <p:txBody>
          <a:bodyPr/>
          <a:lstStyle/>
          <a:p>
            <a:r>
              <a:rPr lang="en-IN" b="1" dirty="0"/>
              <a:t>Returning a Value</a:t>
            </a:r>
            <a:endParaRPr lang="en-IN" dirty="0"/>
          </a:p>
        </p:txBody>
      </p:sp>
      <p:sp>
        <p:nvSpPr>
          <p:cNvPr id="3" name="Text Placeholder 2"/>
          <p:cNvSpPr>
            <a:spLocks noGrp="1"/>
          </p:cNvSpPr>
          <p:nvPr>
            <p:ph type="body" idx="1"/>
          </p:nvPr>
        </p:nvSpPr>
        <p:spPr>
          <a:xfrm>
            <a:off x="323528" y="419524"/>
            <a:ext cx="8640960" cy="4731990"/>
          </a:xfrm>
        </p:spPr>
        <p:txBody>
          <a:bodyPr/>
          <a:lstStyle/>
          <a:p>
            <a:pPr algn="just">
              <a:buFont typeface="Wingdings" panose="05000000000000000000" pitchFamily="2" charset="2"/>
              <a:buChar char="§"/>
            </a:pPr>
            <a:r>
              <a:rPr lang="en-IN" sz="1800" dirty="0"/>
              <a:t>There are two important things to understand about returning values:</a:t>
            </a:r>
          </a:p>
          <a:p>
            <a:pPr algn="just">
              <a:buFont typeface="Wingdings" panose="05000000000000000000" pitchFamily="2" charset="2"/>
              <a:buChar char="§"/>
            </a:pPr>
            <a:r>
              <a:rPr lang="en-IN" sz="1800" dirty="0"/>
              <a:t>The type of data returned by a method must be compatible with the return type  specified by the method. </a:t>
            </a:r>
          </a:p>
          <a:p>
            <a:pPr algn="just">
              <a:buFont typeface="Wingdings" panose="05000000000000000000" pitchFamily="2" charset="2"/>
              <a:buChar char="§"/>
            </a:pPr>
            <a:r>
              <a:rPr lang="en-IN" sz="1800" dirty="0"/>
              <a:t>For example, if the return type of some method is </a:t>
            </a:r>
            <a:r>
              <a:rPr lang="en-IN" sz="1800" b="1" dirty="0" err="1"/>
              <a:t>boolean</a:t>
            </a:r>
            <a:r>
              <a:rPr lang="en-IN" sz="1800" dirty="0" err="1"/>
              <a:t>,you</a:t>
            </a:r>
            <a:r>
              <a:rPr lang="en-IN" sz="1800" dirty="0"/>
              <a:t> could not return an integer.</a:t>
            </a:r>
          </a:p>
          <a:p>
            <a:pPr algn="just">
              <a:buFont typeface="Wingdings" panose="05000000000000000000" pitchFamily="2" charset="2"/>
              <a:buChar char="§"/>
            </a:pPr>
            <a:r>
              <a:rPr lang="en-IN" sz="1800" dirty="0"/>
              <a:t>The </a:t>
            </a:r>
            <a:r>
              <a:rPr lang="en-IN" sz="1800" dirty="0">
                <a:solidFill>
                  <a:srgbClr val="FF0000"/>
                </a:solidFill>
              </a:rPr>
              <a:t>variable receiving the value returned by a method (such as </a:t>
            </a:r>
            <a:r>
              <a:rPr lang="en-IN" sz="1800" b="1" dirty="0" err="1">
                <a:solidFill>
                  <a:srgbClr val="FF0000"/>
                </a:solidFill>
              </a:rPr>
              <a:t>vol</a:t>
            </a:r>
            <a:r>
              <a:rPr lang="en-IN" sz="1800" dirty="0">
                <a:solidFill>
                  <a:srgbClr val="FF0000"/>
                </a:solidFill>
              </a:rPr>
              <a:t>, in this case) must also be compatible with the return type specified for the method.</a:t>
            </a:r>
          </a:p>
          <a:p>
            <a:pPr algn="just">
              <a:buFont typeface="Wingdings" panose="05000000000000000000" pitchFamily="2" charset="2"/>
              <a:buChar char="§"/>
            </a:pPr>
            <a:r>
              <a:rPr lang="en-IN" sz="1800" dirty="0"/>
              <a:t>One more point: The preceding program can be written a bit more efficiently because there is actually no need for the </a:t>
            </a:r>
            <a:r>
              <a:rPr lang="en-IN" sz="1800" b="1" dirty="0" err="1"/>
              <a:t>vol</a:t>
            </a:r>
            <a:r>
              <a:rPr lang="en-IN" sz="1800" b="1" dirty="0"/>
              <a:t> </a:t>
            </a:r>
            <a:r>
              <a:rPr lang="en-IN" sz="1800" dirty="0"/>
              <a:t>variable. </a:t>
            </a:r>
          </a:p>
          <a:p>
            <a:pPr algn="just">
              <a:buFont typeface="Wingdings" panose="05000000000000000000" pitchFamily="2" charset="2"/>
              <a:buChar char="§"/>
            </a:pPr>
            <a:endParaRPr lang="en-IN" sz="1600" dirty="0"/>
          </a:p>
          <a:p>
            <a:pPr marL="76200" indent="0" algn="just">
              <a:buNone/>
            </a:pPr>
            <a:r>
              <a:rPr lang="en-IN" sz="1600" dirty="0"/>
              <a:t>	</a:t>
            </a:r>
            <a:r>
              <a:rPr lang="en-IN" sz="1800" dirty="0" err="1">
                <a:solidFill>
                  <a:srgbClr val="0070C0"/>
                </a:solidFill>
              </a:rPr>
              <a:t>System.out.println</a:t>
            </a:r>
            <a:r>
              <a:rPr lang="en-IN" sz="1800" dirty="0">
                <a:solidFill>
                  <a:srgbClr val="0070C0"/>
                </a:solidFill>
              </a:rPr>
              <a:t>("Volume is " + mybox1.volume());</a:t>
            </a:r>
            <a:endParaRPr lang="en-IN" sz="1800" b="1" dirty="0">
              <a:solidFill>
                <a:srgbClr val="0070C0"/>
              </a:solidFill>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extLst>
      <p:ext uri="{BB962C8B-B14F-4D97-AF65-F5344CB8AC3E}">
        <p14:creationId xmlns:p14="http://schemas.microsoft.com/office/powerpoint/2010/main" val="2351425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b="1" dirty="0"/>
              <a:t>Adding a Method That Takes Parameters</a:t>
            </a:r>
            <a:endParaRPr lang="en-IN" dirty="0"/>
          </a:p>
        </p:txBody>
      </p:sp>
      <p:sp>
        <p:nvSpPr>
          <p:cNvPr id="3" name="Text Placeholder 2"/>
          <p:cNvSpPr>
            <a:spLocks noGrp="1"/>
          </p:cNvSpPr>
          <p:nvPr>
            <p:ph type="body" idx="1"/>
          </p:nvPr>
        </p:nvSpPr>
        <p:spPr>
          <a:xfrm>
            <a:off x="323528" y="627534"/>
            <a:ext cx="8640960" cy="4464496"/>
          </a:xfrm>
        </p:spPr>
        <p:txBody>
          <a:bodyPr/>
          <a:lstStyle/>
          <a:p>
            <a:pPr>
              <a:buFont typeface="Wingdings" panose="05000000000000000000" pitchFamily="2" charset="2"/>
              <a:buChar char="§"/>
            </a:pPr>
            <a:r>
              <a:rPr lang="en-IN" sz="1600" dirty="0"/>
              <a:t>Parameters allow a method to be generalized. That is, a parameterized method can operate on a variety of data and/or be used in a number of slightly different situations.</a:t>
            </a:r>
          </a:p>
          <a:p>
            <a:pPr marL="76200" indent="0">
              <a:buNone/>
            </a:pPr>
            <a:r>
              <a:rPr lang="en-IN" sz="1600" dirty="0">
                <a:solidFill>
                  <a:srgbClr val="0070C0"/>
                </a:solidFill>
              </a:rPr>
              <a:t>	</a:t>
            </a:r>
            <a:r>
              <a:rPr lang="en-IN" sz="1600" dirty="0" err="1">
                <a:solidFill>
                  <a:srgbClr val="0070C0"/>
                </a:solidFill>
              </a:rPr>
              <a:t>int</a:t>
            </a:r>
            <a:r>
              <a:rPr lang="en-IN" sz="1600" dirty="0">
                <a:solidFill>
                  <a:srgbClr val="0070C0"/>
                </a:solidFill>
              </a:rPr>
              <a:t> square()</a:t>
            </a:r>
          </a:p>
          <a:p>
            <a:pPr marL="76200" indent="0">
              <a:buNone/>
            </a:pPr>
            <a:r>
              <a:rPr lang="en-IN" sz="1600" dirty="0">
                <a:solidFill>
                  <a:srgbClr val="0070C0"/>
                </a:solidFill>
              </a:rPr>
              <a:t>	{</a:t>
            </a:r>
          </a:p>
          <a:p>
            <a:pPr marL="76200" indent="0">
              <a:buNone/>
            </a:pPr>
            <a:r>
              <a:rPr lang="en-IN" sz="1600" dirty="0">
                <a:solidFill>
                  <a:srgbClr val="0070C0"/>
                </a:solidFill>
              </a:rPr>
              <a:t>		return 10 * 10;</a:t>
            </a:r>
          </a:p>
          <a:p>
            <a:pPr marL="76200" indent="0">
              <a:buNone/>
            </a:pPr>
            <a:r>
              <a:rPr lang="en-IN" sz="1600" dirty="0">
                <a:solidFill>
                  <a:srgbClr val="0070C0"/>
                </a:solidFill>
              </a:rPr>
              <a:t>	}</a:t>
            </a:r>
          </a:p>
          <a:p>
            <a:pPr>
              <a:buFont typeface="Wingdings" panose="05000000000000000000" pitchFamily="2" charset="2"/>
              <a:buChar char="§"/>
            </a:pPr>
            <a:r>
              <a:rPr lang="en-IN" sz="1600" dirty="0"/>
              <a:t>If you modify the method so that it takes a parameter, as shown next, then you can make </a:t>
            </a:r>
            <a:r>
              <a:rPr lang="en-IN" sz="1600" b="1" dirty="0"/>
              <a:t>square( ) </a:t>
            </a:r>
            <a:r>
              <a:rPr lang="en-IN" sz="1600" dirty="0"/>
              <a:t>much more useful.</a:t>
            </a:r>
          </a:p>
          <a:p>
            <a:pPr marL="76200" indent="0">
              <a:buNone/>
            </a:pPr>
            <a:r>
              <a:rPr lang="en-IN" sz="1600" dirty="0"/>
              <a:t>	</a:t>
            </a:r>
            <a:r>
              <a:rPr lang="en-IN" sz="1600" dirty="0" err="1">
                <a:solidFill>
                  <a:srgbClr val="0070C0"/>
                </a:solidFill>
              </a:rPr>
              <a:t>int</a:t>
            </a:r>
            <a:r>
              <a:rPr lang="en-IN" sz="1600" dirty="0">
                <a:solidFill>
                  <a:srgbClr val="0070C0"/>
                </a:solidFill>
              </a:rPr>
              <a:t> square(</a:t>
            </a:r>
            <a:r>
              <a:rPr lang="en-IN" sz="1600" dirty="0" err="1">
                <a:solidFill>
                  <a:srgbClr val="0070C0"/>
                </a:solidFill>
              </a:rPr>
              <a:t>int</a:t>
            </a:r>
            <a:r>
              <a:rPr lang="en-IN" sz="1600" dirty="0">
                <a:solidFill>
                  <a:srgbClr val="0070C0"/>
                </a:solidFill>
              </a:rPr>
              <a:t> </a:t>
            </a:r>
            <a:r>
              <a:rPr lang="en-IN" sz="1600" dirty="0" err="1">
                <a:solidFill>
                  <a:srgbClr val="0070C0"/>
                </a:solidFill>
              </a:rPr>
              <a:t>i</a:t>
            </a:r>
            <a:r>
              <a:rPr lang="en-IN" sz="1600" dirty="0">
                <a:solidFill>
                  <a:srgbClr val="0070C0"/>
                </a:solidFill>
              </a:rPr>
              <a:t>)</a:t>
            </a:r>
          </a:p>
          <a:p>
            <a:pPr marL="76200" indent="0">
              <a:buNone/>
            </a:pPr>
            <a:r>
              <a:rPr lang="en-IN" sz="1600" dirty="0">
                <a:solidFill>
                  <a:srgbClr val="0070C0"/>
                </a:solidFill>
              </a:rPr>
              <a:t>	{</a:t>
            </a:r>
          </a:p>
          <a:p>
            <a:pPr marL="76200" indent="0">
              <a:buNone/>
            </a:pPr>
            <a:r>
              <a:rPr lang="en-IN" sz="1600" dirty="0">
                <a:solidFill>
                  <a:srgbClr val="0070C0"/>
                </a:solidFill>
              </a:rPr>
              <a:t>		return </a:t>
            </a:r>
            <a:r>
              <a:rPr lang="en-IN" sz="1600" dirty="0" err="1">
                <a:solidFill>
                  <a:srgbClr val="0070C0"/>
                </a:solidFill>
              </a:rPr>
              <a:t>i</a:t>
            </a:r>
            <a:r>
              <a:rPr lang="en-IN" sz="1600" dirty="0">
                <a:solidFill>
                  <a:srgbClr val="0070C0"/>
                </a:solidFill>
              </a:rPr>
              <a:t> * </a:t>
            </a:r>
            <a:r>
              <a:rPr lang="en-IN" sz="1600" dirty="0" err="1">
                <a:solidFill>
                  <a:srgbClr val="0070C0"/>
                </a:solidFill>
              </a:rPr>
              <a:t>i</a:t>
            </a:r>
            <a:r>
              <a:rPr lang="en-IN" sz="1600" dirty="0">
                <a:solidFill>
                  <a:srgbClr val="0070C0"/>
                </a:solidFill>
              </a:rPr>
              <a:t>;</a:t>
            </a:r>
          </a:p>
          <a:p>
            <a:pPr marL="76200" indent="0">
              <a:buNone/>
            </a:pPr>
            <a:r>
              <a:rPr lang="en-IN" sz="1600" dirty="0">
                <a:solidFill>
                  <a:srgbClr val="0070C0"/>
                </a:solidFill>
              </a:rPr>
              <a: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2351425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b="1" dirty="0"/>
              <a:t>Adding a Method That Takes Parameters</a:t>
            </a:r>
            <a:endParaRPr lang="en-IN" dirty="0"/>
          </a:p>
        </p:txBody>
      </p:sp>
      <p:sp>
        <p:nvSpPr>
          <p:cNvPr id="3" name="Text Placeholder 2"/>
          <p:cNvSpPr>
            <a:spLocks noGrp="1"/>
          </p:cNvSpPr>
          <p:nvPr>
            <p:ph type="body" idx="1"/>
          </p:nvPr>
        </p:nvSpPr>
        <p:spPr>
          <a:xfrm>
            <a:off x="323528" y="627534"/>
            <a:ext cx="8640960" cy="4464496"/>
          </a:xfrm>
        </p:spPr>
        <p:txBody>
          <a:bodyPr/>
          <a:lstStyle/>
          <a:p>
            <a:pPr marL="76200" indent="0">
              <a:buNone/>
            </a:pPr>
            <a:r>
              <a:rPr lang="en-US" sz="2000" b="1" u="sng" dirty="0">
                <a:solidFill>
                  <a:srgbClr val="0070C0"/>
                </a:solidFill>
              </a:rPr>
              <a:t>Parameter vs Argument</a:t>
            </a:r>
          </a:p>
          <a:p>
            <a:pPr algn="just">
              <a:buFont typeface="Wingdings" panose="05000000000000000000" pitchFamily="2" charset="2"/>
              <a:buChar char="§"/>
            </a:pPr>
            <a:r>
              <a:rPr lang="en-IN" sz="2000" dirty="0"/>
              <a:t>A </a:t>
            </a:r>
            <a:r>
              <a:rPr lang="en-IN" sz="2000" i="1" dirty="0">
                <a:solidFill>
                  <a:srgbClr val="FF0000"/>
                </a:solidFill>
              </a:rPr>
              <a:t>parameter </a:t>
            </a:r>
            <a:r>
              <a:rPr lang="en-IN" sz="2000" dirty="0">
                <a:solidFill>
                  <a:srgbClr val="FF0000"/>
                </a:solidFill>
              </a:rPr>
              <a:t>is a variable defined by a method that receives a value when the method is called. </a:t>
            </a:r>
          </a:p>
          <a:p>
            <a:pPr algn="just">
              <a:buFont typeface="Wingdings" panose="05000000000000000000" pitchFamily="2" charset="2"/>
              <a:buChar char="§"/>
            </a:pPr>
            <a:r>
              <a:rPr lang="en-IN" sz="2000" dirty="0"/>
              <a:t>For example, in </a:t>
            </a:r>
            <a:r>
              <a:rPr lang="en-IN" sz="2000" b="1" dirty="0"/>
              <a:t>square( )</a:t>
            </a:r>
            <a:r>
              <a:rPr lang="en-IN" sz="2000" dirty="0"/>
              <a:t>, </a:t>
            </a:r>
            <a:r>
              <a:rPr lang="en-IN" sz="2000" b="1" dirty="0" err="1"/>
              <a:t>i</a:t>
            </a:r>
            <a:r>
              <a:rPr lang="en-IN" sz="2000" b="1" dirty="0"/>
              <a:t> </a:t>
            </a:r>
            <a:r>
              <a:rPr lang="en-IN" sz="2000" dirty="0"/>
              <a:t>is a parameter.</a:t>
            </a:r>
          </a:p>
          <a:p>
            <a:pPr algn="just">
              <a:buFont typeface="Wingdings" panose="05000000000000000000" pitchFamily="2" charset="2"/>
              <a:buChar char="§"/>
            </a:pPr>
            <a:r>
              <a:rPr lang="en-IN" sz="2000" dirty="0"/>
              <a:t>An </a:t>
            </a:r>
            <a:r>
              <a:rPr lang="en-IN" sz="2000" i="1" dirty="0"/>
              <a:t>argument </a:t>
            </a:r>
            <a:r>
              <a:rPr lang="en-IN" sz="2000" dirty="0"/>
              <a:t>is a value that is passed to a method when it is invoked.</a:t>
            </a:r>
          </a:p>
          <a:p>
            <a:pPr algn="just">
              <a:buFont typeface="Wingdings" panose="05000000000000000000" pitchFamily="2" charset="2"/>
              <a:buChar char="§"/>
            </a:pPr>
            <a:r>
              <a:rPr lang="en-IN" sz="2000" dirty="0"/>
              <a:t> For example, </a:t>
            </a:r>
            <a:r>
              <a:rPr lang="en-IN" sz="2000" b="1" dirty="0"/>
              <a:t>square(100) </a:t>
            </a:r>
            <a:r>
              <a:rPr lang="en-IN" sz="2000" dirty="0"/>
              <a:t>passes 100 as an argument. Inside </a:t>
            </a:r>
            <a:r>
              <a:rPr lang="en-IN" sz="2000" b="1" dirty="0"/>
              <a:t>square( )</a:t>
            </a:r>
            <a:r>
              <a:rPr lang="en-IN" sz="2000" dirty="0"/>
              <a:t>, the parameter  </a:t>
            </a:r>
            <a:r>
              <a:rPr lang="en-IN" b="1" dirty="0" err="1">
                <a:solidFill>
                  <a:srgbClr val="0070C0"/>
                </a:solidFill>
              </a:rPr>
              <a:t>i</a:t>
            </a:r>
            <a:r>
              <a:rPr lang="en-IN" b="1" dirty="0"/>
              <a:t>  </a:t>
            </a:r>
            <a:r>
              <a:rPr lang="en-IN" sz="2000" dirty="0"/>
              <a:t>receives that value.</a:t>
            </a:r>
            <a:endParaRPr lang="en-IN" sz="20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422214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288032"/>
          </a:xfrm>
        </p:spPr>
        <p:txBody>
          <a:bodyPr/>
          <a:lstStyle/>
          <a:p>
            <a:r>
              <a:rPr lang="en-IN" sz="2800" dirty="0"/>
              <a:t>Parameterized method to improve the </a:t>
            </a:r>
            <a:r>
              <a:rPr lang="en-IN" sz="2800" b="1" dirty="0"/>
              <a:t>Box </a:t>
            </a:r>
            <a:r>
              <a:rPr lang="en-IN" sz="2800" dirty="0"/>
              <a:t>class</a:t>
            </a:r>
          </a:p>
        </p:txBody>
      </p:sp>
      <p:sp>
        <p:nvSpPr>
          <p:cNvPr id="3" name="Text Placeholder 2"/>
          <p:cNvSpPr>
            <a:spLocks noGrp="1"/>
          </p:cNvSpPr>
          <p:nvPr>
            <p:ph type="body" idx="1"/>
          </p:nvPr>
        </p:nvSpPr>
        <p:spPr>
          <a:xfrm>
            <a:off x="323528" y="411510"/>
            <a:ext cx="8640960" cy="4680520"/>
          </a:xfrm>
        </p:spPr>
        <p:txBody>
          <a:bodyPr/>
          <a:lstStyle/>
          <a:p>
            <a:pPr marL="76200" indent="0">
              <a:buNone/>
            </a:pPr>
            <a:r>
              <a:rPr lang="en-IN" sz="1600" dirty="0"/>
              <a:t>class Box {</a:t>
            </a:r>
          </a:p>
          <a:p>
            <a:pPr marL="76200" indent="0">
              <a:buNone/>
            </a:pPr>
            <a:r>
              <a:rPr lang="en-IN" sz="1600" dirty="0"/>
              <a:t>double width;</a:t>
            </a:r>
          </a:p>
          <a:p>
            <a:pPr marL="76200" indent="0">
              <a:buNone/>
            </a:pPr>
            <a:r>
              <a:rPr lang="en-IN" sz="1600" dirty="0"/>
              <a:t>double height;</a:t>
            </a:r>
          </a:p>
          <a:p>
            <a:pPr marL="76200" indent="0">
              <a:buNone/>
            </a:pPr>
            <a:r>
              <a:rPr lang="en-IN" sz="1600" dirty="0"/>
              <a:t>double depth;</a:t>
            </a:r>
          </a:p>
          <a:p>
            <a:pPr marL="76200" indent="0">
              <a:buNone/>
            </a:pPr>
            <a:r>
              <a:rPr lang="en-IN" sz="1600" dirty="0">
                <a:solidFill>
                  <a:srgbClr val="0070C0"/>
                </a:solidFill>
              </a:rPr>
              <a:t>double volume() {</a:t>
            </a:r>
          </a:p>
          <a:p>
            <a:pPr marL="76200" indent="0">
              <a:buNone/>
            </a:pPr>
            <a:r>
              <a:rPr lang="en-IN" sz="1600" dirty="0">
                <a:solidFill>
                  <a:srgbClr val="0070C0"/>
                </a:solidFill>
              </a:rPr>
              <a:t>return width * height * depth;</a:t>
            </a:r>
          </a:p>
          <a:p>
            <a:pPr marL="76200" indent="0">
              <a:buNone/>
            </a:pPr>
            <a:r>
              <a:rPr lang="en-IN" sz="1600" dirty="0">
                <a:solidFill>
                  <a:srgbClr val="0070C0"/>
                </a:solidFill>
              </a:rPr>
              <a:t>}</a:t>
            </a:r>
          </a:p>
          <a:p>
            <a:pPr marL="76200" indent="0">
              <a:buNone/>
            </a:pPr>
            <a:r>
              <a:rPr lang="en-IN" sz="1600" dirty="0"/>
              <a:t>// sets dimensions of box</a:t>
            </a:r>
          </a:p>
          <a:p>
            <a:pPr marL="76200" indent="0">
              <a:buNone/>
            </a:pPr>
            <a:r>
              <a:rPr lang="en-IN" sz="1600" dirty="0">
                <a:solidFill>
                  <a:srgbClr val="00B050"/>
                </a:solidFill>
              </a:rPr>
              <a:t>void </a:t>
            </a:r>
            <a:r>
              <a:rPr lang="en-IN" sz="1600" dirty="0" err="1">
                <a:solidFill>
                  <a:srgbClr val="00B050"/>
                </a:solidFill>
              </a:rPr>
              <a:t>setDim</a:t>
            </a:r>
            <a:r>
              <a:rPr lang="en-IN" sz="1600" dirty="0">
                <a:solidFill>
                  <a:srgbClr val="00B050"/>
                </a:solidFill>
              </a:rPr>
              <a:t>(double w, double h, double d) </a:t>
            </a:r>
            <a:r>
              <a:rPr lang="en-IN" sz="1600" dirty="0"/>
              <a:t>{</a:t>
            </a:r>
          </a:p>
          <a:p>
            <a:pPr marL="76200" indent="0">
              <a:buNone/>
            </a:pPr>
            <a:r>
              <a:rPr lang="en-IN" sz="1600" dirty="0"/>
              <a:t>width = w; </a:t>
            </a:r>
          </a:p>
          <a:p>
            <a:pPr marL="76200" indent="0">
              <a:buNone/>
            </a:pPr>
            <a:r>
              <a:rPr lang="en-IN" sz="1600" dirty="0"/>
              <a:t>height = h;</a:t>
            </a:r>
          </a:p>
          <a:p>
            <a:pPr marL="76200" indent="0">
              <a:buNone/>
            </a:pPr>
            <a:r>
              <a:rPr lang="en-IN" sz="1600" dirty="0"/>
              <a:t>depth = d;</a:t>
            </a:r>
          </a:p>
          <a:p>
            <a:pPr marL="76200" indent="0">
              <a:buNone/>
            </a:pPr>
            <a:r>
              <a:rPr lang="en-IN" sz="1600" dirty="0"/>
              <a:t>}}</a:t>
            </a:r>
          </a:p>
          <a:p>
            <a:pPr marL="76200" indent="0">
              <a:buNone/>
            </a:pPr>
            <a:endParaRPr lang="en-IN" sz="1600" dirty="0"/>
          </a:p>
          <a:p>
            <a:pPr marL="76200" indent="0">
              <a:buNone/>
            </a:pPr>
            <a:endParaRPr lang="en-IN" sz="16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extLst>
      <p:ext uri="{BB962C8B-B14F-4D97-AF65-F5344CB8AC3E}">
        <p14:creationId xmlns:p14="http://schemas.microsoft.com/office/powerpoint/2010/main" val="2087186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dirty="0"/>
              <a:t>Parameterized method to improve the </a:t>
            </a:r>
            <a:r>
              <a:rPr lang="en-IN" sz="2800" b="1" dirty="0"/>
              <a:t>Box </a:t>
            </a:r>
            <a:r>
              <a:rPr lang="en-IN" sz="2800" dirty="0"/>
              <a:t>class</a:t>
            </a:r>
          </a:p>
        </p:txBody>
      </p:sp>
      <p:sp>
        <p:nvSpPr>
          <p:cNvPr id="3" name="Text Placeholder 2"/>
          <p:cNvSpPr>
            <a:spLocks noGrp="1"/>
          </p:cNvSpPr>
          <p:nvPr>
            <p:ph type="body" idx="1"/>
          </p:nvPr>
        </p:nvSpPr>
        <p:spPr>
          <a:xfrm>
            <a:off x="323528" y="627534"/>
            <a:ext cx="8640960" cy="4464496"/>
          </a:xfrm>
        </p:spPr>
        <p:txBody>
          <a:bodyPr/>
          <a:lstStyle/>
          <a:p>
            <a:pPr marL="76200" indent="0">
              <a:buNone/>
            </a:pPr>
            <a:endParaRPr lang="en-IN" sz="12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426502671"/>
              </p:ext>
            </p:extLst>
          </p:nvPr>
        </p:nvGraphicFramePr>
        <p:xfrm>
          <a:off x="251520" y="699542"/>
          <a:ext cx="8784976" cy="4320480"/>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320480">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class BoxDemo5 {</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public static void main(String </a:t>
                      </a:r>
                      <a:r>
                        <a:rPr lang="en-IN" sz="1800" b="0" i="0" u="none" strike="noStrike" cap="none" dirty="0" err="1">
                          <a:solidFill>
                            <a:schemeClr val="dk1"/>
                          </a:solidFill>
                          <a:latin typeface="Inter-Regular"/>
                          <a:ea typeface="Inter-Regular"/>
                          <a:cs typeface="Inter-Regular"/>
                          <a:sym typeface="Arial"/>
                        </a:rPr>
                        <a:t>args</a:t>
                      </a:r>
                      <a:r>
                        <a:rPr lang="en-IN" sz="1800" b="0" i="0" u="none" strike="noStrike" cap="none" dirty="0">
                          <a:solidFill>
                            <a:schemeClr val="dk1"/>
                          </a:solidFill>
                          <a:latin typeface="Inter-Regular"/>
                          <a:ea typeface="Inter-Regular"/>
                          <a:cs typeface="Inter-Regular"/>
                          <a:sym typeface="Arial"/>
                        </a:rPr>
                        <a:t>[]) {</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Box mybox1 = new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Box mybox2 = new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double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 initialize each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mybox1.setDim(10, 20, 15);</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mybox2.setDim(3, 6, 9);</a:t>
                      </a:r>
                    </a:p>
                    <a:p>
                      <a:pPr marL="76200" marR="0" indent="0" algn="l" rtl="0">
                        <a:lnSpc>
                          <a:spcPct val="115000"/>
                        </a:lnSpc>
                        <a:spcBef>
                          <a:spcPts val="600"/>
                        </a:spcBef>
                        <a:spcAft>
                          <a:spcPts val="0"/>
                        </a:spcAft>
                        <a:buClr>
                          <a:schemeClr val="accent1"/>
                        </a:buClr>
                        <a:buSzPts val="2400"/>
                        <a:buFont typeface="Inter-Regular"/>
                        <a:buNone/>
                      </a:pPr>
                      <a:endParaRPr lang="en-IN" sz="1600" b="0" i="0" u="none" strike="noStrike" cap="none" dirty="0">
                        <a:solidFill>
                          <a:schemeClr val="dk1"/>
                        </a:solidFill>
                        <a:latin typeface="Inter-Regular"/>
                        <a:ea typeface="Inter-Regular"/>
                        <a:cs typeface="Inter-Regular"/>
                        <a:sym typeface="Inter-Regular"/>
                      </a:endParaRPr>
                    </a:p>
                  </a:txBody>
                  <a:tcPr/>
                </a:tc>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 get volume of first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 = mybox1.volume();</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err="1">
                          <a:solidFill>
                            <a:schemeClr val="dk1"/>
                          </a:solidFill>
                          <a:latin typeface="Inter-Regular"/>
                          <a:ea typeface="Inter-Regular"/>
                          <a:cs typeface="Inter-Regular"/>
                          <a:sym typeface="Arial"/>
                        </a:rPr>
                        <a:t>System.out.println</a:t>
                      </a:r>
                      <a:r>
                        <a:rPr lang="en-IN" sz="1800" b="0" i="0" u="none" strike="noStrike" cap="none" dirty="0">
                          <a:solidFill>
                            <a:schemeClr val="dk1"/>
                          </a:solidFill>
                          <a:latin typeface="Inter-Regular"/>
                          <a:ea typeface="Inter-Regular"/>
                          <a:cs typeface="Inter-Regular"/>
                          <a:sym typeface="Arial"/>
                        </a:rPr>
                        <a:t>("Volume is " +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 get volume of second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 = mybox2.volume();</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err="1">
                          <a:solidFill>
                            <a:schemeClr val="dk1"/>
                          </a:solidFill>
                          <a:latin typeface="Inter-Regular"/>
                          <a:ea typeface="Inter-Regular"/>
                          <a:cs typeface="Inter-Regular"/>
                          <a:sym typeface="Arial"/>
                        </a:rPr>
                        <a:t>System.out.println</a:t>
                      </a:r>
                      <a:r>
                        <a:rPr lang="en-IN" sz="1800" b="0" i="0" u="none" strike="noStrike" cap="none" dirty="0">
                          <a:solidFill>
                            <a:schemeClr val="dk1"/>
                          </a:solidFill>
                          <a:latin typeface="Inter-Regular"/>
                          <a:ea typeface="Inter-Regular"/>
                          <a:cs typeface="Inter-Regular"/>
                          <a:sym typeface="Arial"/>
                        </a:rPr>
                        <a:t>("Volume is " +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endParaRPr lang="en-IN" sz="1600" b="0"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81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algn="just">
              <a:buFont typeface="Wingdings" panose="05000000000000000000" pitchFamily="2" charset="2"/>
              <a:buChar char="§"/>
            </a:pPr>
            <a:r>
              <a:rPr lang="en-IN" sz="1800" dirty="0"/>
              <a:t>A </a:t>
            </a:r>
            <a:r>
              <a:rPr lang="en-IN" sz="1800" i="1" dirty="0"/>
              <a:t>constructor </a:t>
            </a:r>
            <a:r>
              <a:rPr lang="en-IN" sz="1800" dirty="0"/>
              <a:t>initializes an object immediately upon creation.</a:t>
            </a:r>
          </a:p>
          <a:p>
            <a:pPr algn="just">
              <a:buFont typeface="Wingdings" panose="05000000000000000000" pitchFamily="2" charset="2"/>
              <a:buChar char="§"/>
            </a:pPr>
            <a:r>
              <a:rPr lang="en-IN" sz="1800" dirty="0"/>
              <a:t>It has the </a:t>
            </a:r>
            <a:r>
              <a:rPr lang="en-IN" sz="1800" dirty="0">
                <a:highlight>
                  <a:srgbClr val="FFFF00"/>
                </a:highlight>
              </a:rPr>
              <a:t>same name as the class in which it resides and is syntactically similar to a method.</a:t>
            </a:r>
          </a:p>
          <a:p>
            <a:pPr algn="just">
              <a:buFont typeface="Wingdings" panose="05000000000000000000" pitchFamily="2" charset="2"/>
              <a:buChar char="§"/>
            </a:pPr>
            <a:r>
              <a:rPr lang="en-IN" sz="1800" dirty="0">
                <a:solidFill>
                  <a:srgbClr val="00B050"/>
                </a:solidFill>
              </a:rPr>
              <a:t>Once defined, the constructor is automatically called immediately after the object is created, before the </a:t>
            </a:r>
            <a:r>
              <a:rPr lang="en-IN" sz="1800" b="1" dirty="0">
                <a:solidFill>
                  <a:srgbClr val="00B050"/>
                </a:solidFill>
              </a:rPr>
              <a:t>new </a:t>
            </a:r>
            <a:r>
              <a:rPr lang="en-IN" sz="1800" dirty="0">
                <a:solidFill>
                  <a:srgbClr val="00B050"/>
                </a:solidFill>
              </a:rPr>
              <a:t>operator completes.</a:t>
            </a:r>
          </a:p>
          <a:p>
            <a:pPr algn="just">
              <a:buFont typeface="Wingdings" panose="05000000000000000000" pitchFamily="2" charset="2"/>
              <a:buChar char="§"/>
            </a:pPr>
            <a:r>
              <a:rPr lang="en-IN" sz="1800" dirty="0">
                <a:highlight>
                  <a:srgbClr val="FFFF00"/>
                </a:highlight>
              </a:rPr>
              <a:t>Constructors have no return type, not even </a:t>
            </a:r>
            <a:r>
              <a:rPr lang="en-IN" sz="1800" b="1" dirty="0">
                <a:highlight>
                  <a:srgbClr val="FFFF00"/>
                </a:highlight>
              </a:rPr>
              <a:t>void</a:t>
            </a:r>
            <a:r>
              <a:rPr lang="en-IN" sz="1800" dirty="0">
                <a:highlight>
                  <a:srgbClr val="FFFF00"/>
                </a:highlight>
              </a:rPr>
              <a:t>. This is because the implicit return type of a class’ constructor is the class type itself.</a:t>
            </a:r>
          </a:p>
          <a:p>
            <a:pPr algn="just">
              <a:buFont typeface="Wingdings" panose="05000000000000000000" pitchFamily="2" charset="2"/>
              <a:buChar char="§"/>
            </a:pPr>
            <a:r>
              <a:rPr lang="en-IN" sz="1800" dirty="0">
                <a:solidFill>
                  <a:srgbClr val="00B050"/>
                </a:solidFill>
              </a:rPr>
              <a:t> It is the constructor’s job to initialize the internal state of an object </a:t>
            </a:r>
            <a:r>
              <a:rPr lang="en-IN" sz="1800" dirty="0"/>
              <a:t>so that the code creating an instance will have a fully initialized, usable object immediately.</a:t>
            </a:r>
            <a:endParaRPr lang="en-IN" sz="18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extLst>
      <p:ext uri="{BB962C8B-B14F-4D97-AF65-F5344CB8AC3E}">
        <p14:creationId xmlns:p14="http://schemas.microsoft.com/office/powerpoint/2010/main" val="5500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006810-DAF7-A93A-BE89-BEAD9E1153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1026" name="Picture 2">
            <a:extLst>
              <a:ext uri="{FF2B5EF4-FFF2-40B4-BE49-F238E27FC236}">
                <a16:creationId xmlns:a16="http://schemas.microsoft.com/office/drawing/2014/main" id="{1ABAEAF1-5AC1-1017-2662-720E2DF1C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209549"/>
            <a:ext cx="7302500" cy="473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578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algn="just">
              <a:buNone/>
            </a:pPr>
            <a:endParaRPr lang="en-IN" sz="1800" b="1" u="sng"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sp>
        <p:nvSpPr>
          <p:cNvPr id="1026" name="AutoShape 2" descr="new keyword invoked the constru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219200" y="819150"/>
            <a:ext cx="6253163" cy="3809999"/>
          </a:xfrm>
          <a:prstGeom prst="rect">
            <a:avLst/>
          </a:prstGeom>
          <a:noFill/>
          <a:ln w="9525">
            <a:noFill/>
            <a:miter lim="800000"/>
            <a:headEnd/>
            <a:tailEnd/>
          </a:ln>
          <a:effectLst/>
        </p:spPr>
      </p:pic>
    </p:spTree>
    <p:extLst>
      <p:ext uri="{BB962C8B-B14F-4D97-AF65-F5344CB8AC3E}">
        <p14:creationId xmlns:p14="http://schemas.microsoft.com/office/powerpoint/2010/main" val="196458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280920" cy="4227934"/>
          </a:xfrm>
          <a:prstGeom prst="rect">
            <a:avLst/>
          </a:prstGeom>
        </p:spPr>
        <p:txBody>
          <a:bodyPr spcFirstLastPara="1" wrap="square" lIns="0" tIns="0" rIns="0" bIns="0" anchor="t" anchorCtr="0">
            <a:noAutofit/>
          </a:bodyPr>
          <a:lstStyle/>
          <a:p>
            <a:pPr lvl="1"/>
            <a:r>
              <a:rPr lang="en-IN" sz="2000" dirty="0">
                <a:solidFill>
                  <a:schemeClr val="tx1"/>
                </a:solidFill>
              </a:rPr>
              <a:t>Class Fundamentals</a:t>
            </a:r>
          </a:p>
          <a:p>
            <a:pPr lvl="1"/>
            <a:r>
              <a:rPr lang="en-IN" sz="2000" dirty="0">
                <a:solidFill>
                  <a:schemeClr val="tx1"/>
                </a:solidFill>
              </a:rPr>
              <a:t>Declaring Objects </a:t>
            </a:r>
          </a:p>
          <a:p>
            <a:pPr lvl="1"/>
            <a:r>
              <a:rPr lang="en-IN" sz="2000" dirty="0">
                <a:solidFill>
                  <a:schemeClr val="tx1"/>
                </a:solidFill>
              </a:rPr>
              <a:t>Object Reference</a:t>
            </a:r>
          </a:p>
          <a:p>
            <a:pPr lvl="1"/>
            <a:r>
              <a:rPr lang="en-IN" sz="2000" dirty="0">
                <a:solidFill>
                  <a:schemeClr val="tx1"/>
                </a:solidFill>
              </a:rPr>
              <a:t> Introduction to Methods</a:t>
            </a:r>
          </a:p>
          <a:p>
            <a:pPr lvl="1"/>
            <a:r>
              <a:rPr lang="en-IN" sz="2000" dirty="0">
                <a:solidFill>
                  <a:schemeClr val="tx1"/>
                </a:solidFill>
              </a:rPr>
              <a:t>Constructors</a:t>
            </a:r>
          </a:p>
          <a:p>
            <a:pPr lvl="1"/>
            <a:r>
              <a:rPr lang="en-IN" sz="2000" b="1" i="1" dirty="0">
                <a:solidFill>
                  <a:schemeClr val="tx1"/>
                </a:solidFill>
              </a:rPr>
              <a:t>this </a:t>
            </a:r>
            <a:r>
              <a:rPr lang="en-IN" sz="2000" dirty="0">
                <a:solidFill>
                  <a:schemeClr val="tx1"/>
                </a:solidFill>
              </a:rPr>
              <a:t>Keyword</a:t>
            </a:r>
          </a:p>
          <a:p>
            <a:pPr lvl="1"/>
            <a:r>
              <a:rPr lang="en-US" sz="2000" dirty="0">
                <a:solidFill>
                  <a:schemeClr val="tx1"/>
                </a:solidFill>
              </a:rPr>
              <a:t>finalize method</a:t>
            </a:r>
          </a:p>
          <a:p>
            <a:pPr marL="533400" lvl="1" indent="0">
              <a:buNone/>
            </a:pPr>
            <a:endParaRPr lang="en-IN" sz="2000" dirty="0">
              <a:solidFill>
                <a:schemeClr val="tx1"/>
              </a:solidFill>
            </a:endParaRPr>
          </a:p>
          <a:p>
            <a:pPr>
              <a:buFont typeface="Wingdings" panose="05000000000000000000" pitchFamily="2" charset="2"/>
              <a:buChar char="§"/>
            </a:pPr>
            <a:r>
              <a:rPr lang="en-IN" sz="2000" dirty="0"/>
              <a:t>CO2 : Develop Java application programs using java constructs, operators, control statements, built in packages and libraries.</a:t>
            </a:r>
          </a:p>
          <a:p>
            <a:pPr marL="76200" lvl="0" indent="0" algn="l" rtl="0">
              <a:spcBef>
                <a:spcPts val="600"/>
              </a:spcBef>
              <a:spcAft>
                <a:spcPts val="0"/>
              </a:spcAft>
              <a:buSzPts val="2400"/>
              <a:buNone/>
            </a:pPr>
            <a:endParaRPr lang="en-US" dirty="0"/>
          </a:p>
          <a:p>
            <a:pPr lvl="0" algn="l" rtl="0">
              <a:spcBef>
                <a:spcPts val="600"/>
              </a:spcBef>
              <a:spcAft>
                <a:spcPts val="0"/>
              </a:spcAft>
              <a:buSzPts val="2400"/>
              <a:buFont typeface="Wingdings" panose="05000000000000000000" pitchFamily="2" charset="2"/>
              <a:buChar char="§"/>
            </a:pPr>
            <a:endParaRPr lang="en-US" dirty="0"/>
          </a:p>
          <a:p>
            <a:pPr marL="76200" lvl="0" indent="0" algn="l" rtl="0">
              <a:spcBef>
                <a:spcPts val="600"/>
              </a:spcBef>
              <a:spcAft>
                <a:spcPts val="0"/>
              </a:spcAft>
              <a:buSzPts val="240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extLst>
      <p:ext uri="{BB962C8B-B14F-4D97-AF65-F5344CB8AC3E}">
        <p14:creationId xmlns:p14="http://schemas.microsoft.com/office/powerpoint/2010/main" val="3435355032"/>
      </p:ext>
    </p:extLst>
  </p:cSld>
  <p:clrMapOvr>
    <a:masterClrMapping/>
  </p:clrMapOvr>
  <p:transition advTm="6509">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algn="just">
              <a:buNone/>
            </a:pPr>
            <a:r>
              <a:rPr lang="en-US" sz="1600" dirty="0"/>
              <a:t>public class Hello </a:t>
            </a:r>
          </a:p>
          <a:p>
            <a:pPr algn="just">
              <a:buNone/>
            </a:pPr>
            <a:r>
              <a:rPr lang="en-US" sz="1600" dirty="0"/>
              <a:t>{ </a:t>
            </a:r>
          </a:p>
          <a:p>
            <a:pPr algn="just">
              <a:buNone/>
            </a:pPr>
            <a:r>
              <a:rPr lang="en-US" sz="1600" dirty="0"/>
              <a:t>String name; </a:t>
            </a:r>
          </a:p>
          <a:p>
            <a:pPr algn="just">
              <a:buNone/>
            </a:pPr>
            <a:r>
              <a:rPr lang="en-US" sz="1600" dirty="0">
                <a:solidFill>
                  <a:srgbClr val="FF0000"/>
                </a:solidFill>
              </a:rPr>
              <a:t>Hello() //Constructor </a:t>
            </a:r>
          </a:p>
          <a:p>
            <a:pPr algn="just">
              <a:buNone/>
            </a:pPr>
            <a:r>
              <a:rPr lang="en-US" sz="1600" dirty="0">
                <a:solidFill>
                  <a:srgbClr val="FF0000"/>
                </a:solidFill>
              </a:rPr>
              <a:t>{ </a:t>
            </a:r>
          </a:p>
          <a:p>
            <a:pPr algn="just">
              <a:buNone/>
            </a:pPr>
            <a:r>
              <a:rPr lang="en-US" sz="1600" dirty="0">
                <a:solidFill>
                  <a:srgbClr val="FF0000"/>
                </a:solidFill>
              </a:rPr>
              <a:t>name = "BeginnersBook.com";</a:t>
            </a:r>
          </a:p>
          <a:p>
            <a:pPr algn="just">
              <a:buNone/>
            </a:pPr>
            <a:r>
              <a:rPr lang="en-US" sz="1600" dirty="0">
                <a:solidFill>
                  <a:srgbClr val="FF0000"/>
                </a:solidFill>
              </a:rPr>
              <a:t> } </a:t>
            </a:r>
          </a:p>
          <a:p>
            <a:pPr algn="just">
              <a:buNone/>
            </a:pPr>
            <a:r>
              <a:rPr lang="en-US" sz="1600" dirty="0"/>
              <a:t>public static void main(String[] </a:t>
            </a:r>
            <a:r>
              <a:rPr lang="en-US" sz="1600" dirty="0" err="1"/>
              <a:t>args</a:t>
            </a:r>
            <a:r>
              <a:rPr lang="en-US" sz="1600" dirty="0"/>
              <a:t>) </a:t>
            </a:r>
          </a:p>
          <a:p>
            <a:pPr algn="just">
              <a:buNone/>
            </a:pPr>
            <a:r>
              <a:rPr lang="en-US" sz="1600" dirty="0"/>
              <a:t>{ </a:t>
            </a:r>
          </a:p>
          <a:p>
            <a:pPr algn="just">
              <a:buNone/>
            </a:pPr>
            <a:r>
              <a:rPr lang="en-US" sz="1600" dirty="0"/>
              <a:t>Hello </a:t>
            </a:r>
            <a:r>
              <a:rPr lang="en-US" sz="1600" dirty="0" err="1"/>
              <a:t>obj</a:t>
            </a:r>
            <a:r>
              <a:rPr lang="en-US" sz="1600" dirty="0"/>
              <a:t> = new Hello(); </a:t>
            </a:r>
          </a:p>
          <a:p>
            <a:pPr algn="just">
              <a:buNone/>
            </a:pPr>
            <a:r>
              <a:rPr lang="en-US" sz="1600" dirty="0" err="1"/>
              <a:t>System.out.println</a:t>
            </a:r>
            <a:r>
              <a:rPr lang="en-US" sz="1600" dirty="0"/>
              <a:t>(obj.name); </a:t>
            </a:r>
          </a:p>
          <a:p>
            <a:pPr algn="just">
              <a:buNone/>
            </a:pPr>
            <a:r>
              <a:rPr lang="en-US" sz="1600" dirty="0"/>
              <a:t>} }</a:t>
            </a:r>
            <a:endParaRPr lang="en-IN" sz="1600" b="1" u="sng"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spTree>
    <p:extLst>
      <p:ext uri="{BB962C8B-B14F-4D97-AF65-F5344CB8AC3E}">
        <p14:creationId xmlns:p14="http://schemas.microsoft.com/office/powerpoint/2010/main" val="1964582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80920" cy="339502"/>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640960" cy="4464496"/>
          </a:xfrm>
        </p:spPr>
        <p:txBody>
          <a:bodyPr/>
          <a:lstStyle/>
          <a:p>
            <a:pPr marL="76200" indent="0">
              <a:buNone/>
            </a:pPr>
            <a:endParaRPr lang="en-IN" sz="12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112343067"/>
              </p:ext>
            </p:extLst>
          </p:nvPr>
        </p:nvGraphicFramePr>
        <p:xfrm>
          <a:off x="107504" y="339503"/>
          <a:ext cx="8928992" cy="5051933"/>
        </p:xfrm>
        <a:graphic>
          <a:graphicData uri="http://schemas.openxmlformats.org/drawingml/2006/table">
            <a:tbl>
              <a:tblPr firstRow="1" bandRow="1">
                <a:tableStyleId>{D016372B-EEBE-4A30-A24A-56B3CD919E51}</a:tableStyleId>
              </a:tblPr>
              <a:tblGrid>
                <a:gridCol w="4411383">
                  <a:extLst>
                    <a:ext uri="{9D8B030D-6E8A-4147-A177-3AD203B41FA5}">
                      <a16:colId xmlns:a16="http://schemas.microsoft.com/office/drawing/2014/main" val="20000"/>
                    </a:ext>
                  </a:extLst>
                </a:gridCol>
                <a:gridCol w="4517609">
                  <a:extLst>
                    <a:ext uri="{9D8B030D-6E8A-4147-A177-3AD203B41FA5}">
                      <a16:colId xmlns:a16="http://schemas.microsoft.com/office/drawing/2014/main" val="20001"/>
                    </a:ext>
                  </a:extLst>
                </a:gridCol>
              </a:tblGrid>
              <a:tr h="4789040">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class Box {</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double width;</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double height;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double depth;</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 This is the constructor for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Box() {</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err="1">
                          <a:solidFill>
                            <a:srgbClr val="00B050"/>
                          </a:solidFill>
                          <a:latin typeface="Inter-Regular"/>
                          <a:ea typeface="Inter-Regular"/>
                          <a:cs typeface="Inter-Regular"/>
                          <a:sym typeface="Arial"/>
                        </a:rPr>
                        <a:t>System.out.println</a:t>
                      </a:r>
                      <a:r>
                        <a:rPr lang="en-IN" sz="1800" b="0" i="0" u="none" strike="noStrike" cap="none" dirty="0">
                          <a:solidFill>
                            <a:srgbClr val="00B050"/>
                          </a:solidFill>
                          <a:latin typeface="Inter-Regular"/>
                          <a:ea typeface="Inter-Regular"/>
                          <a:cs typeface="Inter-Regular"/>
                          <a:sym typeface="Arial"/>
                        </a:rPr>
                        <a:t>("Constructing Box");</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width = 10;</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height = 10;</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depth = 10;</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rgbClr val="00B050"/>
                          </a:solidFill>
                          <a:latin typeface="Inter-Regular"/>
                          <a:ea typeface="Inter-Regular"/>
                          <a:cs typeface="Inter-Regular"/>
                          <a:sym typeface="Arial"/>
                        </a:rPr>
                        <a:t>}</a:t>
                      </a:r>
                    </a:p>
                  </a:txBody>
                  <a:tcPr/>
                </a:tc>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 compute and return volume</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double volume() {</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return width * height * depth;</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800" b="0" i="0" u="none" strike="noStrike" cap="none" dirty="0">
                          <a:solidFill>
                            <a:schemeClr val="dk1"/>
                          </a:solidFill>
                          <a:latin typeface="Inter-Regular"/>
                          <a:ea typeface="Inter-Regular"/>
                          <a:cs typeface="Inter-Regular"/>
                          <a:sym typeface="Arial"/>
                        </a:rPr>
                        <a:t>}</a:t>
                      </a:r>
                    </a:p>
                    <a:p>
                      <a:r>
                        <a:rPr lang="en-IN" sz="1800" b="0" i="0" u="none" strike="noStrike" cap="none" dirty="0">
                          <a:solidFill>
                            <a:schemeClr val="dk1"/>
                          </a:solidFill>
                          <a:latin typeface="Inter-Regular"/>
                          <a:ea typeface="Inter-Regular"/>
                          <a:cs typeface="Inter-Regular"/>
                          <a:sym typeface="Arial"/>
                        </a:rPr>
                        <a:t>class BoxDemo6 </a:t>
                      </a:r>
                    </a:p>
                    <a:p>
                      <a:r>
                        <a:rPr lang="en-IN" sz="1800" b="0" i="0" u="none" strike="noStrike" cap="none" dirty="0">
                          <a:solidFill>
                            <a:schemeClr val="dk1"/>
                          </a:solidFill>
                          <a:latin typeface="Inter-Regular"/>
                          <a:ea typeface="Inter-Regular"/>
                          <a:cs typeface="Inter-Regular"/>
                          <a:sym typeface="Arial"/>
                        </a:rPr>
                        <a:t>{</a:t>
                      </a:r>
                    </a:p>
                    <a:p>
                      <a:r>
                        <a:rPr lang="en-IN" sz="1800" b="0" i="0" u="none" strike="noStrike" cap="none" dirty="0">
                          <a:solidFill>
                            <a:schemeClr val="dk1"/>
                          </a:solidFill>
                          <a:latin typeface="Inter-Regular"/>
                          <a:ea typeface="Inter-Regular"/>
                          <a:cs typeface="Inter-Regular"/>
                          <a:sym typeface="Arial"/>
                        </a:rPr>
                        <a:t>public static void main(String </a:t>
                      </a:r>
                      <a:r>
                        <a:rPr lang="en-IN" sz="1800" b="0" i="0" u="none" strike="noStrike" cap="none" dirty="0" err="1">
                          <a:solidFill>
                            <a:schemeClr val="dk1"/>
                          </a:solidFill>
                          <a:latin typeface="Inter-Regular"/>
                          <a:ea typeface="Inter-Regular"/>
                          <a:cs typeface="Inter-Regular"/>
                          <a:sym typeface="Arial"/>
                        </a:rPr>
                        <a:t>args</a:t>
                      </a:r>
                      <a:r>
                        <a:rPr lang="en-IN" sz="1800" b="0" i="0" u="none" strike="noStrike" cap="none" dirty="0">
                          <a:solidFill>
                            <a:schemeClr val="dk1"/>
                          </a:solidFill>
                          <a:latin typeface="Inter-Regular"/>
                          <a:ea typeface="Inter-Regular"/>
                          <a:cs typeface="Inter-Regular"/>
                          <a:sym typeface="Arial"/>
                        </a:rPr>
                        <a:t>[])</a:t>
                      </a:r>
                    </a:p>
                    <a:p>
                      <a:r>
                        <a:rPr lang="en-IN" sz="1800" b="0" i="0" u="none" strike="noStrike" cap="none" dirty="0">
                          <a:solidFill>
                            <a:schemeClr val="dk1"/>
                          </a:solidFill>
                          <a:latin typeface="Inter-Regular"/>
                          <a:ea typeface="Inter-Regular"/>
                          <a:cs typeface="Inter-Regular"/>
                          <a:sym typeface="Arial"/>
                        </a:rPr>
                        <a:t> {</a:t>
                      </a:r>
                    </a:p>
                    <a:p>
                      <a:r>
                        <a:rPr lang="en-IN" sz="1800" b="0" i="0" u="none" strike="noStrike" cap="none" dirty="0">
                          <a:solidFill>
                            <a:schemeClr val="dk1"/>
                          </a:solidFill>
                          <a:latin typeface="Inter-Regular"/>
                          <a:ea typeface="Inter-Regular"/>
                          <a:cs typeface="Inter-Regular"/>
                          <a:sym typeface="Arial"/>
                        </a:rPr>
                        <a:t>// declare, allocate, and initialize Box objects</a:t>
                      </a:r>
                    </a:p>
                    <a:p>
                      <a:r>
                        <a:rPr lang="en-IN" sz="1800" b="0" i="0" u="none" strike="noStrike" cap="none" dirty="0">
                          <a:solidFill>
                            <a:srgbClr val="FF0000"/>
                          </a:solidFill>
                          <a:latin typeface="Inter-Regular"/>
                          <a:ea typeface="Inter-Regular"/>
                          <a:cs typeface="Inter-Regular"/>
                          <a:sym typeface="Arial"/>
                        </a:rPr>
                        <a:t>Box mybox1 = new Box();</a:t>
                      </a:r>
                    </a:p>
                    <a:p>
                      <a:r>
                        <a:rPr lang="en-IN" sz="1800" b="0" i="0" u="none" strike="noStrike" cap="none" dirty="0">
                          <a:solidFill>
                            <a:srgbClr val="FF0000"/>
                          </a:solidFill>
                          <a:latin typeface="Inter-Regular"/>
                          <a:ea typeface="Inter-Regular"/>
                          <a:cs typeface="Inter-Regular"/>
                          <a:sym typeface="Arial"/>
                        </a:rPr>
                        <a:t>Box mybox2 = new Box();</a:t>
                      </a:r>
                    </a:p>
                    <a:p>
                      <a:endParaRPr lang="en-IN" sz="1800" b="0" i="0" u="none" strike="noStrike" cap="none" dirty="0">
                        <a:solidFill>
                          <a:schemeClr val="dk1"/>
                        </a:solidFill>
                        <a:latin typeface="Inter-Regular"/>
                        <a:ea typeface="Inter-Regular"/>
                        <a:cs typeface="Inter-Regular"/>
                        <a:sym typeface="Arial"/>
                      </a:endParaRPr>
                    </a:p>
                    <a:p>
                      <a:r>
                        <a:rPr lang="en-IN" sz="1800" b="0" i="0" u="none" strike="noStrike" cap="none" dirty="0">
                          <a:solidFill>
                            <a:schemeClr val="dk1"/>
                          </a:solidFill>
                          <a:latin typeface="Inter-Regular"/>
                          <a:ea typeface="Inter-Regular"/>
                          <a:cs typeface="Inter-Regular"/>
                          <a:sym typeface="Arial"/>
                        </a:rPr>
                        <a:t>double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endParaRPr lang="en-IN" sz="1800" b="0" i="0" u="none" strike="noStrike" cap="none" dirty="0">
                        <a:solidFill>
                          <a:schemeClr val="dk1"/>
                        </a:solidFill>
                        <a:latin typeface="Inter-Regular"/>
                        <a:ea typeface="Inter-Regular"/>
                        <a:cs typeface="Inter-Regular"/>
                        <a:sym typeface="Inter-Regular"/>
                      </a:endParaRPr>
                    </a:p>
                    <a:p>
                      <a:pPr marL="76200" marR="0" indent="0" algn="l" rtl="0">
                        <a:lnSpc>
                          <a:spcPct val="115000"/>
                        </a:lnSpc>
                        <a:spcBef>
                          <a:spcPts val="600"/>
                        </a:spcBef>
                        <a:spcAft>
                          <a:spcPts val="0"/>
                        </a:spcAft>
                        <a:buClr>
                          <a:schemeClr val="accent1"/>
                        </a:buClr>
                        <a:buSzPts val="2400"/>
                        <a:buFont typeface="Inter-Regular"/>
                        <a:buNone/>
                      </a:pPr>
                      <a:endParaRPr lang="en-IN" sz="1600" b="0"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3224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80920" cy="339502"/>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640960" cy="4464496"/>
          </a:xfrm>
        </p:spPr>
        <p:txBody>
          <a:bodyPr/>
          <a:lstStyle/>
          <a:p>
            <a:pPr marL="76200" indent="0">
              <a:buNone/>
            </a:pPr>
            <a:endParaRPr lang="en-IN" sz="12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264586736"/>
              </p:ext>
            </p:extLst>
          </p:nvPr>
        </p:nvGraphicFramePr>
        <p:xfrm>
          <a:off x="107504" y="483517"/>
          <a:ext cx="8928992" cy="4320481"/>
        </p:xfrm>
        <a:graphic>
          <a:graphicData uri="http://schemas.openxmlformats.org/drawingml/2006/table">
            <a:tbl>
              <a:tblPr firstRow="1" bandRow="1">
                <a:tableStyleId>{D016372B-EEBE-4A30-A24A-56B3CD919E51}</a:tableStyleId>
              </a:tblPr>
              <a:tblGrid>
                <a:gridCol w="4536504">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320481">
                <a:tc>
                  <a:txBody>
                    <a:bodyPr/>
                    <a:lstStyle/>
                    <a:p>
                      <a:endParaRPr lang="en-IN" sz="1400" b="0" i="0" u="none" strike="noStrike" cap="none" baseline="0" dirty="0">
                        <a:solidFill>
                          <a:srgbClr val="000000"/>
                        </a:solidFill>
                        <a:latin typeface="Arial"/>
                        <a:ea typeface="Arial"/>
                        <a:cs typeface="Arial"/>
                        <a:sym typeface="Arial"/>
                      </a:endParaRPr>
                    </a:p>
                    <a:p>
                      <a:pPr marR="0" algn="l" rtl="0">
                        <a:lnSpc>
                          <a:spcPct val="100000"/>
                        </a:lnSpc>
                        <a:spcBef>
                          <a:spcPts val="0"/>
                        </a:spcBef>
                        <a:spcAft>
                          <a:spcPts val="0"/>
                        </a:spcAft>
                        <a:buClr>
                          <a:srgbClr val="000000"/>
                        </a:buClr>
                        <a:buFont typeface="Arial"/>
                      </a:pPr>
                      <a:endParaRPr lang="en-IN" sz="1800" b="0" i="0" u="none" strike="noStrike" cap="none" dirty="0">
                        <a:solidFill>
                          <a:schemeClr val="dk1"/>
                        </a:solidFill>
                        <a:latin typeface="Inter-Regular"/>
                        <a:ea typeface="Inter-Regular"/>
                        <a:cs typeface="Inter-Regular"/>
                        <a:sym typeface="Arial"/>
                      </a:endParaRPr>
                    </a:p>
                    <a:p>
                      <a:pPr marR="0" algn="l" rtl="0">
                        <a:lnSpc>
                          <a:spcPct val="100000"/>
                        </a:lnSpc>
                        <a:spcBef>
                          <a:spcPts val="0"/>
                        </a:spcBef>
                        <a:spcAft>
                          <a:spcPts val="0"/>
                        </a:spcAft>
                        <a:buClr>
                          <a:srgbClr val="000000"/>
                        </a:buClr>
                        <a:buFont typeface="Arial"/>
                      </a:pPr>
                      <a:r>
                        <a:rPr lang="en-IN" sz="1800" b="0" i="0" u="none" strike="noStrike" cap="none" dirty="0">
                          <a:solidFill>
                            <a:schemeClr val="dk1"/>
                          </a:solidFill>
                          <a:latin typeface="Inter-Regular"/>
                          <a:ea typeface="Inter-Regular"/>
                          <a:cs typeface="Inter-Regular"/>
                          <a:sym typeface="Arial"/>
                        </a:rPr>
                        <a:t>// get volume of first box</a:t>
                      </a:r>
                    </a:p>
                    <a:p>
                      <a:pPr marR="0" algn="l" rtl="0">
                        <a:lnSpc>
                          <a:spcPct val="100000"/>
                        </a:lnSpc>
                        <a:spcBef>
                          <a:spcPts val="0"/>
                        </a:spcBef>
                        <a:spcAft>
                          <a:spcPts val="0"/>
                        </a:spcAft>
                        <a:buClr>
                          <a:srgbClr val="000000"/>
                        </a:buClr>
                        <a:buFont typeface="Arial"/>
                      </a:pP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 = mybox1.volume();</a:t>
                      </a:r>
                    </a:p>
                    <a:p>
                      <a:pPr marR="0" algn="l" rtl="0">
                        <a:lnSpc>
                          <a:spcPct val="100000"/>
                        </a:lnSpc>
                        <a:spcBef>
                          <a:spcPts val="0"/>
                        </a:spcBef>
                        <a:spcAft>
                          <a:spcPts val="0"/>
                        </a:spcAft>
                        <a:buClr>
                          <a:srgbClr val="000000"/>
                        </a:buClr>
                        <a:buFont typeface="Arial"/>
                      </a:pPr>
                      <a:endParaRPr lang="en-IN" sz="1800" b="0" i="0" u="none" strike="noStrike" cap="none" dirty="0">
                        <a:solidFill>
                          <a:schemeClr val="dk1"/>
                        </a:solidFill>
                        <a:latin typeface="Inter-Regular"/>
                        <a:ea typeface="Inter-Regular"/>
                        <a:cs typeface="Inter-Regular"/>
                        <a:sym typeface="Arial"/>
                      </a:endParaRPr>
                    </a:p>
                    <a:p>
                      <a:pPr marR="0" algn="l" rtl="0">
                        <a:lnSpc>
                          <a:spcPct val="100000"/>
                        </a:lnSpc>
                        <a:spcBef>
                          <a:spcPts val="0"/>
                        </a:spcBef>
                        <a:spcAft>
                          <a:spcPts val="0"/>
                        </a:spcAft>
                        <a:buClr>
                          <a:srgbClr val="000000"/>
                        </a:buClr>
                        <a:buFont typeface="Arial"/>
                      </a:pPr>
                      <a:r>
                        <a:rPr lang="en-IN" sz="1800" b="0" i="0" u="none" strike="noStrike" cap="none" dirty="0" err="1">
                          <a:solidFill>
                            <a:schemeClr val="dk1"/>
                          </a:solidFill>
                          <a:latin typeface="Inter-Regular"/>
                          <a:ea typeface="Inter-Regular"/>
                          <a:cs typeface="Inter-Regular"/>
                          <a:sym typeface="Arial"/>
                        </a:rPr>
                        <a:t>System.out.println</a:t>
                      </a:r>
                      <a:r>
                        <a:rPr lang="en-IN" sz="1800" b="0" i="0" u="none" strike="noStrike" cap="none" dirty="0">
                          <a:solidFill>
                            <a:schemeClr val="dk1"/>
                          </a:solidFill>
                          <a:latin typeface="Inter-Regular"/>
                          <a:ea typeface="Inter-Regular"/>
                          <a:cs typeface="Inter-Regular"/>
                          <a:sym typeface="Arial"/>
                        </a:rPr>
                        <a:t>("Volume is " +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p>
                    <a:p>
                      <a:pPr marR="0" algn="l" rtl="0">
                        <a:lnSpc>
                          <a:spcPct val="100000"/>
                        </a:lnSpc>
                        <a:spcBef>
                          <a:spcPts val="0"/>
                        </a:spcBef>
                        <a:spcAft>
                          <a:spcPts val="0"/>
                        </a:spcAft>
                        <a:buClr>
                          <a:srgbClr val="000000"/>
                        </a:buClr>
                        <a:buFont typeface="Arial"/>
                      </a:pPr>
                      <a:r>
                        <a:rPr lang="en-IN" sz="1800" b="0" i="0" u="none" strike="noStrike" cap="none" dirty="0">
                          <a:solidFill>
                            <a:schemeClr val="dk1"/>
                          </a:solidFill>
                          <a:latin typeface="Inter-Regular"/>
                          <a:ea typeface="Inter-Regular"/>
                          <a:cs typeface="Inter-Regular"/>
                          <a:sym typeface="Arial"/>
                        </a:rPr>
                        <a:t>// get volume of second box</a:t>
                      </a:r>
                    </a:p>
                    <a:p>
                      <a:pPr marR="0" algn="l" rtl="0">
                        <a:lnSpc>
                          <a:spcPct val="100000"/>
                        </a:lnSpc>
                        <a:spcBef>
                          <a:spcPts val="0"/>
                        </a:spcBef>
                        <a:spcAft>
                          <a:spcPts val="0"/>
                        </a:spcAft>
                        <a:buClr>
                          <a:srgbClr val="000000"/>
                        </a:buClr>
                        <a:buFont typeface="Arial"/>
                      </a:pPr>
                      <a:endParaRPr lang="en-IN" sz="1800" b="0" i="0" u="none" strike="noStrike" cap="none" dirty="0">
                        <a:solidFill>
                          <a:schemeClr val="dk1"/>
                        </a:solidFill>
                        <a:latin typeface="Inter-Regular"/>
                        <a:ea typeface="Inter-Regular"/>
                        <a:cs typeface="Inter-Regular"/>
                        <a:sym typeface="Arial"/>
                      </a:endParaRPr>
                    </a:p>
                    <a:p>
                      <a:pPr marR="0" algn="l" rtl="0">
                        <a:lnSpc>
                          <a:spcPct val="100000"/>
                        </a:lnSpc>
                        <a:spcBef>
                          <a:spcPts val="0"/>
                        </a:spcBef>
                        <a:spcAft>
                          <a:spcPts val="0"/>
                        </a:spcAft>
                        <a:buClr>
                          <a:srgbClr val="000000"/>
                        </a:buClr>
                        <a:buFont typeface="Arial"/>
                      </a:pP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 = mybox2.volume();</a:t>
                      </a:r>
                    </a:p>
                    <a:p>
                      <a:pPr marR="0" algn="l" rtl="0">
                        <a:lnSpc>
                          <a:spcPct val="100000"/>
                        </a:lnSpc>
                        <a:spcBef>
                          <a:spcPts val="0"/>
                        </a:spcBef>
                        <a:spcAft>
                          <a:spcPts val="0"/>
                        </a:spcAft>
                        <a:buClr>
                          <a:srgbClr val="000000"/>
                        </a:buClr>
                        <a:buFont typeface="Arial"/>
                      </a:pPr>
                      <a:endParaRPr lang="en-IN" sz="1800" b="0" i="0" u="none" strike="noStrike" cap="none" dirty="0">
                        <a:solidFill>
                          <a:schemeClr val="dk1"/>
                        </a:solidFill>
                        <a:latin typeface="Inter-Regular"/>
                        <a:ea typeface="Inter-Regular"/>
                        <a:cs typeface="Inter-Regular"/>
                        <a:sym typeface="Arial"/>
                      </a:endParaRPr>
                    </a:p>
                    <a:p>
                      <a:pPr marR="0" algn="l" rtl="0">
                        <a:lnSpc>
                          <a:spcPct val="100000"/>
                        </a:lnSpc>
                        <a:spcBef>
                          <a:spcPts val="0"/>
                        </a:spcBef>
                        <a:spcAft>
                          <a:spcPts val="0"/>
                        </a:spcAft>
                        <a:buClr>
                          <a:srgbClr val="000000"/>
                        </a:buClr>
                        <a:buFont typeface="Arial"/>
                      </a:pPr>
                      <a:r>
                        <a:rPr lang="en-IN" sz="1800" b="0" i="0" u="none" strike="noStrike" cap="none" dirty="0" err="1">
                          <a:solidFill>
                            <a:schemeClr val="dk1"/>
                          </a:solidFill>
                          <a:latin typeface="Inter-Regular"/>
                          <a:ea typeface="Inter-Regular"/>
                          <a:cs typeface="Inter-Regular"/>
                          <a:sym typeface="Arial"/>
                        </a:rPr>
                        <a:t>System.out.println</a:t>
                      </a:r>
                      <a:r>
                        <a:rPr lang="en-IN" sz="1800" b="0" i="0" u="none" strike="noStrike" cap="none" dirty="0">
                          <a:solidFill>
                            <a:schemeClr val="dk1"/>
                          </a:solidFill>
                          <a:latin typeface="Inter-Regular"/>
                          <a:ea typeface="Inter-Regular"/>
                          <a:cs typeface="Inter-Regular"/>
                          <a:sym typeface="Arial"/>
                        </a:rPr>
                        <a:t>("Volume is " + </a:t>
                      </a:r>
                      <a:r>
                        <a:rPr lang="en-IN" sz="1800" b="0" i="0" u="none" strike="noStrike" cap="none" dirty="0" err="1">
                          <a:solidFill>
                            <a:schemeClr val="dk1"/>
                          </a:solidFill>
                          <a:latin typeface="Inter-Regular"/>
                          <a:ea typeface="Inter-Regular"/>
                          <a:cs typeface="Inter-Regular"/>
                          <a:sym typeface="Arial"/>
                        </a:rPr>
                        <a:t>vol</a:t>
                      </a:r>
                      <a:r>
                        <a:rPr lang="en-IN" sz="1800" b="0" i="0" u="none" strike="noStrike" cap="none" dirty="0">
                          <a:solidFill>
                            <a:schemeClr val="dk1"/>
                          </a:solidFill>
                          <a:latin typeface="Inter-Regular"/>
                          <a:ea typeface="Inter-Regular"/>
                          <a:cs typeface="Inter-Regular"/>
                          <a:sym typeface="Arial"/>
                        </a:rPr>
                        <a:t>);</a:t>
                      </a:r>
                    </a:p>
                    <a:p>
                      <a:pPr marR="0" algn="l" rtl="0">
                        <a:lnSpc>
                          <a:spcPct val="100000"/>
                        </a:lnSpc>
                        <a:spcBef>
                          <a:spcPts val="0"/>
                        </a:spcBef>
                        <a:spcAft>
                          <a:spcPts val="0"/>
                        </a:spcAft>
                        <a:buClr>
                          <a:srgbClr val="000000"/>
                        </a:buClr>
                        <a:buFont typeface="Arial"/>
                      </a:pPr>
                      <a:r>
                        <a:rPr lang="en-IN" sz="1800" b="0" i="0" u="none" strike="noStrike" cap="none" dirty="0">
                          <a:solidFill>
                            <a:schemeClr val="dk1"/>
                          </a:solidFill>
                          <a:latin typeface="Inter-Regular"/>
                          <a:ea typeface="Inter-Regular"/>
                          <a:cs typeface="Inter-Regular"/>
                          <a:sym typeface="Arial"/>
                        </a:rPr>
                        <a:t>}</a:t>
                      </a:r>
                    </a:p>
                    <a:p>
                      <a:pPr marR="0" algn="l" rtl="0">
                        <a:lnSpc>
                          <a:spcPct val="100000"/>
                        </a:lnSpc>
                        <a:spcBef>
                          <a:spcPts val="0"/>
                        </a:spcBef>
                        <a:spcAft>
                          <a:spcPts val="0"/>
                        </a:spcAft>
                        <a:buClr>
                          <a:srgbClr val="000000"/>
                        </a:buClr>
                        <a:buFont typeface="Arial"/>
                      </a:pPr>
                      <a:r>
                        <a:rPr lang="en-IN" sz="1800" b="0" i="0" u="none" strike="noStrike" cap="none" dirty="0">
                          <a:solidFill>
                            <a:schemeClr val="dk1"/>
                          </a:solidFill>
                          <a:latin typeface="Inter-Regular"/>
                          <a:ea typeface="Inter-Regular"/>
                          <a:cs typeface="Inter-Regular"/>
                          <a:sym typeface="Arial"/>
                        </a:rPr>
                        <a:t>}</a:t>
                      </a:r>
                    </a:p>
                  </a:txBody>
                  <a:tcPr/>
                </a:tc>
                <a:tc>
                  <a:txBody>
                    <a:bodyPr/>
                    <a:lstStyle/>
                    <a:p>
                      <a:endParaRPr lang="en-IN" sz="1600" b="1" i="0" u="none" strike="noStrike" cap="none" baseline="0" dirty="0">
                        <a:solidFill>
                          <a:srgbClr val="000000"/>
                        </a:solidFill>
                        <a:latin typeface="Arial"/>
                        <a:ea typeface="Arial"/>
                        <a:cs typeface="Arial"/>
                        <a:sym typeface="Arial"/>
                      </a:endParaRPr>
                    </a:p>
                    <a:p>
                      <a:endParaRPr lang="en-IN" sz="1600" b="1" i="0" u="none" strike="noStrike" cap="none" baseline="0" dirty="0">
                        <a:solidFill>
                          <a:srgbClr val="000000"/>
                        </a:solidFill>
                        <a:latin typeface="Arial"/>
                        <a:ea typeface="Arial"/>
                        <a:cs typeface="Arial"/>
                        <a:sym typeface="Arial"/>
                      </a:endParaRPr>
                    </a:p>
                    <a:p>
                      <a:r>
                        <a:rPr lang="en-US" sz="2000" b="1" i="0" u="sng" strike="noStrike" cap="none" baseline="0" dirty="0">
                          <a:solidFill>
                            <a:srgbClr val="00B050"/>
                          </a:solidFill>
                          <a:latin typeface="Arial"/>
                          <a:ea typeface="Arial"/>
                          <a:cs typeface="Arial"/>
                          <a:sym typeface="Arial"/>
                        </a:rPr>
                        <a:t>OUTPUT</a:t>
                      </a:r>
                      <a:endParaRPr lang="en-IN" sz="1600" b="1" i="0" u="sng" strike="noStrike" cap="none" baseline="0" dirty="0">
                        <a:solidFill>
                          <a:srgbClr val="00B050"/>
                        </a:solidFill>
                        <a:latin typeface="Arial"/>
                        <a:ea typeface="Arial"/>
                        <a:cs typeface="Arial"/>
                        <a:sym typeface="Arial"/>
                      </a:endParaRPr>
                    </a:p>
                    <a:p>
                      <a:endParaRPr lang="en-IN" sz="1600" b="1" i="0" u="none" strike="noStrike" cap="none" baseline="0" dirty="0">
                        <a:solidFill>
                          <a:srgbClr val="000000"/>
                        </a:solidFill>
                        <a:latin typeface="Arial"/>
                        <a:ea typeface="Arial"/>
                        <a:cs typeface="Arial"/>
                        <a:sym typeface="Arial"/>
                      </a:endParaRPr>
                    </a:p>
                    <a:p>
                      <a:r>
                        <a:rPr lang="en-IN" sz="1600" b="1" i="0" u="none" strike="noStrike" cap="none" baseline="0" dirty="0">
                          <a:solidFill>
                            <a:srgbClr val="000000"/>
                          </a:solidFill>
                          <a:latin typeface="Arial"/>
                          <a:ea typeface="Arial"/>
                          <a:cs typeface="Arial"/>
                          <a:sym typeface="Arial"/>
                        </a:rPr>
                        <a:t>Constructing Box</a:t>
                      </a:r>
                    </a:p>
                    <a:p>
                      <a:r>
                        <a:rPr lang="en-IN" sz="1600" b="1" i="0" u="none" strike="noStrike" cap="none" baseline="0" dirty="0">
                          <a:solidFill>
                            <a:srgbClr val="000000"/>
                          </a:solidFill>
                          <a:latin typeface="Arial"/>
                          <a:ea typeface="Arial"/>
                          <a:cs typeface="Arial"/>
                          <a:sym typeface="Arial"/>
                        </a:rPr>
                        <a:t>Constructing Box</a:t>
                      </a:r>
                    </a:p>
                    <a:p>
                      <a:r>
                        <a:rPr lang="en-IN" sz="1600" b="1" i="0" u="none" strike="noStrike" cap="none" baseline="0" dirty="0">
                          <a:solidFill>
                            <a:srgbClr val="000000"/>
                          </a:solidFill>
                          <a:latin typeface="Arial"/>
                          <a:ea typeface="Arial"/>
                          <a:cs typeface="Arial"/>
                          <a:sym typeface="Arial"/>
                        </a:rPr>
                        <a:t>Volume is 1000.0</a:t>
                      </a:r>
                    </a:p>
                    <a:p>
                      <a:r>
                        <a:rPr lang="en-IN" sz="1600" b="1" i="0" u="none" strike="noStrike" cap="none" baseline="0" dirty="0">
                          <a:solidFill>
                            <a:srgbClr val="000000"/>
                          </a:solidFill>
                          <a:latin typeface="Arial"/>
                          <a:ea typeface="Arial"/>
                          <a:cs typeface="Arial"/>
                          <a:sym typeface="Arial"/>
                        </a:rPr>
                        <a:t>Volume is 1000.0</a:t>
                      </a:r>
                      <a:endParaRPr lang="en-IN" sz="18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11660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algn="just">
              <a:buFont typeface="Wingdings" panose="05000000000000000000" pitchFamily="2" charset="2"/>
              <a:buChar char="ü"/>
            </a:pPr>
            <a:r>
              <a:rPr lang="en-IN" sz="1800" dirty="0">
                <a:solidFill>
                  <a:srgbClr val="00B050"/>
                </a:solidFill>
              </a:rPr>
              <a:t>Box mybox1 = new Box();</a:t>
            </a:r>
          </a:p>
          <a:p>
            <a:pPr algn="just">
              <a:buFont typeface="Wingdings" panose="05000000000000000000" pitchFamily="2" charset="2"/>
              <a:buChar char="ü"/>
            </a:pPr>
            <a:r>
              <a:rPr lang="en-IN" sz="1800" b="1" dirty="0">
                <a:solidFill>
                  <a:srgbClr val="00B050"/>
                </a:solidFill>
              </a:rPr>
              <a:t>new Box( ) </a:t>
            </a:r>
            <a:r>
              <a:rPr lang="en-IN" sz="1800" dirty="0">
                <a:solidFill>
                  <a:srgbClr val="00B050"/>
                </a:solidFill>
              </a:rPr>
              <a:t>is calling the </a:t>
            </a:r>
            <a:r>
              <a:rPr lang="en-IN" sz="1800" b="1" dirty="0">
                <a:solidFill>
                  <a:srgbClr val="00B050"/>
                </a:solidFill>
              </a:rPr>
              <a:t>Box( ) </a:t>
            </a:r>
            <a:r>
              <a:rPr lang="en-IN" sz="1800" dirty="0">
                <a:solidFill>
                  <a:srgbClr val="00B050"/>
                </a:solidFill>
              </a:rPr>
              <a:t>constructor. </a:t>
            </a:r>
          </a:p>
          <a:p>
            <a:pPr algn="just">
              <a:buFont typeface="Wingdings" panose="05000000000000000000" pitchFamily="2" charset="2"/>
              <a:buChar char="§"/>
            </a:pPr>
            <a:r>
              <a:rPr lang="en-IN" sz="1800" dirty="0"/>
              <a:t>When you do not explicitly define a constructor for a class, then </a:t>
            </a:r>
            <a:r>
              <a:rPr lang="en-IN" sz="1800" b="1" dirty="0">
                <a:solidFill>
                  <a:srgbClr val="00B050"/>
                </a:solidFill>
                <a:highlight>
                  <a:srgbClr val="FFFF00"/>
                </a:highlight>
              </a:rPr>
              <a:t>Java creates a default constructor for the class. </a:t>
            </a:r>
          </a:p>
          <a:p>
            <a:pPr algn="just">
              <a:buFont typeface="Wingdings" panose="05000000000000000000" pitchFamily="2" charset="2"/>
              <a:buChar char="§"/>
            </a:pPr>
            <a:r>
              <a:rPr lang="en-IN" sz="1800" dirty="0">
                <a:highlight>
                  <a:srgbClr val="FF00FF"/>
                </a:highlight>
              </a:rPr>
              <a:t>This is why the preceding line of code worked in earlier versions of </a:t>
            </a:r>
            <a:r>
              <a:rPr lang="en-IN" sz="1800" b="1" dirty="0">
                <a:highlight>
                  <a:srgbClr val="FF00FF"/>
                </a:highlight>
              </a:rPr>
              <a:t>Box </a:t>
            </a:r>
            <a:r>
              <a:rPr lang="en-IN" sz="1800" dirty="0">
                <a:highlight>
                  <a:srgbClr val="FF00FF"/>
                </a:highlight>
              </a:rPr>
              <a:t>that did not define a constructor. </a:t>
            </a:r>
          </a:p>
          <a:p>
            <a:pPr algn="just">
              <a:buFont typeface="Wingdings" panose="05000000000000000000" pitchFamily="2" charset="2"/>
              <a:buChar char="§"/>
            </a:pPr>
            <a:r>
              <a:rPr lang="en-IN" sz="1800" dirty="0">
                <a:solidFill>
                  <a:srgbClr val="00B050"/>
                </a:solidFill>
              </a:rPr>
              <a:t>The default constructor automatically initializes all instance variables to zero.</a:t>
            </a:r>
          </a:p>
          <a:p>
            <a:pPr algn="just">
              <a:buFont typeface="Wingdings" panose="05000000000000000000" pitchFamily="2" charset="2"/>
              <a:buChar char="§"/>
            </a:pPr>
            <a:r>
              <a:rPr lang="en-IN" sz="1800" dirty="0"/>
              <a:t>The default constructor is often sufficient for simple classes, but it usually won’t do for more sophisticated ones.</a:t>
            </a:r>
          </a:p>
          <a:p>
            <a:pPr algn="just">
              <a:buFont typeface="Wingdings" panose="05000000000000000000" pitchFamily="2" charset="2"/>
              <a:buChar char="§"/>
            </a:pPr>
            <a:r>
              <a:rPr lang="en-IN" sz="1800" dirty="0">
                <a:solidFill>
                  <a:srgbClr val="FF0000"/>
                </a:solidFill>
              </a:rPr>
              <a:t> Once you define your own constructor, the default constructor is no longer used.</a:t>
            </a:r>
            <a:endParaRPr lang="en-IN" sz="1800" b="1" u="sng"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extLst>
      <p:ext uri="{BB962C8B-B14F-4D97-AF65-F5344CB8AC3E}">
        <p14:creationId xmlns:p14="http://schemas.microsoft.com/office/powerpoint/2010/main" val="1964582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algn="just">
              <a:buFont typeface="Wingdings" panose="05000000000000000000" pitchFamily="2" charset="2"/>
              <a:buChar char="ü"/>
            </a:pPr>
            <a:endParaRPr lang="en-IN" sz="18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18433" name="Picture 1"/>
          <p:cNvPicPr>
            <a:picLocks noChangeAspect="1" noChangeArrowheads="1"/>
          </p:cNvPicPr>
          <p:nvPr/>
        </p:nvPicPr>
        <p:blipFill>
          <a:blip r:embed="rId2"/>
          <a:srcRect/>
          <a:stretch>
            <a:fillRect/>
          </a:stretch>
        </p:blipFill>
        <p:spPr bwMode="auto">
          <a:xfrm>
            <a:off x="1909763" y="1047750"/>
            <a:ext cx="5324475" cy="3048000"/>
          </a:xfrm>
          <a:prstGeom prst="rect">
            <a:avLst/>
          </a:prstGeom>
          <a:noFill/>
          <a:ln w="9525">
            <a:noFill/>
            <a:miter lim="800000"/>
            <a:headEnd/>
            <a:tailEnd/>
          </a:ln>
          <a:effectLst/>
        </p:spPr>
      </p:pic>
    </p:spTree>
    <p:extLst>
      <p:ext uri="{BB962C8B-B14F-4D97-AF65-F5344CB8AC3E}">
        <p14:creationId xmlns:p14="http://schemas.microsoft.com/office/powerpoint/2010/main" val="382230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735888" cy="504056"/>
          </a:xfrm>
        </p:spPr>
        <p:txBody>
          <a:bodyPr/>
          <a:lstStyle/>
          <a:p>
            <a:r>
              <a:rPr lang="en-IN" sz="2400" b="1" dirty="0"/>
              <a:t>Java Constructor with no parameters [No </a:t>
            </a:r>
            <a:r>
              <a:rPr lang="en-IN" sz="2400" b="1" dirty="0" err="1"/>
              <a:t>arg</a:t>
            </a:r>
            <a:r>
              <a:rPr lang="en-IN" sz="2400" b="1" dirty="0"/>
              <a:t> constructor</a:t>
            </a:r>
            <a:r>
              <a:rPr lang="en-IN" sz="2400" dirty="0"/>
              <a:t>]</a:t>
            </a:r>
          </a:p>
        </p:txBody>
      </p:sp>
      <p:sp>
        <p:nvSpPr>
          <p:cNvPr id="3" name="Text Placeholder 2"/>
          <p:cNvSpPr>
            <a:spLocks noGrp="1"/>
          </p:cNvSpPr>
          <p:nvPr>
            <p:ph type="body" idx="1"/>
          </p:nvPr>
        </p:nvSpPr>
        <p:spPr>
          <a:xfrm>
            <a:off x="323528" y="627534"/>
            <a:ext cx="8712968" cy="4464496"/>
          </a:xfrm>
        </p:spPr>
        <p:txBody>
          <a:bodyPr/>
          <a:lstStyle/>
          <a:p>
            <a:pPr>
              <a:buFont typeface="Wingdings" panose="05000000000000000000" pitchFamily="2" charset="2"/>
              <a:buChar char="§"/>
            </a:pPr>
            <a:r>
              <a:rPr lang="en-IN" sz="1600" dirty="0"/>
              <a:t>Syntax of constructor:</a:t>
            </a:r>
          </a:p>
          <a:p>
            <a:pPr marL="76200" indent="0" algn="just">
              <a:buNone/>
            </a:pPr>
            <a:r>
              <a:rPr lang="en-IN" sz="1600" dirty="0"/>
              <a:t>	</a:t>
            </a:r>
            <a:r>
              <a:rPr lang="en-IN" sz="1600" dirty="0">
                <a:solidFill>
                  <a:srgbClr val="00B050"/>
                </a:solidFill>
              </a:rPr>
              <a:t>&lt;</a:t>
            </a:r>
            <a:r>
              <a:rPr lang="en-IN" sz="1600" dirty="0" err="1">
                <a:solidFill>
                  <a:srgbClr val="00B050"/>
                </a:solidFill>
              </a:rPr>
              <a:t>classname</a:t>
            </a:r>
            <a:r>
              <a:rPr lang="en-IN" sz="1600" dirty="0">
                <a:solidFill>
                  <a:srgbClr val="00B050"/>
                </a:solidFill>
              </a:rPr>
              <a:t>&gt;(){}  </a:t>
            </a:r>
          </a:p>
          <a:p>
            <a:pPr marL="76200" indent="0">
              <a:buNone/>
            </a:pPr>
            <a:r>
              <a:rPr lang="en-IN" sz="1600" dirty="0">
                <a:latin typeface="Arial" panose="020B0604020202020204" pitchFamily="34" charset="0"/>
                <a:cs typeface="Arial" panose="020B0604020202020204" pitchFamily="34" charset="0"/>
              </a:rPr>
              <a:t>//Java Program to create  a  constructor  </a:t>
            </a:r>
          </a:p>
          <a:p>
            <a:pPr marL="76200" indent="0">
              <a:buNone/>
            </a:pPr>
            <a:r>
              <a:rPr lang="en-IN" sz="1600" b="1" dirty="0">
                <a:latin typeface="Arial" panose="020B0604020202020204" pitchFamily="34" charset="0"/>
                <a:cs typeface="Arial" panose="020B0604020202020204" pitchFamily="34" charset="0"/>
              </a:rPr>
              <a:t>class</a:t>
            </a:r>
            <a:r>
              <a:rPr lang="en-IN" sz="1600" dirty="0">
                <a:latin typeface="Arial" panose="020B0604020202020204" pitchFamily="34" charset="0"/>
                <a:cs typeface="Arial" panose="020B0604020202020204" pitchFamily="34" charset="0"/>
              </a:rPr>
              <a:t> Bike1{   </a:t>
            </a:r>
          </a:p>
          <a:p>
            <a:pPr marL="76200" indent="0">
              <a:buNone/>
            </a:pP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Bike1() { </a:t>
            </a:r>
          </a:p>
          <a:p>
            <a:pPr marL="76200" indent="0">
              <a:buNone/>
            </a:pPr>
            <a:r>
              <a:rPr lang="en-IN" sz="1600" dirty="0">
                <a:solidFill>
                  <a:srgbClr val="C00000"/>
                </a:solidFill>
                <a:latin typeface="Arial" panose="020B0604020202020204" pitchFamily="34" charset="0"/>
                <a:cs typeface="Arial" panose="020B0604020202020204" pitchFamily="34" charset="0"/>
              </a:rPr>
              <a:t>	</a:t>
            </a:r>
            <a:r>
              <a:rPr lang="en-IN" sz="1600" dirty="0" err="1">
                <a:solidFill>
                  <a:srgbClr val="C00000"/>
                </a:solidFill>
                <a:latin typeface="Arial" panose="020B0604020202020204" pitchFamily="34" charset="0"/>
                <a:cs typeface="Arial" panose="020B0604020202020204" pitchFamily="34" charset="0"/>
              </a:rPr>
              <a:t>System.out.println</a:t>
            </a:r>
            <a:r>
              <a:rPr lang="en-IN" sz="1600" dirty="0">
                <a:solidFill>
                  <a:srgbClr val="C00000"/>
                </a:solidFill>
                <a:latin typeface="Arial" panose="020B0604020202020204" pitchFamily="34" charset="0"/>
                <a:cs typeface="Arial" panose="020B0604020202020204" pitchFamily="34" charset="0"/>
              </a:rPr>
              <a:t>("Bike is created");</a:t>
            </a:r>
          </a:p>
          <a:p>
            <a:pPr marL="76200" indent="0">
              <a:buNone/>
            </a:pPr>
            <a:r>
              <a:rPr lang="en-IN" sz="1600" dirty="0">
                <a:solidFill>
                  <a:srgbClr val="C00000"/>
                </a:solidFill>
                <a:latin typeface="Arial" panose="020B0604020202020204" pitchFamily="34" charset="0"/>
                <a:cs typeface="Arial" panose="020B0604020202020204" pitchFamily="34" charset="0"/>
              </a:rPr>
              <a:t>	}  </a:t>
            </a:r>
          </a:p>
          <a:p>
            <a:pPr marL="76200" indent="0">
              <a:buNone/>
            </a:pPr>
            <a:r>
              <a:rPr lang="en-IN" sz="1600" b="1" dirty="0">
                <a:latin typeface="Arial" panose="020B0604020202020204" pitchFamily="34" charset="0"/>
                <a:cs typeface="Arial" panose="020B0604020202020204" pitchFamily="34" charset="0"/>
              </a:rPr>
              <a:t>	public</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static</a:t>
            </a:r>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void</a:t>
            </a:r>
            <a:r>
              <a:rPr lang="en-IN" sz="1600" dirty="0">
                <a:latin typeface="Arial" panose="020B0604020202020204" pitchFamily="34" charset="0"/>
                <a:cs typeface="Arial" panose="020B0604020202020204" pitchFamily="34" charset="0"/>
              </a:rPr>
              <a:t> main(String </a:t>
            </a:r>
            <a:r>
              <a:rPr lang="en-IN" sz="1600" dirty="0" err="1">
                <a:latin typeface="Arial" panose="020B0604020202020204" pitchFamily="34" charset="0"/>
                <a:cs typeface="Arial" panose="020B0604020202020204" pitchFamily="34" charset="0"/>
              </a:rPr>
              <a:t>args</a:t>
            </a:r>
            <a:r>
              <a:rPr lang="en-IN" sz="1600" dirty="0">
                <a:latin typeface="Arial" panose="020B0604020202020204" pitchFamily="34" charset="0"/>
                <a:cs typeface="Arial" panose="020B0604020202020204" pitchFamily="34" charset="0"/>
              </a:rPr>
              <a:t>[]){  </a:t>
            </a:r>
          </a:p>
          <a:p>
            <a:pPr marL="76200" indent="0">
              <a:buNone/>
            </a:pPr>
            <a:r>
              <a:rPr lang="en-IN" sz="1600" dirty="0">
                <a:latin typeface="Arial" panose="020B0604020202020204" pitchFamily="34" charset="0"/>
                <a:cs typeface="Arial" panose="020B0604020202020204" pitchFamily="34" charset="0"/>
              </a:rPr>
              <a:t>	Bike1 b=</a:t>
            </a:r>
            <a:r>
              <a:rPr lang="en-IN" sz="1600" b="1" dirty="0">
                <a:latin typeface="Arial" panose="020B0604020202020204" pitchFamily="34" charset="0"/>
                <a:cs typeface="Arial" panose="020B0604020202020204" pitchFamily="34" charset="0"/>
              </a:rPr>
              <a:t>new</a:t>
            </a:r>
            <a:r>
              <a:rPr lang="en-IN" sz="1600" dirty="0">
                <a:latin typeface="Arial" panose="020B0604020202020204" pitchFamily="34" charset="0"/>
                <a:cs typeface="Arial" panose="020B0604020202020204" pitchFamily="34" charset="0"/>
              </a:rPr>
              <a:t> Bike1();  //calling constructor</a:t>
            </a:r>
          </a:p>
          <a:p>
            <a:pPr marL="76200" indent="0">
              <a:buNone/>
            </a:pPr>
            <a:r>
              <a:rPr lang="en-IN" sz="1600" dirty="0">
                <a:latin typeface="Arial" panose="020B0604020202020204" pitchFamily="34" charset="0"/>
                <a:cs typeface="Arial" panose="020B0604020202020204" pitchFamily="34" charset="0"/>
              </a:rPr>
              <a:t>	}  }  </a:t>
            </a:r>
          </a:p>
          <a:p>
            <a:pPr algn="just">
              <a:buFont typeface="Wingdings" panose="05000000000000000000" pitchFamily="2" charset="2"/>
              <a:buChar char="ü"/>
            </a:pPr>
            <a:endParaRPr lang="en-IN" sz="18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Tree>
    <p:extLst>
      <p:ext uri="{BB962C8B-B14F-4D97-AF65-F5344CB8AC3E}">
        <p14:creationId xmlns:p14="http://schemas.microsoft.com/office/powerpoint/2010/main" val="346857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dirty="0"/>
              <a:t>Constructor</a:t>
            </a:r>
          </a:p>
        </p:txBody>
      </p:sp>
      <p:sp>
        <p:nvSpPr>
          <p:cNvPr id="3" name="Text Placeholder 2"/>
          <p:cNvSpPr>
            <a:spLocks noGrp="1"/>
          </p:cNvSpPr>
          <p:nvPr>
            <p:ph type="body" idx="1"/>
          </p:nvPr>
        </p:nvSpPr>
        <p:spPr>
          <a:xfrm>
            <a:off x="323528" y="627534"/>
            <a:ext cx="8712968" cy="4464496"/>
          </a:xfrm>
        </p:spPr>
        <p:txBody>
          <a:bodyPr/>
          <a:lstStyle/>
          <a:p>
            <a:pPr marL="76200" indent="0">
              <a:buNone/>
            </a:pPr>
            <a:r>
              <a:rPr lang="en-IN" sz="1600" b="1" u="sng" dirty="0"/>
              <a:t>Java Default Constructor</a:t>
            </a:r>
          </a:p>
          <a:p>
            <a:pPr>
              <a:buFont typeface="Wingdings" panose="05000000000000000000" pitchFamily="2" charset="2"/>
              <a:buChar char="§"/>
            </a:pPr>
            <a:r>
              <a:rPr lang="en-IN" sz="1600" dirty="0">
                <a:highlight>
                  <a:srgbClr val="FFFF00"/>
                </a:highlight>
              </a:rPr>
              <a:t>If there is no constructor in a class, compiler automatically creates a default constructor. The default constructor is used to provide the default values to the object like 0, null, etc., depending on the type.</a:t>
            </a:r>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endParaRPr lang="en-US" sz="1600" dirty="0"/>
          </a:p>
          <a:p>
            <a:pPr>
              <a:buFont typeface="Wingdings" panose="05000000000000000000" pitchFamily="2" charset="2"/>
              <a:buChar char="§"/>
            </a:pPr>
            <a:r>
              <a:rPr lang="en-IN" sz="1600" b="1" u="sng" dirty="0"/>
              <a:t>Parameterized Constructor</a:t>
            </a:r>
          </a:p>
          <a:p>
            <a:pPr>
              <a:buFont typeface="Wingdings" panose="05000000000000000000" pitchFamily="2" charset="2"/>
              <a:buChar char="§"/>
            </a:pPr>
            <a:r>
              <a:rPr lang="en-IN" sz="1600" dirty="0"/>
              <a:t>A constructor which has a specific number of parameters is called a parameterized constructor.</a:t>
            </a:r>
          </a:p>
          <a:p>
            <a:pPr>
              <a:buFont typeface="Wingdings" panose="05000000000000000000" pitchFamily="2" charset="2"/>
              <a:buChar char="§"/>
            </a:pPr>
            <a:r>
              <a:rPr lang="en-IN" sz="1600" dirty="0"/>
              <a:t>The parameterized constructor is used to provide different values to distinct objects.</a:t>
            </a:r>
          </a:p>
          <a:p>
            <a:pPr algn="just">
              <a:buFont typeface="Wingdings" panose="05000000000000000000" pitchFamily="2" charset="2"/>
              <a:buChar char="ü"/>
            </a:pPr>
            <a:endParaRPr lang="en-IN" sz="18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
        <p:nvSpPr>
          <p:cNvPr id="5" name="AutoShape 3" descr="Java default construc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5" descr="Java default construc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3" y="2067694"/>
            <a:ext cx="3600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722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80920" cy="339502"/>
          </a:xfrm>
        </p:spPr>
        <p:txBody>
          <a:bodyPr/>
          <a:lstStyle/>
          <a:p>
            <a:r>
              <a:rPr lang="en-IN" sz="2800" b="1" dirty="0"/>
              <a:t>Parameterized Constructors</a:t>
            </a:r>
            <a:endParaRPr lang="en-IN" sz="2800" dirty="0"/>
          </a:p>
        </p:txBody>
      </p:sp>
      <p:sp>
        <p:nvSpPr>
          <p:cNvPr id="3" name="Text Placeholder 2"/>
          <p:cNvSpPr>
            <a:spLocks noGrp="1"/>
          </p:cNvSpPr>
          <p:nvPr>
            <p:ph type="body" idx="1"/>
          </p:nvPr>
        </p:nvSpPr>
        <p:spPr>
          <a:xfrm>
            <a:off x="323528" y="627534"/>
            <a:ext cx="8640960" cy="4464496"/>
          </a:xfrm>
        </p:spPr>
        <p:txBody>
          <a:bodyPr/>
          <a:lstStyle/>
          <a:p>
            <a:pPr marL="76200" indent="0">
              <a:buNone/>
            </a:pPr>
            <a:endParaRPr lang="en-IN" sz="12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697776508"/>
              </p:ext>
            </p:extLst>
          </p:nvPr>
        </p:nvGraphicFramePr>
        <p:xfrm>
          <a:off x="107504" y="339503"/>
          <a:ext cx="8928992" cy="4789040"/>
        </p:xfrm>
        <a:graphic>
          <a:graphicData uri="http://schemas.openxmlformats.org/drawingml/2006/table">
            <a:tbl>
              <a:tblPr firstRow="1" bandRow="1">
                <a:tableStyleId>{D016372B-EEBE-4A30-A24A-56B3CD919E51}</a:tableStyleId>
              </a:tblPr>
              <a:tblGrid>
                <a:gridCol w="4411383">
                  <a:extLst>
                    <a:ext uri="{9D8B030D-6E8A-4147-A177-3AD203B41FA5}">
                      <a16:colId xmlns:a16="http://schemas.microsoft.com/office/drawing/2014/main" val="20000"/>
                    </a:ext>
                  </a:extLst>
                </a:gridCol>
                <a:gridCol w="4517609">
                  <a:extLst>
                    <a:ext uri="{9D8B030D-6E8A-4147-A177-3AD203B41FA5}">
                      <a16:colId xmlns:a16="http://schemas.microsoft.com/office/drawing/2014/main" val="20001"/>
                    </a:ext>
                  </a:extLst>
                </a:gridCol>
              </a:tblGrid>
              <a:tr h="4789040">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class Box {</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double width;</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double height;</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double depth;</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 This is the constructor for Box.</a:t>
                      </a:r>
                    </a:p>
                    <a:p>
                      <a:pPr marL="76200" marR="0" indent="0" algn="l" rtl="0">
                        <a:lnSpc>
                          <a:spcPct val="115000"/>
                        </a:lnSpc>
                        <a:spcBef>
                          <a:spcPts val="600"/>
                        </a:spcBef>
                        <a:spcAft>
                          <a:spcPts val="0"/>
                        </a:spcAft>
                        <a:buClr>
                          <a:schemeClr val="accent1"/>
                        </a:buClr>
                        <a:buSzPts val="2400"/>
                        <a:buFont typeface="Inter-Regular"/>
                        <a:buNone/>
                      </a:pPr>
                      <a:r>
                        <a:rPr lang="fr-FR" sz="1400" b="0" i="0" u="none" strike="noStrike" cap="none" dirty="0">
                          <a:solidFill>
                            <a:srgbClr val="FF0000"/>
                          </a:solidFill>
                          <a:highlight>
                            <a:srgbClr val="FFFF00"/>
                          </a:highlight>
                          <a:latin typeface="Inter-Regular"/>
                          <a:ea typeface="Inter-Regular"/>
                          <a:cs typeface="Inter-Regular"/>
                          <a:sym typeface="Arial"/>
                        </a:rPr>
                        <a:t>Box(double w, double h, double d) </a:t>
                      </a:r>
                      <a:r>
                        <a:rPr lang="fr-FR" sz="1400" b="0" i="0" u="none" strike="noStrike" cap="none" dirty="0">
                          <a:solidFill>
                            <a:srgbClr val="FF0000"/>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FF0000"/>
                          </a:solidFill>
                          <a:latin typeface="Inter-Regular"/>
                          <a:ea typeface="Inter-Regular"/>
                          <a:cs typeface="Inter-Regular"/>
                          <a:sym typeface="Arial"/>
                        </a:rPr>
                        <a:t>width = w;</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FF0000"/>
                          </a:solidFill>
                          <a:latin typeface="Inter-Regular"/>
                          <a:ea typeface="Inter-Regular"/>
                          <a:cs typeface="Inter-Regular"/>
                          <a:sym typeface="Arial"/>
                        </a:rPr>
                        <a:t>height = h;</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FF0000"/>
                          </a:solidFill>
                          <a:latin typeface="Inter-Regular"/>
                          <a:ea typeface="Inter-Regular"/>
                          <a:cs typeface="Inter-Regular"/>
                          <a:sym typeface="Arial"/>
                        </a:rPr>
                        <a:t>depth = d;</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FF0000"/>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 compute and return volume</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double volume() {</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return width * height * depth;} }</a:t>
                      </a:r>
                    </a:p>
                  </a:txBody>
                  <a:tcPr/>
                </a:tc>
                <a:tc>
                  <a:txBody>
                    <a:bodyPr/>
                    <a:lstStyle/>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class BoxDemo7 {</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public static void main(String </a:t>
                      </a:r>
                      <a:r>
                        <a:rPr lang="en-IN" sz="1400" b="0" i="0" u="none" strike="noStrike" cap="none" dirty="0" err="1">
                          <a:solidFill>
                            <a:schemeClr val="dk1"/>
                          </a:solidFill>
                          <a:latin typeface="Inter-Regular"/>
                          <a:ea typeface="Inter-Regular"/>
                          <a:cs typeface="Inter-Regular"/>
                          <a:sym typeface="Arial"/>
                        </a:rPr>
                        <a:t>args</a:t>
                      </a:r>
                      <a:r>
                        <a:rPr lang="en-IN" sz="1400" b="0" i="0" u="none" strike="noStrike" cap="none" dirty="0">
                          <a:solidFill>
                            <a:schemeClr val="dk1"/>
                          </a:solidFill>
                          <a:latin typeface="Inter-Regular"/>
                          <a:ea typeface="Inter-Regular"/>
                          <a:cs typeface="Inter-Regular"/>
                          <a:sym typeface="Arial"/>
                        </a:rPr>
                        <a:t>[]) {</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 declare, allocate, and initialize Box objects</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00B050"/>
                          </a:solidFill>
                          <a:latin typeface="Inter-Regular"/>
                          <a:ea typeface="Inter-Regular"/>
                          <a:cs typeface="Inter-Regular"/>
                          <a:sym typeface="Arial"/>
                        </a:rPr>
                        <a:t>Box mybox1 = new Box(10, 20, 15);</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rgbClr val="00B050"/>
                          </a:solidFill>
                          <a:latin typeface="Inter-Regular"/>
                          <a:ea typeface="Inter-Regular"/>
                          <a:cs typeface="Inter-Regular"/>
                          <a:sym typeface="Arial"/>
                        </a:rPr>
                        <a:t>Box mybox2 = new Box(3, 6, 9);</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double </a:t>
                      </a:r>
                      <a:r>
                        <a:rPr lang="en-IN" sz="1400" b="0" i="0" u="none" strike="noStrike" cap="none" dirty="0" err="1">
                          <a:solidFill>
                            <a:schemeClr val="dk1"/>
                          </a:solidFill>
                          <a:latin typeface="Inter-Regular"/>
                          <a:ea typeface="Inter-Regular"/>
                          <a:cs typeface="Inter-Regular"/>
                          <a:sym typeface="Arial"/>
                        </a:rPr>
                        <a:t>vol</a:t>
                      </a:r>
                      <a:r>
                        <a:rPr lang="en-IN" sz="1400" b="0" i="0" u="none" strike="noStrike" cap="none" dirty="0">
                          <a:solidFill>
                            <a:schemeClr val="dk1"/>
                          </a:solidFill>
                          <a:latin typeface="Inter-Regular"/>
                          <a:ea typeface="Inter-Regular"/>
                          <a:cs typeface="Inter-Regular"/>
                          <a:sym typeface="Arial"/>
                        </a:rPr>
                        <a:t>;</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 get volume of first box</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err="1">
                          <a:solidFill>
                            <a:srgbClr val="FF0000"/>
                          </a:solidFill>
                          <a:latin typeface="Inter-Regular"/>
                          <a:ea typeface="Inter-Regular"/>
                          <a:cs typeface="Inter-Regular"/>
                          <a:sym typeface="Arial"/>
                        </a:rPr>
                        <a:t>vol</a:t>
                      </a:r>
                      <a:r>
                        <a:rPr lang="en-IN" sz="1400" b="0" i="0" u="none" strike="noStrike" cap="none" dirty="0">
                          <a:solidFill>
                            <a:srgbClr val="FF0000"/>
                          </a:solidFill>
                          <a:latin typeface="Inter-Regular"/>
                          <a:ea typeface="Inter-Regular"/>
                          <a:cs typeface="Inter-Regular"/>
                          <a:sym typeface="Arial"/>
                        </a:rPr>
                        <a:t> = mybox1.volume();</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err="1">
                          <a:solidFill>
                            <a:schemeClr val="dk1"/>
                          </a:solidFill>
                          <a:latin typeface="Inter-Regular"/>
                          <a:ea typeface="Inter-Regular"/>
                          <a:cs typeface="Inter-Regular"/>
                          <a:sym typeface="Arial"/>
                        </a:rPr>
                        <a:t>System.out.println</a:t>
                      </a:r>
                      <a:r>
                        <a:rPr lang="en-IN" sz="1400" b="0" i="0" u="none" strike="noStrike" cap="none" dirty="0">
                          <a:solidFill>
                            <a:schemeClr val="dk1"/>
                          </a:solidFill>
                          <a:latin typeface="Inter-Regular"/>
                          <a:ea typeface="Inter-Regular"/>
                          <a:cs typeface="Inter-Regular"/>
                          <a:sym typeface="Arial"/>
                        </a:rPr>
                        <a:t>("Volume is " + </a:t>
                      </a:r>
                      <a:r>
                        <a:rPr lang="en-IN" sz="1400" b="0" i="0" u="none" strike="noStrike" cap="none" dirty="0" err="1">
                          <a:solidFill>
                            <a:schemeClr val="dk1"/>
                          </a:solidFill>
                          <a:latin typeface="Inter-Regular"/>
                          <a:ea typeface="Inter-Regular"/>
                          <a:cs typeface="Inter-Regular"/>
                          <a:sym typeface="Arial"/>
                        </a:rPr>
                        <a:t>vol</a:t>
                      </a:r>
                      <a:r>
                        <a:rPr lang="en-IN" sz="1400" b="0" i="0" u="none" strike="noStrike" cap="none" dirty="0">
                          <a:solidFill>
                            <a:schemeClr val="dk1"/>
                          </a:solidFill>
                          <a:latin typeface="Inter-Regular"/>
                          <a:ea typeface="Inter-Regular"/>
                          <a:cs typeface="Inter-Regular"/>
                          <a:sym typeface="Arial"/>
                        </a:rPr>
                        <a:t>);</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 get volume of second box</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err="1">
                          <a:solidFill>
                            <a:srgbClr val="FF0000"/>
                          </a:solidFill>
                          <a:latin typeface="Inter-Regular"/>
                          <a:ea typeface="Inter-Regular"/>
                          <a:cs typeface="Inter-Regular"/>
                          <a:sym typeface="Arial"/>
                        </a:rPr>
                        <a:t>vol</a:t>
                      </a:r>
                      <a:r>
                        <a:rPr lang="en-IN" sz="1400" b="0" i="0" u="none" strike="noStrike" cap="none" dirty="0">
                          <a:solidFill>
                            <a:srgbClr val="FF0000"/>
                          </a:solidFill>
                          <a:latin typeface="Inter-Regular"/>
                          <a:ea typeface="Inter-Regular"/>
                          <a:cs typeface="Inter-Regular"/>
                          <a:sym typeface="Arial"/>
                        </a:rPr>
                        <a:t> = mybox2.volume();</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err="1">
                          <a:solidFill>
                            <a:schemeClr val="dk1"/>
                          </a:solidFill>
                          <a:latin typeface="Inter-Regular"/>
                          <a:ea typeface="Inter-Regular"/>
                          <a:cs typeface="Inter-Regular"/>
                          <a:sym typeface="Arial"/>
                        </a:rPr>
                        <a:t>System.out.println</a:t>
                      </a:r>
                      <a:r>
                        <a:rPr lang="en-IN" sz="1400" b="0" i="0" u="none" strike="noStrike" cap="none" dirty="0">
                          <a:solidFill>
                            <a:schemeClr val="dk1"/>
                          </a:solidFill>
                          <a:latin typeface="Inter-Regular"/>
                          <a:ea typeface="Inter-Regular"/>
                          <a:cs typeface="Inter-Regular"/>
                          <a:sym typeface="Arial"/>
                        </a:rPr>
                        <a:t>("Volume is " + </a:t>
                      </a:r>
                      <a:r>
                        <a:rPr lang="en-IN" sz="1400" b="0" i="0" u="none" strike="noStrike" cap="none" dirty="0" err="1">
                          <a:solidFill>
                            <a:schemeClr val="dk1"/>
                          </a:solidFill>
                          <a:latin typeface="Inter-Regular"/>
                          <a:ea typeface="Inter-Regular"/>
                          <a:cs typeface="Inter-Regular"/>
                          <a:sym typeface="Arial"/>
                        </a:rPr>
                        <a:t>vol</a:t>
                      </a:r>
                      <a:r>
                        <a:rPr lang="en-IN" sz="1400" b="0" i="0" u="none" strike="noStrike" cap="none" dirty="0">
                          <a:solidFill>
                            <a:schemeClr val="dk1"/>
                          </a:solidFill>
                          <a:latin typeface="Inter-Regular"/>
                          <a:ea typeface="Inter-Regular"/>
                          <a:cs typeface="Inter-Regular"/>
                          <a:sym typeface="Arial"/>
                        </a:rPr>
                        <a:t>);</a:t>
                      </a:r>
                    </a:p>
                    <a:p>
                      <a:pPr marL="76200" marR="0" indent="0" algn="just"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4594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Parameterized  Constructors</a:t>
            </a:r>
            <a:endParaRPr lang="en-IN" sz="2800" dirty="0"/>
          </a:p>
        </p:txBody>
      </p:sp>
      <p:sp>
        <p:nvSpPr>
          <p:cNvPr id="3" name="Text Placeholder 2"/>
          <p:cNvSpPr>
            <a:spLocks noGrp="1"/>
          </p:cNvSpPr>
          <p:nvPr>
            <p:ph type="body" idx="1"/>
          </p:nvPr>
        </p:nvSpPr>
        <p:spPr>
          <a:xfrm>
            <a:off x="323528" y="627534"/>
            <a:ext cx="8712968" cy="4464496"/>
          </a:xfrm>
        </p:spPr>
        <p:txBody>
          <a:bodyPr/>
          <a:lstStyle/>
          <a:p>
            <a:pPr marL="76200" indent="0" algn="just">
              <a:buNone/>
            </a:pPr>
            <a:r>
              <a:rPr lang="en-IN" sz="1800" b="1" dirty="0">
                <a:latin typeface="Courier New" panose="02070309020205020404" pitchFamily="49" charset="0"/>
                <a:cs typeface="Courier New" panose="02070309020205020404" pitchFamily="49" charset="0"/>
              </a:rPr>
              <a:t>The output from this program is shown here:</a:t>
            </a:r>
          </a:p>
          <a:p>
            <a:pPr algn="just">
              <a:buFont typeface="Wingdings" panose="05000000000000000000" pitchFamily="2" charset="2"/>
              <a:buChar char="§"/>
            </a:pPr>
            <a:r>
              <a:rPr lang="en-IN" sz="1800" b="1" dirty="0">
                <a:latin typeface="Courier New" panose="02070309020205020404" pitchFamily="49" charset="0"/>
                <a:cs typeface="Courier New" panose="02070309020205020404" pitchFamily="49" charset="0"/>
              </a:rPr>
              <a:t>Volume is 3000.0</a:t>
            </a:r>
          </a:p>
          <a:p>
            <a:pPr algn="just">
              <a:buFont typeface="Wingdings" panose="05000000000000000000" pitchFamily="2" charset="2"/>
              <a:buChar char="§"/>
            </a:pPr>
            <a:r>
              <a:rPr lang="en-IN" sz="1800" b="1" dirty="0">
                <a:latin typeface="Courier New" panose="02070309020205020404" pitchFamily="49" charset="0"/>
                <a:cs typeface="Courier New" panose="02070309020205020404" pitchFamily="49" charset="0"/>
              </a:rPr>
              <a:t>Volume is 162.0</a:t>
            </a:r>
            <a:endParaRPr lang="en-US" sz="1800" b="1" u="sng" dirty="0">
              <a:solidFill>
                <a:srgbClr val="0070C0"/>
              </a:solidFill>
              <a:latin typeface="Courier New" panose="02070309020205020404" pitchFamily="49" charset="0"/>
              <a:cs typeface="Courier New" panose="02070309020205020404" pitchFamily="49" charset="0"/>
            </a:endParaRPr>
          </a:p>
          <a:p>
            <a:pPr marL="76200" indent="0">
              <a:buNone/>
            </a:pPr>
            <a:r>
              <a:rPr lang="en-IN" sz="1800" dirty="0"/>
              <a:t>As you can see, each object is initialized as specified in the parameters to its constructor.</a:t>
            </a:r>
          </a:p>
          <a:p>
            <a:pPr>
              <a:buFont typeface="Wingdings" panose="05000000000000000000" pitchFamily="2" charset="2"/>
              <a:buChar char="§"/>
            </a:pPr>
            <a:r>
              <a:rPr lang="en-IN" sz="1800" dirty="0"/>
              <a:t>For example, in the following line,</a:t>
            </a:r>
          </a:p>
          <a:p>
            <a:pPr marL="76200" indent="0">
              <a:buNone/>
            </a:pPr>
            <a:r>
              <a:rPr lang="en-IN" sz="1800" dirty="0"/>
              <a:t>	</a:t>
            </a:r>
            <a:r>
              <a:rPr lang="en-IN" sz="1800" dirty="0">
                <a:solidFill>
                  <a:srgbClr val="00B050"/>
                </a:solidFill>
              </a:rPr>
              <a:t>Box mybox1 = new Box(10, 20, 15);</a:t>
            </a:r>
          </a:p>
          <a:p>
            <a:pPr>
              <a:buFont typeface="Wingdings" panose="05000000000000000000" pitchFamily="2" charset="2"/>
              <a:buChar char="§"/>
            </a:pPr>
            <a:r>
              <a:rPr lang="en-IN" sz="1800" dirty="0"/>
              <a:t>The values 10, 20, and 15 are passed to the </a:t>
            </a:r>
            <a:r>
              <a:rPr lang="en-IN" sz="1800" b="1" dirty="0"/>
              <a:t>Box( ) </a:t>
            </a:r>
            <a:r>
              <a:rPr lang="en-IN" sz="1800" dirty="0"/>
              <a:t>constructor when </a:t>
            </a:r>
            <a:r>
              <a:rPr lang="en-IN" sz="1800" b="1" dirty="0"/>
              <a:t>new </a:t>
            </a:r>
            <a:r>
              <a:rPr lang="en-IN" sz="1800" dirty="0"/>
              <a:t>creates the object.</a:t>
            </a:r>
          </a:p>
          <a:p>
            <a:pPr>
              <a:buFont typeface="Wingdings" panose="05000000000000000000" pitchFamily="2" charset="2"/>
              <a:buChar char="§"/>
            </a:pPr>
            <a:r>
              <a:rPr lang="en-IN" sz="1800" dirty="0"/>
              <a:t>Thus, </a:t>
            </a:r>
            <a:r>
              <a:rPr lang="en-IN" sz="1800" b="1" dirty="0"/>
              <a:t>mybox1</a:t>
            </a:r>
            <a:r>
              <a:rPr lang="en-IN" sz="1800" dirty="0"/>
              <a:t>’s copy of </a:t>
            </a:r>
            <a:r>
              <a:rPr lang="en-IN" sz="1800" b="1" dirty="0"/>
              <a:t>width</a:t>
            </a:r>
            <a:r>
              <a:rPr lang="en-IN" sz="1800" dirty="0"/>
              <a:t>, </a:t>
            </a:r>
            <a:r>
              <a:rPr lang="en-IN" sz="1800" b="1" dirty="0"/>
              <a:t>height</a:t>
            </a:r>
            <a:r>
              <a:rPr lang="en-IN" sz="1800" dirty="0"/>
              <a:t>, and </a:t>
            </a:r>
            <a:r>
              <a:rPr lang="en-IN" sz="1800" b="1" dirty="0"/>
              <a:t>depth </a:t>
            </a:r>
            <a:r>
              <a:rPr lang="en-IN" sz="1800" dirty="0"/>
              <a:t>will contain the values 10, 20, and 15,respectively.</a:t>
            </a:r>
            <a:endParaRPr lang="en-IN" sz="1800" b="1" u="sng"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extLst>
      <p:ext uri="{BB962C8B-B14F-4D97-AF65-F5344CB8AC3E}">
        <p14:creationId xmlns:p14="http://schemas.microsoft.com/office/powerpoint/2010/main" val="3027968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280920" cy="339502"/>
          </a:xfrm>
        </p:spPr>
        <p:txBody>
          <a:bodyPr/>
          <a:lstStyle/>
          <a:p>
            <a:r>
              <a:rPr lang="en-IN" sz="2800" b="1" dirty="0"/>
              <a:t>Method vs Constructor</a:t>
            </a:r>
            <a:endParaRPr lang="en-IN" sz="2800" dirty="0"/>
          </a:p>
        </p:txBody>
      </p:sp>
      <p:sp>
        <p:nvSpPr>
          <p:cNvPr id="3" name="Text Placeholder 2"/>
          <p:cNvSpPr>
            <a:spLocks noGrp="1"/>
          </p:cNvSpPr>
          <p:nvPr>
            <p:ph type="body" idx="1"/>
          </p:nvPr>
        </p:nvSpPr>
        <p:spPr>
          <a:xfrm>
            <a:off x="323528" y="627534"/>
            <a:ext cx="8640960" cy="4464496"/>
          </a:xfrm>
        </p:spPr>
        <p:txBody>
          <a:bodyPr/>
          <a:lstStyle/>
          <a:p>
            <a:pPr marL="76200" indent="0">
              <a:buNone/>
            </a:pPr>
            <a:endParaRPr lang="en-IN" sz="1200" b="1" u="sng" dirty="0">
              <a:solidFill>
                <a:srgbClr val="0070C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83518"/>
            <a:ext cx="8064896"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399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Class Fundamentals</a:t>
            </a:r>
            <a:endParaRPr lang="en-IN" dirty="0"/>
          </a:p>
        </p:txBody>
      </p:sp>
      <p:sp>
        <p:nvSpPr>
          <p:cNvPr id="3" name="Text Placeholder 2"/>
          <p:cNvSpPr>
            <a:spLocks noGrp="1"/>
          </p:cNvSpPr>
          <p:nvPr>
            <p:ph type="body" idx="1"/>
          </p:nvPr>
        </p:nvSpPr>
        <p:spPr>
          <a:xfrm>
            <a:off x="323528" y="771550"/>
            <a:ext cx="8640960" cy="4371950"/>
          </a:xfrm>
        </p:spPr>
        <p:txBody>
          <a:bodyPr/>
          <a:lstStyle/>
          <a:p>
            <a:pPr>
              <a:buFont typeface="Wingdings" panose="05000000000000000000" pitchFamily="2" charset="2"/>
              <a:buChar char="§"/>
            </a:pPr>
            <a:r>
              <a:rPr lang="en-IN" sz="1600" dirty="0"/>
              <a:t>A class is a </a:t>
            </a:r>
            <a:r>
              <a:rPr lang="en-IN" sz="1600" i="1" dirty="0"/>
              <a:t>template </a:t>
            </a:r>
            <a:r>
              <a:rPr lang="en-IN" sz="1600" dirty="0"/>
              <a:t>for an object, and an object is an </a:t>
            </a:r>
            <a:r>
              <a:rPr lang="en-IN" sz="1600" i="1" dirty="0"/>
              <a:t>instance </a:t>
            </a:r>
            <a:r>
              <a:rPr lang="en-IN" sz="1600" dirty="0"/>
              <a:t>of a class.</a:t>
            </a:r>
          </a:p>
          <a:p>
            <a:pPr marL="76200" indent="0">
              <a:buNone/>
            </a:pPr>
            <a:r>
              <a:rPr lang="en-IN" sz="1600" b="1" u="sng" dirty="0">
                <a:solidFill>
                  <a:srgbClr val="FF0000"/>
                </a:solidFill>
              </a:rPr>
              <a:t>The General Form of a Class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521753045"/>
              </p:ext>
            </p:extLst>
          </p:nvPr>
        </p:nvGraphicFramePr>
        <p:xfrm>
          <a:off x="323528" y="1491630"/>
          <a:ext cx="8424936" cy="3528392"/>
        </p:xfrm>
        <a:graphic>
          <a:graphicData uri="http://schemas.openxmlformats.org/drawingml/2006/table">
            <a:tbl>
              <a:tblPr firstRow="1" bandRow="1">
                <a:tableStyleId>{D016372B-EEBE-4A30-A24A-56B3CD919E51}</a:tableStyleId>
              </a:tblPr>
              <a:tblGrid>
                <a:gridCol w="4179763">
                  <a:extLst>
                    <a:ext uri="{9D8B030D-6E8A-4147-A177-3AD203B41FA5}">
                      <a16:colId xmlns:a16="http://schemas.microsoft.com/office/drawing/2014/main" val="20000"/>
                    </a:ext>
                  </a:extLst>
                </a:gridCol>
                <a:gridCol w="4245173">
                  <a:extLst>
                    <a:ext uri="{9D8B030D-6E8A-4147-A177-3AD203B41FA5}">
                      <a16:colId xmlns:a16="http://schemas.microsoft.com/office/drawing/2014/main" val="20001"/>
                    </a:ext>
                  </a:extLst>
                </a:gridCol>
              </a:tblGrid>
              <a:tr h="3528392">
                <a:tc>
                  <a:txBody>
                    <a:bodyPr/>
                    <a:lstStyle/>
                    <a:p>
                      <a:r>
                        <a:rPr lang="en-IN" sz="1800" b="0" i="0" u="none" strike="noStrike" cap="none" baseline="0" dirty="0">
                          <a:solidFill>
                            <a:srgbClr val="000000"/>
                          </a:solidFill>
                          <a:latin typeface="Arial"/>
                          <a:ea typeface="Arial"/>
                          <a:cs typeface="Arial"/>
                          <a:sym typeface="Arial"/>
                        </a:rPr>
                        <a:t>class </a:t>
                      </a:r>
                      <a:r>
                        <a:rPr lang="en-IN" sz="1800" b="0" i="1" u="none" strike="noStrike" cap="none" baseline="0" dirty="0" err="1">
                          <a:solidFill>
                            <a:srgbClr val="000000"/>
                          </a:solidFill>
                          <a:latin typeface="Arial"/>
                          <a:ea typeface="Arial"/>
                          <a:cs typeface="Arial"/>
                          <a:sym typeface="Arial"/>
                        </a:rPr>
                        <a:t>classname</a:t>
                      </a:r>
                      <a:r>
                        <a:rPr lang="en-IN" sz="1800" b="0" i="1" u="none" strike="noStrike" cap="none" baseline="0" dirty="0">
                          <a:solidFill>
                            <a:srgbClr val="000000"/>
                          </a:solidFill>
                          <a:latin typeface="Arial"/>
                          <a:ea typeface="Arial"/>
                          <a:cs typeface="Arial"/>
                          <a:sym typeface="Arial"/>
                        </a:rPr>
                        <a:t> </a:t>
                      </a:r>
                      <a:r>
                        <a:rPr lang="en-IN" sz="1800" b="0" i="0" u="none" strike="noStrike" cap="none" baseline="0" dirty="0">
                          <a:solidFill>
                            <a:srgbClr val="000000"/>
                          </a:solidFill>
                          <a:latin typeface="Arial"/>
                          <a:ea typeface="Arial"/>
                          <a:cs typeface="Arial"/>
                          <a:sym typeface="Arial"/>
                        </a:rPr>
                        <a:t>{</a:t>
                      </a:r>
                    </a:p>
                    <a:p>
                      <a:r>
                        <a:rPr lang="en-IN" sz="1800" b="0" i="1" u="none" strike="noStrike" cap="none" baseline="0" dirty="0">
                          <a:solidFill>
                            <a:srgbClr val="000000"/>
                          </a:solidFill>
                          <a:latin typeface="Arial"/>
                          <a:ea typeface="Arial"/>
                          <a:cs typeface="Arial"/>
                          <a:sym typeface="Arial"/>
                        </a:rPr>
                        <a:t>type instance-variable1</a:t>
                      </a:r>
                      <a:r>
                        <a:rPr lang="en-IN" sz="1800" b="0" i="0" u="none" strike="noStrike" cap="none" baseline="0" dirty="0">
                          <a:solidFill>
                            <a:srgbClr val="000000"/>
                          </a:solidFill>
                          <a:latin typeface="Arial"/>
                          <a:ea typeface="Arial"/>
                          <a:cs typeface="Arial"/>
                          <a:sym typeface="Arial"/>
                        </a:rPr>
                        <a:t>;</a:t>
                      </a:r>
                    </a:p>
                    <a:p>
                      <a:r>
                        <a:rPr lang="en-IN" sz="1800" b="0" i="1" u="none" strike="noStrike" cap="none" baseline="0" dirty="0">
                          <a:solidFill>
                            <a:srgbClr val="000000"/>
                          </a:solidFill>
                          <a:latin typeface="Arial"/>
                          <a:ea typeface="Arial"/>
                          <a:cs typeface="Arial"/>
                          <a:sym typeface="Arial"/>
                        </a:rPr>
                        <a:t>type instance-variable2</a:t>
                      </a:r>
                      <a:r>
                        <a:rPr lang="en-IN" sz="1800" b="0" i="0" u="none" strike="noStrike" cap="none" baseline="0" dirty="0">
                          <a:solidFill>
                            <a:srgbClr val="000000"/>
                          </a:solidFill>
                          <a:latin typeface="Arial"/>
                          <a:ea typeface="Arial"/>
                          <a:cs typeface="Arial"/>
                          <a:sym typeface="Arial"/>
                        </a:rPr>
                        <a:t>;</a:t>
                      </a:r>
                    </a:p>
                    <a:p>
                      <a:r>
                        <a:rPr lang="en-US" sz="1800" b="0" i="0" u="none" strike="noStrike" cap="none" baseline="0" dirty="0">
                          <a:solidFill>
                            <a:srgbClr val="000000"/>
                          </a:solidFill>
                          <a:latin typeface="Arial"/>
                          <a:ea typeface="Arial"/>
                          <a:cs typeface="Arial"/>
                          <a:sym typeface="Arial"/>
                        </a:rPr>
                        <a:t>……………………</a:t>
                      </a:r>
                    </a:p>
                    <a:p>
                      <a:r>
                        <a:rPr lang="en-US" sz="1800" b="0" i="0" u="none" strike="noStrike" cap="none" baseline="0" dirty="0">
                          <a:solidFill>
                            <a:srgbClr val="000000"/>
                          </a:solidFill>
                          <a:latin typeface="Arial"/>
                          <a:ea typeface="Arial"/>
                          <a:cs typeface="Arial"/>
                          <a:sym typeface="Arial"/>
                        </a:rPr>
                        <a:t>…………………….</a:t>
                      </a:r>
                    </a:p>
                    <a:p>
                      <a:pPr marL="76200" indent="0">
                        <a:buNone/>
                      </a:pPr>
                      <a:r>
                        <a:rPr lang="en-IN" sz="1800" b="0" i="1" u="none" strike="noStrike" cap="none" baseline="0" dirty="0">
                          <a:solidFill>
                            <a:srgbClr val="000000"/>
                          </a:solidFill>
                          <a:latin typeface="Arial"/>
                          <a:ea typeface="Arial"/>
                          <a:cs typeface="Arial"/>
                          <a:sym typeface="Arial"/>
                        </a:rPr>
                        <a:t>type instance-</a:t>
                      </a:r>
                      <a:r>
                        <a:rPr lang="en-IN" sz="1800" b="0" i="1" u="none" strike="noStrike" cap="none" baseline="0" dirty="0" err="1">
                          <a:solidFill>
                            <a:srgbClr val="000000"/>
                          </a:solidFill>
                          <a:latin typeface="Arial"/>
                          <a:ea typeface="Arial"/>
                          <a:cs typeface="Arial"/>
                          <a:sym typeface="Arial"/>
                        </a:rPr>
                        <a:t>variableN</a:t>
                      </a:r>
                      <a:r>
                        <a:rPr lang="en-IN" sz="1800" b="0" i="0" u="none" strike="noStrike" cap="none" baseline="0" dirty="0">
                          <a:solidFill>
                            <a:srgbClr val="000000"/>
                          </a:solidFill>
                          <a:latin typeface="Arial"/>
                          <a:ea typeface="Arial"/>
                          <a:cs typeface="Arial"/>
                          <a:sym typeface="Arial"/>
                        </a:rPr>
                        <a:t>;</a:t>
                      </a:r>
                      <a:r>
                        <a:rPr lang="en-IN" sz="1800" i="1" dirty="0"/>
                        <a:t> </a:t>
                      </a:r>
                    </a:p>
                    <a:p>
                      <a:pPr marL="76200" indent="0">
                        <a:buNone/>
                      </a:pPr>
                      <a:endParaRPr lang="en-IN" sz="1800" i="1" dirty="0"/>
                    </a:p>
                    <a:p>
                      <a:pPr marL="76200" indent="0">
                        <a:buNone/>
                      </a:pPr>
                      <a:r>
                        <a:rPr lang="en-IN" sz="1800" i="1" dirty="0"/>
                        <a:t>type methodname1</a:t>
                      </a:r>
                      <a:r>
                        <a:rPr lang="en-IN" sz="1800" dirty="0"/>
                        <a:t>(</a:t>
                      </a:r>
                      <a:r>
                        <a:rPr lang="en-IN" sz="1800" i="1" dirty="0"/>
                        <a:t>parameter-list</a:t>
                      </a:r>
                      <a:r>
                        <a:rPr lang="en-IN" sz="1800" dirty="0"/>
                        <a:t>)</a:t>
                      </a:r>
                    </a:p>
                    <a:p>
                      <a:pPr marL="76200" indent="0">
                        <a:buNone/>
                      </a:pPr>
                      <a:r>
                        <a:rPr lang="en-IN" sz="1800" dirty="0"/>
                        <a:t> {</a:t>
                      </a:r>
                    </a:p>
                    <a:p>
                      <a:pPr marL="76200" indent="0">
                        <a:buNone/>
                      </a:pPr>
                      <a:r>
                        <a:rPr lang="en-IN" sz="1800" dirty="0"/>
                        <a:t>// body of method</a:t>
                      </a:r>
                    </a:p>
                    <a:p>
                      <a:pPr marL="76200" indent="0">
                        <a:buNone/>
                      </a:pPr>
                      <a:r>
                        <a:rPr lang="en-IN" sz="1800" dirty="0"/>
                        <a:t>}</a:t>
                      </a:r>
                    </a:p>
                    <a:p>
                      <a:endParaRPr lang="en-IN" sz="1800" dirty="0"/>
                    </a:p>
                  </a:txBody>
                  <a:tcPr/>
                </a:tc>
                <a:tc>
                  <a:txBody>
                    <a:bodyPr/>
                    <a:lstStyle/>
                    <a:p>
                      <a:pPr marL="76200" indent="0">
                        <a:buNone/>
                      </a:pPr>
                      <a:r>
                        <a:rPr lang="en-IN" sz="2000" i="1" dirty="0"/>
                        <a:t>type methodname2</a:t>
                      </a:r>
                      <a:r>
                        <a:rPr lang="en-IN" sz="2000" dirty="0"/>
                        <a:t>(</a:t>
                      </a:r>
                      <a:r>
                        <a:rPr lang="en-IN" sz="2000" i="1" dirty="0"/>
                        <a:t>parameter-list</a:t>
                      </a:r>
                      <a:r>
                        <a:rPr lang="en-IN" sz="2000" dirty="0"/>
                        <a:t>) {</a:t>
                      </a:r>
                    </a:p>
                    <a:p>
                      <a:pPr marL="76200" indent="0">
                        <a:buNone/>
                      </a:pPr>
                      <a:r>
                        <a:rPr lang="en-IN" sz="2000" dirty="0"/>
                        <a:t>// body of method</a:t>
                      </a:r>
                    </a:p>
                    <a:p>
                      <a:pPr marL="76200" indent="0">
                        <a:buNone/>
                      </a:pPr>
                      <a:r>
                        <a:rPr lang="en-IN" sz="2000" dirty="0"/>
                        <a:t>}</a:t>
                      </a:r>
                    </a:p>
                    <a:p>
                      <a:pPr marL="76200" indent="0">
                        <a:buNone/>
                      </a:pPr>
                      <a:r>
                        <a:rPr lang="en-IN" sz="2000" dirty="0"/>
                        <a:t>// ...</a:t>
                      </a:r>
                    </a:p>
                    <a:p>
                      <a:pPr marL="76200" indent="0">
                        <a:buNone/>
                      </a:pPr>
                      <a:r>
                        <a:rPr lang="en-IN" sz="2000" i="1" dirty="0"/>
                        <a:t>type </a:t>
                      </a:r>
                      <a:r>
                        <a:rPr lang="en-IN" sz="2000" i="1" dirty="0" err="1"/>
                        <a:t>methodnameN</a:t>
                      </a:r>
                      <a:r>
                        <a:rPr lang="en-IN" sz="2000" dirty="0"/>
                        <a:t>(</a:t>
                      </a:r>
                      <a:r>
                        <a:rPr lang="en-IN" sz="2000" i="1" dirty="0"/>
                        <a:t>parameter-list</a:t>
                      </a:r>
                      <a:r>
                        <a:rPr lang="en-IN" sz="2000" dirty="0"/>
                        <a:t>) {</a:t>
                      </a:r>
                    </a:p>
                    <a:p>
                      <a:pPr marL="76200" indent="0">
                        <a:buNone/>
                      </a:pPr>
                      <a:r>
                        <a:rPr lang="en-IN" sz="2000" dirty="0"/>
                        <a:t>// body of method</a:t>
                      </a:r>
                    </a:p>
                    <a:p>
                      <a:pPr marL="76200" indent="0">
                        <a:buNone/>
                      </a:pPr>
                      <a:r>
                        <a:rPr lang="en-IN" sz="2000" dirty="0"/>
                        <a:t>}</a:t>
                      </a:r>
                    </a:p>
                    <a:p>
                      <a:pPr marL="76200" indent="0">
                        <a:buNone/>
                      </a:pPr>
                      <a:r>
                        <a:rPr lang="en-IN" sz="2000" dirty="0"/>
                        <a:t>}</a:t>
                      </a:r>
                    </a:p>
                    <a:p>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3751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13E343-1484-3F07-2308-8D3CAA31C91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498D47F-1B5E-92C0-88C2-101FDD7FC3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pic>
        <p:nvPicPr>
          <p:cNvPr id="6" name="Picture 5">
            <a:extLst>
              <a:ext uri="{FF2B5EF4-FFF2-40B4-BE49-F238E27FC236}">
                <a16:creationId xmlns:a16="http://schemas.microsoft.com/office/drawing/2014/main" id="{E19B50AD-50F7-31AD-472D-DFEF25E50F48}"/>
              </a:ext>
            </a:extLst>
          </p:cNvPr>
          <p:cNvPicPr>
            <a:picLocks noChangeAspect="1"/>
          </p:cNvPicPr>
          <p:nvPr/>
        </p:nvPicPr>
        <p:blipFill>
          <a:blip r:embed="rId2"/>
          <a:stretch>
            <a:fillRect/>
          </a:stretch>
        </p:blipFill>
        <p:spPr>
          <a:xfrm>
            <a:off x="685800" y="514350"/>
            <a:ext cx="7775320" cy="3873498"/>
          </a:xfrm>
          <a:prstGeom prst="rect">
            <a:avLst/>
          </a:prstGeom>
        </p:spPr>
      </p:pic>
    </p:spTree>
    <p:extLst>
      <p:ext uri="{BB962C8B-B14F-4D97-AF65-F5344CB8AC3E}">
        <p14:creationId xmlns:p14="http://schemas.microsoft.com/office/powerpoint/2010/main" val="171258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The this Keyword</a:t>
            </a:r>
            <a:endParaRPr lang="en-IN" sz="2800" dirty="0"/>
          </a:p>
        </p:txBody>
      </p:sp>
      <p:sp>
        <p:nvSpPr>
          <p:cNvPr id="3" name="Text Placeholder 2"/>
          <p:cNvSpPr>
            <a:spLocks noGrp="1"/>
          </p:cNvSpPr>
          <p:nvPr>
            <p:ph type="body" idx="1"/>
          </p:nvPr>
        </p:nvSpPr>
        <p:spPr>
          <a:xfrm>
            <a:off x="251520" y="627534"/>
            <a:ext cx="8712968" cy="4392488"/>
          </a:xfrm>
        </p:spPr>
        <p:txBody>
          <a:bodyPr/>
          <a:lstStyle/>
          <a:p>
            <a:pPr>
              <a:buFont typeface="Wingdings" panose="05000000000000000000" pitchFamily="2" charset="2"/>
              <a:buChar char="§"/>
            </a:pPr>
            <a:r>
              <a:rPr lang="en-IN" sz="1400" dirty="0"/>
              <a:t>Sometimes a method will need to refer to </a:t>
            </a:r>
            <a:r>
              <a:rPr lang="en-IN" sz="1400" dirty="0">
                <a:solidFill>
                  <a:srgbClr val="00B050"/>
                </a:solidFill>
              </a:rPr>
              <a:t>the object that invoked it</a:t>
            </a:r>
            <a:r>
              <a:rPr lang="en-IN" sz="1400" dirty="0"/>
              <a:t>. </a:t>
            </a:r>
          </a:p>
          <a:p>
            <a:pPr>
              <a:buFont typeface="Wingdings" panose="05000000000000000000" pitchFamily="2" charset="2"/>
              <a:buChar char="§"/>
            </a:pPr>
            <a:r>
              <a:rPr lang="en-IN" sz="1400" dirty="0"/>
              <a:t>To allow this, Java defines the </a:t>
            </a:r>
            <a:r>
              <a:rPr lang="en-IN" sz="1400" b="1" dirty="0"/>
              <a:t>this </a:t>
            </a:r>
            <a:r>
              <a:rPr lang="en-IN" sz="1400" dirty="0"/>
              <a:t>keyword.</a:t>
            </a:r>
          </a:p>
          <a:p>
            <a:pPr>
              <a:buFont typeface="Wingdings" panose="05000000000000000000" pitchFamily="2" charset="2"/>
              <a:buChar char="§"/>
            </a:pPr>
            <a:r>
              <a:rPr lang="en-IN" sz="1400" dirty="0">
                <a:highlight>
                  <a:srgbClr val="FFFF00"/>
                </a:highlight>
              </a:rPr>
              <a:t> </a:t>
            </a:r>
            <a:r>
              <a:rPr lang="en-IN" sz="1400" b="1" dirty="0">
                <a:highlight>
                  <a:srgbClr val="FFFF00"/>
                </a:highlight>
              </a:rPr>
              <a:t>this </a:t>
            </a:r>
            <a:r>
              <a:rPr lang="en-IN" sz="1400" dirty="0">
                <a:highlight>
                  <a:srgbClr val="FFFF00"/>
                </a:highlight>
              </a:rPr>
              <a:t>can be used inside any method to refer to the </a:t>
            </a:r>
            <a:r>
              <a:rPr lang="en-IN" sz="1400" i="1" dirty="0">
                <a:highlight>
                  <a:srgbClr val="FFFF00"/>
                </a:highlight>
              </a:rPr>
              <a:t>current </a:t>
            </a:r>
            <a:r>
              <a:rPr lang="en-IN" sz="1400" dirty="0">
                <a:highlight>
                  <a:srgbClr val="FFFF00"/>
                </a:highlight>
              </a:rPr>
              <a:t>object</a:t>
            </a:r>
            <a:r>
              <a:rPr lang="en-IN" sz="1400" dirty="0">
                <a:highlight>
                  <a:srgbClr val="00FF00"/>
                </a:highlight>
              </a:rPr>
              <a:t>.</a:t>
            </a:r>
          </a:p>
          <a:p>
            <a:pPr>
              <a:buFont typeface="Wingdings" panose="05000000000000000000" pitchFamily="2" charset="2"/>
              <a:buChar char="§"/>
            </a:pPr>
            <a:r>
              <a:rPr lang="en-IN" sz="1400" dirty="0"/>
              <a:t> </a:t>
            </a:r>
            <a:r>
              <a:rPr lang="en-IN" sz="1400" b="1" dirty="0">
                <a:solidFill>
                  <a:srgbClr val="00B050"/>
                </a:solidFill>
              </a:rPr>
              <a:t>That </a:t>
            </a:r>
            <a:r>
              <a:rPr lang="en-IN" sz="1400" b="1" dirty="0" err="1">
                <a:solidFill>
                  <a:srgbClr val="00B050"/>
                </a:solidFill>
              </a:rPr>
              <a:t>is,this</a:t>
            </a:r>
            <a:r>
              <a:rPr lang="en-IN" sz="1400" b="1" dirty="0">
                <a:solidFill>
                  <a:srgbClr val="00B050"/>
                </a:solidFill>
              </a:rPr>
              <a:t> is always a reference to the object on which the method was invoked</a:t>
            </a:r>
            <a:r>
              <a:rPr lang="en-IN" sz="1400" dirty="0"/>
              <a:t>. </a:t>
            </a:r>
          </a:p>
          <a:p>
            <a:pPr marL="76200" indent="0">
              <a:buNone/>
            </a:pPr>
            <a:r>
              <a:rPr lang="en-IN" sz="1400" dirty="0"/>
              <a:t>// A redundant use of this.</a:t>
            </a:r>
          </a:p>
          <a:p>
            <a:pPr marL="76200" indent="0">
              <a:buNone/>
            </a:pPr>
            <a:r>
              <a:rPr lang="fr-FR" sz="1400" dirty="0">
                <a:latin typeface="Inter-Regular" panose="020B0604020202020204" charset="0"/>
                <a:ea typeface="Inter-Regular" panose="020B0604020202020204" charset="0"/>
              </a:rPr>
              <a:t>	Box(double w, double h, double d)</a:t>
            </a:r>
          </a:p>
          <a:p>
            <a:pPr marL="76200" indent="0">
              <a:buNone/>
            </a:pPr>
            <a:r>
              <a:rPr lang="fr-FR" sz="1400" dirty="0">
                <a:latin typeface="Inter-Regular" panose="020B0604020202020204" charset="0"/>
                <a:ea typeface="Inter-Regular" panose="020B0604020202020204" charset="0"/>
              </a:rPr>
              <a:t>	 {</a:t>
            </a:r>
          </a:p>
          <a:p>
            <a:pPr marL="76200" indent="0">
              <a:buNone/>
            </a:pPr>
            <a:r>
              <a:rPr lang="en-IN" sz="1400" dirty="0">
                <a:latin typeface="Inter-Regular" panose="020B0604020202020204" charset="0"/>
                <a:ea typeface="Inter-Regular" panose="020B0604020202020204" charset="0"/>
              </a:rPr>
              <a:t>		</a:t>
            </a:r>
            <a:r>
              <a:rPr lang="en-IN" sz="1400" dirty="0" err="1">
                <a:latin typeface="Inter-Regular" panose="020B0604020202020204" charset="0"/>
                <a:ea typeface="Inter-Regular" panose="020B0604020202020204" charset="0"/>
              </a:rPr>
              <a:t>this.width</a:t>
            </a:r>
            <a:r>
              <a:rPr lang="en-IN" sz="1400" dirty="0">
                <a:latin typeface="Inter-Regular" panose="020B0604020202020204" charset="0"/>
                <a:ea typeface="Inter-Regular" panose="020B0604020202020204" charset="0"/>
              </a:rPr>
              <a:t> = w;</a:t>
            </a:r>
          </a:p>
          <a:p>
            <a:pPr marL="76200" indent="0">
              <a:buNone/>
            </a:pPr>
            <a:r>
              <a:rPr lang="en-IN" sz="1400" dirty="0">
                <a:latin typeface="Inter-Regular" panose="020B0604020202020204" charset="0"/>
                <a:ea typeface="Inter-Regular" panose="020B0604020202020204" charset="0"/>
              </a:rPr>
              <a:t>		</a:t>
            </a:r>
            <a:r>
              <a:rPr lang="en-IN" sz="1400" dirty="0" err="1">
                <a:latin typeface="Inter-Regular" panose="020B0604020202020204" charset="0"/>
                <a:ea typeface="Inter-Regular" panose="020B0604020202020204" charset="0"/>
              </a:rPr>
              <a:t>this.height</a:t>
            </a:r>
            <a:r>
              <a:rPr lang="en-IN" sz="1400" dirty="0">
                <a:latin typeface="Inter-Regular" panose="020B0604020202020204" charset="0"/>
                <a:ea typeface="Inter-Regular" panose="020B0604020202020204" charset="0"/>
              </a:rPr>
              <a:t> = h;</a:t>
            </a:r>
          </a:p>
          <a:p>
            <a:pPr marL="76200" indent="0">
              <a:buNone/>
            </a:pPr>
            <a:r>
              <a:rPr lang="en-IN" sz="1400" dirty="0">
                <a:latin typeface="Inter-Regular" panose="020B0604020202020204" charset="0"/>
                <a:ea typeface="Inter-Regular" panose="020B0604020202020204" charset="0"/>
              </a:rPr>
              <a:t>		</a:t>
            </a:r>
            <a:r>
              <a:rPr lang="en-IN" sz="1400" dirty="0" err="1">
                <a:latin typeface="Inter-Regular" panose="020B0604020202020204" charset="0"/>
                <a:ea typeface="Inter-Regular" panose="020B0604020202020204" charset="0"/>
              </a:rPr>
              <a:t>this.depth</a:t>
            </a:r>
            <a:r>
              <a:rPr lang="en-IN" sz="1400" dirty="0">
                <a:latin typeface="Inter-Regular" panose="020B0604020202020204" charset="0"/>
                <a:ea typeface="Inter-Regular" panose="020B0604020202020204" charset="0"/>
              </a:rPr>
              <a:t> = d;</a:t>
            </a:r>
          </a:p>
          <a:p>
            <a:pPr marL="76200" indent="0">
              <a:buNone/>
            </a:pPr>
            <a:r>
              <a:rPr lang="en-IN" sz="1400" dirty="0">
                <a:latin typeface="Inter-Regular" panose="020B0604020202020204" charset="0"/>
                <a:ea typeface="Inter-Regular" panose="020B0604020202020204" charset="0"/>
              </a:rPr>
              <a:t>	}</a:t>
            </a:r>
          </a:p>
          <a:p>
            <a:pPr marL="76200" indent="0">
              <a:buNone/>
            </a:pPr>
            <a:r>
              <a:rPr lang="en-IN" sz="1400" b="1" dirty="0"/>
              <a:t>Inside Box( ), this will always refer to the invoking object. The use of this is </a:t>
            </a:r>
            <a:r>
              <a:rPr lang="en-IN" sz="1400" b="1" dirty="0" err="1"/>
              <a:t>redundant,but</a:t>
            </a:r>
            <a:r>
              <a:rPr lang="en-IN" sz="1400" b="1" dirty="0"/>
              <a:t> perfectly correct</a:t>
            </a:r>
            <a:r>
              <a:rPr lang="en-IN" sz="1600" b="1" dirty="0"/>
              <a:t>.</a:t>
            </a:r>
            <a:endParaRPr lang="en-IN" sz="1600" b="1" u="sng" dirty="0">
              <a:solidFill>
                <a:srgbClr val="0070C0"/>
              </a:solidFill>
              <a:latin typeface="Inter-Regular" panose="020B0604020202020204"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extLst>
      <p:ext uri="{BB962C8B-B14F-4D97-AF65-F5344CB8AC3E}">
        <p14:creationId xmlns:p14="http://schemas.microsoft.com/office/powerpoint/2010/main" val="1289277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Use of  this Keyword -Instance Variable Hiding</a:t>
            </a:r>
            <a:endParaRPr lang="en-IN" sz="2800" dirty="0"/>
          </a:p>
        </p:txBody>
      </p:sp>
      <p:sp>
        <p:nvSpPr>
          <p:cNvPr id="3" name="Text Placeholder 2"/>
          <p:cNvSpPr>
            <a:spLocks noGrp="1"/>
          </p:cNvSpPr>
          <p:nvPr>
            <p:ph type="body" idx="1"/>
          </p:nvPr>
        </p:nvSpPr>
        <p:spPr>
          <a:xfrm>
            <a:off x="251520" y="627534"/>
            <a:ext cx="8712968" cy="4392488"/>
          </a:xfrm>
        </p:spPr>
        <p:txBody>
          <a:bodyPr/>
          <a:lstStyle/>
          <a:p>
            <a:pPr marL="76200" indent="0">
              <a:buNone/>
            </a:pPr>
            <a:endParaRPr lang="en-IN"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31590"/>
            <a:ext cx="6120679" cy="367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314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Use of  this Keyword -Instance Variable Hiding</a:t>
            </a:r>
            <a:endParaRPr lang="en-IN" sz="2800" dirty="0"/>
          </a:p>
        </p:txBody>
      </p:sp>
      <p:sp>
        <p:nvSpPr>
          <p:cNvPr id="3" name="Text Placeholder 2"/>
          <p:cNvSpPr>
            <a:spLocks noGrp="1"/>
          </p:cNvSpPr>
          <p:nvPr>
            <p:ph type="body" idx="1"/>
          </p:nvPr>
        </p:nvSpPr>
        <p:spPr>
          <a:xfrm>
            <a:off x="251520" y="627534"/>
            <a:ext cx="8712968" cy="4392488"/>
          </a:xfrm>
        </p:spPr>
        <p:txBody>
          <a:bodyPr/>
          <a:lstStyle/>
          <a:p>
            <a:pPr>
              <a:buFont typeface="Arial" panose="020B0604020202020204" pitchFamily="34" charset="0"/>
              <a:buChar char="•"/>
            </a:pPr>
            <a:r>
              <a:rPr lang="en-IN" sz="1400" dirty="0"/>
              <a:t>You can have local variables, including formal parameters to methods, which overlap with the names of the class’ instance variables.</a:t>
            </a:r>
          </a:p>
          <a:p>
            <a:pPr>
              <a:buFont typeface="Arial" panose="020B0604020202020204" pitchFamily="34" charset="0"/>
              <a:buChar char="•"/>
            </a:pPr>
            <a:r>
              <a:rPr lang="en-IN" sz="1400" dirty="0"/>
              <a:t>This is why </a:t>
            </a:r>
            <a:r>
              <a:rPr lang="en-IN" sz="1400" b="1" dirty="0"/>
              <a:t>width</a:t>
            </a:r>
            <a:r>
              <a:rPr lang="en-IN" sz="1400" dirty="0"/>
              <a:t>, </a:t>
            </a:r>
            <a:r>
              <a:rPr lang="en-IN" sz="1400" b="1" dirty="0"/>
              <a:t>height</a:t>
            </a:r>
            <a:r>
              <a:rPr lang="en-IN" sz="1400" dirty="0"/>
              <a:t>, and </a:t>
            </a:r>
            <a:r>
              <a:rPr lang="en-IN" sz="1400" b="1" dirty="0"/>
              <a:t>depth </a:t>
            </a:r>
            <a:r>
              <a:rPr lang="en-IN" sz="1400" dirty="0"/>
              <a:t>were not used as the names of the parameters to the </a:t>
            </a:r>
            <a:r>
              <a:rPr lang="en-IN" sz="1400" b="1" dirty="0"/>
              <a:t>Box( ) </a:t>
            </a:r>
            <a:r>
              <a:rPr lang="en-IN" sz="1400" dirty="0"/>
              <a:t>constructor inside the </a:t>
            </a:r>
            <a:r>
              <a:rPr lang="en-IN" sz="1400" b="1" dirty="0"/>
              <a:t>Box </a:t>
            </a:r>
            <a:r>
              <a:rPr lang="en-IN" sz="1400" dirty="0"/>
              <a:t>class. </a:t>
            </a:r>
          </a:p>
          <a:p>
            <a:pPr>
              <a:buFont typeface="Arial" panose="020B0604020202020204" pitchFamily="34" charset="0"/>
              <a:buChar char="•"/>
            </a:pPr>
            <a:r>
              <a:rPr lang="en-IN" sz="1400" dirty="0">
                <a:highlight>
                  <a:srgbClr val="FFFF00"/>
                </a:highlight>
              </a:rPr>
              <a:t>If they had been, then </a:t>
            </a:r>
            <a:r>
              <a:rPr lang="en-IN" sz="1400" b="1" dirty="0">
                <a:highlight>
                  <a:srgbClr val="FFFF00"/>
                </a:highlight>
              </a:rPr>
              <a:t>width </a:t>
            </a:r>
            <a:r>
              <a:rPr lang="en-IN" sz="1400" dirty="0">
                <a:highlight>
                  <a:srgbClr val="FFFF00"/>
                </a:highlight>
              </a:rPr>
              <a:t>would have referred to the formal parameter, hiding the instance variable </a:t>
            </a:r>
            <a:r>
              <a:rPr lang="en-IN" sz="1400" b="1" dirty="0">
                <a:highlight>
                  <a:srgbClr val="FFFF00"/>
                </a:highlight>
              </a:rPr>
              <a:t>width.</a:t>
            </a:r>
          </a:p>
          <a:p>
            <a:pPr>
              <a:buFont typeface="Arial" panose="020B0604020202020204" pitchFamily="34" charset="0"/>
              <a:buChar char="•"/>
            </a:pPr>
            <a:r>
              <a:rPr lang="en-IN" sz="1400" dirty="0">
                <a:highlight>
                  <a:srgbClr val="FFFF00"/>
                </a:highlight>
              </a:rPr>
              <a:t>Because </a:t>
            </a:r>
            <a:r>
              <a:rPr lang="en-IN" sz="1400" b="1" dirty="0">
                <a:highlight>
                  <a:srgbClr val="FFFF00"/>
                </a:highlight>
              </a:rPr>
              <a:t>this </a:t>
            </a:r>
            <a:r>
              <a:rPr lang="en-IN" sz="1400" dirty="0">
                <a:highlight>
                  <a:srgbClr val="FFFF00"/>
                </a:highlight>
              </a:rPr>
              <a:t>lets you refer directly to the object</a:t>
            </a:r>
            <a:r>
              <a:rPr lang="en-IN" sz="1400" dirty="0"/>
              <a:t>, you can use it to resolve any name space collisions that might occur between instance variables and local variables.</a:t>
            </a:r>
          </a:p>
          <a:p>
            <a:pPr marL="76200" indent="0">
              <a:buNone/>
            </a:pPr>
            <a:r>
              <a:rPr lang="en-IN" sz="1600" dirty="0"/>
              <a:t>// Use this to resolve name-space collisions.</a:t>
            </a:r>
          </a:p>
          <a:p>
            <a:pPr marL="76200" indent="0">
              <a:buNone/>
            </a:pPr>
            <a:r>
              <a:rPr lang="en-IN" sz="1600" b="1" dirty="0">
                <a:solidFill>
                  <a:srgbClr val="00B050"/>
                </a:solidFill>
                <a:latin typeface="Courier New" panose="02070309020205020404" pitchFamily="49" charset="0"/>
                <a:cs typeface="Courier New" panose="02070309020205020404" pitchFamily="49" charset="0"/>
              </a:rPr>
              <a:t>	Box(double width, double height, double depth) {</a:t>
            </a:r>
          </a:p>
          <a:p>
            <a:pPr marL="76200" indent="0">
              <a:buNone/>
            </a:pPr>
            <a:r>
              <a:rPr lang="en-IN" sz="1600" b="1" dirty="0">
                <a:solidFill>
                  <a:srgbClr val="00B050"/>
                </a:solidFill>
                <a:latin typeface="Courier New" panose="02070309020205020404" pitchFamily="49" charset="0"/>
                <a:cs typeface="Courier New" panose="02070309020205020404" pitchFamily="49" charset="0"/>
              </a:rPr>
              <a:t>		</a:t>
            </a:r>
            <a:r>
              <a:rPr lang="en-IN" sz="1600" b="1" dirty="0" err="1">
                <a:solidFill>
                  <a:srgbClr val="00B050"/>
                </a:solidFill>
                <a:latin typeface="Courier New" panose="02070309020205020404" pitchFamily="49" charset="0"/>
                <a:cs typeface="Courier New" panose="02070309020205020404" pitchFamily="49" charset="0"/>
              </a:rPr>
              <a:t>this.width</a:t>
            </a:r>
            <a:r>
              <a:rPr lang="en-IN" sz="1600" b="1" dirty="0">
                <a:solidFill>
                  <a:srgbClr val="00B050"/>
                </a:solidFill>
                <a:latin typeface="Courier New" panose="02070309020205020404" pitchFamily="49" charset="0"/>
                <a:cs typeface="Courier New" panose="02070309020205020404" pitchFamily="49" charset="0"/>
              </a:rPr>
              <a:t> = width;</a:t>
            </a:r>
          </a:p>
          <a:p>
            <a:pPr marL="76200" indent="0">
              <a:buNone/>
            </a:pPr>
            <a:r>
              <a:rPr lang="en-IN" sz="1600" b="1" dirty="0">
                <a:solidFill>
                  <a:srgbClr val="00B050"/>
                </a:solidFill>
                <a:latin typeface="Courier New" panose="02070309020205020404" pitchFamily="49" charset="0"/>
                <a:cs typeface="Courier New" panose="02070309020205020404" pitchFamily="49" charset="0"/>
              </a:rPr>
              <a:t>		</a:t>
            </a:r>
            <a:r>
              <a:rPr lang="en-IN" sz="1600" b="1" dirty="0" err="1">
                <a:solidFill>
                  <a:srgbClr val="00B050"/>
                </a:solidFill>
                <a:latin typeface="Courier New" panose="02070309020205020404" pitchFamily="49" charset="0"/>
                <a:cs typeface="Courier New" panose="02070309020205020404" pitchFamily="49" charset="0"/>
              </a:rPr>
              <a:t>this.height</a:t>
            </a:r>
            <a:r>
              <a:rPr lang="en-IN" sz="1600" b="1" dirty="0">
                <a:solidFill>
                  <a:srgbClr val="00B050"/>
                </a:solidFill>
                <a:latin typeface="Courier New" panose="02070309020205020404" pitchFamily="49" charset="0"/>
                <a:cs typeface="Courier New" panose="02070309020205020404" pitchFamily="49" charset="0"/>
              </a:rPr>
              <a:t> = height;</a:t>
            </a:r>
          </a:p>
          <a:p>
            <a:pPr marL="76200" indent="0">
              <a:buNone/>
            </a:pPr>
            <a:r>
              <a:rPr lang="en-IN" sz="1600" b="1" dirty="0">
                <a:solidFill>
                  <a:srgbClr val="00B050"/>
                </a:solidFill>
                <a:latin typeface="Courier New" panose="02070309020205020404" pitchFamily="49" charset="0"/>
                <a:cs typeface="Courier New" panose="02070309020205020404" pitchFamily="49" charset="0"/>
              </a:rPr>
              <a:t>		</a:t>
            </a:r>
            <a:r>
              <a:rPr lang="en-IN" sz="1600" b="1" dirty="0" err="1">
                <a:solidFill>
                  <a:srgbClr val="00B050"/>
                </a:solidFill>
                <a:latin typeface="Courier New" panose="02070309020205020404" pitchFamily="49" charset="0"/>
                <a:cs typeface="Courier New" panose="02070309020205020404" pitchFamily="49" charset="0"/>
              </a:rPr>
              <a:t>this.depth</a:t>
            </a:r>
            <a:r>
              <a:rPr lang="en-IN" sz="1600" b="1" dirty="0">
                <a:solidFill>
                  <a:srgbClr val="00B050"/>
                </a:solidFill>
                <a:latin typeface="Courier New" panose="02070309020205020404" pitchFamily="49" charset="0"/>
                <a:cs typeface="Courier New" panose="02070309020205020404" pitchFamily="49" charset="0"/>
              </a:rPr>
              <a:t> = depth;</a:t>
            </a:r>
          </a:p>
          <a:p>
            <a:pPr marL="76200" indent="0">
              <a:buNone/>
            </a:pPr>
            <a:r>
              <a:rPr lang="en-IN" sz="1600" b="1" dirty="0">
                <a:solidFill>
                  <a:srgbClr val="00B050"/>
                </a:solidFill>
                <a:latin typeface="Courier New" panose="02070309020205020404" pitchFamily="49" charset="0"/>
                <a:cs typeface="Courier New" panose="02070309020205020404" pitchFamily="49" charset="0"/>
              </a:rPr>
              <a:t>		}</a:t>
            </a:r>
            <a:endParaRPr lang="en-IN"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extLst>
      <p:ext uri="{BB962C8B-B14F-4D97-AF65-F5344CB8AC3E}">
        <p14:creationId xmlns:p14="http://schemas.microsoft.com/office/powerpoint/2010/main" val="1519390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Garbage Collection -The finalize( ) Method</a:t>
            </a:r>
            <a:endParaRPr lang="en-IN" sz="2800" dirty="0"/>
          </a:p>
        </p:txBody>
      </p:sp>
      <p:sp>
        <p:nvSpPr>
          <p:cNvPr id="3" name="Text Placeholder 2"/>
          <p:cNvSpPr>
            <a:spLocks noGrp="1"/>
          </p:cNvSpPr>
          <p:nvPr>
            <p:ph type="body" idx="1"/>
          </p:nvPr>
        </p:nvSpPr>
        <p:spPr>
          <a:xfrm>
            <a:off x="251520" y="627534"/>
            <a:ext cx="8712968" cy="4392488"/>
          </a:xfrm>
        </p:spPr>
        <p:txBody>
          <a:bodyPr/>
          <a:lstStyle/>
          <a:p>
            <a:pPr algn="just">
              <a:buFont typeface="Wingdings" panose="05000000000000000000" pitchFamily="2" charset="2"/>
              <a:buChar char="§"/>
            </a:pPr>
            <a:r>
              <a:rPr lang="en-IN" sz="1800" dirty="0">
                <a:highlight>
                  <a:srgbClr val="FFFF00"/>
                </a:highlight>
              </a:rPr>
              <a:t>When no references to an object exist, that object is assumed to be no longer needed, and the memory occupied by the object can be reclaimed. Java handles deallocation for you automatically.</a:t>
            </a:r>
          </a:p>
          <a:p>
            <a:pPr algn="just">
              <a:buFont typeface="Wingdings" panose="05000000000000000000" pitchFamily="2" charset="2"/>
              <a:buChar char="§"/>
            </a:pPr>
            <a:r>
              <a:rPr lang="en-IN" sz="1800" dirty="0"/>
              <a:t>Sometimes an object will need to perform some action when it is destroyed. </a:t>
            </a:r>
          </a:p>
          <a:p>
            <a:pPr algn="just">
              <a:buFont typeface="Wingdings" panose="05000000000000000000" pitchFamily="2" charset="2"/>
              <a:buChar char="§"/>
            </a:pPr>
            <a:r>
              <a:rPr lang="en-IN" sz="1800" dirty="0">
                <a:highlight>
                  <a:srgbClr val="00FF00"/>
                </a:highlight>
              </a:rPr>
              <a:t>For example, if an object is holding some non-Java resource such as a file handle or character font, then you might want to make sure these resources are freed before an object is destroyed.</a:t>
            </a:r>
          </a:p>
          <a:p>
            <a:pPr algn="just">
              <a:buFont typeface="Wingdings" panose="05000000000000000000" pitchFamily="2" charset="2"/>
              <a:buChar char="§"/>
            </a:pPr>
            <a:r>
              <a:rPr lang="en-IN" sz="1800" dirty="0">
                <a:solidFill>
                  <a:srgbClr val="00B050"/>
                </a:solidFill>
              </a:rPr>
              <a:t>To handle such situations, Java provides a mechanism called </a:t>
            </a:r>
            <a:r>
              <a:rPr lang="en-IN" sz="1800" i="1" dirty="0">
                <a:solidFill>
                  <a:srgbClr val="FF0000"/>
                </a:solidFill>
              </a:rPr>
              <a:t>finalization</a:t>
            </a:r>
            <a:r>
              <a:rPr lang="en-IN" sz="1800" i="1" dirty="0">
                <a:solidFill>
                  <a:srgbClr val="00B050"/>
                </a:solidFill>
              </a:rPr>
              <a:t>. </a:t>
            </a:r>
            <a:r>
              <a:rPr lang="en-IN" sz="1800" dirty="0">
                <a:solidFill>
                  <a:srgbClr val="FF0000"/>
                </a:solidFill>
              </a:rPr>
              <a:t>By using finalization, you can define specific actions that will occur when an object is just about to be reclaimed by the garbage collector.</a:t>
            </a:r>
          </a:p>
          <a:p>
            <a:pPr algn="just">
              <a:buFont typeface="Wingdings" panose="05000000000000000000" pitchFamily="2" charset="2"/>
              <a:buChar char="§"/>
            </a:pPr>
            <a:r>
              <a:rPr lang="en-IN" sz="1800" dirty="0"/>
              <a:t>To add a finalizer to a class, you simply define the </a:t>
            </a:r>
            <a:r>
              <a:rPr lang="en-IN" sz="1800" dirty="0">
                <a:solidFill>
                  <a:srgbClr val="FF0000"/>
                </a:solidFill>
              </a:rPr>
              <a:t>finalize( ) method</a:t>
            </a:r>
            <a:r>
              <a:rPr lang="en-IN" sz="1800" dirty="0"/>
              <a:t>.</a:t>
            </a:r>
          </a:p>
          <a:p>
            <a:pPr algn="just"/>
            <a:endParaRPr lang="en-IN" sz="1800"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extLst>
      <p:ext uri="{BB962C8B-B14F-4D97-AF65-F5344CB8AC3E}">
        <p14:creationId xmlns:p14="http://schemas.microsoft.com/office/powerpoint/2010/main" val="3799875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Garbage Collection -The finalize( ) Method</a:t>
            </a:r>
            <a:endParaRPr lang="en-IN" sz="2800" dirty="0"/>
          </a:p>
        </p:txBody>
      </p:sp>
      <p:sp>
        <p:nvSpPr>
          <p:cNvPr id="3" name="Text Placeholder 2"/>
          <p:cNvSpPr>
            <a:spLocks noGrp="1"/>
          </p:cNvSpPr>
          <p:nvPr>
            <p:ph type="body" idx="1"/>
          </p:nvPr>
        </p:nvSpPr>
        <p:spPr>
          <a:xfrm>
            <a:off x="251520" y="627534"/>
            <a:ext cx="8712968" cy="4392488"/>
          </a:xfrm>
        </p:spPr>
        <p:txBody>
          <a:bodyPr/>
          <a:lstStyle/>
          <a:p>
            <a:pPr algn="just">
              <a:buFont typeface="Wingdings" panose="05000000000000000000" pitchFamily="2" charset="2"/>
              <a:buChar char="§"/>
            </a:pPr>
            <a:r>
              <a:rPr lang="en-IN" sz="1400" dirty="0"/>
              <a:t>The Java run time calls that method whenever it is about to recycle an object of that class. Inside the </a:t>
            </a:r>
            <a:r>
              <a:rPr lang="en-IN" sz="1400" b="1" dirty="0"/>
              <a:t>finalize( ) </a:t>
            </a:r>
            <a:r>
              <a:rPr lang="en-IN" sz="1400" dirty="0"/>
              <a:t>method, you will specify those actions that must be performed before an object is destroyed.</a:t>
            </a:r>
          </a:p>
          <a:p>
            <a:pPr algn="just">
              <a:buFont typeface="Wingdings" panose="05000000000000000000" pitchFamily="2" charset="2"/>
              <a:buChar char="§"/>
            </a:pPr>
            <a:r>
              <a:rPr lang="en-IN" sz="1400" dirty="0"/>
              <a:t>The garbage collector runs periodically, checking for objects that are no longer referenced by any running state or indirectly through other referenced objects.</a:t>
            </a:r>
            <a:endParaRPr lang="en-IN" sz="14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a:p>
            <a:pPr marL="76200" indent="0" algn="just">
              <a:buNone/>
            </a:pPr>
            <a:r>
              <a:rPr lang="en-IN" sz="1600" dirty="0"/>
              <a:t> </a:t>
            </a:r>
            <a:r>
              <a:rPr lang="en-IN" sz="1600" dirty="0">
                <a:solidFill>
                  <a:srgbClr val="00B050"/>
                </a:solidFill>
              </a:rPr>
              <a:t>The </a:t>
            </a:r>
            <a:r>
              <a:rPr lang="en-IN" sz="1600" b="1" dirty="0">
                <a:solidFill>
                  <a:srgbClr val="00B050"/>
                </a:solidFill>
              </a:rPr>
              <a:t>finalize( ) </a:t>
            </a:r>
            <a:r>
              <a:rPr lang="en-IN" sz="1600" dirty="0">
                <a:solidFill>
                  <a:srgbClr val="00B050"/>
                </a:solidFill>
              </a:rPr>
              <a:t>method has this general form:</a:t>
            </a:r>
          </a:p>
          <a:p>
            <a:pPr marL="76200" indent="0" algn="just">
              <a:buNone/>
            </a:pPr>
            <a:r>
              <a:rPr lang="en-IN" sz="1600" dirty="0"/>
              <a:t>	</a:t>
            </a:r>
            <a:r>
              <a:rPr lang="en-IN" sz="1600" dirty="0">
                <a:solidFill>
                  <a:srgbClr val="00B050"/>
                </a:solidFill>
                <a:highlight>
                  <a:srgbClr val="FFFF00"/>
                </a:highlight>
              </a:rPr>
              <a:t>protected</a:t>
            </a:r>
            <a:r>
              <a:rPr lang="en-IN" sz="1600" dirty="0">
                <a:solidFill>
                  <a:srgbClr val="00B050"/>
                </a:solidFill>
              </a:rPr>
              <a:t> void finalize( )</a:t>
            </a:r>
          </a:p>
          <a:p>
            <a:pPr marL="76200" indent="0" algn="just">
              <a:buNone/>
            </a:pPr>
            <a:r>
              <a:rPr lang="en-IN" sz="1600" dirty="0">
                <a:solidFill>
                  <a:srgbClr val="00B050"/>
                </a:solidFill>
              </a:rPr>
              <a:t>	{</a:t>
            </a:r>
          </a:p>
          <a:p>
            <a:pPr marL="76200" indent="0" algn="just">
              <a:buNone/>
            </a:pPr>
            <a:r>
              <a:rPr lang="en-IN" sz="1600" dirty="0">
                <a:solidFill>
                  <a:srgbClr val="00B050"/>
                </a:solidFill>
              </a:rPr>
              <a:t>		// finalization code here</a:t>
            </a:r>
          </a:p>
          <a:p>
            <a:pPr marL="76200" indent="0" algn="just">
              <a:buNone/>
            </a:pPr>
            <a:r>
              <a:rPr lang="en-IN" sz="1600" dirty="0">
                <a:solidFill>
                  <a:srgbClr val="00B050"/>
                </a:solidFill>
              </a:rPr>
              <a:t>	}</a:t>
            </a:r>
          </a:p>
          <a:p>
            <a:pPr algn="just">
              <a:buFont typeface="Wingdings" panose="05000000000000000000" pitchFamily="2" charset="2"/>
              <a:buChar char="§"/>
            </a:pPr>
            <a:r>
              <a:rPr lang="en-IN" sz="1600" dirty="0"/>
              <a:t>Here, the keyword </a:t>
            </a:r>
            <a:r>
              <a:rPr lang="en-IN" sz="1600" b="1" dirty="0"/>
              <a:t>protected </a:t>
            </a:r>
            <a:r>
              <a:rPr lang="en-IN" sz="1600" dirty="0"/>
              <a:t>is a specifier that prevents access to </a:t>
            </a:r>
            <a:r>
              <a:rPr lang="en-IN" sz="1600" b="1" dirty="0"/>
              <a:t>finalize( ) </a:t>
            </a:r>
            <a:r>
              <a:rPr lang="en-IN" sz="1600" dirty="0"/>
              <a:t>by code defined outside its class.</a:t>
            </a:r>
          </a:p>
          <a:p>
            <a:pPr algn="just">
              <a:buFont typeface="Wingdings" panose="05000000000000000000" pitchFamily="2" charset="2"/>
              <a:buChar char="§"/>
            </a:pPr>
            <a:r>
              <a:rPr lang="en-IN" sz="1600" b="1" dirty="0"/>
              <a:t>finalize( ) </a:t>
            </a:r>
            <a:r>
              <a:rPr lang="en-IN" sz="1600" dirty="0"/>
              <a:t>is only called just prior to garbage collection.</a:t>
            </a:r>
            <a:endParaRPr lang="en-IN"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Tree>
    <p:extLst>
      <p:ext uri="{BB962C8B-B14F-4D97-AF65-F5344CB8AC3E}">
        <p14:creationId xmlns:p14="http://schemas.microsoft.com/office/powerpoint/2010/main" val="1298309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SUMMARY</a:t>
            </a:r>
            <a:endParaRPr lang="en-IN" sz="2800" dirty="0"/>
          </a:p>
        </p:txBody>
      </p:sp>
      <p:sp>
        <p:nvSpPr>
          <p:cNvPr id="3" name="Text Placeholder 2"/>
          <p:cNvSpPr>
            <a:spLocks noGrp="1"/>
          </p:cNvSpPr>
          <p:nvPr>
            <p:ph type="body" idx="1"/>
          </p:nvPr>
        </p:nvSpPr>
        <p:spPr>
          <a:xfrm>
            <a:off x="251520" y="627534"/>
            <a:ext cx="8712968" cy="4392488"/>
          </a:xfrm>
        </p:spPr>
        <p:txBody>
          <a:bodyPr/>
          <a:lstStyle/>
          <a:p>
            <a:pPr algn="just">
              <a:buFont typeface="Wingdings" panose="05000000000000000000" pitchFamily="2" charset="2"/>
              <a:buChar char="§"/>
            </a:pPr>
            <a:r>
              <a:rPr lang="en-IN" sz="1600" dirty="0"/>
              <a:t>The data, or variables, defined within a </a:t>
            </a:r>
            <a:r>
              <a:rPr lang="en-IN" sz="1600" b="1" dirty="0"/>
              <a:t>class </a:t>
            </a:r>
            <a:r>
              <a:rPr lang="en-IN" sz="1600" dirty="0"/>
              <a:t>are called </a:t>
            </a:r>
            <a:r>
              <a:rPr lang="en-IN" sz="1600" i="1" dirty="0"/>
              <a:t>instance variables. </a:t>
            </a:r>
            <a:r>
              <a:rPr lang="en-IN" sz="1600" dirty="0"/>
              <a:t>The code is contained within </a:t>
            </a:r>
            <a:r>
              <a:rPr lang="en-IN" sz="1600" i="1" dirty="0"/>
              <a:t>methods.</a:t>
            </a:r>
          </a:p>
          <a:p>
            <a:pPr marL="76200" indent="0">
              <a:buNone/>
            </a:pPr>
            <a:r>
              <a:rPr lang="en-IN" sz="1600" dirty="0">
                <a:solidFill>
                  <a:srgbClr val="FF0000"/>
                </a:solidFill>
              </a:rPr>
              <a:t>Obtaining objects of a class is a two-step process</a:t>
            </a:r>
            <a:r>
              <a:rPr lang="en-IN" sz="1400" dirty="0">
                <a:solidFill>
                  <a:srgbClr val="FF0000"/>
                </a:solidFill>
              </a:rPr>
              <a:t>.</a:t>
            </a:r>
          </a:p>
          <a:p>
            <a:pPr>
              <a:buFont typeface="Wingdings" panose="05000000000000000000" pitchFamily="2" charset="2"/>
              <a:buChar char="§"/>
            </a:pPr>
            <a:r>
              <a:rPr lang="en-IN" sz="1600" dirty="0"/>
              <a:t>First, you must declare a variable of the class type. This variable does not define an </a:t>
            </a:r>
            <a:r>
              <a:rPr lang="en-IN" sz="1600" dirty="0" err="1"/>
              <a:t>object.Instead</a:t>
            </a:r>
            <a:r>
              <a:rPr lang="en-IN" sz="1600" dirty="0"/>
              <a:t>, it is simply a variable that can </a:t>
            </a:r>
            <a:r>
              <a:rPr lang="en-IN" sz="1600" i="1" dirty="0"/>
              <a:t>refer </a:t>
            </a:r>
            <a:r>
              <a:rPr lang="en-IN" sz="1600" dirty="0"/>
              <a:t>to an object. </a:t>
            </a:r>
          </a:p>
          <a:p>
            <a:pPr>
              <a:buFont typeface="Wingdings" panose="05000000000000000000" pitchFamily="2" charset="2"/>
              <a:buChar char="§"/>
            </a:pPr>
            <a:r>
              <a:rPr lang="en-IN" sz="1600" dirty="0"/>
              <a:t>Second, you must acquire an </a:t>
            </a:r>
            <a:r>
              <a:rPr lang="en-IN" sz="1600" dirty="0" err="1"/>
              <a:t>actual,physical</a:t>
            </a:r>
            <a:r>
              <a:rPr lang="en-IN" sz="1600" dirty="0"/>
              <a:t> copy of the object and assign it to that variable. You can do this using the </a:t>
            </a:r>
            <a:r>
              <a:rPr lang="en-IN" sz="1600" b="1" dirty="0"/>
              <a:t>new </a:t>
            </a:r>
            <a:r>
              <a:rPr lang="en-IN" sz="1600" dirty="0"/>
              <a:t>operator.</a:t>
            </a:r>
          </a:p>
          <a:p>
            <a:pPr>
              <a:buFont typeface="Wingdings" panose="05000000000000000000" pitchFamily="2" charset="2"/>
              <a:buChar char="§"/>
            </a:pPr>
            <a:r>
              <a:rPr lang="en-IN" sz="1600" dirty="0"/>
              <a:t>A </a:t>
            </a:r>
            <a:r>
              <a:rPr lang="en-IN" sz="1600" i="1" dirty="0"/>
              <a:t>constructor </a:t>
            </a:r>
            <a:r>
              <a:rPr lang="en-IN" sz="1600" dirty="0"/>
              <a:t>initializes an object immediately upon creation.</a:t>
            </a:r>
          </a:p>
          <a:p>
            <a:pPr>
              <a:buNone/>
            </a:pPr>
            <a:endParaRPr lang="en-IN" sz="1600" dirty="0"/>
          </a:p>
          <a:p>
            <a:pPr algn="just">
              <a:buFont typeface="Wingdings" panose="05000000000000000000" pitchFamily="2" charset="2"/>
              <a:buChar char="§"/>
            </a:pPr>
            <a:endParaRPr lang="en-IN" sz="1600" i="1" dirty="0"/>
          </a:p>
          <a:p>
            <a:pPr algn="just">
              <a:buFont typeface="Wingdings" panose="05000000000000000000" pitchFamily="2" charset="2"/>
              <a:buChar char="§"/>
            </a:pPr>
            <a:endParaRPr lang="en-IN"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extLst>
      <p:ext uri="{BB962C8B-B14F-4D97-AF65-F5344CB8AC3E}">
        <p14:creationId xmlns:p14="http://schemas.microsoft.com/office/powerpoint/2010/main" val="1863289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dirty="0">
                <a:solidFill>
                  <a:schemeClr val="tx1"/>
                </a:solidFill>
              </a:rPr>
              <a:t>Class Fundamentals</a:t>
            </a:r>
            <a:endParaRPr lang="en-IN" dirty="0"/>
          </a:p>
        </p:txBody>
      </p:sp>
      <p:sp>
        <p:nvSpPr>
          <p:cNvPr id="3" name="Text Placeholder 2"/>
          <p:cNvSpPr>
            <a:spLocks noGrp="1"/>
          </p:cNvSpPr>
          <p:nvPr>
            <p:ph type="body" idx="1"/>
          </p:nvPr>
        </p:nvSpPr>
        <p:spPr>
          <a:xfrm>
            <a:off x="323528" y="555526"/>
            <a:ext cx="8640960" cy="4587974"/>
          </a:xfrm>
        </p:spPr>
        <p:txBody>
          <a:bodyPr/>
          <a:lstStyle/>
          <a:p>
            <a:pPr algn="just">
              <a:buFont typeface="Wingdings" panose="05000000000000000000" pitchFamily="2" charset="2"/>
              <a:buChar char="Ø"/>
            </a:pPr>
            <a:r>
              <a:rPr lang="en-IN" sz="1800" dirty="0"/>
              <a:t>The </a:t>
            </a:r>
            <a:r>
              <a:rPr lang="en-IN" sz="1800" b="1" dirty="0">
                <a:solidFill>
                  <a:srgbClr val="FF0000"/>
                </a:solidFill>
              </a:rPr>
              <a:t>data, or variables, defined within a class are called </a:t>
            </a:r>
            <a:r>
              <a:rPr lang="en-IN" sz="1800" b="1" i="1" dirty="0">
                <a:solidFill>
                  <a:srgbClr val="FF0000"/>
                </a:solidFill>
              </a:rPr>
              <a:t>instance </a:t>
            </a:r>
            <a:r>
              <a:rPr lang="en-IN" sz="1800" i="1" dirty="0"/>
              <a:t>variables. </a:t>
            </a:r>
            <a:r>
              <a:rPr lang="en-IN" sz="1800" dirty="0"/>
              <a:t>The code is contained within </a:t>
            </a:r>
            <a:r>
              <a:rPr lang="en-IN" sz="1800" i="1" dirty="0"/>
              <a:t>methods.</a:t>
            </a:r>
            <a:r>
              <a:rPr lang="en-IN" sz="1800" dirty="0"/>
              <a:t> </a:t>
            </a:r>
          </a:p>
          <a:p>
            <a:pPr algn="just">
              <a:buFont typeface="Wingdings" panose="05000000000000000000" pitchFamily="2" charset="2"/>
              <a:buChar char="Ø"/>
            </a:pPr>
            <a:r>
              <a:rPr lang="en-IN" sz="1800" dirty="0"/>
              <a:t>Collectively, the methods and variables defined within a class are called </a:t>
            </a:r>
            <a:r>
              <a:rPr lang="en-IN" sz="1800" i="1" dirty="0">
                <a:highlight>
                  <a:srgbClr val="FFFF00"/>
                </a:highlight>
              </a:rPr>
              <a:t>members </a:t>
            </a:r>
            <a:r>
              <a:rPr lang="en-IN" sz="1800" dirty="0">
                <a:highlight>
                  <a:srgbClr val="FFFF00"/>
                </a:highlight>
              </a:rPr>
              <a:t>of the class. </a:t>
            </a:r>
          </a:p>
          <a:p>
            <a:pPr algn="just">
              <a:buFont typeface="Wingdings" panose="05000000000000000000" pitchFamily="2" charset="2"/>
              <a:buChar char="Ø"/>
            </a:pPr>
            <a:r>
              <a:rPr lang="en-IN" sz="1800" dirty="0"/>
              <a:t>In most classes, the </a:t>
            </a:r>
            <a:r>
              <a:rPr lang="en-IN" sz="1800" dirty="0">
                <a:solidFill>
                  <a:srgbClr val="7030A0"/>
                </a:solidFill>
              </a:rPr>
              <a:t>instance variables are acted upon and accessed by the methods defined for that class</a:t>
            </a:r>
            <a:r>
              <a:rPr lang="en-IN" sz="1800" dirty="0"/>
              <a:t>. Thus, as a general rule, it is the methods that determine how a class’ data can be used.</a:t>
            </a:r>
          </a:p>
          <a:p>
            <a:pPr algn="just">
              <a:buFont typeface="Wingdings" panose="05000000000000000000" pitchFamily="2" charset="2"/>
              <a:buChar char="Ø"/>
            </a:pPr>
            <a:r>
              <a:rPr lang="en-IN" sz="1800" dirty="0"/>
              <a:t>Variables defined within a class are called </a:t>
            </a:r>
            <a:r>
              <a:rPr lang="en-IN" sz="1800" dirty="0">
                <a:solidFill>
                  <a:srgbClr val="FF0000"/>
                </a:solidFill>
              </a:rPr>
              <a:t>instance variables </a:t>
            </a:r>
            <a:r>
              <a:rPr lang="en-IN" sz="1800" dirty="0"/>
              <a:t>because each instance of the class (that is, each object of the class) contains its own copy of these variables. </a:t>
            </a:r>
          </a:p>
          <a:p>
            <a:pPr algn="just">
              <a:buFont typeface="Wingdings" panose="05000000000000000000" pitchFamily="2" charset="2"/>
              <a:buChar char="Ø"/>
            </a:pPr>
            <a:r>
              <a:rPr lang="en-IN" sz="1800" dirty="0"/>
              <a:t>Thus, the data for one object is separate and unique from the data for another.</a:t>
            </a:r>
            <a:endParaRPr lang="en-IN" sz="1800"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390325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b="1" dirty="0"/>
              <a:t>A Simple Class</a:t>
            </a:r>
            <a:endParaRPr lang="en-IN" dirty="0"/>
          </a:p>
        </p:txBody>
      </p:sp>
      <p:sp>
        <p:nvSpPr>
          <p:cNvPr id="3" name="Text Placeholder 2"/>
          <p:cNvSpPr>
            <a:spLocks noGrp="1"/>
          </p:cNvSpPr>
          <p:nvPr>
            <p:ph type="body" idx="1"/>
          </p:nvPr>
        </p:nvSpPr>
        <p:spPr>
          <a:xfrm>
            <a:off x="323528" y="555526"/>
            <a:ext cx="8640960" cy="4587974"/>
          </a:xfrm>
        </p:spPr>
        <p:txBody>
          <a:bodyPr/>
          <a:lstStyle/>
          <a:p>
            <a:pPr marL="76200" indent="0">
              <a:buNone/>
            </a:pPr>
            <a:r>
              <a:rPr lang="en-IN" sz="1800" b="1" dirty="0">
                <a:latin typeface="Courier New" panose="02070309020205020404" pitchFamily="49" charset="0"/>
                <a:cs typeface="Courier New" panose="02070309020205020404" pitchFamily="49" charset="0"/>
              </a:rPr>
              <a:t>class Box {</a:t>
            </a:r>
          </a:p>
          <a:p>
            <a:pPr marL="76200" indent="0">
              <a:buNone/>
            </a:pPr>
            <a:r>
              <a:rPr lang="en-IN" sz="1800" b="1" dirty="0">
                <a:latin typeface="Courier New" panose="02070309020205020404" pitchFamily="49" charset="0"/>
                <a:cs typeface="Courier New" panose="02070309020205020404" pitchFamily="49" charset="0"/>
              </a:rPr>
              <a:t>double width;</a:t>
            </a:r>
          </a:p>
          <a:p>
            <a:pPr marL="76200" indent="0">
              <a:buNone/>
            </a:pPr>
            <a:r>
              <a:rPr lang="en-IN" sz="1800" b="1" dirty="0">
                <a:latin typeface="Courier New" panose="02070309020205020404" pitchFamily="49" charset="0"/>
                <a:cs typeface="Courier New" panose="02070309020205020404" pitchFamily="49" charset="0"/>
              </a:rPr>
              <a:t>double height;</a:t>
            </a:r>
          </a:p>
          <a:p>
            <a:pPr marL="76200" indent="0">
              <a:buNone/>
            </a:pPr>
            <a:r>
              <a:rPr lang="en-IN" sz="1800" b="1" dirty="0">
                <a:latin typeface="Courier New" panose="02070309020205020404" pitchFamily="49" charset="0"/>
                <a:cs typeface="Courier New" panose="02070309020205020404" pitchFamily="49" charset="0"/>
              </a:rPr>
              <a:t>double depth;</a:t>
            </a:r>
          </a:p>
          <a:p>
            <a:pPr marL="76200" indent="0">
              <a:buNone/>
            </a:pPr>
            <a:r>
              <a:rPr lang="en-IN" sz="1800" b="1"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IN" sz="1800" dirty="0"/>
              <a:t>To actually create a </a:t>
            </a:r>
            <a:r>
              <a:rPr lang="en-IN" sz="1800" b="1" dirty="0"/>
              <a:t>Box </a:t>
            </a:r>
            <a:r>
              <a:rPr lang="en-IN" sz="1800" dirty="0"/>
              <a:t>object, you will use a statement like the following:</a:t>
            </a:r>
          </a:p>
          <a:p>
            <a:pPr marL="76200" indent="0">
              <a:buNone/>
            </a:pPr>
            <a:r>
              <a:rPr lang="en-IN" sz="1800" b="1" dirty="0">
                <a:solidFill>
                  <a:srgbClr val="FF0000"/>
                </a:solidFill>
              </a:rPr>
              <a:t>	</a:t>
            </a:r>
            <a:r>
              <a:rPr lang="en-IN" sz="1800" b="1" dirty="0">
                <a:solidFill>
                  <a:srgbClr val="FF0000"/>
                </a:solidFill>
                <a:highlight>
                  <a:srgbClr val="00FF00"/>
                </a:highlight>
              </a:rPr>
              <a:t>Box </a:t>
            </a:r>
            <a:r>
              <a:rPr lang="en-IN" sz="1800" b="1" dirty="0" err="1">
                <a:solidFill>
                  <a:srgbClr val="FF0000"/>
                </a:solidFill>
                <a:highlight>
                  <a:srgbClr val="00FF00"/>
                </a:highlight>
              </a:rPr>
              <a:t>mybox</a:t>
            </a:r>
            <a:r>
              <a:rPr lang="en-IN" sz="1800" b="1" dirty="0">
                <a:solidFill>
                  <a:srgbClr val="FF0000"/>
                </a:solidFill>
                <a:highlight>
                  <a:srgbClr val="00FF00"/>
                </a:highlight>
              </a:rPr>
              <a:t> = new Box(); // create a Box object called </a:t>
            </a:r>
            <a:r>
              <a:rPr lang="en-IN" sz="1800" b="1" dirty="0" err="1">
                <a:solidFill>
                  <a:srgbClr val="FF0000"/>
                </a:solidFill>
                <a:highlight>
                  <a:srgbClr val="00FF00"/>
                </a:highlight>
              </a:rPr>
              <a:t>mybox</a:t>
            </a:r>
            <a:endParaRPr lang="en-IN" sz="1800" b="1" dirty="0">
              <a:solidFill>
                <a:srgbClr val="FF0000"/>
              </a:solidFill>
              <a:highlight>
                <a:srgbClr val="00FF00"/>
              </a:highlight>
            </a:endParaRPr>
          </a:p>
          <a:p>
            <a:pPr>
              <a:buFont typeface="Wingdings" panose="05000000000000000000" pitchFamily="2" charset="2"/>
              <a:buChar char="Ø"/>
            </a:pPr>
            <a:r>
              <a:rPr lang="en-IN" sz="1800" dirty="0"/>
              <a:t>After this statement executes</a:t>
            </a:r>
            <a:r>
              <a:rPr lang="en-IN" sz="1800" dirty="0">
                <a:highlight>
                  <a:srgbClr val="FFFF00"/>
                </a:highlight>
              </a:rPr>
              <a:t>, </a:t>
            </a:r>
            <a:r>
              <a:rPr lang="en-IN" sz="1800" b="1" dirty="0" err="1">
                <a:highlight>
                  <a:srgbClr val="FFFF00"/>
                </a:highlight>
              </a:rPr>
              <a:t>mybox</a:t>
            </a:r>
            <a:r>
              <a:rPr lang="en-IN" sz="1800" b="1" dirty="0">
                <a:highlight>
                  <a:srgbClr val="FFFF00"/>
                </a:highlight>
              </a:rPr>
              <a:t> </a:t>
            </a:r>
            <a:r>
              <a:rPr lang="en-IN" sz="1800" dirty="0">
                <a:highlight>
                  <a:srgbClr val="FFFF00"/>
                </a:highlight>
              </a:rPr>
              <a:t>will be an instance of </a:t>
            </a:r>
            <a:r>
              <a:rPr lang="en-IN" sz="1800" b="1" dirty="0">
                <a:highlight>
                  <a:srgbClr val="FFFF00"/>
                </a:highlight>
              </a:rPr>
              <a:t>Box</a:t>
            </a:r>
            <a:r>
              <a:rPr lang="en-IN" sz="1800" b="1" dirty="0"/>
              <a:t> .</a:t>
            </a:r>
          </a:p>
          <a:p>
            <a:pPr>
              <a:buFont typeface="Wingdings" panose="05000000000000000000" pitchFamily="2" charset="2"/>
              <a:buChar char="Ø"/>
            </a:pPr>
            <a:r>
              <a:rPr lang="en-IN" sz="1800" dirty="0"/>
              <a:t>Every </a:t>
            </a:r>
            <a:r>
              <a:rPr lang="en-IN" sz="1800" b="1" dirty="0"/>
              <a:t>Box </a:t>
            </a:r>
            <a:r>
              <a:rPr lang="en-IN" sz="1800" dirty="0"/>
              <a:t>object will contain its own copies of the instance variables </a:t>
            </a:r>
            <a:r>
              <a:rPr lang="en-IN" sz="1800" b="1" dirty="0"/>
              <a:t>width</a:t>
            </a:r>
            <a:r>
              <a:rPr lang="en-IN" sz="1800" dirty="0"/>
              <a:t>, </a:t>
            </a:r>
            <a:r>
              <a:rPr lang="en-IN" sz="1800" b="1" dirty="0"/>
              <a:t>height</a:t>
            </a:r>
            <a:r>
              <a:rPr lang="en-IN" sz="1800" dirty="0"/>
              <a:t>, and </a:t>
            </a:r>
            <a:r>
              <a:rPr lang="en-IN" sz="1800" b="1" dirty="0"/>
              <a:t>depth</a:t>
            </a:r>
            <a:r>
              <a:rPr lang="en-IN" sz="1800" dirty="0"/>
              <a:t>.</a:t>
            </a:r>
          </a:p>
          <a:p>
            <a:pPr>
              <a:buFont typeface="Wingdings" panose="05000000000000000000" pitchFamily="2" charset="2"/>
              <a:buChar char="Ø"/>
            </a:pPr>
            <a:r>
              <a:rPr lang="en-IN" sz="1800" dirty="0"/>
              <a:t> To access these variables, you will use the </a:t>
            </a:r>
            <a:r>
              <a:rPr lang="en-IN" sz="1800" i="1" dirty="0"/>
              <a:t>dot </a:t>
            </a:r>
            <a:r>
              <a:rPr lang="en-IN" sz="1800" dirty="0"/>
              <a:t>(.) operator.</a:t>
            </a:r>
            <a:endParaRPr lang="en-IN" sz="1800" b="1"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144703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314672"/>
          </a:xfrm>
        </p:spPr>
        <p:txBody>
          <a:bodyPr/>
          <a:lstStyle/>
          <a:p>
            <a:r>
              <a:rPr lang="en-IN" b="1" dirty="0"/>
              <a:t>A Simple Class</a:t>
            </a:r>
            <a:endParaRPr lang="en-IN" dirty="0"/>
          </a:p>
        </p:txBody>
      </p:sp>
      <p:sp>
        <p:nvSpPr>
          <p:cNvPr id="3" name="Text Placeholder 2"/>
          <p:cNvSpPr>
            <a:spLocks noGrp="1"/>
          </p:cNvSpPr>
          <p:nvPr>
            <p:ph type="body" idx="1"/>
          </p:nvPr>
        </p:nvSpPr>
        <p:spPr>
          <a:xfrm>
            <a:off x="323528" y="438150"/>
            <a:ext cx="8640960" cy="4705350"/>
          </a:xfrm>
        </p:spPr>
        <p:txBody>
          <a:bodyPr/>
          <a:lstStyle/>
          <a:p>
            <a:pPr marL="76200" indent="0">
              <a:buNone/>
            </a:pPr>
            <a:r>
              <a:rPr lang="en-IN" sz="1600" b="1" dirty="0">
                <a:latin typeface="Latha" panose="020B0604020202020204" pitchFamily="34" charset="0"/>
                <a:cs typeface="Latha" panose="020B0604020202020204" pitchFamily="34" charset="0"/>
              </a:rPr>
              <a:t>/* A program that uses the Box class.</a:t>
            </a:r>
          </a:p>
          <a:p>
            <a:pPr marL="76200" indent="0">
              <a:buNone/>
            </a:pPr>
            <a:r>
              <a:rPr lang="en-IN" sz="1600" b="1" dirty="0">
                <a:latin typeface="Latha" panose="020B0604020202020204" pitchFamily="34" charset="0"/>
                <a:cs typeface="Latha" panose="020B0604020202020204" pitchFamily="34" charset="0"/>
              </a:rPr>
              <a:t>Call this file BoxDemo.java</a:t>
            </a:r>
          </a:p>
          <a:p>
            <a:pPr marL="76200" indent="0">
              <a:buNone/>
            </a:pPr>
            <a:r>
              <a:rPr lang="en-IN" sz="1600" b="1" dirty="0">
                <a:latin typeface="Latha" panose="020B0604020202020204" pitchFamily="34" charset="0"/>
                <a:cs typeface="Latha" panose="020B0604020202020204" pitchFamily="34" charset="0"/>
              </a:rPr>
              <a:t>*/</a:t>
            </a:r>
          </a:p>
          <a:p>
            <a:pPr marL="76200" indent="0">
              <a:buNone/>
            </a:pPr>
            <a:r>
              <a:rPr lang="en-IN" sz="1600" b="1" dirty="0">
                <a:highlight>
                  <a:srgbClr val="00FF00"/>
                </a:highlight>
                <a:latin typeface="Latha" panose="020B0604020202020204" pitchFamily="34" charset="0"/>
                <a:cs typeface="Latha" panose="020B0604020202020204" pitchFamily="34" charset="0"/>
              </a:rPr>
              <a:t>class Box </a:t>
            </a:r>
            <a:r>
              <a:rPr lang="en-IN" sz="1600" b="1" dirty="0">
                <a:latin typeface="Latha" panose="020B0604020202020204" pitchFamily="34" charset="0"/>
                <a:cs typeface="Latha" panose="020B0604020202020204" pitchFamily="34" charset="0"/>
              </a:rPr>
              <a:t>{</a:t>
            </a:r>
          </a:p>
          <a:p>
            <a:pPr marL="76200" indent="0">
              <a:buNone/>
            </a:pPr>
            <a:r>
              <a:rPr lang="en-IN" sz="1600" b="1" dirty="0">
                <a:solidFill>
                  <a:schemeClr val="accent4"/>
                </a:solidFill>
                <a:latin typeface="Latha" panose="020B0604020202020204" pitchFamily="34" charset="0"/>
                <a:cs typeface="Latha" panose="020B0604020202020204" pitchFamily="34" charset="0"/>
              </a:rPr>
              <a:t>double width;</a:t>
            </a:r>
          </a:p>
          <a:p>
            <a:pPr marL="76200" indent="0">
              <a:buNone/>
            </a:pPr>
            <a:r>
              <a:rPr lang="en-IN" sz="1600" b="1" dirty="0">
                <a:solidFill>
                  <a:schemeClr val="accent4"/>
                </a:solidFill>
                <a:latin typeface="Latha" panose="020B0604020202020204" pitchFamily="34" charset="0"/>
                <a:cs typeface="Latha" panose="020B0604020202020204" pitchFamily="34" charset="0"/>
              </a:rPr>
              <a:t>double height;</a:t>
            </a:r>
          </a:p>
          <a:p>
            <a:pPr marL="76200" indent="0">
              <a:buNone/>
            </a:pPr>
            <a:r>
              <a:rPr lang="en-IN" sz="1600" b="1" dirty="0">
                <a:solidFill>
                  <a:schemeClr val="accent4"/>
                </a:solidFill>
                <a:latin typeface="Latha" panose="020B0604020202020204" pitchFamily="34" charset="0"/>
                <a:cs typeface="Latha" panose="020B0604020202020204" pitchFamily="34" charset="0"/>
              </a:rPr>
              <a:t>double depth;</a:t>
            </a:r>
          </a:p>
          <a:p>
            <a:pPr marL="76200" indent="0">
              <a:buNone/>
            </a:pPr>
            <a:r>
              <a:rPr lang="en-IN" sz="1600" b="1" dirty="0">
                <a:latin typeface="Latha" panose="020B0604020202020204" pitchFamily="34" charset="0"/>
                <a:cs typeface="Latha" panose="020B0604020202020204" pitchFamily="34" charset="0"/>
              </a:rPr>
              <a:t>}</a:t>
            </a:r>
          </a:p>
          <a:p>
            <a:pPr marL="76200" indent="0">
              <a:buNone/>
            </a:pPr>
            <a:r>
              <a:rPr lang="en-IN" sz="1600" b="1" dirty="0">
                <a:latin typeface="Latha" panose="020B0604020202020204" pitchFamily="34" charset="0"/>
                <a:cs typeface="Latha" panose="020B0604020202020204" pitchFamily="34" charset="0"/>
              </a:rPr>
              <a:t>// This class declares an object of type Box.</a:t>
            </a:r>
          </a:p>
          <a:p>
            <a:pPr marL="76200" indent="0">
              <a:buNone/>
            </a:pPr>
            <a:r>
              <a:rPr lang="en-IN" sz="1600" b="1" dirty="0">
                <a:highlight>
                  <a:srgbClr val="00FF00"/>
                </a:highlight>
                <a:latin typeface="Latha" panose="020B0604020202020204" pitchFamily="34" charset="0"/>
                <a:cs typeface="Latha" panose="020B0604020202020204" pitchFamily="34" charset="0"/>
              </a:rPr>
              <a:t>class </a:t>
            </a:r>
            <a:r>
              <a:rPr lang="en-IN" sz="1600" b="1" dirty="0" err="1">
                <a:highlight>
                  <a:srgbClr val="00FF00"/>
                </a:highlight>
                <a:latin typeface="Latha" panose="020B0604020202020204" pitchFamily="34" charset="0"/>
                <a:cs typeface="Latha" panose="020B0604020202020204" pitchFamily="34" charset="0"/>
              </a:rPr>
              <a:t>BoxDemo</a:t>
            </a:r>
            <a:r>
              <a:rPr lang="en-IN" sz="1600" b="1" dirty="0">
                <a:highlight>
                  <a:srgbClr val="00FF00"/>
                </a:highlight>
                <a:latin typeface="Latha" panose="020B0604020202020204" pitchFamily="34" charset="0"/>
                <a:cs typeface="Latha" panose="020B0604020202020204" pitchFamily="34" charset="0"/>
              </a:rPr>
              <a:t> </a:t>
            </a:r>
            <a:r>
              <a:rPr lang="en-IN" sz="1600" b="1" dirty="0">
                <a:latin typeface="Latha" panose="020B0604020202020204" pitchFamily="34" charset="0"/>
                <a:cs typeface="Latha" panose="020B0604020202020204" pitchFamily="34" charset="0"/>
              </a:rPr>
              <a:t>{</a:t>
            </a:r>
          </a:p>
          <a:p>
            <a:pPr marL="76200" indent="0">
              <a:buNone/>
            </a:pPr>
            <a:r>
              <a:rPr lang="en-IN" sz="1600" b="1" dirty="0">
                <a:latin typeface="Latha" panose="020B0604020202020204" pitchFamily="34" charset="0"/>
                <a:cs typeface="Latha" panose="020B0604020202020204" pitchFamily="34" charset="0"/>
              </a:rPr>
              <a:t>public static void main(String </a:t>
            </a:r>
            <a:r>
              <a:rPr lang="en-IN" sz="1600" b="1" dirty="0" err="1">
                <a:latin typeface="Latha" panose="020B0604020202020204" pitchFamily="34" charset="0"/>
                <a:cs typeface="Latha" panose="020B0604020202020204" pitchFamily="34" charset="0"/>
              </a:rPr>
              <a:t>args</a:t>
            </a:r>
            <a:r>
              <a:rPr lang="en-IN" sz="1600" b="1" dirty="0">
                <a:latin typeface="Latha" panose="020B0604020202020204" pitchFamily="34" charset="0"/>
                <a:cs typeface="Latha" panose="020B0604020202020204" pitchFamily="34" charset="0"/>
              </a:rPr>
              <a:t>[]) {</a:t>
            </a:r>
          </a:p>
          <a:p>
            <a:pPr marL="76200" indent="0">
              <a:buNone/>
            </a:pPr>
            <a:r>
              <a:rPr lang="en-IN" sz="1600" b="1" dirty="0">
                <a:highlight>
                  <a:srgbClr val="FFFF00"/>
                </a:highlight>
                <a:latin typeface="Latha" panose="020B0604020202020204" pitchFamily="34" charset="0"/>
                <a:cs typeface="Latha" panose="020B0604020202020204" pitchFamily="34" charset="0"/>
              </a:rPr>
              <a:t>Box </a:t>
            </a:r>
            <a:r>
              <a:rPr lang="en-IN" sz="1600" b="1" dirty="0" err="1">
                <a:highlight>
                  <a:srgbClr val="FFFF00"/>
                </a:highlight>
                <a:latin typeface="Latha" panose="020B0604020202020204" pitchFamily="34" charset="0"/>
                <a:cs typeface="Latha" panose="020B0604020202020204" pitchFamily="34" charset="0"/>
              </a:rPr>
              <a:t>mybox</a:t>
            </a:r>
            <a:r>
              <a:rPr lang="en-IN" sz="1600" b="1" dirty="0">
                <a:highlight>
                  <a:srgbClr val="FFFF00"/>
                </a:highlight>
                <a:latin typeface="Latha" panose="020B0604020202020204" pitchFamily="34" charset="0"/>
                <a:cs typeface="Latha" panose="020B0604020202020204" pitchFamily="34" charset="0"/>
              </a:rPr>
              <a:t> = new Box();</a:t>
            </a:r>
          </a:p>
          <a:p>
            <a:pPr marL="76200" indent="0">
              <a:buNone/>
            </a:pPr>
            <a:r>
              <a:rPr lang="en-IN" sz="1600" b="1" dirty="0">
                <a:latin typeface="Latha" panose="020B0604020202020204" pitchFamily="34" charset="0"/>
                <a:cs typeface="Latha" panose="020B0604020202020204" pitchFamily="34" charset="0"/>
              </a:rPr>
              <a:t>double </a:t>
            </a:r>
            <a:r>
              <a:rPr lang="en-IN" sz="1600" b="1" dirty="0" err="1">
                <a:latin typeface="Latha" panose="020B0604020202020204" pitchFamily="34" charset="0"/>
                <a:cs typeface="Latha" panose="020B0604020202020204" pitchFamily="34" charset="0"/>
              </a:rPr>
              <a:t>vol</a:t>
            </a:r>
            <a:r>
              <a:rPr lang="en-IN" sz="1600" b="1" dirty="0">
                <a:latin typeface="Latha" panose="020B0604020202020204" pitchFamily="34" charset="0"/>
                <a:cs typeface="Latha" panose="020B0604020202020204" pitchFamily="34" charset="0"/>
              </a:rPr>
              <a:t>;</a:t>
            </a:r>
            <a:endParaRPr lang="en-IN" sz="1600" b="1" dirty="0">
              <a:solidFill>
                <a:srgbClr val="FF0000"/>
              </a:solidFill>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57873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b="1" dirty="0"/>
              <a:t>A Simple Class</a:t>
            </a:r>
            <a:endParaRPr lang="en-IN" dirty="0"/>
          </a:p>
        </p:txBody>
      </p:sp>
      <p:sp>
        <p:nvSpPr>
          <p:cNvPr id="3" name="Text Placeholder 2"/>
          <p:cNvSpPr>
            <a:spLocks noGrp="1"/>
          </p:cNvSpPr>
          <p:nvPr>
            <p:ph type="body" idx="1"/>
          </p:nvPr>
        </p:nvSpPr>
        <p:spPr>
          <a:xfrm>
            <a:off x="323528" y="555526"/>
            <a:ext cx="8640960" cy="4587974"/>
          </a:xfrm>
        </p:spPr>
        <p:txBody>
          <a:bodyPr/>
          <a:lstStyle/>
          <a:p>
            <a:pPr marL="76200" indent="0">
              <a:buNone/>
            </a:pPr>
            <a:r>
              <a:rPr lang="en-IN" sz="1800" b="1" dirty="0">
                <a:latin typeface="Latha" panose="020B0604020202020204" pitchFamily="34" charset="0"/>
                <a:cs typeface="Latha" panose="020B0604020202020204" pitchFamily="34" charset="0"/>
              </a:rPr>
              <a:t>// assign values to </a:t>
            </a:r>
            <a:r>
              <a:rPr lang="en-IN" sz="1800" b="1" dirty="0" err="1">
                <a:latin typeface="Latha" panose="020B0604020202020204" pitchFamily="34" charset="0"/>
                <a:cs typeface="Latha" panose="020B0604020202020204" pitchFamily="34" charset="0"/>
              </a:rPr>
              <a:t>mybox's</a:t>
            </a:r>
            <a:r>
              <a:rPr lang="en-IN" sz="1800" b="1" dirty="0">
                <a:latin typeface="Latha" panose="020B0604020202020204" pitchFamily="34" charset="0"/>
                <a:cs typeface="Latha" panose="020B0604020202020204" pitchFamily="34" charset="0"/>
              </a:rPr>
              <a:t> instance variables</a:t>
            </a:r>
          </a:p>
          <a:p>
            <a:pPr marL="76200" indent="0">
              <a:buNone/>
            </a:pPr>
            <a:r>
              <a:rPr lang="en-IN" sz="1800" b="1" dirty="0" err="1">
                <a:latin typeface="Latha" panose="020B0604020202020204" pitchFamily="34" charset="0"/>
                <a:cs typeface="Latha" panose="020B0604020202020204" pitchFamily="34" charset="0"/>
              </a:rPr>
              <a:t>mybox.width</a:t>
            </a:r>
            <a:r>
              <a:rPr lang="en-IN" sz="1800" b="1" dirty="0">
                <a:latin typeface="Latha" panose="020B0604020202020204" pitchFamily="34" charset="0"/>
                <a:cs typeface="Latha" panose="020B0604020202020204" pitchFamily="34" charset="0"/>
              </a:rPr>
              <a:t> = 10;</a:t>
            </a:r>
          </a:p>
          <a:p>
            <a:pPr marL="76200" indent="0">
              <a:buNone/>
            </a:pPr>
            <a:r>
              <a:rPr lang="en-IN" sz="1800" b="1" dirty="0" err="1">
                <a:latin typeface="Latha" panose="020B0604020202020204" pitchFamily="34" charset="0"/>
                <a:cs typeface="Latha" panose="020B0604020202020204" pitchFamily="34" charset="0"/>
              </a:rPr>
              <a:t>mybox.height</a:t>
            </a:r>
            <a:r>
              <a:rPr lang="en-IN" sz="1800" b="1" dirty="0">
                <a:latin typeface="Latha" panose="020B0604020202020204" pitchFamily="34" charset="0"/>
                <a:cs typeface="Latha" panose="020B0604020202020204" pitchFamily="34" charset="0"/>
              </a:rPr>
              <a:t> = 20;</a:t>
            </a:r>
          </a:p>
          <a:p>
            <a:pPr marL="76200" indent="0">
              <a:buNone/>
            </a:pPr>
            <a:r>
              <a:rPr lang="en-IN" sz="1800" b="1" dirty="0" err="1">
                <a:latin typeface="Latha" panose="020B0604020202020204" pitchFamily="34" charset="0"/>
                <a:cs typeface="Latha" panose="020B0604020202020204" pitchFamily="34" charset="0"/>
              </a:rPr>
              <a:t>mybox.depth</a:t>
            </a:r>
            <a:r>
              <a:rPr lang="en-IN" sz="1800" b="1" dirty="0">
                <a:latin typeface="Latha" panose="020B0604020202020204" pitchFamily="34" charset="0"/>
                <a:cs typeface="Latha" panose="020B0604020202020204" pitchFamily="34" charset="0"/>
              </a:rPr>
              <a:t> = 15;</a:t>
            </a:r>
          </a:p>
          <a:p>
            <a:pPr marL="76200" indent="0">
              <a:buNone/>
            </a:pPr>
            <a:r>
              <a:rPr lang="en-IN" sz="1800" b="1" dirty="0">
                <a:latin typeface="Latha" panose="020B0604020202020204" pitchFamily="34" charset="0"/>
                <a:cs typeface="Latha" panose="020B0604020202020204" pitchFamily="34" charset="0"/>
              </a:rPr>
              <a:t>// compute volume of box</a:t>
            </a:r>
          </a:p>
          <a:p>
            <a:pPr marL="76200" indent="0">
              <a:buNone/>
            </a:pPr>
            <a:r>
              <a:rPr lang="en-IN" sz="1800" b="1" dirty="0" err="1">
                <a:latin typeface="Latha" panose="020B0604020202020204" pitchFamily="34" charset="0"/>
                <a:cs typeface="Latha" panose="020B0604020202020204" pitchFamily="34" charset="0"/>
              </a:rPr>
              <a:t>vol</a:t>
            </a:r>
            <a:r>
              <a:rPr lang="en-IN" sz="1800" b="1" dirty="0">
                <a:latin typeface="Latha" panose="020B0604020202020204" pitchFamily="34" charset="0"/>
                <a:cs typeface="Latha" panose="020B0604020202020204" pitchFamily="34" charset="0"/>
              </a:rPr>
              <a:t> = </a:t>
            </a:r>
            <a:r>
              <a:rPr lang="en-IN" sz="1800" b="1" dirty="0" err="1">
                <a:latin typeface="Latha" panose="020B0604020202020204" pitchFamily="34" charset="0"/>
                <a:cs typeface="Latha" panose="020B0604020202020204" pitchFamily="34" charset="0"/>
              </a:rPr>
              <a:t>mybox.width</a:t>
            </a:r>
            <a:r>
              <a:rPr lang="en-IN" sz="1800" b="1" dirty="0">
                <a:latin typeface="Latha" panose="020B0604020202020204" pitchFamily="34" charset="0"/>
                <a:cs typeface="Latha" panose="020B0604020202020204" pitchFamily="34" charset="0"/>
              </a:rPr>
              <a:t> * </a:t>
            </a:r>
            <a:r>
              <a:rPr lang="en-IN" sz="1800" b="1" dirty="0" err="1">
                <a:latin typeface="Latha" panose="020B0604020202020204" pitchFamily="34" charset="0"/>
                <a:cs typeface="Latha" panose="020B0604020202020204" pitchFamily="34" charset="0"/>
              </a:rPr>
              <a:t>mybox.height</a:t>
            </a:r>
            <a:r>
              <a:rPr lang="en-IN" sz="1800" b="1" dirty="0">
                <a:latin typeface="Latha" panose="020B0604020202020204" pitchFamily="34" charset="0"/>
                <a:cs typeface="Latha" panose="020B0604020202020204" pitchFamily="34" charset="0"/>
              </a:rPr>
              <a:t> * </a:t>
            </a:r>
            <a:r>
              <a:rPr lang="en-IN" sz="1800" b="1" dirty="0" err="1">
                <a:latin typeface="Latha" panose="020B0604020202020204" pitchFamily="34" charset="0"/>
                <a:cs typeface="Latha" panose="020B0604020202020204" pitchFamily="34" charset="0"/>
              </a:rPr>
              <a:t>mybox.depth</a:t>
            </a:r>
            <a:r>
              <a:rPr lang="en-IN" sz="1800" b="1" dirty="0">
                <a:latin typeface="Latha" panose="020B0604020202020204" pitchFamily="34" charset="0"/>
                <a:cs typeface="Latha" panose="020B0604020202020204" pitchFamily="34" charset="0"/>
              </a:rPr>
              <a:t>;</a:t>
            </a:r>
          </a:p>
          <a:p>
            <a:pPr marL="76200" indent="0">
              <a:buNone/>
            </a:pPr>
            <a:r>
              <a:rPr lang="en-IN" sz="1800" b="1" dirty="0" err="1">
                <a:latin typeface="Latha" panose="020B0604020202020204" pitchFamily="34" charset="0"/>
                <a:cs typeface="Latha" panose="020B0604020202020204" pitchFamily="34" charset="0"/>
              </a:rPr>
              <a:t>System.out.println</a:t>
            </a:r>
            <a:r>
              <a:rPr lang="en-IN" sz="1800" b="1" dirty="0">
                <a:latin typeface="Latha" panose="020B0604020202020204" pitchFamily="34" charset="0"/>
                <a:cs typeface="Latha" panose="020B0604020202020204" pitchFamily="34" charset="0"/>
              </a:rPr>
              <a:t>("Volume is " + </a:t>
            </a:r>
            <a:r>
              <a:rPr lang="en-IN" sz="1800" b="1" dirty="0" err="1">
                <a:latin typeface="Latha" panose="020B0604020202020204" pitchFamily="34" charset="0"/>
                <a:cs typeface="Latha" panose="020B0604020202020204" pitchFamily="34" charset="0"/>
              </a:rPr>
              <a:t>vol</a:t>
            </a:r>
            <a:r>
              <a:rPr lang="en-IN" sz="1800" b="1" dirty="0">
                <a:latin typeface="Latha" panose="020B0604020202020204" pitchFamily="34" charset="0"/>
                <a:cs typeface="Latha" panose="020B0604020202020204" pitchFamily="34" charset="0"/>
              </a:rPr>
              <a:t>);</a:t>
            </a:r>
          </a:p>
          <a:p>
            <a:pPr marL="76200" indent="0">
              <a:buNone/>
            </a:pPr>
            <a:r>
              <a:rPr lang="en-IN" sz="1800" b="1" dirty="0">
                <a:latin typeface="Latha" panose="020B0604020202020204" pitchFamily="34" charset="0"/>
                <a:cs typeface="Latha" panose="020B0604020202020204" pitchFamily="34" charset="0"/>
              </a:rPr>
              <a:t>}</a:t>
            </a:r>
          </a:p>
          <a:p>
            <a:pPr marL="76200" indent="0">
              <a:buNone/>
            </a:pPr>
            <a:r>
              <a:rPr lang="en-IN" sz="1800" b="1" dirty="0">
                <a:latin typeface="Latha" panose="020B0604020202020204" pitchFamily="34" charset="0"/>
                <a:cs typeface="Latha" panose="020B0604020202020204" pitchFamily="34" charset="0"/>
              </a:rPr>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extLst>
      <p:ext uri="{BB962C8B-B14F-4D97-AF65-F5344CB8AC3E}">
        <p14:creationId xmlns:p14="http://schemas.microsoft.com/office/powerpoint/2010/main" val="21415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b="1" dirty="0"/>
              <a:t>A Simple Class</a:t>
            </a:r>
            <a:endParaRPr lang="en-IN" dirty="0"/>
          </a:p>
        </p:txBody>
      </p:sp>
      <p:sp>
        <p:nvSpPr>
          <p:cNvPr id="3" name="Text Placeholder 2"/>
          <p:cNvSpPr>
            <a:spLocks noGrp="1"/>
          </p:cNvSpPr>
          <p:nvPr>
            <p:ph type="body" idx="1"/>
          </p:nvPr>
        </p:nvSpPr>
        <p:spPr>
          <a:xfrm>
            <a:off x="323528" y="555526"/>
            <a:ext cx="8640960" cy="4587974"/>
          </a:xfrm>
        </p:spPr>
        <p:txBody>
          <a:bodyPr/>
          <a:lstStyle/>
          <a:p>
            <a:pPr algn="just">
              <a:buFont typeface="Wingdings" panose="05000000000000000000" pitchFamily="2" charset="2"/>
              <a:buChar char="Ø"/>
            </a:pPr>
            <a:r>
              <a:rPr lang="en-IN" sz="1600" dirty="0"/>
              <a:t>You should call the file that contains this program </a:t>
            </a:r>
            <a:r>
              <a:rPr lang="en-IN" sz="1600" b="1" dirty="0"/>
              <a:t>BoxDemo.java</a:t>
            </a:r>
            <a:r>
              <a:rPr lang="en-IN" sz="1600" dirty="0"/>
              <a:t>, because the </a:t>
            </a:r>
            <a:r>
              <a:rPr lang="en-IN" sz="1600" b="1" dirty="0"/>
              <a:t>main( ) </a:t>
            </a:r>
            <a:r>
              <a:rPr lang="en-IN" sz="1600" dirty="0"/>
              <a:t>method is in the class called </a:t>
            </a:r>
            <a:r>
              <a:rPr lang="en-IN" sz="1600" b="1" dirty="0" err="1"/>
              <a:t>BoxDemo</a:t>
            </a:r>
            <a:r>
              <a:rPr lang="en-IN" sz="1600" dirty="0"/>
              <a:t>, not the class called </a:t>
            </a:r>
            <a:r>
              <a:rPr lang="en-IN" sz="1600" b="1" dirty="0"/>
              <a:t>Box</a:t>
            </a:r>
            <a:r>
              <a:rPr lang="en-IN" sz="1600" dirty="0"/>
              <a:t>. </a:t>
            </a:r>
          </a:p>
          <a:p>
            <a:pPr algn="just">
              <a:buFont typeface="Wingdings" panose="05000000000000000000" pitchFamily="2" charset="2"/>
              <a:buChar char="Ø"/>
            </a:pPr>
            <a:r>
              <a:rPr lang="en-IN" sz="1600" dirty="0"/>
              <a:t>When you compile this program, you will find that two </a:t>
            </a:r>
            <a:r>
              <a:rPr lang="en-IN" sz="1600" b="1" dirty="0"/>
              <a:t>.class </a:t>
            </a:r>
            <a:r>
              <a:rPr lang="en-IN" sz="1600" dirty="0"/>
              <a:t>files have been created, one for </a:t>
            </a:r>
            <a:r>
              <a:rPr lang="en-IN" sz="1600" b="1" dirty="0"/>
              <a:t>Box </a:t>
            </a:r>
            <a:r>
              <a:rPr lang="en-IN" sz="1600" dirty="0"/>
              <a:t>and one for </a:t>
            </a:r>
            <a:r>
              <a:rPr lang="en-IN" sz="1600" b="1" dirty="0" err="1"/>
              <a:t>BoxDemo</a:t>
            </a:r>
            <a:r>
              <a:rPr lang="en-IN" sz="1600" dirty="0"/>
              <a:t>. </a:t>
            </a:r>
          </a:p>
          <a:p>
            <a:pPr algn="just">
              <a:buFont typeface="Wingdings" panose="05000000000000000000" pitchFamily="2" charset="2"/>
              <a:buChar char="Ø"/>
            </a:pPr>
            <a:r>
              <a:rPr lang="en-IN" sz="1600" dirty="0"/>
              <a:t>The Java compiler automatically puts each class into its own </a:t>
            </a:r>
            <a:r>
              <a:rPr lang="en-IN" sz="1600" b="1" dirty="0"/>
              <a:t>.class </a:t>
            </a:r>
            <a:r>
              <a:rPr lang="en-IN" sz="1600" dirty="0"/>
              <a:t>file.</a:t>
            </a:r>
          </a:p>
          <a:p>
            <a:pPr algn="just">
              <a:buFont typeface="Wingdings" panose="05000000000000000000" pitchFamily="2" charset="2"/>
              <a:buChar char="Ø"/>
            </a:pPr>
            <a:r>
              <a:rPr lang="en-IN" sz="1600" dirty="0">
                <a:highlight>
                  <a:srgbClr val="FFFF00"/>
                </a:highlight>
              </a:rPr>
              <a:t> It is not necessary for both the </a:t>
            </a:r>
            <a:r>
              <a:rPr lang="en-IN" sz="1600" b="1" dirty="0">
                <a:highlight>
                  <a:srgbClr val="FFFF00"/>
                </a:highlight>
              </a:rPr>
              <a:t>Box </a:t>
            </a:r>
            <a:r>
              <a:rPr lang="en-IN" sz="1600" dirty="0">
                <a:highlight>
                  <a:srgbClr val="FFFF00"/>
                </a:highlight>
              </a:rPr>
              <a:t>and the </a:t>
            </a:r>
            <a:r>
              <a:rPr lang="en-IN" sz="1600" b="1" dirty="0" err="1">
                <a:highlight>
                  <a:srgbClr val="FFFF00"/>
                </a:highlight>
              </a:rPr>
              <a:t>BoxDemo</a:t>
            </a:r>
            <a:r>
              <a:rPr lang="en-IN" sz="1600" b="1" dirty="0">
                <a:highlight>
                  <a:srgbClr val="FFFF00"/>
                </a:highlight>
              </a:rPr>
              <a:t> </a:t>
            </a:r>
            <a:r>
              <a:rPr lang="en-IN" sz="1600" dirty="0">
                <a:highlight>
                  <a:srgbClr val="FFFF00"/>
                </a:highlight>
              </a:rPr>
              <a:t>class to actually be in the same source file. </a:t>
            </a:r>
          </a:p>
          <a:p>
            <a:pPr algn="just">
              <a:buFont typeface="Wingdings" panose="05000000000000000000" pitchFamily="2" charset="2"/>
              <a:buChar char="Ø"/>
            </a:pPr>
            <a:r>
              <a:rPr lang="en-IN" sz="1600" dirty="0">
                <a:highlight>
                  <a:srgbClr val="FFFF00"/>
                </a:highlight>
              </a:rPr>
              <a:t>You could put each class in its own file, called </a:t>
            </a:r>
            <a:r>
              <a:rPr lang="en-IN" sz="1600" b="1" dirty="0">
                <a:highlight>
                  <a:srgbClr val="FFFF00"/>
                </a:highlight>
              </a:rPr>
              <a:t>Box.java </a:t>
            </a:r>
            <a:r>
              <a:rPr lang="en-IN" sz="1600" dirty="0">
                <a:highlight>
                  <a:srgbClr val="FFFF00"/>
                </a:highlight>
              </a:rPr>
              <a:t>and </a:t>
            </a:r>
            <a:r>
              <a:rPr lang="en-IN" sz="1600" b="1" dirty="0">
                <a:highlight>
                  <a:srgbClr val="FFFF00"/>
                </a:highlight>
              </a:rPr>
              <a:t>BoxDemo.java</a:t>
            </a:r>
            <a:r>
              <a:rPr lang="en-IN" sz="1600" dirty="0">
                <a:highlight>
                  <a:srgbClr val="FFFF00"/>
                </a:highlight>
              </a:rPr>
              <a:t>, respectively.</a:t>
            </a:r>
          </a:p>
          <a:p>
            <a:pPr algn="just">
              <a:buFont typeface="Wingdings" panose="05000000000000000000" pitchFamily="2" charset="2"/>
              <a:buChar char="Ø"/>
            </a:pPr>
            <a:r>
              <a:rPr lang="en-IN" sz="1600" dirty="0">
                <a:highlight>
                  <a:srgbClr val="FFFF00"/>
                </a:highlight>
              </a:rPr>
              <a:t>To run this program, you must execute </a:t>
            </a:r>
            <a:r>
              <a:rPr lang="en-IN" sz="1600" b="1" dirty="0" err="1">
                <a:highlight>
                  <a:srgbClr val="FFFF00"/>
                </a:highlight>
              </a:rPr>
              <a:t>BoxDemo.class</a:t>
            </a:r>
            <a:r>
              <a:rPr lang="en-IN" sz="1600" dirty="0">
                <a:highlight>
                  <a:srgbClr val="FFFF00"/>
                </a:highlight>
              </a:rPr>
              <a:t>. </a:t>
            </a:r>
          </a:p>
          <a:p>
            <a:pPr algn="just">
              <a:buFont typeface="Wingdings" panose="05000000000000000000" pitchFamily="2" charset="2"/>
              <a:buChar char="Ø"/>
            </a:pPr>
            <a:r>
              <a:rPr lang="en-IN" sz="1600" dirty="0"/>
              <a:t>When you do, you will see the following output:</a:t>
            </a:r>
          </a:p>
          <a:p>
            <a:pPr algn="just">
              <a:buFont typeface="Wingdings" panose="05000000000000000000" pitchFamily="2" charset="2"/>
              <a:buChar char="Ø"/>
            </a:pPr>
            <a:r>
              <a:rPr lang="en-IN" sz="1600" dirty="0"/>
              <a:t>Volume is </a:t>
            </a:r>
            <a:r>
              <a:rPr lang="en-IN" sz="2000" dirty="0"/>
              <a:t>3000.0</a:t>
            </a:r>
            <a:endParaRPr lang="en-IN" sz="2000" b="1" dirty="0">
              <a:latin typeface="Latha" panose="020B0604020202020204" pitchFamily="34" charset="0"/>
              <a:cs typeface="Latha" panose="020B0604020202020204"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393766639"/>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5422</TotalTime>
  <Words>3972</Words>
  <Application>Microsoft Office PowerPoint</Application>
  <PresentationFormat>On-screen Show (16:9)</PresentationFormat>
  <Paragraphs>521</Paragraphs>
  <Slides>47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Latha</vt:lpstr>
      <vt:lpstr>Calibri</vt:lpstr>
      <vt:lpstr>Inter-Regular</vt:lpstr>
      <vt:lpstr>Wingdings</vt:lpstr>
      <vt:lpstr>Courier New</vt:lpstr>
      <vt:lpstr>Arial</vt:lpstr>
      <vt:lpstr>Joan template</vt:lpstr>
      <vt:lpstr>CST 205 OOP :Core Java Fundamentals      </vt:lpstr>
      <vt:lpstr>SYLLABUS</vt:lpstr>
      <vt:lpstr>OBJECTIVES</vt:lpstr>
      <vt:lpstr>Class Fundamentals</vt:lpstr>
      <vt:lpstr>Class Fundamentals</vt:lpstr>
      <vt:lpstr>A Simple Class</vt:lpstr>
      <vt:lpstr>A Simple Class</vt:lpstr>
      <vt:lpstr>A Simple Class</vt:lpstr>
      <vt:lpstr>A Simple Class</vt:lpstr>
      <vt:lpstr>A Simple Class</vt:lpstr>
      <vt:lpstr>A Simple Class</vt:lpstr>
      <vt:lpstr>Declaring Objects</vt:lpstr>
      <vt:lpstr>Declaring Objects</vt:lpstr>
      <vt:lpstr>Declaring Objects</vt:lpstr>
      <vt:lpstr>Declaring Objects</vt:lpstr>
      <vt:lpstr>Assigning Object Reference Variables</vt:lpstr>
      <vt:lpstr>Introducing Methods</vt:lpstr>
      <vt:lpstr>Adding a Method to the Box Class</vt:lpstr>
      <vt:lpstr>Adding a Method to the Box Class</vt:lpstr>
      <vt:lpstr>Adding a Method to the Box Class</vt:lpstr>
      <vt:lpstr>Returning a Value</vt:lpstr>
      <vt:lpstr>Returning a Value</vt:lpstr>
      <vt:lpstr>Adding a Method That Takes Parameters</vt:lpstr>
      <vt:lpstr>Adding a Method That Takes Parameters</vt:lpstr>
      <vt:lpstr>Parameterized method to improve the Box class</vt:lpstr>
      <vt:lpstr>Parameterized method to improve the Box class</vt:lpstr>
      <vt:lpstr>Constructors</vt:lpstr>
      <vt:lpstr>PowerPoint Presentation</vt:lpstr>
      <vt:lpstr>Constructors</vt:lpstr>
      <vt:lpstr>Constructors</vt:lpstr>
      <vt:lpstr>Constructors</vt:lpstr>
      <vt:lpstr>Constructors</vt:lpstr>
      <vt:lpstr>Constructors</vt:lpstr>
      <vt:lpstr>Constructors</vt:lpstr>
      <vt:lpstr>Java Constructor with no parameters [No arg constructor]</vt:lpstr>
      <vt:lpstr>Constructor</vt:lpstr>
      <vt:lpstr>Parameterized Constructors</vt:lpstr>
      <vt:lpstr>Parameterized  Constructors</vt:lpstr>
      <vt:lpstr>Method vs Constructor</vt:lpstr>
      <vt:lpstr>PowerPoint Presentation</vt:lpstr>
      <vt:lpstr>The this Keyword</vt:lpstr>
      <vt:lpstr>Use of  this Keyword -Instance Variable Hiding</vt:lpstr>
      <vt:lpstr>Use of  this Keyword -Instance Variable Hiding</vt:lpstr>
      <vt:lpstr>Garbage Collection -The finalize( ) Method</vt:lpstr>
      <vt:lpstr>Garbage Collection -The finalize( ) Method</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206</cp:revision>
  <dcterms:modified xsi:type="dcterms:W3CDTF">2022-10-13T15:50:42Z</dcterms:modified>
</cp:coreProperties>
</file>