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5"/>
  </p:notesMasterIdLst>
  <p:sldIdLst>
    <p:sldId id="256" r:id="rId2"/>
    <p:sldId id="261" r:id="rId3"/>
    <p:sldId id="365" r:id="rId4"/>
    <p:sldId id="329" r:id="rId5"/>
    <p:sldId id="482" r:id="rId6"/>
    <p:sldId id="484" r:id="rId7"/>
    <p:sldId id="483" r:id="rId8"/>
    <p:sldId id="485" r:id="rId9"/>
    <p:sldId id="486" r:id="rId10"/>
    <p:sldId id="487" r:id="rId11"/>
    <p:sldId id="439" r:id="rId12"/>
    <p:sldId id="488" r:id="rId13"/>
    <p:sldId id="489" r:id="rId14"/>
    <p:sldId id="490" r:id="rId15"/>
    <p:sldId id="474" r:id="rId16"/>
    <p:sldId id="491" r:id="rId17"/>
    <p:sldId id="493" r:id="rId18"/>
    <p:sldId id="527" r:id="rId19"/>
    <p:sldId id="531" r:id="rId20"/>
    <p:sldId id="532" r:id="rId21"/>
    <p:sldId id="495" r:id="rId22"/>
    <p:sldId id="535" r:id="rId23"/>
    <p:sldId id="498" r:id="rId24"/>
    <p:sldId id="499" r:id="rId25"/>
    <p:sldId id="500" r:id="rId26"/>
    <p:sldId id="501" r:id="rId27"/>
    <p:sldId id="502" r:id="rId28"/>
    <p:sldId id="503" r:id="rId29"/>
    <p:sldId id="536" r:id="rId30"/>
    <p:sldId id="505" r:id="rId31"/>
    <p:sldId id="530" r:id="rId32"/>
    <p:sldId id="529" r:id="rId33"/>
    <p:sldId id="506" r:id="rId34"/>
    <p:sldId id="507" r:id="rId35"/>
    <p:sldId id="508" r:id="rId36"/>
    <p:sldId id="509" r:id="rId37"/>
    <p:sldId id="510" r:id="rId38"/>
    <p:sldId id="533" r:id="rId39"/>
    <p:sldId id="511" r:id="rId40"/>
    <p:sldId id="512" r:id="rId41"/>
    <p:sldId id="513" r:id="rId42"/>
    <p:sldId id="514" r:id="rId43"/>
    <p:sldId id="534" r:id="rId44"/>
    <p:sldId id="515" r:id="rId45"/>
    <p:sldId id="517" r:id="rId46"/>
    <p:sldId id="518" r:id="rId47"/>
    <p:sldId id="520" r:id="rId48"/>
    <p:sldId id="519" r:id="rId49"/>
    <p:sldId id="521" r:id="rId50"/>
    <p:sldId id="524" r:id="rId51"/>
    <p:sldId id="525" r:id="rId52"/>
    <p:sldId id="494" r:id="rId53"/>
    <p:sldId id="278" r:id="rId54"/>
  </p:sldIdLst>
  <p:sldSz cx="9144000" cy="5143500" type="screen16x9"/>
  <p:notesSz cx="6858000" cy="9144000"/>
  <p:embeddedFontLst>
    <p:embeddedFont>
      <p:font typeface="Calibri" panose="020F0502020204030204" pitchFamily="34" charset="0"/>
      <p:regular r:id="rId56"/>
      <p:bold r:id="rId57"/>
      <p:italic r:id="rId58"/>
      <p:boldItalic r:id="rId59"/>
    </p:embeddedFont>
    <p:embeddedFont>
      <p:font typeface="Inter-Regular" panose="020B0604020202020204" charset="0"/>
      <p:regular r:id="rId60"/>
      <p:bold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16372B-EEBE-4A30-A24A-56B3CD919E51}">
  <a:tblStyle styleId="{D016372B-EEBE-4A30-A24A-56B3CD919E5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p:cViewPr varScale="1">
        <p:scale>
          <a:sx n="104" d="100"/>
          <a:sy n="104" d="100"/>
        </p:scale>
        <p:origin x="108"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001395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431032" y="627534"/>
            <a:ext cx="8712968" cy="3384376"/>
          </a:xfrm>
          <a:prstGeom prst="rect">
            <a:avLst/>
          </a:prstGeom>
        </p:spPr>
        <p:txBody>
          <a:bodyPr spcFirstLastPara="1" wrap="square" lIns="0" tIns="0" rIns="0" bIns="0" anchor="ctr" anchorCtr="0">
            <a:noAutofit/>
          </a:bodyPr>
          <a:lstStyle/>
          <a:p>
            <a:pPr lvl="0"/>
            <a:r>
              <a:rPr lang="en-US" sz="4000" b="1" dirty="0"/>
              <a:t>CST 205 OOP :</a:t>
            </a:r>
            <a:r>
              <a:rPr lang="en-IN" sz="4000" b="1" dirty="0"/>
              <a:t>Core Java Fundamentals</a:t>
            </a:r>
            <a:br>
              <a:rPr lang="en-IN" sz="4000" dirty="0"/>
            </a:br>
            <a:r>
              <a:rPr lang="en-IN" sz="4000" dirty="0"/>
              <a:t>				</a:t>
            </a:r>
            <a:r>
              <a:rPr lang="en-IN" sz="4000"/>
              <a:t>	</a:t>
            </a:r>
            <a:endParaRPr sz="3600" dirty="0"/>
          </a:p>
        </p:txBody>
      </p:sp>
    </p:spTree>
  </p:cSld>
  <p:clrMapOvr>
    <a:masterClrMapping/>
  </p:clrMapOvr>
  <p:transition advTm="637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Overloading constructors</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buNone/>
            </a:pP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265820608"/>
              </p:ext>
            </p:extLst>
          </p:nvPr>
        </p:nvGraphicFramePr>
        <p:xfrm>
          <a:off x="251520" y="627534"/>
          <a:ext cx="8712968" cy="4480560"/>
        </p:xfrm>
        <a:graphic>
          <a:graphicData uri="http://schemas.openxmlformats.org/drawingml/2006/table">
            <a:tbl>
              <a:tblPr firstRow="1" bandRow="1">
                <a:tableStyleId>{D016372B-EEBE-4A30-A24A-56B3CD919E51}</a:tableStyleId>
              </a:tblPr>
              <a:tblGrid>
                <a:gridCol w="4356484">
                  <a:extLst>
                    <a:ext uri="{9D8B030D-6E8A-4147-A177-3AD203B41FA5}">
                      <a16:colId xmlns:a16="http://schemas.microsoft.com/office/drawing/2014/main" val="20000"/>
                    </a:ext>
                  </a:extLst>
                </a:gridCol>
                <a:gridCol w="4356484">
                  <a:extLst>
                    <a:ext uri="{9D8B030D-6E8A-4147-A177-3AD203B41FA5}">
                      <a16:colId xmlns:a16="http://schemas.microsoft.com/office/drawing/2014/main" val="20001"/>
                    </a:ext>
                  </a:extLst>
                </a:gridCol>
              </a:tblGrid>
              <a:tr h="4392488">
                <a:tc>
                  <a:txBody>
                    <a:bodyPr/>
                    <a:lstStyle/>
                    <a:p>
                      <a:r>
                        <a:rPr lang="en-IN" sz="1600" b="0" i="0" u="none" strike="noStrike" cap="none" baseline="0" dirty="0">
                          <a:solidFill>
                            <a:srgbClr val="000000"/>
                          </a:solidFill>
                          <a:latin typeface="Arial"/>
                          <a:ea typeface="Arial"/>
                          <a:cs typeface="Arial"/>
                          <a:sym typeface="Arial"/>
                        </a:rPr>
                        <a:t>class Box {</a:t>
                      </a:r>
                    </a:p>
                    <a:p>
                      <a:r>
                        <a:rPr lang="en-IN" sz="1600" b="0" i="0" u="none" strike="noStrike" cap="none" baseline="0" dirty="0">
                          <a:solidFill>
                            <a:srgbClr val="000000"/>
                          </a:solidFill>
                          <a:latin typeface="Arial"/>
                          <a:ea typeface="Arial"/>
                          <a:cs typeface="Arial"/>
                          <a:sym typeface="Arial"/>
                        </a:rPr>
                        <a:t>double width;</a:t>
                      </a:r>
                    </a:p>
                    <a:p>
                      <a:r>
                        <a:rPr lang="en-IN" sz="1600" b="0" i="0" u="none" strike="noStrike" cap="none" baseline="0" dirty="0">
                          <a:solidFill>
                            <a:srgbClr val="000000"/>
                          </a:solidFill>
                          <a:latin typeface="Arial"/>
                          <a:ea typeface="Arial"/>
                          <a:cs typeface="Arial"/>
                          <a:sym typeface="Arial"/>
                        </a:rPr>
                        <a:t>double height;</a:t>
                      </a:r>
                    </a:p>
                    <a:p>
                      <a:r>
                        <a:rPr lang="en-IN" sz="1600" b="0" i="0" u="none" strike="noStrike" cap="none" baseline="0" dirty="0">
                          <a:solidFill>
                            <a:srgbClr val="000000"/>
                          </a:solidFill>
                          <a:latin typeface="Arial"/>
                          <a:ea typeface="Arial"/>
                          <a:cs typeface="Arial"/>
                          <a:sym typeface="Arial"/>
                        </a:rPr>
                        <a:t>double depth;</a:t>
                      </a:r>
                    </a:p>
                    <a:p>
                      <a:r>
                        <a:rPr lang="en-IN" sz="1600" b="0" i="0" u="none" strike="noStrike" cap="none" baseline="0" dirty="0">
                          <a:solidFill>
                            <a:srgbClr val="000000"/>
                          </a:solidFill>
                          <a:latin typeface="Arial"/>
                          <a:ea typeface="Arial"/>
                          <a:cs typeface="Arial"/>
                          <a:sym typeface="Arial"/>
                        </a:rPr>
                        <a:t>// constructor used when all dimensions specified</a:t>
                      </a:r>
                    </a:p>
                    <a:p>
                      <a:r>
                        <a:rPr lang="fr-FR" sz="1600" b="0" i="0" u="none" strike="noStrike" cap="none" baseline="0" dirty="0">
                          <a:solidFill>
                            <a:srgbClr val="C00000"/>
                          </a:solidFill>
                          <a:latin typeface="Arial"/>
                          <a:ea typeface="Arial"/>
                          <a:cs typeface="Arial"/>
                          <a:sym typeface="Arial"/>
                        </a:rPr>
                        <a:t>Box(double w, double h, double d) </a:t>
                      </a:r>
                      <a:r>
                        <a:rPr lang="fr-FR" sz="1600" b="0" i="0" u="none" strike="noStrike" cap="none" baseline="0" dirty="0">
                          <a:solidFill>
                            <a:srgbClr val="000000"/>
                          </a:solidFill>
                          <a:latin typeface="Arial"/>
                          <a:ea typeface="Arial"/>
                          <a:cs typeface="Arial"/>
                          <a:sym typeface="Arial"/>
                        </a:rPr>
                        <a:t>{</a:t>
                      </a:r>
                    </a:p>
                    <a:p>
                      <a:r>
                        <a:rPr lang="en-IN" sz="1600" b="0" i="0" u="none" strike="noStrike" cap="none" baseline="0" dirty="0">
                          <a:solidFill>
                            <a:srgbClr val="000000"/>
                          </a:solidFill>
                          <a:latin typeface="Arial"/>
                          <a:ea typeface="Arial"/>
                          <a:cs typeface="Arial"/>
                          <a:sym typeface="Arial"/>
                        </a:rPr>
                        <a:t>width = w;</a:t>
                      </a:r>
                    </a:p>
                    <a:p>
                      <a:r>
                        <a:rPr lang="en-IN" sz="1600" b="0" i="0" u="none" strike="noStrike" cap="none" baseline="0" dirty="0">
                          <a:solidFill>
                            <a:srgbClr val="000000"/>
                          </a:solidFill>
                          <a:latin typeface="Arial"/>
                          <a:ea typeface="Arial"/>
                          <a:cs typeface="Arial"/>
                          <a:sym typeface="Arial"/>
                        </a:rPr>
                        <a:t>height = h;</a:t>
                      </a:r>
                    </a:p>
                    <a:p>
                      <a:r>
                        <a:rPr lang="en-IN" sz="1600" b="0" i="0" u="none" strike="noStrike" cap="none" baseline="0" dirty="0">
                          <a:solidFill>
                            <a:srgbClr val="000000"/>
                          </a:solidFill>
                          <a:latin typeface="Arial"/>
                          <a:ea typeface="Arial"/>
                          <a:cs typeface="Arial"/>
                          <a:sym typeface="Arial"/>
                        </a:rPr>
                        <a:t>depth = d;</a:t>
                      </a:r>
                    </a:p>
                    <a:p>
                      <a:r>
                        <a:rPr lang="en-IN" sz="1600" b="0" i="0" u="none" strike="noStrike" cap="none" baseline="0" dirty="0">
                          <a:solidFill>
                            <a:srgbClr val="000000"/>
                          </a:solidFill>
                          <a:latin typeface="Arial"/>
                          <a:ea typeface="Arial"/>
                          <a:cs typeface="Arial"/>
                          <a:sym typeface="Arial"/>
                        </a:rPr>
                        <a:t>}</a:t>
                      </a:r>
                    </a:p>
                    <a:p>
                      <a:r>
                        <a:rPr lang="en-IN" sz="1600" b="0" i="0" u="none" strike="noStrike" cap="none" baseline="0" dirty="0">
                          <a:solidFill>
                            <a:srgbClr val="000000"/>
                          </a:solidFill>
                          <a:latin typeface="Arial"/>
                          <a:ea typeface="Arial"/>
                          <a:cs typeface="Arial"/>
                          <a:sym typeface="Arial"/>
                        </a:rPr>
                        <a:t>// constructor used when no dimensions specified</a:t>
                      </a:r>
                    </a:p>
                    <a:p>
                      <a:r>
                        <a:rPr lang="en-IN" sz="1600" b="0" i="0" u="none" strike="noStrike" cap="none" baseline="0" dirty="0">
                          <a:solidFill>
                            <a:srgbClr val="C00000"/>
                          </a:solidFill>
                          <a:latin typeface="Arial"/>
                          <a:ea typeface="Arial"/>
                          <a:cs typeface="Arial"/>
                          <a:sym typeface="Arial"/>
                        </a:rPr>
                        <a:t>Box() </a:t>
                      </a:r>
                      <a:r>
                        <a:rPr lang="en-IN" sz="1600" b="0" i="0" u="none" strike="noStrike" cap="none" baseline="0" dirty="0">
                          <a:solidFill>
                            <a:srgbClr val="000000"/>
                          </a:solidFill>
                          <a:latin typeface="Arial"/>
                          <a:ea typeface="Arial"/>
                          <a:cs typeface="Arial"/>
                          <a:sym typeface="Arial"/>
                        </a:rPr>
                        <a:t>{</a:t>
                      </a:r>
                    </a:p>
                    <a:p>
                      <a:r>
                        <a:rPr lang="en-IN" sz="1600" b="0" i="0" u="none" strike="noStrike" cap="none" baseline="0" dirty="0">
                          <a:solidFill>
                            <a:srgbClr val="000000"/>
                          </a:solidFill>
                          <a:latin typeface="Arial"/>
                          <a:ea typeface="Arial"/>
                          <a:cs typeface="Arial"/>
                          <a:sym typeface="Arial"/>
                        </a:rPr>
                        <a:t>width = -1; // use -1 to indicate</a:t>
                      </a:r>
                    </a:p>
                    <a:p>
                      <a:r>
                        <a:rPr lang="en-IN" sz="1600" b="0" i="0" u="none" strike="noStrike" cap="none" baseline="0" dirty="0">
                          <a:solidFill>
                            <a:srgbClr val="000000"/>
                          </a:solidFill>
                          <a:latin typeface="Arial"/>
                          <a:ea typeface="Arial"/>
                          <a:cs typeface="Arial"/>
                          <a:sym typeface="Arial"/>
                        </a:rPr>
                        <a:t>height = -1; // an uninitialized</a:t>
                      </a:r>
                    </a:p>
                    <a:p>
                      <a:r>
                        <a:rPr lang="en-IN" sz="1600" b="0" i="0" u="none" strike="noStrike" cap="none" baseline="0" dirty="0">
                          <a:solidFill>
                            <a:srgbClr val="000000"/>
                          </a:solidFill>
                          <a:latin typeface="Arial"/>
                          <a:ea typeface="Arial"/>
                          <a:cs typeface="Arial"/>
                          <a:sym typeface="Arial"/>
                        </a:rPr>
                        <a:t>depth = -1; // box</a:t>
                      </a:r>
                    </a:p>
                    <a:p>
                      <a:r>
                        <a:rPr lang="en-IN" sz="1600" b="0" i="0" u="none" strike="noStrike" cap="none" baseline="0" dirty="0">
                          <a:solidFill>
                            <a:srgbClr val="000000"/>
                          </a:solidFill>
                          <a:latin typeface="Arial"/>
                          <a:ea typeface="Arial"/>
                          <a:cs typeface="Arial"/>
                          <a:sym typeface="Arial"/>
                        </a:rPr>
                        <a:t>}</a:t>
                      </a:r>
                      <a:endParaRPr lang="en-IN" sz="1800" b="0" i="0" u="none" strike="noStrike" cap="none" dirty="0">
                        <a:solidFill>
                          <a:schemeClr val="dk1"/>
                        </a:solidFill>
                        <a:latin typeface="Inter-Regular"/>
                        <a:ea typeface="Inter-Regular"/>
                        <a:cs typeface="Inter-Regular"/>
                        <a:sym typeface="Arial"/>
                      </a:endParaRPr>
                    </a:p>
                  </a:txBody>
                  <a:tcPr/>
                </a:tc>
                <a:tc>
                  <a:txBody>
                    <a:bodyPr/>
                    <a:lstStyle/>
                    <a:p>
                      <a:r>
                        <a:rPr lang="en-IN" sz="1600" b="0" i="0" u="none" strike="noStrike" cap="none" baseline="0" dirty="0">
                          <a:solidFill>
                            <a:srgbClr val="000000"/>
                          </a:solidFill>
                          <a:latin typeface="Arial"/>
                          <a:ea typeface="Arial"/>
                          <a:cs typeface="Arial"/>
                          <a:sym typeface="Arial"/>
                        </a:rPr>
                        <a:t>// constructor used when cube is created</a:t>
                      </a:r>
                    </a:p>
                    <a:p>
                      <a:r>
                        <a:rPr lang="en-IN" sz="1600" b="0" i="0" u="none" strike="noStrike" cap="none" baseline="0" dirty="0">
                          <a:solidFill>
                            <a:srgbClr val="C00000"/>
                          </a:solidFill>
                          <a:latin typeface="Arial"/>
                          <a:ea typeface="Arial"/>
                          <a:cs typeface="Arial"/>
                          <a:sym typeface="Arial"/>
                        </a:rPr>
                        <a:t>Box(double </a:t>
                      </a:r>
                      <a:r>
                        <a:rPr lang="en-IN" sz="1600" b="0" i="0" u="none" strike="noStrike" cap="none" baseline="0" dirty="0" err="1">
                          <a:solidFill>
                            <a:srgbClr val="C00000"/>
                          </a:solidFill>
                          <a:latin typeface="Arial"/>
                          <a:ea typeface="Arial"/>
                          <a:cs typeface="Arial"/>
                          <a:sym typeface="Arial"/>
                        </a:rPr>
                        <a:t>len</a:t>
                      </a:r>
                      <a:r>
                        <a:rPr lang="en-IN" sz="1600" b="0" i="0" u="none" strike="noStrike" cap="none" baseline="0" dirty="0">
                          <a:solidFill>
                            <a:srgbClr val="C00000"/>
                          </a:solidFill>
                          <a:latin typeface="Arial"/>
                          <a:ea typeface="Arial"/>
                          <a:cs typeface="Arial"/>
                          <a:sym typeface="Arial"/>
                        </a:rPr>
                        <a:t>) </a:t>
                      </a:r>
                      <a:r>
                        <a:rPr lang="en-IN" sz="1600" b="0" i="0" u="none" strike="noStrike" cap="none" baseline="0" dirty="0">
                          <a:solidFill>
                            <a:srgbClr val="000000"/>
                          </a:solidFill>
                          <a:latin typeface="Arial"/>
                          <a:ea typeface="Arial"/>
                          <a:cs typeface="Arial"/>
                          <a:sym typeface="Arial"/>
                        </a:rPr>
                        <a:t>{</a:t>
                      </a:r>
                    </a:p>
                    <a:p>
                      <a:r>
                        <a:rPr lang="en-IN" sz="1600" b="0" i="0" u="none" strike="noStrike" cap="none" baseline="0" dirty="0">
                          <a:solidFill>
                            <a:srgbClr val="000000"/>
                          </a:solidFill>
                          <a:latin typeface="Arial"/>
                          <a:ea typeface="Arial"/>
                          <a:cs typeface="Arial"/>
                          <a:sym typeface="Arial"/>
                        </a:rPr>
                        <a:t>width = height = depth = </a:t>
                      </a:r>
                      <a:r>
                        <a:rPr lang="en-IN" sz="1600" b="0" i="0" u="none" strike="noStrike" cap="none" baseline="0" dirty="0" err="1">
                          <a:solidFill>
                            <a:srgbClr val="000000"/>
                          </a:solidFill>
                          <a:latin typeface="Arial"/>
                          <a:ea typeface="Arial"/>
                          <a:cs typeface="Arial"/>
                          <a:sym typeface="Arial"/>
                        </a:rPr>
                        <a:t>len</a:t>
                      </a:r>
                      <a:r>
                        <a:rPr lang="en-IN" sz="1600" b="0" i="0" u="none" strike="noStrike" cap="none" baseline="0" dirty="0">
                          <a:solidFill>
                            <a:srgbClr val="000000"/>
                          </a:solidFill>
                          <a:latin typeface="Arial"/>
                          <a:ea typeface="Arial"/>
                          <a:cs typeface="Arial"/>
                          <a:sym typeface="Arial"/>
                        </a:rPr>
                        <a:t>;</a:t>
                      </a:r>
                    </a:p>
                    <a:p>
                      <a:r>
                        <a:rPr lang="en-IN" sz="1600" b="0" i="0" u="none" strike="noStrike" cap="none" baseline="0" dirty="0">
                          <a:solidFill>
                            <a:srgbClr val="000000"/>
                          </a:solidFill>
                          <a:latin typeface="Arial"/>
                          <a:ea typeface="Arial"/>
                          <a:cs typeface="Arial"/>
                          <a:sym typeface="Arial"/>
                        </a:rPr>
                        <a:t>}</a:t>
                      </a:r>
                    </a:p>
                    <a:p>
                      <a:r>
                        <a:rPr lang="en-IN" sz="1600" b="0" i="0" u="none" strike="noStrike" cap="none" baseline="0" dirty="0">
                          <a:solidFill>
                            <a:srgbClr val="000000"/>
                          </a:solidFill>
                          <a:latin typeface="Arial"/>
                          <a:ea typeface="Arial"/>
                          <a:cs typeface="Arial"/>
                          <a:sym typeface="Arial"/>
                        </a:rPr>
                        <a:t>// compute and return volume</a:t>
                      </a:r>
                    </a:p>
                    <a:p>
                      <a:r>
                        <a:rPr lang="en-IN" sz="1600" b="0" i="0" u="none" strike="noStrike" cap="none" baseline="0" dirty="0">
                          <a:solidFill>
                            <a:srgbClr val="000000"/>
                          </a:solidFill>
                          <a:latin typeface="Arial"/>
                          <a:ea typeface="Arial"/>
                          <a:cs typeface="Arial"/>
                          <a:sym typeface="Arial"/>
                        </a:rPr>
                        <a:t>double volume() {</a:t>
                      </a:r>
                    </a:p>
                    <a:p>
                      <a:r>
                        <a:rPr lang="en-IN" sz="1600" b="0" i="0" u="none" strike="noStrike" cap="none" baseline="0" dirty="0">
                          <a:solidFill>
                            <a:srgbClr val="000000"/>
                          </a:solidFill>
                          <a:latin typeface="Arial"/>
                          <a:ea typeface="Arial"/>
                          <a:cs typeface="Arial"/>
                          <a:sym typeface="Arial"/>
                        </a:rPr>
                        <a:t>return width * height * depth;</a:t>
                      </a:r>
                    </a:p>
                    <a:p>
                      <a:r>
                        <a:rPr lang="en-IN" sz="1600" b="0" i="0" u="none" strike="noStrike" cap="none" baseline="0" dirty="0">
                          <a:solidFill>
                            <a:srgbClr val="000000"/>
                          </a:solidFill>
                          <a:latin typeface="Arial"/>
                          <a:ea typeface="Arial"/>
                          <a:cs typeface="Arial"/>
                          <a:sym typeface="Arial"/>
                        </a:rPr>
                        <a:t>}</a:t>
                      </a:r>
                    </a:p>
                    <a:p>
                      <a:r>
                        <a:rPr lang="en-IN" sz="1600" b="0" i="0" u="none" strike="noStrike" cap="none" baseline="0" dirty="0">
                          <a:solidFill>
                            <a:srgbClr val="000000"/>
                          </a:solidFill>
                          <a:latin typeface="Arial"/>
                          <a:ea typeface="Arial"/>
                          <a:cs typeface="Arial"/>
                          <a:sym typeface="Arial"/>
                        </a:rPr>
                        <a:t>}</a:t>
                      </a:r>
                    </a:p>
                    <a:p>
                      <a:r>
                        <a:rPr lang="en-IN" sz="1600" b="0" i="0" u="none" strike="noStrike" cap="none" baseline="0" dirty="0">
                          <a:solidFill>
                            <a:srgbClr val="000000"/>
                          </a:solidFill>
                          <a:latin typeface="Arial"/>
                          <a:ea typeface="Arial"/>
                          <a:cs typeface="Arial"/>
                          <a:sym typeface="Arial"/>
                        </a:rPr>
                        <a:t>class </a:t>
                      </a:r>
                      <a:r>
                        <a:rPr lang="en-IN" sz="1600" b="0" i="0" u="none" strike="noStrike" cap="none" baseline="0" dirty="0" err="1">
                          <a:solidFill>
                            <a:srgbClr val="000000"/>
                          </a:solidFill>
                          <a:latin typeface="Arial"/>
                          <a:ea typeface="Arial"/>
                          <a:cs typeface="Arial"/>
                          <a:sym typeface="Arial"/>
                        </a:rPr>
                        <a:t>OverloadCons</a:t>
                      </a:r>
                      <a:r>
                        <a:rPr lang="en-IN" sz="1600" b="0" i="0" u="none" strike="noStrike" cap="none" baseline="0" dirty="0">
                          <a:solidFill>
                            <a:srgbClr val="000000"/>
                          </a:solidFill>
                          <a:latin typeface="Arial"/>
                          <a:ea typeface="Arial"/>
                          <a:cs typeface="Arial"/>
                          <a:sym typeface="Arial"/>
                        </a:rPr>
                        <a:t> {</a:t>
                      </a:r>
                    </a:p>
                    <a:p>
                      <a:r>
                        <a:rPr lang="en-IN" sz="1600" b="0" i="0" u="none" strike="noStrike" cap="none" baseline="0" dirty="0">
                          <a:solidFill>
                            <a:srgbClr val="000000"/>
                          </a:solidFill>
                          <a:latin typeface="Arial"/>
                          <a:ea typeface="Arial"/>
                          <a:cs typeface="Arial"/>
                          <a:sym typeface="Arial"/>
                        </a:rPr>
                        <a:t>public static void main(String </a:t>
                      </a:r>
                      <a:r>
                        <a:rPr lang="en-IN" sz="1600" b="0" i="0" u="none" strike="noStrike" cap="none" baseline="0" dirty="0" err="1">
                          <a:solidFill>
                            <a:srgbClr val="000000"/>
                          </a:solidFill>
                          <a:latin typeface="Arial"/>
                          <a:ea typeface="Arial"/>
                          <a:cs typeface="Arial"/>
                          <a:sym typeface="Arial"/>
                        </a:rPr>
                        <a:t>args</a:t>
                      </a:r>
                      <a:r>
                        <a:rPr lang="en-IN" sz="1600" b="0" i="0" u="none" strike="noStrike" cap="none" baseline="0" dirty="0">
                          <a:solidFill>
                            <a:srgbClr val="000000"/>
                          </a:solidFill>
                          <a:latin typeface="Arial"/>
                          <a:ea typeface="Arial"/>
                          <a:cs typeface="Arial"/>
                          <a:sym typeface="Arial"/>
                        </a:rPr>
                        <a:t>[]) {</a:t>
                      </a:r>
                    </a:p>
                    <a:p>
                      <a:r>
                        <a:rPr lang="en-IN" sz="1600" b="0" i="0" u="none" strike="noStrike" cap="none" baseline="0" dirty="0">
                          <a:solidFill>
                            <a:srgbClr val="000000"/>
                          </a:solidFill>
                          <a:latin typeface="Arial"/>
                          <a:ea typeface="Arial"/>
                          <a:cs typeface="Arial"/>
                          <a:sym typeface="Arial"/>
                        </a:rPr>
                        <a:t>// create boxes using the various constructors</a:t>
                      </a:r>
                    </a:p>
                    <a:p>
                      <a:r>
                        <a:rPr lang="en-IN" sz="1600" b="0" i="0" u="none" strike="noStrike" cap="none" baseline="0" dirty="0">
                          <a:solidFill>
                            <a:srgbClr val="C00000"/>
                          </a:solidFill>
                          <a:latin typeface="Arial"/>
                          <a:ea typeface="Arial"/>
                          <a:cs typeface="Arial"/>
                          <a:sym typeface="Arial"/>
                        </a:rPr>
                        <a:t>Box mybox1 = new Box(10, 20, 15);</a:t>
                      </a:r>
                    </a:p>
                    <a:p>
                      <a:r>
                        <a:rPr lang="en-IN" sz="1600" b="0" i="0" u="none" strike="noStrike" cap="none" baseline="0" dirty="0">
                          <a:solidFill>
                            <a:srgbClr val="C00000"/>
                          </a:solidFill>
                          <a:latin typeface="Arial"/>
                          <a:ea typeface="Arial"/>
                          <a:cs typeface="Arial"/>
                          <a:sym typeface="Arial"/>
                        </a:rPr>
                        <a:t>Box mybox2 = new Box();</a:t>
                      </a:r>
                    </a:p>
                    <a:p>
                      <a:r>
                        <a:rPr lang="en-IN" sz="1600" b="0" i="0" u="none" strike="noStrike" cap="none" baseline="0" dirty="0">
                          <a:solidFill>
                            <a:srgbClr val="C00000"/>
                          </a:solidFill>
                          <a:latin typeface="Arial"/>
                          <a:ea typeface="Arial"/>
                          <a:cs typeface="Arial"/>
                          <a:sym typeface="Arial"/>
                        </a:rPr>
                        <a:t>Box </a:t>
                      </a:r>
                      <a:r>
                        <a:rPr lang="en-IN" sz="1600" b="0" i="0" u="none" strike="noStrike" cap="none" baseline="0" dirty="0" err="1">
                          <a:solidFill>
                            <a:srgbClr val="C00000"/>
                          </a:solidFill>
                          <a:latin typeface="Arial"/>
                          <a:ea typeface="Arial"/>
                          <a:cs typeface="Arial"/>
                          <a:sym typeface="Arial"/>
                        </a:rPr>
                        <a:t>mycube</a:t>
                      </a:r>
                      <a:r>
                        <a:rPr lang="en-IN" sz="1600" b="0" i="0" u="none" strike="noStrike" cap="none" baseline="0" dirty="0">
                          <a:solidFill>
                            <a:srgbClr val="C00000"/>
                          </a:solidFill>
                          <a:latin typeface="Arial"/>
                          <a:ea typeface="Arial"/>
                          <a:cs typeface="Arial"/>
                          <a:sym typeface="Arial"/>
                        </a:rPr>
                        <a:t> = new Box(7);</a:t>
                      </a:r>
                    </a:p>
                    <a:p>
                      <a:r>
                        <a:rPr lang="en-IN" sz="1400" b="0" i="0" u="none" strike="noStrike" cap="none" baseline="0" dirty="0">
                          <a:solidFill>
                            <a:srgbClr val="000000"/>
                          </a:solidFill>
                          <a:latin typeface="Arial"/>
                          <a:ea typeface="Arial"/>
                          <a:cs typeface="Arial"/>
                          <a:sym typeface="Arial"/>
                        </a:rPr>
                        <a:t>double </a:t>
                      </a:r>
                      <a:r>
                        <a:rPr lang="en-IN" sz="1400" b="0" i="0" u="none" strike="noStrike" cap="none" baseline="0" dirty="0" err="1">
                          <a:solidFill>
                            <a:srgbClr val="000000"/>
                          </a:solidFill>
                          <a:latin typeface="Arial"/>
                          <a:ea typeface="Arial"/>
                          <a:cs typeface="Arial"/>
                          <a:sym typeface="Arial"/>
                        </a:rPr>
                        <a:t>vol</a:t>
                      </a:r>
                      <a:r>
                        <a:rPr lang="en-IN" sz="1400" b="0" i="0" u="none" strike="noStrike" cap="none" baseline="0" dirty="0">
                          <a:solidFill>
                            <a:srgbClr val="000000"/>
                          </a:solidFill>
                          <a:latin typeface="Arial"/>
                          <a:ea typeface="Arial"/>
                          <a:cs typeface="Arial"/>
                          <a:sym typeface="Arial"/>
                        </a:rPr>
                        <a:t>;</a:t>
                      </a:r>
                      <a:endParaRPr lang="en-IN" sz="1400" b="0" i="0" u="none" strike="noStrike" cap="none" dirty="0">
                        <a:solidFill>
                          <a:srgbClr val="C00000"/>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990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b="1" dirty="0"/>
              <a:t>Overloading constructors</a:t>
            </a:r>
            <a:endParaRPr lang="en-IN" dirty="0"/>
          </a:p>
        </p:txBody>
      </p:sp>
      <p:sp>
        <p:nvSpPr>
          <p:cNvPr id="3" name="Text Placeholder 2"/>
          <p:cNvSpPr>
            <a:spLocks noGrp="1"/>
          </p:cNvSpPr>
          <p:nvPr>
            <p:ph type="body" idx="1"/>
          </p:nvPr>
        </p:nvSpPr>
        <p:spPr>
          <a:xfrm>
            <a:off x="323528" y="555526"/>
            <a:ext cx="8640960" cy="4587974"/>
          </a:xfrm>
        </p:spPr>
        <p:txBody>
          <a:bodyPr/>
          <a:lstStyle/>
          <a:p>
            <a:pPr marL="76200" indent="0">
              <a:buNone/>
            </a:pPr>
            <a:r>
              <a:rPr lang="en-IN" sz="1400" dirty="0"/>
              <a:t>// get volume of first box</a:t>
            </a:r>
          </a:p>
          <a:p>
            <a:pPr marL="76200" indent="0">
              <a:buNone/>
            </a:pPr>
            <a:r>
              <a:rPr lang="en-IN" sz="1400" dirty="0" err="1"/>
              <a:t>vol</a:t>
            </a:r>
            <a:r>
              <a:rPr lang="en-IN" sz="1400" dirty="0"/>
              <a:t> = mybox1.volume();</a:t>
            </a:r>
          </a:p>
          <a:p>
            <a:pPr marL="76200" indent="0">
              <a:buNone/>
            </a:pPr>
            <a:r>
              <a:rPr lang="en-IN" sz="1400" dirty="0" err="1"/>
              <a:t>System.out.println</a:t>
            </a:r>
            <a:r>
              <a:rPr lang="en-IN" sz="1400" dirty="0"/>
              <a:t>("Volume of mybox1 is " + </a:t>
            </a:r>
            <a:r>
              <a:rPr lang="en-IN" sz="1400" dirty="0" err="1"/>
              <a:t>vol</a:t>
            </a:r>
            <a:r>
              <a:rPr lang="en-IN" sz="1400" dirty="0"/>
              <a:t>);</a:t>
            </a:r>
          </a:p>
          <a:p>
            <a:pPr marL="76200" indent="0">
              <a:buNone/>
            </a:pPr>
            <a:r>
              <a:rPr lang="en-IN" sz="1400" dirty="0"/>
              <a:t>// get volume of second box</a:t>
            </a:r>
          </a:p>
          <a:p>
            <a:pPr marL="76200" indent="0">
              <a:buNone/>
            </a:pPr>
            <a:r>
              <a:rPr lang="en-IN" sz="1400" dirty="0" err="1"/>
              <a:t>vol</a:t>
            </a:r>
            <a:r>
              <a:rPr lang="en-IN" sz="1400" dirty="0"/>
              <a:t> = mybox2.volume();</a:t>
            </a:r>
          </a:p>
          <a:p>
            <a:pPr marL="76200" indent="0">
              <a:buNone/>
            </a:pPr>
            <a:r>
              <a:rPr lang="en-IN" sz="1400" dirty="0" err="1"/>
              <a:t>System.out.println</a:t>
            </a:r>
            <a:r>
              <a:rPr lang="en-IN" sz="1400" dirty="0"/>
              <a:t>("Volume of mybox2 is " + </a:t>
            </a:r>
            <a:r>
              <a:rPr lang="en-IN" sz="1400" dirty="0" err="1"/>
              <a:t>vol</a:t>
            </a:r>
            <a:r>
              <a:rPr lang="en-IN" sz="1400" dirty="0"/>
              <a:t>);</a:t>
            </a:r>
          </a:p>
          <a:p>
            <a:pPr marL="76200" indent="0">
              <a:buNone/>
            </a:pPr>
            <a:r>
              <a:rPr lang="en-IN" sz="1400" dirty="0"/>
              <a:t>// get volume of cube</a:t>
            </a:r>
          </a:p>
          <a:p>
            <a:pPr marL="76200" indent="0">
              <a:buNone/>
            </a:pPr>
            <a:r>
              <a:rPr lang="en-IN" sz="1400" dirty="0" err="1"/>
              <a:t>vol</a:t>
            </a:r>
            <a:r>
              <a:rPr lang="en-IN" sz="1400" dirty="0"/>
              <a:t> = </a:t>
            </a:r>
            <a:r>
              <a:rPr lang="en-IN" sz="1400" dirty="0" err="1"/>
              <a:t>mycube.volume</a:t>
            </a:r>
            <a:r>
              <a:rPr lang="en-IN" sz="1400" dirty="0"/>
              <a:t>();</a:t>
            </a:r>
          </a:p>
          <a:p>
            <a:pPr marL="76200" indent="0">
              <a:buNone/>
            </a:pPr>
            <a:r>
              <a:rPr lang="en-IN" sz="1400" dirty="0" err="1"/>
              <a:t>System.out.println</a:t>
            </a:r>
            <a:r>
              <a:rPr lang="en-IN" sz="1400" dirty="0"/>
              <a:t>("Volume of </a:t>
            </a:r>
            <a:r>
              <a:rPr lang="en-IN" sz="1400" dirty="0" err="1"/>
              <a:t>mycube</a:t>
            </a:r>
            <a:r>
              <a:rPr lang="en-IN" sz="1400" dirty="0"/>
              <a:t> is " + </a:t>
            </a:r>
            <a:r>
              <a:rPr lang="en-IN" sz="1400" dirty="0" err="1"/>
              <a:t>vol</a:t>
            </a:r>
            <a:r>
              <a:rPr lang="en-IN" sz="1400" dirty="0"/>
              <a:t>);</a:t>
            </a:r>
          </a:p>
          <a:p>
            <a:pPr marL="76200" indent="0">
              <a:buNone/>
            </a:pPr>
            <a:r>
              <a:rPr lang="en-IN" sz="1400" dirty="0"/>
              <a:t>}}</a:t>
            </a:r>
          </a:p>
          <a:p>
            <a:pPr marL="76200" indent="0">
              <a:buNone/>
            </a:pPr>
            <a:r>
              <a:rPr lang="en-IN" sz="1400" dirty="0"/>
              <a:t>The output produced by this program is shown here:</a:t>
            </a:r>
          </a:p>
          <a:p>
            <a:pPr marL="76200" indent="0">
              <a:buNone/>
            </a:pPr>
            <a:r>
              <a:rPr lang="en-IN" sz="1400" dirty="0"/>
              <a:t>Volume of mybox1 is 3000.0</a:t>
            </a:r>
          </a:p>
          <a:p>
            <a:pPr marL="76200" indent="0">
              <a:buNone/>
            </a:pPr>
            <a:r>
              <a:rPr lang="en-IN" sz="1400" dirty="0"/>
              <a:t>Volume of mybox2 is -1.0</a:t>
            </a:r>
          </a:p>
          <a:p>
            <a:pPr marL="76200" indent="0">
              <a:buNone/>
            </a:pPr>
            <a:r>
              <a:rPr lang="en-IN" sz="1400" dirty="0"/>
              <a:t>Volume of </a:t>
            </a:r>
            <a:r>
              <a:rPr lang="en-IN" sz="1400" dirty="0" err="1"/>
              <a:t>mycube</a:t>
            </a:r>
            <a:r>
              <a:rPr lang="en-IN" sz="1400" dirty="0"/>
              <a:t> is 343.0</a:t>
            </a:r>
            <a:endParaRPr lang="en-IN" sz="1400" b="1" dirty="0">
              <a:solidFill>
                <a:srgbClr val="FF000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extLst>
      <p:ext uri="{BB962C8B-B14F-4D97-AF65-F5344CB8AC3E}">
        <p14:creationId xmlns:p14="http://schemas.microsoft.com/office/powerpoint/2010/main" val="144703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Using Objects as Parameters</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buNone/>
            </a:pP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617721421"/>
              </p:ext>
            </p:extLst>
          </p:nvPr>
        </p:nvGraphicFramePr>
        <p:xfrm>
          <a:off x="251520" y="627534"/>
          <a:ext cx="8712968" cy="4480560"/>
        </p:xfrm>
        <a:graphic>
          <a:graphicData uri="http://schemas.openxmlformats.org/drawingml/2006/table">
            <a:tbl>
              <a:tblPr firstRow="1" bandRow="1">
                <a:tableStyleId>{D016372B-EEBE-4A30-A24A-56B3CD919E51}</a:tableStyleId>
              </a:tblPr>
              <a:tblGrid>
                <a:gridCol w="4356484">
                  <a:extLst>
                    <a:ext uri="{9D8B030D-6E8A-4147-A177-3AD203B41FA5}">
                      <a16:colId xmlns:a16="http://schemas.microsoft.com/office/drawing/2014/main" val="20000"/>
                    </a:ext>
                  </a:extLst>
                </a:gridCol>
                <a:gridCol w="4356484">
                  <a:extLst>
                    <a:ext uri="{9D8B030D-6E8A-4147-A177-3AD203B41FA5}">
                      <a16:colId xmlns:a16="http://schemas.microsoft.com/office/drawing/2014/main" val="20001"/>
                    </a:ext>
                  </a:extLst>
                </a:gridCol>
              </a:tblGrid>
              <a:tr h="4392488">
                <a:tc>
                  <a:txBody>
                    <a:bodyPr/>
                    <a:lstStyle/>
                    <a:p>
                      <a:r>
                        <a:rPr lang="en-IN" sz="1800" b="0" i="0" u="none" strike="noStrike" cap="none" baseline="0" dirty="0">
                          <a:solidFill>
                            <a:srgbClr val="000000"/>
                          </a:solidFill>
                          <a:latin typeface="Arial"/>
                          <a:ea typeface="Arial"/>
                          <a:cs typeface="Arial"/>
                          <a:sym typeface="Arial"/>
                        </a:rPr>
                        <a:t>// Objects may be passed to methods.</a:t>
                      </a:r>
                    </a:p>
                    <a:p>
                      <a:r>
                        <a:rPr lang="en-IN" sz="1800" b="0" i="0" u="none" strike="noStrike" cap="none" baseline="0" dirty="0">
                          <a:solidFill>
                            <a:srgbClr val="000000"/>
                          </a:solidFill>
                          <a:latin typeface="Arial"/>
                          <a:ea typeface="Arial"/>
                          <a:cs typeface="Arial"/>
                          <a:sym typeface="Arial"/>
                        </a:rPr>
                        <a:t>class Test {</a:t>
                      </a:r>
                    </a:p>
                    <a:p>
                      <a:r>
                        <a:rPr lang="en-IN" sz="1800" b="0" i="0" u="none" strike="noStrike" cap="none" baseline="0" dirty="0" err="1">
                          <a:solidFill>
                            <a:srgbClr val="000000"/>
                          </a:solidFill>
                          <a:latin typeface="Arial"/>
                          <a:ea typeface="Arial"/>
                          <a:cs typeface="Arial"/>
                          <a:sym typeface="Arial"/>
                        </a:rPr>
                        <a:t>int</a:t>
                      </a:r>
                      <a:r>
                        <a:rPr lang="en-IN" sz="1800" b="0" i="0" u="none" strike="noStrike" cap="none" baseline="0" dirty="0">
                          <a:solidFill>
                            <a:srgbClr val="000000"/>
                          </a:solidFill>
                          <a:latin typeface="Arial"/>
                          <a:ea typeface="Arial"/>
                          <a:cs typeface="Arial"/>
                          <a:sym typeface="Arial"/>
                        </a:rPr>
                        <a:t> a, b;</a:t>
                      </a:r>
                    </a:p>
                    <a:p>
                      <a:r>
                        <a:rPr lang="en-IN" sz="1800" b="0" i="0" u="none" strike="noStrike" cap="none" baseline="0" dirty="0">
                          <a:solidFill>
                            <a:srgbClr val="000000"/>
                          </a:solidFill>
                          <a:latin typeface="Arial"/>
                          <a:ea typeface="Arial"/>
                          <a:cs typeface="Arial"/>
                          <a:sym typeface="Arial"/>
                        </a:rPr>
                        <a:t>Test(</a:t>
                      </a:r>
                      <a:r>
                        <a:rPr lang="en-IN" sz="1800" b="0" i="0" u="none" strike="noStrike" cap="none" baseline="0" dirty="0" err="1">
                          <a:solidFill>
                            <a:srgbClr val="000000"/>
                          </a:solidFill>
                          <a:latin typeface="Arial"/>
                          <a:ea typeface="Arial"/>
                          <a:cs typeface="Arial"/>
                          <a:sym typeface="Arial"/>
                        </a:rPr>
                        <a:t>int</a:t>
                      </a:r>
                      <a:r>
                        <a:rPr lang="en-IN" sz="1800" b="0" i="0" u="none" strike="noStrike" cap="none" baseline="0" dirty="0">
                          <a:solidFill>
                            <a:srgbClr val="000000"/>
                          </a:solidFill>
                          <a:latin typeface="Arial"/>
                          <a:ea typeface="Arial"/>
                          <a:cs typeface="Arial"/>
                          <a:sym typeface="Arial"/>
                        </a:rPr>
                        <a:t> </a:t>
                      </a:r>
                      <a:r>
                        <a:rPr lang="en-IN" sz="1800" b="0" i="0" u="none" strike="noStrike" cap="none" baseline="0" dirty="0" err="1">
                          <a:solidFill>
                            <a:srgbClr val="000000"/>
                          </a:solidFill>
                          <a:latin typeface="Arial"/>
                          <a:ea typeface="Arial"/>
                          <a:cs typeface="Arial"/>
                          <a:sym typeface="Arial"/>
                        </a:rPr>
                        <a:t>i</a:t>
                      </a:r>
                      <a:r>
                        <a:rPr lang="en-IN" sz="1800" b="0" i="0" u="none" strike="noStrike" cap="none" baseline="0" dirty="0">
                          <a:solidFill>
                            <a:srgbClr val="000000"/>
                          </a:solidFill>
                          <a:latin typeface="Arial"/>
                          <a:ea typeface="Arial"/>
                          <a:cs typeface="Arial"/>
                          <a:sym typeface="Arial"/>
                        </a:rPr>
                        <a:t>, </a:t>
                      </a:r>
                      <a:r>
                        <a:rPr lang="en-IN" sz="1800" b="0" i="0" u="none" strike="noStrike" cap="none" baseline="0" dirty="0" err="1">
                          <a:solidFill>
                            <a:srgbClr val="000000"/>
                          </a:solidFill>
                          <a:latin typeface="Arial"/>
                          <a:ea typeface="Arial"/>
                          <a:cs typeface="Arial"/>
                          <a:sym typeface="Arial"/>
                        </a:rPr>
                        <a:t>int</a:t>
                      </a:r>
                      <a:r>
                        <a:rPr lang="en-IN" sz="1800" b="0" i="0" u="none" strike="noStrike" cap="none" baseline="0" dirty="0">
                          <a:solidFill>
                            <a:srgbClr val="000000"/>
                          </a:solidFill>
                          <a:latin typeface="Arial"/>
                          <a:ea typeface="Arial"/>
                          <a:cs typeface="Arial"/>
                          <a:sym typeface="Arial"/>
                        </a:rPr>
                        <a:t> j) {</a:t>
                      </a:r>
                    </a:p>
                    <a:p>
                      <a:r>
                        <a:rPr lang="en-IN" sz="1800" b="0" i="0" u="none" strike="noStrike" cap="none" baseline="0" dirty="0">
                          <a:solidFill>
                            <a:srgbClr val="000000"/>
                          </a:solidFill>
                          <a:latin typeface="Arial"/>
                          <a:ea typeface="Arial"/>
                          <a:cs typeface="Arial"/>
                          <a:sym typeface="Arial"/>
                        </a:rPr>
                        <a:t>a = </a:t>
                      </a:r>
                      <a:r>
                        <a:rPr lang="en-IN" sz="1800" b="0" i="0" u="none" strike="noStrike" cap="none" baseline="0" dirty="0" err="1">
                          <a:solidFill>
                            <a:srgbClr val="000000"/>
                          </a:solidFill>
                          <a:latin typeface="Arial"/>
                          <a:ea typeface="Arial"/>
                          <a:cs typeface="Arial"/>
                          <a:sym typeface="Arial"/>
                        </a:rPr>
                        <a:t>i</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b = j;</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chemeClr val="accent3">
                              <a:lumMod val="50000"/>
                            </a:schemeClr>
                          </a:solidFill>
                          <a:latin typeface="Arial"/>
                          <a:ea typeface="Arial"/>
                          <a:cs typeface="Arial"/>
                          <a:sym typeface="Arial"/>
                        </a:rPr>
                        <a:t>// return true if o is equal to the invoking object</a:t>
                      </a:r>
                    </a:p>
                    <a:p>
                      <a:endParaRPr lang="en-IN" sz="1800" b="0" i="0" u="none" strike="noStrike" cap="none" baseline="0" dirty="0">
                        <a:solidFill>
                          <a:srgbClr val="000000"/>
                        </a:solidFill>
                        <a:latin typeface="Arial"/>
                        <a:ea typeface="Arial"/>
                        <a:cs typeface="Arial"/>
                        <a:sym typeface="Arial"/>
                      </a:endParaRPr>
                    </a:p>
                    <a:p>
                      <a:r>
                        <a:rPr lang="en-IN" sz="1800" b="0" i="0" u="none" strike="noStrike" cap="none" baseline="0" dirty="0" err="1">
                          <a:solidFill>
                            <a:srgbClr val="000000"/>
                          </a:solidFill>
                          <a:latin typeface="Arial"/>
                          <a:ea typeface="Arial"/>
                          <a:cs typeface="Arial"/>
                          <a:sym typeface="Arial"/>
                        </a:rPr>
                        <a:t>boolean</a:t>
                      </a:r>
                      <a:r>
                        <a:rPr lang="en-IN" sz="1800" b="0" i="0" u="none" strike="noStrike" cap="none" baseline="0" dirty="0">
                          <a:solidFill>
                            <a:srgbClr val="000000"/>
                          </a:solidFill>
                          <a:latin typeface="Arial"/>
                          <a:ea typeface="Arial"/>
                          <a:cs typeface="Arial"/>
                          <a:sym typeface="Arial"/>
                        </a:rPr>
                        <a:t> </a:t>
                      </a:r>
                      <a:r>
                        <a:rPr lang="en-IN" sz="1800" b="0" i="0" u="none" strike="noStrike" cap="none" baseline="0" dirty="0">
                          <a:solidFill>
                            <a:schemeClr val="accent3">
                              <a:lumMod val="50000"/>
                            </a:schemeClr>
                          </a:solidFill>
                          <a:latin typeface="Arial"/>
                          <a:ea typeface="Arial"/>
                          <a:cs typeface="Arial"/>
                          <a:sym typeface="Arial"/>
                        </a:rPr>
                        <a:t>equals(Test o)</a:t>
                      </a:r>
                      <a:r>
                        <a:rPr lang="en-IN" sz="1800" b="0" i="0" u="none" strike="noStrike" cap="none" baseline="0" dirty="0">
                          <a:solidFill>
                            <a:srgbClr val="000000"/>
                          </a:solidFill>
                          <a:latin typeface="Arial"/>
                          <a:ea typeface="Arial"/>
                          <a:cs typeface="Arial"/>
                          <a:sym typeface="Arial"/>
                        </a:rPr>
                        <a:t> {</a:t>
                      </a:r>
                    </a:p>
                    <a:p>
                      <a:r>
                        <a:rPr lang="en-IN" sz="1800" b="0" i="0" u="none" strike="noStrike" cap="none" baseline="0" dirty="0">
                          <a:solidFill>
                            <a:srgbClr val="000000"/>
                          </a:solidFill>
                          <a:latin typeface="Arial"/>
                          <a:ea typeface="Arial"/>
                          <a:cs typeface="Arial"/>
                          <a:sym typeface="Arial"/>
                        </a:rPr>
                        <a:t>if(</a:t>
                      </a:r>
                      <a:r>
                        <a:rPr lang="en-IN" sz="1800" b="0" i="0" u="none" strike="noStrike" cap="none" baseline="0" dirty="0" err="1">
                          <a:solidFill>
                            <a:srgbClr val="000000"/>
                          </a:solidFill>
                          <a:latin typeface="Arial"/>
                          <a:ea typeface="Arial"/>
                          <a:cs typeface="Arial"/>
                          <a:sym typeface="Arial"/>
                        </a:rPr>
                        <a:t>o.a</a:t>
                      </a:r>
                      <a:r>
                        <a:rPr lang="en-IN" sz="1800" b="0" i="0" u="none" strike="noStrike" cap="none" baseline="0" dirty="0">
                          <a:solidFill>
                            <a:srgbClr val="000000"/>
                          </a:solidFill>
                          <a:latin typeface="Arial"/>
                          <a:ea typeface="Arial"/>
                          <a:cs typeface="Arial"/>
                          <a:sym typeface="Arial"/>
                        </a:rPr>
                        <a:t> == a &amp;&amp; </a:t>
                      </a:r>
                      <a:r>
                        <a:rPr lang="en-IN" sz="1800" b="0" i="0" u="none" strike="noStrike" cap="none" baseline="0" dirty="0" err="1">
                          <a:solidFill>
                            <a:srgbClr val="000000"/>
                          </a:solidFill>
                          <a:latin typeface="Arial"/>
                          <a:ea typeface="Arial"/>
                          <a:cs typeface="Arial"/>
                          <a:sym typeface="Arial"/>
                        </a:rPr>
                        <a:t>o.b</a:t>
                      </a:r>
                      <a:r>
                        <a:rPr lang="en-IN" sz="1800" b="0" i="0" u="none" strike="noStrike" cap="none" baseline="0" dirty="0">
                          <a:solidFill>
                            <a:srgbClr val="000000"/>
                          </a:solidFill>
                          <a:latin typeface="Arial"/>
                          <a:ea typeface="Arial"/>
                          <a:cs typeface="Arial"/>
                          <a:sym typeface="Arial"/>
                        </a:rPr>
                        <a:t> == b) return true; </a:t>
                      </a:r>
                      <a:r>
                        <a:rPr lang="en-IN" sz="1800" b="0" i="0" u="none" strike="noStrike" cap="none" baseline="0" dirty="0">
                          <a:solidFill>
                            <a:schemeClr val="accent3">
                              <a:lumMod val="50000"/>
                            </a:schemeClr>
                          </a:solidFill>
                          <a:latin typeface="Arial"/>
                          <a:ea typeface="Arial"/>
                          <a:cs typeface="Arial"/>
                          <a:sym typeface="Arial"/>
                        </a:rPr>
                        <a:t>//ob2.a== ob1.a</a:t>
                      </a:r>
                    </a:p>
                    <a:p>
                      <a:r>
                        <a:rPr lang="en-IN" sz="1800" b="0" i="0" u="none" strike="noStrike" cap="none" baseline="0" dirty="0">
                          <a:solidFill>
                            <a:srgbClr val="000000"/>
                          </a:solidFill>
                          <a:latin typeface="Arial"/>
                          <a:ea typeface="Arial"/>
                          <a:cs typeface="Arial"/>
                          <a:sym typeface="Arial"/>
                        </a:rPr>
                        <a:t>else return false;</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endParaRPr lang="en-IN" sz="2400" b="0" i="0" u="none" strike="noStrike" cap="none" dirty="0">
                        <a:solidFill>
                          <a:schemeClr val="dk1"/>
                        </a:solidFill>
                        <a:latin typeface="Inter-Regular"/>
                        <a:ea typeface="Inter-Regular"/>
                        <a:cs typeface="Inter-Regular"/>
                        <a:sym typeface="Arial"/>
                      </a:endParaRPr>
                    </a:p>
                  </a:txBody>
                  <a:tcPr/>
                </a:tc>
                <a:tc>
                  <a:txBody>
                    <a:bodyPr/>
                    <a:lstStyle/>
                    <a:p>
                      <a:r>
                        <a:rPr lang="en-IN" sz="1800" b="0" i="0" u="none" strike="noStrike" cap="none" baseline="0" dirty="0">
                          <a:solidFill>
                            <a:srgbClr val="000000"/>
                          </a:solidFill>
                          <a:latin typeface="Arial"/>
                          <a:ea typeface="Arial"/>
                          <a:cs typeface="Arial"/>
                          <a:sym typeface="Arial"/>
                        </a:rPr>
                        <a:t>class </a:t>
                      </a:r>
                      <a:r>
                        <a:rPr lang="en-IN" sz="1800" b="0" i="0" u="none" strike="noStrike" cap="none" baseline="0" dirty="0" err="1">
                          <a:solidFill>
                            <a:srgbClr val="000000"/>
                          </a:solidFill>
                          <a:latin typeface="Arial"/>
                          <a:ea typeface="Arial"/>
                          <a:cs typeface="Arial"/>
                          <a:sym typeface="Arial"/>
                        </a:rPr>
                        <a:t>PassOb</a:t>
                      </a:r>
                      <a:r>
                        <a:rPr lang="en-IN" sz="1800" b="0" i="0" u="none" strike="noStrike" cap="none" baseline="0" dirty="0">
                          <a:solidFill>
                            <a:srgbClr val="000000"/>
                          </a:solidFill>
                          <a:latin typeface="Arial"/>
                          <a:ea typeface="Arial"/>
                          <a:cs typeface="Arial"/>
                          <a:sym typeface="Arial"/>
                        </a:rPr>
                        <a:t> {</a:t>
                      </a:r>
                    </a:p>
                    <a:p>
                      <a:r>
                        <a:rPr lang="en-IN" sz="1800" b="0" i="0" u="none" strike="noStrike" cap="none" baseline="0" dirty="0">
                          <a:solidFill>
                            <a:srgbClr val="000000"/>
                          </a:solidFill>
                          <a:latin typeface="Arial"/>
                          <a:ea typeface="Arial"/>
                          <a:cs typeface="Arial"/>
                          <a:sym typeface="Arial"/>
                        </a:rPr>
                        <a:t>public static void main(String </a:t>
                      </a:r>
                      <a:r>
                        <a:rPr lang="en-IN" sz="1800" b="0" i="0" u="none" strike="noStrike" cap="none" baseline="0" dirty="0" err="1">
                          <a:solidFill>
                            <a:srgbClr val="000000"/>
                          </a:solidFill>
                          <a:latin typeface="Arial"/>
                          <a:ea typeface="Arial"/>
                          <a:cs typeface="Arial"/>
                          <a:sym typeface="Arial"/>
                        </a:rPr>
                        <a:t>args</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 {</a:t>
                      </a:r>
                    </a:p>
                    <a:p>
                      <a:r>
                        <a:rPr lang="en-IN" sz="1800" b="0" i="0" u="none" strike="noStrike" cap="none" baseline="0" dirty="0">
                          <a:solidFill>
                            <a:srgbClr val="000000"/>
                          </a:solidFill>
                          <a:latin typeface="Arial"/>
                          <a:ea typeface="Arial"/>
                          <a:cs typeface="Arial"/>
                          <a:sym typeface="Arial"/>
                        </a:rPr>
                        <a:t>Test ob1 = new Test(100, 22);</a:t>
                      </a:r>
                    </a:p>
                    <a:p>
                      <a:r>
                        <a:rPr lang="en-IN" sz="1800" b="0" i="0" u="none" strike="noStrike" cap="none" baseline="0" dirty="0">
                          <a:solidFill>
                            <a:srgbClr val="000000"/>
                          </a:solidFill>
                          <a:latin typeface="Arial"/>
                          <a:ea typeface="Arial"/>
                          <a:cs typeface="Arial"/>
                          <a:sym typeface="Arial"/>
                        </a:rPr>
                        <a:t>Test ob2 = new Test(100, 22);</a:t>
                      </a:r>
                    </a:p>
                    <a:p>
                      <a:r>
                        <a:rPr lang="en-IN" sz="1800" b="0" i="0" u="none" strike="noStrike" cap="none" baseline="0" dirty="0">
                          <a:solidFill>
                            <a:srgbClr val="000000"/>
                          </a:solidFill>
                          <a:latin typeface="Arial"/>
                          <a:ea typeface="Arial"/>
                          <a:cs typeface="Arial"/>
                          <a:sym typeface="Arial"/>
                        </a:rPr>
                        <a:t>Test ob3 = new Test(-1, -1);</a:t>
                      </a:r>
                    </a:p>
                    <a:p>
                      <a:endParaRPr lang="en-IN" sz="1800" b="0" i="0" u="none" strike="noStrike" cap="none" baseline="0" dirty="0">
                        <a:solidFill>
                          <a:srgbClr val="000000"/>
                        </a:solidFill>
                        <a:latin typeface="Arial"/>
                        <a:ea typeface="Arial"/>
                        <a:cs typeface="Arial"/>
                        <a:sym typeface="Arial"/>
                      </a:endParaRPr>
                    </a:p>
                    <a:p>
                      <a:r>
                        <a:rPr lang="en-IN" sz="1800" b="0" i="0" u="none" strike="noStrike" cap="none" baseline="0" dirty="0" err="1">
                          <a:solidFill>
                            <a:srgbClr val="000000"/>
                          </a:solidFill>
                          <a:latin typeface="Arial"/>
                          <a:ea typeface="Arial"/>
                          <a:cs typeface="Arial"/>
                          <a:sym typeface="Arial"/>
                        </a:rPr>
                        <a:t>System.out.println</a:t>
                      </a:r>
                      <a:r>
                        <a:rPr lang="en-IN" sz="1800" b="0" i="0" u="none" strike="noStrike" cap="none" baseline="0" dirty="0">
                          <a:solidFill>
                            <a:srgbClr val="000000"/>
                          </a:solidFill>
                          <a:latin typeface="Arial"/>
                          <a:ea typeface="Arial"/>
                          <a:cs typeface="Arial"/>
                          <a:sym typeface="Arial"/>
                        </a:rPr>
                        <a:t>("ob1 == ob2: " + </a:t>
                      </a:r>
                      <a:r>
                        <a:rPr lang="en-IN" sz="1800" b="0" i="0" u="none" strike="noStrike" cap="none" baseline="0" dirty="0">
                          <a:solidFill>
                            <a:srgbClr val="000000"/>
                          </a:solidFill>
                          <a:highlight>
                            <a:srgbClr val="FFFF00"/>
                          </a:highlight>
                          <a:latin typeface="Arial"/>
                          <a:ea typeface="Arial"/>
                          <a:cs typeface="Arial"/>
                          <a:sym typeface="Arial"/>
                        </a:rPr>
                        <a:t>ob1.equals(ob2));</a:t>
                      </a:r>
                    </a:p>
                    <a:p>
                      <a:endParaRPr lang="en-IN" sz="1800" b="0" i="0" u="none" strike="noStrike" cap="none" baseline="0" dirty="0">
                        <a:solidFill>
                          <a:srgbClr val="000000"/>
                        </a:solidFill>
                        <a:latin typeface="Arial"/>
                        <a:ea typeface="Arial"/>
                        <a:cs typeface="Arial"/>
                        <a:sym typeface="Arial"/>
                      </a:endParaRPr>
                    </a:p>
                    <a:p>
                      <a:r>
                        <a:rPr lang="en-IN" sz="1800" b="0" i="0" u="none" strike="noStrike" cap="none" baseline="0" dirty="0" err="1">
                          <a:solidFill>
                            <a:srgbClr val="000000"/>
                          </a:solidFill>
                          <a:latin typeface="Arial"/>
                          <a:ea typeface="Arial"/>
                          <a:cs typeface="Arial"/>
                          <a:sym typeface="Arial"/>
                        </a:rPr>
                        <a:t>System.out.println</a:t>
                      </a:r>
                      <a:r>
                        <a:rPr lang="en-IN" sz="1800" b="0" i="0" u="none" strike="noStrike" cap="none" baseline="0" dirty="0">
                          <a:solidFill>
                            <a:srgbClr val="000000"/>
                          </a:solidFill>
                          <a:latin typeface="Arial"/>
                          <a:ea typeface="Arial"/>
                          <a:cs typeface="Arial"/>
                          <a:sym typeface="Arial"/>
                        </a:rPr>
                        <a:t>("ob1 == ob3: " + </a:t>
                      </a:r>
                      <a:r>
                        <a:rPr lang="en-IN" sz="1800" b="0" i="0" u="none" strike="noStrike" cap="none" baseline="0" dirty="0">
                          <a:solidFill>
                            <a:srgbClr val="000000"/>
                          </a:solidFill>
                          <a:highlight>
                            <a:srgbClr val="FFFF00"/>
                          </a:highlight>
                          <a:latin typeface="Arial"/>
                          <a:ea typeface="Arial"/>
                          <a:cs typeface="Arial"/>
                          <a:sym typeface="Arial"/>
                        </a:rPr>
                        <a:t>ob1.equals(ob3));</a:t>
                      </a:r>
                    </a:p>
                    <a:p>
                      <a:r>
                        <a:rPr lang="en-IN" sz="1800" b="0" i="0" u="none" strike="noStrike" cap="none" baseline="0" dirty="0">
                          <a:solidFill>
                            <a:srgbClr val="000000"/>
                          </a:solidFill>
                          <a:latin typeface="Arial"/>
                          <a:ea typeface="Arial"/>
                          <a:cs typeface="Arial"/>
                          <a:sym typeface="Arial"/>
                        </a:rPr>
                        <a:t>}}</a:t>
                      </a:r>
                    </a:p>
                    <a:p>
                      <a:r>
                        <a:rPr lang="en-IN" sz="1400" b="0" i="0" u="none" strike="noStrike" cap="none" baseline="0" dirty="0">
                          <a:solidFill>
                            <a:srgbClr val="C00000"/>
                          </a:solidFill>
                          <a:latin typeface="Arial"/>
                          <a:ea typeface="Arial"/>
                          <a:cs typeface="Arial"/>
                          <a:sym typeface="Arial"/>
                        </a:rPr>
                        <a:t>This program generates the following output:</a:t>
                      </a:r>
                    </a:p>
                    <a:p>
                      <a:r>
                        <a:rPr lang="en-IN" sz="1400" b="0" i="0" u="none" strike="noStrike" cap="none" baseline="0" dirty="0">
                          <a:solidFill>
                            <a:srgbClr val="C00000"/>
                          </a:solidFill>
                          <a:latin typeface="Arial"/>
                          <a:ea typeface="Arial"/>
                          <a:cs typeface="Arial"/>
                          <a:sym typeface="Arial"/>
                        </a:rPr>
                        <a:t>ob1 == ob2: true</a:t>
                      </a:r>
                    </a:p>
                    <a:p>
                      <a:r>
                        <a:rPr lang="en-IN" sz="1400" b="0" i="0" u="none" strike="noStrike" cap="none" baseline="0" dirty="0">
                          <a:solidFill>
                            <a:srgbClr val="C00000"/>
                          </a:solidFill>
                          <a:latin typeface="Arial"/>
                          <a:ea typeface="Arial"/>
                          <a:cs typeface="Arial"/>
                          <a:sym typeface="Arial"/>
                        </a:rPr>
                        <a:t>ob1 == ob3: false</a:t>
                      </a:r>
                      <a:endParaRPr lang="en-IN" sz="1800" b="0" i="0" u="none" strike="noStrike" cap="none" dirty="0">
                        <a:solidFill>
                          <a:srgbClr val="C00000"/>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3986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dirty="0"/>
              <a:t>Allows one object to initialize another.</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buNone/>
            </a:pP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880603885"/>
              </p:ext>
            </p:extLst>
          </p:nvPr>
        </p:nvGraphicFramePr>
        <p:xfrm>
          <a:off x="251520" y="627534"/>
          <a:ext cx="8712968" cy="4480560"/>
        </p:xfrm>
        <a:graphic>
          <a:graphicData uri="http://schemas.openxmlformats.org/drawingml/2006/table">
            <a:tbl>
              <a:tblPr firstRow="1" bandRow="1">
                <a:tableStyleId>{D016372B-EEBE-4A30-A24A-56B3CD919E51}</a:tableStyleId>
              </a:tblPr>
              <a:tblGrid>
                <a:gridCol w="4356484">
                  <a:extLst>
                    <a:ext uri="{9D8B030D-6E8A-4147-A177-3AD203B41FA5}">
                      <a16:colId xmlns:a16="http://schemas.microsoft.com/office/drawing/2014/main" val="20000"/>
                    </a:ext>
                  </a:extLst>
                </a:gridCol>
                <a:gridCol w="4356484">
                  <a:extLst>
                    <a:ext uri="{9D8B030D-6E8A-4147-A177-3AD203B41FA5}">
                      <a16:colId xmlns:a16="http://schemas.microsoft.com/office/drawing/2014/main" val="20001"/>
                    </a:ext>
                  </a:extLst>
                </a:gridCol>
              </a:tblGrid>
              <a:tr h="4392488">
                <a:tc>
                  <a:txBody>
                    <a:bodyPr/>
                    <a:lstStyle/>
                    <a:p>
                      <a:r>
                        <a:rPr lang="en-IN" sz="1600" b="0" i="0" u="none" strike="noStrike" cap="none" baseline="0" dirty="0">
                          <a:solidFill>
                            <a:srgbClr val="000000"/>
                          </a:solidFill>
                          <a:latin typeface="Arial"/>
                          <a:ea typeface="Arial"/>
                          <a:cs typeface="Arial"/>
                          <a:sym typeface="Arial"/>
                        </a:rPr>
                        <a:t>class Box {</a:t>
                      </a:r>
                    </a:p>
                    <a:p>
                      <a:r>
                        <a:rPr lang="en-IN" sz="1600" b="0" i="0" u="none" strike="noStrike" cap="none" baseline="0" dirty="0">
                          <a:solidFill>
                            <a:srgbClr val="000000"/>
                          </a:solidFill>
                          <a:latin typeface="Arial"/>
                          <a:ea typeface="Arial"/>
                          <a:cs typeface="Arial"/>
                          <a:sym typeface="Arial"/>
                        </a:rPr>
                        <a:t>double width;</a:t>
                      </a:r>
                    </a:p>
                    <a:p>
                      <a:r>
                        <a:rPr lang="en-IN" sz="1600" b="0" i="0" u="none" strike="noStrike" cap="none" baseline="0" dirty="0">
                          <a:solidFill>
                            <a:srgbClr val="000000"/>
                          </a:solidFill>
                          <a:latin typeface="Arial"/>
                          <a:ea typeface="Arial"/>
                          <a:cs typeface="Arial"/>
                          <a:sym typeface="Arial"/>
                        </a:rPr>
                        <a:t>double height;</a:t>
                      </a:r>
                    </a:p>
                    <a:p>
                      <a:r>
                        <a:rPr lang="en-IN" sz="1600" b="0" i="0" u="none" strike="noStrike" cap="none" baseline="0" dirty="0">
                          <a:solidFill>
                            <a:srgbClr val="000000"/>
                          </a:solidFill>
                          <a:latin typeface="Arial"/>
                          <a:ea typeface="Arial"/>
                          <a:cs typeface="Arial"/>
                          <a:sym typeface="Arial"/>
                        </a:rPr>
                        <a:t>double depth;</a:t>
                      </a:r>
                    </a:p>
                    <a:p>
                      <a:r>
                        <a:rPr lang="en-IN" sz="1600" b="0" i="0" u="none" strike="noStrike" cap="none" baseline="0" dirty="0">
                          <a:solidFill>
                            <a:srgbClr val="000000"/>
                          </a:solidFill>
                          <a:latin typeface="Arial"/>
                          <a:ea typeface="Arial"/>
                          <a:cs typeface="Arial"/>
                          <a:sym typeface="Arial"/>
                        </a:rPr>
                        <a:t>// Notice this constructor. It takes an object of type Box.</a:t>
                      </a:r>
                    </a:p>
                    <a:p>
                      <a:r>
                        <a:rPr lang="en-IN" sz="1600" b="0" i="0" u="none" strike="noStrike" cap="none" baseline="0" dirty="0">
                          <a:solidFill>
                            <a:schemeClr val="accent3">
                              <a:lumMod val="50000"/>
                            </a:schemeClr>
                          </a:solidFill>
                          <a:latin typeface="Arial"/>
                          <a:ea typeface="Arial"/>
                          <a:cs typeface="Arial"/>
                          <a:sym typeface="Arial"/>
                        </a:rPr>
                        <a:t>Box(Box </a:t>
                      </a:r>
                      <a:r>
                        <a:rPr lang="en-IN" sz="1600" b="0" i="0" u="none" strike="noStrike" cap="none" baseline="0" dirty="0" err="1">
                          <a:solidFill>
                            <a:schemeClr val="accent3">
                              <a:lumMod val="50000"/>
                            </a:schemeClr>
                          </a:solidFill>
                          <a:latin typeface="Arial"/>
                          <a:ea typeface="Arial"/>
                          <a:cs typeface="Arial"/>
                          <a:sym typeface="Arial"/>
                        </a:rPr>
                        <a:t>ob</a:t>
                      </a:r>
                      <a:r>
                        <a:rPr lang="en-IN" sz="1600" b="0" i="0" u="none" strike="noStrike" cap="none" baseline="0" dirty="0">
                          <a:solidFill>
                            <a:schemeClr val="accent3">
                              <a:lumMod val="50000"/>
                            </a:schemeClr>
                          </a:solidFill>
                          <a:latin typeface="Arial"/>
                          <a:ea typeface="Arial"/>
                          <a:cs typeface="Arial"/>
                          <a:sym typeface="Arial"/>
                        </a:rPr>
                        <a:t>) </a:t>
                      </a:r>
                      <a:r>
                        <a:rPr lang="en-IN" sz="1600" b="0" i="0" u="none" strike="noStrike" cap="none" baseline="0" dirty="0">
                          <a:solidFill>
                            <a:srgbClr val="000000"/>
                          </a:solidFill>
                          <a:latin typeface="Arial"/>
                          <a:ea typeface="Arial"/>
                          <a:cs typeface="Arial"/>
                          <a:sym typeface="Arial"/>
                        </a:rPr>
                        <a:t>{ // pass object to constructor</a:t>
                      </a:r>
                    </a:p>
                    <a:p>
                      <a:r>
                        <a:rPr lang="en-IN" sz="1600" b="0" i="0" u="none" strike="noStrike" cap="none" baseline="0" dirty="0">
                          <a:solidFill>
                            <a:srgbClr val="000000"/>
                          </a:solidFill>
                          <a:latin typeface="Arial"/>
                          <a:ea typeface="Arial"/>
                          <a:cs typeface="Arial"/>
                          <a:sym typeface="Arial"/>
                        </a:rPr>
                        <a:t>width = </a:t>
                      </a:r>
                      <a:r>
                        <a:rPr lang="en-IN" sz="1600" b="0" i="0" u="none" strike="noStrike" cap="none" baseline="0" dirty="0" err="1">
                          <a:solidFill>
                            <a:srgbClr val="000000"/>
                          </a:solidFill>
                          <a:latin typeface="Arial"/>
                          <a:ea typeface="Arial"/>
                          <a:cs typeface="Arial"/>
                          <a:sym typeface="Arial"/>
                        </a:rPr>
                        <a:t>ob.width</a:t>
                      </a:r>
                      <a:r>
                        <a:rPr lang="en-IN" sz="1600" b="0" i="0" u="none" strike="noStrike" cap="none" baseline="0" dirty="0">
                          <a:solidFill>
                            <a:srgbClr val="000000"/>
                          </a:solidFill>
                          <a:latin typeface="Arial"/>
                          <a:ea typeface="Arial"/>
                          <a:cs typeface="Arial"/>
                          <a:sym typeface="Arial"/>
                        </a:rPr>
                        <a:t>;</a:t>
                      </a:r>
                    </a:p>
                    <a:p>
                      <a:r>
                        <a:rPr lang="en-IN" sz="1600" b="0" i="0" u="none" strike="noStrike" cap="none" baseline="0" dirty="0">
                          <a:solidFill>
                            <a:srgbClr val="000000"/>
                          </a:solidFill>
                          <a:latin typeface="Arial"/>
                          <a:ea typeface="Arial"/>
                          <a:cs typeface="Arial"/>
                          <a:sym typeface="Arial"/>
                        </a:rPr>
                        <a:t>height = </a:t>
                      </a:r>
                      <a:r>
                        <a:rPr lang="en-IN" sz="1600" b="0" i="0" u="none" strike="noStrike" cap="none" baseline="0" dirty="0" err="1">
                          <a:solidFill>
                            <a:srgbClr val="000000"/>
                          </a:solidFill>
                          <a:latin typeface="Arial"/>
                          <a:ea typeface="Arial"/>
                          <a:cs typeface="Arial"/>
                          <a:sym typeface="Arial"/>
                        </a:rPr>
                        <a:t>ob.height</a:t>
                      </a:r>
                      <a:r>
                        <a:rPr lang="en-IN" sz="1600" b="0" i="0" u="none" strike="noStrike" cap="none" baseline="0" dirty="0">
                          <a:solidFill>
                            <a:srgbClr val="000000"/>
                          </a:solidFill>
                          <a:latin typeface="Arial"/>
                          <a:ea typeface="Arial"/>
                          <a:cs typeface="Arial"/>
                          <a:sym typeface="Arial"/>
                        </a:rPr>
                        <a:t>;</a:t>
                      </a:r>
                    </a:p>
                    <a:p>
                      <a:r>
                        <a:rPr lang="en-IN" sz="1600" b="0" i="0" u="none" strike="noStrike" cap="none" baseline="0" dirty="0">
                          <a:solidFill>
                            <a:srgbClr val="000000"/>
                          </a:solidFill>
                          <a:latin typeface="Arial"/>
                          <a:ea typeface="Arial"/>
                          <a:cs typeface="Arial"/>
                          <a:sym typeface="Arial"/>
                        </a:rPr>
                        <a:t>depth = </a:t>
                      </a:r>
                      <a:r>
                        <a:rPr lang="en-IN" sz="1600" b="0" i="0" u="none" strike="noStrike" cap="none" baseline="0" dirty="0" err="1">
                          <a:solidFill>
                            <a:srgbClr val="000000"/>
                          </a:solidFill>
                          <a:latin typeface="Arial"/>
                          <a:ea typeface="Arial"/>
                          <a:cs typeface="Arial"/>
                          <a:sym typeface="Arial"/>
                        </a:rPr>
                        <a:t>ob.depth</a:t>
                      </a:r>
                      <a:r>
                        <a:rPr lang="en-IN" sz="1600" b="0" i="0" u="none" strike="noStrike" cap="none" baseline="0" dirty="0">
                          <a:solidFill>
                            <a:srgbClr val="000000"/>
                          </a:solidFill>
                          <a:latin typeface="Arial"/>
                          <a:ea typeface="Arial"/>
                          <a:cs typeface="Arial"/>
                          <a:sym typeface="Arial"/>
                        </a:rPr>
                        <a:t>;</a:t>
                      </a:r>
                    </a:p>
                    <a:p>
                      <a:r>
                        <a:rPr lang="en-IN" sz="1600" b="0" i="0" u="none" strike="noStrike" cap="none" baseline="0" dirty="0">
                          <a:solidFill>
                            <a:srgbClr val="000000"/>
                          </a:solidFill>
                          <a:latin typeface="Arial"/>
                          <a:ea typeface="Arial"/>
                          <a:cs typeface="Arial"/>
                          <a:sym typeface="Arial"/>
                        </a:rPr>
                        <a:t>}</a:t>
                      </a:r>
                    </a:p>
                    <a:p>
                      <a:r>
                        <a:rPr lang="en-IN" sz="1600" b="0" i="0" u="none" strike="noStrike" cap="none" baseline="0" dirty="0">
                          <a:solidFill>
                            <a:srgbClr val="000000"/>
                          </a:solidFill>
                          <a:latin typeface="Arial"/>
                          <a:ea typeface="Arial"/>
                          <a:cs typeface="Arial"/>
                          <a:sym typeface="Arial"/>
                        </a:rPr>
                        <a:t>// constructor used when all dimensions specified</a:t>
                      </a:r>
                    </a:p>
                    <a:p>
                      <a:r>
                        <a:rPr lang="fr-FR" sz="1600" b="0" i="0" u="none" strike="noStrike" cap="none" baseline="0" dirty="0">
                          <a:solidFill>
                            <a:srgbClr val="000000"/>
                          </a:solidFill>
                          <a:latin typeface="Arial"/>
                          <a:ea typeface="Arial"/>
                          <a:cs typeface="Arial"/>
                          <a:sym typeface="Arial"/>
                        </a:rPr>
                        <a:t>Box(double w, double h, double d) {</a:t>
                      </a:r>
                    </a:p>
                    <a:p>
                      <a:r>
                        <a:rPr lang="en-IN" sz="1600" b="0" i="0" u="none" strike="noStrike" cap="none" baseline="0" dirty="0">
                          <a:solidFill>
                            <a:srgbClr val="000000"/>
                          </a:solidFill>
                          <a:latin typeface="Arial"/>
                          <a:ea typeface="Arial"/>
                          <a:cs typeface="Arial"/>
                          <a:sym typeface="Arial"/>
                        </a:rPr>
                        <a:t>width = w;</a:t>
                      </a:r>
                    </a:p>
                    <a:p>
                      <a:r>
                        <a:rPr lang="en-IN" sz="1600" b="0" i="0" u="none" strike="noStrike" cap="none" baseline="0" dirty="0">
                          <a:solidFill>
                            <a:srgbClr val="000000"/>
                          </a:solidFill>
                          <a:latin typeface="Arial"/>
                          <a:ea typeface="Arial"/>
                          <a:cs typeface="Arial"/>
                          <a:sym typeface="Arial"/>
                        </a:rPr>
                        <a:t>height = h;</a:t>
                      </a:r>
                    </a:p>
                    <a:p>
                      <a:r>
                        <a:rPr lang="en-IN" sz="1600" b="0" i="0" u="none" strike="noStrike" cap="none" baseline="0" dirty="0">
                          <a:solidFill>
                            <a:srgbClr val="000000"/>
                          </a:solidFill>
                          <a:latin typeface="Arial"/>
                          <a:ea typeface="Arial"/>
                          <a:cs typeface="Arial"/>
                          <a:sym typeface="Arial"/>
                        </a:rPr>
                        <a:t>depth = d;</a:t>
                      </a:r>
                    </a:p>
                    <a:p>
                      <a:r>
                        <a:rPr lang="en-IN" sz="1600" b="0" i="0" u="none" strike="noStrike" cap="none" baseline="0" dirty="0">
                          <a:solidFill>
                            <a:srgbClr val="000000"/>
                          </a:solidFill>
                          <a:latin typeface="Arial"/>
                          <a:ea typeface="Arial"/>
                          <a:cs typeface="Arial"/>
                          <a:sym typeface="Arial"/>
                        </a:rPr>
                        <a:t>}</a:t>
                      </a:r>
                      <a:endParaRPr lang="en-IN" sz="2800" b="0" i="0" u="none" strike="noStrike" cap="none" dirty="0">
                        <a:solidFill>
                          <a:schemeClr val="dk1"/>
                        </a:solidFill>
                        <a:latin typeface="Inter-Regular"/>
                        <a:ea typeface="Inter-Regular"/>
                        <a:cs typeface="Inter-Regular"/>
                        <a:sym typeface="Arial"/>
                      </a:endParaRPr>
                    </a:p>
                  </a:txBody>
                  <a:tcPr/>
                </a:tc>
                <a:tc>
                  <a:txBody>
                    <a:bodyPr/>
                    <a:lstStyle/>
                    <a:p>
                      <a:r>
                        <a:rPr lang="en-IN" sz="1800" b="0" i="0" u="none" strike="noStrike" cap="none" baseline="0" dirty="0">
                          <a:solidFill>
                            <a:srgbClr val="000000"/>
                          </a:solidFill>
                          <a:latin typeface="Arial"/>
                          <a:ea typeface="Arial"/>
                          <a:cs typeface="Arial"/>
                          <a:sym typeface="Arial"/>
                        </a:rPr>
                        <a:t>// constructor used when no dimensions specified</a:t>
                      </a:r>
                    </a:p>
                    <a:p>
                      <a:r>
                        <a:rPr lang="en-IN" sz="1800" b="0" i="0" u="none" strike="noStrike" cap="none" baseline="0" dirty="0">
                          <a:solidFill>
                            <a:srgbClr val="000000"/>
                          </a:solidFill>
                          <a:latin typeface="Arial"/>
                          <a:ea typeface="Arial"/>
                          <a:cs typeface="Arial"/>
                          <a:sym typeface="Arial"/>
                        </a:rPr>
                        <a:t>Box() {</a:t>
                      </a:r>
                    </a:p>
                    <a:p>
                      <a:r>
                        <a:rPr lang="en-IN" sz="1800" b="0" i="0" u="none" strike="noStrike" cap="none" baseline="0" dirty="0">
                          <a:solidFill>
                            <a:srgbClr val="000000"/>
                          </a:solidFill>
                          <a:latin typeface="Arial"/>
                          <a:ea typeface="Arial"/>
                          <a:cs typeface="Arial"/>
                          <a:sym typeface="Arial"/>
                        </a:rPr>
                        <a:t>width = -1; // use -1 to indicate</a:t>
                      </a:r>
                    </a:p>
                    <a:p>
                      <a:r>
                        <a:rPr lang="en-IN" sz="1800" b="0" i="0" u="none" strike="noStrike" cap="none" baseline="0" dirty="0">
                          <a:solidFill>
                            <a:srgbClr val="000000"/>
                          </a:solidFill>
                          <a:latin typeface="Arial"/>
                          <a:ea typeface="Arial"/>
                          <a:cs typeface="Arial"/>
                          <a:sym typeface="Arial"/>
                        </a:rPr>
                        <a:t>height = -1; // an uninitialized</a:t>
                      </a:r>
                    </a:p>
                    <a:p>
                      <a:r>
                        <a:rPr lang="en-IN" sz="1800" b="0" i="0" u="none" strike="noStrike" cap="none" baseline="0" dirty="0">
                          <a:solidFill>
                            <a:srgbClr val="000000"/>
                          </a:solidFill>
                          <a:latin typeface="Arial"/>
                          <a:ea typeface="Arial"/>
                          <a:cs typeface="Arial"/>
                          <a:sym typeface="Arial"/>
                        </a:rPr>
                        <a:t>depth = -1; // box</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 constructor used when cube is created</a:t>
                      </a:r>
                    </a:p>
                    <a:p>
                      <a:r>
                        <a:rPr lang="en-IN" sz="1800" b="0" i="0" u="none" strike="noStrike" cap="none" baseline="0" dirty="0">
                          <a:solidFill>
                            <a:srgbClr val="000000"/>
                          </a:solidFill>
                          <a:latin typeface="Arial"/>
                          <a:ea typeface="Arial"/>
                          <a:cs typeface="Arial"/>
                          <a:sym typeface="Arial"/>
                        </a:rPr>
                        <a:t>Box(double </a:t>
                      </a:r>
                      <a:r>
                        <a:rPr lang="en-IN" sz="1800" b="0" i="0" u="none" strike="noStrike" cap="none" baseline="0" dirty="0" err="1">
                          <a:solidFill>
                            <a:srgbClr val="000000"/>
                          </a:solidFill>
                          <a:latin typeface="Arial"/>
                          <a:ea typeface="Arial"/>
                          <a:cs typeface="Arial"/>
                          <a:sym typeface="Arial"/>
                        </a:rPr>
                        <a:t>len</a:t>
                      </a:r>
                      <a:r>
                        <a:rPr lang="en-IN" sz="1800" b="0" i="0" u="none" strike="noStrike" cap="none" baseline="0" dirty="0">
                          <a:solidFill>
                            <a:srgbClr val="000000"/>
                          </a:solidFill>
                          <a:latin typeface="Arial"/>
                          <a:ea typeface="Arial"/>
                          <a:cs typeface="Arial"/>
                          <a:sym typeface="Arial"/>
                        </a:rPr>
                        <a:t>) {</a:t>
                      </a:r>
                    </a:p>
                    <a:p>
                      <a:r>
                        <a:rPr lang="en-IN" sz="1800" b="0" i="0" u="none" strike="noStrike" cap="none" baseline="0" dirty="0">
                          <a:solidFill>
                            <a:srgbClr val="000000"/>
                          </a:solidFill>
                          <a:latin typeface="Arial"/>
                          <a:ea typeface="Arial"/>
                          <a:cs typeface="Arial"/>
                          <a:sym typeface="Arial"/>
                        </a:rPr>
                        <a:t>width = height = depth = </a:t>
                      </a:r>
                      <a:r>
                        <a:rPr lang="en-IN" sz="1800" b="0" i="0" u="none" strike="noStrike" cap="none" baseline="0" dirty="0" err="1">
                          <a:solidFill>
                            <a:srgbClr val="000000"/>
                          </a:solidFill>
                          <a:latin typeface="Arial"/>
                          <a:ea typeface="Arial"/>
                          <a:cs typeface="Arial"/>
                          <a:sym typeface="Arial"/>
                        </a:rPr>
                        <a:t>len</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 compute and return volume</a:t>
                      </a:r>
                    </a:p>
                    <a:p>
                      <a:r>
                        <a:rPr lang="en-IN" sz="1800" b="0" i="0" u="none" strike="noStrike" cap="none" baseline="0" dirty="0">
                          <a:solidFill>
                            <a:srgbClr val="000000"/>
                          </a:solidFill>
                          <a:latin typeface="Arial"/>
                          <a:ea typeface="Arial"/>
                          <a:cs typeface="Arial"/>
                          <a:sym typeface="Arial"/>
                        </a:rPr>
                        <a:t>double volume() {</a:t>
                      </a:r>
                    </a:p>
                    <a:p>
                      <a:r>
                        <a:rPr lang="en-IN" sz="1800" b="0" i="0" u="none" strike="noStrike" cap="none" baseline="0" dirty="0">
                          <a:solidFill>
                            <a:srgbClr val="000000"/>
                          </a:solidFill>
                          <a:latin typeface="Arial"/>
                          <a:ea typeface="Arial"/>
                          <a:cs typeface="Arial"/>
                          <a:sym typeface="Arial"/>
                        </a:rPr>
                        <a:t>return width * height * depth;</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endParaRPr lang="en-IN" sz="2400" b="0" i="0" u="none" strike="noStrike" cap="none" dirty="0">
                        <a:solidFill>
                          <a:srgbClr val="C00000"/>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8759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dirty="0"/>
              <a:t>allows one object to initialize another.</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buNone/>
            </a:pP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438352279"/>
              </p:ext>
            </p:extLst>
          </p:nvPr>
        </p:nvGraphicFramePr>
        <p:xfrm>
          <a:off x="251520" y="627534"/>
          <a:ext cx="8712968" cy="4480560"/>
        </p:xfrm>
        <a:graphic>
          <a:graphicData uri="http://schemas.openxmlformats.org/drawingml/2006/table">
            <a:tbl>
              <a:tblPr firstRow="1" bandRow="1">
                <a:tableStyleId>{D016372B-EEBE-4A30-A24A-56B3CD919E51}</a:tableStyleId>
              </a:tblPr>
              <a:tblGrid>
                <a:gridCol w="4356484">
                  <a:extLst>
                    <a:ext uri="{9D8B030D-6E8A-4147-A177-3AD203B41FA5}">
                      <a16:colId xmlns:a16="http://schemas.microsoft.com/office/drawing/2014/main" val="20000"/>
                    </a:ext>
                  </a:extLst>
                </a:gridCol>
                <a:gridCol w="4356484">
                  <a:extLst>
                    <a:ext uri="{9D8B030D-6E8A-4147-A177-3AD203B41FA5}">
                      <a16:colId xmlns:a16="http://schemas.microsoft.com/office/drawing/2014/main" val="20001"/>
                    </a:ext>
                  </a:extLst>
                </a:gridCol>
              </a:tblGrid>
              <a:tr h="4392488">
                <a:tc>
                  <a:txBody>
                    <a:bodyPr/>
                    <a:lstStyle/>
                    <a:p>
                      <a:r>
                        <a:rPr lang="en-IN" sz="1800" b="0" i="0" u="none" strike="noStrike" cap="none" baseline="0" dirty="0">
                          <a:solidFill>
                            <a:srgbClr val="000000"/>
                          </a:solidFill>
                          <a:latin typeface="Arial"/>
                          <a:ea typeface="Arial"/>
                          <a:cs typeface="Arial"/>
                          <a:sym typeface="Arial"/>
                        </a:rPr>
                        <a:t>class OverloadCons2 {</a:t>
                      </a:r>
                    </a:p>
                    <a:p>
                      <a:r>
                        <a:rPr lang="en-IN" sz="1800" b="0" i="0" u="none" strike="noStrike" cap="none" baseline="0" dirty="0">
                          <a:solidFill>
                            <a:srgbClr val="000000"/>
                          </a:solidFill>
                          <a:latin typeface="Arial"/>
                          <a:ea typeface="Arial"/>
                          <a:cs typeface="Arial"/>
                          <a:sym typeface="Arial"/>
                        </a:rPr>
                        <a:t>public static void main(String </a:t>
                      </a:r>
                      <a:r>
                        <a:rPr lang="en-IN" sz="1800" b="0" i="0" u="none" strike="noStrike" cap="none" baseline="0" dirty="0" err="1">
                          <a:solidFill>
                            <a:srgbClr val="000000"/>
                          </a:solidFill>
                          <a:latin typeface="Arial"/>
                          <a:ea typeface="Arial"/>
                          <a:cs typeface="Arial"/>
                          <a:sym typeface="Arial"/>
                        </a:rPr>
                        <a:t>args</a:t>
                      </a:r>
                      <a:r>
                        <a:rPr lang="en-IN" sz="1800" b="0" i="0" u="none" strike="noStrike" cap="none" baseline="0" dirty="0">
                          <a:solidFill>
                            <a:srgbClr val="000000"/>
                          </a:solidFill>
                          <a:latin typeface="Arial"/>
                          <a:ea typeface="Arial"/>
                          <a:cs typeface="Arial"/>
                          <a:sym typeface="Arial"/>
                        </a:rPr>
                        <a:t>[]) {</a:t>
                      </a:r>
                    </a:p>
                    <a:p>
                      <a:r>
                        <a:rPr lang="en-IN" sz="1800" b="0" i="0" u="none" strike="noStrike" cap="none" baseline="0" dirty="0">
                          <a:solidFill>
                            <a:srgbClr val="000000"/>
                          </a:solidFill>
                          <a:latin typeface="Arial"/>
                          <a:ea typeface="Arial"/>
                          <a:cs typeface="Arial"/>
                          <a:sym typeface="Arial"/>
                        </a:rPr>
                        <a:t>// create boxes using the various constructors</a:t>
                      </a:r>
                    </a:p>
                    <a:p>
                      <a:r>
                        <a:rPr lang="en-IN" sz="1800" b="0" i="0" u="none" strike="noStrike" cap="none" baseline="0" dirty="0">
                          <a:solidFill>
                            <a:srgbClr val="000000"/>
                          </a:solidFill>
                          <a:latin typeface="Arial"/>
                          <a:ea typeface="Arial"/>
                          <a:cs typeface="Arial"/>
                          <a:sym typeface="Arial"/>
                        </a:rPr>
                        <a:t>Box mybox1 = new Box(10, 20, 15);</a:t>
                      </a:r>
                    </a:p>
                    <a:p>
                      <a:r>
                        <a:rPr lang="en-IN" sz="1800" b="0" i="0" u="none" strike="noStrike" cap="none" baseline="0" dirty="0">
                          <a:solidFill>
                            <a:srgbClr val="000000"/>
                          </a:solidFill>
                          <a:latin typeface="Arial"/>
                          <a:ea typeface="Arial"/>
                          <a:cs typeface="Arial"/>
                          <a:sym typeface="Arial"/>
                        </a:rPr>
                        <a:t>Box mybox2 = new Box();</a:t>
                      </a:r>
                    </a:p>
                    <a:p>
                      <a:r>
                        <a:rPr lang="en-IN" sz="1800" b="0" i="0" u="none" strike="noStrike" cap="none" baseline="0" dirty="0">
                          <a:solidFill>
                            <a:srgbClr val="000000"/>
                          </a:solidFill>
                          <a:latin typeface="Arial"/>
                          <a:ea typeface="Arial"/>
                          <a:cs typeface="Arial"/>
                          <a:sym typeface="Arial"/>
                        </a:rPr>
                        <a:t>Box </a:t>
                      </a:r>
                      <a:r>
                        <a:rPr lang="en-IN" sz="1800" b="0" i="0" u="none" strike="noStrike" cap="none" baseline="0" dirty="0" err="1">
                          <a:solidFill>
                            <a:srgbClr val="000000"/>
                          </a:solidFill>
                          <a:latin typeface="Arial"/>
                          <a:ea typeface="Arial"/>
                          <a:cs typeface="Arial"/>
                          <a:sym typeface="Arial"/>
                        </a:rPr>
                        <a:t>mycube</a:t>
                      </a:r>
                      <a:r>
                        <a:rPr lang="en-IN" sz="1800" b="0" i="0" u="none" strike="noStrike" cap="none" baseline="0" dirty="0">
                          <a:solidFill>
                            <a:srgbClr val="000000"/>
                          </a:solidFill>
                          <a:latin typeface="Arial"/>
                          <a:ea typeface="Arial"/>
                          <a:cs typeface="Arial"/>
                          <a:sym typeface="Arial"/>
                        </a:rPr>
                        <a:t> = new Box(7);</a:t>
                      </a:r>
                    </a:p>
                    <a:p>
                      <a:endParaRPr lang="en-IN" sz="1800" b="0" i="0" u="none" strike="noStrike" cap="none" baseline="0" dirty="0">
                        <a:solidFill>
                          <a:srgbClr val="000000"/>
                        </a:solidFill>
                        <a:latin typeface="Arial"/>
                        <a:ea typeface="Arial"/>
                        <a:cs typeface="Arial"/>
                        <a:sym typeface="Arial"/>
                      </a:endParaRPr>
                    </a:p>
                    <a:p>
                      <a:r>
                        <a:rPr lang="en-IN" sz="1800" b="0" i="0" u="none" strike="noStrike" cap="none" baseline="0" dirty="0">
                          <a:solidFill>
                            <a:srgbClr val="C00000"/>
                          </a:solidFill>
                          <a:latin typeface="Arial"/>
                          <a:ea typeface="Arial"/>
                          <a:cs typeface="Arial"/>
                          <a:sym typeface="Arial"/>
                        </a:rPr>
                        <a:t>Box </a:t>
                      </a:r>
                      <a:r>
                        <a:rPr lang="en-IN" sz="1800" b="0" i="0" u="none" strike="noStrike" cap="none" baseline="0" dirty="0" err="1">
                          <a:solidFill>
                            <a:srgbClr val="C00000"/>
                          </a:solidFill>
                          <a:latin typeface="Arial"/>
                          <a:ea typeface="Arial"/>
                          <a:cs typeface="Arial"/>
                          <a:sym typeface="Arial"/>
                        </a:rPr>
                        <a:t>myclone</a:t>
                      </a:r>
                      <a:r>
                        <a:rPr lang="en-IN" sz="1800" b="0" i="0" u="none" strike="noStrike" cap="none" baseline="0" dirty="0">
                          <a:solidFill>
                            <a:srgbClr val="C00000"/>
                          </a:solidFill>
                          <a:latin typeface="Arial"/>
                          <a:ea typeface="Arial"/>
                          <a:cs typeface="Arial"/>
                          <a:sym typeface="Arial"/>
                        </a:rPr>
                        <a:t> = new Box(mybox1); // </a:t>
                      </a:r>
                      <a:r>
                        <a:rPr lang="en-IN" sz="1800" b="0" i="0" u="none" strike="noStrike" cap="none" baseline="0" dirty="0">
                          <a:solidFill>
                            <a:srgbClr val="000000"/>
                          </a:solidFill>
                          <a:latin typeface="Arial"/>
                          <a:ea typeface="Arial"/>
                          <a:cs typeface="Arial"/>
                          <a:sym typeface="Arial"/>
                        </a:rPr>
                        <a:t>create copy of mybox1</a:t>
                      </a:r>
                    </a:p>
                    <a:p>
                      <a:endParaRPr lang="en-IN" sz="1800" b="0" i="0" u="none" strike="noStrike" cap="none" baseline="0" dirty="0">
                        <a:solidFill>
                          <a:srgbClr val="000000"/>
                        </a:solidFill>
                        <a:latin typeface="Arial"/>
                        <a:ea typeface="Arial"/>
                        <a:cs typeface="Arial"/>
                        <a:sym typeface="Arial"/>
                      </a:endParaRPr>
                    </a:p>
                    <a:p>
                      <a:r>
                        <a:rPr lang="en-IN" sz="1800" b="0" i="0" u="none" strike="noStrike" cap="none" baseline="0" dirty="0">
                          <a:solidFill>
                            <a:srgbClr val="000000"/>
                          </a:solidFill>
                          <a:latin typeface="Arial"/>
                          <a:ea typeface="Arial"/>
                          <a:cs typeface="Arial"/>
                          <a:sym typeface="Arial"/>
                        </a:rPr>
                        <a:t>double </a:t>
                      </a:r>
                      <a:r>
                        <a:rPr lang="en-IN" sz="1800" b="0" i="0" u="none" strike="noStrike" cap="none" baseline="0" dirty="0" err="1">
                          <a:solidFill>
                            <a:srgbClr val="000000"/>
                          </a:solidFill>
                          <a:latin typeface="Arial"/>
                          <a:ea typeface="Arial"/>
                          <a:cs typeface="Arial"/>
                          <a:sym typeface="Arial"/>
                        </a:rPr>
                        <a:t>vol</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 get volume of first box</a:t>
                      </a:r>
                    </a:p>
                    <a:p>
                      <a:r>
                        <a:rPr lang="en-IN" sz="1800" b="0" i="0" u="none" strike="noStrike" cap="none" baseline="0" dirty="0" err="1">
                          <a:solidFill>
                            <a:srgbClr val="000000"/>
                          </a:solidFill>
                          <a:latin typeface="Arial"/>
                          <a:ea typeface="Arial"/>
                          <a:cs typeface="Arial"/>
                          <a:sym typeface="Arial"/>
                        </a:rPr>
                        <a:t>vol</a:t>
                      </a:r>
                      <a:r>
                        <a:rPr lang="en-IN" sz="1800" b="0" i="0" u="none" strike="noStrike" cap="none" baseline="0" dirty="0">
                          <a:solidFill>
                            <a:srgbClr val="000000"/>
                          </a:solidFill>
                          <a:latin typeface="Arial"/>
                          <a:ea typeface="Arial"/>
                          <a:cs typeface="Arial"/>
                          <a:sym typeface="Arial"/>
                        </a:rPr>
                        <a:t> = mybox1.volume();</a:t>
                      </a:r>
                    </a:p>
                    <a:p>
                      <a:r>
                        <a:rPr lang="en-IN" sz="1800" b="0" i="0" u="none" strike="noStrike" cap="none" baseline="0" dirty="0" err="1">
                          <a:solidFill>
                            <a:srgbClr val="000000"/>
                          </a:solidFill>
                          <a:latin typeface="Arial"/>
                          <a:ea typeface="Arial"/>
                          <a:cs typeface="Arial"/>
                          <a:sym typeface="Arial"/>
                        </a:rPr>
                        <a:t>System.out.println</a:t>
                      </a:r>
                      <a:r>
                        <a:rPr lang="en-IN" sz="1800" b="0" i="0" u="none" strike="noStrike" cap="none" baseline="0" dirty="0">
                          <a:solidFill>
                            <a:srgbClr val="000000"/>
                          </a:solidFill>
                          <a:latin typeface="Arial"/>
                          <a:ea typeface="Arial"/>
                          <a:cs typeface="Arial"/>
                          <a:sym typeface="Arial"/>
                        </a:rPr>
                        <a:t>("Volume of mybox1 is " + </a:t>
                      </a:r>
                      <a:r>
                        <a:rPr lang="en-IN" sz="1800" b="0" i="0" u="none" strike="noStrike" cap="none" baseline="0" dirty="0" err="1">
                          <a:solidFill>
                            <a:srgbClr val="000000"/>
                          </a:solidFill>
                          <a:latin typeface="Arial"/>
                          <a:ea typeface="Arial"/>
                          <a:cs typeface="Arial"/>
                          <a:sym typeface="Arial"/>
                        </a:rPr>
                        <a:t>vol</a:t>
                      </a:r>
                      <a:r>
                        <a:rPr lang="en-IN" sz="1800" b="0" i="0" u="none" strike="noStrike" cap="none" baseline="0" dirty="0">
                          <a:solidFill>
                            <a:srgbClr val="000000"/>
                          </a:solidFill>
                          <a:latin typeface="Arial"/>
                          <a:ea typeface="Arial"/>
                          <a:cs typeface="Arial"/>
                          <a:sym typeface="Arial"/>
                        </a:rPr>
                        <a:t>);</a:t>
                      </a:r>
                      <a:endParaRPr lang="en-IN" sz="3200" b="0" i="0" u="none" strike="noStrike" cap="none" dirty="0">
                        <a:solidFill>
                          <a:schemeClr val="dk1"/>
                        </a:solidFill>
                        <a:latin typeface="Inter-Regular"/>
                        <a:ea typeface="Inter-Regular"/>
                        <a:cs typeface="Inter-Regular"/>
                        <a:sym typeface="Arial"/>
                      </a:endParaRPr>
                    </a:p>
                  </a:txBody>
                  <a:tcPr/>
                </a:tc>
                <a:tc>
                  <a:txBody>
                    <a:bodyPr/>
                    <a:lstStyle/>
                    <a:p>
                      <a:r>
                        <a:rPr lang="en-IN" sz="1800" b="0" i="0" u="none" strike="noStrike" cap="none" baseline="0" dirty="0">
                          <a:solidFill>
                            <a:srgbClr val="000000"/>
                          </a:solidFill>
                          <a:latin typeface="Arial"/>
                          <a:ea typeface="Arial"/>
                          <a:cs typeface="Arial"/>
                          <a:sym typeface="Arial"/>
                        </a:rPr>
                        <a:t>// get volume of second box</a:t>
                      </a:r>
                    </a:p>
                    <a:p>
                      <a:r>
                        <a:rPr lang="en-IN" sz="1800" b="0" i="0" u="none" strike="noStrike" cap="none" baseline="0" dirty="0" err="1">
                          <a:solidFill>
                            <a:srgbClr val="000000"/>
                          </a:solidFill>
                          <a:latin typeface="Arial"/>
                          <a:ea typeface="Arial"/>
                          <a:cs typeface="Arial"/>
                          <a:sym typeface="Arial"/>
                        </a:rPr>
                        <a:t>vol</a:t>
                      </a:r>
                      <a:r>
                        <a:rPr lang="en-IN" sz="1800" b="0" i="0" u="none" strike="noStrike" cap="none" baseline="0" dirty="0">
                          <a:solidFill>
                            <a:srgbClr val="000000"/>
                          </a:solidFill>
                          <a:latin typeface="Arial"/>
                          <a:ea typeface="Arial"/>
                          <a:cs typeface="Arial"/>
                          <a:sym typeface="Arial"/>
                        </a:rPr>
                        <a:t> = mybox2.volume();</a:t>
                      </a:r>
                    </a:p>
                    <a:p>
                      <a:r>
                        <a:rPr lang="en-IN" sz="1800" b="0" i="0" u="none" strike="noStrike" cap="none" baseline="0" dirty="0" err="1">
                          <a:solidFill>
                            <a:srgbClr val="000000"/>
                          </a:solidFill>
                          <a:latin typeface="Arial"/>
                          <a:ea typeface="Arial"/>
                          <a:cs typeface="Arial"/>
                          <a:sym typeface="Arial"/>
                        </a:rPr>
                        <a:t>System.out.println</a:t>
                      </a:r>
                      <a:r>
                        <a:rPr lang="en-IN" sz="1800" b="0" i="0" u="none" strike="noStrike" cap="none" baseline="0" dirty="0">
                          <a:solidFill>
                            <a:srgbClr val="000000"/>
                          </a:solidFill>
                          <a:latin typeface="Arial"/>
                          <a:ea typeface="Arial"/>
                          <a:cs typeface="Arial"/>
                          <a:sym typeface="Arial"/>
                        </a:rPr>
                        <a:t>("Volume of mybox2 is " + </a:t>
                      </a:r>
                      <a:r>
                        <a:rPr lang="en-IN" sz="1800" b="0" i="0" u="none" strike="noStrike" cap="none" baseline="0" dirty="0" err="1">
                          <a:solidFill>
                            <a:srgbClr val="000000"/>
                          </a:solidFill>
                          <a:latin typeface="Arial"/>
                          <a:ea typeface="Arial"/>
                          <a:cs typeface="Arial"/>
                          <a:sym typeface="Arial"/>
                        </a:rPr>
                        <a:t>vol</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 get volume of cube</a:t>
                      </a:r>
                    </a:p>
                    <a:p>
                      <a:r>
                        <a:rPr lang="en-IN" sz="1800" b="0" i="0" u="none" strike="noStrike" cap="none" baseline="0" dirty="0" err="1">
                          <a:solidFill>
                            <a:srgbClr val="000000"/>
                          </a:solidFill>
                          <a:latin typeface="Arial"/>
                          <a:ea typeface="Arial"/>
                          <a:cs typeface="Arial"/>
                          <a:sym typeface="Arial"/>
                        </a:rPr>
                        <a:t>vol</a:t>
                      </a:r>
                      <a:r>
                        <a:rPr lang="en-IN" sz="1800" b="0" i="0" u="none" strike="noStrike" cap="none" baseline="0" dirty="0">
                          <a:solidFill>
                            <a:srgbClr val="000000"/>
                          </a:solidFill>
                          <a:latin typeface="Arial"/>
                          <a:ea typeface="Arial"/>
                          <a:cs typeface="Arial"/>
                          <a:sym typeface="Arial"/>
                        </a:rPr>
                        <a:t> = </a:t>
                      </a:r>
                      <a:r>
                        <a:rPr lang="en-IN" sz="1800" b="0" i="0" u="none" strike="noStrike" cap="none" baseline="0" dirty="0" err="1">
                          <a:solidFill>
                            <a:srgbClr val="000000"/>
                          </a:solidFill>
                          <a:latin typeface="Arial"/>
                          <a:ea typeface="Arial"/>
                          <a:cs typeface="Arial"/>
                          <a:sym typeface="Arial"/>
                        </a:rPr>
                        <a:t>mycube.volume</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err="1">
                          <a:solidFill>
                            <a:srgbClr val="000000"/>
                          </a:solidFill>
                          <a:latin typeface="Arial"/>
                          <a:ea typeface="Arial"/>
                          <a:cs typeface="Arial"/>
                          <a:sym typeface="Arial"/>
                        </a:rPr>
                        <a:t>System.out.println</a:t>
                      </a:r>
                      <a:r>
                        <a:rPr lang="en-IN" sz="1800" b="0" i="0" u="none" strike="noStrike" cap="none" baseline="0" dirty="0">
                          <a:solidFill>
                            <a:srgbClr val="000000"/>
                          </a:solidFill>
                          <a:latin typeface="Arial"/>
                          <a:ea typeface="Arial"/>
                          <a:cs typeface="Arial"/>
                          <a:sym typeface="Arial"/>
                        </a:rPr>
                        <a:t>("Volume of cube is " + </a:t>
                      </a:r>
                      <a:r>
                        <a:rPr lang="en-IN" sz="1800" b="0" i="0" u="none" strike="noStrike" cap="none" baseline="0" dirty="0" err="1">
                          <a:solidFill>
                            <a:srgbClr val="000000"/>
                          </a:solidFill>
                          <a:latin typeface="Arial"/>
                          <a:ea typeface="Arial"/>
                          <a:cs typeface="Arial"/>
                          <a:sym typeface="Arial"/>
                        </a:rPr>
                        <a:t>vol</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 get volume of clone</a:t>
                      </a:r>
                    </a:p>
                    <a:p>
                      <a:r>
                        <a:rPr lang="en-IN" sz="1800" b="0" i="0" u="none" strike="noStrike" cap="none" baseline="0" dirty="0" err="1">
                          <a:solidFill>
                            <a:srgbClr val="000000"/>
                          </a:solidFill>
                          <a:latin typeface="Arial"/>
                          <a:ea typeface="Arial"/>
                          <a:cs typeface="Arial"/>
                          <a:sym typeface="Arial"/>
                        </a:rPr>
                        <a:t>vol</a:t>
                      </a:r>
                      <a:r>
                        <a:rPr lang="en-IN" sz="1800" b="0" i="0" u="none" strike="noStrike" cap="none" baseline="0" dirty="0">
                          <a:solidFill>
                            <a:srgbClr val="000000"/>
                          </a:solidFill>
                          <a:latin typeface="Arial"/>
                          <a:ea typeface="Arial"/>
                          <a:cs typeface="Arial"/>
                          <a:sym typeface="Arial"/>
                        </a:rPr>
                        <a:t> = </a:t>
                      </a:r>
                      <a:r>
                        <a:rPr lang="en-IN" sz="1800" b="0" i="0" u="none" strike="noStrike" cap="none" baseline="0" dirty="0" err="1">
                          <a:solidFill>
                            <a:srgbClr val="000000"/>
                          </a:solidFill>
                          <a:latin typeface="Arial"/>
                          <a:ea typeface="Arial"/>
                          <a:cs typeface="Arial"/>
                          <a:sym typeface="Arial"/>
                        </a:rPr>
                        <a:t>myclone.volume</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err="1">
                          <a:solidFill>
                            <a:srgbClr val="000000"/>
                          </a:solidFill>
                          <a:latin typeface="Arial"/>
                          <a:ea typeface="Arial"/>
                          <a:cs typeface="Arial"/>
                          <a:sym typeface="Arial"/>
                        </a:rPr>
                        <a:t>System.out.println</a:t>
                      </a:r>
                      <a:r>
                        <a:rPr lang="en-IN" sz="1800" b="0" i="0" u="none" strike="noStrike" cap="none" baseline="0" dirty="0">
                          <a:solidFill>
                            <a:srgbClr val="000000"/>
                          </a:solidFill>
                          <a:latin typeface="Arial"/>
                          <a:ea typeface="Arial"/>
                          <a:cs typeface="Arial"/>
                          <a:sym typeface="Arial"/>
                        </a:rPr>
                        <a:t>("Volume of clone is " + </a:t>
                      </a:r>
                      <a:r>
                        <a:rPr lang="en-IN" sz="1800" b="0" i="0" u="none" strike="noStrike" cap="none" baseline="0" dirty="0" err="1">
                          <a:solidFill>
                            <a:srgbClr val="000000"/>
                          </a:solidFill>
                          <a:latin typeface="Arial"/>
                          <a:ea typeface="Arial"/>
                          <a:cs typeface="Arial"/>
                          <a:sym typeface="Arial"/>
                        </a:rPr>
                        <a:t>vol</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endParaRPr lang="en-IN" sz="2400" b="0" i="0" u="none" strike="noStrike" cap="none" dirty="0">
                        <a:solidFill>
                          <a:srgbClr val="C00000"/>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9296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b="1" dirty="0"/>
              <a:t>Argument Passing</a:t>
            </a:r>
            <a:endParaRPr lang="en-IN" sz="2800" dirty="0"/>
          </a:p>
        </p:txBody>
      </p:sp>
      <p:sp>
        <p:nvSpPr>
          <p:cNvPr id="3" name="Text Placeholder 2"/>
          <p:cNvSpPr>
            <a:spLocks noGrp="1"/>
          </p:cNvSpPr>
          <p:nvPr>
            <p:ph type="body" idx="1"/>
          </p:nvPr>
        </p:nvSpPr>
        <p:spPr>
          <a:xfrm>
            <a:off x="251520" y="627534"/>
            <a:ext cx="8712968" cy="4392488"/>
          </a:xfrm>
        </p:spPr>
        <p:txBody>
          <a:bodyPr/>
          <a:lstStyle/>
          <a:p>
            <a:pPr marL="76200" indent="0" algn="just">
              <a:buNone/>
            </a:pPr>
            <a:r>
              <a:rPr lang="en-IN" sz="1600" u="sng" dirty="0"/>
              <a:t>Call-by-value.</a:t>
            </a:r>
          </a:p>
          <a:p>
            <a:pPr algn="just">
              <a:buFont typeface="Wingdings" panose="05000000000000000000" pitchFamily="2" charset="2"/>
              <a:buChar char="§"/>
            </a:pPr>
            <a:r>
              <a:rPr lang="en-IN" sz="1600" dirty="0"/>
              <a:t>This </a:t>
            </a:r>
            <a:r>
              <a:rPr lang="en-IN" sz="1600" dirty="0">
                <a:highlight>
                  <a:srgbClr val="FFFF00"/>
                </a:highlight>
              </a:rPr>
              <a:t>approach copies the </a:t>
            </a:r>
            <a:r>
              <a:rPr lang="en-IN" sz="1600" i="1" dirty="0">
                <a:highlight>
                  <a:srgbClr val="FFFF00"/>
                </a:highlight>
              </a:rPr>
              <a:t>value </a:t>
            </a:r>
            <a:r>
              <a:rPr lang="en-IN" sz="1600" dirty="0">
                <a:highlight>
                  <a:srgbClr val="FFFF00"/>
                </a:highlight>
              </a:rPr>
              <a:t>of an argument into the formal parameter of the subroutine. </a:t>
            </a:r>
            <a:r>
              <a:rPr lang="en-IN" sz="1600" dirty="0"/>
              <a:t>Therefore, </a:t>
            </a:r>
            <a:r>
              <a:rPr lang="en-IN" sz="1600" dirty="0">
                <a:highlight>
                  <a:srgbClr val="FFFF00"/>
                </a:highlight>
              </a:rPr>
              <a:t>changes made to the parameter of the subroutine have no effect on the argument.</a:t>
            </a:r>
          </a:p>
          <a:p>
            <a:pPr algn="just">
              <a:buFont typeface="Wingdings" panose="05000000000000000000" pitchFamily="2" charset="2"/>
              <a:buChar char="§"/>
            </a:pPr>
            <a:r>
              <a:rPr lang="en-IN" sz="1600" dirty="0"/>
              <a:t>In Java, when you pass a primitive type to a method, it is passed by value.</a:t>
            </a:r>
          </a:p>
          <a:p>
            <a:pPr marL="76200" indent="0">
              <a:buNone/>
            </a:pPr>
            <a:r>
              <a:rPr lang="en-IN" sz="1600" u="sng" dirty="0"/>
              <a:t>Call-by-reference.</a:t>
            </a:r>
          </a:p>
          <a:p>
            <a:pPr algn="just">
              <a:buFont typeface="Wingdings" panose="05000000000000000000" pitchFamily="2" charset="2"/>
              <a:buChar char="§"/>
            </a:pPr>
            <a:r>
              <a:rPr lang="en-IN" sz="1600" dirty="0"/>
              <a:t>In this approach, a reference to an argument (not the value of the argument) is passed to the parameter.</a:t>
            </a:r>
          </a:p>
          <a:p>
            <a:pPr algn="just">
              <a:buFont typeface="Wingdings" panose="05000000000000000000" pitchFamily="2" charset="2"/>
              <a:buChar char="§"/>
            </a:pPr>
            <a:r>
              <a:rPr lang="en-IN" sz="1600" dirty="0"/>
              <a:t> </a:t>
            </a:r>
            <a:r>
              <a:rPr lang="en-IN" sz="1600" dirty="0">
                <a:highlight>
                  <a:srgbClr val="FFFF00"/>
                </a:highlight>
              </a:rPr>
              <a:t>Inside the subroutine, this reference is used to access the actual argument specified in the call</a:t>
            </a:r>
            <a:r>
              <a:rPr lang="en-IN" sz="1600" dirty="0"/>
              <a:t>. </a:t>
            </a:r>
            <a:r>
              <a:rPr lang="en-IN" sz="1600" dirty="0">
                <a:highlight>
                  <a:srgbClr val="FFFF00"/>
                </a:highlight>
              </a:rPr>
              <a:t>This means that changes made to the parameter will affect the argument used to call the subroutine.</a:t>
            </a:r>
          </a:p>
          <a:p>
            <a:pPr algn="just">
              <a:buFont typeface="Wingdings" panose="05000000000000000000" pitchFamily="2" charset="2"/>
              <a:buChar char="§"/>
            </a:pPr>
            <a:r>
              <a:rPr lang="en-IN" sz="1600" dirty="0">
                <a:solidFill>
                  <a:srgbClr val="C00000"/>
                </a:solidFill>
              </a:rPr>
              <a:t>Objects are passed to methods by use of call-by-reference. </a:t>
            </a:r>
            <a:r>
              <a:rPr lang="en-IN" sz="1600" dirty="0"/>
              <a:t>Changes to the object inside the method </a:t>
            </a:r>
            <a:r>
              <a:rPr lang="en-IN" sz="1600" i="1" dirty="0"/>
              <a:t>do </a:t>
            </a:r>
            <a:r>
              <a:rPr lang="en-IN" sz="1600" dirty="0"/>
              <a:t>affect the object used as an argument.</a:t>
            </a:r>
            <a:endParaRPr lang="en-US" sz="1600" b="1" u="sng" dirty="0">
              <a:solidFill>
                <a:srgbClr val="00B050"/>
              </a:solidFill>
              <a:latin typeface="Courier New" panose="02070309020205020404" pitchFamily="49" charset="0"/>
              <a:ea typeface="Inter-Regular" panose="020B0604020202020204" charset="0"/>
              <a:cs typeface="Courier New" panose="02070309020205020404" pitchFamily="49" charset="0"/>
            </a:endParaRPr>
          </a:p>
          <a:p>
            <a:pPr>
              <a:buFont typeface="Wingdings" panose="05000000000000000000" pitchFamily="2" charset="2"/>
              <a:buChar char="§"/>
            </a:pPr>
            <a:endParaRPr lang="en-IN" sz="1600" b="1" u="sng" dirty="0">
              <a:solidFill>
                <a:srgbClr val="00B050"/>
              </a:solidFill>
              <a:latin typeface="Courier New" panose="02070309020205020404" pitchFamily="49" charset="0"/>
              <a:ea typeface="Inter-Regular" panose="020B0604020202020204"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extLst>
      <p:ext uri="{BB962C8B-B14F-4D97-AF65-F5344CB8AC3E}">
        <p14:creationId xmlns:p14="http://schemas.microsoft.com/office/powerpoint/2010/main" val="1863289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r>
              <a:rPr lang="en-IN" sz="2800" b="1" dirty="0"/>
              <a:t>Argument Passing :Call by Value</a:t>
            </a:r>
            <a:endParaRPr lang="en-IN" sz="2800" dirty="0"/>
          </a:p>
        </p:txBody>
      </p:sp>
      <p:sp>
        <p:nvSpPr>
          <p:cNvPr id="3" name="Text Placeholder 2"/>
          <p:cNvSpPr>
            <a:spLocks noGrp="1"/>
          </p:cNvSpPr>
          <p:nvPr>
            <p:ph type="body" idx="1"/>
          </p:nvPr>
        </p:nvSpPr>
        <p:spPr>
          <a:xfrm>
            <a:off x="251520" y="627534"/>
            <a:ext cx="8712968" cy="4392488"/>
          </a:xfrm>
        </p:spPr>
        <p:txBody>
          <a:bodyPr/>
          <a:lstStyle/>
          <a:p>
            <a:pPr marL="76200" indent="0">
              <a:buNone/>
            </a:pPr>
            <a:r>
              <a:rPr lang="en-IN" sz="1400" b="1" dirty="0">
                <a:latin typeface="Courier New" panose="02070309020205020404" pitchFamily="49" charset="0"/>
                <a:cs typeface="Courier New" panose="02070309020205020404" pitchFamily="49" charset="0"/>
              </a:rPr>
              <a:t>class Test {</a:t>
            </a:r>
          </a:p>
          <a:p>
            <a:pPr marL="76200" indent="0">
              <a:buNone/>
            </a:pPr>
            <a:r>
              <a:rPr lang="sv-SE" sz="1400" b="1" dirty="0">
                <a:latin typeface="Courier New" panose="02070309020205020404" pitchFamily="49" charset="0"/>
                <a:cs typeface="Courier New" panose="02070309020205020404" pitchFamily="49" charset="0"/>
              </a:rPr>
              <a:t>void meth(int i, int j) {</a:t>
            </a:r>
          </a:p>
          <a:p>
            <a:pPr marL="76200" indent="0">
              <a:buNone/>
            </a:pPr>
            <a:r>
              <a:rPr lang="en-IN" sz="1400" b="1" dirty="0" err="1">
                <a:solidFill>
                  <a:srgbClr val="C00000"/>
                </a:solidFill>
                <a:latin typeface="Courier New" panose="02070309020205020404" pitchFamily="49" charset="0"/>
                <a:cs typeface="Courier New" panose="02070309020205020404" pitchFamily="49" charset="0"/>
              </a:rPr>
              <a:t>i</a:t>
            </a:r>
            <a:r>
              <a:rPr lang="en-IN" sz="1400" b="1" dirty="0">
                <a:solidFill>
                  <a:srgbClr val="C00000"/>
                </a:solidFill>
                <a:latin typeface="Courier New" panose="02070309020205020404" pitchFamily="49" charset="0"/>
                <a:cs typeface="Courier New" panose="02070309020205020404" pitchFamily="49" charset="0"/>
              </a:rPr>
              <a:t> *= 2;//</a:t>
            </a:r>
            <a:r>
              <a:rPr lang="en-IN" sz="1400" b="1" dirty="0" err="1">
                <a:solidFill>
                  <a:srgbClr val="C00000"/>
                </a:solidFill>
                <a:latin typeface="Courier New" panose="02070309020205020404" pitchFamily="49" charset="0"/>
                <a:cs typeface="Courier New" panose="02070309020205020404" pitchFamily="49" charset="0"/>
              </a:rPr>
              <a:t>i</a:t>
            </a:r>
            <a:r>
              <a:rPr lang="en-IN" sz="1400" b="1" dirty="0">
                <a:solidFill>
                  <a:srgbClr val="C00000"/>
                </a:solidFill>
                <a:latin typeface="Courier New" panose="02070309020205020404" pitchFamily="49" charset="0"/>
                <a:cs typeface="Courier New" panose="02070309020205020404" pitchFamily="49" charset="0"/>
              </a:rPr>
              <a:t>= </a:t>
            </a:r>
            <a:r>
              <a:rPr lang="en-IN" sz="1400" b="1" dirty="0" err="1">
                <a:solidFill>
                  <a:srgbClr val="C00000"/>
                </a:solidFill>
                <a:latin typeface="Courier New" panose="02070309020205020404" pitchFamily="49" charset="0"/>
                <a:cs typeface="Courier New" panose="02070309020205020404" pitchFamily="49" charset="0"/>
              </a:rPr>
              <a:t>i</a:t>
            </a:r>
            <a:r>
              <a:rPr lang="en-IN" sz="1400" b="1" dirty="0">
                <a:solidFill>
                  <a:srgbClr val="C00000"/>
                </a:solidFill>
                <a:latin typeface="Courier New" panose="02070309020205020404" pitchFamily="49" charset="0"/>
                <a:cs typeface="Courier New" panose="02070309020205020404" pitchFamily="49" charset="0"/>
              </a:rPr>
              <a:t>*2;</a:t>
            </a:r>
          </a:p>
          <a:p>
            <a:pPr marL="76200" indent="0">
              <a:buNone/>
            </a:pPr>
            <a:r>
              <a:rPr lang="en-IN" sz="1400" b="1" dirty="0">
                <a:solidFill>
                  <a:srgbClr val="C00000"/>
                </a:solidFill>
                <a:latin typeface="Courier New" panose="02070309020205020404" pitchFamily="49" charset="0"/>
                <a:cs typeface="Courier New" panose="02070309020205020404" pitchFamily="49" charset="0"/>
              </a:rPr>
              <a:t>j /= 2;//j=j/2;</a:t>
            </a:r>
          </a:p>
          <a:p>
            <a:pPr marL="76200" indent="0">
              <a:buNone/>
            </a:pPr>
            <a:r>
              <a:rPr lang="en-IN" sz="1400" b="1" dirty="0">
                <a:latin typeface="Courier New" panose="02070309020205020404" pitchFamily="49" charset="0"/>
                <a:cs typeface="Courier New" panose="02070309020205020404" pitchFamily="49" charset="0"/>
              </a:rPr>
              <a:t>}}</a:t>
            </a:r>
          </a:p>
          <a:p>
            <a:pPr marL="76200" indent="0">
              <a:buNone/>
            </a:pPr>
            <a:r>
              <a:rPr lang="en-IN" sz="1400" b="1" dirty="0">
                <a:latin typeface="Courier New" panose="02070309020205020404" pitchFamily="49" charset="0"/>
                <a:cs typeface="Courier New" panose="02070309020205020404" pitchFamily="49" charset="0"/>
              </a:rPr>
              <a:t>class </a:t>
            </a:r>
            <a:r>
              <a:rPr lang="en-IN" sz="1400" b="1" dirty="0" err="1">
                <a:latin typeface="Courier New" panose="02070309020205020404" pitchFamily="49" charset="0"/>
                <a:cs typeface="Courier New" panose="02070309020205020404" pitchFamily="49" charset="0"/>
              </a:rPr>
              <a:t>CallByValue</a:t>
            </a:r>
            <a:r>
              <a:rPr lang="en-IN" sz="1400" b="1" dirty="0">
                <a:latin typeface="Courier New" panose="02070309020205020404" pitchFamily="49" charset="0"/>
                <a:cs typeface="Courier New" panose="02070309020205020404" pitchFamily="49" charset="0"/>
              </a:rPr>
              <a:t> {</a:t>
            </a:r>
          </a:p>
          <a:p>
            <a:pPr marL="76200" indent="0">
              <a:buNone/>
            </a:pPr>
            <a:r>
              <a:rPr lang="en-IN" sz="1400" b="1" dirty="0">
                <a:latin typeface="Courier New" panose="02070309020205020404" pitchFamily="49" charset="0"/>
                <a:cs typeface="Courier New" panose="02070309020205020404" pitchFamily="49" charset="0"/>
              </a:rPr>
              <a:t>public static void main(String </a:t>
            </a:r>
            <a:r>
              <a:rPr lang="en-IN" sz="1400" b="1" dirty="0" err="1">
                <a:latin typeface="Courier New" panose="02070309020205020404" pitchFamily="49" charset="0"/>
                <a:cs typeface="Courier New" panose="02070309020205020404" pitchFamily="49" charset="0"/>
              </a:rPr>
              <a:t>args</a:t>
            </a:r>
            <a:r>
              <a:rPr lang="en-IN" sz="1400" b="1" dirty="0">
                <a:latin typeface="Courier New" panose="02070309020205020404" pitchFamily="49" charset="0"/>
                <a:cs typeface="Courier New" panose="02070309020205020404" pitchFamily="49" charset="0"/>
              </a:rPr>
              <a:t>[]) {</a:t>
            </a:r>
          </a:p>
          <a:p>
            <a:pPr marL="76200" indent="0">
              <a:buNone/>
            </a:pPr>
            <a:r>
              <a:rPr lang="en-IN" sz="1400" b="1" dirty="0">
                <a:latin typeface="Courier New" panose="02070309020205020404" pitchFamily="49" charset="0"/>
                <a:cs typeface="Courier New" panose="02070309020205020404" pitchFamily="49" charset="0"/>
              </a:rPr>
              <a:t>Test </a:t>
            </a:r>
            <a:r>
              <a:rPr lang="en-IN" sz="1400" b="1" dirty="0" err="1">
                <a:latin typeface="Courier New" panose="02070309020205020404" pitchFamily="49" charset="0"/>
                <a:cs typeface="Courier New" panose="02070309020205020404" pitchFamily="49" charset="0"/>
              </a:rPr>
              <a:t>ob</a:t>
            </a:r>
            <a:r>
              <a:rPr lang="en-IN" sz="1400" b="1" dirty="0">
                <a:latin typeface="Courier New" panose="02070309020205020404" pitchFamily="49" charset="0"/>
                <a:cs typeface="Courier New" panose="02070309020205020404" pitchFamily="49" charset="0"/>
              </a:rPr>
              <a:t> = new Test();</a:t>
            </a:r>
          </a:p>
          <a:p>
            <a:pPr marL="76200" indent="0">
              <a:buNone/>
            </a:pPr>
            <a:r>
              <a:rPr lang="en-IN" sz="1400" b="1" dirty="0" err="1">
                <a:latin typeface="Courier New" panose="02070309020205020404" pitchFamily="49" charset="0"/>
                <a:cs typeface="Courier New" panose="02070309020205020404" pitchFamily="49" charset="0"/>
              </a:rPr>
              <a:t>int</a:t>
            </a:r>
            <a:r>
              <a:rPr lang="en-IN" sz="1400" b="1" dirty="0">
                <a:latin typeface="Courier New" panose="02070309020205020404" pitchFamily="49" charset="0"/>
                <a:cs typeface="Courier New" panose="02070309020205020404" pitchFamily="49" charset="0"/>
              </a:rPr>
              <a:t> a = 15, b = 20;</a:t>
            </a:r>
          </a:p>
          <a:p>
            <a:pPr marL="76200" indent="0">
              <a:buNone/>
            </a:pPr>
            <a:r>
              <a:rPr lang="en-IN" sz="1400" b="1" dirty="0" err="1">
                <a:latin typeface="Courier New" panose="02070309020205020404" pitchFamily="49" charset="0"/>
                <a:cs typeface="Courier New" panose="02070309020205020404" pitchFamily="49" charset="0"/>
              </a:rPr>
              <a:t>System.out.println</a:t>
            </a:r>
            <a:r>
              <a:rPr lang="en-IN" sz="1400" b="1" dirty="0">
                <a:latin typeface="Courier New" panose="02070309020205020404" pitchFamily="49" charset="0"/>
                <a:cs typeface="Courier New" panose="02070309020205020404" pitchFamily="49" charset="0"/>
              </a:rPr>
              <a:t>("a and b before call: " +a + " " + b);</a:t>
            </a:r>
          </a:p>
          <a:p>
            <a:pPr marL="76200" indent="0">
              <a:buNone/>
            </a:pPr>
            <a:r>
              <a:rPr lang="en-IN" sz="1400" b="1" dirty="0" err="1">
                <a:solidFill>
                  <a:srgbClr val="C00000"/>
                </a:solidFill>
                <a:latin typeface="Courier New" panose="02070309020205020404" pitchFamily="49" charset="0"/>
                <a:cs typeface="Courier New" panose="02070309020205020404" pitchFamily="49" charset="0"/>
              </a:rPr>
              <a:t>ob.meth</a:t>
            </a:r>
            <a:r>
              <a:rPr lang="en-IN" sz="1400" b="1" dirty="0">
                <a:solidFill>
                  <a:srgbClr val="C00000"/>
                </a:solidFill>
                <a:latin typeface="Courier New" panose="02070309020205020404" pitchFamily="49" charset="0"/>
                <a:cs typeface="Courier New" panose="02070309020205020404" pitchFamily="49" charset="0"/>
              </a:rPr>
              <a:t>(a, b);</a:t>
            </a:r>
          </a:p>
          <a:p>
            <a:pPr marL="76200" indent="0">
              <a:buNone/>
            </a:pPr>
            <a:r>
              <a:rPr lang="en-IN" sz="1400" b="1" dirty="0" err="1">
                <a:latin typeface="Courier New" panose="02070309020205020404" pitchFamily="49" charset="0"/>
                <a:cs typeface="Courier New" panose="02070309020205020404" pitchFamily="49" charset="0"/>
              </a:rPr>
              <a:t>System.out.println</a:t>
            </a:r>
            <a:r>
              <a:rPr lang="en-IN" sz="1400" b="1" dirty="0">
                <a:latin typeface="Courier New" panose="02070309020205020404" pitchFamily="49" charset="0"/>
                <a:cs typeface="Courier New" panose="02070309020205020404" pitchFamily="49" charset="0"/>
              </a:rPr>
              <a:t>("a and b after call: " +a + " " + b);</a:t>
            </a:r>
          </a:p>
          <a:p>
            <a:pPr marL="76200" indent="0">
              <a:buNone/>
            </a:pPr>
            <a:r>
              <a:rPr lang="en-IN" sz="1400" b="1" dirty="0">
                <a:latin typeface="Courier New" panose="02070309020205020404" pitchFamily="49" charset="0"/>
                <a:cs typeface="Courier New" panose="02070309020205020404" pitchFamily="49" charset="0"/>
              </a:rPr>
              <a:t>}}</a:t>
            </a:r>
            <a:endParaRPr lang="en-IN" sz="1400" b="1" u="sng" dirty="0">
              <a:solidFill>
                <a:srgbClr val="00B050"/>
              </a:solidFill>
              <a:latin typeface="Courier New" panose="02070309020205020404" pitchFamily="49" charset="0"/>
              <a:ea typeface="Inter-Regular" panose="020B0604020202020204"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427734"/>
            <a:ext cx="3420616" cy="882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2599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Argument Passing –Call By Reference</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buNone/>
            </a:pP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3577151757"/>
              </p:ext>
            </p:extLst>
          </p:nvPr>
        </p:nvGraphicFramePr>
        <p:xfrm>
          <a:off x="251520" y="627534"/>
          <a:ext cx="8712968" cy="4392488"/>
        </p:xfrm>
        <a:graphic>
          <a:graphicData uri="http://schemas.openxmlformats.org/drawingml/2006/table">
            <a:tbl>
              <a:tblPr firstRow="1" bandRow="1">
                <a:tableStyleId>{D016372B-EEBE-4A30-A24A-56B3CD919E51}</a:tableStyleId>
              </a:tblPr>
              <a:tblGrid>
                <a:gridCol w="4356484">
                  <a:extLst>
                    <a:ext uri="{9D8B030D-6E8A-4147-A177-3AD203B41FA5}">
                      <a16:colId xmlns:a16="http://schemas.microsoft.com/office/drawing/2014/main" val="20000"/>
                    </a:ext>
                  </a:extLst>
                </a:gridCol>
                <a:gridCol w="4356484">
                  <a:extLst>
                    <a:ext uri="{9D8B030D-6E8A-4147-A177-3AD203B41FA5}">
                      <a16:colId xmlns:a16="http://schemas.microsoft.com/office/drawing/2014/main" val="20001"/>
                    </a:ext>
                  </a:extLst>
                </a:gridCol>
              </a:tblGrid>
              <a:tr h="4392488">
                <a:tc>
                  <a:txBody>
                    <a:bodyPr/>
                    <a:lstStyle/>
                    <a:p>
                      <a:r>
                        <a:rPr lang="en-IN" sz="2000" b="0" i="0" u="none" strike="noStrike" cap="none" baseline="0" dirty="0">
                          <a:solidFill>
                            <a:srgbClr val="000000"/>
                          </a:solidFill>
                          <a:latin typeface="Arial"/>
                          <a:ea typeface="Arial"/>
                          <a:cs typeface="Arial"/>
                          <a:sym typeface="Arial"/>
                        </a:rPr>
                        <a:t>// Objects are passed by reference.</a:t>
                      </a:r>
                    </a:p>
                    <a:p>
                      <a:r>
                        <a:rPr lang="en-IN" sz="2000" b="0" i="0" u="none" strike="noStrike" cap="none" baseline="0" dirty="0">
                          <a:solidFill>
                            <a:srgbClr val="000000"/>
                          </a:solidFill>
                          <a:latin typeface="Arial"/>
                          <a:ea typeface="Arial"/>
                          <a:cs typeface="Arial"/>
                          <a:sym typeface="Arial"/>
                        </a:rPr>
                        <a:t>class Test {</a:t>
                      </a:r>
                    </a:p>
                    <a:p>
                      <a:r>
                        <a:rPr lang="en-IN" sz="2000" b="0" i="0" u="none" strike="noStrike" cap="none" baseline="0" dirty="0" err="1">
                          <a:solidFill>
                            <a:srgbClr val="000000"/>
                          </a:solidFill>
                          <a:latin typeface="Arial"/>
                          <a:ea typeface="Arial"/>
                          <a:cs typeface="Arial"/>
                          <a:sym typeface="Arial"/>
                        </a:rPr>
                        <a:t>int</a:t>
                      </a:r>
                      <a:r>
                        <a:rPr lang="en-IN" sz="2000" b="0" i="0" u="none" strike="noStrike" cap="none" baseline="0" dirty="0">
                          <a:solidFill>
                            <a:srgbClr val="000000"/>
                          </a:solidFill>
                          <a:latin typeface="Arial"/>
                          <a:ea typeface="Arial"/>
                          <a:cs typeface="Arial"/>
                          <a:sym typeface="Arial"/>
                        </a:rPr>
                        <a:t> a, b;</a:t>
                      </a:r>
                    </a:p>
                    <a:p>
                      <a:r>
                        <a:rPr lang="en-IN" sz="2000" b="0" i="0" u="none" strike="noStrike" cap="none" baseline="0" dirty="0">
                          <a:solidFill>
                            <a:srgbClr val="000000"/>
                          </a:solidFill>
                          <a:latin typeface="Arial"/>
                          <a:ea typeface="Arial"/>
                          <a:cs typeface="Arial"/>
                          <a:sym typeface="Arial"/>
                        </a:rPr>
                        <a:t>Test(</a:t>
                      </a:r>
                      <a:r>
                        <a:rPr lang="en-IN" sz="2000" b="0" i="0" u="none" strike="noStrike" cap="none" baseline="0" dirty="0" err="1">
                          <a:solidFill>
                            <a:srgbClr val="000000"/>
                          </a:solidFill>
                          <a:latin typeface="Arial"/>
                          <a:ea typeface="Arial"/>
                          <a:cs typeface="Arial"/>
                          <a:sym typeface="Arial"/>
                        </a:rPr>
                        <a:t>int</a:t>
                      </a:r>
                      <a:r>
                        <a:rPr lang="en-IN" sz="2000" b="0" i="0" u="none" strike="noStrike" cap="none" baseline="0" dirty="0">
                          <a:solidFill>
                            <a:srgbClr val="000000"/>
                          </a:solidFill>
                          <a:latin typeface="Arial"/>
                          <a:ea typeface="Arial"/>
                          <a:cs typeface="Arial"/>
                          <a:sym typeface="Arial"/>
                        </a:rPr>
                        <a:t> </a:t>
                      </a:r>
                      <a:r>
                        <a:rPr lang="en-IN" sz="2000" b="0" i="0" u="none" strike="noStrike" cap="none" baseline="0" dirty="0" err="1">
                          <a:solidFill>
                            <a:srgbClr val="000000"/>
                          </a:solidFill>
                          <a:latin typeface="Arial"/>
                          <a:ea typeface="Arial"/>
                          <a:cs typeface="Arial"/>
                          <a:sym typeface="Arial"/>
                        </a:rPr>
                        <a:t>i</a:t>
                      </a:r>
                      <a:r>
                        <a:rPr lang="en-IN" sz="2000" b="0" i="0" u="none" strike="noStrike" cap="none" baseline="0" dirty="0">
                          <a:solidFill>
                            <a:srgbClr val="000000"/>
                          </a:solidFill>
                          <a:latin typeface="Arial"/>
                          <a:ea typeface="Arial"/>
                          <a:cs typeface="Arial"/>
                          <a:sym typeface="Arial"/>
                        </a:rPr>
                        <a:t>, </a:t>
                      </a:r>
                      <a:r>
                        <a:rPr lang="en-IN" sz="2000" b="0" i="0" u="none" strike="noStrike" cap="none" baseline="0" dirty="0" err="1">
                          <a:solidFill>
                            <a:srgbClr val="000000"/>
                          </a:solidFill>
                          <a:latin typeface="Arial"/>
                          <a:ea typeface="Arial"/>
                          <a:cs typeface="Arial"/>
                          <a:sym typeface="Arial"/>
                        </a:rPr>
                        <a:t>int</a:t>
                      </a:r>
                      <a:r>
                        <a:rPr lang="en-IN" sz="2000" b="0" i="0" u="none" strike="noStrike" cap="none" baseline="0" dirty="0">
                          <a:solidFill>
                            <a:srgbClr val="000000"/>
                          </a:solidFill>
                          <a:latin typeface="Arial"/>
                          <a:ea typeface="Arial"/>
                          <a:cs typeface="Arial"/>
                          <a:sym typeface="Arial"/>
                        </a:rPr>
                        <a:t> j) {</a:t>
                      </a:r>
                    </a:p>
                    <a:p>
                      <a:r>
                        <a:rPr lang="en-IN" sz="2000" b="0" i="0" u="none" strike="noStrike" cap="none" baseline="0" dirty="0">
                          <a:solidFill>
                            <a:srgbClr val="000000"/>
                          </a:solidFill>
                          <a:latin typeface="Arial"/>
                          <a:ea typeface="Arial"/>
                          <a:cs typeface="Arial"/>
                          <a:sym typeface="Arial"/>
                        </a:rPr>
                        <a:t>a = </a:t>
                      </a:r>
                      <a:r>
                        <a:rPr lang="en-IN" sz="2000" b="0" i="0" u="none" strike="noStrike" cap="none" baseline="0" dirty="0" err="1">
                          <a:solidFill>
                            <a:srgbClr val="000000"/>
                          </a:solidFill>
                          <a:latin typeface="Arial"/>
                          <a:ea typeface="Arial"/>
                          <a:cs typeface="Arial"/>
                          <a:sym typeface="Arial"/>
                        </a:rPr>
                        <a:t>i</a:t>
                      </a:r>
                      <a:r>
                        <a:rPr lang="en-IN" sz="2000" b="0" i="0" u="none" strike="noStrike" cap="none" baseline="0" dirty="0">
                          <a:solidFill>
                            <a:srgbClr val="000000"/>
                          </a:solidFill>
                          <a:latin typeface="Arial"/>
                          <a:ea typeface="Arial"/>
                          <a:cs typeface="Arial"/>
                          <a:sym typeface="Arial"/>
                        </a:rPr>
                        <a:t>;</a:t>
                      </a:r>
                    </a:p>
                    <a:p>
                      <a:r>
                        <a:rPr lang="en-IN" sz="2000" b="0" i="0" u="none" strike="noStrike" cap="none" baseline="0" dirty="0">
                          <a:solidFill>
                            <a:srgbClr val="000000"/>
                          </a:solidFill>
                          <a:latin typeface="Arial"/>
                          <a:ea typeface="Arial"/>
                          <a:cs typeface="Arial"/>
                          <a:sym typeface="Arial"/>
                        </a:rPr>
                        <a:t>b = j;</a:t>
                      </a:r>
                    </a:p>
                    <a:p>
                      <a:r>
                        <a:rPr lang="en-IN" sz="2000" b="0" i="0" u="none" strike="noStrike" cap="none" baseline="0" dirty="0">
                          <a:solidFill>
                            <a:srgbClr val="000000"/>
                          </a:solidFill>
                          <a:latin typeface="Arial"/>
                          <a:ea typeface="Arial"/>
                          <a:cs typeface="Arial"/>
                          <a:sym typeface="Arial"/>
                        </a:rPr>
                        <a:t>}</a:t>
                      </a:r>
                    </a:p>
                    <a:p>
                      <a:r>
                        <a:rPr lang="en-IN" sz="2000" b="0" i="0" u="none" strike="noStrike" cap="none" baseline="0" dirty="0">
                          <a:solidFill>
                            <a:srgbClr val="000000"/>
                          </a:solidFill>
                          <a:latin typeface="Arial"/>
                          <a:ea typeface="Arial"/>
                          <a:cs typeface="Arial"/>
                          <a:sym typeface="Arial"/>
                        </a:rPr>
                        <a:t>// pass an object</a:t>
                      </a:r>
                    </a:p>
                    <a:p>
                      <a:r>
                        <a:rPr lang="en-IN" sz="2000" b="0" i="0" u="none" strike="noStrike" cap="none" baseline="0" dirty="0">
                          <a:solidFill>
                            <a:schemeClr val="accent3">
                              <a:lumMod val="50000"/>
                            </a:schemeClr>
                          </a:solidFill>
                          <a:latin typeface="Arial"/>
                          <a:ea typeface="Arial"/>
                          <a:cs typeface="Arial"/>
                          <a:sym typeface="Arial"/>
                        </a:rPr>
                        <a:t>void meth(Test o) </a:t>
                      </a:r>
                      <a:r>
                        <a:rPr lang="en-IN" sz="2000" b="0" i="0" u="none" strike="noStrike" cap="none" baseline="0" dirty="0">
                          <a:solidFill>
                            <a:srgbClr val="000000"/>
                          </a:solidFill>
                          <a:latin typeface="Arial"/>
                          <a:ea typeface="Arial"/>
                          <a:cs typeface="Arial"/>
                          <a:sym typeface="Arial"/>
                        </a:rPr>
                        <a:t>{</a:t>
                      </a:r>
                    </a:p>
                    <a:p>
                      <a:r>
                        <a:rPr lang="en-IN" sz="2000" b="0" i="0" u="none" strike="noStrike" cap="none" baseline="0" dirty="0" err="1">
                          <a:solidFill>
                            <a:srgbClr val="000000"/>
                          </a:solidFill>
                          <a:latin typeface="Arial"/>
                          <a:ea typeface="Arial"/>
                          <a:cs typeface="Arial"/>
                          <a:sym typeface="Arial"/>
                        </a:rPr>
                        <a:t>o.a</a:t>
                      </a:r>
                      <a:r>
                        <a:rPr lang="en-IN" sz="2000" b="0" i="0" u="none" strike="noStrike" cap="none" baseline="0" dirty="0">
                          <a:solidFill>
                            <a:srgbClr val="000000"/>
                          </a:solidFill>
                          <a:latin typeface="Arial"/>
                          <a:ea typeface="Arial"/>
                          <a:cs typeface="Arial"/>
                          <a:sym typeface="Arial"/>
                        </a:rPr>
                        <a:t> *= 2</a:t>
                      </a:r>
                      <a:r>
                        <a:rPr lang="en-IN" sz="2000" b="0" i="0" u="none" strike="noStrike" cap="none" baseline="0" dirty="0">
                          <a:solidFill>
                            <a:srgbClr val="C00000"/>
                          </a:solidFill>
                          <a:latin typeface="Arial"/>
                          <a:ea typeface="Arial"/>
                          <a:cs typeface="Arial"/>
                          <a:sym typeface="Arial"/>
                        </a:rPr>
                        <a:t>;//</a:t>
                      </a:r>
                      <a:r>
                        <a:rPr lang="en-IN" sz="2000" b="0" i="0" u="none" strike="noStrike" cap="none" baseline="0" dirty="0" err="1">
                          <a:solidFill>
                            <a:srgbClr val="C00000"/>
                          </a:solidFill>
                          <a:latin typeface="Arial"/>
                          <a:ea typeface="Arial"/>
                          <a:cs typeface="Arial"/>
                          <a:sym typeface="Arial"/>
                        </a:rPr>
                        <a:t>o.a</a:t>
                      </a:r>
                      <a:r>
                        <a:rPr lang="en-IN" sz="2000" b="0" i="0" u="none" strike="noStrike" cap="none" baseline="0" dirty="0">
                          <a:solidFill>
                            <a:srgbClr val="C00000"/>
                          </a:solidFill>
                          <a:latin typeface="Arial"/>
                          <a:ea typeface="Arial"/>
                          <a:cs typeface="Arial"/>
                          <a:sym typeface="Arial"/>
                        </a:rPr>
                        <a:t> = </a:t>
                      </a:r>
                      <a:r>
                        <a:rPr lang="en-IN" sz="2000" b="0" i="0" u="none" strike="noStrike" cap="none" baseline="0" dirty="0" err="1">
                          <a:solidFill>
                            <a:srgbClr val="C00000"/>
                          </a:solidFill>
                          <a:latin typeface="Arial"/>
                          <a:ea typeface="Arial"/>
                          <a:cs typeface="Arial"/>
                          <a:sym typeface="Arial"/>
                        </a:rPr>
                        <a:t>o.a</a:t>
                      </a:r>
                      <a:r>
                        <a:rPr lang="en-IN" sz="2000" b="0" i="0" u="none" strike="noStrike" cap="none" baseline="0" dirty="0">
                          <a:solidFill>
                            <a:srgbClr val="C00000"/>
                          </a:solidFill>
                          <a:latin typeface="Arial"/>
                          <a:ea typeface="Arial"/>
                          <a:cs typeface="Arial"/>
                          <a:sym typeface="Arial"/>
                        </a:rPr>
                        <a:t>*2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baseline="0" dirty="0" err="1">
                          <a:solidFill>
                            <a:srgbClr val="000000"/>
                          </a:solidFill>
                          <a:latin typeface="Arial"/>
                          <a:ea typeface="Arial"/>
                          <a:cs typeface="Arial"/>
                          <a:sym typeface="Arial"/>
                        </a:rPr>
                        <a:t>o.b</a:t>
                      </a:r>
                      <a:r>
                        <a:rPr lang="en-IN" sz="2000" b="0" i="0" u="none" strike="noStrike" cap="none" baseline="0" dirty="0">
                          <a:solidFill>
                            <a:srgbClr val="000000"/>
                          </a:solidFill>
                          <a:latin typeface="Arial"/>
                          <a:ea typeface="Arial"/>
                          <a:cs typeface="Arial"/>
                          <a:sym typeface="Arial"/>
                        </a:rPr>
                        <a:t> /= 2</a:t>
                      </a:r>
                      <a:r>
                        <a:rPr lang="en-IN" sz="2000" b="0" i="0" u="none" strike="noStrike" cap="none" baseline="0" dirty="0">
                          <a:solidFill>
                            <a:srgbClr val="C00000"/>
                          </a:solidFill>
                          <a:latin typeface="Arial"/>
                          <a:ea typeface="Arial"/>
                          <a:cs typeface="Arial"/>
                          <a:sym typeface="Arial"/>
                        </a:rPr>
                        <a:t>;//</a:t>
                      </a:r>
                      <a:r>
                        <a:rPr lang="en-IN" sz="2000" b="0" i="0" u="none" strike="noStrike" cap="none" baseline="0" dirty="0" err="1">
                          <a:solidFill>
                            <a:srgbClr val="C00000"/>
                          </a:solidFill>
                          <a:latin typeface="Arial"/>
                          <a:ea typeface="Arial"/>
                          <a:cs typeface="Arial"/>
                          <a:sym typeface="Arial"/>
                        </a:rPr>
                        <a:t>o.b</a:t>
                      </a:r>
                      <a:r>
                        <a:rPr lang="en-IN" sz="2000" b="0" i="0" u="none" strike="noStrike" cap="none" baseline="0" dirty="0">
                          <a:solidFill>
                            <a:srgbClr val="C00000"/>
                          </a:solidFill>
                          <a:latin typeface="Arial"/>
                          <a:ea typeface="Arial"/>
                          <a:cs typeface="Arial"/>
                          <a:sym typeface="Arial"/>
                        </a:rPr>
                        <a:t> = </a:t>
                      </a:r>
                      <a:r>
                        <a:rPr lang="en-IN" sz="2000" b="0" i="0" u="none" strike="noStrike" cap="none" baseline="0" dirty="0" err="1">
                          <a:solidFill>
                            <a:srgbClr val="C00000"/>
                          </a:solidFill>
                          <a:latin typeface="Arial"/>
                          <a:ea typeface="Arial"/>
                          <a:cs typeface="Arial"/>
                          <a:sym typeface="Arial"/>
                        </a:rPr>
                        <a:t>o.b</a:t>
                      </a:r>
                      <a:r>
                        <a:rPr lang="en-IN" sz="2000" b="0" i="0" u="none" strike="noStrike" cap="none" baseline="0" dirty="0">
                          <a:solidFill>
                            <a:srgbClr val="C00000"/>
                          </a:solidFill>
                          <a:latin typeface="Arial"/>
                          <a:ea typeface="Arial"/>
                          <a:cs typeface="Arial"/>
                          <a:sym typeface="Arial"/>
                        </a:rPr>
                        <a:t>/2</a:t>
                      </a:r>
                    </a:p>
                    <a:p>
                      <a:endParaRPr lang="en-IN" sz="2000" b="0" i="0" u="none" strike="noStrike" cap="none" baseline="0" dirty="0">
                        <a:solidFill>
                          <a:srgbClr val="000000"/>
                        </a:solidFill>
                        <a:latin typeface="Arial"/>
                        <a:ea typeface="Arial"/>
                        <a:cs typeface="Arial"/>
                        <a:sym typeface="Arial"/>
                      </a:endParaRPr>
                    </a:p>
                    <a:p>
                      <a:r>
                        <a:rPr lang="en-IN" sz="2000" b="0" i="0" u="none" strike="noStrike" cap="none" baseline="0" dirty="0">
                          <a:solidFill>
                            <a:srgbClr val="000000"/>
                          </a:solidFill>
                          <a:latin typeface="Arial"/>
                          <a:ea typeface="Arial"/>
                          <a:cs typeface="Arial"/>
                          <a:sym typeface="Arial"/>
                        </a:rPr>
                        <a:t>}</a:t>
                      </a:r>
                    </a:p>
                    <a:p>
                      <a:r>
                        <a:rPr lang="en-IN" sz="2000" b="0" i="0" u="none" strike="noStrike" cap="none" baseline="0" dirty="0">
                          <a:solidFill>
                            <a:srgbClr val="000000"/>
                          </a:solidFill>
                          <a:latin typeface="Arial"/>
                          <a:ea typeface="Arial"/>
                          <a:cs typeface="Arial"/>
                          <a:sym typeface="Arial"/>
                        </a:rPr>
                        <a:t>}</a:t>
                      </a:r>
                      <a:endParaRPr lang="en-IN" sz="4400" b="0" i="0" u="none" strike="noStrike" cap="none" dirty="0">
                        <a:solidFill>
                          <a:schemeClr val="dk1"/>
                        </a:solidFill>
                        <a:latin typeface="Inter-Regular"/>
                        <a:ea typeface="Inter-Regular"/>
                        <a:cs typeface="Inter-Regular"/>
                        <a:sym typeface="Arial"/>
                      </a:endParaRPr>
                    </a:p>
                  </a:txBody>
                  <a:tcPr/>
                </a:tc>
                <a:tc>
                  <a:txBody>
                    <a:bodyPr/>
                    <a:lstStyle/>
                    <a:p>
                      <a:r>
                        <a:rPr lang="en-IN" sz="1600" b="0" i="0" u="none" strike="noStrike" cap="none" baseline="0" dirty="0">
                          <a:solidFill>
                            <a:srgbClr val="000000"/>
                          </a:solidFill>
                          <a:latin typeface="Arial"/>
                          <a:ea typeface="Arial"/>
                          <a:cs typeface="Arial"/>
                          <a:sym typeface="Arial"/>
                        </a:rPr>
                        <a:t>class </a:t>
                      </a:r>
                      <a:r>
                        <a:rPr lang="en-IN" sz="1600" b="0" i="0" u="none" strike="noStrike" cap="none" baseline="0" dirty="0" err="1">
                          <a:solidFill>
                            <a:srgbClr val="000000"/>
                          </a:solidFill>
                          <a:latin typeface="Arial"/>
                          <a:ea typeface="Arial"/>
                          <a:cs typeface="Arial"/>
                          <a:sym typeface="Arial"/>
                        </a:rPr>
                        <a:t>CallByRef</a:t>
                      </a:r>
                      <a:endParaRPr lang="en-IN" sz="1600" b="0" i="0" u="none" strike="noStrike" cap="none" baseline="0" dirty="0">
                        <a:solidFill>
                          <a:srgbClr val="000000"/>
                        </a:solidFill>
                        <a:latin typeface="Arial"/>
                        <a:ea typeface="Arial"/>
                        <a:cs typeface="Arial"/>
                        <a:sym typeface="Arial"/>
                      </a:endParaRPr>
                    </a:p>
                    <a:p>
                      <a:r>
                        <a:rPr lang="en-IN" sz="1600" b="0" i="0" u="none" strike="noStrike" cap="none" baseline="0" dirty="0">
                          <a:solidFill>
                            <a:srgbClr val="000000"/>
                          </a:solidFill>
                          <a:latin typeface="Arial"/>
                          <a:ea typeface="Arial"/>
                          <a:cs typeface="Arial"/>
                          <a:sym typeface="Arial"/>
                        </a:rPr>
                        <a:t> {</a:t>
                      </a:r>
                    </a:p>
                    <a:p>
                      <a:r>
                        <a:rPr lang="en-IN" sz="1600" b="0" i="0" u="none" strike="noStrike" cap="none" baseline="0" dirty="0">
                          <a:solidFill>
                            <a:srgbClr val="000000"/>
                          </a:solidFill>
                          <a:latin typeface="Arial"/>
                          <a:ea typeface="Arial"/>
                          <a:cs typeface="Arial"/>
                          <a:sym typeface="Arial"/>
                        </a:rPr>
                        <a:t>public static void main(String </a:t>
                      </a:r>
                      <a:r>
                        <a:rPr lang="en-IN" sz="1600" b="0" i="0" u="none" strike="noStrike" cap="none" baseline="0" dirty="0" err="1">
                          <a:solidFill>
                            <a:srgbClr val="000000"/>
                          </a:solidFill>
                          <a:latin typeface="Arial"/>
                          <a:ea typeface="Arial"/>
                          <a:cs typeface="Arial"/>
                          <a:sym typeface="Arial"/>
                        </a:rPr>
                        <a:t>args</a:t>
                      </a:r>
                      <a:r>
                        <a:rPr lang="en-IN" sz="1600" b="0" i="0" u="none" strike="noStrike" cap="none" baseline="0" dirty="0">
                          <a:solidFill>
                            <a:srgbClr val="000000"/>
                          </a:solidFill>
                          <a:latin typeface="Arial"/>
                          <a:ea typeface="Arial"/>
                          <a:cs typeface="Arial"/>
                          <a:sym typeface="Arial"/>
                        </a:rPr>
                        <a:t>[]) {</a:t>
                      </a:r>
                    </a:p>
                    <a:p>
                      <a:r>
                        <a:rPr lang="en-IN" sz="1600" b="0" i="0" u="none" strike="noStrike" cap="none" baseline="0" dirty="0">
                          <a:solidFill>
                            <a:schemeClr val="accent3">
                              <a:lumMod val="50000"/>
                            </a:schemeClr>
                          </a:solidFill>
                          <a:latin typeface="Arial"/>
                          <a:ea typeface="Arial"/>
                          <a:cs typeface="Arial"/>
                          <a:sym typeface="Arial"/>
                        </a:rPr>
                        <a:t>Test </a:t>
                      </a:r>
                      <a:r>
                        <a:rPr lang="en-IN" sz="1600" b="0" i="0" u="none" strike="noStrike" cap="none" baseline="0" dirty="0" err="1">
                          <a:solidFill>
                            <a:schemeClr val="accent3">
                              <a:lumMod val="50000"/>
                            </a:schemeClr>
                          </a:solidFill>
                          <a:latin typeface="Arial"/>
                          <a:ea typeface="Arial"/>
                          <a:cs typeface="Arial"/>
                          <a:sym typeface="Arial"/>
                        </a:rPr>
                        <a:t>ob</a:t>
                      </a:r>
                      <a:r>
                        <a:rPr lang="en-IN" sz="1600" b="0" i="0" u="none" strike="noStrike" cap="none" baseline="0" dirty="0">
                          <a:solidFill>
                            <a:schemeClr val="accent3">
                              <a:lumMod val="50000"/>
                            </a:schemeClr>
                          </a:solidFill>
                          <a:latin typeface="Arial"/>
                          <a:ea typeface="Arial"/>
                          <a:cs typeface="Arial"/>
                          <a:sym typeface="Arial"/>
                        </a:rPr>
                        <a:t> = new Test(15, 20);</a:t>
                      </a:r>
                    </a:p>
                    <a:p>
                      <a:r>
                        <a:rPr lang="en-IN" sz="1600" b="0" i="0" u="none" strike="noStrike" cap="none" baseline="0" dirty="0" err="1">
                          <a:solidFill>
                            <a:srgbClr val="000000"/>
                          </a:solidFill>
                          <a:latin typeface="Arial"/>
                          <a:ea typeface="Arial"/>
                          <a:cs typeface="Arial"/>
                          <a:sym typeface="Arial"/>
                        </a:rPr>
                        <a:t>System.out.println</a:t>
                      </a:r>
                      <a:r>
                        <a:rPr lang="en-IN" sz="1600" b="0" i="0" u="none" strike="noStrike" cap="none" baseline="0" dirty="0">
                          <a:solidFill>
                            <a:srgbClr val="000000"/>
                          </a:solidFill>
                          <a:latin typeface="Arial"/>
                          <a:ea typeface="Arial"/>
                          <a:cs typeface="Arial"/>
                          <a:sym typeface="Arial"/>
                        </a:rPr>
                        <a:t>("</a:t>
                      </a:r>
                      <a:r>
                        <a:rPr lang="en-IN" sz="1600" b="0" i="0" u="none" strike="noStrike" cap="none" baseline="0" dirty="0" err="1">
                          <a:solidFill>
                            <a:srgbClr val="000000"/>
                          </a:solidFill>
                          <a:latin typeface="Arial"/>
                          <a:ea typeface="Arial"/>
                          <a:cs typeface="Arial"/>
                          <a:sym typeface="Arial"/>
                        </a:rPr>
                        <a:t>ob.a</a:t>
                      </a:r>
                      <a:r>
                        <a:rPr lang="en-IN" sz="1600" b="0" i="0" u="none" strike="noStrike" cap="none" baseline="0" dirty="0">
                          <a:solidFill>
                            <a:srgbClr val="000000"/>
                          </a:solidFill>
                          <a:latin typeface="Arial"/>
                          <a:ea typeface="Arial"/>
                          <a:cs typeface="Arial"/>
                          <a:sym typeface="Arial"/>
                        </a:rPr>
                        <a:t> and </a:t>
                      </a:r>
                      <a:r>
                        <a:rPr lang="en-IN" sz="1600" b="0" i="0" u="none" strike="noStrike" cap="none" baseline="0" dirty="0" err="1">
                          <a:solidFill>
                            <a:srgbClr val="000000"/>
                          </a:solidFill>
                          <a:latin typeface="Arial"/>
                          <a:ea typeface="Arial"/>
                          <a:cs typeface="Arial"/>
                          <a:sym typeface="Arial"/>
                        </a:rPr>
                        <a:t>ob.b</a:t>
                      </a:r>
                      <a:r>
                        <a:rPr lang="en-IN" sz="1600" b="0" i="0" u="none" strike="noStrike" cap="none" baseline="0" dirty="0">
                          <a:solidFill>
                            <a:srgbClr val="000000"/>
                          </a:solidFill>
                          <a:latin typeface="Arial"/>
                          <a:ea typeface="Arial"/>
                          <a:cs typeface="Arial"/>
                          <a:sym typeface="Arial"/>
                        </a:rPr>
                        <a:t> before call: " + </a:t>
                      </a:r>
                      <a:r>
                        <a:rPr lang="en-IN" sz="1600" b="0" i="0" u="none" strike="noStrike" cap="none" baseline="0" dirty="0" err="1">
                          <a:solidFill>
                            <a:srgbClr val="000000"/>
                          </a:solidFill>
                          <a:latin typeface="Arial"/>
                          <a:ea typeface="Arial"/>
                          <a:cs typeface="Arial"/>
                          <a:sym typeface="Arial"/>
                        </a:rPr>
                        <a:t>ob.a</a:t>
                      </a:r>
                      <a:r>
                        <a:rPr lang="en-IN" sz="1600" b="0" i="0" u="none" strike="noStrike" cap="none" baseline="0" dirty="0">
                          <a:solidFill>
                            <a:srgbClr val="000000"/>
                          </a:solidFill>
                          <a:latin typeface="Arial"/>
                          <a:ea typeface="Arial"/>
                          <a:cs typeface="Arial"/>
                          <a:sym typeface="Arial"/>
                        </a:rPr>
                        <a:t> + " " + </a:t>
                      </a:r>
                      <a:r>
                        <a:rPr lang="en-IN" sz="1600" b="0" i="0" u="none" strike="noStrike" cap="none" baseline="0" dirty="0" err="1">
                          <a:solidFill>
                            <a:srgbClr val="000000"/>
                          </a:solidFill>
                          <a:latin typeface="Arial"/>
                          <a:ea typeface="Arial"/>
                          <a:cs typeface="Arial"/>
                          <a:sym typeface="Arial"/>
                        </a:rPr>
                        <a:t>ob.b</a:t>
                      </a:r>
                      <a:r>
                        <a:rPr lang="en-IN" sz="1600" b="0" i="0" u="none" strike="noStrike" cap="none" baseline="0" dirty="0">
                          <a:solidFill>
                            <a:srgbClr val="000000"/>
                          </a:solidFill>
                          <a:latin typeface="Arial"/>
                          <a:ea typeface="Arial"/>
                          <a:cs typeface="Arial"/>
                          <a:sym typeface="Arial"/>
                        </a:rPr>
                        <a:t>);</a:t>
                      </a:r>
                    </a:p>
                    <a:p>
                      <a:endParaRPr lang="en-IN" sz="1600" b="0" i="0" u="none" strike="noStrike" cap="none" baseline="0" dirty="0">
                        <a:solidFill>
                          <a:srgbClr val="000000"/>
                        </a:solidFill>
                        <a:latin typeface="Arial"/>
                        <a:ea typeface="Arial"/>
                        <a:cs typeface="Arial"/>
                        <a:sym typeface="Arial"/>
                      </a:endParaRPr>
                    </a:p>
                    <a:p>
                      <a:r>
                        <a:rPr lang="en-IN" sz="1600" b="0" i="0" u="none" strike="noStrike" cap="none" baseline="0" dirty="0" err="1">
                          <a:solidFill>
                            <a:srgbClr val="C00000"/>
                          </a:solidFill>
                          <a:latin typeface="Arial"/>
                          <a:ea typeface="Arial"/>
                          <a:cs typeface="Arial"/>
                          <a:sym typeface="Arial"/>
                        </a:rPr>
                        <a:t>ob.meth</a:t>
                      </a:r>
                      <a:r>
                        <a:rPr lang="en-IN" sz="1600" b="0" i="0" u="none" strike="noStrike" cap="none" baseline="0" dirty="0">
                          <a:solidFill>
                            <a:srgbClr val="C00000"/>
                          </a:solidFill>
                          <a:latin typeface="Arial"/>
                          <a:ea typeface="Arial"/>
                          <a:cs typeface="Arial"/>
                          <a:sym typeface="Arial"/>
                        </a:rPr>
                        <a:t>(</a:t>
                      </a:r>
                      <a:r>
                        <a:rPr lang="en-IN" sz="1600" b="0" i="0" u="none" strike="noStrike" cap="none" baseline="0" dirty="0" err="1">
                          <a:solidFill>
                            <a:srgbClr val="C00000"/>
                          </a:solidFill>
                          <a:latin typeface="Arial"/>
                          <a:ea typeface="Arial"/>
                          <a:cs typeface="Arial"/>
                          <a:sym typeface="Arial"/>
                        </a:rPr>
                        <a:t>ob</a:t>
                      </a:r>
                      <a:r>
                        <a:rPr lang="en-IN" sz="1600" b="0" i="0" u="none" strike="noStrike" cap="none" baseline="0" dirty="0">
                          <a:solidFill>
                            <a:srgbClr val="000000"/>
                          </a:solidFill>
                          <a:latin typeface="Arial"/>
                          <a:ea typeface="Arial"/>
                          <a:cs typeface="Arial"/>
                          <a:sym typeface="Arial"/>
                        </a:rPr>
                        <a:t>);</a:t>
                      </a:r>
                    </a:p>
                    <a:p>
                      <a:endParaRPr lang="en-IN" sz="1600" b="0" i="0" u="none" strike="noStrike" cap="none" baseline="0" dirty="0">
                        <a:solidFill>
                          <a:srgbClr val="000000"/>
                        </a:solidFill>
                        <a:latin typeface="Arial"/>
                        <a:ea typeface="Arial"/>
                        <a:cs typeface="Arial"/>
                        <a:sym typeface="Arial"/>
                      </a:endParaRPr>
                    </a:p>
                    <a:p>
                      <a:r>
                        <a:rPr lang="en-IN" sz="1600" b="0" i="0" u="none" strike="noStrike" cap="none" baseline="0" dirty="0" err="1">
                          <a:solidFill>
                            <a:srgbClr val="000000"/>
                          </a:solidFill>
                          <a:latin typeface="Arial"/>
                          <a:ea typeface="Arial"/>
                          <a:cs typeface="Arial"/>
                          <a:sym typeface="Arial"/>
                        </a:rPr>
                        <a:t>System.out.println</a:t>
                      </a:r>
                      <a:r>
                        <a:rPr lang="en-IN" sz="1600" b="0" i="0" u="none" strike="noStrike" cap="none" baseline="0" dirty="0">
                          <a:solidFill>
                            <a:srgbClr val="000000"/>
                          </a:solidFill>
                          <a:latin typeface="Arial"/>
                          <a:ea typeface="Arial"/>
                          <a:cs typeface="Arial"/>
                          <a:sym typeface="Arial"/>
                        </a:rPr>
                        <a:t>("</a:t>
                      </a:r>
                      <a:r>
                        <a:rPr lang="en-IN" sz="1600" b="0" i="0" u="none" strike="noStrike" cap="none" baseline="0" dirty="0" err="1">
                          <a:solidFill>
                            <a:srgbClr val="000000"/>
                          </a:solidFill>
                          <a:latin typeface="Arial"/>
                          <a:ea typeface="Arial"/>
                          <a:cs typeface="Arial"/>
                          <a:sym typeface="Arial"/>
                        </a:rPr>
                        <a:t>ob.a</a:t>
                      </a:r>
                      <a:r>
                        <a:rPr lang="en-IN" sz="1600" b="0" i="0" u="none" strike="noStrike" cap="none" baseline="0" dirty="0">
                          <a:solidFill>
                            <a:srgbClr val="000000"/>
                          </a:solidFill>
                          <a:latin typeface="Arial"/>
                          <a:ea typeface="Arial"/>
                          <a:cs typeface="Arial"/>
                          <a:sym typeface="Arial"/>
                        </a:rPr>
                        <a:t> and </a:t>
                      </a:r>
                      <a:r>
                        <a:rPr lang="en-IN" sz="1600" b="0" i="0" u="none" strike="noStrike" cap="none" baseline="0" dirty="0" err="1">
                          <a:solidFill>
                            <a:srgbClr val="000000"/>
                          </a:solidFill>
                          <a:latin typeface="Arial"/>
                          <a:ea typeface="Arial"/>
                          <a:cs typeface="Arial"/>
                          <a:sym typeface="Arial"/>
                        </a:rPr>
                        <a:t>ob.b</a:t>
                      </a:r>
                      <a:r>
                        <a:rPr lang="en-IN" sz="1600" b="0" i="0" u="none" strike="noStrike" cap="none" baseline="0" dirty="0">
                          <a:solidFill>
                            <a:srgbClr val="000000"/>
                          </a:solidFill>
                          <a:latin typeface="Arial"/>
                          <a:ea typeface="Arial"/>
                          <a:cs typeface="Arial"/>
                          <a:sym typeface="Arial"/>
                        </a:rPr>
                        <a:t> after call: " +</a:t>
                      </a:r>
                      <a:r>
                        <a:rPr lang="en-IN" sz="1600" b="0" i="0" u="none" strike="noStrike" cap="none" baseline="0" dirty="0" err="1">
                          <a:solidFill>
                            <a:srgbClr val="000000"/>
                          </a:solidFill>
                          <a:latin typeface="Arial"/>
                          <a:ea typeface="Arial"/>
                          <a:cs typeface="Arial"/>
                          <a:sym typeface="Arial"/>
                        </a:rPr>
                        <a:t>ob.a</a:t>
                      </a:r>
                      <a:r>
                        <a:rPr lang="en-IN" sz="1600" b="0" i="0" u="none" strike="noStrike" cap="none" baseline="0" dirty="0">
                          <a:solidFill>
                            <a:srgbClr val="000000"/>
                          </a:solidFill>
                          <a:latin typeface="Arial"/>
                          <a:ea typeface="Arial"/>
                          <a:cs typeface="Arial"/>
                          <a:sym typeface="Arial"/>
                        </a:rPr>
                        <a:t> + " " + </a:t>
                      </a:r>
                      <a:r>
                        <a:rPr lang="en-IN" sz="1600" b="0" i="0" u="none" strike="noStrike" cap="none" baseline="0" dirty="0" err="1">
                          <a:solidFill>
                            <a:srgbClr val="000000"/>
                          </a:solidFill>
                          <a:latin typeface="Arial"/>
                          <a:ea typeface="Arial"/>
                          <a:cs typeface="Arial"/>
                          <a:sym typeface="Arial"/>
                        </a:rPr>
                        <a:t>ob.b</a:t>
                      </a:r>
                      <a:r>
                        <a:rPr lang="en-IN" sz="1600" b="0" i="0" u="none" strike="noStrike" cap="none" baseline="0" dirty="0">
                          <a:solidFill>
                            <a:srgbClr val="000000"/>
                          </a:solidFill>
                          <a:latin typeface="Arial"/>
                          <a:ea typeface="Arial"/>
                          <a:cs typeface="Arial"/>
                          <a:sym typeface="Arial"/>
                        </a:rPr>
                        <a:t>);</a:t>
                      </a:r>
                    </a:p>
                    <a:p>
                      <a:r>
                        <a:rPr lang="en-IN" sz="1600" b="0" i="0" u="none" strike="noStrike" cap="none" baseline="0" dirty="0">
                          <a:solidFill>
                            <a:srgbClr val="000000"/>
                          </a:solidFill>
                          <a:latin typeface="Arial"/>
                          <a:ea typeface="Arial"/>
                          <a:cs typeface="Arial"/>
                          <a:sym typeface="Arial"/>
                        </a:rPr>
                        <a:t>}</a:t>
                      </a:r>
                    </a:p>
                    <a:p>
                      <a:r>
                        <a:rPr lang="en-IN" sz="1600" b="0" i="0" u="none" strike="noStrike" cap="none" baseline="0" dirty="0">
                          <a:solidFill>
                            <a:srgbClr val="000000"/>
                          </a:solidFill>
                          <a:latin typeface="Arial"/>
                          <a:ea typeface="Arial"/>
                          <a:cs typeface="Arial"/>
                          <a:sym typeface="Arial"/>
                        </a:rPr>
                        <a:t>}</a:t>
                      </a:r>
                    </a:p>
                    <a:p>
                      <a:endParaRPr lang="en-US" sz="1600" b="0" i="0" u="none" strike="noStrike" cap="none" baseline="0" dirty="0">
                        <a:solidFill>
                          <a:srgbClr val="000000"/>
                        </a:solidFill>
                        <a:latin typeface="Arial"/>
                        <a:ea typeface="Inter-Regular"/>
                        <a:cs typeface="Arial"/>
                        <a:sym typeface="Arial"/>
                      </a:endParaRPr>
                    </a:p>
                    <a:p>
                      <a:r>
                        <a:rPr lang="en-IN" sz="1600" b="0" i="0" u="none" strike="noStrike" cap="none" baseline="0" dirty="0">
                          <a:solidFill>
                            <a:srgbClr val="000000"/>
                          </a:solidFill>
                          <a:latin typeface="Arial"/>
                          <a:ea typeface="Arial"/>
                          <a:cs typeface="Arial"/>
                          <a:sym typeface="Arial"/>
                        </a:rPr>
                        <a:t>This program generates the following output:</a:t>
                      </a:r>
                    </a:p>
                    <a:p>
                      <a:r>
                        <a:rPr lang="en-IN" sz="1600" b="0" i="0" u="none" strike="noStrike" cap="none" baseline="0" dirty="0" err="1">
                          <a:solidFill>
                            <a:srgbClr val="000000"/>
                          </a:solidFill>
                          <a:latin typeface="Arial"/>
                          <a:ea typeface="Arial"/>
                          <a:cs typeface="Arial"/>
                          <a:sym typeface="Arial"/>
                        </a:rPr>
                        <a:t>ob.a</a:t>
                      </a:r>
                      <a:r>
                        <a:rPr lang="en-IN" sz="1600" b="0" i="0" u="none" strike="noStrike" cap="none" baseline="0" dirty="0">
                          <a:solidFill>
                            <a:srgbClr val="000000"/>
                          </a:solidFill>
                          <a:latin typeface="Arial"/>
                          <a:ea typeface="Arial"/>
                          <a:cs typeface="Arial"/>
                          <a:sym typeface="Arial"/>
                        </a:rPr>
                        <a:t> and </a:t>
                      </a:r>
                      <a:r>
                        <a:rPr lang="en-IN" sz="1600" b="0" i="0" u="none" strike="noStrike" cap="none" baseline="0" dirty="0" err="1">
                          <a:solidFill>
                            <a:srgbClr val="000000"/>
                          </a:solidFill>
                          <a:latin typeface="Arial"/>
                          <a:ea typeface="Arial"/>
                          <a:cs typeface="Arial"/>
                          <a:sym typeface="Arial"/>
                        </a:rPr>
                        <a:t>ob.b</a:t>
                      </a:r>
                      <a:r>
                        <a:rPr lang="en-IN" sz="1600" b="0" i="0" u="none" strike="noStrike" cap="none" baseline="0" dirty="0">
                          <a:solidFill>
                            <a:srgbClr val="000000"/>
                          </a:solidFill>
                          <a:latin typeface="Arial"/>
                          <a:ea typeface="Arial"/>
                          <a:cs typeface="Arial"/>
                          <a:sym typeface="Arial"/>
                        </a:rPr>
                        <a:t> before call: 15 20</a:t>
                      </a:r>
                    </a:p>
                    <a:p>
                      <a:r>
                        <a:rPr lang="en-IN" sz="1600" b="0" i="0" u="none" strike="noStrike" cap="none" baseline="0" dirty="0" err="1">
                          <a:solidFill>
                            <a:srgbClr val="000000"/>
                          </a:solidFill>
                          <a:latin typeface="Arial"/>
                          <a:ea typeface="Arial"/>
                          <a:cs typeface="Arial"/>
                          <a:sym typeface="Arial"/>
                        </a:rPr>
                        <a:t>ob.a</a:t>
                      </a:r>
                      <a:r>
                        <a:rPr lang="en-IN" sz="1600" b="0" i="0" u="none" strike="noStrike" cap="none" baseline="0" dirty="0">
                          <a:solidFill>
                            <a:srgbClr val="000000"/>
                          </a:solidFill>
                          <a:latin typeface="Arial"/>
                          <a:ea typeface="Arial"/>
                          <a:cs typeface="Arial"/>
                          <a:sym typeface="Arial"/>
                        </a:rPr>
                        <a:t> and </a:t>
                      </a:r>
                      <a:r>
                        <a:rPr lang="en-IN" sz="1600" b="0" i="0" u="none" strike="noStrike" cap="none" baseline="0" dirty="0" err="1">
                          <a:solidFill>
                            <a:srgbClr val="000000"/>
                          </a:solidFill>
                          <a:latin typeface="Arial"/>
                          <a:ea typeface="Arial"/>
                          <a:cs typeface="Arial"/>
                          <a:sym typeface="Arial"/>
                        </a:rPr>
                        <a:t>ob.b</a:t>
                      </a:r>
                      <a:r>
                        <a:rPr lang="en-IN" sz="1600" b="0" i="0" u="none" strike="noStrike" cap="none" baseline="0" dirty="0">
                          <a:solidFill>
                            <a:srgbClr val="000000"/>
                          </a:solidFill>
                          <a:latin typeface="Arial"/>
                          <a:ea typeface="Arial"/>
                          <a:cs typeface="Arial"/>
                          <a:sym typeface="Arial"/>
                        </a:rPr>
                        <a:t> after call: 30 10</a:t>
                      </a:r>
                      <a:endParaRPr lang="en-IN" sz="2800" b="0" i="0" u="none" strike="noStrike" cap="none" dirty="0">
                        <a:solidFill>
                          <a:srgbClr val="C00000"/>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77423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Recursion</a:t>
            </a:r>
            <a:endParaRPr lang="en-IN" dirty="0"/>
          </a:p>
        </p:txBody>
      </p:sp>
      <p:sp>
        <p:nvSpPr>
          <p:cNvPr id="3" name="Text Placeholder 2"/>
          <p:cNvSpPr>
            <a:spLocks noGrp="1"/>
          </p:cNvSpPr>
          <p:nvPr>
            <p:ph type="body" idx="1"/>
          </p:nvPr>
        </p:nvSpPr>
        <p:spPr>
          <a:xfrm>
            <a:off x="323528" y="627534"/>
            <a:ext cx="8640960" cy="4392488"/>
          </a:xfrm>
        </p:spPr>
        <p:txBody>
          <a:bodyPr/>
          <a:lstStyle/>
          <a:p>
            <a:pPr algn="just">
              <a:buFont typeface="Wingdings" panose="05000000000000000000" pitchFamily="2" charset="2"/>
              <a:buChar char="§"/>
            </a:pPr>
            <a:r>
              <a:rPr lang="en-IN" sz="1800" dirty="0"/>
              <a:t>Recursion is </a:t>
            </a:r>
            <a:r>
              <a:rPr lang="en-IN" sz="1800" dirty="0">
                <a:solidFill>
                  <a:srgbClr val="C00000"/>
                </a:solidFill>
              </a:rPr>
              <a:t>the process of defining something in terms of itself. </a:t>
            </a:r>
          </a:p>
          <a:p>
            <a:pPr algn="just">
              <a:buFont typeface="Wingdings" panose="05000000000000000000" pitchFamily="2" charset="2"/>
              <a:buChar char="§"/>
            </a:pPr>
            <a:r>
              <a:rPr lang="en-IN" sz="1800" dirty="0"/>
              <a:t>As it relates to Java programming, recursion is the attribute that allows a method to call itself.</a:t>
            </a:r>
          </a:p>
          <a:p>
            <a:pPr algn="just">
              <a:buFont typeface="Wingdings" panose="05000000000000000000" pitchFamily="2" charset="2"/>
              <a:buChar char="§"/>
            </a:pPr>
            <a:r>
              <a:rPr lang="en-IN" sz="1800" dirty="0"/>
              <a:t>A method that calls itself is said to be </a:t>
            </a:r>
            <a:r>
              <a:rPr lang="en-IN" sz="1800" i="1" dirty="0"/>
              <a:t>recursive.</a:t>
            </a:r>
          </a:p>
          <a:p>
            <a:pPr algn="just">
              <a:buFont typeface="Wingdings" panose="05000000000000000000" pitchFamily="2" charset="2"/>
              <a:buChar char="§"/>
            </a:pPr>
            <a:r>
              <a:rPr lang="en-IN" sz="1800" dirty="0"/>
              <a:t>The classic example of recursion is the computation of the factorial of a number.</a:t>
            </a:r>
          </a:p>
          <a:p>
            <a:pPr algn="just">
              <a:buFont typeface="Wingdings" panose="05000000000000000000" pitchFamily="2" charset="2"/>
              <a:buChar char="§"/>
            </a:pPr>
            <a:r>
              <a:rPr lang="en-IN" sz="1800" dirty="0"/>
              <a:t> The factorial of a number </a:t>
            </a:r>
            <a:r>
              <a:rPr lang="en-IN" sz="1800" i="1" dirty="0"/>
              <a:t>N </a:t>
            </a:r>
            <a:r>
              <a:rPr lang="en-IN" sz="1800" dirty="0"/>
              <a:t>is the product of all the whole numbers between 1 and </a:t>
            </a:r>
            <a:r>
              <a:rPr lang="en-IN" sz="1800" i="1" dirty="0"/>
              <a:t>N. </a:t>
            </a:r>
            <a:r>
              <a:rPr lang="en-IN" sz="1800" dirty="0"/>
              <a:t>For example, 3 factorial is 1 × 2 × 3, or 6.</a:t>
            </a:r>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Tree>
    <p:extLst>
      <p:ext uri="{BB962C8B-B14F-4D97-AF65-F5344CB8AC3E}">
        <p14:creationId xmlns:p14="http://schemas.microsoft.com/office/powerpoint/2010/main" val="3637554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Recursion</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buNone/>
            </a:pPr>
            <a:r>
              <a:rPr lang="en-US" dirty="0"/>
              <a:t>// A simple example of recursion.</a:t>
            </a:r>
          </a:p>
          <a:p>
            <a:pPr marL="76200" indent="0">
              <a:buNone/>
            </a:pPr>
            <a:r>
              <a:rPr lang="en-IN" dirty="0"/>
              <a:t>class Factorial {</a:t>
            </a:r>
          </a:p>
          <a:p>
            <a:pPr marL="76200" indent="0">
              <a:buNone/>
            </a:pPr>
            <a:r>
              <a:rPr lang="en-US" dirty="0"/>
              <a:t>// this is a recursive method</a:t>
            </a:r>
          </a:p>
          <a:p>
            <a:pPr marL="76200" indent="0">
              <a:buNone/>
            </a:pPr>
            <a:r>
              <a:rPr lang="en-IN" dirty="0">
                <a:solidFill>
                  <a:srgbClr val="C00000"/>
                </a:solidFill>
              </a:rPr>
              <a:t>int fact(int n) </a:t>
            </a:r>
            <a:r>
              <a:rPr lang="en-IN" dirty="0"/>
              <a:t>{</a:t>
            </a:r>
          </a:p>
          <a:p>
            <a:pPr marL="76200" indent="0">
              <a:buNone/>
            </a:pPr>
            <a:r>
              <a:rPr lang="en-IN" dirty="0"/>
              <a:t>int result;</a:t>
            </a:r>
          </a:p>
          <a:p>
            <a:pPr marL="76200" indent="0">
              <a:buNone/>
            </a:pPr>
            <a:r>
              <a:rPr lang="en-US" dirty="0"/>
              <a:t>if(n==1) return 1;</a:t>
            </a:r>
          </a:p>
          <a:p>
            <a:pPr marL="76200" indent="0">
              <a:buNone/>
            </a:pPr>
            <a:r>
              <a:rPr lang="en-IN" dirty="0"/>
              <a:t>result </a:t>
            </a:r>
            <a:r>
              <a:rPr lang="en-IN" dirty="0">
                <a:solidFill>
                  <a:srgbClr val="7030A0"/>
                </a:solidFill>
              </a:rPr>
              <a:t>= fact(n-1) * n;</a:t>
            </a:r>
          </a:p>
          <a:p>
            <a:pPr marL="76200" indent="0">
              <a:buNone/>
            </a:pPr>
            <a:r>
              <a:rPr lang="en-IN" dirty="0"/>
              <a:t>return result;</a:t>
            </a:r>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Tree>
    <p:extLst>
      <p:ext uri="{BB962C8B-B14F-4D97-AF65-F5344CB8AC3E}">
        <p14:creationId xmlns:p14="http://schemas.microsoft.com/office/powerpoint/2010/main" val="67147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95536" y="0"/>
            <a:ext cx="7710639" cy="43204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SYLLABUS</a:t>
            </a:r>
            <a:endParaRPr dirty="0"/>
          </a:p>
        </p:txBody>
      </p:sp>
      <p:sp>
        <p:nvSpPr>
          <p:cNvPr id="92" name="Google Shape;92;p17"/>
          <p:cNvSpPr txBox="1">
            <a:spLocks noGrp="1"/>
          </p:cNvSpPr>
          <p:nvPr>
            <p:ph type="body" idx="1"/>
          </p:nvPr>
        </p:nvSpPr>
        <p:spPr>
          <a:xfrm>
            <a:off x="395536" y="339502"/>
            <a:ext cx="8496944" cy="4680520"/>
          </a:xfrm>
          <a:prstGeom prst="rect">
            <a:avLst/>
          </a:prstGeom>
        </p:spPr>
        <p:txBody>
          <a:bodyPr spcFirstLastPara="1" wrap="square" lIns="0" tIns="0" rIns="0" bIns="0" anchor="t" anchorCtr="0">
            <a:noAutofit/>
          </a:bodyPr>
          <a:lstStyle/>
          <a:p>
            <a:pPr marL="76200" indent="0" algn="just">
              <a:buNone/>
            </a:pPr>
            <a:r>
              <a:rPr lang="en-IN" sz="1400" b="1" dirty="0">
                <a:solidFill>
                  <a:schemeClr val="tx1"/>
                </a:solidFill>
              </a:rPr>
              <a:t>Primitive Data types </a:t>
            </a:r>
            <a:r>
              <a:rPr lang="en-IN" sz="1400" dirty="0">
                <a:solidFill>
                  <a:schemeClr val="tx1"/>
                </a:solidFill>
              </a:rPr>
              <a:t>- Integers, Floating Point Types, Characters, Boolean. Literals, Type Conversion and Casting, Variables, Arrays, Strings, Vector class.</a:t>
            </a:r>
          </a:p>
          <a:p>
            <a:pPr marL="76200" indent="0" algn="just">
              <a:buNone/>
            </a:pPr>
            <a:endParaRPr lang="en-IN" sz="1400" dirty="0">
              <a:solidFill>
                <a:schemeClr val="tx1"/>
              </a:solidFill>
            </a:endParaRPr>
          </a:p>
          <a:p>
            <a:pPr marL="76200" indent="0" algn="just">
              <a:buNone/>
            </a:pPr>
            <a:r>
              <a:rPr lang="en-IN" sz="1400" b="1" dirty="0">
                <a:solidFill>
                  <a:schemeClr val="tx1"/>
                </a:solidFill>
              </a:rPr>
              <a:t>Operators - </a:t>
            </a:r>
            <a:r>
              <a:rPr lang="en-IN" sz="1400" dirty="0">
                <a:solidFill>
                  <a:schemeClr val="tx1"/>
                </a:solidFill>
              </a:rPr>
              <a:t>Arithmetic Operators, Bitwise Operators, Relational Operators, Boolean Logical Operators, Assignment Operator, Conditional (Ternary) Operator, Operator Precedence.</a:t>
            </a:r>
          </a:p>
          <a:p>
            <a:pPr marL="76200" indent="0" algn="just">
              <a:buNone/>
            </a:pPr>
            <a:endParaRPr lang="en-IN" sz="1400" dirty="0">
              <a:solidFill>
                <a:schemeClr val="tx1"/>
              </a:solidFill>
            </a:endParaRPr>
          </a:p>
          <a:p>
            <a:pPr marL="76200" indent="0" algn="just">
              <a:buNone/>
            </a:pPr>
            <a:r>
              <a:rPr lang="en-IN" sz="1400" dirty="0">
                <a:solidFill>
                  <a:schemeClr val="tx1"/>
                </a:solidFill>
              </a:rPr>
              <a:t>Control Statements - Selection Statements, Iteration Statements and Jump Statements</a:t>
            </a:r>
          </a:p>
          <a:p>
            <a:pPr marL="76200" indent="0" algn="just">
              <a:buNone/>
            </a:pPr>
            <a:endParaRPr lang="en-IN" sz="1400" dirty="0">
              <a:solidFill>
                <a:schemeClr val="tx1"/>
              </a:solidFill>
            </a:endParaRPr>
          </a:p>
          <a:p>
            <a:pPr marL="76200" indent="0" algn="just">
              <a:buNone/>
            </a:pPr>
            <a:r>
              <a:rPr lang="en-IN" sz="1400" b="1" dirty="0">
                <a:solidFill>
                  <a:schemeClr val="tx1"/>
                </a:solidFill>
              </a:rPr>
              <a:t>Object Oriented Programming in Java </a:t>
            </a:r>
            <a:r>
              <a:rPr lang="en-IN" sz="1400" dirty="0">
                <a:solidFill>
                  <a:schemeClr val="tx1"/>
                </a:solidFill>
              </a:rPr>
              <a:t>- </a:t>
            </a:r>
            <a:r>
              <a:rPr lang="en-IN" sz="1400" dirty="0">
                <a:solidFill>
                  <a:srgbClr val="FF0000"/>
                </a:solidFill>
              </a:rPr>
              <a:t>Class Fundamentals, Declaring Objects, Object Reference, Introduction to Methods, Constructors, </a:t>
            </a:r>
            <a:r>
              <a:rPr lang="en-IN" sz="1400" b="1" i="1" dirty="0">
                <a:solidFill>
                  <a:srgbClr val="FF0000"/>
                </a:solidFill>
              </a:rPr>
              <a:t>this </a:t>
            </a:r>
            <a:r>
              <a:rPr lang="en-IN" sz="1400" dirty="0">
                <a:solidFill>
                  <a:srgbClr val="FF0000"/>
                </a:solidFill>
              </a:rPr>
              <a:t>Keyword, Method Overloading, Using Objects as Parameters, Returning Objects, Recursion, Access Control, Static Members, Final Variables, Inner Classes, Command Line Arguments, Variable Length Arguments</a:t>
            </a:r>
            <a:r>
              <a:rPr lang="en-IN" sz="1400" dirty="0">
                <a:solidFill>
                  <a:schemeClr val="tx1"/>
                </a:solidFill>
              </a:rPr>
              <a:t>.</a:t>
            </a:r>
          </a:p>
          <a:p>
            <a:pPr marL="76200" indent="0" algn="just">
              <a:buNone/>
            </a:pPr>
            <a:endParaRPr lang="en-IN" sz="1400" dirty="0">
              <a:solidFill>
                <a:schemeClr val="tx1"/>
              </a:solidFill>
            </a:endParaRPr>
          </a:p>
          <a:p>
            <a:pPr marL="76200" indent="0" algn="just">
              <a:buNone/>
            </a:pPr>
            <a:r>
              <a:rPr lang="en-IN" sz="1400" b="1" dirty="0">
                <a:solidFill>
                  <a:schemeClr val="tx1"/>
                </a:solidFill>
              </a:rPr>
              <a:t>Inheritance </a:t>
            </a:r>
            <a:r>
              <a:rPr lang="en-IN" sz="1400" dirty="0">
                <a:solidFill>
                  <a:schemeClr val="tx1"/>
                </a:solidFill>
              </a:rPr>
              <a:t>- Super Class, Sub Class, The Keyword </a:t>
            </a:r>
            <a:r>
              <a:rPr lang="en-IN" sz="1400" b="1" i="1" dirty="0">
                <a:solidFill>
                  <a:schemeClr val="tx1"/>
                </a:solidFill>
              </a:rPr>
              <a:t>super</a:t>
            </a:r>
            <a:r>
              <a:rPr lang="en-IN" sz="1400" dirty="0">
                <a:solidFill>
                  <a:schemeClr val="tx1"/>
                </a:solidFill>
              </a:rPr>
              <a:t>, protected Members, Calling Order of Constructors, Method Overriding, the Object class, Abstract Classes and Methods, using </a:t>
            </a:r>
            <a:r>
              <a:rPr lang="en-IN" sz="1400" b="1" i="1" dirty="0">
                <a:solidFill>
                  <a:schemeClr val="tx1"/>
                </a:solidFill>
              </a:rPr>
              <a:t>final  </a:t>
            </a:r>
            <a:r>
              <a:rPr lang="en-IN" sz="1400" dirty="0">
                <a:solidFill>
                  <a:schemeClr val="tx1"/>
                </a:solidFill>
              </a:rPr>
              <a:t>with Inheritance.</a:t>
            </a:r>
            <a:endParaRPr sz="1400" dirty="0">
              <a:solidFill>
                <a:schemeClr val="tx1"/>
              </a:solidFill>
            </a:endParaRPr>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ransition advTm="6509">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Recursion</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buNone/>
            </a:pPr>
            <a:r>
              <a:rPr lang="en-IN" sz="2000" dirty="0"/>
              <a:t>}</a:t>
            </a:r>
          </a:p>
          <a:p>
            <a:pPr marL="76200" indent="0">
              <a:buNone/>
            </a:pPr>
            <a:r>
              <a:rPr lang="en-IN" sz="2000" dirty="0"/>
              <a:t>}</a:t>
            </a:r>
          </a:p>
          <a:p>
            <a:pPr marL="76200" indent="0">
              <a:buNone/>
            </a:pPr>
            <a:r>
              <a:rPr lang="en-IN" sz="2000" dirty="0"/>
              <a:t>class Recursion {</a:t>
            </a:r>
          </a:p>
          <a:p>
            <a:pPr marL="76200" indent="0">
              <a:buNone/>
            </a:pPr>
            <a:r>
              <a:rPr lang="en-US" sz="2000" dirty="0"/>
              <a:t>public static void main(String </a:t>
            </a:r>
            <a:r>
              <a:rPr lang="en-US" sz="2000" dirty="0" err="1"/>
              <a:t>args</a:t>
            </a:r>
            <a:r>
              <a:rPr lang="en-US" sz="2000" dirty="0"/>
              <a:t>[]) {</a:t>
            </a:r>
          </a:p>
          <a:p>
            <a:pPr marL="76200" indent="0">
              <a:buNone/>
            </a:pPr>
            <a:r>
              <a:rPr lang="en-IN" sz="2000" dirty="0"/>
              <a:t>Factorial f = new Factorial();</a:t>
            </a:r>
          </a:p>
          <a:p>
            <a:pPr marL="76200" indent="0">
              <a:buNone/>
            </a:pPr>
            <a:r>
              <a:rPr lang="en-US" sz="2000" dirty="0" err="1"/>
              <a:t>System.out.println</a:t>
            </a:r>
            <a:r>
              <a:rPr lang="en-US" sz="2000" dirty="0"/>
              <a:t>("Factorial of 3 is " + </a:t>
            </a:r>
            <a:r>
              <a:rPr lang="en-US" sz="2000" dirty="0" err="1"/>
              <a:t>f.fact</a:t>
            </a:r>
            <a:r>
              <a:rPr lang="en-US" sz="2000" dirty="0"/>
              <a:t>(3));</a:t>
            </a:r>
          </a:p>
          <a:p>
            <a:pPr marL="76200" indent="0">
              <a:buNone/>
            </a:pPr>
            <a:r>
              <a:rPr lang="en-US" sz="2000" dirty="0" err="1"/>
              <a:t>System.out.println</a:t>
            </a:r>
            <a:r>
              <a:rPr lang="en-US" sz="2000" dirty="0"/>
              <a:t>("Factorial of 4 is " + </a:t>
            </a:r>
            <a:r>
              <a:rPr lang="en-US" sz="2000" dirty="0" err="1"/>
              <a:t>f.fact</a:t>
            </a:r>
            <a:r>
              <a:rPr lang="en-US" sz="2000" dirty="0"/>
              <a:t>(4));</a:t>
            </a:r>
          </a:p>
          <a:p>
            <a:pPr marL="76200" indent="0">
              <a:buNone/>
            </a:pPr>
            <a:r>
              <a:rPr lang="en-US" sz="2000" dirty="0" err="1"/>
              <a:t>System.out.println</a:t>
            </a:r>
            <a:r>
              <a:rPr lang="en-US" sz="2000" dirty="0"/>
              <a:t>("Factorial of 5 is " + </a:t>
            </a:r>
            <a:r>
              <a:rPr lang="en-US" sz="2000" dirty="0" err="1"/>
              <a:t>f.fact</a:t>
            </a:r>
            <a:r>
              <a:rPr lang="en-US" sz="2000" dirty="0"/>
              <a:t>(5));</a:t>
            </a:r>
          </a:p>
          <a:p>
            <a:pPr marL="76200" indent="0">
              <a:buNone/>
            </a:pPr>
            <a:r>
              <a:rPr lang="en-IN" sz="2000" dirty="0"/>
              <a:t>}</a:t>
            </a:r>
          </a:p>
          <a:p>
            <a:pPr marL="76200" indent="0">
              <a:buNone/>
            </a:pPr>
            <a:r>
              <a:rPr lang="en-IN" sz="2000" dirty="0"/>
              <a:t>}</a:t>
            </a: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Tree>
    <p:extLst>
      <p:ext uri="{BB962C8B-B14F-4D97-AF65-F5344CB8AC3E}">
        <p14:creationId xmlns:p14="http://schemas.microsoft.com/office/powerpoint/2010/main" val="223082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Recursion</a:t>
            </a:r>
            <a:endParaRPr lang="en-IN" dirty="0"/>
          </a:p>
        </p:txBody>
      </p:sp>
      <p:sp>
        <p:nvSpPr>
          <p:cNvPr id="3" name="Text Placeholder 2"/>
          <p:cNvSpPr>
            <a:spLocks noGrp="1"/>
          </p:cNvSpPr>
          <p:nvPr>
            <p:ph type="body" idx="1"/>
          </p:nvPr>
        </p:nvSpPr>
        <p:spPr>
          <a:xfrm>
            <a:off x="323528" y="627534"/>
            <a:ext cx="8640960" cy="4392488"/>
          </a:xfrm>
        </p:spPr>
        <p:txBody>
          <a:bodyPr/>
          <a:lstStyle/>
          <a:p>
            <a:pPr algn="just">
              <a:buFont typeface="Wingdings" panose="05000000000000000000" pitchFamily="2" charset="2"/>
              <a:buChar char="§"/>
            </a:pPr>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sp>
        <p:nvSpPr>
          <p:cNvPr id="31746" name="AutoShape 2" descr="Factorial in Java using Recursion and Loop | Java6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Factorial in Java using Recursion and Loop | Java6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49" name="Picture 5"/>
          <p:cNvPicPr>
            <a:picLocks noChangeAspect="1" noChangeArrowheads="1"/>
          </p:cNvPicPr>
          <p:nvPr/>
        </p:nvPicPr>
        <p:blipFill>
          <a:blip r:embed="rId2"/>
          <a:srcRect/>
          <a:stretch>
            <a:fillRect/>
          </a:stretch>
        </p:blipFill>
        <p:spPr bwMode="auto">
          <a:xfrm>
            <a:off x="609600" y="590551"/>
            <a:ext cx="7448550" cy="4219574"/>
          </a:xfrm>
          <a:prstGeom prst="rect">
            <a:avLst/>
          </a:prstGeom>
          <a:noFill/>
          <a:ln w="9525">
            <a:noFill/>
            <a:miter lim="800000"/>
            <a:headEnd/>
            <a:tailEnd/>
          </a:ln>
          <a:effectLst/>
        </p:spPr>
      </p:pic>
    </p:spTree>
    <p:extLst>
      <p:ext uri="{BB962C8B-B14F-4D97-AF65-F5344CB8AC3E}">
        <p14:creationId xmlns:p14="http://schemas.microsoft.com/office/powerpoint/2010/main" val="3544746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7"/>
            <a:ext cx="8964488" cy="765483"/>
          </a:xfrm>
        </p:spPr>
        <p:txBody>
          <a:bodyPr/>
          <a:lstStyle/>
          <a:p>
            <a:r>
              <a:rPr lang="en-IN" sz="2400" b="1" dirty="0"/>
              <a:t>Recursion :</a:t>
            </a:r>
            <a:br>
              <a:rPr lang="en-IN" sz="2400" b="1" dirty="0"/>
            </a:br>
            <a:r>
              <a:rPr lang="en-IN" sz="2400" b="1" dirty="0"/>
              <a:t>\</a:t>
            </a:r>
            <a:r>
              <a:rPr lang="en-IN" sz="1800" b="1" dirty="0"/>
              <a:t>https://www.educative.io/courses/recursion-for-coding-interviews-in-python/B8wMXy0nmvk</a:t>
            </a:r>
            <a:endParaRPr lang="en-IN" dirty="0"/>
          </a:p>
        </p:txBody>
      </p:sp>
      <p:sp>
        <p:nvSpPr>
          <p:cNvPr id="3" name="Text Placeholder 2"/>
          <p:cNvSpPr>
            <a:spLocks noGrp="1"/>
          </p:cNvSpPr>
          <p:nvPr>
            <p:ph type="body" idx="1"/>
          </p:nvPr>
        </p:nvSpPr>
        <p:spPr>
          <a:xfrm>
            <a:off x="323528" y="1200150"/>
            <a:ext cx="8640960" cy="3819872"/>
          </a:xfrm>
        </p:spPr>
        <p:txBody>
          <a:bodyPr/>
          <a:lstStyle/>
          <a:p>
            <a:pPr algn="just">
              <a:buFont typeface="Wingdings" panose="05000000000000000000" pitchFamily="2" charset="2"/>
              <a:buChar char="§"/>
            </a:pPr>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sp>
        <p:nvSpPr>
          <p:cNvPr id="31746" name="AutoShape 2" descr="Factorial in Java using Recursion and Loop | Java6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Factorial in Java using Recursion and Loop | Java6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3ADC7453-84CF-42DB-840B-96BF2D7D41B5}"/>
              </a:ext>
            </a:extLst>
          </p:cNvPr>
          <p:cNvPicPr>
            <a:picLocks noChangeAspect="1"/>
          </p:cNvPicPr>
          <p:nvPr/>
        </p:nvPicPr>
        <p:blipFill>
          <a:blip r:embed="rId2"/>
          <a:stretch>
            <a:fillRect/>
          </a:stretch>
        </p:blipFill>
        <p:spPr>
          <a:xfrm>
            <a:off x="394609" y="917932"/>
            <a:ext cx="5742454" cy="4073119"/>
          </a:xfrm>
          <a:prstGeom prst="rect">
            <a:avLst/>
          </a:prstGeom>
        </p:spPr>
      </p:pic>
    </p:spTree>
    <p:extLst>
      <p:ext uri="{BB962C8B-B14F-4D97-AF65-F5344CB8AC3E}">
        <p14:creationId xmlns:p14="http://schemas.microsoft.com/office/powerpoint/2010/main" val="3197538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Introducing Access Control</a:t>
            </a:r>
            <a:endParaRPr lang="en-IN" dirty="0"/>
          </a:p>
        </p:txBody>
      </p:sp>
      <p:sp>
        <p:nvSpPr>
          <p:cNvPr id="3" name="Text Placeholder 2"/>
          <p:cNvSpPr>
            <a:spLocks noGrp="1"/>
          </p:cNvSpPr>
          <p:nvPr>
            <p:ph type="body" idx="1"/>
          </p:nvPr>
        </p:nvSpPr>
        <p:spPr>
          <a:xfrm>
            <a:off x="323528" y="627534"/>
            <a:ext cx="8640960" cy="4392488"/>
          </a:xfrm>
        </p:spPr>
        <p:txBody>
          <a:bodyPr/>
          <a:lstStyle/>
          <a:p>
            <a:pPr algn="just"/>
            <a:r>
              <a:rPr lang="en-IN" sz="1600" dirty="0"/>
              <a:t>Encapsulation links data with the code that manipulates it. </a:t>
            </a:r>
            <a:r>
              <a:rPr lang="en-IN" sz="1600" dirty="0" err="1"/>
              <a:t>However,encapsulation</a:t>
            </a:r>
            <a:r>
              <a:rPr lang="en-IN" sz="1600" dirty="0"/>
              <a:t> provides another important attribute: </a:t>
            </a:r>
            <a:r>
              <a:rPr lang="en-IN" sz="1600" i="1" dirty="0"/>
              <a:t>access control. </a:t>
            </a:r>
          </a:p>
          <a:p>
            <a:pPr algn="just"/>
            <a:r>
              <a:rPr lang="en-IN" sz="1600" dirty="0"/>
              <a:t>Through encapsulation, you can control what parts of a program can access the members of a class. </a:t>
            </a:r>
          </a:p>
          <a:p>
            <a:pPr algn="just"/>
            <a:r>
              <a:rPr lang="en-IN" sz="1600" dirty="0"/>
              <a:t>By controlling access, you can prevent misuse. </a:t>
            </a:r>
            <a:r>
              <a:rPr lang="en-IN" sz="1600" dirty="0">
                <a:solidFill>
                  <a:schemeClr val="accent3">
                    <a:lumMod val="50000"/>
                  </a:schemeClr>
                </a:solidFill>
              </a:rPr>
              <a:t>For example, allowing access to data only through a well defined set of methods, you can prevent the misuse of that data.</a:t>
            </a:r>
            <a:r>
              <a:rPr lang="en-IN" sz="1600" dirty="0"/>
              <a:t> Thus, when correctly implemented, a class creates a “black box” which may be used, but the inner workings of which are not open to tampering.</a:t>
            </a:r>
          </a:p>
          <a:p>
            <a:pPr algn="just"/>
            <a:r>
              <a:rPr lang="en-IN" sz="1600" dirty="0"/>
              <a:t>A member can be accessed is determined by the </a:t>
            </a:r>
            <a:r>
              <a:rPr lang="en-IN" sz="1600" i="1" dirty="0"/>
              <a:t>access specifier </a:t>
            </a:r>
            <a:r>
              <a:rPr lang="en-IN" sz="1600" dirty="0"/>
              <a:t>that modifies its</a:t>
            </a:r>
          </a:p>
          <a:p>
            <a:pPr marL="76200" indent="0" algn="just">
              <a:buNone/>
            </a:pPr>
            <a:r>
              <a:rPr lang="en-IN" sz="1600" dirty="0"/>
              <a:t>       declaration.</a:t>
            </a:r>
          </a:p>
          <a:p>
            <a:pPr algn="just"/>
            <a:r>
              <a:rPr lang="en-IN" sz="1600" dirty="0"/>
              <a:t>Java’s access specifiers are </a:t>
            </a:r>
            <a:r>
              <a:rPr lang="en-IN" sz="1600" b="1" dirty="0"/>
              <a:t>public</a:t>
            </a:r>
            <a:r>
              <a:rPr lang="en-IN" sz="1600" dirty="0"/>
              <a:t>, </a:t>
            </a:r>
            <a:r>
              <a:rPr lang="en-IN" sz="1600" b="1" dirty="0"/>
              <a:t>private</a:t>
            </a:r>
            <a:r>
              <a:rPr lang="en-IN" sz="1600" dirty="0"/>
              <a:t>, and </a:t>
            </a:r>
            <a:r>
              <a:rPr lang="en-IN" sz="1600" b="1" dirty="0"/>
              <a:t>protected</a:t>
            </a:r>
            <a:r>
              <a:rPr lang="en-IN" sz="1600" dirty="0"/>
              <a:t>. Java also defines a </a:t>
            </a:r>
            <a:r>
              <a:rPr lang="en-IN" sz="1600" dirty="0">
                <a:solidFill>
                  <a:srgbClr val="FF0000"/>
                </a:solidFill>
              </a:rPr>
              <a:t>default access level. </a:t>
            </a:r>
            <a:r>
              <a:rPr lang="en-IN" sz="1600" b="1" dirty="0"/>
              <a:t>protected </a:t>
            </a:r>
            <a:r>
              <a:rPr lang="en-IN" sz="1600" dirty="0"/>
              <a:t>applies only when inheritance is involved.</a:t>
            </a: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spTree>
    <p:extLst>
      <p:ext uri="{BB962C8B-B14F-4D97-AF65-F5344CB8AC3E}">
        <p14:creationId xmlns:p14="http://schemas.microsoft.com/office/powerpoint/2010/main" val="3901306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Introducing Access Control</a:t>
            </a:r>
            <a:endParaRPr lang="en-IN" dirty="0"/>
          </a:p>
        </p:txBody>
      </p:sp>
      <p:sp>
        <p:nvSpPr>
          <p:cNvPr id="3" name="Text Placeholder 2"/>
          <p:cNvSpPr>
            <a:spLocks noGrp="1"/>
          </p:cNvSpPr>
          <p:nvPr>
            <p:ph type="body" idx="1"/>
          </p:nvPr>
        </p:nvSpPr>
        <p:spPr>
          <a:xfrm>
            <a:off x="323528" y="627534"/>
            <a:ext cx="8640960" cy="4392488"/>
          </a:xfrm>
        </p:spPr>
        <p:txBody>
          <a:bodyPr/>
          <a:lstStyle/>
          <a:p>
            <a:pPr algn="just"/>
            <a:r>
              <a:rPr lang="en-IN" sz="1600" dirty="0"/>
              <a:t>When a member of a class is modified by </a:t>
            </a:r>
            <a:r>
              <a:rPr lang="en-IN" sz="1600" dirty="0">
                <a:solidFill>
                  <a:srgbClr val="FF0000"/>
                </a:solidFill>
              </a:rPr>
              <a:t>the </a:t>
            </a:r>
            <a:r>
              <a:rPr lang="en-IN" sz="1600" b="1" dirty="0">
                <a:solidFill>
                  <a:srgbClr val="FF0000"/>
                </a:solidFill>
              </a:rPr>
              <a:t>public </a:t>
            </a:r>
            <a:r>
              <a:rPr lang="en-IN" sz="1600" dirty="0">
                <a:solidFill>
                  <a:srgbClr val="FF0000"/>
                </a:solidFill>
              </a:rPr>
              <a:t>specifier</a:t>
            </a:r>
            <a:r>
              <a:rPr lang="en-IN" sz="1600" dirty="0"/>
              <a:t>, then that member can be accessed by any other code. </a:t>
            </a:r>
          </a:p>
          <a:p>
            <a:pPr algn="just"/>
            <a:r>
              <a:rPr lang="en-IN" sz="1600" dirty="0"/>
              <a:t>When a member of a class is </a:t>
            </a:r>
            <a:r>
              <a:rPr lang="en-IN" sz="1600" dirty="0">
                <a:solidFill>
                  <a:srgbClr val="FF0000"/>
                </a:solidFill>
              </a:rPr>
              <a:t>specified as </a:t>
            </a:r>
            <a:r>
              <a:rPr lang="en-IN" sz="1600" b="1" dirty="0">
                <a:solidFill>
                  <a:srgbClr val="FF0000"/>
                </a:solidFill>
              </a:rPr>
              <a:t>private</a:t>
            </a:r>
            <a:r>
              <a:rPr lang="en-IN" sz="1600" dirty="0"/>
              <a:t>, then that member can only be accessed by other members of its class.</a:t>
            </a:r>
          </a:p>
          <a:p>
            <a:pPr algn="just"/>
            <a:r>
              <a:rPr lang="en-IN" sz="1600" dirty="0"/>
              <a:t> Now you can understand why </a:t>
            </a:r>
            <a:r>
              <a:rPr lang="en-IN" sz="1600" b="1" dirty="0"/>
              <a:t>main( ) </a:t>
            </a:r>
            <a:r>
              <a:rPr lang="en-IN" sz="1600" dirty="0"/>
              <a:t>has always been preceded by the </a:t>
            </a:r>
            <a:r>
              <a:rPr lang="en-IN" sz="1600" b="1" dirty="0"/>
              <a:t>public</a:t>
            </a:r>
          </a:p>
          <a:p>
            <a:pPr marL="76200" indent="0" algn="just">
              <a:buNone/>
            </a:pPr>
            <a:r>
              <a:rPr lang="en-IN" sz="1600" dirty="0"/>
              <a:t>        specifier. It is called by code that is outside the program—that is, by the Java run-                                                      	time system.</a:t>
            </a:r>
          </a:p>
          <a:p>
            <a:pPr algn="just"/>
            <a:r>
              <a:rPr lang="en-IN" sz="1600" dirty="0"/>
              <a:t>When no access specifier is used, then by default the member of a class is public within its own package, but cannot be accessed outside of its package.</a:t>
            </a:r>
          </a:p>
          <a:p>
            <a:pPr marL="76200" indent="0">
              <a:buNone/>
            </a:pPr>
            <a:r>
              <a:rPr lang="en-IN" sz="1600" dirty="0">
                <a:solidFill>
                  <a:srgbClr val="C00000"/>
                </a:solidFill>
              </a:rPr>
              <a:t>	public </a:t>
            </a:r>
            <a:r>
              <a:rPr lang="en-IN" sz="1600" dirty="0" err="1">
                <a:solidFill>
                  <a:srgbClr val="C00000"/>
                </a:solidFill>
              </a:rPr>
              <a:t>int</a:t>
            </a:r>
            <a:r>
              <a:rPr lang="en-IN" sz="1600" dirty="0">
                <a:solidFill>
                  <a:srgbClr val="C00000"/>
                </a:solidFill>
              </a:rPr>
              <a:t> </a:t>
            </a:r>
            <a:r>
              <a:rPr lang="en-IN" sz="1600" dirty="0" err="1">
                <a:solidFill>
                  <a:srgbClr val="C00000"/>
                </a:solidFill>
              </a:rPr>
              <a:t>i</a:t>
            </a:r>
            <a:r>
              <a:rPr lang="en-IN" sz="1600" dirty="0">
                <a:solidFill>
                  <a:srgbClr val="C00000"/>
                </a:solidFill>
              </a:rPr>
              <a:t>;</a:t>
            </a:r>
          </a:p>
          <a:p>
            <a:pPr marL="76200" indent="0">
              <a:buNone/>
            </a:pPr>
            <a:r>
              <a:rPr lang="en-IN" sz="1600" dirty="0">
                <a:solidFill>
                  <a:srgbClr val="C00000"/>
                </a:solidFill>
              </a:rPr>
              <a:t>	private double j;</a:t>
            </a:r>
          </a:p>
          <a:p>
            <a:pPr marL="76200" indent="0">
              <a:buNone/>
            </a:pPr>
            <a:r>
              <a:rPr lang="en-IN" sz="1600" dirty="0">
                <a:solidFill>
                  <a:srgbClr val="C00000"/>
                </a:solidFill>
              </a:rPr>
              <a:t>	private </a:t>
            </a:r>
            <a:r>
              <a:rPr lang="en-IN" sz="1600" dirty="0" err="1">
                <a:solidFill>
                  <a:srgbClr val="C00000"/>
                </a:solidFill>
              </a:rPr>
              <a:t>int</a:t>
            </a:r>
            <a:r>
              <a:rPr lang="en-IN" sz="1600" dirty="0">
                <a:solidFill>
                  <a:srgbClr val="C00000"/>
                </a:solidFill>
              </a:rPr>
              <a:t> </a:t>
            </a:r>
            <a:r>
              <a:rPr lang="en-IN" sz="1600" dirty="0" err="1">
                <a:solidFill>
                  <a:srgbClr val="C00000"/>
                </a:solidFill>
              </a:rPr>
              <a:t>myMethod</a:t>
            </a:r>
            <a:r>
              <a:rPr lang="en-IN" sz="1600" dirty="0">
                <a:solidFill>
                  <a:srgbClr val="C00000"/>
                </a:solidFill>
              </a:rPr>
              <a:t>(</a:t>
            </a:r>
            <a:r>
              <a:rPr lang="en-IN" sz="1600" dirty="0" err="1">
                <a:solidFill>
                  <a:srgbClr val="C00000"/>
                </a:solidFill>
              </a:rPr>
              <a:t>int</a:t>
            </a:r>
            <a:r>
              <a:rPr lang="en-IN" sz="1600" dirty="0">
                <a:solidFill>
                  <a:srgbClr val="C00000"/>
                </a:solidFill>
              </a:rPr>
              <a:t> a, char b) { //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spTree>
    <p:extLst>
      <p:ext uri="{BB962C8B-B14F-4D97-AF65-F5344CB8AC3E}">
        <p14:creationId xmlns:p14="http://schemas.microsoft.com/office/powerpoint/2010/main" val="3649958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Introducing Access Control</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lgn="just">
              <a:buNone/>
            </a:pPr>
            <a:endParaRPr lang="en-IN" sz="1600" dirty="0">
              <a:solidFill>
                <a:srgbClr val="C0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57346957"/>
              </p:ext>
            </p:extLst>
          </p:nvPr>
        </p:nvGraphicFramePr>
        <p:xfrm>
          <a:off x="179512" y="771550"/>
          <a:ext cx="8784976" cy="4206240"/>
        </p:xfrm>
        <a:graphic>
          <a:graphicData uri="http://schemas.openxmlformats.org/drawingml/2006/table">
            <a:tbl>
              <a:tblPr firstRow="1" bandRow="1">
                <a:tableStyleId>{D016372B-EEBE-4A30-A24A-56B3CD919E51}</a:tableStyleId>
              </a:tblPr>
              <a:tblGrid>
                <a:gridCol w="4392488">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4176464">
                <a:tc>
                  <a:txBody>
                    <a:bodyPr/>
                    <a:lstStyle/>
                    <a:p>
                      <a:r>
                        <a:rPr lang="en-IN" sz="1800" b="0" i="0" u="none" strike="noStrike" cap="none" baseline="0" dirty="0">
                          <a:solidFill>
                            <a:srgbClr val="000000"/>
                          </a:solidFill>
                          <a:latin typeface="Arial"/>
                          <a:ea typeface="Arial"/>
                          <a:cs typeface="Arial"/>
                          <a:sym typeface="Arial"/>
                        </a:rPr>
                        <a:t>class Test {</a:t>
                      </a:r>
                    </a:p>
                    <a:p>
                      <a:r>
                        <a:rPr lang="en-IN" sz="1800" b="0" i="0" u="none" strike="noStrike" cap="none" baseline="0" dirty="0" err="1">
                          <a:solidFill>
                            <a:srgbClr val="000000"/>
                          </a:solidFill>
                          <a:latin typeface="Arial"/>
                          <a:ea typeface="Arial"/>
                          <a:cs typeface="Arial"/>
                          <a:sym typeface="Arial"/>
                        </a:rPr>
                        <a:t>int</a:t>
                      </a:r>
                      <a:r>
                        <a:rPr lang="en-IN" sz="1800" b="0" i="0" u="none" strike="noStrike" cap="none" baseline="0" dirty="0">
                          <a:solidFill>
                            <a:srgbClr val="000000"/>
                          </a:solidFill>
                          <a:latin typeface="Arial"/>
                          <a:ea typeface="Arial"/>
                          <a:cs typeface="Arial"/>
                          <a:sym typeface="Arial"/>
                        </a:rPr>
                        <a:t> a; // default access</a:t>
                      </a:r>
                    </a:p>
                    <a:p>
                      <a:r>
                        <a:rPr lang="en-IN" sz="1800" b="0" i="0" u="none" strike="noStrike" cap="none" baseline="0" dirty="0">
                          <a:solidFill>
                            <a:srgbClr val="000000"/>
                          </a:solidFill>
                          <a:latin typeface="Arial"/>
                          <a:ea typeface="Arial"/>
                          <a:cs typeface="Arial"/>
                          <a:sym typeface="Arial"/>
                        </a:rPr>
                        <a:t>public </a:t>
                      </a:r>
                      <a:r>
                        <a:rPr lang="en-IN" sz="1800" b="0" i="0" u="none" strike="noStrike" cap="none" baseline="0" dirty="0" err="1">
                          <a:solidFill>
                            <a:srgbClr val="000000"/>
                          </a:solidFill>
                          <a:latin typeface="Arial"/>
                          <a:ea typeface="Arial"/>
                          <a:cs typeface="Arial"/>
                          <a:sym typeface="Arial"/>
                        </a:rPr>
                        <a:t>int</a:t>
                      </a:r>
                      <a:r>
                        <a:rPr lang="en-IN" sz="1800" b="0" i="0" u="none" strike="noStrike" cap="none" baseline="0" dirty="0">
                          <a:solidFill>
                            <a:srgbClr val="000000"/>
                          </a:solidFill>
                          <a:latin typeface="Arial"/>
                          <a:ea typeface="Arial"/>
                          <a:cs typeface="Arial"/>
                          <a:sym typeface="Arial"/>
                        </a:rPr>
                        <a:t> b; // public access</a:t>
                      </a:r>
                    </a:p>
                    <a:p>
                      <a:r>
                        <a:rPr lang="en-IN" sz="1800" b="0" i="0" u="none" strike="noStrike" cap="none" baseline="0" dirty="0">
                          <a:solidFill>
                            <a:srgbClr val="000000"/>
                          </a:solidFill>
                          <a:latin typeface="Arial"/>
                          <a:ea typeface="Arial"/>
                          <a:cs typeface="Arial"/>
                          <a:sym typeface="Arial"/>
                        </a:rPr>
                        <a:t>private </a:t>
                      </a:r>
                      <a:r>
                        <a:rPr lang="en-IN" sz="1800" b="0" i="0" u="none" strike="noStrike" cap="none" baseline="0" dirty="0" err="1">
                          <a:solidFill>
                            <a:srgbClr val="000000"/>
                          </a:solidFill>
                          <a:latin typeface="Arial"/>
                          <a:ea typeface="Arial"/>
                          <a:cs typeface="Arial"/>
                          <a:sym typeface="Arial"/>
                        </a:rPr>
                        <a:t>int</a:t>
                      </a:r>
                      <a:r>
                        <a:rPr lang="en-IN" sz="1800" b="0" i="0" u="none" strike="noStrike" cap="none" baseline="0" dirty="0">
                          <a:solidFill>
                            <a:srgbClr val="000000"/>
                          </a:solidFill>
                          <a:latin typeface="Arial"/>
                          <a:ea typeface="Arial"/>
                          <a:cs typeface="Arial"/>
                          <a:sym typeface="Arial"/>
                        </a:rPr>
                        <a:t> c; // private access</a:t>
                      </a:r>
                    </a:p>
                    <a:p>
                      <a:r>
                        <a:rPr lang="en-IN" sz="1800" b="0" i="0" u="none" strike="noStrike" cap="none" baseline="0" dirty="0">
                          <a:solidFill>
                            <a:srgbClr val="000000"/>
                          </a:solidFill>
                          <a:latin typeface="Arial"/>
                          <a:ea typeface="Arial"/>
                          <a:cs typeface="Arial"/>
                          <a:sym typeface="Arial"/>
                        </a:rPr>
                        <a:t>// methods to access c</a:t>
                      </a:r>
                    </a:p>
                    <a:p>
                      <a:r>
                        <a:rPr lang="en-IN" sz="1800" b="0" i="0" u="none" strike="noStrike" cap="none" baseline="0" dirty="0">
                          <a:solidFill>
                            <a:srgbClr val="000000"/>
                          </a:solidFill>
                          <a:latin typeface="Arial"/>
                          <a:ea typeface="Arial"/>
                          <a:cs typeface="Arial"/>
                          <a:sym typeface="Arial"/>
                        </a:rPr>
                        <a:t>void </a:t>
                      </a:r>
                      <a:r>
                        <a:rPr lang="en-IN" sz="1800" b="0" i="0" u="none" strike="noStrike" cap="none" baseline="0" dirty="0" err="1">
                          <a:solidFill>
                            <a:srgbClr val="000000"/>
                          </a:solidFill>
                          <a:latin typeface="Arial"/>
                          <a:ea typeface="Arial"/>
                          <a:cs typeface="Arial"/>
                          <a:sym typeface="Arial"/>
                        </a:rPr>
                        <a:t>setc</a:t>
                      </a:r>
                      <a:r>
                        <a:rPr lang="en-IN" sz="1800" b="0" i="0" u="none" strike="noStrike" cap="none" baseline="0" dirty="0">
                          <a:solidFill>
                            <a:srgbClr val="000000"/>
                          </a:solidFill>
                          <a:latin typeface="Arial"/>
                          <a:ea typeface="Arial"/>
                          <a:cs typeface="Arial"/>
                          <a:sym typeface="Arial"/>
                        </a:rPr>
                        <a:t>(</a:t>
                      </a:r>
                      <a:r>
                        <a:rPr lang="en-IN" sz="1800" b="0" i="0" u="none" strike="noStrike" cap="none" baseline="0" dirty="0" err="1">
                          <a:solidFill>
                            <a:srgbClr val="000000"/>
                          </a:solidFill>
                          <a:latin typeface="Arial"/>
                          <a:ea typeface="Arial"/>
                          <a:cs typeface="Arial"/>
                          <a:sym typeface="Arial"/>
                        </a:rPr>
                        <a:t>int</a:t>
                      </a:r>
                      <a:r>
                        <a:rPr lang="en-IN" sz="1800" b="0" i="0" u="none" strike="noStrike" cap="none" baseline="0" dirty="0">
                          <a:solidFill>
                            <a:srgbClr val="000000"/>
                          </a:solidFill>
                          <a:latin typeface="Arial"/>
                          <a:ea typeface="Arial"/>
                          <a:cs typeface="Arial"/>
                          <a:sym typeface="Arial"/>
                        </a:rPr>
                        <a:t> </a:t>
                      </a:r>
                      <a:r>
                        <a:rPr lang="en-IN" sz="1800" b="0" i="0" u="none" strike="noStrike" cap="none" baseline="0" dirty="0" err="1">
                          <a:solidFill>
                            <a:srgbClr val="000000"/>
                          </a:solidFill>
                          <a:latin typeface="Arial"/>
                          <a:ea typeface="Arial"/>
                          <a:cs typeface="Arial"/>
                          <a:sym typeface="Arial"/>
                        </a:rPr>
                        <a:t>i</a:t>
                      </a:r>
                      <a:r>
                        <a:rPr lang="en-IN" sz="1800" b="0" i="0" u="none" strike="noStrike" cap="none" baseline="0" dirty="0">
                          <a:solidFill>
                            <a:srgbClr val="000000"/>
                          </a:solidFill>
                          <a:latin typeface="Arial"/>
                          <a:ea typeface="Arial"/>
                          <a:cs typeface="Arial"/>
                          <a:sym typeface="Arial"/>
                        </a:rPr>
                        <a:t>) { // set c's value</a:t>
                      </a:r>
                    </a:p>
                    <a:p>
                      <a:r>
                        <a:rPr lang="en-IN" sz="1800" b="0" i="0" u="none" strike="noStrike" cap="none" baseline="0" dirty="0">
                          <a:solidFill>
                            <a:srgbClr val="000000"/>
                          </a:solidFill>
                          <a:latin typeface="Arial"/>
                          <a:ea typeface="Arial"/>
                          <a:cs typeface="Arial"/>
                          <a:sym typeface="Arial"/>
                        </a:rPr>
                        <a:t>c = </a:t>
                      </a:r>
                      <a:r>
                        <a:rPr lang="en-IN" sz="1800" b="0" i="0" u="none" strike="noStrike" cap="none" baseline="0" dirty="0" err="1">
                          <a:solidFill>
                            <a:srgbClr val="000000"/>
                          </a:solidFill>
                          <a:latin typeface="Arial"/>
                          <a:ea typeface="Arial"/>
                          <a:cs typeface="Arial"/>
                          <a:sym typeface="Arial"/>
                        </a:rPr>
                        <a:t>i</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err="1">
                          <a:solidFill>
                            <a:srgbClr val="000000"/>
                          </a:solidFill>
                          <a:latin typeface="Arial"/>
                          <a:ea typeface="Arial"/>
                          <a:cs typeface="Arial"/>
                          <a:sym typeface="Arial"/>
                        </a:rPr>
                        <a:t>int</a:t>
                      </a:r>
                      <a:r>
                        <a:rPr lang="en-IN" sz="1800" b="0" i="0" u="none" strike="noStrike" cap="none" baseline="0" dirty="0">
                          <a:solidFill>
                            <a:srgbClr val="000000"/>
                          </a:solidFill>
                          <a:latin typeface="Arial"/>
                          <a:ea typeface="Arial"/>
                          <a:cs typeface="Arial"/>
                          <a:sym typeface="Arial"/>
                        </a:rPr>
                        <a:t> </a:t>
                      </a:r>
                      <a:r>
                        <a:rPr lang="en-IN" sz="1800" b="0" i="0" u="none" strike="noStrike" cap="none" baseline="0" dirty="0" err="1">
                          <a:solidFill>
                            <a:srgbClr val="000000"/>
                          </a:solidFill>
                          <a:latin typeface="Arial"/>
                          <a:ea typeface="Arial"/>
                          <a:cs typeface="Arial"/>
                          <a:sym typeface="Arial"/>
                        </a:rPr>
                        <a:t>getc</a:t>
                      </a:r>
                      <a:r>
                        <a:rPr lang="en-IN" sz="1800" b="0" i="0" u="none" strike="noStrike" cap="none" baseline="0" dirty="0">
                          <a:solidFill>
                            <a:srgbClr val="000000"/>
                          </a:solidFill>
                          <a:latin typeface="Arial"/>
                          <a:ea typeface="Arial"/>
                          <a:cs typeface="Arial"/>
                          <a:sym typeface="Arial"/>
                        </a:rPr>
                        <a:t>() { // get c's value</a:t>
                      </a:r>
                    </a:p>
                    <a:p>
                      <a:r>
                        <a:rPr lang="en-IN" sz="1800" b="0" i="0" u="none" strike="noStrike" cap="none" baseline="0" dirty="0">
                          <a:solidFill>
                            <a:srgbClr val="000000"/>
                          </a:solidFill>
                          <a:latin typeface="Arial"/>
                          <a:ea typeface="Arial"/>
                          <a:cs typeface="Arial"/>
                          <a:sym typeface="Arial"/>
                        </a:rPr>
                        <a:t>return c;</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class </a:t>
                      </a:r>
                      <a:r>
                        <a:rPr lang="en-IN" sz="1800" b="0" i="0" u="none" strike="noStrike" cap="none" baseline="0" dirty="0" err="1">
                          <a:solidFill>
                            <a:srgbClr val="000000"/>
                          </a:solidFill>
                          <a:latin typeface="Arial"/>
                          <a:ea typeface="Arial"/>
                          <a:cs typeface="Arial"/>
                          <a:sym typeface="Arial"/>
                        </a:rPr>
                        <a:t>AccessTest</a:t>
                      </a:r>
                      <a:r>
                        <a:rPr lang="en-IN" sz="1800" b="0" i="0" u="none" strike="noStrike" cap="none" baseline="0" dirty="0">
                          <a:solidFill>
                            <a:srgbClr val="000000"/>
                          </a:solidFill>
                          <a:latin typeface="Arial"/>
                          <a:ea typeface="Arial"/>
                          <a:cs typeface="Arial"/>
                          <a:sym typeface="Arial"/>
                        </a:rPr>
                        <a:t> {</a:t>
                      </a:r>
                    </a:p>
                    <a:p>
                      <a:r>
                        <a:rPr lang="en-IN" sz="1800" b="0" i="0" u="none" strike="noStrike" cap="none" baseline="0" dirty="0">
                          <a:solidFill>
                            <a:srgbClr val="000000"/>
                          </a:solidFill>
                          <a:latin typeface="Arial"/>
                          <a:ea typeface="Arial"/>
                          <a:cs typeface="Arial"/>
                          <a:sym typeface="Arial"/>
                        </a:rPr>
                        <a:t>public static void main(String </a:t>
                      </a:r>
                      <a:r>
                        <a:rPr lang="en-IN" sz="1800" b="0" i="0" u="none" strike="noStrike" cap="none" baseline="0" dirty="0" err="1">
                          <a:solidFill>
                            <a:srgbClr val="000000"/>
                          </a:solidFill>
                          <a:latin typeface="Arial"/>
                          <a:ea typeface="Arial"/>
                          <a:cs typeface="Arial"/>
                          <a:sym typeface="Arial"/>
                        </a:rPr>
                        <a:t>args</a:t>
                      </a:r>
                      <a:r>
                        <a:rPr lang="en-IN" sz="1800" b="0" i="0" u="none" strike="noStrike" cap="none" baseline="0" dirty="0">
                          <a:solidFill>
                            <a:srgbClr val="000000"/>
                          </a:solidFill>
                          <a:latin typeface="Arial"/>
                          <a:ea typeface="Arial"/>
                          <a:cs typeface="Arial"/>
                          <a:sym typeface="Arial"/>
                        </a:rPr>
                        <a:t>[]) {</a:t>
                      </a:r>
                    </a:p>
                    <a:p>
                      <a:r>
                        <a:rPr lang="en-IN" sz="1800" b="0" i="0" u="none" strike="noStrike" cap="none" baseline="0" dirty="0">
                          <a:solidFill>
                            <a:srgbClr val="000000"/>
                          </a:solidFill>
                          <a:latin typeface="Arial"/>
                          <a:ea typeface="Arial"/>
                          <a:cs typeface="Arial"/>
                          <a:sym typeface="Arial"/>
                        </a:rPr>
                        <a:t>Test </a:t>
                      </a:r>
                      <a:r>
                        <a:rPr lang="en-IN" sz="1800" b="0" i="0" u="none" strike="noStrike" cap="none" baseline="0" dirty="0" err="1">
                          <a:solidFill>
                            <a:srgbClr val="000000"/>
                          </a:solidFill>
                          <a:latin typeface="Arial"/>
                          <a:ea typeface="Arial"/>
                          <a:cs typeface="Arial"/>
                          <a:sym typeface="Arial"/>
                        </a:rPr>
                        <a:t>ob</a:t>
                      </a:r>
                      <a:r>
                        <a:rPr lang="en-IN" sz="1800" b="0" i="0" u="none" strike="noStrike" cap="none" baseline="0" dirty="0">
                          <a:solidFill>
                            <a:srgbClr val="000000"/>
                          </a:solidFill>
                          <a:latin typeface="Arial"/>
                          <a:ea typeface="Arial"/>
                          <a:cs typeface="Arial"/>
                          <a:sym typeface="Arial"/>
                        </a:rPr>
                        <a:t> = new Test();</a:t>
                      </a:r>
                      <a:endParaRPr lang="en-IN" sz="1800" dirty="0"/>
                    </a:p>
                  </a:txBody>
                  <a:tcPr/>
                </a:tc>
                <a:tc>
                  <a:txBody>
                    <a:bodyPr/>
                    <a:lstStyle/>
                    <a:p>
                      <a:pPr marR="0" algn="l" rtl="0">
                        <a:lnSpc>
                          <a:spcPct val="100000"/>
                        </a:lnSpc>
                        <a:spcBef>
                          <a:spcPts val="0"/>
                        </a:spcBef>
                        <a:spcAft>
                          <a:spcPts val="0"/>
                        </a:spcAft>
                        <a:buClr>
                          <a:srgbClr val="000000"/>
                        </a:buClr>
                        <a:buFont typeface="Arial"/>
                      </a:pPr>
                      <a:r>
                        <a:rPr lang="en-IN" sz="1800" b="0" i="0" u="none" strike="noStrike" cap="none" baseline="0" dirty="0">
                          <a:solidFill>
                            <a:srgbClr val="000000"/>
                          </a:solidFill>
                          <a:latin typeface="Arial"/>
                          <a:ea typeface="Arial"/>
                          <a:cs typeface="Arial"/>
                          <a:sym typeface="Arial"/>
                        </a:rPr>
                        <a:t>// These are OK, a and b may be accessed directly</a:t>
                      </a:r>
                    </a:p>
                    <a:p>
                      <a:pPr marR="0" algn="l" rtl="0">
                        <a:lnSpc>
                          <a:spcPct val="100000"/>
                        </a:lnSpc>
                        <a:spcBef>
                          <a:spcPts val="0"/>
                        </a:spcBef>
                        <a:spcAft>
                          <a:spcPts val="0"/>
                        </a:spcAft>
                        <a:buClr>
                          <a:srgbClr val="000000"/>
                        </a:buClr>
                        <a:buFont typeface="Arial"/>
                      </a:pPr>
                      <a:r>
                        <a:rPr lang="en-IN" sz="1800" b="0" i="0" u="none" strike="noStrike" cap="none" baseline="0" dirty="0" err="1">
                          <a:solidFill>
                            <a:srgbClr val="000000"/>
                          </a:solidFill>
                          <a:latin typeface="Arial"/>
                          <a:ea typeface="Arial"/>
                          <a:cs typeface="Arial"/>
                          <a:sym typeface="Arial"/>
                        </a:rPr>
                        <a:t>ob.a</a:t>
                      </a:r>
                      <a:r>
                        <a:rPr lang="en-IN" sz="1800" b="0" i="0" u="none" strike="noStrike" cap="none" baseline="0" dirty="0">
                          <a:solidFill>
                            <a:srgbClr val="000000"/>
                          </a:solidFill>
                          <a:latin typeface="Arial"/>
                          <a:ea typeface="Arial"/>
                          <a:cs typeface="Arial"/>
                          <a:sym typeface="Arial"/>
                        </a:rPr>
                        <a:t> = 10;</a:t>
                      </a:r>
                    </a:p>
                    <a:p>
                      <a:pPr marR="0" algn="l" rtl="0">
                        <a:lnSpc>
                          <a:spcPct val="100000"/>
                        </a:lnSpc>
                        <a:spcBef>
                          <a:spcPts val="0"/>
                        </a:spcBef>
                        <a:spcAft>
                          <a:spcPts val="0"/>
                        </a:spcAft>
                        <a:buClr>
                          <a:srgbClr val="000000"/>
                        </a:buClr>
                        <a:buFont typeface="Arial"/>
                      </a:pPr>
                      <a:r>
                        <a:rPr lang="en-IN" sz="1800" b="0" i="0" u="none" strike="noStrike" cap="none" baseline="0" dirty="0" err="1">
                          <a:solidFill>
                            <a:srgbClr val="000000"/>
                          </a:solidFill>
                          <a:latin typeface="Arial"/>
                          <a:ea typeface="Arial"/>
                          <a:cs typeface="Arial"/>
                          <a:sym typeface="Arial"/>
                        </a:rPr>
                        <a:t>ob.b</a:t>
                      </a:r>
                      <a:r>
                        <a:rPr lang="en-IN" sz="1800" b="0" i="0" u="none" strike="noStrike" cap="none" baseline="0" dirty="0">
                          <a:solidFill>
                            <a:srgbClr val="000000"/>
                          </a:solidFill>
                          <a:latin typeface="Arial"/>
                          <a:ea typeface="Arial"/>
                          <a:cs typeface="Arial"/>
                          <a:sym typeface="Arial"/>
                        </a:rPr>
                        <a:t> = 20;</a:t>
                      </a:r>
                    </a:p>
                    <a:p>
                      <a:pPr marR="0" algn="l" rtl="0">
                        <a:lnSpc>
                          <a:spcPct val="100000"/>
                        </a:lnSpc>
                        <a:spcBef>
                          <a:spcPts val="0"/>
                        </a:spcBef>
                        <a:spcAft>
                          <a:spcPts val="0"/>
                        </a:spcAft>
                        <a:buClr>
                          <a:srgbClr val="000000"/>
                        </a:buClr>
                        <a:buFont typeface="Arial"/>
                      </a:pPr>
                      <a:r>
                        <a:rPr lang="en-IN" sz="1800" b="0" i="0" u="none" strike="noStrike" cap="none" baseline="0" dirty="0">
                          <a:solidFill>
                            <a:srgbClr val="000000"/>
                          </a:solidFill>
                          <a:latin typeface="Arial"/>
                          <a:ea typeface="Arial"/>
                          <a:cs typeface="Arial"/>
                          <a:sym typeface="Arial"/>
                        </a:rPr>
                        <a:t>// This is not OK and will cause an error</a:t>
                      </a:r>
                    </a:p>
                    <a:p>
                      <a:pPr marR="0" algn="l" rtl="0">
                        <a:lnSpc>
                          <a:spcPct val="100000"/>
                        </a:lnSpc>
                        <a:spcBef>
                          <a:spcPts val="0"/>
                        </a:spcBef>
                        <a:spcAft>
                          <a:spcPts val="0"/>
                        </a:spcAft>
                        <a:buClr>
                          <a:srgbClr val="000000"/>
                        </a:buClr>
                        <a:buFont typeface="Arial"/>
                      </a:pPr>
                      <a:r>
                        <a:rPr lang="en-IN" sz="1800" b="0" i="0" u="none" strike="noStrike" cap="none" baseline="0" dirty="0">
                          <a:solidFill>
                            <a:srgbClr val="C00000"/>
                          </a:solidFill>
                          <a:latin typeface="Arial"/>
                          <a:ea typeface="Arial"/>
                          <a:cs typeface="Arial"/>
                          <a:sym typeface="Arial"/>
                        </a:rPr>
                        <a:t>// </a:t>
                      </a:r>
                      <a:r>
                        <a:rPr lang="en-IN" sz="1800" b="0" i="0" u="none" strike="noStrike" cap="none" baseline="0" dirty="0" err="1">
                          <a:solidFill>
                            <a:srgbClr val="C00000"/>
                          </a:solidFill>
                          <a:latin typeface="Arial"/>
                          <a:ea typeface="Arial"/>
                          <a:cs typeface="Arial"/>
                          <a:sym typeface="Arial"/>
                        </a:rPr>
                        <a:t>ob.c</a:t>
                      </a:r>
                      <a:r>
                        <a:rPr lang="en-IN" sz="1800" b="0" i="0" u="none" strike="noStrike" cap="none" baseline="0" dirty="0">
                          <a:solidFill>
                            <a:srgbClr val="C00000"/>
                          </a:solidFill>
                          <a:latin typeface="Arial"/>
                          <a:ea typeface="Arial"/>
                          <a:cs typeface="Arial"/>
                          <a:sym typeface="Arial"/>
                        </a:rPr>
                        <a:t> = 100; // Error!</a:t>
                      </a:r>
                    </a:p>
                    <a:p>
                      <a:pPr marR="0" algn="l" rtl="0">
                        <a:lnSpc>
                          <a:spcPct val="100000"/>
                        </a:lnSpc>
                        <a:spcBef>
                          <a:spcPts val="0"/>
                        </a:spcBef>
                        <a:spcAft>
                          <a:spcPts val="0"/>
                        </a:spcAft>
                        <a:buClr>
                          <a:srgbClr val="000000"/>
                        </a:buClr>
                        <a:buFont typeface="Arial"/>
                      </a:pPr>
                      <a:r>
                        <a:rPr lang="en-IN" sz="1800" b="0" i="0" u="none" strike="noStrike" cap="none" baseline="0" dirty="0">
                          <a:solidFill>
                            <a:srgbClr val="000000"/>
                          </a:solidFill>
                          <a:latin typeface="Arial"/>
                          <a:ea typeface="Arial"/>
                          <a:cs typeface="Arial"/>
                          <a:sym typeface="Arial"/>
                        </a:rPr>
                        <a:t>// You must access c through its methods</a:t>
                      </a:r>
                    </a:p>
                    <a:p>
                      <a:pPr marR="0" algn="l" rtl="0">
                        <a:lnSpc>
                          <a:spcPct val="100000"/>
                        </a:lnSpc>
                        <a:spcBef>
                          <a:spcPts val="0"/>
                        </a:spcBef>
                        <a:spcAft>
                          <a:spcPts val="0"/>
                        </a:spcAft>
                        <a:buClr>
                          <a:srgbClr val="000000"/>
                        </a:buClr>
                        <a:buFont typeface="Arial"/>
                      </a:pPr>
                      <a:r>
                        <a:rPr lang="en-IN" sz="1800" b="0" i="0" u="none" strike="noStrike" cap="none" baseline="0" dirty="0" err="1">
                          <a:solidFill>
                            <a:srgbClr val="000000"/>
                          </a:solidFill>
                          <a:latin typeface="Arial"/>
                          <a:ea typeface="Arial"/>
                          <a:cs typeface="Arial"/>
                          <a:sym typeface="Arial"/>
                        </a:rPr>
                        <a:t>ob.setc</a:t>
                      </a:r>
                      <a:r>
                        <a:rPr lang="en-IN" sz="1800" b="0" i="0" u="none" strike="noStrike" cap="none" baseline="0" dirty="0">
                          <a:solidFill>
                            <a:srgbClr val="000000"/>
                          </a:solidFill>
                          <a:latin typeface="Arial"/>
                          <a:ea typeface="Arial"/>
                          <a:cs typeface="Arial"/>
                          <a:sym typeface="Arial"/>
                        </a:rPr>
                        <a:t>(100); // OK</a:t>
                      </a:r>
                    </a:p>
                    <a:p>
                      <a:pPr marR="0" algn="l" rtl="0">
                        <a:lnSpc>
                          <a:spcPct val="100000"/>
                        </a:lnSpc>
                        <a:spcBef>
                          <a:spcPts val="0"/>
                        </a:spcBef>
                        <a:spcAft>
                          <a:spcPts val="0"/>
                        </a:spcAft>
                        <a:buClr>
                          <a:srgbClr val="000000"/>
                        </a:buClr>
                        <a:buFont typeface="Arial"/>
                      </a:pPr>
                      <a:r>
                        <a:rPr lang="en-IN" sz="1800" b="0" i="0" u="none" strike="noStrike" cap="none" baseline="0" dirty="0" err="1">
                          <a:solidFill>
                            <a:srgbClr val="000000"/>
                          </a:solidFill>
                          <a:latin typeface="Arial"/>
                          <a:ea typeface="Arial"/>
                          <a:cs typeface="Arial"/>
                          <a:sym typeface="Arial"/>
                        </a:rPr>
                        <a:t>System.out.println</a:t>
                      </a:r>
                      <a:r>
                        <a:rPr lang="en-IN" sz="1800" b="0" i="0" u="none" strike="noStrike" cap="none" baseline="0" dirty="0">
                          <a:solidFill>
                            <a:srgbClr val="000000"/>
                          </a:solidFill>
                          <a:latin typeface="Arial"/>
                          <a:ea typeface="Arial"/>
                          <a:cs typeface="Arial"/>
                          <a:sym typeface="Arial"/>
                        </a:rPr>
                        <a:t>("a, b, and c: " + </a:t>
                      </a:r>
                      <a:r>
                        <a:rPr lang="en-IN" sz="1800" b="0" i="0" u="none" strike="noStrike" cap="none" baseline="0" dirty="0" err="1">
                          <a:solidFill>
                            <a:srgbClr val="000000"/>
                          </a:solidFill>
                          <a:latin typeface="Arial"/>
                          <a:ea typeface="Arial"/>
                          <a:cs typeface="Arial"/>
                          <a:sym typeface="Arial"/>
                        </a:rPr>
                        <a:t>ob.a</a:t>
                      </a:r>
                      <a:r>
                        <a:rPr lang="en-IN" sz="1800" b="0" i="0" u="none" strike="noStrike" cap="none" baseline="0" dirty="0">
                          <a:solidFill>
                            <a:srgbClr val="000000"/>
                          </a:solidFill>
                          <a:latin typeface="Arial"/>
                          <a:ea typeface="Arial"/>
                          <a:cs typeface="Arial"/>
                          <a:sym typeface="Arial"/>
                        </a:rPr>
                        <a:t> + " " + </a:t>
                      </a:r>
                      <a:r>
                        <a:rPr lang="en-IN" sz="1800" b="0" i="0" u="none" strike="noStrike" cap="none" baseline="0" dirty="0" err="1">
                          <a:solidFill>
                            <a:srgbClr val="000000"/>
                          </a:solidFill>
                          <a:latin typeface="Arial"/>
                          <a:ea typeface="Arial"/>
                          <a:cs typeface="Arial"/>
                          <a:sym typeface="Arial"/>
                        </a:rPr>
                        <a:t>ob.b</a:t>
                      </a:r>
                      <a:r>
                        <a:rPr lang="en-IN" sz="1800" b="0" i="0" u="none" strike="noStrike" cap="none" baseline="0" dirty="0">
                          <a:solidFill>
                            <a:srgbClr val="000000"/>
                          </a:solidFill>
                          <a:latin typeface="Arial"/>
                          <a:ea typeface="Arial"/>
                          <a:cs typeface="Arial"/>
                          <a:sym typeface="Arial"/>
                        </a:rPr>
                        <a:t> + " " + </a:t>
                      </a:r>
                      <a:r>
                        <a:rPr lang="en-IN" sz="1800" b="0" i="0" u="none" strike="noStrike" cap="none" baseline="0" dirty="0" err="1">
                          <a:solidFill>
                            <a:srgbClr val="000000"/>
                          </a:solidFill>
                          <a:latin typeface="Arial"/>
                          <a:ea typeface="Arial"/>
                          <a:cs typeface="Arial"/>
                          <a:sym typeface="Arial"/>
                        </a:rPr>
                        <a:t>ob.getc</a:t>
                      </a:r>
                      <a:r>
                        <a:rPr lang="en-IN" sz="1800" b="0" i="0" u="none" strike="noStrike" cap="none" baseline="0" dirty="0">
                          <a:solidFill>
                            <a:srgbClr val="000000"/>
                          </a:solidFill>
                          <a:latin typeface="Arial"/>
                          <a:ea typeface="Arial"/>
                          <a:cs typeface="Arial"/>
                          <a:sym typeface="Arial"/>
                        </a:rPr>
                        <a:t>());</a:t>
                      </a:r>
                    </a:p>
                    <a:p>
                      <a:pPr marR="0" algn="l" rtl="0">
                        <a:lnSpc>
                          <a:spcPct val="100000"/>
                        </a:lnSpc>
                        <a:spcBef>
                          <a:spcPts val="0"/>
                        </a:spcBef>
                        <a:spcAft>
                          <a:spcPts val="0"/>
                        </a:spcAft>
                        <a:buClr>
                          <a:srgbClr val="000000"/>
                        </a:buClr>
                        <a:buFont typeface="Arial"/>
                      </a:pPr>
                      <a:r>
                        <a:rPr lang="en-IN" sz="1800" b="0" i="0" u="none" strike="noStrike" cap="none" baseline="0" dirty="0">
                          <a:solidFill>
                            <a:srgbClr val="000000"/>
                          </a:solidFill>
                          <a:latin typeface="Arial"/>
                          <a:ea typeface="Arial"/>
                          <a:cs typeface="Arial"/>
                          <a:sym typeface="Arial"/>
                        </a:rPr>
                        <a:t>}</a:t>
                      </a:r>
                    </a:p>
                    <a:p>
                      <a:pPr marR="0" algn="l" rtl="0">
                        <a:lnSpc>
                          <a:spcPct val="100000"/>
                        </a:lnSpc>
                        <a:spcBef>
                          <a:spcPts val="0"/>
                        </a:spcBef>
                        <a:spcAft>
                          <a:spcPts val="0"/>
                        </a:spcAft>
                        <a:buClr>
                          <a:srgbClr val="000000"/>
                        </a:buClr>
                        <a:buFont typeface="Arial"/>
                      </a:pPr>
                      <a:r>
                        <a:rPr lang="en-IN" sz="1800" b="0" i="0" u="none" strike="noStrike" cap="none" baseline="0" dirty="0">
                          <a:solidFill>
                            <a:srgbClr val="000000"/>
                          </a:solidFill>
                          <a:latin typeface="Arial"/>
                          <a:ea typeface="Arial"/>
                          <a:cs typeface="Arial"/>
                          <a:sym typeface="Arial"/>
                        </a:rPr>
                        <a: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7885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Introducing Access Control</a:t>
            </a:r>
            <a:endParaRPr lang="en-IN" dirty="0"/>
          </a:p>
        </p:txBody>
      </p:sp>
      <p:sp>
        <p:nvSpPr>
          <p:cNvPr id="3" name="Text Placeholder 2"/>
          <p:cNvSpPr>
            <a:spLocks noGrp="1"/>
          </p:cNvSpPr>
          <p:nvPr>
            <p:ph type="body" idx="1"/>
          </p:nvPr>
        </p:nvSpPr>
        <p:spPr>
          <a:xfrm>
            <a:off x="323528" y="627534"/>
            <a:ext cx="8640960" cy="4392488"/>
          </a:xfrm>
        </p:spPr>
        <p:txBody>
          <a:bodyPr/>
          <a:lstStyle/>
          <a:p>
            <a:pPr algn="just"/>
            <a:r>
              <a:rPr lang="en-IN" sz="1600" dirty="0"/>
              <a:t>Inside the </a:t>
            </a:r>
            <a:r>
              <a:rPr lang="en-IN" sz="1600" b="1" dirty="0"/>
              <a:t>Test </a:t>
            </a:r>
            <a:r>
              <a:rPr lang="en-IN" sz="1600" dirty="0"/>
              <a:t>class, </a:t>
            </a:r>
            <a:r>
              <a:rPr lang="en-IN" sz="1600" b="1" dirty="0"/>
              <a:t>a </a:t>
            </a:r>
            <a:r>
              <a:rPr lang="en-IN" sz="1600" dirty="0"/>
              <a:t>uses default access, which for this example is the same as specifying </a:t>
            </a:r>
            <a:r>
              <a:rPr lang="en-IN" sz="1600" b="1" dirty="0"/>
              <a:t>public</a:t>
            </a:r>
            <a:r>
              <a:rPr lang="en-IN" sz="1600" dirty="0"/>
              <a:t>. </a:t>
            </a:r>
          </a:p>
          <a:p>
            <a:pPr algn="just"/>
            <a:r>
              <a:rPr lang="en-IN" sz="1600" b="1" dirty="0"/>
              <a:t>b </a:t>
            </a:r>
            <a:r>
              <a:rPr lang="en-IN" sz="1600" dirty="0"/>
              <a:t>is explicitly specified as </a:t>
            </a:r>
            <a:r>
              <a:rPr lang="en-IN" sz="1600" b="1" dirty="0"/>
              <a:t>public</a:t>
            </a:r>
            <a:r>
              <a:rPr lang="en-IN" sz="1600" dirty="0"/>
              <a:t>. Member </a:t>
            </a:r>
            <a:r>
              <a:rPr lang="en-IN" sz="1600" b="1" dirty="0"/>
              <a:t>c </a:t>
            </a:r>
            <a:r>
              <a:rPr lang="en-IN" sz="1600" dirty="0"/>
              <a:t>is given private access.</a:t>
            </a:r>
          </a:p>
          <a:p>
            <a:pPr algn="just"/>
            <a:r>
              <a:rPr lang="en-IN" sz="1600" dirty="0"/>
              <a:t>This means that it cannot be accessed by code outside of its class.</a:t>
            </a:r>
          </a:p>
          <a:p>
            <a:pPr algn="just"/>
            <a:r>
              <a:rPr lang="en-IN" sz="1600" dirty="0"/>
              <a:t> So, inside the </a:t>
            </a:r>
            <a:r>
              <a:rPr lang="en-IN" sz="1600" b="1" dirty="0" err="1"/>
              <a:t>AccessTest</a:t>
            </a:r>
            <a:r>
              <a:rPr lang="en-IN" sz="1600" b="1" dirty="0"/>
              <a:t> </a:t>
            </a:r>
            <a:r>
              <a:rPr lang="en-IN" sz="1600" dirty="0"/>
              <a:t>class, </a:t>
            </a:r>
            <a:r>
              <a:rPr lang="en-IN" sz="1600" b="1" dirty="0"/>
              <a:t>c </a:t>
            </a:r>
            <a:r>
              <a:rPr lang="en-IN" sz="1600" dirty="0"/>
              <a:t>cannot be used directly. It must be accessed through its public </a:t>
            </a:r>
            <a:r>
              <a:rPr lang="en-IN" sz="1600" dirty="0" err="1"/>
              <a:t>methods:</a:t>
            </a:r>
            <a:r>
              <a:rPr lang="en-IN" sz="1600" b="1" dirty="0" err="1"/>
              <a:t>setc</a:t>
            </a:r>
            <a:r>
              <a:rPr lang="en-IN" sz="1600" b="1" dirty="0"/>
              <a:t>( ) </a:t>
            </a:r>
            <a:r>
              <a:rPr lang="en-IN" sz="1600" dirty="0"/>
              <a:t>and </a:t>
            </a:r>
            <a:r>
              <a:rPr lang="en-IN" sz="1600" b="1" dirty="0" err="1"/>
              <a:t>getc</a:t>
            </a:r>
            <a:r>
              <a:rPr lang="en-IN" sz="1600" b="1" dirty="0"/>
              <a:t>( )</a:t>
            </a:r>
            <a:r>
              <a:rPr lang="en-IN" sz="1600" dirty="0"/>
              <a:t>.</a:t>
            </a:r>
          </a:p>
          <a:p>
            <a:pPr algn="just"/>
            <a:endParaRPr lang="en-IN" sz="1600" dirty="0">
              <a:solidFill>
                <a:srgbClr val="C0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lang="en"/>
          </a:p>
        </p:txBody>
      </p:sp>
    </p:spTree>
    <p:extLst>
      <p:ext uri="{BB962C8B-B14F-4D97-AF65-F5344CB8AC3E}">
        <p14:creationId xmlns:p14="http://schemas.microsoft.com/office/powerpoint/2010/main" val="2049665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Understanding static</a:t>
            </a:r>
            <a:endParaRPr lang="en-IN" dirty="0"/>
          </a:p>
        </p:txBody>
      </p:sp>
      <p:sp>
        <p:nvSpPr>
          <p:cNvPr id="3" name="Text Placeholder 2"/>
          <p:cNvSpPr>
            <a:spLocks noGrp="1"/>
          </p:cNvSpPr>
          <p:nvPr>
            <p:ph type="body" idx="1"/>
          </p:nvPr>
        </p:nvSpPr>
        <p:spPr>
          <a:xfrm>
            <a:off x="323528" y="627534"/>
            <a:ext cx="8640960" cy="4392488"/>
          </a:xfrm>
        </p:spPr>
        <p:txBody>
          <a:bodyPr/>
          <a:lstStyle/>
          <a:p>
            <a:pPr algn="just"/>
            <a:r>
              <a:rPr lang="en-IN" sz="1600" dirty="0"/>
              <a:t>Normally, a class member must be accessed only in conjunction with an object of its class. </a:t>
            </a:r>
          </a:p>
          <a:p>
            <a:pPr algn="just"/>
            <a:r>
              <a:rPr lang="en-IN" sz="1600" dirty="0"/>
              <a:t>However, it is possible to create a member that can be used by itself, without reference to a specific instance. </a:t>
            </a:r>
          </a:p>
          <a:p>
            <a:pPr algn="just"/>
            <a:r>
              <a:rPr lang="en-IN" sz="1600" dirty="0">
                <a:solidFill>
                  <a:srgbClr val="FF0000"/>
                </a:solidFill>
              </a:rPr>
              <a:t>To create such a member, precede its declaration with the keyword </a:t>
            </a:r>
            <a:r>
              <a:rPr lang="en-IN" sz="1600" b="1" dirty="0">
                <a:solidFill>
                  <a:srgbClr val="FF0000"/>
                </a:solidFill>
              </a:rPr>
              <a:t>static</a:t>
            </a:r>
            <a:r>
              <a:rPr lang="en-IN" sz="1600" dirty="0">
                <a:solidFill>
                  <a:srgbClr val="FF0000"/>
                </a:solidFill>
              </a:rPr>
              <a:t>. </a:t>
            </a:r>
          </a:p>
          <a:p>
            <a:pPr algn="just"/>
            <a:r>
              <a:rPr lang="en-IN" sz="1600" dirty="0">
                <a:solidFill>
                  <a:srgbClr val="FF0000"/>
                </a:solidFill>
                <a:highlight>
                  <a:srgbClr val="FFFF00"/>
                </a:highlight>
              </a:rPr>
              <a:t>When a member is declared </a:t>
            </a:r>
            <a:r>
              <a:rPr lang="en-IN" sz="1600" b="1" dirty="0">
                <a:solidFill>
                  <a:srgbClr val="FF0000"/>
                </a:solidFill>
                <a:highlight>
                  <a:srgbClr val="FFFF00"/>
                </a:highlight>
              </a:rPr>
              <a:t>static</a:t>
            </a:r>
            <a:r>
              <a:rPr lang="en-IN" sz="1600" dirty="0">
                <a:solidFill>
                  <a:srgbClr val="FF0000"/>
                </a:solidFill>
                <a:highlight>
                  <a:srgbClr val="FFFF00"/>
                </a:highlight>
              </a:rPr>
              <a:t>, it can be accessed before any objects of its class are created, and without reference to any object. </a:t>
            </a:r>
          </a:p>
          <a:p>
            <a:pPr algn="just"/>
            <a:r>
              <a:rPr lang="en-IN" sz="1600" dirty="0"/>
              <a:t>You can declare both methods and variables to be </a:t>
            </a:r>
            <a:r>
              <a:rPr lang="en-IN" sz="1600" b="1" dirty="0"/>
              <a:t>static</a:t>
            </a:r>
            <a:r>
              <a:rPr lang="en-IN" sz="1600" dirty="0"/>
              <a:t>. </a:t>
            </a:r>
          </a:p>
          <a:p>
            <a:pPr algn="just"/>
            <a:r>
              <a:rPr lang="en-IN" sz="1600" dirty="0"/>
              <a:t>The </a:t>
            </a:r>
            <a:r>
              <a:rPr lang="en-IN" sz="1600" dirty="0">
                <a:highlight>
                  <a:srgbClr val="FFFF00"/>
                </a:highlight>
              </a:rPr>
              <a:t>most common example of a </a:t>
            </a:r>
            <a:r>
              <a:rPr lang="en-IN" sz="1600" b="1" dirty="0">
                <a:highlight>
                  <a:srgbClr val="FFFF00"/>
                </a:highlight>
              </a:rPr>
              <a:t>static </a:t>
            </a:r>
            <a:r>
              <a:rPr lang="en-IN" sz="1600" dirty="0">
                <a:highlight>
                  <a:srgbClr val="FFFF00"/>
                </a:highlight>
              </a:rPr>
              <a:t>member is </a:t>
            </a:r>
            <a:r>
              <a:rPr lang="en-IN" sz="1600" b="1" dirty="0">
                <a:highlight>
                  <a:srgbClr val="FFFF00"/>
                </a:highlight>
              </a:rPr>
              <a:t>main( )</a:t>
            </a:r>
            <a:r>
              <a:rPr lang="en-IN" sz="1600" dirty="0">
                <a:highlight>
                  <a:srgbClr val="FFFF00"/>
                </a:highlight>
              </a:rPr>
              <a:t>.</a:t>
            </a:r>
          </a:p>
          <a:p>
            <a:pPr algn="just"/>
            <a:r>
              <a:rPr lang="en-IN" sz="1600" dirty="0"/>
              <a:t> </a:t>
            </a:r>
            <a:r>
              <a:rPr lang="en-IN" sz="1600" b="1" dirty="0"/>
              <a:t>main( ) </a:t>
            </a:r>
            <a:r>
              <a:rPr lang="en-IN" sz="1600" dirty="0"/>
              <a:t>is declared as </a:t>
            </a:r>
            <a:r>
              <a:rPr lang="en-IN" sz="1600" b="1" dirty="0"/>
              <a:t>static </a:t>
            </a:r>
            <a:r>
              <a:rPr lang="en-IN" sz="1600" dirty="0"/>
              <a:t>because it must be called before any objects exist.</a:t>
            </a:r>
          </a:p>
          <a:p>
            <a:pPr algn="just"/>
            <a:r>
              <a:rPr lang="en-US" sz="1600" dirty="0"/>
              <a:t>A static variable is common to all the instances (or objects) of the class because it is a </a:t>
            </a:r>
            <a:r>
              <a:rPr lang="en-US" sz="1600" dirty="0">
                <a:solidFill>
                  <a:schemeClr val="accent3">
                    <a:lumMod val="50000"/>
                  </a:schemeClr>
                </a:solidFill>
              </a:rPr>
              <a:t>class level variable</a:t>
            </a:r>
            <a:r>
              <a:rPr lang="en-US" sz="1600" dirty="0"/>
              <a:t>.</a:t>
            </a:r>
            <a:endParaRPr lang="en-IN" sz="1600" dirty="0">
              <a:solidFill>
                <a:srgbClr val="C0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spTree>
    <p:extLst>
      <p:ext uri="{BB962C8B-B14F-4D97-AF65-F5344CB8AC3E}">
        <p14:creationId xmlns:p14="http://schemas.microsoft.com/office/powerpoint/2010/main" val="2779307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Understanding static</a:t>
            </a:r>
            <a:endParaRPr lang="en-IN" dirty="0"/>
          </a:p>
        </p:txBody>
      </p:sp>
      <p:sp>
        <p:nvSpPr>
          <p:cNvPr id="3" name="Text Placeholder 2"/>
          <p:cNvSpPr>
            <a:spLocks noGrp="1"/>
          </p:cNvSpPr>
          <p:nvPr>
            <p:ph type="body" idx="1"/>
          </p:nvPr>
        </p:nvSpPr>
        <p:spPr>
          <a:xfrm>
            <a:off x="323528" y="627534"/>
            <a:ext cx="8640960" cy="4392488"/>
          </a:xfrm>
        </p:spPr>
        <p:txBody>
          <a:bodyPr/>
          <a:lstStyle/>
          <a:p>
            <a:r>
              <a:rPr lang="en-IN" sz="1600" dirty="0"/>
              <a:t>Instance variables declared as </a:t>
            </a:r>
            <a:r>
              <a:rPr lang="en-IN" sz="1600" b="1" dirty="0"/>
              <a:t>static </a:t>
            </a:r>
            <a:r>
              <a:rPr lang="en-IN" sz="1600" dirty="0"/>
              <a:t>are, essentially, global variables.</a:t>
            </a:r>
          </a:p>
          <a:p>
            <a:r>
              <a:rPr lang="en-IN" sz="1600" dirty="0">
                <a:solidFill>
                  <a:srgbClr val="FF0000"/>
                </a:solidFill>
              </a:rPr>
              <a:t>When objects of its class are declared, no copy of a </a:t>
            </a:r>
            <a:r>
              <a:rPr lang="en-IN" sz="1600" b="1" dirty="0">
                <a:solidFill>
                  <a:srgbClr val="FF0000"/>
                </a:solidFill>
              </a:rPr>
              <a:t>static </a:t>
            </a:r>
            <a:r>
              <a:rPr lang="en-IN" sz="1600" dirty="0">
                <a:solidFill>
                  <a:srgbClr val="FF0000"/>
                </a:solidFill>
              </a:rPr>
              <a:t>variable is made</a:t>
            </a:r>
            <a:r>
              <a:rPr lang="en-IN" sz="1600" dirty="0"/>
              <a:t>. </a:t>
            </a:r>
          </a:p>
          <a:p>
            <a:r>
              <a:rPr lang="en-IN" sz="1600" dirty="0"/>
              <a:t>Instead, all instances of the class share the same </a:t>
            </a:r>
            <a:r>
              <a:rPr lang="en-IN" sz="1600" b="1" dirty="0"/>
              <a:t>static </a:t>
            </a:r>
            <a:r>
              <a:rPr lang="en-IN" sz="1600" dirty="0"/>
              <a:t>variable.</a:t>
            </a:r>
          </a:p>
          <a:p>
            <a:r>
              <a:rPr lang="en-US" sz="1600" dirty="0"/>
              <a:t>Static variables are also known as </a:t>
            </a:r>
            <a:r>
              <a:rPr lang="en-US" sz="1600" dirty="0">
                <a:solidFill>
                  <a:schemeClr val="accent3">
                    <a:lumMod val="50000"/>
                  </a:schemeClr>
                </a:solidFill>
              </a:rPr>
              <a:t>Class Variables.</a:t>
            </a:r>
          </a:p>
          <a:p>
            <a:endParaRPr lang="en-IN" sz="1600" dirty="0"/>
          </a:p>
          <a:p>
            <a:pPr>
              <a:buNone/>
            </a:pPr>
            <a:r>
              <a:rPr lang="en-US" sz="1800" b="1" u="sng" dirty="0"/>
              <a:t>Static variable initialization</a:t>
            </a:r>
          </a:p>
          <a:p>
            <a:r>
              <a:rPr lang="en-US" sz="1600" dirty="0"/>
              <a:t>Static variables are initialized when class is loaded.</a:t>
            </a:r>
          </a:p>
          <a:p>
            <a:r>
              <a:rPr lang="en-US" sz="1600" dirty="0"/>
              <a:t>Static variables are initialized before any object of that class is created.</a:t>
            </a:r>
          </a:p>
          <a:p>
            <a:r>
              <a:rPr lang="en-US" sz="1600" dirty="0"/>
              <a:t>Static variables are initialized before any static method of the class executes.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28</a:t>
            </a:fld>
            <a:endParaRPr lang="en"/>
          </a:p>
        </p:txBody>
      </p:sp>
    </p:spTree>
    <p:extLst>
      <p:ext uri="{BB962C8B-B14F-4D97-AF65-F5344CB8AC3E}">
        <p14:creationId xmlns:p14="http://schemas.microsoft.com/office/powerpoint/2010/main" val="3503793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0278-33EE-9AA7-940F-1C97CF96D5FB}"/>
              </a:ext>
            </a:extLst>
          </p:cNvPr>
          <p:cNvSpPr>
            <a:spLocks noGrp="1"/>
          </p:cNvSpPr>
          <p:nvPr>
            <p:ph type="title"/>
          </p:nvPr>
        </p:nvSpPr>
        <p:spPr>
          <a:xfrm>
            <a:off x="914132" y="229540"/>
            <a:ext cx="7068300" cy="396300"/>
          </a:xfrm>
        </p:spPr>
        <p:txBody>
          <a:bodyPr/>
          <a:lstStyle/>
          <a:p>
            <a:r>
              <a:rPr lang="en-IN" dirty="0"/>
              <a:t>Sample Program </a:t>
            </a:r>
          </a:p>
        </p:txBody>
      </p:sp>
      <p:sp>
        <p:nvSpPr>
          <p:cNvPr id="3" name="Text Placeholder 2">
            <a:extLst>
              <a:ext uri="{FF2B5EF4-FFF2-40B4-BE49-F238E27FC236}">
                <a16:creationId xmlns:a16="http://schemas.microsoft.com/office/drawing/2014/main" id="{4A1E2BDE-3CB7-F3A2-9269-3F97FE16C7E3}"/>
              </a:ext>
            </a:extLst>
          </p:cNvPr>
          <p:cNvSpPr>
            <a:spLocks noGrp="1"/>
          </p:cNvSpPr>
          <p:nvPr>
            <p:ph type="body" idx="1"/>
          </p:nvPr>
        </p:nvSpPr>
        <p:spPr>
          <a:xfrm>
            <a:off x="914132" y="819150"/>
            <a:ext cx="7192043" cy="3568698"/>
          </a:xfrm>
        </p:spPr>
        <p:txBody>
          <a:bodyPr/>
          <a:lstStyle/>
          <a:p>
            <a:endParaRPr lang="en-IN" dirty="0"/>
          </a:p>
        </p:txBody>
      </p:sp>
      <p:sp>
        <p:nvSpPr>
          <p:cNvPr id="4" name="Slide Number Placeholder 3">
            <a:extLst>
              <a:ext uri="{FF2B5EF4-FFF2-40B4-BE49-F238E27FC236}">
                <a16:creationId xmlns:a16="http://schemas.microsoft.com/office/drawing/2014/main" id="{D353461D-0311-E9A5-1420-05DE4D7025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pic>
        <p:nvPicPr>
          <p:cNvPr id="7" name="Picture 6">
            <a:extLst>
              <a:ext uri="{FF2B5EF4-FFF2-40B4-BE49-F238E27FC236}">
                <a16:creationId xmlns:a16="http://schemas.microsoft.com/office/drawing/2014/main" id="{8AE2B05E-35C0-9A05-2B1B-B0CB2C1F773A}"/>
              </a:ext>
            </a:extLst>
          </p:cNvPr>
          <p:cNvPicPr>
            <a:picLocks noChangeAspect="1"/>
          </p:cNvPicPr>
          <p:nvPr/>
        </p:nvPicPr>
        <p:blipFill>
          <a:blip r:embed="rId2"/>
          <a:stretch>
            <a:fillRect/>
          </a:stretch>
        </p:blipFill>
        <p:spPr>
          <a:xfrm>
            <a:off x="1228987" y="819150"/>
            <a:ext cx="5629013" cy="3915463"/>
          </a:xfrm>
          <a:prstGeom prst="rect">
            <a:avLst/>
          </a:prstGeom>
        </p:spPr>
      </p:pic>
    </p:spTree>
    <p:extLst>
      <p:ext uri="{BB962C8B-B14F-4D97-AF65-F5344CB8AC3E}">
        <p14:creationId xmlns:p14="http://schemas.microsoft.com/office/powerpoint/2010/main" val="44206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95536" y="195486"/>
            <a:ext cx="7710639" cy="64807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OBJECTIVES</a:t>
            </a:r>
            <a:endParaRPr dirty="0"/>
          </a:p>
        </p:txBody>
      </p:sp>
      <p:sp>
        <p:nvSpPr>
          <p:cNvPr id="92" name="Google Shape;92;p17"/>
          <p:cNvSpPr txBox="1">
            <a:spLocks noGrp="1"/>
          </p:cNvSpPr>
          <p:nvPr>
            <p:ph type="body" idx="1"/>
          </p:nvPr>
        </p:nvSpPr>
        <p:spPr>
          <a:xfrm>
            <a:off x="395536" y="915566"/>
            <a:ext cx="8596064" cy="4227934"/>
          </a:xfrm>
          <a:prstGeom prst="rect">
            <a:avLst/>
          </a:prstGeom>
        </p:spPr>
        <p:txBody>
          <a:bodyPr spcFirstLastPara="1" wrap="square" lIns="0" tIns="0" rIns="0" bIns="0" anchor="t" anchorCtr="0">
            <a:noAutofit/>
          </a:bodyPr>
          <a:lstStyle/>
          <a:p>
            <a:pPr algn="just"/>
            <a:r>
              <a:rPr lang="en-IN" sz="1400" dirty="0">
                <a:solidFill>
                  <a:schemeClr val="tx1"/>
                </a:solidFill>
              </a:rPr>
              <a:t>Method Overloading</a:t>
            </a:r>
          </a:p>
          <a:p>
            <a:pPr algn="just"/>
            <a:r>
              <a:rPr lang="en-IN" sz="1400" dirty="0">
                <a:solidFill>
                  <a:schemeClr val="tx1"/>
                </a:solidFill>
              </a:rPr>
              <a:t>Using Objects as Parameters</a:t>
            </a:r>
          </a:p>
          <a:p>
            <a:pPr algn="just"/>
            <a:r>
              <a:rPr lang="en-IN" sz="1400" dirty="0">
                <a:solidFill>
                  <a:schemeClr val="tx1"/>
                </a:solidFill>
              </a:rPr>
              <a:t>Returning Objects</a:t>
            </a:r>
          </a:p>
          <a:p>
            <a:pPr algn="just"/>
            <a:r>
              <a:rPr lang="en-IN" sz="1400" dirty="0">
                <a:solidFill>
                  <a:schemeClr val="tx1"/>
                </a:solidFill>
              </a:rPr>
              <a:t>Recursion</a:t>
            </a:r>
          </a:p>
          <a:p>
            <a:pPr algn="just"/>
            <a:r>
              <a:rPr lang="en-IN" sz="1400" dirty="0">
                <a:solidFill>
                  <a:schemeClr val="tx1"/>
                </a:solidFill>
              </a:rPr>
              <a:t>Access Control</a:t>
            </a:r>
          </a:p>
          <a:p>
            <a:pPr algn="just"/>
            <a:r>
              <a:rPr lang="en-IN" sz="1400" dirty="0">
                <a:solidFill>
                  <a:schemeClr val="tx1"/>
                </a:solidFill>
              </a:rPr>
              <a:t>Static Members</a:t>
            </a:r>
          </a:p>
          <a:p>
            <a:pPr algn="just"/>
            <a:r>
              <a:rPr lang="en-IN" sz="1400" dirty="0">
                <a:solidFill>
                  <a:schemeClr val="tx1"/>
                </a:solidFill>
              </a:rPr>
              <a:t>Final Variables</a:t>
            </a:r>
          </a:p>
          <a:p>
            <a:pPr algn="just"/>
            <a:r>
              <a:rPr lang="en-IN" sz="1400" dirty="0">
                <a:solidFill>
                  <a:schemeClr val="tx1"/>
                </a:solidFill>
              </a:rPr>
              <a:t>Inner Classes</a:t>
            </a:r>
          </a:p>
          <a:p>
            <a:pPr algn="just"/>
            <a:r>
              <a:rPr lang="en-IN" sz="1400" dirty="0">
                <a:solidFill>
                  <a:schemeClr val="tx1"/>
                </a:solidFill>
              </a:rPr>
              <a:t>Command Line Arguments</a:t>
            </a:r>
          </a:p>
          <a:p>
            <a:pPr algn="just"/>
            <a:r>
              <a:rPr lang="en-IN" sz="1400" dirty="0">
                <a:solidFill>
                  <a:schemeClr val="tx1"/>
                </a:solidFill>
              </a:rPr>
              <a:t>Variable Length Arguments.</a:t>
            </a:r>
          </a:p>
          <a:p>
            <a:pPr lvl="0" algn="l" rtl="0">
              <a:spcBef>
                <a:spcPts val="600"/>
              </a:spcBef>
              <a:spcAft>
                <a:spcPts val="0"/>
              </a:spcAft>
              <a:buSzPts val="2400"/>
              <a:buFont typeface="Wingdings" panose="05000000000000000000" pitchFamily="2" charset="2"/>
              <a:buChar char="§"/>
            </a:pPr>
            <a:endParaRPr lang="en-US" dirty="0"/>
          </a:p>
          <a:p>
            <a:pPr marL="76200" lvl="0" indent="0" algn="l" rtl="0">
              <a:spcBef>
                <a:spcPts val="600"/>
              </a:spcBef>
              <a:spcAft>
                <a:spcPts val="0"/>
              </a:spcAft>
              <a:buSzPts val="2400"/>
              <a:buNone/>
            </a:pPr>
            <a:endParaRPr lang="en-US" dirty="0"/>
          </a:p>
          <a:p>
            <a:pPr marL="76200" lvl="0" indent="0" algn="l" rtl="0">
              <a:spcBef>
                <a:spcPts val="600"/>
              </a:spcBef>
              <a:spcAft>
                <a:spcPts val="0"/>
              </a:spcAft>
              <a:buSzPts val="2400"/>
              <a:buNone/>
            </a:pPr>
            <a:endParaRPr dirty="0"/>
          </a:p>
        </p:txBody>
      </p:sp>
      <p:sp>
        <p:nvSpPr>
          <p:cNvPr id="93" name="Google Shape;93;p17"/>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extLst>
      <p:ext uri="{BB962C8B-B14F-4D97-AF65-F5344CB8AC3E}">
        <p14:creationId xmlns:p14="http://schemas.microsoft.com/office/powerpoint/2010/main" val="3435355032"/>
      </p:ext>
    </p:extLst>
  </p:cSld>
  <p:clrMapOvr>
    <a:masterClrMapping/>
  </p:clrMapOvr>
  <p:transition advTm="6509">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Understanding static</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lgn="just">
              <a:buNone/>
            </a:pPr>
            <a:endParaRPr lang="en-IN" sz="1600" dirty="0">
              <a:solidFill>
                <a:srgbClr val="C0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857984869"/>
              </p:ext>
            </p:extLst>
          </p:nvPr>
        </p:nvGraphicFramePr>
        <p:xfrm>
          <a:off x="179512" y="627534"/>
          <a:ext cx="8784976" cy="4320480"/>
        </p:xfrm>
        <a:graphic>
          <a:graphicData uri="http://schemas.openxmlformats.org/drawingml/2006/table">
            <a:tbl>
              <a:tblPr firstRow="1" bandRow="1">
                <a:tableStyleId>{D016372B-EEBE-4A30-A24A-56B3CD919E51}</a:tableStyleId>
              </a:tblPr>
              <a:tblGrid>
                <a:gridCol w="4240088">
                  <a:extLst>
                    <a:ext uri="{9D8B030D-6E8A-4147-A177-3AD203B41FA5}">
                      <a16:colId xmlns:a16="http://schemas.microsoft.com/office/drawing/2014/main" val="20000"/>
                    </a:ext>
                  </a:extLst>
                </a:gridCol>
                <a:gridCol w="4544888">
                  <a:extLst>
                    <a:ext uri="{9D8B030D-6E8A-4147-A177-3AD203B41FA5}">
                      <a16:colId xmlns:a16="http://schemas.microsoft.com/office/drawing/2014/main" val="20001"/>
                    </a:ext>
                  </a:extLst>
                </a:gridCol>
              </a:tblGrid>
              <a:tr h="4320480">
                <a:tc>
                  <a:txBody>
                    <a:bodyPr/>
                    <a:lstStyle/>
                    <a:p>
                      <a:pPr>
                        <a:buNone/>
                      </a:pPr>
                      <a:r>
                        <a:rPr lang="en-US" sz="2000" b="1" dirty="0"/>
                        <a:t>class</a:t>
                      </a:r>
                      <a:r>
                        <a:rPr lang="en-US" sz="2000" dirty="0"/>
                        <a:t> Student{  </a:t>
                      </a:r>
                    </a:p>
                    <a:p>
                      <a:pPr>
                        <a:buNone/>
                      </a:pPr>
                      <a:r>
                        <a:rPr lang="en-US" sz="2000" dirty="0"/>
                        <a:t>     </a:t>
                      </a:r>
                      <a:r>
                        <a:rPr lang="en-US" sz="2000" b="1" dirty="0" err="1"/>
                        <a:t>int</a:t>
                      </a:r>
                      <a:r>
                        <a:rPr lang="en-US" sz="2000" dirty="0"/>
                        <a:t> </a:t>
                      </a:r>
                      <a:r>
                        <a:rPr lang="en-US" sz="2000" dirty="0" err="1"/>
                        <a:t>rollno</a:t>
                      </a:r>
                      <a:r>
                        <a:rPr lang="en-US" sz="2000" dirty="0"/>
                        <a:t>;  </a:t>
                      </a:r>
                    </a:p>
                    <a:p>
                      <a:pPr>
                        <a:buNone/>
                      </a:pPr>
                      <a:r>
                        <a:rPr lang="en-US" sz="2000" dirty="0"/>
                        <a:t>     String name;  </a:t>
                      </a:r>
                    </a:p>
                    <a:p>
                      <a:pPr>
                        <a:buNone/>
                      </a:pPr>
                      <a:r>
                        <a:rPr lang="en-US" sz="2000" dirty="0"/>
                        <a:t>     String college="ITS";  </a:t>
                      </a:r>
                    </a:p>
                    <a:p>
                      <a:pPr>
                        <a:buNone/>
                      </a:pPr>
                      <a:r>
                        <a:rPr lang="en-US" sz="2000" dirty="0"/>
                        <a:t>}  </a:t>
                      </a:r>
                    </a:p>
                    <a:p>
                      <a:pPr>
                        <a:buNone/>
                      </a:pPr>
                      <a:r>
                        <a:rPr lang="en-US" sz="1800" dirty="0"/>
                        <a:t>Here, "college" refers to the common property of all </a:t>
                      </a:r>
                      <a:r>
                        <a:rPr lang="en-US" sz="1800" dirty="0">
                          <a:hlinkClick r:id="rId2"/>
                        </a:rPr>
                        <a:t>objects</a:t>
                      </a:r>
                      <a:r>
                        <a:rPr lang="en-US" sz="1800" dirty="0"/>
                        <a:t>. If we make it static, this field will get the memory only once.</a:t>
                      </a:r>
                    </a:p>
                    <a:p>
                      <a:endParaRPr lang="en-IN" sz="2000" b="0" i="0" u="none" strike="noStrike" cap="none" baseline="0" dirty="0">
                        <a:solidFill>
                          <a:srgbClr val="00B050"/>
                        </a:solidFill>
                        <a:latin typeface="Arial"/>
                        <a:ea typeface="Arial"/>
                        <a:cs typeface="Arial"/>
                        <a:sym typeface="Arial"/>
                      </a:endParaRPr>
                    </a:p>
                  </a:txBody>
                  <a:tcPr/>
                </a:tc>
                <a:tc>
                  <a:txBody>
                    <a:bodyPr/>
                    <a:lstStyle/>
                    <a:p>
                      <a:r>
                        <a:rPr lang="en-US" sz="1400" b="0" i="0" u="none" strike="noStrike" cap="none" dirty="0">
                          <a:solidFill>
                            <a:srgbClr val="000000"/>
                          </a:solidFill>
                          <a:latin typeface="Arial"/>
                          <a:ea typeface="Arial"/>
                          <a:cs typeface="Arial"/>
                          <a:sym typeface="Arial"/>
                        </a:rPr>
                        <a:t>//Java Program to demonstrate the use of static variable  </a:t>
                      </a:r>
                    </a:p>
                    <a:p>
                      <a:r>
                        <a:rPr lang="en-US" sz="1800" b="1" i="0" u="none" strike="noStrike" cap="none" dirty="0">
                          <a:solidFill>
                            <a:srgbClr val="000000"/>
                          </a:solidFill>
                          <a:latin typeface="Arial"/>
                          <a:ea typeface="Arial"/>
                          <a:cs typeface="Arial"/>
                          <a:sym typeface="Arial"/>
                        </a:rPr>
                        <a:t>class</a:t>
                      </a:r>
                      <a:r>
                        <a:rPr lang="en-US" sz="1800" b="0" i="0" u="none" strike="noStrike" cap="none" dirty="0">
                          <a:solidFill>
                            <a:srgbClr val="000000"/>
                          </a:solidFill>
                          <a:latin typeface="Arial"/>
                          <a:ea typeface="Arial"/>
                          <a:cs typeface="Arial"/>
                          <a:sym typeface="Arial"/>
                        </a:rPr>
                        <a:t> Student{  </a:t>
                      </a:r>
                    </a:p>
                    <a:p>
                      <a:r>
                        <a:rPr lang="en-US" sz="1800" b="0" i="0" u="none" strike="noStrike" cap="none" dirty="0">
                          <a:solidFill>
                            <a:srgbClr val="000000"/>
                          </a:solidFill>
                          <a:latin typeface="Arial"/>
                          <a:ea typeface="Arial"/>
                          <a:cs typeface="Arial"/>
                          <a:sym typeface="Arial"/>
                        </a:rPr>
                        <a:t>   </a:t>
                      </a:r>
                      <a:r>
                        <a:rPr lang="en-US" sz="1800" b="1" i="0" u="none" strike="noStrike" cap="none" dirty="0" err="1">
                          <a:solidFill>
                            <a:srgbClr val="000000"/>
                          </a:solidFill>
                          <a:latin typeface="Arial"/>
                          <a:ea typeface="Arial"/>
                          <a:cs typeface="Arial"/>
                          <a:sym typeface="Arial"/>
                        </a:rPr>
                        <a:t>int</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rollno</a:t>
                      </a:r>
                      <a:r>
                        <a:rPr lang="en-US" sz="1800" b="0" i="0" u="none" strike="noStrike" cap="none" dirty="0">
                          <a:solidFill>
                            <a:srgbClr val="000000"/>
                          </a:solidFill>
                          <a:latin typeface="Arial"/>
                          <a:ea typeface="Arial"/>
                          <a:cs typeface="Arial"/>
                          <a:sym typeface="Arial"/>
                        </a:rPr>
                        <a:t>;//instance variable  </a:t>
                      </a:r>
                    </a:p>
                    <a:p>
                      <a:r>
                        <a:rPr lang="en-US" sz="1800" b="0" i="0" u="none" strike="noStrike" cap="none" dirty="0">
                          <a:solidFill>
                            <a:srgbClr val="000000"/>
                          </a:solidFill>
                          <a:latin typeface="Arial"/>
                          <a:ea typeface="Arial"/>
                          <a:cs typeface="Arial"/>
                          <a:sym typeface="Arial"/>
                        </a:rPr>
                        <a:t>   String name;  </a:t>
                      </a:r>
                    </a:p>
                    <a:p>
                      <a:r>
                        <a:rPr lang="en-US" sz="1800" b="0" i="0" u="none" strike="noStrike" cap="none" dirty="0">
                          <a:solidFill>
                            <a:srgbClr val="000000"/>
                          </a:solidFill>
                          <a:latin typeface="Arial"/>
                          <a:ea typeface="Arial"/>
                          <a:cs typeface="Arial"/>
                          <a:sym typeface="Arial"/>
                        </a:rPr>
                        <a:t>   </a:t>
                      </a:r>
                      <a:r>
                        <a:rPr lang="en-US" sz="1800" b="1" i="0" u="none" strike="noStrike" cap="none" dirty="0">
                          <a:solidFill>
                            <a:schemeClr val="accent3">
                              <a:lumMod val="50000"/>
                            </a:schemeClr>
                          </a:solidFill>
                          <a:latin typeface="Arial"/>
                          <a:ea typeface="Arial"/>
                          <a:cs typeface="Arial"/>
                          <a:sym typeface="Arial"/>
                        </a:rPr>
                        <a:t>static</a:t>
                      </a:r>
                      <a:r>
                        <a:rPr lang="en-US" sz="1800" b="0" i="0" u="none" strike="noStrike" cap="none" dirty="0">
                          <a:solidFill>
                            <a:schemeClr val="accent3">
                              <a:lumMod val="50000"/>
                            </a:schemeClr>
                          </a:solidFill>
                          <a:latin typeface="Arial"/>
                          <a:ea typeface="Arial"/>
                          <a:cs typeface="Arial"/>
                          <a:sym typeface="Arial"/>
                        </a:rPr>
                        <a:t> String college ="ITS";//static variable  </a:t>
                      </a:r>
                    </a:p>
                    <a:p>
                      <a:r>
                        <a:rPr lang="en-US" sz="1800" b="0" i="0" u="none" strike="noStrike" cap="none" dirty="0">
                          <a:solidFill>
                            <a:srgbClr val="000000"/>
                          </a:solidFill>
                          <a:latin typeface="Arial"/>
                          <a:ea typeface="Arial"/>
                          <a:cs typeface="Arial"/>
                          <a:sym typeface="Arial"/>
                        </a:rPr>
                        <a:t>   //constructor  </a:t>
                      </a:r>
                    </a:p>
                    <a:p>
                      <a:r>
                        <a:rPr lang="en-US" sz="1800" b="0" i="0" u="none" strike="noStrike" cap="none" dirty="0">
                          <a:solidFill>
                            <a:srgbClr val="000000"/>
                          </a:solidFill>
                          <a:latin typeface="Arial"/>
                          <a:ea typeface="Arial"/>
                          <a:cs typeface="Arial"/>
                          <a:sym typeface="Arial"/>
                        </a:rPr>
                        <a:t>   Student(</a:t>
                      </a:r>
                      <a:r>
                        <a:rPr lang="en-US" sz="1800" b="1" i="0" u="none" strike="noStrike" cap="none" dirty="0" err="1">
                          <a:solidFill>
                            <a:srgbClr val="000000"/>
                          </a:solidFill>
                          <a:latin typeface="Arial"/>
                          <a:ea typeface="Arial"/>
                          <a:cs typeface="Arial"/>
                          <a:sym typeface="Arial"/>
                        </a:rPr>
                        <a:t>int</a:t>
                      </a:r>
                      <a:r>
                        <a:rPr lang="en-US" sz="1800" b="0" i="0" u="none" strike="noStrike" cap="none" dirty="0">
                          <a:solidFill>
                            <a:srgbClr val="000000"/>
                          </a:solidFill>
                          <a:latin typeface="Arial"/>
                          <a:ea typeface="Arial"/>
                          <a:cs typeface="Arial"/>
                          <a:sym typeface="Arial"/>
                        </a:rPr>
                        <a:t> r, String n)</a:t>
                      </a:r>
                    </a:p>
                    <a:p>
                      <a:r>
                        <a:rPr lang="en-US" sz="1800" b="0" i="0" u="none" strike="noStrike" cap="none" dirty="0">
                          <a:solidFill>
                            <a:srgbClr val="000000"/>
                          </a:solidFill>
                          <a:latin typeface="Arial"/>
                          <a:ea typeface="Arial"/>
                          <a:cs typeface="Arial"/>
                          <a:sym typeface="Arial"/>
                        </a:rPr>
                        <a:t>{  </a:t>
                      </a:r>
                    </a:p>
                    <a:p>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rollno</a:t>
                      </a:r>
                      <a:r>
                        <a:rPr lang="en-US" sz="1800" b="0" i="0" u="none" strike="noStrike" cap="none" dirty="0">
                          <a:solidFill>
                            <a:srgbClr val="000000"/>
                          </a:solidFill>
                          <a:latin typeface="Arial"/>
                          <a:ea typeface="Arial"/>
                          <a:cs typeface="Arial"/>
                          <a:sym typeface="Arial"/>
                        </a:rPr>
                        <a:t> = r;  </a:t>
                      </a:r>
                    </a:p>
                    <a:p>
                      <a:r>
                        <a:rPr lang="en-US" sz="1800" b="0" i="0" u="none" strike="noStrike" cap="none" dirty="0">
                          <a:solidFill>
                            <a:srgbClr val="000000"/>
                          </a:solidFill>
                          <a:latin typeface="Arial"/>
                          <a:ea typeface="Arial"/>
                          <a:cs typeface="Arial"/>
                          <a:sym typeface="Arial"/>
                        </a:rPr>
                        <a:t>   name = n;  </a:t>
                      </a:r>
                    </a:p>
                    <a:p>
                      <a:r>
                        <a:rPr lang="en-US" sz="1800" b="0" i="0" u="none" strike="noStrike" cap="none" dirty="0">
                          <a:solidFill>
                            <a:srgbClr val="000000"/>
                          </a:solidFill>
                          <a:latin typeface="Arial"/>
                          <a:ea typeface="Arial"/>
                          <a:cs typeface="Arial"/>
                          <a:sym typeface="Arial"/>
                        </a:rPr>
                        <a:t>   } </a:t>
                      </a:r>
                    </a:p>
                    <a:p>
                      <a:r>
                        <a:rPr lang="en-US" sz="1800" b="0" i="0" u="none" strike="noStrike" cap="none" dirty="0">
                          <a:solidFill>
                            <a:srgbClr val="000000"/>
                          </a:solidFill>
                          <a:latin typeface="Arial"/>
                          <a:ea typeface="Arial"/>
                          <a:cs typeface="Arial"/>
                          <a:sym typeface="Arial"/>
                        </a:rPr>
                        <a:t>} </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956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Understanding static</a:t>
            </a:r>
            <a:endParaRPr lang="en-IN" dirty="0"/>
          </a:p>
        </p:txBody>
      </p:sp>
      <p:sp>
        <p:nvSpPr>
          <p:cNvPr id="3" name="Text Placeholder 2"/>
          <p:cNvSpPr>
            <a:spLocks noGrp="1"/>
          </p:cNvSpPr>
          <p:nvPr>
            <p:ph type="body" idx="1"/>
          </p:nvPr>
        </p:nvSpPr>
        <p:spPr>
          <a:xfrm>
            <a:off x="323528" y="627534"/>
            <a:ext cx="8640960" cy="4392488"/>
          </a:xfrm>
        </p:spPr>
        <p:txBody>
          <a:bodyPr/>
          <a:lstStyle/>
          <a:p>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pic>
        <p:nvPicPr>
          <p:cNvPr id="59394" name="Picture 2" descr="Static Variable"/>
          <p:cNvPicPr>
            <a:picLocks noChangeAspect="1" noChangeArrowheads="1"/>
          </p:cNvPicPr>
          <p:nvPr/>
        </p:nvPicPr>
        <p:blipFill>
          <a:blip r:embed="rId2"/>
          <a:srcRect/>
          <a:stretch>
            <a:fillRect/>
          </a:stretch>
        </p:blipFill>
        <p:spPr bwMode="auto">
          <a:xfrm>
            <a:off x="914400" y="914399"/>
            <a:ext cx="6181725" cy="4229101"/>
          </a:xfrm>
          <a:prstGeom prst="rect">
            <a:avLst/>
          </a:prstGeom>
          <a:noFill/>
        </p:spPr>
      </p:pic>
    </p:spTree>
    <p:extLst>
      <p:ext uri="{BB962C8B-B14F-4D97-AF65-F5344CB8AC3E}">
        <p14:creationId xmlns:p14="http://schemas.microsoft.com/office/powerpoint/2010/main" val="3503793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Understanding static</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lgn="just">
              <a:buNone/>
            </a:pPr>
            <a:endParaRPr lang="en-IN" sz="1600" dirty="0">
              <a:solidFill>
                <a:srgbClr val="C0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805766328"/>
              </p:ext>
            </p:extLst>
          </p:nvPr>
        </p:nvGraphicFramePr>
        <p:xfrm>
          <a:off x="179512" y="627534"/>
          <a:ext cx="8784976" cy="4358640"/>
        </p:xfrm>
        <a:graphic>
          <a:graphicData uri="http://schemas.openxmlformats.org/drawingml/2006/table">
            <a:tbl>
              <a:tblPr firstRow="1" bandRow="1">
                <a:tableStyleId>{D016372B-EEBE-4A30-A24A-56B3CD919E51}</a:tableStyleId>
              </a:tblPr>
              <a:tblGrid>
                <a:gridCol w="4392488">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4320480">
                <a:tc>
                  <a:txBody>
                    <a:bodyPr/>
                    <a:lstStyle/>
                    <a:p>
                      <a:r>
                        <a:rPr lang="en-IN" sz="2000" b="0" i="0" u="none" strike="noStrike" cap="none" baseline="0" dirty="0">
                          <a:solidFill>
                            <a:srgbClr val="000000"/>
                          </a:solidFill>
                          <a:latin typeface="Arial"/>
                          <a:ea typeface="Arial"/>
                          <a:cs typeface="Arial"/>
                          <a:sym typeface="Arial"/>
                        </a:rPr>
                        <a:t>// Demonstrate static variables, methods, and blocks.</a:t>
                      </a:r>
                    </a:p>
                    <a:p>
                      <a:r>
                        <a:rPr lang="en-IN" sz="2000" b="0" i="0" u="none" strike="noStrike" cap="none" baseline="0" dirty="0">
                          <a:solidFill>
                            <a:srgbClr val="000000"/>
                          </a:solidFill>
                          <a:latin typeface="Arial"/>
                          <a:ea typeface="Arial"/>
                          <a:cs typeface="Arial"/>
                          <a:sym typeface="Arial"/>
                        </a:rPr>
                        <a:t>class </a:t>
                      </a:r>
                      <a:r>
                        <a:rPr lang="en-IN" sz="2000" b="0" i="0" u="none" strike="noStrike" cap="none" baseline="0" dirty="0" err="1">
                          <a:solidFill>
                            <a:srgbClr val="000000"/>
                          </a:solidFill>
                          <a:latin typeface="Arial"/>
                          <a:ea typeface="Arial"/>
                          <a:cs typeface="Arial"/>
                          <a:sym typeface="Arial"/>
                        </a:rPr>
                        <a:t>UseStatic</a:t>
                      </a:r>
                      <a:r>
                        <a:rPr lang="en-IN" sz="2000" b="0" i="0" u="none" strike="noStrike" cap="none" baseline="0" dirty="0">
                          <a:solidFill>
                            <a:srgbClr val="000000"/>
                          </a:solidFill>
                          <a:latin typeface="Arial"/>
                          <a:ea typeface="Arial"/>
                          <a:cs typeface="Arial"/>
                          <a:sym typeface="Arial"/>
                        </a:rPr>
                        <a:t> {</a:t>
                      </a:r>
                    </a:p>
                    <a:p>
                      <a:r>
                        <a:rPr lang="en-IN" sz="2000" b="0" i="0" u="none" strike="noStrike" cap="none" baseline="0" dirty="0">
                          <a:solidFill>
                            <a:srgbClr val="00B050"/>
                          </a:solidFill>
                          <a:latin typeface="Arial"/>
                          <a:ea typeface="Arial"/>
                          <a:cs typeface="Arial"/>
                          <a:sym typeface="Arial"/>
                        </a:rPr>
                        <a:t>static </a:t>
                      </a:r>
                      <a:r>
                        <a:rPr lang="en-IN" sz="2000" b="0" i="0" u="none" strike="noStrike" cap="none" baseline="0" dirty="0" err="1">
                          <a:solidFill>
                            <a:srgbClr val="00B050"/>
                          </a:solidFill>
                          <a:latin typeface="Arial"/>
                          <a:ea typeface="Arial"/>
                          <a:cs typeface="Arial"/>
                          <a:sym typeface="Arial"/>
                        </a:rPr>
                        <a:t>int</a:t>
                      </a:r>
                      <a:r>
                        <a:rPr lang="en-IN" sz="2000" b="0" i="0" u="none" strike="noStrike" cap="none" baseline="0" dirty="0">
                          <a:solidFill>
                            <a:srgbClr val="00B050"/>
                          </a:solidFill>
                          <a:latin typeface="Arial"/>
                          <a:ea typeface="Arial"/>
                          <a:cs typeface="Arial"/>
                          <a:sym typeface="Arial"/>
                        </a:rPr>
                        <a:t> a = 3;</a:t>
                      </a:r>
                    </a:p>
                    <a:p>
                      <a:r>
                        <a:rPr lang="en-IN" sz="2000" b="0" i="0" u="none" strike="noStrike" cap="none" baseline="0" dirty="0">
                          <a:solidFill>
                            <a:srgbClr val="00B050"/>
                          </a:solidFill>
                          <a:latin typeface="Arial"/>
                          <a:ea typeface="Arial"/>
                          <a:cs typeface="Arial"/>
                          <a:sym typeface="Arial"/>
                        </a:rPr>
                        <a:t>static </a:t>
                      </a:r>
                      <a:r>
                        <a:rPr lang="en-IN" sz="2000" b="0" i="0" u="none" strike="noStrike" cap="none" baseline="0" dirty="0" err="1">
                          <a:solidFill>
                            <a:srgbClr val="00B050"/>
                          </a:solidFill>
                          <a:latin typeface="Arial"/>
                          <a:ea typeface="Arial"/>
                          <a:cs typeface="Arial"/>
                          <a:sym typeface="Arial"/>
                        </a:rPr>
                        <a:t>int</a:t>
                      </a:r>
                      <a:r>
                        <a:rPr lang="en-IN" sz="2000" b="0" i="0" u="none" strike="noStrike" cap="none" baseline="0" dirty="0">
                          <a:solidFill>
                            <a:srgbClr val="00B050"/>
                          </a:solidFill>
                          <a:latin typeface="Arial"/>
                          <a:ea typeface="Arial"/>
                          <a:cs typeface="Arial"/>
                          <a:sym typeface="Arial"/>
                        </a:rPr>
                        <a:t> b;</a:t>
                      </a:r>
                    </a:p>
                    <a:p>
                      <a:endParaRPr lang="en-IN" sz="2000" b="0" i="0" u="none" strike="noStrike" cap="none" baseline="0" dirty="0">
                        <a:solidFill>
                          <a:srgbClr val="00B050"/>
                        </a:solidFill>
                        <a:latin typeface="Arial"/>
                        <a:ea typeface="Arial"/>
                        <a:cs typeface="Arial"/>
                        <a:sym typeface="Arial"/>
                      </a:endParaRPr>
                    </a:p>
                    <a:p>
                      <a:r>
                        <a:rPr lang="en-IN" sz="2000" b="0" i="0" u="none" strike="noStrike" cap="none" baseline="0" dirty="0">
                          <a:solidFill>
                            <a:srgbClr val="00B050"/>
                          </a:solidFill>
                          <a:latin typeface="Arial"/>
                          <a:ea typeface="Arial"/>
                          <a:cs typeface="Arial"/>
                          <a:sym typeface="Arial"/>
                        </a:rPr>
                        <a:t>static void meth(</a:t>
                      </a:r>
                      <a:r>
                        <a:rPr lang="en-IN" sz="2000" b="0" i="0" u="none" strike="noStrike" cap="none" baseline="0" dirty="0" err="1">
                          <a:solidFill>
                            <a:srgbClr val="00B050"/>
                          </a:solidFill>
                          <a:latin typeface="Arial"/>
                          <a:ea typeface="Arial"/>
                          <a:cs typeface="Arial"/>
                          <a:sym typeface="Arial"/>
                        </a:rPr>
                        <a:t>int</a:t>
                      </a:r>
                      <a:r>
                        <a:rPr lang="en-IN" sz="2000" b="0" i="0" u="none" strike="noStrike" cap="none" baseline="0" dirty="0">
                          <a:solidFill>
                            <a:srgbClr val="00B050"/>
                          </a:solidFill>
                          <a:latin typeface="Arial"/>
                          <a:ea typeface="Arial"/>
                          <a:cs typeface="Arial"/>
                          <a:sym typeface="Arial"/>
                        </a:rPr>
                        <a:t> x) </a:t>
                      </a:r>
                      <a:r>
                        <a:rPr lang="en-IN" sz="2000" b="0" i="0" u="none" strike="noStrike" cap="none" baseline="0" dirty="0">
                          <a:solidFill>
                            <a:srgbClr val="000000"/>
                          </a:solidFill>
                          <a:latin typeface="Arial"/>
                          <a:ea typeface="Arial"/>
                          <a:cs typeface="Arial"/>
                          <a:sym typeface="Arial"/>
                        </a:rPr>
                        <a:t>{</a:t>
                      </a:r>
                    </a:p>
                    <a:p>
                      <a:r>
                        <a:rPr lang="en-IN" sz="2000" b="0" i="0" u="none" strike="noStrike" cap="none" baseline="0" dirty="0" err="1">
                          <a:solidFill>
                            <a:srgbClr val="000000"/>
                          </a:solidFill>
                          <a:latin typeface="Arial"/>
                          <a:ea typeface="Arial"/>
                          <a:cs typeface="Arial"/>
                          <a:sym typeface="Arial"/>
                        </a:rPr>
                        <a:t>System.out.println</a:t>
                      </a:r>
                      <a:r>
                        <a:rPr lang="en-IN" sz="2000" b="0" i="0" u="none" strike="noStrike" cap="none" baseline="0" dirty="0">
                          <a:solidFill>
                            <a:srgbClr val="000000"/>
                          </a:solidFill>
                          <a:latin typeface="Arial"/>
                          <a:ea typeface="Arial"/>
                          <a:cs typeface="Arial"/>
                          <a:sym typeface="Arial"/>
                        </a:rPr>
                        <a:t>("x = " + x);</a:t>
                      </a:r>
                    </a:p>
                    <a:p>
                      <a:r>
                        <a:rPr lang="en-IN" sz="2000" b="0" i="0" u="none" strike="noStrike" cap="none" baseline="0" dirty="0" err="1">
                          <a:solidFill>
                            <a:srgbClr val="000000"/>
                          </a:solidFill>
                          <a:latin typeface="Arial"/>
                          <a:ea typeface="Arial"/>
                          <a:cs typeface="Arial"/>
                          <a:sym typeface="Arial"/>
                        </a:rPr>
                        <a:t>System.out.println</a:t>
                      </a:r>
                      <a:r>
                        <a:rPr lang="en-IN" sz="2000" b="0" i="0" u="none" strike="noStrike" cap="none" baseline="0" dirty="0">
                          <a:solidFill>
                            <a:srgbClr val="000000"/>
                          </a:solidFill>
                          <a:latin typeface="Arial"/>
                          <a:ea typeface="Arial"/>
                          <a:cs typeface="Arial"/>
                          <a:sym typeface="Arial"/>
                        </a:rPr>
                        <a:t>("a = " + a);</a:t>
                      </a:r>
                    </a:p>
                    <a:p>
                      <a:r>
                        <a:rPr lang="en-IN" sz="2000" b="0" i="0" u="none" strike="noStrike" cap="none" baseline="0" dirty="0" err="1">
                          <a:solidFill>
                            <a:srgbClr val="000000"/>
                          </a:solidFill>
                          <a:latin typeface="Arial"/>
                          <a:ea typeface="Arial"/>
                          <a:cs typeface="Arial"/>
                          <a:sym typeface="Arial"/>
                        </a:rPr>
                        <a:t>System.out.println</a:t>
                      </a:r>
                      <a:r>
                        <a:rPr lang="en-IN" sz="2000" b="0" i="0" u="none" strike="noStrike" cap="none" baseline="0" dirty="0">
                          <a:solidFill>
                            <a:srgbClr val="000000"/>
                          </a:solidFill>
                          <a:latin typeface="Arial"/>
                          <a:ea typeface="Arial"/>
                          <a:cs typeface="Arial"/>
                          <a:sym typeface="Arial"/>
                        </a:rPr>
                        <a:t>("b = " + b);</a:t>
                      </a:r>
                    </a:p>
                    <a:p>
                      <a:r>
                        <a:rPr lang="en-IN" sz="2000" b="0" i="0" u="none" strike="noStrike" cap="none" baseline="0" dirty="0">
                          <a:solidFill>
                            <a:srgbClr val="000000"/>
                          </a:solidFill>
                          <a:latin typeface="Arial"/>
                          <a:ea typeface="Arial"/>
                          <a:cs typeface="Arial"/>
                          <a:sym typeface="Arial"/>
                        </a:rPr>
                        <a:t>}</a:t>
                      </a:r>
                    </a:p>
                    <a:p>
                      <a:r>
                        <a:rPr lang="en-IN" sz="2000" b="0" i="0" u="none" strike="noStrike" cap="none" baseline="0" dirty="0">
                          <a:solidFill>
                            <a:srgbClr val="00B050"/>
                          </a:solidFill>
                          <a:latin typeface="Arial"/>
                          <a:ea typeface="Arial"/>
                          <a:cs typeface="Arial"/>
                          <a:sym typeface="Arial"/>
                        </a:rPr>
                        <a:t>static {</a:t>
                      </a:r>
                    </a:p>
                    <a:p>
                      <a:r>
                        <a:rPr lang="en-IN" sz="2000" b="0" i="0" u="none" strike="noStrike" cap="none" baseline="0" dirty="0" err="1">
                          <a:solidFill>
                            <a:srgbClr val="00B050"/>
                          </a:solidFill>
                          <a:latin typeface="Arial"/>
                          <a:ea typeface="Arial"/>
                          <a:cs typeface="Arial"/>
                          <a:sym typeface="Arial"/>
                        </a:rPr>
                        <a:t>System.out.println</a:t>
                      </a:r>
                      <a:r>
                        <a:rPr lang="en-IN" sz="2000" b="0" i="0" u="none" strike="noStrike" cap="none" baseline="0" dirty="0">
                          <a:solidFill>
                            <a:srgbClr val="00B050"/>
                          </a:solidFill>
                          <a:latin typeface="Arial"/>
                          <a:ea typeface="Arial"/>
                          <a:cs typeface="Arial"/>
                          <a:sym typeface="Arial"/>
                        </a:rPr>
                        <a:t>("Static block initialized.");</a:t>
                      </a:r>
                    </a:p>
                  </a:txBody>
                  <a:tcPr/>
                </a:tc>
                <a:tc>
                  <a:txBody>
                    <a:bodyPr/>
                    <a:lstStyle/>
                    <a:p>
                      <a:r>
                        <a:rPr lang="en-IN" sz="1800" b="0" i="0" u="none" strike="noStrike" cap="none" baseline="0" dirty="0">
                          <a:solidFill>
                            <a:srgbClr val="FF0000"/>
                          </a:solidFill>
                          <a:latin typeface="Arial"/>
                          <a:ea typeface="Arial"/>
                          <a:cs typeface="Arial"/>
                          <a:sym typeface="Arial"/>
                        </a:rPr>
                        <a:t>b = a * 4</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endParaRPr lang="en-IN" sz="2400" dirty="0"/>
                    </a:p>
                    <a:p>
                      <a:r>
                        <a:rPr lang="en-IN" sz="1800" b="0" i="0" u="none" strike="noStrike" cap="none" baseline="0" dirty="0">
                          <a:solidFill>
                            <a:srgbClr val="000000"/>
                          </a:solidFill>
                          <a:latin typeface="Arial"/>
                          <a:ea typeface="Arial"/>
                          <a:cs typeface="Arial"/>
                          <a:sym typeface="Arial"/>
                        </a:rPr>
                        <a:t>public </a:t>
                      </a:r>
                      <a:r>
                        <a:rPr lang="en-IN" sz="1800" b="0" i="0" u="none" strike="noStrike" cap="none" baseline="0" dirty="0">
                          <a:solidFill>
                            <a:srgbClr val="00B050"/>
                          </a:solidFill>
                          <a:latin typeface="Arial"/>
                          <a:ea typeface="Arial"/>
                          <a:cs typeface="Arial"/>
                          <a:sym typeface="Arial"/>
                        </a:rPr>
                        <a:t>static</a:t>
                      </a:r>
                      <a:r>
                        <a:rPr lang="en-IN" sz="1800" b="0" i="0" u="none" strike="noStrike" cap="none" baseline="0" dirty="0">
                          <a:solidFill>
                            <a:srgbClr val="000000"/>
                          </a:solidFill>
                          <a:latin typeface="Arial"/>
                          <a:ea typeface="Arial"/>
                          <a:cs typeface="Arial"/>
                          <a:sym typeface="Arial"/>
                        </a:rPr>
                        <a:t> void main(String </a:t>
                      </a:r>
                      <a:r>
                        <a:rPr lang="en-IN" sz="1800" b="0" i="0" u="none" strike="noStrike" cap="none" baseline="0" dirty="0" err="1">
                          <a:solidFill>
                            <a:srgbClr val="000000"/>
                          </a:solidFill>
                          <a:latin typeface="Arial"/>
                          <a:ea typeface="Arial"/>
                          <a:cs typeface="Arial"/>
                          <a:sym typeface="Arial"/>
                        </a:rPr>
                        <a:t>args</a:t>
                      </a:r>
                      <a:r>
                        <a:rPr lang="en-IN" sz="1800" b="0" i="0" u="none" strike="noStrike" cap="none" baseline="0" dirty="0">
                          <a:solidFill>
                            <a:srgbClr val="000000"/>
                          </a:solidFill>
                          <a:latin typeface="Arial"/>
                          <a:ea typeface="Arial"/>
                          <a:cs typeface="Arial"/>
                          <a:sym typeface="Arial"/>
                        </a:rPr>
                        <a:t>[]) {</a:t>
                      </a:r>
                    </a:p>
                    <a:p>
                      <a:r>
                        <a:rPr lang="en-IN" sz="1800" b="0" i="0" u="none" strike="noStrike" cap="none" baseline="0" dirty="0">
                          <a:solidFill>
                            <a:srgbClr val="FF0000"/>
                          </a:solidFill>
                          <a:latin typeface="Arial"/>
                          <a:ea typeface="Arial"/>
                          <a:cs typeface="Arial"/>
                          <a:sym typeface="Arial"/>
                        </a:rPr>
                        <a:t>meth(42);</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p>
                    <a:p>
                      <a:endParaRPr lang="en-US" sz="1800" b="0" i="0" u="none" strike="noStrike" cap="none" baseline="0" dirty="0">
                        <a:solidFill>
                          <a:srgbClr val="000000"/>
                        </a:solidFill>
                        <a:latin typeface="Arial"/>
                        <a:ea typeface="Arial"/>
                        <a:cs typeface="Arial"/>
                        <a:sym typeface="Arial"/>
                      </a:endParaRPr>
                    </a:p>
                    <a:p>
                      <a:r>
                        <a:rPr lang="en-IN" sz="2000" b="1" i="0" u="sng" strike="noStrike" cap="none" baseline="0" dirty="0">
                          <a:solidFill>
                            <a:srgbClr val="000000"/>
                          </a:solidFill>
                          <a:latin typeface="Arial"/>
                          <a:ea typeface="Arial"/>
                          <a:cs typeface="Arial"/>
                          <a:sym typeface="Arial"/>
                        </a:rPr>
                        <a:t>Here is the output of the program:</a:t>
                      </a:r>
                    </a:p>
                    <a:p>
                      <a:r>
                        <a:rPr lang="en-IN" sz="2000" b="0" i="0" u="none" strike="noStrike" cap="none" baseline="0" dirty="0">
                          <a:solidFill>
                            <a:srgbClr val="000000"/>
                          </a:solidFill>
                          <a:latin typeface="Arial"/>
                          <a:ea typeface="Arial"/>
                          <a:cs typeface="Arial"/>
                          <a:sym typeface="Arial"/>
                        </a:rPr>
                        <a:t>Static block initialized.</a:t>
                      </a:r>
                    </a:p>
                    <a:p>
                      <a:r>
                        <a:rPr lang="en-IN" sz="2000" b="0" i="0" u="none" strike="noStrike" cap="none" baseline="0" dirty="0">
                          <a:solidFill>
                            <a:srgbClr val="000000"/>
                          </a:solidFill>
                          <a:latin typeface="Arial"/>
                          <a:ea typeface="Arial"/>
                          <a:cs typeface="Arial"/>
                          <a:sym typeface="Arial"/>
                        </a:rPr>
                        <a:t>x = 42</a:t>
                      </a:r>
                    </a:p>
                    <a:p>
                      <a:r>
                        <a:rPr lang="en-IN" sz="2000" b="0" i="0" u="none" strike="noStrike" cap="none" baseline="0" dirty="0">
                          <a:solidFill>
                            <a:srgbClr val="000000"/>
                          </a:solidFill>
                          <a:latin typeface="Arial"/>
                          <a:ea typeface="Arial"/>
                          <a:cs typeface="Arial"/>
                          <a:sym typeface="Arial"/>
                        </a:rPr>
                        <a:t>a = 3</a:t>
                      </a:r>
                    </a:p>
                    <a:p>
                      <a:r>
                        <a:rPr lang="en-IN" sz="2000" b="0" i="0" u="none" strike="noStrike" cap="none" baseline="0" dirty="0">
                          <a:solidFill>
                            <a:srgbClr val="000000"/>
                          </a:solidFill>
                          <a:latin typeface="Arial"/>
                          <a:ea typeface="Arial"/>
                          <a:cs typeface="Arial"/>
                          <a:sym typeface="Arial"/>
                        </a:rPr>
                        <a:t>b = 12</a:t>
                      </a:r>
                      <a:endParaRPr lang="en-IN" sz="3600" b="0" i="0" u="none" strike="noStrike" cap="none" baseline="0" dirty="0">
                        <a:solidFill>
                          <a:srgbClr val="000000"/>
                        </a:solidFill>
                        <a:latin typeface="Arial"/>
                        <a:ea typeface="Arial"/>
                        <a:cs typeface="Arial"/>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956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Understanding static</a:t>
            </a:r>
            <a:endParaRPr lang="en-IN" dirty="0"/>
          </a:p>
        </p:txBody>
      </p:sp>
      <p:sp>
        <p:nvSpPr>
          <p:cNvPr id="3" name="Text Placeholder 2"/>
          <p:cNvSpPr>
            <a:spLocks noGrp="1"/>
          </p:cNvSpPr>
          <p:nvPr>
            <p:ph type="body" idx="1"/>
          </p:nvPr>
        </p:nvSpPr>
        <p:spPr>
          <a:xfrm>
            <a:off x="323528" y="483518"/>
            <a:ext cx="8640960" cy="4536504"/>
          </a:xfrm>
        </p:spPr>
        <p:txBody>
          <a:bodyPr/>
          <a:lstStyle/>
          <a:p>
            <a:r>
              <a:rPr lang="en-IN" sz="1600" b="1" dirty="0" err="1"/>
              <a:t>UseStatic</a:t>
            </a:r>
            <a:r>
              <a:rPr lang="en-IN" sz="1600" b="1" dirty="0"/>
              <a:t> </a:t>
            </a:r>
            <a:r>
              <a:rPr lang="en-IN" sz="1600" dirty="0"/>
              <a:t>class is loaded, all of the </a:t>
            </a:r>
            <a:r>
              <a:rPr lang="en-IN" sz="1600" b="1" dirty="0"/>
              <a:t>static </a:t>
            </a:r>
            <a:r>
              <a:rPr lang="en-IN" sz="1600" dirty="0"/>
              <a:t>statements are run. </a:t>
            </a:r>
          </a:p>
          <a:p>
            <a:r>
              <a:rPr lang="en-IN" sz="1600" dirty="0">
                <a:solidFill>
                  <a:srgbClr val="FF0000"/>
                </a:solidFill>
              </a:rPr>
              <a:t>First, </a:t>
            </a:r>
            <a:r>
              <a:rPr lang="en-IN" sz="1600" b="1" dirty="0">
                <a:solidFill>
                  <a:srgbClr val="FF0000"/>
                </a:solidFill>
              </a:rPr>
              <a:t>a </a:t>
            </a:r>
            <a:r>
              <a:rPr lang="en-IN" sz="1600" dirty="0">
                <a:solidFill>
                  <a:srgbClr val="FF0000"/>
                </a:solidFill>
              </a:rPr>
              <a:t>is set to </a:t>
            </a:r>
            <a:r>
              <a:rPr lang="en-IN" sz="1600" b="1" dirty="0">
                <a:solidFill>
                  <a:srgbClr val="FF0000"/>
                </a:solidFill>
              </a:rPr>
              <a:t>3</a:t>
            </a:r>
            <a:r>
              <a:rPr lang="en-IN" sz="1600" dirty="0">
                <a:solidFill>
                  <a:srgbClr val="FF0000"/>
                </a:solidFill>
              </a:rPr>
              <a:t>, then the </a:t>
            </a:r>
            <a:r>
              <a:rPr lang="en-IN" sz="1600" b="1" dirty="0">
                <a:solidFill>
                  <a:srgbClr val="FF0000"/>
                </a:solidFill>
              </a:rPr>
              <a:t>static </a:t>
            </a:r>
            <a:r>
              <a:rPr lang="en-IN" sz="1600" dirty="0">
                <a:solidFill>
                  <a:srgbClr val="FF0000"/>
                </a:solidFill>
              </a:rPr>
              <a:t>block executes, which prints a message and then initializes </a:t>
            </a:r>
            <a:r>
              <a:rPr lang="en-IN" sz="1600" b="1" dirty="0">
                <a:solidFill>
                  <a:srgbClr val="FF0000"/>
                </a:solidFill>
              </a:rPr>
              <a:t>b </a:t>
            </a:r>
            <a:r>
              <a:rPr lang="en-IN" sz="1600" dirty="0">
                <a:solidFill>
                  <a:srgbClr val="FF0000"/>
                </a:solidFill>
              </a:rPr>
              <a:t>to </a:t>
            </a:r>
            <a:r>
              <a:rPr lang="en-IN" sz="1600" b="1" dirty="0">
                <a:solidFill>
                  <a:srgbClr val="FF0000"/>
                </a:solidFill>
              </a:rPr>
              <a:t>a * 4 </a:t>
            </a:r>
            <a:r>
              <a:rPr lang="en-IN" sz="1600" dirty="0">
                <a:solidFill>
                  <a:srgbClr val="FF0000"/>
                </a:solidFill>
              </a:rPr>
              <a:t>or </a:t>
            </a:r>
            <a:r>
              <a:rPr lang="en-IN" sz="1600" b="1" dirty="0">
                <a:solidFill>
                  <a:srgbClr val="FF0000"/>
                </a:solidFill>
              </a:rPr>
              <a:t>12</a:t>
            </a:r>
            <a:r>
              <a:rPr lang="en-IN" sz="1600" dirty="0">
                <a:solidFill>
                  <a:srgbClr val="FF0000"/>
                </a:solidFill>
              </a:rPr>
              <a:t>. </a:t>
            </a:r>
          </a:p>
          <a:p>
            <a:r>
              <a:rPr lang="en-IN" sz="1600" dirty="0"/>
              <a:t>Then </a:t>
            </a:r>
            <a:r>
              <a:rPr lang="en-IN" sz="1600" b="1" dirty="0"/>
              <a:t>main( ) </a:t>
            </a:r>
            <a:r>
              <a:rPr lang="en-IN" sz="1600" dirty="0"/>
              <a:t>is called, which calls </a:t>
            </a:r>
            <a:r>
              <a:rPr lang="en-IN" sz="1600" b="1" dirty="0"/>
              <a:t>meth( )</a:t>
            </a:r>
            <a:r>
              <a:rPr lang="en-IN" sz="1600" dirty="0"/>
              <a:t>, passing </a:t>
            </a:r>
            <a:r>
              <a:rPr lang="en-IN" sz="1600" b="1" dirty="0"/>
              <a:t>42 </a:t>
            </a:r>
            <a:r>
              <a:rPr lang="en-IN" sz="1600" dirty="0"/>
              <a:t>to </a:t>
            </a:r>
            <a:r>
              <a:rPr lang="en-IN" sz="1600" b="1" dirty="0"/>
              <a:t>x</a:t>
            </a:r>
            <a:r>
              <a:rPr lang="en-IN" sz="1600" dirty="0"/>
              <a:t>. </a:t>
            </a:r>
          </a:p>
          <a:p>
            <a:r>
              <a:rPr lang="en-IN" sz="1600" dirty="0"/>
              <a:t>To call a </a:t>
            </a:r>
            <a:r>
              <a:rPr lang="en-IN" sz="1600" b="1" dirty="0"/>
              <a:t>static </a:t>
            </a:r>
            <a:r>
              <a:rPr lang="en-IN" sz="1600" dirty="0"/>
              <a:t>method from outside its class, you can do so using the following general form:</a:t>
            </a:r>
          </a:p>
          <a:p>
            <a:pPr marL="76200" indent="0">
              <a:buNone/>
            </a:pPr>
            <a:r>
              <a:rPr lang="en-IN" sz="1600" i="1" dirty="0"/>
              <a:t>		</a:t>
            </a:r>
            <a:r>
              <a:rPr lang="en-IN" sz="1800" i="1" dirty="0" err="1">
                <a:solidFill>
                  <a:srgbClr val="00B050"/>
                </a:solidFill>
              </a:rPr>
              <a:t>classname.method</a:t>
            </a:r>
            <a:r>
              <a:rPr lang="en-IN" sz="1800" dirty="0">
                <a:solidFill>
                  <a:srgbClr val="00B050"/>
                </a:solidFill>
              </a:rPr>
              <a:t>( )</a:t>
            </a:r>
          </a:p>
          <a:p>
            <a:pPr marL="76200" indent="0">
              <a:buNone/>
            </a:pPr>
            <a:r>
              <a:rPr lang="en-IN" sz="1600" b="1" dirty="0">
                <a:latin typeface="HGPHeiseiMinchotaiW3" panose="02020400000000000000" pitchFamily="18" charset="-128"/>
                <a:ea typeface="HGPHeiseiMinchotaiW3" panose="02020400000000000000" pitchFamily="18" charset="-128"/>
              </a:rPr>
              <a:t>	class  </a:t>
            </a:r>
            <a:r>
              <a:rPr lang="en-IN" sz="1600" b="1" dirty="0" err="1">
                <a:solidFill>
                  <a:srgbClr val="FF0000"/>
                </a:solidFill>
                <a:latin typeface="HGPHeiseiMinchotaiW3" panose="02020400000000000000" pitchFamily="18" charset="-128"/>
                <a:ea typeface="HGPHeiseiMinchotaiW3" panose="02020400000000000000" pitchFamily="18" charset="-128"/>
              </a:rPr>
              <a:t>StaticDemo</a:t>
            </a:r>
            <a:r>
              <a:rPr lang="en-IN" sz="1600" b="1" dirty="0">
                <a:latin typeface="HGPHeiseiMinchotaiW3" panose="02020400000000000000" pitchFamily="18" charset="-128"/>
                <a:ea typeface="HGPHeiseiMinchotaiW3" panose="02020400000000000000" pitchFamily="18" charset="-128"/>
              </a:rPr>
              <a:t> {</a:t>
            </a:r>
          </a:p>
          <a:p>
            <a:pPr marL="76200" indent="0">
              <a:buNone/>
            </a:pPr>
            <a:r>
              <a:rPr lang="en-IN" sz="1600" b="1" dirty="0">
                <a:latin typeface="HGPHeiseiMinchotaiW3" panose="02020400000000000000" pitchFamily="18" charset="-128"/>
                <a:ea typeface="HGPHeiseiMinchotaiW3" panose="02020400000000000000" pitchFamily="18" charset="-128"/>
              </a:rPr>
              <a:t>		static </a:t>
            </a:r>
            <a:r>
              <a:rPr lang="en-IN" sz="1600" b="1" dirty="0" err="1">
                <a:latin typeface="HGPHeiseiMinchotaiW3" panose="02020400000000000000" pitchFamily="18" charset="-128"/>
                <a:ea typeface="HGPHeiseiMinchotaiW3" panose="02020400000000000000" pitchFamily="18" charset="-128"/>
              </a:rPr>
              <a:t>int</a:t>
            </a:r>
            <a:r>
              <a:rPr lang="en-IN" sz="1600" b="1" dirty="0">
                <a:latin typeface="HGPHeiseiMinchotaiW3" panose="02020400000000000000" pitchFamily="18" charset="-128"/>
                <a:ea typeface="HGPHeiseiMinchotaiW3" panose="02020400000000000000" pitchFamily="18" charset="-128"/>
              </a:rPr>
              <a:t> a = 42;</a:t>
            </a:r>
          </a:p>
          <a:p>
            <a:pPr marL="76200" indent="0">
              <a:buNone/>
            </a:pPr>
            <a:r>
              <a:rPr lang="en-IN" sz="1600" b="1" dirty="0">
                <a:latin typeface="HGPHeiseiMinchotaiW3" panose="02020400000000000000" pitchFamily="18" charset="-128"/>
                <a:ea typeface="HGPHeiseiMinchotaiW3" panose="02020400000000000000" pitchFamily="18" charset="-128"/>
              </a:rPr>
              <a:t>		static </a:t>
            </a:r>
            <a:r>
              <a:rPr lang="en-IN" sz="1600" b="1" dirty="0" err="1">
                <a:latin typeface="HGPHeiseiMinchotaiW3" panose="02020400000000000000" pitchFamily="18" charset="-128"/>
                <a:ea typeface="HGPHeiseiMinchotaiW3" panose="02020400000000000000" pitchFamily="18" charset="-128"/>
              </a:rPr>
              <a:t>int</a:t>
            </a:r>
            <a:r>
              <a:rPr lang="en-IN" sz="1600" b="1" dirty="0">
                <a:latin typeface="HGPHeiseiMinchotaiW3" panose="02020400000000000000" pitchFamily="18" charset="-128"/>
                <a:ea typeface="HGPHeiseiMinchotaiW3" panose="02020400000000000000" pitchFamily="18" charset="-128"/>
              </a:rPr>
              <a:t> b = 99;</a:t>
            </a:r>
          </a:p>
          <a:p>
            <a:pPr marL="76200" indent="0">
              <a:buNone/>
            </a:pPr>
            <a:r>
              <a:rPr lang="en-IN" sz="1600" b="1" dirty="0">
                <a:latin typeface="HGPHeiseiMinchotaiW3" panose="02020400000000000000" pitchFamily="18" charset="-128"/>
                <a:ea typeface="HGPHeiseiMinchotaiW3" panose="02020400000000000000" pitchFamily="18" charset="-128"/>
              </a:rPr>
              <a:t>		</a:t>
            </a:r>
            <a:r>
              <a:rPr lang="en-IN" sz="1600" b="1" dirty="0">
                <a:solidFill>
                  <a:srgbClr val="00B050"/>
                </a:solidFill>
                <a:latin typeface="HGPHeiseiMinchotaiW3" panose="02020400000000000000" pitchFamily="18" charset="-128"/>
                <a:ea typeface="HGPHeiseiMinchotaiW3" panose="02020400000000000000" pitchFamily="18" charset="-128"/>
              </a:rPr>
              <a:t>static void </a:t>
            </a:r>
            <a:r>
              <a:rPr lang="en-IN" sz="1600" b="1" dirty="0" err="1">
                <a:solidFill>
                  <a:srgbClr val="00B050"/>
                </a:solidFill>
                <a:latin typeface="HGPHeiseiMinchotaiW3" panose="02020400000000000000" pitchFamily="18" charset="-128"/>
                <a:ea typeface="HGPHeiseiMinchotaiW3" panose="02020400000000000000" pitchFamily="18" charset="-128"/>
              </a:rPr>
              <a:t>callme</a:t>
            </a:r>
            <a:r>
              <a:rPr lang="en-IN" sz="1600" b="1" dirty="0">
                <a:solidFill>
                  <a:srgbClr val="00B050"/>
                </a:solidFill>
                <a:latin typeface="HGPHeiseiMinchotaiW3" panose="02020400000000000000" pitchFamily="18" charset="-128"/>
                <a:ea typeface="HGPHeiseiMinchotaiW3" panose="02020400000000000000" pitchFamily="18" charset="-128"/>
              </a:rPr>
              <a:t>() </a:t>
            </a:r>
            <a:r>
              <a:rPr lang="en-IN" sz="1600" b="1" dirty="0">
                <a:latin typeface="HGPHeiseiMinchotaiW3" panose="02020400000000000000" pitchFamily="18" charset="-128"/>
                <a:ea typeface="HGPHeiseiMinchotaiW3" panose="02020400000000000000" pitchFamily="18" charset="-128"/>
              </a:rPr>
              <a:t>{</a:t>
            </a:r>
          </a:p>
          <a:p>
            <a:pPr marL="76200" indent="0">
              <a:buNone/>
            </a:pPr>
            <a:r>
              <a:rPr lang="en-IN" sz="1600" b="1" dirty="0">
                <a:latin typeface="HGPHeiseiMinchotaiW3" panose="02020400000000000000" pitchFamily="18" charset="-128"/>
                <a:ea typeface="HGPHeiseiMinchotaiW3" panose="02020400000000000000" pitchFamily="18" charset="-128"/>
              </a:rPr>
              <a:t>			</a:t>
            </a:r>
            <a:r>
              <a:rPr lang="en-IN" sz="1600" b="1" dirty="0" err="1">
                <a:latin typeface="HGPHeiseiMinchotaiW3" panose="02020400000000000000" pitchFamily="18" charset="-128"/>
                <a:ea typeface="HGPHeiseiMinchotaiW3" panose="02020400000000000000" pitchFamily="18" charset="-128"/>
              </a:rPr>
              <a:t>System.out.println</a:t>
            </a:r>
            <a:r>
              <a:rPr lang="en-IN" sz="1600" b="1" dirty="0">
                <a:latin typeface="HGPHeiseiMinchotaiW3" panose="02020400000000000000" pitchFamily="18" charset="-128"/>
                <a:ea typeface="HGPHeiseiMinchotaiW3" panose="02020400000000000000" pitchFamily="18" charset="-128"/>
              </a:rPr>
              <a:t>("a = " + a);</a:t>
            </a:r>
          </a:p>
          <a:p>
            <a:pPr marL="76200" indent="0">
              <a:buNone/>
            </a:pPr>
            <a:r>
              <a:rPr lang="en-IN" sz="1600" b="1" dirty="0">
                <a:latin typeface="HGPHeiseiMinchotaiW3" panose="02020400000000000000" pitchFamily="18" charset="-128"/>
                <a:ea typeface="HGPHeiseiMinchotaiW3" panose="02020400000000000000" pitchFamily="18" charset="-128"/>
              </a:rPr>
              <a:t>		}</a:t>
            </a:r>
            <a:endParaRPr lang="en-IN" sz="1600" b="1" dirty="0">
              <a:solidFill>
                <a:srgbClr val="00B050"/>
              </a:solidFill>
              <a:latin typeface="HGPHeiseiMinchotaiW3" panose="02020400000000000000" pitchFamily="18" charset="-128"/>
              <a:ea typeface="HGPHeiseiMinchotaiW3" panose="02020400000000000000" pitchFamily="18" charset="-12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a:p>
        </p:txBody>
      </p:sp>
      <p:sp>
        <p:nvSpPr>
          <p:cNvPr id="5" name="Rectangle 4"/>
          <p:cNvSpPr/>
          <p:nvPr/>
        </p:nvSpPr>
        <p:spPr>
          <a:xfrm>
            <a:off x="2286000" y="1986975"/>
            <a:ext cx="4572000" cy="307777"/>
          </a:xfrm>
          <a:prstGeom prst="rect">
            <a:avLst/>
          </a:prstGeom>
        </p:spPr>
        <p:txBody>
          <a:bodyPr>
            <a:spAutoFit/>
          </a:bodyPr>
          <a:lstStyle/>
          <a:p>
            <a:endParaRPr lang="en-IN" dirty="0"/>
          </a:p>
        </p:txBody>
      </p:sp>
    </p:spTree>
    <p:extLst>
      <p:ext uri="{BB962C8B-B14F-4D97-AF65-F5344CB8AC3E}">
        <p14:creationId xmlns:p14="http://schemas.microsoft.com/office/powerpoint/2010/main" val="1054220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Understanding static</a:t>
            </a:r>
            <a:endParaRPr lang="en-IN" dirty="0"/>
          </a:p>
        </p:txBody>
      </p:sp>
      <p:sp>
        <p:nvSpPr>
          <p:cNvPr id="3" name="Text Placeholder 2"/>
          <p:cNvSpPr>
            <a:spLocks noGrp="1"/>
          </p:cNvSpPr>
          <p:nvPr>
            <p:ph type="body" idx="1"/>
          </p:nvPr>
        </p:nvSpPr>
        <p:spPr>
          <a:xfrm>
            <a:off x="323528" y="483518"/>
            <a:ext cx="8640960" cy="4536504"/>
          </a:xfrm>
        </p:spPr>
        <p:txBody>
          <a:bodyPr/>
          <a:lstStyle/>
          <a:p>
            <a:pPr marL="76200" indent="0">
              <a:buNone/>
            </a:pPr>
            <a:r>
              <a:rPr lang="en-IN" sz="1600" b="1" dirty="0">
                <a:latin typeface="HGPHeiseiMinchotaiW3" panose="02020400000000000000" pitchFamily="18" charset="-128"/>
                <a:ea typeface="HGPHeiseiMinchotaiW3" panose="02020400000000000000" pitchFamily="18" charset="-128"/>
              </a:rPr>
              <a:t>	}</a:t>
            </a:r>
          </a:p>
          <a:p>
            <a:pPr marL="76200" indent="0">
              <a:buNone/>
            </a:pPr>
            <a:r>
              <a:rPr lang="en-IN" sz="1600" b="1" dirty="0">
                <a:latin typeface="HGPHeiseiMinchotaiW3" panose="02020400000000000000" pitchFamily="18" charset="-128"/>
                <a:ea typeface="HGPHeiseiMinchotaiW3" panose="02020400000000000000" pitchFamily="18" charset="-128"/>
              </a:rPr>
              <a:t>	class </a:t>
            </a:r>
            <a:r>
              <a:rPr lang="en-IN" sz="1600" b="1" dirty="0" err="1">
                <a:latin typeface="HGPHeiseiMinchotaiW3" panose="02020400000000000000" pitchFamily="18" charset="-128"/>
                <a:ea typeface="HGPHeiseiMinchotaiW3" panose="02020400000000000000" pitchFamily="18" charset="-128"/>
              </a:rPr>
              <a:t>StaticByName</a:t>
            </a:r>
            <a:r>
              <a:rPr lang="en-IN" sz="1600" b="1" dirty="0">
                <a:latin typeface="HGPHeiseiMinchotaiW3" panose="02020400000000000000" pitchFamily="18" charset="-128"/>
                <a:ea typeface="HGPHeiseiMinchotaiW3" panose="02020400000000000000" pitchFamily="18" charset="-128"/>
              </a:rPr>
              <a:t> </a:t>
            </a:r>
          </a:p>
          <a:p>
            <a:pPr marL="76200" indent="0">
              <a:buNone/>
            </a:pPr>
            <a:r>
              <a:rPr lang="en-IN" sz="1600" b="1" dirty="0">
                <a:latin typeface="HGPHeiseiMinchotaiW3" panose="02020400000000000000" pitchFamily="18" charset="-128"/>
                <a:ea typeface="HGPHeiseiMinchotaiW3" panose="02020400000000000000" pitchFamily="18" charset="-128"/>
              </a:rPr>
              <a:t>	{</a:t>
            </a:r>
          </a:p>
          <a:p>
            <a:pPr marL="76200" indent="0">
              <a:buNone/>
            </a:pPr>
            <a:r>
              <a:rPr lang="en-IN" sz="1600" b="1" dirty="0">
                <a:latin typeface="HGPHeiseiMinchotaiW3" panose="02020400000000000000" pitchFamily="18" charset="-128"/>
                <a:ea typeface="HGPHeiseiMinchotaiW3" panose="02020400000000000000" pitchFamily="18" charset="-128"/>
              </a:rPr>
              <a:t>		public static void main(String </a:t>
            </a:r>
            <a:r>
              <a:rPr lang="en-IN" sz="1600" b="1" dirty="0" err="1">
                <a:latin typeface="HGPHeiseiMinchotaiW3" panose="02020400000000000000" pitchFamily="18" charset="-128"/>
                <a:ea typeface="HGPHeiseiMinchotaiW3" panose="02020400000000000000" pitchFamily="18" charset="-128"/>
              </a:rPr>
              <a:t>args</a:t>
            </a:r>
            <a:r>
              <a:rPr lang="en-IN" sz="1600" b="1" dirty="0">
                <a:latin typeface="HGPHeiseiMinchotaiW3" panose="02020400000000000000" pitchFamily="18" charset="-128"/>
                <a:ea typeface="HGPHeiseiMinchotaiW3" panose="02020400000000000000" pitchFamily="18" charset="-128"/>
              </a:rPr>
              <a:t>[]) {</a:t>
            </a:r>
          </a:p>
          <a:p>
            <a:pPr marL="76200" indent="0">
              <a:buNone/>
            </a:pPr>
            <a:r>
              <a:rPr lang="en-IN" sz="1600" b="1" dirty="0">
                <a:latin typeface="HGPHeiseiMinchotaiW3" panose="02020400000000000000" pitchFamily="18" charset="-128"/>
                <a:ea typeface="HGPHeiseiMinchotaiW3" panose="02020400000000000000" pitchFamily="18" charset="-128"/>
              </a:rPr>
              <a:t>		</a:t>
            </a:r>
            <a:r>
              <a:rPr lang="en-IN" sz="1600" b="1" dirty="0" err="1">
                <a:solidFill>
                  <a:srgbClr val="00B050"/>
                </a:solidFill>
                <a:latin typeface="HGPHeiseiMinchotaiW3" panose="02020400000000000000" pitchFamily="18" charset="-128"/>
                <a:ea typeface="HGPHeiseiMinchotaiW3" panose="02020400000000000000" pitchFamily="18" charset="-128"/>
              </a:rPr>
              <a:t>StaticDemo.callme</a:t>
            </a:r>
            <a:r>
              <a:rPr lang="en-IN" sz="1600" b="1" dirty="0">
                <a:solidFill>
                  <a:srgbClr val="00B050"/>
                </a:solidFill>
                <a:latin typeface="HGPHeiseiMinchotaiW3" panose="02020400000000000000" pitchFamily="18" charset="-128"/>
                <a:ea typeface="HGPHeiseiMinchotaiW3" panose="02020400000000000000" pitchFamily="18" charset="-128"/>
              </a:rPr>
              <a:t>();</a:t>
            </a:r>
          </a:p>
          <a:p>
            <a:pPr marL="76200" indent="0">
              <a:buNone/>
            </a:pPr>
            <a:r>
              <a:rPr lang="en-IN" sz="1600" b="1" dirty="0">
                <a:latin typeface="HGPHeiseiMinchotaiW3" panose="02020400000000000000" pitchFamily="18" charset="-128"/>
                <a:ea typeface="HGPHeiseiMinchotaiW3" panose="02020400000000000000" pitchFamily="18" charset="-128"/>
              </a:rPr>
              <a:t>		</a:t>
            </a:r>
            <a:r>
              <a:rPr lang="en-IN" sz="1600" b="1" dirty="0" err="1">
                <a:latin typeface="HGPHeiseiMinchotaiW3" panose="02020400000000000000" pitchFamily="18" charset="-128"/>
                <a:ea typeface="HGPHeiseiMinchotaiW3" panose="02020400000000000000" pitchFamily="18" charset="-128"/>
              </a:rPr>
              <a:t>System.out.println</a:t>
            </a:r>
            <a:r>
              <a:rPr lang="en-IN" sz="1600" b="1" dirty="0">
                <a:latin typeface="HGPHeiseiMinchotaiW3" panose="02020400000000000000" pitchFamily="18" charset="-128"/>
                <a:ea typeface="HGPHeiseiMinchotaiW3" panose="02020400000000000000" pitchFamily="18" charset="-128"/>
              </a:rPr>
              <a:t>("b = " + </a:t>
            </a:r>
            <a:r>
              <a:rPr lang="en-IN" sz="1600" b="1" dirty="0" err="1">
                <a:solidFill>
                  <a:srgbClr val="00B050"/>
                </a:solidFill>
                <a:latin typeface="HGPHeiseiMinchotaiW3" panose="02020400000000000000" pitchFamily="18" charset="-128"/>
                <a:ea typeface="HGPHeiseiMinchotaiW3" panose="02020400000000000000" pitchFamily="18" charset="-128"/>
              </a:rPr>
              <a:t>StaticDemo.b</a:t>
            </a:r>
            <a:r>
              <a:rPr lang="en-IN" sz="1600" b="1" dirty="0">
                <a:latin typeface="HGPHeiseiMinchotaiW3" panose="02020400000000000000" pitchFamily="18" charset="-128"/>
                <a:ea typeface="HGPHeiseiMinchotaiW3" panose="02020400000000000000" pitchFamily="18" charset="-128"/>
              </a:rPr>
              <a:t>);</a:t>
            </a:r>
          </a:p>
          <a:p>
            <a:pPr marL="76200" indent="0">
              <a:buNone/>
            </a:pPr>
            <a:r>
              <a:rPr lang="en-IN" sz="1600" b="1" dirty="0">
                <a:latin typeface="HGPHeiseiMinchotaiW3" panose="02020400000000000000" pitchFamily="18" charset="-128"/>
                <a:ea typeface="HGPHeiseiMinchotaiW3" panose="02020400000000000000" pitchFamily="18" charset="-128"/>
              </a:rPr>
              <a:t>	}</a:t>
            </a:r>
          </a:p>
          <a:p>
            <a:pPr marL="76200" indent="0">
              <a:buNone/>
            </a:pPr>
            <a:r>
              <a:rPr lang="en-IN" sz="1600" b="1" dirty="0">
                <a:latin typeface="HGPHeiseiMinchotaiW3" panose="02020400000000000000" pitchFamily="18" charset="-128"/>
                <a:ea typeface="HGPHeiseiMinchotaiW3" panose="02020400000000000000" pitchFamily="18" charset="-128"/>
              </a:rPr>
              <a:t>	}</a:t>
            </a:r>
          </a:p>
          <a:p>
            <a:pPr marL="76200" indent="0">
              <a:buNone/>
            </a:pPr>
            <a:r>
              <a:rPr lang="en-IN" sz="1600" i="1" dirty="0"/>
              <a:t>		</a:t>
            </a:r>
            <a:r>
              <a:rPr lang="en-IN" sz="1600" b="1" dirty="0">
                <a:latin typeface="HGPHeiseiMinchotaiW3" panose="02020400000000000000" pitchFamily="18" charset="-128"/>
                <a:ea typeface="HGPHeiseiMinchotaiW3" panose="02020400000000000000" pitchFamily="18" charset="-128"/>
              </a:rPr>
              <a:t>	</a:t>
            </a:r>
            <a:endParaRPr lang="en-IN" sz="1600" b="1" dirty="0">
              <a:solidFill>
                <a:srgbClr val="00B050"/>
              </a:solidFill>
              <a:latin typeface="HGPHeiseiMinchotaiW3" panose="02020400000000000000" pitchFamily="18" charset="-128"/>
              <a:ea typeface="HGPHeiseiMinchotaiW3" panose="02020400000000000000" pitchFamily="18" charset="-12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a:p>
        </p:txBody>
      </p:sp>
      <p:sp>
        <p:nvSpPr>
          <p:cNvPr id="5" name="Rectangle 4"/>
          <p:cNvSpPr/>
          <p:nvPr/>
        </p:nvSpPr>
        <p:spPr>
          <a:xfrm>
            <a:off x="2286000" y="1986975"/>
            <a:ext cx="4572000" cy="307777"/>
          </a:xfrm>
          <a:prstGeom prst="rect">
            <a:avLst/>
          </a:prstGeom>
        </p:spPr>
        <p:txBody>
          <a:bodyPr>
            <a:spAutoFit/>
          </a:bodyPr>
          <a:lstStyle/>
          <a:p>
            <a:endParaRPr lang="en-IN" dirty="0"/>
          </a:p>
        </p:txBody>
      </p:sp>
    </p:spTree>
    <p:extLst>
      <p:ext uri="{BB962C8B-B14F-4D97-AF65-F5344CB8AC3E}">
        <p14:creationId xmlns:p14="http://schemas.microsoft.com/office/powerpoint/2010/main" val="3958918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Introducing final</a:t>
            </a:r>
            <a:endParaRPr lang="en-IN" dirty="0"/>
          </a:p>
        </p:txBody>
      </p:sp>
      <p:sp>
        <p:nvSpPr>
          <p:cNvPr id="3" name="Text Placeholder 2"/>
          <p:cNvSpPr>
            <a:spLocks noGrp="1"/>
          </p:cNvSpPr>
          <p:nvPr>
            <p:ph type="body" idx="1"/>
          </p:nvPr>
        </p:nvSpPr>
        <p:spPr>
          <a:xfrm>
            <a:off x="323528" y="483518"/>
            <a:ext cx="8640960" cy="4536504"/>
          </a:xfrm>
        </p:spPr>
        <p:txBody>
          <a:bodyPr/>
          <a:lstStyle/>
          <a:p>
            <a:r>
              <a:rPr lang="en-IN" sz="1600" dirty="0">
                <a:highlight>
                  <a:srgbClr val="FFFF00"/>
                </a:highlight>
              </a:rPr>
              <a:t>A variable can be declared as </a:t>
            </a:r>
            <a:r>
              <a:rPr lang="en-IN" sz="1600" b="1" dirty="0">
                <a:highlight>
                  <a:srgbClr val="FFFF00"/>
                </a:highlight>
              </a:rPr>
              <a:t>final</a:t>
            </a:r>
            <a:r>
              <a:rPr lang="en-IN" sz="1600" dirty="0">
                <a:highlight>
                  <a:srgbClr val="FFFF00"/>
                </a:highlight>
              </a:rPr>
              <a:t>. Doing so prevents its contents from being </a:t>
            </a:r>
            <a:r>
              <a:rPr lang="en-IN" sz="1600" dirty="0" err="1">
                <a:highlight>
                  <a:srgbClr val="FFFF00"/>
                </a:highlight>
              </a:rPr>
              <a:t>modified.This</a:t>
            </a:r>
            <a:r>
              <a:rPr lang="en-IN" sz="1600" dirty="0">
                <a:highlight>
                  <a:srgbClr val="FFFF00"/>
                </a:highlight>
              </a:rPr>
              <a:t> means that you must initialize a </a:t>
            </a:r>
            <a:r>
              <a:rPr lang="en-IN" sz="1600" b="1" dirty="0">
                <a:highlight>
                  <a:srgbClr val="FFFF00"/>
                </a:highlight>
              </a:rPr>
              <a:t>final </a:t>
            </a:r>
            <a:r>
              <a:rPr lang="en-IN" sz="1600" dirty="0">
                <a:highlight>
                  <a:srgbClr val="FFFF00"/>
                </a:highlight>
              </a:rPr>
              <a:t>variable when it is declared</a:t>
            </a:r>
            <a:r>
              <a:rPr lang="en-IN" sz="1600" dirty="0"/>
              <a:t>. </a:t>
            </a:r>
          </a:p>
          <a:p>
            <a:r>
              <a:rPr lang="en-IN" sz="1600" dirty="0"/>
              <a:t>For example:</a:t>
            </a:r>
            <a:r>
              <a:rPr lang="en-IN" sz="1600" i="1" dirty="0"/>
              <a:t>		</a:t>
            </a:r>
          </a:p>
          <a:p>
            <a:pPr marL="76200" indent="0">
              <a:buNone/>
            </a:pPr>
            <a:r>
              <a:rPr lang="en-IN" sz="1600" dirty="0"/>
              <a:t>	final </a:t>
            </a:r>
            <a:r>
              <a:rPr lang="en-IN" sz="1600" dirty="0" err="1"/>
              <a:t>int</a:t>
            </a:r>
            <a:r>
              <a:rPr lang="en-IN" sz="1600" dirty="0"/>
              <a:t> FILENEW = 1;</a:t>
            </a:r>
          </a:p>
          <a:p>
            <a:pPr marL="76200" indent="0">
              <a:buNone/>
            </a:pPr>
            <a:r>
              <a:rPr lang="en-IN" sz="1600" dirty="0"/>
              <a:t>	final </a:t>
            </a:r>
            <a:r>
              <a:rPr lang="en-IN" sz="1600" dirty="0" err="1"/>
              <a:t>int</a:t>
            </a:r>
            <a:r>
              <a:rPr lang="en-IN" sz="1600" dirty="0"/>
              <a:t> FILEOPEN = 2;</a:t>
            </a:r>
          </a:p>
          <a:p>
            <a:pPr marL="76200" indent="0">
              <a:buNone/>
            </a:pPr>
            <a:r>
              <a:rPr lang="en-IN" sz="1600" dirty="0"/>
              <a:t>	final </a:t>
            </a:r>
            <a:r>
              <a:rPr lang="en-IN" sz="1600" dirty="0" err="1"/>
              <a:t>int</a:t>
            </a:r>
            <a:r>
              <a:rPr lang="en-IN" sz="1600" dirty="0"/>
              <a:t> FILESAVE = 3;</a:t>
            </a:r>
            <a:r>
              <a:rPr lang="en-IN" sz="1600" b="1" dirty="0">
                <a:latin typeface="HGPHeiseiMinchotaiW3" panose="02020400000000000000" pitchFamily="18" charset="-128"/>
                <a:ea typeface="HGPHeiseiMinchotaiW3" panose="02020400000000000000" pitchFamily="18" charset="-128"/>
              </a:rPr>
              <a:t>	</a:t>
            </a:r>
          </a:p>
          <a:p>
            <a:r>
              <a:rPr lang="en-IN" sz="1600" dirty="0"/>
              <a:t>Subsequent parts of your program can now use </a:t>
            </a:r>
            <a:r>
              <a:rPr lang="en-IN" sz="1600" b="1" dirty="0"/>
              <a:t>FILEOPEN</a:t>
            </a:r>
            <a:r>
              <a:rPr lang="en-IN" sz="1600" dirty="0"/>
              <a:t>, etc., as if they were constants, without fear that a value has been changed.</a:t>
            </a:r>
            <a:endParaRPr lang="en-IN" sz="1600" b="1" dirty="0">
              <a:solidFill>
                <a:srgbClr val="00B050"/>
              </a:solidFill>
              <a:latin typeface="HGPHeiseiMinchotaiW3" panose="02020400000000000000" pitchFamily="18" charset="-128"/>
              <a:ea typeface="HGPHeiseiMinchotaiW3" panose="02020400000000000000" pitchFamily="18" charset="-12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35</a:t>
            </a:fld>
            <a:endParaRPr lang="en"/>
          </a:p>
        </p:txBody>
      </p:sp>
      <p:sp>
        <p:nvSpPr>
          <p:cNvPr id="5" name="Rectangle 4"/>
          <p:cNvSpPr/>
          <p:nvPr/>
        </p:nvSpPr>
        <p:spPr>
          <a:xfrm>
            <a:off x="2286000" y="1986975"/>
            <a:ext cx="4572000" cy="307777"/>
          </a:xfrm>
          <a:prstGeom prst="rect">
            <a:avLst/>
          </a:prstGeom>
        </p:spPr>
        <p:txBody>
          <a:bodyPr>
            <a:spAutoFit/>
          </a:bodyPr>
          <a:lstStyle/>
          <a:p>
            <a:endParaRPr lang="en-IN" dirty="0"/>
          </a:p>
        </p:txBody>
      </p:sp>
    </p:spTree>
    <p:extLst>
      <p:ext uri="{BB962C8B-B14F-4D97-AF65-F5344CB8AC3E}">
        <p14:creationId xmlns:p14="http://schemas.microsoft.com/office/powerpoint/2010/main" val="172888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Introducing Nested and Inner Classes</a:t>
            </a:r>
            <a:endParaRPr lang="en-IN" dirty="0"/>
          </a:p>
        </p:txBody>
      </p:sp>
      <p:sp>
        <p:nvSpPr>
          <p:cNvPr id="3" name="Text Placeholder 2"/>
          <p:cNvSpPr>
            <a:spLocks noGrp="1"/>
          </p:cNvSpPr>
          <p:nvPr>
            <p:ph type="body" idx="1"/>
          </p:nvPr>
        </p:nvSpPr>
        <p:spPr>
          <a:xfrm>
            <a:off x="323528" y="627534"/>
            <a:ext cx="8640960" cy="4392488"/>
          </a:xfrm>
        </p:spPr>
        <p:txBody>
          <a:bodyPr/>
          <a:lstStyle/>
          <a:p>
            <a:pPr algn="just"/>
            <a:r>
              <a:rPr lang="en-IN" sz="1600" dirty="0"/>
              <a:t>It is possible to define a class within another class; such classes are known as </a:t>
            </a:r>
            <a:r>
              <a:rPr lang="en-IN" sz="1600" i="1" dirty="0"/>
              <a:t>nested classes</a:t>
            </a:r>
            <a:r>
              <a:rPr lang="en-IN" sz="1600" dirty="0"/>
              <a:t>.</a:t>
            </a:r>
          </a:p>
          <a:p>
            <a:pPr algn="just"/>
            <a:r>
              <a:rPr lang="en-IN" sz="1600" dirty="0">
                <a:highlight>
                  <a:srgbClr val="FFFF00"/>
                </a:highlight>
              </a:rPr>
              <a:t>The scope of a nested class is bounded by the scope of its enclosing class. Thus, if class B is defined within class A, then B does not exist independently of A.</a:t>
            </a:r>
          </a:p>
          <a:p>
            <a:pPr algn="just"/>
            <a:r>
              <a:rPr lang="en-IN" sz="1600" dirty="0">
                <a:solidFill>
                  <a:srgbClr val="FF0000"/>
                </a:solidFill>
              </a:rPr>
              <a:t> A nested class has access to the members, including private members, of the class in which it is nested. However, the enclosing class does not have access to the members of the nested class. </a:t>
            </a:r>
          </a:p>
          <a:p>
            <a:pPr algn="just"/>
            <a:r>
              <a:rPr lang="en-IN" sz="1600" dirty="0"/>
              <a:t>A nested class that is declared directly within its enclosing class scope is a member of its enclosing class. </a:t>
            </a:r>
          </a:p>
          <a:p>
            <a:pPr algn="just"/>
            <a:r>
              <a:rPr lang="en-IN" sz="1600" dirty="0"/>
              <a:t>It is also possible to declare a nested class that is local to a block.</a:t>
            </a:r>
            <a:endParaRPr lang="en-IN" sz="1600" b="1" dirty="0">
              <a:solidFill>
                <a:srgbClr val="00B050"/>
              </a:solidFill>
              <a:latin typeface="HGPHeiseiMinchotaiW3" panose="02020400000000000000" pitchFamily="18" charset="-128"/>
              <a:ea typeface="HGPHeiseiMinchotaiW3" panose="02020400000000000000" pitchFamily="18" charset="-12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36</a:t>
            </a:fld>
            <a:endParaRPr lang="en"/>
          </a:p>
        </p:txBody>
      </p:sp>
      <p:sp>
        <p:nvSpPr>
          <p:cNvPr id="5" name="Rectangle 4"/>
          <p:cNvSpPr/>
          <p:nvPr/>
        </p:nvSpPr>
        <p:spPr>
          <a:xfrm>
            <a:off x="2286000" y="1986975"/>
            <a:ext cx="4572000" cy="307777"/>
          </a:xfrm>
          <a:prstGeom prst="rect">
            <a:avLst/>
          </a:prstGeom>
        </p:spPr>
        <p:txBody>
          <a:bodyPr>
            <a:spAutoFit/>
          </a:bodyPr>
          <a:lstStyle/>
          <a:p>
            <a:endParaRPr lang="en-IN" dirty="0"/>
          </a:p>
        </p:txBody>
      </p:sp>
    </p:spTree>
    <p:extLst>
      <p:ext uri="{BB962C8B-B14F-4D97-AF65-F5344CB8AC3E}">
        <p14:creationId xmlns:p14="http://schemas.microsoft.com/office/powerpoint/2010/main" val="3043522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Introducing Nested and Inner Classes</a:t>
            </a:r>
            <a:endParaRPr lang="en-IN" dirty="0"/>
          </a:p>
        </p:txBody>
      </p:sp>
      <p:sp>
        <p:nvSpPr>
          <p:cNvPr id="3" name="Text Placeholder 2"/>
          <p:cNvSpPr>
            <a:spLocks noGrp="1"/>
          </p:cNvSpPr>
          <p:nvPr>
            <p:ph type="body" idx="1"/>
          </p:nvPr>
        </p:nvSpPr>
        <p:spPr>
          <a:xfrm>
            <a:off x="323528" y="627534"/>
            <a:ext cx="8640960" cy="4392488"/>
          </a:xfrm>
        </p:spPr>
        <p:txBody>
          <a:bodyPr/>
          <a:lstStyle/>
          <a:p>
            <a:pPr algn="just"/>
            <a:r>
              <a:rPr lang="en-IN" sz="1600" dirty="0"/>
              <a:t>There are two types of nested classes: </a:t>
            </a:r>
            <a:r>
              <a:rPr lang="en-IN" sz="1600" b="1" i="1" dirty="0">
                <a:solidFill>
                  <a:srgbClr val="FF0000"/>
                </a:solidFill>
              </a:rPr>
              <a:t>static </a:t>
            </a:r>
            <a:r>
              <a:rPr lang="en-IN" sz="1600" b="1" dirty="0">
                <a:solidFill>
                  <a:srgbClr val="FF0000"/>
                </a:solidFill>
              </a:rPr>
              <a:t>and </a:t>
            </a:r>
            <a:r>
              <a:rPr lang="en-IN" sz="1600" b="1" i="1" dirty="0">
                <a:solidFill>
                  <a:srgbClr val="FF0000"/>
                </a:solidFill>
              </a:rPr>
              <a:t>non-static</a:t>
            </a:r>
            <a:r>
              <a:rPr lang="en-IN" sz="1600" b="1" dirty="0">
                <a:solidFill>
                  <a:srgbClr val="FF0000"/>
                </a:solidFill>
              </a:rPr>
              <a:t>. </a:t>
            </a:r>
          </a:p>
          <a:p>
            <a:pPr algn="just"/>
            <a:r>
              <a:rPr lang="en-IN" sz="1600" dirty="0"/>
              <a:t>A static nested class is one that has the </a:t>
            </a:r>
            <a:r>
              <a:rPr lang="en-IN" sz="1600" b="1" dirty="0"/>
              <a:t>static </a:t>
            </a:r>
            <a:r>
              <a:rPr lang="en-IN" sz="1600" dirty="0"/>
              <a:t>modifier applied. It cannot refer to members of its enclosing class directly. Static nested classes are seldom used.</a:t>
            </a:r>
          </a:p>
          <a:p>
            <a:r>
              <a:rPr lang="en-IN" sz="1600" dirty="0"/>
              <a:t>The most important type of nested class is the </a:t>
            </a:r>
            <a:r>
              <a:rPr lang="en-IN" sz="1600" i="1" dirty="0"/>
              <a:t>inner </a:t>
            </a:r>
            <a:r>
              <a:rPr lang="en-IN" sz="1600" dirty="0"/>
              <a:t>class</a:t>
            </a:r>
            <a:r>
              <a:rPr lang="en-IN" sz="1600" dirty="0">
                <a:highlight>
                  <a:srgbClr val="FF00FF"/>
                </a:highlight>
              </a:rPr>
              <a:t>. An inner class is a non-static nested class</a:t>
            </a:r>
            <a:r>
              <a:rPr lang="en-IN" sz="1600" dirty="0"/>
              <a:t>. It has access to all of the variables and methods of its outer class and may refer to them directly .</a:t>
            </a:r>
          </a:p>
          <a:p>
            <a:r>
              <a:rPr lang="en-US" sz="1800" dirty="0"/>
              <a:t>There are two types of nested classes non-static and static nested </a:t>
            </a:r>
            <a:r>
              <a:rPr lang="en-US" sz="1800" dirty="0" err="1"/>
              <a:t>classes.</a:t>
            </a:r>
            <a:r>
              <a:rPr lang="en-US" sz="1800" dirty="0" err="1">
                <a:solidFill>
                  <a:srgbClr val="00B050"/>
                </a:solidFill>
              </a:rPr>
              <a:t>The</a:t>
            </a:r>
            <a:r>
              <a:rPr lang="en-US" sz="1800" dirty="0">
                <a:solidFill>
                  <a:srgbClr val="00B050"/>
                </a:solidFill>
              </a:rPr>
              <a:t> non-static nested classes are also known as inner classes</a:t>
            </a:r>
            <a:r>
              <a:rPr lang="en-US" sz="1800" dirty="0"/>
              <a:t>.</a:t>
            </a:r>
          </a:p>
          <a:p>
            <a:r>
              <a:rPr lang="en-US" sz="1800" dirty="0"/>
              <a:t>Non-static nested class (inner class) is of 3 types</a:t>
            </a:r>
          </a:p>
          <a:p>
            <a:pPr lvl="1"/>
            <a:r>
              <a:rPr lang="en-US" sz="1800" dirty="0">
                <a:solidFill>
                  <a:srgbClr val="FF0000"/>
                </a:solidFill>
              </a:rPr>
              <a:t>Member inner class</a:t>
            </a:r>
          </a:p>
          <a:p>
            <a:pPr lvl="1"/>
            <a:r>
              <a:rPr lang="en-US" sz="1800" dirty="0">
                <a:solidFill>
                  <a:srgbClr val="FF0000"/>
                </a:solidFill>
              </a:rPr>
              <a:t>Anonymous inner class</a:t>
            </a:r>
          </a:p>
          <a:p>
            <a:pPr lvl="1"/>
            <a:r>
              <a:rPr lang="en-US" sz="1800" dirty="0">
                <a:solidFill>
                  <a:srgbClr val="FF0000"/>
                </a:solidFill>
              </a:rPr>
              <a:t>Local inner class</a:t>
            </a:r>
          </a:p>
          <a:p>
            <a:endParaRPr lang="en-IN" sz="1600" dirty="0"/>
          </a:p>
          <a:p>
            <a:endParaRPr lang="en-IN" sz="1600" b="1" dirty="0">
              <a:solidFill>
                <a:srgbClr val="00B050"/>
              </a:solidFill>
              <a:latin typeface="HGPHeiseiMinchotaiW3" panose="02020400000000000000" pitchFamily="18" charset="-128"/>
              <a:ea typeface="HGPHeiseiMinchotaiW3" panose="02020400000000000000" pitchFamily="18" charset="-12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a:p>
        </p:txBody>
      </p:sp>
      <p:sp>
        <p:nvSpPr>
          <p:cNvPr id="5" name="Rectangle 4"/>
          <p:cNvSpPr/>
          <p:nvPr/>
        </p:nvSpPr>
        <p:spPr>
          <a:xfrm>
            <a:off x="2286000" y="1986975"/>
            <a:ext cx="4572000" cy="307777"/>
          </a:xfrm>
          <a:prstGeom prst="rect">
            <a:avLst/>
          </a:prstGeom>
        </p:spPr>
        <p:txBody>
          <a:bodyPr>
            <a:spAutoFit/>
          </a:bodyPr>
          <a:lstStyle/>
          <a:p>
            <a:endParaRPr lang="en-IN" dirty="0"/>
          </a:p>
        </p:txBody>
      </p:sp>
    </p:spTree>
    <p:extLst>
      <p:ext uri="{BB962C8B-B14F-4D97-AF65-F5344CB8AC3E}">
        <p14:creationId xmlns:p14="http://schemas.microsoft.com/office/powerpoint/2010/main" val="1622882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Introducing Nested and Inner Classes</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lgn="just">
              <a:buNone/>
            </a:pPr>
            <a:r>
              <a:rPr lang="en-IN" u="sng" dirty="0"/>
              <a:t>Java Member inner class</a:t>
            </a:r>
          </a:p>
          <a:p>
            <a:pPr algn="just"/>
            <a:r>
              <a:rPr lang="en-US" sz="2000" dirty="0"/>
              <a:t>A non-static class that is created inside a class but outside a method is called member inner class.</a:t>
            </a:r>
            <a:endParaRPr lang="en-IN" sz="1400" dirty="0"/>
          </a:p>
          <a:p>
            <a:pPr marL="76200" indent="0">
              <a:buNone/>
            </a:pPr>
            <a:r>
              <a:rPr lang="en-IN" sz="1600" dirty="0"/>
              <a:t>// Demonstrate an inner class.</a:t>
            </a:r>
          </a:p>
          <a:p>
            <a:pPr marL="76200" indent="0">
              <a:buNone/>
            </a:pPr>
            <a:r>
              <a:rPr lang="en-IN" sz="1600" dirty="0"/>
              <a:t>	</a:t>
            </a:r>
            <a:r>
              <a:rPr lang="en-IN" sz="1800" b="1" dirty="0">
                <a:latin typeface="Courier New" panose="02070309020205020404" pitchFamily="49" charset="0"/>
                <a:cs typeface="Courier New" panose="02070309020205020404" pitchFamily="49" charset="0"/>
              </a:rPr>
              <a:t>class Outer {</a:t>
            </a:r>
          </a:p>
          <a:p>
            <a:pPr marL="76200" indent="0">
              <a:buNone/>
            </a:pPr>
            <a:r>
              <a:rPr lang="en-IN" sz="1800" b="1" dirty="0">
                <a:latin typeface="Courier New" panose="02070309020205020404" pitchFamily="49" charset="0"/>
                <a:cs typeface="Courier New" panose="02070309020205020404" pitchFamily="49" charset="0"/>
              </a:rPr>
              <a:t>		int </a:t>
            </a:r>
            <a:r>
              <a:rPr lang="en-IN" sz="1800" b="1" dirty="0" err="1">
                <a:highlight>
                  <a:srgbClr val="FFFF00"/>
                </a:highlight>
                <a:latin typeface="Courier New" panose="02070309020205020404" pitchFamily="49" charset="0"/>
                <a:cs typeface="Courier New" panose="02070309020205020404" pitchFamily="49" charset="0"/>
              </a:rPr>
              <a:t>outer</a:t>
            </a:r>
            <a:r>
              <a:rPr lang="en-IN" sz="1800" b="1" dirty="0" err="1">
                <a:latin typeface="Courier New" panose="02070309020205020404" pitchFamily="49" charset="0"/>
                <a:cs typeface="Courier New" panose="02070309020205020404" pitchFamily="49" charset="0"/>
              </a:rPr>
              <a:t>_x</a:t>
            </a:r>
            <a:r>
              <a:rPr lang="en-IN" sz="1800" b="1" dirty="0">
                <a:latin typeface="Courier New" panose="02070309020205020404" pitchFamily="49" charset="0"/>
                <a:cs typeface="Courier New" panose="02070309020205020404" pitchFamily="49" charset="0"/>
              </a:rPr>
              <a:t> = 100;</a:t>
            </a:r>
          </a:p>
          <a:p>
            <a:pPr marL="76200" indent="0">
              <a:buNone/>
            </a:pPr>
            <a:r>
              <a:rPr lang="en-IN" sz="1800" b="1" dirty="0">
                <a:latin typeface="Courier New" panose="02070309020205020404" pitchFamily="49" charset="0"/>
                <a:cs typeface="Courier New" panose="02070309020205020404" pitchFamily="49" charset="0"/>
              </a:rPr>
              <a:t>		void test() {</a:t>
            </a:r>
          </a:p>
          <a:p>
            <a:pPr marL="76200" indent="0">
              <a:buNone/>
            </a:pPr>
            <a:r>
              <a:rPr lang="en-IN" sz="1800" b="1" dirty="0">
                <a:latin typeface="Courier New" panose="02070309020205020404" pitchFamily="49" charset="0"/>
                <a:cs typeface="Courier New" panose="02070309020205020404" pitchFamily="49" charset="0"/>
              </a:rPr>
              <a:t>		</a:t>
            </a:r>
            <a:r>
              <a:rPr lang="en-IN" sz="1800" b="1" dirty="0">
                <a:solidFill>
                  <a:srgbClr val="FF0000"/>
                </a:solidFill>
                <a:latin typeface="Courier New" panose="02070309020205020404" pitchFamily="49" charset="0"/>
                <a:cs typeface="Courier New" panose="02070309020205020404" pitchFamily="49" charset="0"/>
              </a:rPr>
              <a:t>Inner </a:t>
            </a:r>
            <a:r>
              <a:rPr lang="en-IN" sz="1800" b="1" dirty="0" err="1">
                <a:solidFill>
                  <a:srgbClr val="FF0000"/>
                </a:solidFill>
                <a:latin typeface="Courier New" panose="02070309020205020404" pitchFamily="49" charset="0"/>
                <a:cs typeface="Courier New" panose="02070309020205020404" pitchFamily="49" charset="0"/>
              </a:rPr>
              <a:t>inner</a:t>
            </a:r>
            <a:r>
              <a:rPr lang="en-IN" sz="1800" b="1" dirty="0">
                <a:solidFill>
                  <a:srgbClr val="FF0000"/>
                </a:solidFill>
                <a:latin typeface="Courier New" panose="02070309020205020404" pitchFamily="49" charset="0"/>
                <a:cs typeface="Courier New" panose="02070309020205020404" pitchFamily="49" charset="0"/>
              </a:rPr>
              <a:t> = new Inner();</a:t>
            </a:r>
          </a:p>
          <a:p>
            <a:pPr marL="76200" indent="0">
              <a:buNone/>
            </a:pPr>
            <a:r>
              <a:rPr lang="en-IN" sz="1800" b="1" dirty="0">
                <a:latin typeface="Courier New" panose="02070309020205020404" pitchFamily="49" charset="0"/>
                <a:cs typeface="Courier New" panose="02070309020205020404" pitchFamily="49" charset="0"/>
              </a:rPr>
              <a:t>		</a:t>
            </a:r>
            <a:r>
              <a:rPr lang="en-IN" sz="1800" b="1" dirty="0" err="1">
                <a:latin typeface="Courier New" panose="02070309020205020404" pitchFamily="49" charset="0"/>
                <a:cs typeface="Courier New" panose="02070309020205020404" pitchFamily="49" charset="0"/>
              </a:rPr>
              <a:t>inner.display</a:t>
            </a:r>
            <a:r>
              <a:rPr lang="en-IN" sz="1800" b="1" dirty="0">
                <a:latin typeface="Courier New" panose="02070309020205020404" pitchFamily="49" charset="0"/>
                <a:cs typeface="Courier New" panose="02070309020205020404" pitchFamily="49" charset="0"/>
              </a:rPr>
              <a:t>();</a:t>
            </a:r>
          </a:p>
          <a:p>
            <a:pPr marL="76200" indent="0">
              <a:buNone/>
            </a:pPr>
            <a:r>
              <a:rPr lang="en-IN" sz="1800" b="1" dirty="0">
                <a:latin typeface="Courier New" panose="02070309020205020404" pitchFamily="49" charset="0"/>
                <a:cs typeface="Courier New" panose="02070309020205020404" pitchFamily="49" charset="0"/>
              </a:rPr>
              <a:t>		}</a:t>
            </a:r>
          </a:p>
          <a:p>
            <a:endParaRPr lang="en-IN" sz="1600" dirty="0"/>
          </a:p>
          <a:p>
            <a:endParaRPr lang="en-IN" sz="1600" b="1" dirty="0">
              <a:solidFill>
                <a:srgbClr val="00B050"/>
              </a:solidFill>
              <a:latin typeface="HGPHeiseiMinchotaiW3" panose="02020400000000000000" pitchFamily="18" charset="-128"/>
              <a:ea typeface="HGPHeiseiMinchotaiW3" panose="02020400000000000000" pitchFamily="18" charset="-12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a:p>
        </p:txBody>
      </p:sp>
      <p:sp>
        <p:nvSpPr>
          <p:cNvPr id="5" name="Rectangle 4"/>
          <p:cNvSpPr/>
          <p:nvPr/>
        </p:nvSpPr>
        <p:spPr>
          <a:xfrm>
            <a:off x="2286000" y="1986975"/>
            <a:ext cx="4572000" cy="307777"/>
          </a:xfrm>
          <a:prstGeom prst="rect">
            <a:avLst/>
          </a:prstGeom>
        </p:spPr>
        <p:txBody>
          <a:bodyPr>
            <a:spAutoFit/>
          </a:bodyPr>
          <a:lstStyle/>
          <a:p>
            <a:endParaRPr lang="en-IN" dirty="0"/>
          </a:p>
        </p:txBody>
      </p:sp>
    </p:spTree>
    <p:extLst>
      <p:ext uri="{BB962C8B-B14F-4D97-AF65-F5344CB8AC3E}">
        <p14:creationId xmlns:p14="http://schemas.microsoft.com/office/powerpoint/2010/main" val="3072941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Introducing Nested and Inner Classes</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buNone/>
            </a:pPr>
            <a:r>
              <a:rPr lang="en-IN" sz="1800" b="1" dirty="0">
                <a:highlight>
                  <a:srgbClr val="FF00FF"/>
                </a:highlight>
                <a:latin typeface="Courier New" panose="02070309020205020404" pitchFamily="49" charset="0"/>
                <a:cs typeface="Courier New" panose="02070309020205020404" pitchFamily="49" charset="0"/>
              </a:rPr>
              <a:t>class Inner </a:t>
            </a:r>
            <a:r>
              <a:rPr lang="en-IN" sz="1800" b="1" dirty="0">
                <a:latin typeface="Courier New" panose="02070309020205020404" pitchFamily="49" charset="0"/>
                <a:cs typeface="Courier New" panose="02070309020205020404" pitchFamily="49" charset="0"/>
              </a:rPr>
              <a:t>{</a:t>
            </a:r>
          </a:p>
          <a:p>
            <a:pPr marL="76200" indent="0">
              <a:buNone/>
            </a:pPr>
            <a:r>
              <a:rPr lang="en-IN" sz="1800" b="1" dirty="0">
                <a:latin typeface="Courier New" panose="02070309020205020404" pitchFamily="49" charset="0"/>
                <a:cs typeface="Courier New" panose="02070309020205020404" pitchFamily="49" charset="0"/>
              </a:rPr>
              <a:t>void display() {</a:t>
            </a:r>
          </a:p>
          <a:p>
            <a:pPr marL="76200" indent="0">
              <a:buNone/>
            </a:pPr>
            <a:r>
              <a:rPr lang="en-IN" sz="1800" b="1" dirty="0" err="1">
                <a:latin typeface="Courier New" panose="02070309020205020404" pitchFamily="49" charset="0"/>
                <a:cs typeface="Courier New" panose="02070309020205020404" pitchFamily="49" charset="0"/>
              </a:rPr>
              <a:t>System.out.println</a:t>
            </a:r>
            <a:r>
              <a:rPr lang="en-IN" sz="1800" b="1" dirty="0">
                <a:latin typeface="Courier New" panose="02070309020205020404" pitchFamily="49" charset="0"/>
                <a:cs typeface="Courier New" panose="02070309020205020404" pitchFamily="49" charset="0"/>
              </a:rPr>
              <a:t>("display: </a:t>
            </a:r>
            <a:r>
              <a:rPr lang="en-IN" sz="1800" b="1" dirty="0" err="1">
                <a:latin typeface="Courier New" panose="02070309020205020404" pitchFamily="49" charset="0"/>
                <a:cs typeface="Courier New" panose="02070309020205020404" pitchFamily="49" charset="0"/>
              </a:rPr>
              <a:t>outer_x</a:t>
            </a:r>
            <a:r>
              <a:rPr lang="en-IN" sz="1800" b="1" dirty="0">
                <a:latin typeface="Courier New" panose="02070309020205020404" pitchFamily="49" charset="0"/>
                <a:cs typeface="Courier New" panose="02070309020205020404" pitchFamily="49" charset="0"/>
              </a:rPr>
              <a:t> = " + </a:t>
            </a:r>
            <a:r>
              <a:rPr lang="en-IN" sz="1800" b="1" dirty="0" err="1">
                <a:solidFill>
                  <a:srgbClr val="FF0000"/>
                </a:solidFill>
                <a:latin typeface="Courier New" panose="02070309020205020404" pitchFamily="49" charset="0"/>
                <a:cs typeface="Courier New" panose="02070309020205020404" pitchFamily="49" charset="0"/>
              </a:rPr>
              <a:t>outer_x</a:t>
            </a:r>
            <a:r>
              <a:rPr lang="en-IN" sz="1800" b="1" dirty="0">
                <a:latin typeface="Courier New" panose="02070309020205020404" pitchFamily="49" charset="0"/>
                <a:cs typeface="Courier New" panose="02070309020205020404" pitchFamily="49" charset="0"/>
              </a:rPr>
              <a:t>);</a:t>
            </a:r>
          </a:p>
          <a:p>
            <a:pPr marL="76200" indent="0">
              <a:buNone/>
            </a:pPr>
            <a:r>
              <a:rPr lang="en-IN" sz="1800" b="1" dirty="0">
                <a:latin typeface="Courier New" panose="02070309020205020404" pitchFamily="49" charset="0"/>
                <a:cs typeface="Courier New" panose="02070309020205020404" pitchFamily="49" charset="0"/>
              </a:rPr>
              <a:t>}}}</a:t>
            </a:r>
          </a:p>
          <a:p>
            <a:pPr marL="76200" indent="0">
              <a:buNone/>
            </a:pPr>
            <a:r>
              <a:rPr lang="en-IN" sz="1800" b="1" dirty="0">
                <a:latin typeface="Courier New" panose="02070309020205020404" pitchFamily="49" charset="0"/>
                <a:cs typeface="Courier New" panose="02070309020205020404" pitchFamily="49" charset="0"/>
              </a:rPr>
              <a:t>class </a:t>
            </a:r>
            <a:r>
              <a:rPr lang="en-IN" sz="1800" b="1" dirty="0" err="1">
                <a:latin typeface="Courier New" panose="02070309020205020404" pitchFamily="49" charset="0"/>
                <a:cs typeface="Courier New" panose="02070309020205020404" pitchFamily="49" charset="0"/>
              </a:rPr>
              <a:t>InnerClassDemo</a:t>
            </a:r>
            <a:r>
              <a:rPr lang="en-IN" sz="1800" b="1" dirty="0">
                <a:latin typeface="Courier New" panose="02070309020205020404" pitchFamily="49" charset="0"/>
                <a:cs typeface="Courier New" panose="02070309020205020404" pitchFamily="49" charset="0"/>
              </a:rPr>
              <a:t> {</a:t>
            </a:r>
          </a:p>
          <a:p>
            <a:pPr marL="76200" indent="0">
              <a:buNone/>
            </a:pPr>
            <a:r>
              <a:rPr lang="en-IN" sz="1800" b="1" dirty="0">
                <a:latin typeface="Courier New" panose="02070309020205020404" pitchFamily="49" charset="0"/>
                <a:cs typeface="Courier New" panose="02070309020205020404" pitchFamily="49" charset="0"/>
              </a:rPr>
              <a:t>public static void main(String </a:t>
            </a:r>
            <a:r>
              <a:rPr lang="en-IN" sz="1800" b="1" dirty="0" err="1">
                <a:latin typeface="Courier New" panose="02070309020205020404" pitchFamily="49" charset="0"/>
                <a:cs typeface="Courier New" panose="02070309020205020404" pitchFamily="49" charset="0"/>
              </a:rPr>
              <a:t>args</a:t>
            </a:r>
            <a:r>
              <a:rPr lang="en-IN" sz="1800" b="1" dirty="0">
                <a:latin typeface="Courier New" panose="02070309020205020404" pitchFamily="49" charset="0"/>
                <a:cs typeface="Courier New" panose="02070309020205020404" pitchFamily="49" charset="0"/>
              </a:rPr>
              <a:t>[]) {</a:t>
            </a:r>
          </a:p>
          <a:p>
            <a:pPr marL="76200" indent="0">
              <a:buNone/>
            </a:pPr>
            <a:r>
              <a:rPr lang="en-IN" sz="1800" b="1" dirty="0">
                <a:latin typeface="Courier New" panose="02070309020205020404" pitchFamily="49" charset="0"/>
                <a:cs typeface="Courier New" panose="02070309020205020404" pitchFamily="49" charset="0"/>
              </a:rPr>
              <a:t>Outer </a:t>
            </a:r>
            <a:r>
              <a:rPr lang="en-IN" sz="1800" b="1" dirty="0" err="1">
                <a:latin typeface="Courier New" panose="02070309020205020404" pitchFamily="49" charset="0"/>
                <a:cs typeface="Courier New" panose="02070309020205020404" pitchFamily="49" charset="0"/>
              </a:rPr>
              <a:t>outer</a:t>
            </a:r>
            <a:r>
              <a:rPr lang="en-IN" sz="1800" b="1" dirty="0">
                <a:latin typeface="Courier New" panose="02070309020205020404" pitchFamily="49" charset="0"/>
                <a:cs typeface="Courier New" panose="02070309020205020404" pitchFamily="49" charset="0"/>
              </a:rPr>
              <a:t> = new Outer();</a:t>
            </a:r>
          </a:p>
          <a:p>
            <a:pPr marL="76200" indent="0">
              <a:buNone/>
            </a:pPr>
            <a:r>
              <a:rPr lang="en-IN" sz="1800" b="1" dirty="0" err="1">
                <a:latin typeface="Courier New" panose="02070309020205020404" pitchFamily="49" charset="0"/>
                <a:cs typeface="Courier New" panose="02070309020205020404" pitchFamily="49" charset="0"/>
              </a:rPr>
              <a:t>outer.test</a:t>
            </a:r>
            <a:r>
              <a:rPr lang="en-IN" sz="1800" b="1" dirty="0">
                <a:latin typeface="Courier New" panose="02070309020205020404" pitchFamily="49" charset="0"/>
                <a:cs typeface="Courier New" panose="02070309020205020404" pitchFamily="49" charset="0"/>
              </a:rPr>
              <a:t>();</a:t>
            </a:r>
          </a:p>
          <a:p>
            <a:pPr marL="76200" indent="0">
              <a:buNone/>
            </a:pPr>
            <a:r>
              <a:rPr lang="en-IN" sz="1800" b="1" dirty="0">
                <a:latin typeface="Courier New" panose="02070309020205020404" pitchFamily="49" charset="0"/>
                <a:cs typeface="Courier New" panose="02070309020205020404" pitchFamily="49" charset="0"/>
              </a:rPr>
              <a:t>}}</a:t>
            </a:r>
          </a:p>
          <a:p>
            <a:r>
              <a:rPr lang="en-IN" sz="1800" dirty="0"/>
              <a:t>Output from this application is shown here:</a:t>
            </a:r>
          </a:p>
          <a:p>
            <a:r>
              <a:rPr lang="en-IN" sz="1800" dirty="0"/>
              <a:t>display: </a:t>
            </a:r>
            <a:r>
              <a:rPr lang="en-IN" sz="1800" dirty="0" err="1"/>
              <a:t>outer_x</a:t>
            </a:r>
            <a:r>
              <a:rPr lang="en-IN" sz="1800" dirty="0"/>
              <a:t> = 100</a:t>
            </a:r>
            <a:endParaRPr lang="en-IN" sz="18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a:p>
        </p:txBody>
      </p:sp>
      <p:sp>
        <p:nvSpPr>
          <p:cNvPr id="5" name="Rectangle 4"/>
          <p:cNvSpPr/>
          <p:nvPr/>
        </p:nvSpPr>
        <p:spPr>
          <a:xfrm>
            <a:off x="2286000" y="1986975"/>
            <a:ext cx="4572000" cy="307777"/>
          </a:xfrm>
          <a:prstGeom prst="rect">
            <a:avLst/>
          </a:prstGeom>
        </p:spPr>
        <p:txBody>
          <a:bodyPr>
            <a:spAutoFit/>
          </a:bodyPr>
          <a:lstStyle/>
          <a:p>
            <a:endParaRPr lang="en-IN" dirty="0"/>
          </a:p>
        </p:txBody>
      </p:sp>
    </p:spTree>
    <p:extLst>
      <p:ext uri="{BB962C8B-B14F-4D97-AF65-F5344CB8AC3E}">
        <p14:creationId xmlns:p14="http://schemas.microsoft.com/office/powerpoint/2010/main" val="3666039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IN" dirty="0">
                <a:solidFill>
                  <a:schemeClr val="tx1"/>
                </a:solidFill>
              </a:rPr>
              <a:t>Method overloading</a:t>
            </a:r>
            <a:endParaRPr lang="en-IN" dirty="0"/>
          </a:p>
        </p:txBody>
      </p:sp>
      <p:sp>
        <p:nvSpPr>
          <p:cNvPr id="3" name="Text Placeholder 2"/>
          <p:cNvSpPr>
            <a:spLocks noGrp="1"/>
          </p:cNvSpPr>
          <p:nvPr>
            <p:ph type="body" idx="1"/>
          </p:nvPr>
        </p:nvSpPr>
        <p:spPr>
          <a:xfrm>
            <a:off x="323528" y="771550"/>
            <a:ext cx="8640960" cy="4371950"/>
          </a:xfrm>
        </p:spPr>
        <p:txBody>
          <a:bodyPr/>
          <a:lstStyle/>
          <a:p>
            <a:pPr algn="just">
              <a:buFont typeface="Wingdings" panose="05000000000000000000" pitchFamily="2" charset="2"/>
              <a:buChar char="§"/>
            </a:pPr>
            <a:r>
              <a:rPr lang="en-IN" sz="1800" dirty="0"/>
              <a:t>In Java it is possible to define two or more methods </a:t>
            </a:r>
            <a:r>
              <a:rPr lang="en-IN" sz="1800" dirty="0">
                <a:highlight>
                  <a:srgbClr val="FFFF00"/>
                </a:highlight>
              </a:rPr>
              <a:t>within the same class </a:t>
            </a:r>
            <a:r>
              <a:rPr lang="en-IN" sz="1800" b="1" i="1" dirty="0">
                <a:solidFill>
                  <a:srgbClr val="FF0000"/>
                </a:solidFill>
              </a:rPr>
              <a:t>that share the same name</a:t>
            </a:r>
            <a:r>
              <a:rPr lang="en-IN" sz="1800" dirty="0"/>
              <a:t>, as long as their parameter declarations are different. </a:t>
            </a:r>
          </a:p>
          <a:p>
            <a:pPr algn="just">
              <a:buFont typeface="Wingdings" panose="05000000000000000000" pitchFamily="2" charset="2"/>
              <a:buChar char="§"/>
            </a:pPr>
            <a:r>
              <a:rPr lang="en-IN" sz="1800" dirty="0">
                <a:solidFill>
                  <a:srgbClr val="FF0000"/>
                </a:solidFill>
                <a:highlight>
                  <a:srgbClr val="00FF00"/>
                </a:highlight>
              </a:rPr>
              <a:t>Method overloading is one of the ways that Java supports polymorphism</a:t>
            </a:r>
            <a:r>
              <a:rPr lang="en-IN" sz="1800" dirty="0">
                <a:solidFill>
                  <a:srgbClr val="FF0000"/>
                </a:solidFill>
              </a:rPr>
              <a:t>.</a:t>
            </a:r>
          </a:p>
          <a:p>
            <a:pPr algn="just">
              <a:buFont typeface="Wingdings" panose="05000000000000000000" pitchFamily="2" charset="2"/>
              <a:buChar char="§"/>
            </a:pPr>
            <a:r>
              <a:rPr lang="en-IN" sz="1800" dirty="0">
                <a:solidFill>
                  <a:srgbClr val="0070C0"/>
                </a:solidFill>
              </a:rPr>
              <a:t>Overloaded methods must differ in the type and/or number of their parameters</a:t>
            </a:r>
          </a:p>
          <a:p>
            <a:pPr algn="just">
              <a:buFont typeface="Wingdings" panose="05000000000000000000" pitchFamily="2" charset="2"/>
              <a:buChar char="§"/>
            </a:pPr>
            <a:r>
              <a:rPr lang="en-IN" sz="1800" dirty="0"/>
              <a:t>When an overloaded method is invoked, </a:t>
            </a:r>
            <a:r>
              <a:rPr lang="en-IN" sz="1800" dirty="0">
                <a:solidFill>
                  <a:srgbClr val="00B050"/>
                </a:solidFill>
              </a:rPr>
              <a:t>Java uses the type and/or number of arguments as its guide to determine </a:t>
            </a:r>
            <a:r>
              <a:rPr lang="en-IN" sz="1800" dirty="0">
                <a:solidFill>
                  <a:srgbClr val="00B050"/>
                </a:solidFill>
                <a:highlight>
                  <a:srgbClr val="FFFF00"/>
                </a:highlight>
              </a:rPr>
              <a:t>which version of the overloaded method to actually call.</a:t>
            </a:r>
          </a:p>
          <a:p>
            <a:pPr algn="just">
              <a:buFont typeface="Wingdings" panose="05000000000000000000" pitchFamily="2" charset="2"/>
              <a:buChar char="§"/>
            </a:pPr>
            <a:r>
              <a:rPr lang="en-IN" sz="1800" dirty="0"/>
              <a:t>When Java encounters a call to an overloaded method, it simply executes the version of the method whose parameters match the arguments used in the call.</a:t>
            </a:r>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extLst>
      <p:ext uri="{BB962C8B-B14F-4D97-AF65-F5344CB8AC3E}">
        <p14:creationId xmlns:p14="http://schemas.microsoft.com/office/powerpoint/2010/main" val="4337512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Introducing Nested and Inner Classes</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buNone/>
            </a:pPr>
            <a:r>
              <a:rPr lang="en-IN" sz="1800" b="1" dirty="0">
                <a:latin typeface="Courier New" panose="02070309020205020404" pitchFamily="49" charset="0"/>
                <a:cs typeface="Courier New" panose="02070309020205020404" pitchFamily="49" charset="0"/>
              </a:rPr>
              <a:t>class Inner {</a:t>
            </a:r>
          </a:p>
          <a:p>
            <a:pPr marL="76200" indent="0">
              <a:buNone/>
            </a:pPr>
            <a:r>
              <a:rPr lang="en-IN" sz="1800" b="1" dirty="0">
                <a:latin typeface="Courier New" panose="02070309020205020404" pitchFamily="49" charset="0"/>
                <a:cs typeface="Courier New" panose="02070309020205020404" pitchFamily="49" charset="0"/>
              </a:rPr>
              <a:t>void display() {</a:t>
            </a:r>
          </a:p>
          <a:p>
            <a:pPr marL="76200" indent="0">
              <a:buNone/>
            </a:pPr>
            <a:r>
              <a:rPr lang="en-IN" sz="1800" b="1" dirty="0" err="1">
                <a:latin typeface="Courier New" panose="02070309020205020404" pitchFamily="49" charset="0"/>
                <a:cs typeface="Courier New" panose="02070309020205020404" pitchFamily="49" charset="0"/>
              </a:rPr>
              <a:t>System.out.println</a:t>
            </a:r>
            <a:r>
              <a:rPr lang="en-IN" sz="1800" b="1" dirty="0">
                <a:latin typeface="Courier New" panose="02070309020205020404" pitchFamily="49" charset="0"/>
                <a:cs typeface="Courier New" panose="02070309020205020404" pitchFamily="49" charset="0"/>
              </a:rPr>
              <a:t>("display: </a:t>
            </a:r>
            <a:r>
              <a:rPr lang="en-IN" sz="1800" b="1" dirty="0" err="1">
                <a:latin typeface="Courier New" panose="02070309020205020404" pitchFamily="49" charset="0"/>
                <a:cs typeface="Courier New" panose="02070309020205020404" pitchFamily="49" charset="0"/>
              </a:rPr>
              <a:t>outer_x</a:t>
            </a:r>
            <a:r>
              <a:rPr lang="en-IN" sz="1800" b="1" dirty="0">
                <a:latin typeface="Courier New" panose="02070309020205020404" pitchFamily="49" charset="0"/>
                <a:cs typeface="Courier New" panose="02070309020205020404" pitchFamily="49" charset="0"/>
              </a:rPr>
              <a:t> = " + </a:t>
            </a:r>
            <a:r>
              <a:rPr lang="en-IN" sz="1800" b="1" dirty="0" err="1">
                <a:latin typeface="Courier New" panose="02070309020205020404" pitchFamily="49" charset="0"/>
                <a:cs typeface="Courier New" panose="02070309020205020404" pitchFamily="49" charset="0"/>
              </a:rPr>
              <a:t>outer_x</a:t>
            </a:r>
            <a:r>
              <a:rPr lang="en-IN" sz="1800" b="1" dirty="0">
                <a:latin typeface="Courier New" panose="02070309020205020404" pitchFamily="49" charset="0"/>
                <a:cs typeface="Courier New" panose="02070309020205020404" pitchFamily="49" charset="0"/>
              </a:rPr>
              <a:t>);</a:t>
            </a:r>
          </a:p>
          <a:p>
            <a:pPr marL="76200" indent="0">
              <a:buNone/>
            </a:pPr>
            <a:r>
              <a:rPr lang="en-IN" sz="1800" b="1" dirty="0">
                <a:latin typeface="Courier New" panose="02070309020205020404" pitchFamily="49" charset="0"/>
                <a:cs typeface="Courier New" panose="02070309020205020404" pitchFamily="49" charset="0"/>
              </a:rPr>
              <a:t>}}}</a:t>
            </a:r>
          </a:p>
          <a:p>
            <a:pPr marL="76200" indent="0">
              <a:buNone/>
            </a:pPr>
            <a:r>
              <a:rPr lang="en-IN" sz="1800" b="1" dirty="0">
                <a:latin typeface="Courier New" panose="02070309020205020404" pitchFamily="49" charset="0"/>
                <a:cs typeface="Courier New" panose="02070309020205020404" pitchFamily="49" charset="0"/>
              </a:rPr>
              <a:t>class </a:t>
            </a:r>
            <a:r>
              <a:rPr lang="en-IN" sz="1800" b="1" dirty="0" err="1">
                <a:latin typeface="Courier New" panose="02070309020205020404" pitchFamily="49" charset="0"/>
                <a:cs typeface="Courier New" panose="02070309020205020404" pitchFamily="49" charset="0"/>
              </a:rPr>
              <a:t>InnerClassDemo</a:t>
            </a:r>
            <a:r>
              <a:rPr lang="en-IN" sz="1800" b="1" dirty="0">
                <a:latin typeface="Courier New" panose="02070309020205020404" pitchFamily="49" charset="0"/>
                <a:cs typeface="Courier New" panose="02070309020205020404" pitchFamily="49" charset="0"/>
              </a:rPr>
              <a:t> {</a:t>
            </a:r>
          </a:p>
          <a:p>
            <a:pPr marL="76200" indent="0">
              <a:buNone/>
            </a:pPr>
            <a:r>
              <a:rPr lang="en-IN" sz="1800" b="1" dirty="0">
                <a:latin typeface="Courier New" panose="02070309020205020404" pitchFamily="49" charset="0"/>
                <a:cs typeface="Courier New" panose="02070309020205020404" pitchFamily="49" charset="0"/>
              </a:rPr>
              <a:t>public static void main(String </a:t>
            </a:r>
            <a:r>
              <a:rPr lang="en-IN" sz="1800" b="1" dirty="0" err="1">
                <a:latin typeface="Courier New" panose="02070309020205020404" pitchFamily="49" charset="0"/>
                <a:cs typeface="Courier New" panose="02070309020205020404" pitchFamily="49" charset="0"/>
              </a:rPr>
              <a:t>args</a:t>
            </a:r>
            <a:r>
              <a:rPr lang="en-IN" sz="1800" b="1" dirty="0">
                <a:latin typeface="Courier New" panose="02070309020205020404" pitchFamily="49" charset="0"/>
                <a:cs typeface="Courier New" panose="02070309020205020404" pitchFamily="49" charset="0"/>
              </a:rPr>
              <a:t>[]) {</a:t>
            </a:r>
          </a:p>
          <a:p>
            <a:pPr marL="76200" indent="0">
              <a:buNone/>
            </a:pPr>
            <a:r>
              <a:rPr lang="en-IN" sz="1800" b="1" dirty="0">
                <a:latin typeface="Courier New" panose="02070309020205020404" pitchFamily="49" charset="0"/>
                <a:cs typeface="Courier New" panose="02070309020205020404" pitchFamily="49" charset="0"/>
              </a:rPr>
              <a:t>Outer </a:t>
            </a:r>
            <a:r>
              <a:rPr lang="en-IN" sz="1800" b="1" dirty="0" err="1">
                <a:latin typeface="Courier New" panose="02070309020205020404" pitchFamily="49" charset="0"/>
                <a:cs typeface="Courier New" panose="02070309020205020404" pitchFamily="49" charset="0"/>
              </a:rPr>
              <a:t>outer</a:t>
            </a:r>
            <a:r>
              <a:rPr lang="en-IN" sz="1800" b="1" dirty="0">
                <a:latin typeface="Courier New" panose="02070309020205020404" pitchFamily="49" charset="0"/>
                <a:cs typeface="Courier New" panose="02070309020205020404" pitchFamily="49" charset="0"/>
              </a:rPr>
              <a:t> = new Outer();</a:t>
            </a:r>
          </a:p>
          <a:p>
            <a:pPr marL="76200" indent="0">
              <a:buNone/>
            </a:pPr>
            <a:r>
              <a:rPr lang="en-IN" sz="1800" b="1" dirty="0" err="1">
                <a:latin typeface="Courier New" panose="02070309020205020404" pitchFamily="49" charset="0"/>
                <a:cs typeface="Courier New" panose="02070309020205020404" pitchFamily="49" charset="0"/>
              </a:rPr>
              <a:t>outer.test</a:t>
            </a:r>
            <a:r>
              <a:rPr lang="en-IN" sz="1800" b="1" dirty="0">
                <a:latin typeface="Courier New" panose="02070309020205020404" pitchFamily="49" charset="0"/>
                <a:cs typeface="Courier New" panose="02070309020205020404" pitchFamily="49" charset="0"/>
              </a:rPr>
              <a:t>();</a:t>
            </a:r>
          </a:p>
          <a:p>
            <a:pPr marL="76200" indent="0">
              <a:buNone/>
            </a:pPr>
            <a:r>
              <a:rPr lang="en-IN" sz="1800" b="1" dirty="0">
                <a:latin typeface="Courier New" panose="02070309020205020404" pitchFamily="49" charset="0"/>
                <a:cs typeface="Courier New" panose="02070309020205020404" pitchFamily="49" charset="0"/>
              </a:rPr>
              <a:t>}}</a:t>
            </a:r>
          </a:p>
          <a:p>
            <a:r>
              <a:rPr lang="en-IN" sz="1800" dirty="0"/>
              <a:t>Output from this application is shown here:</a:t>
            </a:r>
          </a:p>
          <a:p>
            <a:r>
              <a:rPr lang="en-IN" sz="1800" dirty="0"/>
              <a:t>display: </a:t>
            </a:r>
            <a:r>
              <a:rPr lang="en-IN" sz="1800" b="1" dirty="0" err="1">
                <a:latin typeface="Courier New" panose="02070309020205020404" pitchFamily="49" charset="0"/>
                <a:cs typeface="Courier New" panose="02070309020205020404" pitchFamily="49" charset="0"/>
              </a:rPr>
              <a:t>outer_x</a:t>
            </a:r>
            <a:r>
              <a:rPr lang="en-IN" sz="1800" b="1" dirty="0">
                <a:latin typeface="Courier New" panose="02070309020205020404" pitchFamily="49" charset="0"/>
                <a:cs typeface="Courier New" panose="02070309020205020404" pitchFamily="49" charset="0"/>
              </a:rPr>
              <a:t> </a:t>
            </a:r>
            <a:r>
              <a:rPr lang="en-IN" sz="1800" dirty="0"/>
              <a:t>= 100</a:t>
            </a:r>
            <a:endParaRPr lang="en-IN" sz="18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a:p>
        </p:txBody>
      </p:sp>
      <p:sp>
        <p:nvSpPr>
          <p:cNvPr id="5" name="Rectangle 4"/>
          <p:cNvSpPr/>
          <p:nvPr/>
        </p:nvSpPr>
        <p:spPr>
          <a:xfrm>
            <a:off x="2286000" y="1986975"/>
            <a:ext cx="4572000" cy="307777"/>
          </a:xfrm>
          <a:prstGeom prst="rect">
            <a:avLst/>
          </a:prstGeom>
        </p:spPr>
        <p:txBody>
          <a:bodyPr>
            <a:spAutoFit/>
          </a:bodyPr>
          <a:lstStyle/>
          <a:p>
            <a:endParaRPr lang="en-IN" dirty="0"/>
          </a:p>
        </p:txBody>
      </p:sp>
    </p:spTree>
    <p:extLst>
      <p:ext uri="{BB962C8B-B14F-4D97-AF65-F5344CB8AC3E}">
        <p14:creationId xmlns:p14="http://schemas.microsoft.com/office/powerpoint/2010/main" val="2127818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Introducing Nested and Inner Classes</a:t>
            </a:r>
            <a:endParaRPr lang="en-IN" dirty="0"/>
          </a:p>
        </p:txBody>
      </p:sp>
      <p:sp>
        <p:nvSpPr>
          <p:cNvPr id="3" name="Text Placeholder 2"/>
          <p:cNvSpPr>
            <a:spLocks noGrp="1"/>
          </p:cNvSpPr>
          <p:nvPr>
            <p:ph type="body" idx="1"/>
          </p:nvPr>
        </p:nvSpPr>
        <p:spPr>
          <a:xfrm>
            <a:off x="323528" y="483518"/>
            <a:ext cx="8640960" cy="4536504"/>
          </a:xfrm>
        </p:spPr>
        <p:txBody>
          <a:bodyPr/>
          <a:lstStyle/>
          <a:p>
            <a:pPr algn="just"/>
            <a:r>
              <a:rPr lang="en-IN" sz="1800" dirty="0"/>
              <a:t>An inner class named </a:t>
            </a:r>
            <a:r>
              <a:rPr lang="en-IN" sz="1800" b="1" dirty="0"/>
              <a:t>Inner </a:t>
            </a:r>
            <a:r>
              <a:rPr lang="en-IN" sz="1800" dirty="0"/>
              <a:t>is defined within the scope of class </a:t>
            </a:r>
            <a:r>
              <a:rPr lang="en-IN" sz="1800" b="1" dirty="0"/>
              <a:t>Outer</a:t>
            </a:r>
            <a:r>
              <a:rPr lang="en-IN" sz="1800" dirty="0"/>
              <a:t>.</a:t>
            </a:r>
          </a:p>
          <a:p>
            <a:pPr algn="just"/>
            <a:r>
              <a:rPr lang="en-IN" sz="1800" dirty="0"/>
              <a:t>Therefore, any code in class </a:t>
            </a:r>
            <a:r>
              <a:rPr lang="en-IN" sz="1800" b="1" dirty="0"/>
              <a:t>Inner </a:t>
            </a:r>
            <a:r>
              <a:rPr lang="en-IN" sz="1800" dirty="0"/>
              <a:t>can directly access the variable </a:t>
            </a:r>
            <a:r>
              <a:rPr lang="en-IN" sz="1800" b="1" dirty="0" err="1">
                <a:latin typeface="Courier New" panose="02070309020205020404" pitchFamily="49" charset="0"/>
                <a:cs typeface="Courier New" panose="02070309020205020404" pitchFamily="49" charset="0"/>
              </a:rPr>
              <a:t>outer_x</a:t>
            </a:r>
            <a:r>
              <a:rPr lang="en-IN" sz="1800" dirty="0"/>
              <a:t>. </a:t>
            </a:r>
          </a:p>
          <a:p>
            <a:pPr algn="just"/>
            <a:r>
              <a:rPr lang="en-IN" sz="1800" dirty="0"/>
              <a:t>An instance method named </a:t>
            </a:r>
            <a:r>
              <a:rPr lang="en-IN" sz="1800" b="1" dirty="0"/>
              <a:t>display( ) </a:t>
            </a:r>
            <a:r>
              <a:rPr lang="en-IN" sz="1800" dirty="0"/>
              <a:t>is defined inside </a:t>
            </a:r>
            <a:r>
              <a:rPr lang="en-IN" sz="1800" b="1" dirty="0"/>
              <a:t>Inner</a:t>
            </a:r>
            <a:r>
              <a:rPr lang="en-IN" sz="1800" dirty="0"/>
              <a:t>. This method displays </a:t>
            </a:r>
            <a:r>
              <a:rPr lang="en-IN" sz="1800" b="1" dirty="0" err="1">
                <a:latin typeface="Courier New" panose="02070309020205020404" pitchFamily="49" charset="0"/>
                <a:cs typeface="Courier New" panose="02070309020205020404" pitchFamily="49" charset="0"/>
              </a:rPr>
              <a:t>outer_x</a:t>
            </a:r>
            <a:r>
              <a:rPr lang="en-IN" sz="1800" b="1" dirty="0">
                <a:latin typeface="Courier New" panose="02070309020205020404" pitchFamily="49" charset="0"/>
                <a:cs typeface="Courier New" panose="02070309020205020404" pitchFamily="49" charset="0"/>
              </a:rPr>
              <a:t> </a:t>
            </a:r>
            <a:r>
              <a:rPr lang="en-IN" sz="1800" dirty="0"/>
              <a:t>on the standard output stream.</a:t>
            </a:r>
          </a:p>
          <a:p>
            <a:pPr algn="just"/>
            <a:r>
              <a:rPr lang="en-IN" sz="1800" dirty="0"/>
              <a:t>The </a:t>
            </a:r>
            <a:r>
              <a:rPr lang="en-IN" sz="1800" b="1" dirty="0"/>
              <a:t>main( ) </a:t>
            </a:r>
            <a:r>
              <a:rPr lang="en-IN" sz="1800" dirty="0"/>
              <a:t>method of </a:t>
            </a:r>
            <a:r>
              <a:rPr lang="en-IN" sz="1800" b="1" dirty="0" err="1"/>
              <a:t>InnerClassDemo</a:t>
            </a:r>
            <a:r>
              <a:rPr lang="en-IN" sz="1800" b="1" dirty="0"/>
              <a:t> </a:t>
            </a:r>
            <a:r>
              <a:rPr lang="en-IN" sz="1800" dirty="0"/>
              <a:t>creates an instance of class </a:t>
            </a:r>
            <a:r>
              <a:rPr lang="en-IN" sz="1800" b="1" dirty="0"/>
              <a:t>Outer </a:t>
            </a:r>
            <a:r>
              <a:rPr lang="en-IN" sz="1800" dirty="0"/>
              <a:t>and invokes its </a:t>
            </a:r>
            <a:r>
              <a:rPr lang="en-IN" sz="1800" b="1" dirty="0"/>
              <a:t>test( ) </a:t>
            </a:r>
            <a:r>
              <a:rPr lang="en-IN" sz="1800" dirty="0"/>
              <a:t>method. </a:t>
            </a:r>
          </a:p>
          <a:p>
            <a:pPr algn="just"/>
            <a:r>
              <a:rPr lang="en-IN" sz="1800" dirty="0"/>
              <a:t>That method creates an instance of class </a:t>
            </a:r>
            <a:r>
              <a:rPr lang="en-IN" sz="1800" b="1" dirty="0"/>
              <a:t>Inner </a:t>
            </a:r>
            <a:r>
              <a:rPr lang="en-IN" sz="1800" dirty="0"/>
              <a:t>and the </a:t>
            </a:r>
            <a:r>
              <a:rPr lang="en-IN" sz="1800" b="1" dirty="0"/>
              <a:t>display( ) </a:t>
            </a:r>
            <a:r>
              <a:rPr lang="en-IN" sz="1800" dirty="0"/>
              <a:t>method is called.</a:t>
            </a:r>
          </a:p>
          <a:p>
            <a:r>
              <a:rPr lang="en-IN" sz="1800" dirty="0">
                <a:solidFill>
                  <a:srgbClr val="FF0000"/>
                </a:solidFill>
              </a:rPr>
              <a:t>The Java compiler generates an error message if any code outside of class </a:t>
            </a:r>
            <a:r>
              <a:rPr lang="en-IN" sz="1800" b="1" dirty="0">
                <a:solidFill>
                  <a:srgbClr val="FF0000"/>
                </a:solidFill>
              </a:rPr>
              <a:t>Outer </a:t>
            </a:r>
            <a:r>
              <a:rPr lang="en-IN" sz="1800" dirty="0">
                <a:solidFill>
                  <a:srgbClr val="FF0000"/>
                </a:solidFill>
              </a:rPr>
              <a:t>attempts to instantiate class </a:t>
            </a:r>
            <a:r>
              <a:rPr lang="en-IN" sz="1800" b="1" dirty="0">
                <a:solidFill>
                  <a:srgbClr val="FF0000"/>
                </a:solidFill>
              </a:rPr>
              <a:t>Inner.</a:t>
            </a:r>
          </a:p>
          <a:p>
            <a:r>
              <a:rPr lang="en-IN" sz="1800" dirty="0"/>
              <a:t>We can create an instance of </a:t>
            </a:r>
            <a:r>
              <a:rPr lang="en-IN" sz="1800" b="1" dirty="0"/>
              <a:t>Inner </a:t>
            </a:r>
            <a:r>
              <a:rPr lang="en-IN" sz="1800" dirty="0"/>
              <a:t>outside of </a:t>
            </a:r>
            <a:r>
              <a:rPr lang="en-IN" sz="1800" b="1" dirty="0"/>
              <a:t>Outer </a:t>
            </a:r>
            <a:r>
              <a:rPr lang="en-IN" sz="1800" dirty="0"/>
              <a:t>by qualifying its name with </a:t>
            </a:r>
            <a:r>
              <a:rPr lang="en-IN" sz="1800" b="1" dirty="0"/>
              <a:t>Outer</a:t>
            </a:r>
            <a:r>
              <a:rPr lang="en-IN" sz="1800" dirty="0"/>
              <a:t>, as in </a:t>
            </a:r>
            <a:r>
              <a:rPr lang="en-IN" sz="1800" b="1" dirty="0" err="1"/>
              <a:t>Outer.Inner</a:t>
            </a:r>
            <a:r>
              <a:rPr lang="en-IN" sz="1800" dirty="0"/>
              <a:t>.</a:t>
            </a:r>
            <a:endParaRPr lang="en-IN" sz="18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a:p>
        </p:txBody>
      </p:sp>
      <p:sp>
        <p:nvSpPr>
          <p:cNvPr id="5" name="Rectangle 4"/>
          <p:cNvSpPr/>
          <p:nvPr/>
        </p:nvSpPr>
        <p:spPr>
          <a:xfrm>
            <a:off x="2286000" y="1986975"/>
            <a:ext cx="4572000" cy="307777"/>
          </a:xfrm>
          <a:prstGeom prst="rect">
            <a:avLst/>
          </a:prstGeom>
        </p:spPr>
        <p:txBody>
          <a:bodyPr>
            <a:spAutoFit/>
          </a:bodyPr>
          <a:lstStyle/>
          <a:p>
            <a:endParaRPr lang="en-IN" dirty="0"/>
          </a:p>
        </p:txBody>
      </p:sp>
    </p:spTree>
    <p:extLst>
      <p:ext uri="{BB962C8B-B14F-4D97-AF65-F5344CB8AC3E}">
        <p14:creationId xmlns:p14="http://schemas.microsoft.com/office/powerpoint/2010/main" val="2286359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Introducing Nested and Inner Classes</a:t>
            </a:r>
            <a:endParaRPr lang="en-IN" dirty="0"/>
          </a:p>
        </p:txBody>
      </p:sp>
      <p:sp>
        <p:nvSpPr>
          <p:cNvPr id="3" name="Text Placeholder 2"/>
          <p:cNvSpPr>
            <a:spLocks noGrp="1"/>
          </p:cNvSpPr>
          <p:nvPr>
            <p:ph type="body" idx="1"/>
          </p:nvPr>
        </p:nvSpPr>
        <p:spPr>
          <a:xfrm>
            <a:off x="323528" y="483518"/>
            <a:ext cx="8640960" cy="4536504"/>
          </a:xfrm>
        </p:spPr>
        <p:txBody>
          <a:bodyPr/>
          <a:lstStyle/>
          <a:p>
            <a:pPr marL="76200" indent="0">
              <a:buNone/>
            </a:pPr>
            <a:r>
              <a:rPr lang="en-IN" dirty="0">
                <a:highlight>
                  <a:srgbClr val="FF00FF"/>
                </a:highlight>
              </a:rPr>
              <a:t>Java Local inner class</a:t>
            </a:r>
          </a:p>
          <a:p>
            <a:pPr algn="just"/>
            <a:r>
              <a:rPr lang="en-US" sz="1400" dirty="0"/>
              <a:t>A class i.e. created inside a method is called local inner class in java. If you want to invoke the methods of local inner class, you must instantiate this class inside the method.</a:t>
            </a:r>
            <a:endParaRPr lang="en-US" sz="1100" b="1" dirty="0">
              <a:latin typeface="Courier New" panose="02070309020205020404" pitchFamily="49" charset="0"/>
              <a:cs typeface="Courier New" panose="02070309020205020404" pitchFamily="49" charset="0"/>
            </a:endParaRPr>
          </a:p>
          <a:p>
            <a:pPr marL="76200" indent="0">
              <a:buNone/>
            </a:pPr>
            <a:r>
              <a:rPr lang="en-IN" sz="1100" b="1" dirty="0"/>
              <a:t>public</a:t>
            </a:r>
            <a:r>
              <a:rPr lang="en-IN" sz="1100" dirty="0"/>
              <a:t> </a:t>
            </a:r>
            <a:r>
              <a:rPr lang="en-IN" sz="1100" b="1" dirty="0"/>
              <a:t>class</a:t>
            </a:r>
            <a:r>
              <a:rPr lang="en-IN" sz="1100" dirty="0"/>
              <a:t> localInner1{  </a:t>
            </a:r>
          </a:p>
          <a:p>
            <a:pPr marL="76200" indent="0">
              <a:buNone/>
            </a:pPr>
            <a:r>
              <a:rPr lang="en-IN" sz="1100" dirty="0"/>
              <a:t> </a:t>
            </a:r>
            <a:r>
              <a:rPr lang="en-IN" sz="1100" b="1" dirty="0"/>
              <a:t>private</a:t>
            </a:r>
            <a:r>
              <a:rPr lang="en-IN" sz="1100" dirty="0"/>
              <a:t> </a:t>
            </a:r>
            <a:r>
              <a:rPr lang="en-IN" sz="1100" b="1" dirty="0"/>
              <a:t>int</a:t>
            </a:r>
            <a:r>
              <a:rPr lang="en-IN" sz="1100" dirty="0"/>
              <a:t> data=30;//instance variable  </a:t>
            </a:r>
          </a:p>
          <a:p>
            <a:pPr marL="76200" indent="0">
              <a:buNone/>
            </a:pPr>
            <a:r>
              <a:rPr lang="en-IN" sz="1100" dirty="0"/>
              <a:t> </a:t>
            </a:r>
            <a:r>
              <a:rPr lang="en-IN" sz="1100" b="1" dirty="0">
                <a:solidFill>
                  <a:srgbClr val="FF0000"/>
                </a:solidFill>
              </a:rPr>
              <a:t>void</a:t>
            </a:r>
            <a:r>
              <a:rPr lang="en-IN" sz="1100" dirty="0">
                <a:solidFill>
                  <a:srgbClr val="FF0000"/>
                </a:solidFill>
              </a:rPr>
              <a:t> display(){  </a:t>
            </a:r>
          </a:p>
          <a:p>
            <a:pPr marL="76200" indent="0">
              <a:buNone/>
            </a:pPr>
            <a:r>
              <a:rPr lang="en-IN" sz="1100" dirty="0">
                <a:solidFill>
                  <a:srgbClr val="FF0000"/>
                </a:solidFill>
              </a:rPr>
              <a:t>  </a:t>
            </a:r>
            <a:r>
              <a:rPr lang="en-IN" sz="1100" b="1" dirty="0">
                <a:solidFill>
                  <a:srgbClr val="FF0000"/>
                </a:solidFill>
              </a:rPr>
              <a:t>class</a:t>
            </a:r>
            <a:r>
              <a:rPr lang="en-IN" sz="1100" dirty="0">
                <a:solidFill>
                  <a:srgbClr val="FF0000"/>
                </a:solidFill>
              </a:rPr>
              <a:t> Local{  </a:t>
            </a:r>
          </a:p>
          <a:p>
            <a:pPr marL="76200" indent="0">
              <a:buNone/>
            </a:pPr>
            <a:r>
              <a:rPr lang="en-IN" sz="1100" dirty="0">
                <a:solidFill>
                  <a:srgbClr val="FF0000"/>
                </a:solidFill>
              </a:rPr>
              <a:t>   </a:t>
            </a:r>
            <a:r>
              <a:rPr lang="en-IN" sz="1100" b="1" dirty="0">
                <a:solidFill>
                  <a:srgbClr val="FF0000"/>
                </a:solidFill>
              </a:rPr>
              <a:t>void</a:t>
            </a:r>
            <a:r>
              <a:rPr lang="en-IN" sz="1100" dirty="0">
                <a:solidFill>
                  <a:srgbClr val="FF0000"/>
                </a:solidFill>
              </a:rPr>
              <a:t> </a:t>
            </a:r>
            <a:r>
              <a:rPr lang="en-IN" sz="1100" dirty="0" err="1">
                <a:solidFill>
                  <a:srgbClr val="FF0000"/>
                </a:solidFill>
              </a:rPr>
              <a:t>msg</a:t>
            </a:r>
            <a:r>
              <a:rPr lang="en-IN" sz="1100" dirty="0">
                <a:solidFill>
                  <a:srgbClr val="FF0000"/>
                </a:solidFill>
              </a:rPr>
              <a:t>(){</a:t>
            </a:r>
            <a:r>
              <a:rPr lang="en-IN" sz="1100" dirty="0" err="1">
                <a:solidFill>
                  <a:srgbClr val="FF0000"/>
                </a:solidFill>
              </a:rPr>
              <a:t>System.out.println</a:t>
            </a:r>
            <a:r>
              <a:rPr lang="en-IN" sz="1100" dirty="0">
                <a:solidFill>
                  <a:srgbClr val="FF0000"/>
                </a:solidFill>
              </a:rPr>
              <a:t>(data);}  </a:t>
            </a:r>
          </a:p>
          <a:p>
            <a:pPr marL="76200" indent="0">
              <a:buNone/>
            </a:pPr>
            <a:r>
              <a:rPr lang="en-IN" sz="1100" dirty="0">
                <a:solidFill>
                  <a:srgbClr val="FF0000"/>
                </a:solidFill>
              </a:rPr>
              <a:t>  } </a:t>
            </a:r>
            <a:r>
              <a:rPr lang="en-IN" sz="1100" dirty="0"/>
              <a:t> </a:t>
            </a:r>
          </a:p>
          <a:p>
            <a:pPr marL="76200" indent="0">
              <a:buNone/>
            </a:pPr>
            <a:r>
              <a:rPr lang="en-IN" sz="1100" dirty="0"/>
              <a:t>  Local l=</a:t>
            </a:r>
            <a:r>
              <a:rPr lang="en-IN" sz="1100" b="1" dirty="0"/>
              <a:t>new</a:t>
            </a:r>
            <a:r>
              <a:rPr lang="en-IN" sz="1100" dirty="0"/>
              <a:t> Local();  </a:t>
            </a:r>
          </a:p>
          <a:p>
            <a:pPr marL="76200" indent="0">
              <a:buNone/>
            </a:pPr>
            <a:r>
              <a:rPr lang="en-IN" sz="1100" dirty="0"/>
              <a:t>  l.msg();  </a:t>
            </a:r>
          </a:p>
          <a:p>
            <a:pPr marL="76200" indent="0">
              <a:buNone/>
            </a:pPr>
            <a:r>
              <a:rPr lang="en-IN" sz="1100" dirty="0"/>
              <a:t> }  </a:t>
            </a:r>
          </a:p>
          <a:p>
            <a:pPr marL="76200" indent="0">
              <a:buNone/>
            </a:pPr>
            <a:r>
              <a:rPr lang="en-IN" sz="1100" dirty="0"/>
              <a:t> </a:t>
            </a:r>
            <a:r>
              <a:rPr lang="en-IN" sz="1100" b="1" dirty="0"/>
              <a:t>public</a:t>
            </a:r>
            <a:r>
              <a:rPr lang="en-IN" sz="1100" dirty="0"/>
              <a:t> </a:t>
            </a:r>
            <a:r>
              <a:rPr lang="en-IN" sz="1100" b="1" dirty="0"/>
              <a:t>static</a:t>
            </a:r>
            <a:r>
              <a:rPr lang="en-IN" sz="1100" dirty="0"/>
              <a:t> </a:t>
            </a:r>
            <a:r>
              <a:rPr lang="en-IN" sz="1100" b="1" dirty="0"/>
              <a:t>void</a:t>
            </a:r>
            <a:r>
              <a:rPr lang="en-IN" sz="1100" dirty="0"/>
              <a:t> main(String </a:t>
            </a:r>
            <a:r>
              <a:rPr lang="en-IN" sz="1100" dirty="0" err="1"/>
              <a:t>args</a:t>
            </a:r>
            <a:r>
              <a:rPr lang="en-IN" sz="1100" dirty="0"/>
              <a:t>[]){  </a:t>
            </a:r>
          </a:p>
          <a:p>
            <a:pPr marL="76200" indent="0">
              <a:buNone/>
            </a:pPr>
            <a:r>
              <a:rPr lang="en-IN" sz="1100" dirty="0"/>
              <a:t>  localInner1 </a:t>
            </a:r>
            <a:r>
              <a:rPr lang="en-IN" sz="1100" dirty="0" err="1"/>
              <a:t>obj</a:t>
            </a:r>
            <a:r>
              <a:rPr lang="en-IN" sz="1100" dirty="0"/>
              <a:t>=</a:t>
            </a:r>
            <a:r>
              <a:rPr lang="en-IN" sz="1100" b="1" dirty="0"/>
              <a:t>new</a:t>
            </a:r>
            <a:r>
              <a:rPr lang="en-IN" sz="1100" dirty="0"/>
              <a:t> localInner1();  </a:t>
            </a:r>
          </a:p>
          <a:p>
            <a:pPr marL="76200" indent="0">
              <a:buNone/>
            </a:pPr>
            <a:r>
              <a:rPr lang="en-IN" sz="1100" dirty="0"/>
              <a:t>  </a:t>
            </a:r>
            <a:r>
              <a:rPr lang="en-IN" sz="1100" dirty="0" err="1"/>
              <a:t>obj.display</a:t>
            </a:r>
            <a:r>
              <a:rPr lang="en-IN" sz="1100" dirty="0"/>
              <a:t>();  </a:t>
            </a:r>
          </a:p>
          <a:p>
            <a:pPr marL="76200" indent="0">
              <a:buNone/>
            </a:pPr>
            <a:r>
              <a:rPr lang="en-IN" sz="1100" dirty="0"/>
              <a:t> }  }  </a:t>
            </a:r>
          </a:p>
          <a:p>
            <a:pPr marL="76200" indent="0">
              <a:buNone/>
            </a:pPr>
            <a:r>
              <a:rPr lang="en-IN" sz="1800" dirty="0"/>
              <a:t>		</a:t>
            </a:r>
            <a:endParaRPr lang="en-IN" sz="18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a:p>
        </p:txBody>
      </p:sp>
      <p:sp>
        <p:nvSpPr>
          <p:cNvPr id="5" name="Rectangle 4"/>
          <p:cNvSpPr/>
          <p:nvPr/>
        </p:nvSpPr>
        <p:spPr>
          <a:xfrm>
            <a:off x="2286000" y="1986975"/>
            <a:ext cx="4572000" cy="307777"/>
          </a:xfrm>
          <a:prstGeom prst="rect">
            <a:avLst/>
          </a:prstGeom>
        </p:spPr>
        <p:txBody>
          <a:bodyPr>
            <a:spAutoFit/>
          </a:bodyPr>
          <a:lstStyle/>
          <a:p>
            <a:endParaRPr lang="en-IN" dirty="0"/>
          </a:p>
        </p:txBody>
      </p:sp>
    </p:spTree>
    <p:extLst>
      <p:ext uri="{BB962C8B-B14F-4D97-AF65-F5344CB8AC3E}">
        <p14:creationId xmlns:p14="http://schemas.microsoft.com/office/powerpoint/2010/main" val="665449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Introducing Nested and Inner Classes</a:t>
            </a:r>
            <a:endParaRPr lang="en-IN" dirty="0"/>
          </a:p>
        </p:txBody>
      </p:sp>
      <p:sp>
        <p:nvSpPr>
          <p:cNvPr id="3" name="Text Placeholder 2"/>
          <p:cNvSpPr>
            <a:spLocks noGrp="1"/>
          </p:cNvSpPr>
          <p:nvPr>
            <p:ph type="body" idx="1"/>
          </p:nvPr>
        </p:nvSpPr>
        <p:spPr>
          <a:xfrm>
            <a:off x="323528" y="483518"/>
            <a:ext cx="8640960" cy="4536504"/>
          </a:xfrm>
        </p:spPr>
        <p:txBody>
          <a:bodyPr/>
          <a:lstStyle/>
          <a:p>
            <a:pPr marL="76200" indent="0" algn="just">
              <a:buNone/>
            </a:pPr>
            <a:r>
              <a:rPr lang="en-IN" sz="2000" dirty="0"/>
              <a:t>// Define an inner class within a for loop.</a:t>
            </a:r>
          </a:p>
          <a:p>
            <a:pPr marL="76200" indent="0">
              <a:buNone/>
            </a:pPr>
            <a:r>
              <a:rPr lang="en-IN" sz="2000" dirty="0"/>
              <a:t>	class Outer {</a:t>
            </a:r>
          </a:p>
          <a:p>
            <a:pPr marL="76200" indent="0">
              <a:buNone/>
            </a:pPr>
            <a:r>
              <a:rPr lang="en-IN" sz="2000" dirty="0"/>
              <a:t>		</a:t>
            </a:r>
            <a:r>
              <a:rPr lang="en-IN" sz="2000" dirty="0" err="1"/>
              <a:t>int</a:t>
            </a:r>
            <a:r>
              <a:rPr lang="en-IN" sz="2000" dirty="0"/>
              <a:t> </a:t>
            </a:r>
            <a:r>
              <a:rPr lang="en-IN" sz="2000" dirty="0" err="1"/>
              <a:t>outerx</a:t>
            </a:r>
            <a:r>
              <a:rPr lang="en-IN" sz="2000" dirty="0"/>
              <a:t> = 100;</a:t>
            </a:r>
          </a:p>
          <a:p>
            <a:pPr marL="76200" indent="0">
              <a:buNone/>
            </a:pPr>
            <a:r>
              <a:rPr lang="en-IN" sz="2000" dirty="0"/>
              <a:t>		void test() </a:t>
            </a:r>
          </a:p>
          <a:p>
            <a:pPr marL="76200" indent="0">
              <a:buNone/>
            </a:pPr>
            <a:r>
              <a:rPr lang="en-IN" sz="2000" dirty="0"/>
              <a:t>		{</a:t>
            </a:r>
          </a:p>
          <a:p>
            <a:pPr marL="76200" indent="0">
              <a:buNone/>
            </a:pPr>
            <a:r>
              <a:rPr lang="en-IN" sz="2000" dirty="0"/>
              <a:t>		for(int </a:t>
            </a:r>
            <a:r>
              <a:rPr lang="en-IN" sz="2000" dirty="0" err="1"/>
              <a:t>i</a:t>
            </a:r>
            <a:r>
              <a:rPr lang="en-IN" sz="2000" dirty="0"/>
              <a:t>=0; </a:t>
            </a:r>
            <a:r>
              <a:rPr lang="en-IN" sz="2000" dirty="0" err="1"/>
              <a:t>i</a:t>
            </a:r>
            <a:r>
              <a:rPr lang="en-IN" sz="2000" dirty="0"/>
              <a:t>&lt;10; </a:t>
            </a:r>
            <a:r>
              <a:rPr lang="en-IN" sz="2000" dirty="0" err="1"/>
              <a:t>i</a:t>
            </a:r>
            <a:r>
              <a:rPr lang="en-IN" sz="2000" dirty="0"/>
              <a:t>++) {</a:t>
            </a:r>
          </a:p>
          <a:p>
            <a:pPr marL="76200" indent="0">
              <a:buNone/>
            </a:pPr>
            <a:r>
              <a:rPr lang="en-IN" sz="2000" dirty="0"/>
              <a:t>			class Inner {</a:t>
            </a:r>
          </a:p>
          <a:p>
            <a:pPr marL="76200" indent="0">
              <a:buNone/>
            </a:pPr>
            <a:r>
              <a:rPr lang="en-IN" sz="2000" dirty="0"/>
              <a:t>				void display() </a:t>
            </a:r>
          </a:p>
          <a:p>
            <a:pPr marL="76200" indent="0">
              <a:buNone/>
            </a:pPr>
            <a:r>
              <a:rPr lang="en-IN" sz="2000" dirty="0"/>
              <a:t>				{</a:t>
            </a:r>
            <a:endParaRPr lang="en-IN" sz="2000" b="1" dirty="0">
              <a:latin typeface="Courier New" panose="02070309020205020404" pitchFamily="49" charset="0"/>
              <a:cs typeface="Courier New" panose="02070309020205020404" pitchFamily="49" charset="0"/>
            </a:endParaRPr>
          </a:p>
          <a:p>
            <a:pPr marL="76200" indent="0">
              <a:buNone/>
            </a:pPr>
            <a:endParaRPr lang="en-IN" sz="1800" dirty="0"/>
          </a:p>
          <a:p>
            <a:pPr marL="76200" indent="0">
              <a:buNone/>
            </a:pPr>
            <a:r>
              <a:rPr lang="en-IN" sz="1800" dirty="0"/>
              <a:t>		</a:t>
            </a:r>
            <a:endParaRPr lang="en-IN" sz="18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a:p>
        </p:txBody>
      </p:sp>
      <p:sp>
        <p:nvSpPr>
          <p:cNvPr id="5" name="Rectangle 4"/>
          <p:cNvSpPr/>
          <p:nvPr/>
        </p:nvSpPr>
        <p:spPr>
          <a:xfrm>
            <a:off x="2286000" y="1986975"/>
            <a:ext cx="4572000" cy="307777"/>
          </a:xfrm>
          <a:prstGeom prst="rect">
            <a:avLst/>
          </a:prstGeom>
        </p:spPr>
        <p:txBody>
          <a:bodyPr>
            <a:spAutoFit/>
          </a:bodyPr>
          <a:lstStyle/>
          <a:p>
            <a:endParaRPr lang="en-IN" dirty="0"/>
          </a:p>
        </p:txBody>
      </p:sp>
    </p:spTree>
    <p:extLst>
      <p:ext uri="{BB962C8B-B14F-4D97-AF65-F5344CB8AC3E}">
        <p14:creationId xmlns:p14="http://schemas.microsoft.com/office/powerpoint/2010/main" val="312006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Introducing Nested and Inner Classes</a:t>
            </a:r>
            <a:endParaRPr lang="en-IN" dirty="0"/>
          </a:p>
        </p:txBody>
      </p:sp>
      <p:sp>
        <p:nvSpPr>
          <p:cNvPr id="3" name="Text Placeholder 2"/>
          <p:cNvSpPr>
            <a:spLocks noGrp="1"/>
          </p:cNvSpPr>
          <p:nvPr>
            <p:ph type="body" idx="1"/>
          </p:nvPr>
        </p:nvSpPr>
        <p:spPr>
          <a:xfrm>
            <a:off x="323528" y="483518"/>
            <a:ext cx="8640960" cy="4536504"/>
          </a:xfrm>
        </p:spPr>
        <p:txBody>
          <a:bodyPr/>
          <a:lstStyle/>
          <a:p>
            <a:pPr marL="76200" indent="0">
              <a:buNone/>
            </a:pPr>
            <a:r>
              <a:rPr lang="en-IN" sz="1600" dirty="0"/>
              <a:t>	</a:t>
            </a:r>
            <a:r>
              <a:rPr lang="en-IN" sz="1600" dirty="0" err="1"/>
              <a:t>System.out.println</a:t>
            </a:r>
            <a:r>
              <a:rPr lang="en-IN" sz="1600" dirty="0"/>
              <a:t>("display: </a:t>
            </a:r>
            <a:r>
              <a:rPr lang="en-IN" sz="1600" dirty="0" err="1"/>
              <a:t>outerx</a:t>
            </a:r>
            <a:r>
              <a:rPr lang="en-IN" sz="1600" dirty="0"/>
              <a:t> = " + </a:t>
            </a:r>
            <a:r>
              <a:rPr lang="en-IN" sz="1600" dirty="0" err="1"/>
              <a:t>outerx</a:t>
            </a:r>
            <a:r>
              <a:rPr lang="en-IN" sz="1600" dirty="0"/>
              <a:t>);</a:t>
            </a:r>
          </a:p>
          <a:p>
            <a:pPr marL="76200" indent="0">
              <a:buNone/>
            </a:pPr>
            <a:r>
              <a:rPr lang="en-IN" sz="1600" dirty="0"/>
              <a:t>	}}</a:t>
            </a:r>
          </a:p>
          <a:p>
            <a:pPr marL="76200" indent="0">
              <a:buNone/>
            </a:pPr>
            <a:r>
              <a:rPr lang="en-IN" sz="1600" dirty="0"/>
              <a:t>	</a:t>
            </a:r>
            <a:r>
              <a:rPr lang="en-IN" sz="1600" dirty="0">
                <a:solidFill>
                  <a:srgbClr val="FF0000"/>
                </a:solidFill>
              </a:rPr>
              <a:t>Inner </a:t>
            </a:r>
            <a:r>
              <a:rPr lang="en-IN" sz="1600" dirty="0" err="1">
                <a:solidFill>
                  <a:srgbClr val="FF0000"/>
                </a:solidFill>
              </a:rPr>
              <a:t>inner</a:t>
            </a:r>
            <a:r>
              <a:rPr lang="en-IN" sz="1600" dirty="0">
                <a:solidFill>
                  <a:srgbClr val="FF0000"/>
                </a:solidFill>
              </a:rPr>
              <a:t> = new Inner();</a:t>
            </a:r>
          </a:p>
          <a:p>
            <a:pPr marL="76200" indent="0">
              <a:buNone/>
            </a:pPr>
            <a:r>
              <a:rPr lang="en-IN" sz="1600" dirty="0">
                <a:solidFill>
                  <a:srgbClr val="FF0000"/>
                </a:solidFill>
              </a:rPr>
              <a:t>	</a:t>
            </a:r>
            <a:r>
              <a:rPr lang="en-IN" sz="1600" dirty="0" err="1">
                <a:solidFill>
                  <a:srgbClr val="FF0000"/>
                </a:solidFill>
              </a:rPr>
              <a:t>inner.display</a:t>
            </a:r>
            <a:r>
              <a:rPr lang="en-IN" sz="1600" dirty="0">
                <a:solidFill>
                  <a:srgbClr val="FF0000"/>
                </a:solidFill>
              </a:rPr>
              <a:t>();</a:t>
            </a:r>
          </a:p>
          <a:p>
            <a:pPr marL="76200" indent="0">
              <a:buNone/>
            </a:pPr>
            <a:r>
              <a:rPr lang="en-IN" sz="1600" dirty="0"/>
              <a:t>	}}}</a:t>
            </a:r>
          </a:p>
          <a:p>
            <a:pPr marL="76200" indent="0">
              <a:buNone/>
            </a:pPr>
            <a:r>
              <a:rPr lang="en-IN" sz="1600" dirty="0"/>
              <a:t>class </a:t>
            </a:r>
            <a:r>
              <a:rPr lang="en-IN" sz="1600" dirty="0" err="1"/>
              <a:t>InnerClassDemo</a:t>
            </a:r>
            <a:r>
              <a:rPr lang="en-IN" sz="1600" dirty="0"/>
              <a:t> {</a:t>
            </a:r>
          </a:p>
          <a:p>
            <a:pPr marL="76200" indent="0">
              <a:buNone/>
            </a:pPr>
            <a:r>
              <a:rPr lang="en-IN" sz="1600" dirty="0"/>
              <a:t>public static void main(String </a:t>
            </a:r>
            <a:r>
              <a:rPr lang="en-IN" sz="1600" dirty="0" err="1"/>
              <a:t>args</a:t>
            </a:r>
            <a:r>
              <a:rPr lang="en-IN" sz="1600" dirty="0"/>
              <a:t>[]) {</a:t>
            </a:r>
          </a:p>
          <a:p>
            <a:pPr marL="76200" indent="0">
              <a:buNone/>
            </a:pPr>
            <a:r>
              <a:rPr lang="en-IN" sz="1600" dirty="0">
                <a:solidFill>
                  <a:srgbClr val="FF0000"/>
                </a:solidFill>
              </a:rPr>
              <a:t>Outer </a:t>
            </a:r>
            <a:r>
              <a:rPr lang="en-IN" sz="1600" dirty="0" err="1">
                <a:solidFill>
                  <a:srgbClr val="FF0000"/>
                </a:solidFill>
              </a:rPr>
              <a:t>outer</a:t>
            </a:r>
            <a:r>
              <a:rPr lang="en-IN" sz="1600" dirty="0">
                <a:solidFill>
                  <a:srgbClr val="FF0000"/>
                </a:solidFill>
              </a:rPr>
              <a:t> = new Outer();</a:t>
            </a:r>
          </a:p>
          <a:p>
            <a:pPr marL="76200" indent="0">
              <a:buNone/>
            </a:pPr>
            <a:r>
              <a:rPr lang="en-IN" sz="1600" dirty="0" err="1">
                <a:solidFill>
                  <a:srgbClr val="FF0000"/>
                </a:solidFill>
              </a:rPr>
              <a:t>outer.test</a:t>
            </a:r>
            <a:r>
              <a:rPr lang="en-IN" sz="1600" dirty="0">
                <a:solidFill>
                  <a:srgbClr val="FF0000"/>
                </a:solidFill>
              </a:rPr>
              <a:t>();</a:t>
            </a:r>
          </a:p>
          <a:p>
            <a:pPr marL="76200" indent="0">
              <a:buNone/>
            </a:pPr>
            <a:r>
              <a:rPr lang="en-IN" sz="1600" dirty="0"/>
              <a:t>}}	</a:t>
            </a:r>
            <a:r>
              <a:rPr lang="en-IN" sz="1800" dirty="0"/>
              <a:t>	</a:t>
            </a:r>
            <a:endParaRPr lang="en-IN" sz="18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44</a:t>
            </a:fld>
            <a:endParaRPr lang="en"/>
          </a:p>
        </p:txBody>
      </p:sp>
      <p:sp>
        <p:nvSpPr>
          <p:cNvPr id="5" name="Rectangle 4"/>
          <p:cNvSpPr/>
          <p:nvPr/>
        </p:nvSpPr>
        <p:spPr>
          <a:xfrm>
            <a:off x="2286000" y="1986975"/>
            <a:ext cx="4572000" cy="307777"/>
          </a:xfrm>
          <a:prstGeom prst="rect">
            <a:avLst/>
          </a:prstGeom>
        </p:spPr>
        <p:txBody>
          <a:bodyPr>
            <a:spAutoFit/>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6950" y="1707654"/>
            <a:ext cx="2383482"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950" y="3219821"/>
            <a:ext cx="2383482" cy="583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6528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Using Command-Line Arguments</a:t>
            </a:r>
            <a:endParaRPr lang="en-IN" dirty="0"/>
          </a:p>
        </p:txBody>
      </p:sp>
      <p:sp>
        <p:nvSpPr>
          <p:cNvPr id="3" name="Text Placeholder 2"/>
          <p:cNvSpPr>
            <a:spLocks noGrp="1"/>
          </p:cNvSpPr>
          <p:nvPr>
            <p:ph type="body" idx="1"/>
          </p:nvPr>
        </p:nvSpPr>
        <p:spPr>
          <a:xfrm>
            <a:off x="323528" y="483518"/>
            <a:ext cx="8640960" cy="4536504"/>
          </a:xfrm>
        </p:spPr>
        <p:txBody>
          <a:bodyPr/>
          <a:lstStyle/>
          <a:p>
            <a:r>
              <a:rPr lang="en-IN" sz="1600" dirty="0"/>
              <a:t>Sometimes you will want to pass information into a program when you run it. </a:t>
            </a:r>
          </a:p>
          <a:p>
            <a:r>
              <a:rPr lang="en-IN" sz="1600" dirty="0"/>
              <a:t>This is accomplished by passing </a:t>
            </a:r>
            <a:r>
              <a:rPr lang="en-IN" sz="1600" i="1" dirty="0">
                <a:highlight>
                  <a:srgbClr val="FFFF00"/>
                </a:highlight>
              </a:rPr>
              <a:t>command-line arguments </a:t>
            </a:r>
            <a:r>
              <a:rPr lang="en-IN" sz="1600" dirty="0">
                <a:highlight>
                  <a:srgbClr val="FFFF00"/>
                </a:highlight>
              </a:rPr>
              <a:t>to </a:t>
            </a:r>
            <a:r>
              <a:rPr lang="en-IN" sz="1600" b="1" dirty="0">
                <a:highlight>
                  <a:srgbClr val="FFFF00"/>
                </a:highlight>
              </a:rPr>
              <a:t>main( )</a:t>
            </a:r>
            <a:r>
              <a:rPr lang="en-IN" sz="1600" dirty="0">
                <a:highlight>
                  <a:srgbClr val="FFFF00"/>
                </a:highlight>
              </a:rPr>
              <a:t>.</a:t>
            </a:r>
          </a:p>
          <a:p>
            <a:r>
              <a:rPr lang="en-IN" sz="1600" dirty="0"/>
              <a:t> A command-line argument is the information that directly follows the program’s name on the command line when it is executed.</a:t>
            </a:r>
            <a:r>
              <a:rPr lang="en-IN" sz="1800" dirty="0"/>
              <a:t>	</a:t>
            </a:r>
          </a:p>
          <a:p>
            <a:r>
              <a:rPr lang="en-IN" sz="1600" dirty="0"/>
              <a:t>The </a:t>
            </a:r>
            <a:r>
              <a:rPr lang="en-IN" sz="1600" dirty="0">
                <a:highlight>
                  <a:srgbClr val="FFFF00"/>
                </a:highlight>
              </a:rPr>
              <a:t>command-line arguments are stored as strings in a String array passed to the </a:t>
            </a:r>
            <a:r>
              <a:rPr lang="en-IN" sz="1600" dirty="0" err="1">
                <a:highlight>
                  <a:srgbClr val="FFFF00"/>
                </a:highlight>
              </a:rPr>
              <a:t>args</a:t>
            </a:r>
            <a:r>
              <a:rPr lang="en-IN" sz="1600" dirty="0">
                <a:highlight>
                  <a:srgbClr val="FFFF00"/>
                </a:highlight>
              </a:rPr>
              <a:t> parameter  of main( ).</a:t>
            </a:r>
          </a:p>
          <a:p>
            <a:r>
              <a:rPr lang="en-IN" sz="1600" dirty="0"/>
              <a:t>The first command-line argument is stored at </a:t>
            </a:r>
            <a:r>
              <a:rPr lang="en-IN" sz="1600" b="1" dirty="0" err="1"/>
              <a:t>args</a:t>
            </a:r>
            <a:r>
              <a:rPr lang="en-IN" sz="1600" b="1" dirty="0"/>
              <a:t>[0]</a:t>
            </a:r>
            <a:r>
              <a:rPr lang="en-IN" sz="1600" dirty="0"/>
              <a:t>, the second at </a:t>
            </a:r>
            <a:r>
              <a:rPr lang="en-IN" sz="1600" b="1" dirty="0" err="1"/>
              <a:t>args</a:t>
            </a:r>
            <a:r>
              <a:rPr lang="en-IN" sz="1600" b="1" dirty="0"/>
              <a:t>[1]</a:t>
            </a:r>
            <a:r>
              <a:rPr lang="en-IN" sz="1600" dirty="0"/>
              <a:t>, and so 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45</a:t>
            </a:fld>
            <a:endParaRPr lang="en"/>
          </a:p>
        </p:txBody>
      </p:sp>
      <p:sp>
        <p:nvSpPr>
          <p:cNvPr id="5" name="Rectangle 4"/>
          <p:cNvSpPr/>
          <p:nvPr/>
        </p:nvSpPr>
        <p:spPr>
          <a:xfrm>
            <a:off x="2286000" y="1986975"/>
            <a:ext cx="4572000" cy="307777"/>
          </a:xfrm>
          <a:prstGeom prst="rect">
            <a:avLst/>
          </a:prstGeom>
        </p:spPr>
        <p:txBody>
          <a:bodyPr>
            <a:spAutoFit/>
          </a:bodyPr>
          <a:lstStyle/>
          <a:p>
            <a:endParaRPr lang="en-IN" dirty="0"/>
          </a:p>
        </p:txBody>
      </p:sp>
    </p:spTree>
    <p:extLst>
      <p:ext uri="{BB962C8B-B14F-4D97-AF65-F5344CB8AC3E}">
        <p14:creationId xmlns:p14="http://schemas.microsoft.com/office/powerpoint/2010/main" val="4072904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dirty="0"/>
              <a:t>Simple example of command-line argument in java</a:t>
            </a:r>
          </a:p>
        </p:txBody>
      </p:sp>
      <p:sp>
        <p:nvSpPr>
          <p:cNvPr id="3" name="Text Placeholder 2"/>
          <p:cNvSpPr>
            <a:spLocks noGrp="1"/>
          </p:cNvSpPr>
          <p:nvPr>
            <p:ph type="body" idx="1"/>
          </p:nvPr>
        </p:nvSpPr>
        <p:spPr>
          <a:xfrm>
            <a:off x="323528" y="627534"/>
            <a:ext cx="8640960" cy="4392488"/>
          </a:xfrm>
        </p:spPr>
        <p:txBody>
          <a:bodyPr/>
          <a:lstStyle/>
          <a:p>
            <a:pPr marL="76200" indent="0">
              <a:buNone/>
            </a:pPr>
            <a:r>
              <a:rPr lang="en-IN" sz="1600" b="1" dirty="0"/>
              <a:t>class</a:t>
            </a:r>
            <a:r>
              <a:rPr lang="en-IN" sz="1600" dirty="0"/>
              <a:t> </a:t>
            </a:r>
            <a:r>
              <a:rPr lang="en-IN" sz="1600" dirty="0" err="1"/>
              <a:t>CommandLineExample</a:t>
            </a:r>
            <a:endParaRPr lang="en-IN" sz="1600" dirty="0"/>
          </a:p>
          <a:p>
            <a:pPr marL="76200" indent="0">
              <a:buNone/>
            </a:pPr>
            <a:r>
              <a:rPr lang="en-IN" sz="1600" dirty="0"/>
              <a:t>{  </a:t>
            </a:r>
          </a:p>
          <a:p>
            <a:pPr marL="76200" indent="0">
              <a:buNone/>
            </a:pPr>
            <a:r>
              <a:rPr lang="en-IN" sz="1600" b="1" dirty="0"/>
              <a:t>	public</a:t>
            </a:r>
            <a:r>
              <a:rPr lang="en-IN" sz="1600" dirty="0"/>
              <a:t> </a:t>
            </a:r>
            <a:r>
              <a:rPr lang="en-IN" sz="1600" b="1" dirty="0"/>
              <a:t>static</a:t>
            </a:r>
            <a:r>
              <a:rPr lang="en-IN" sz="1600" dirty="0"/>
              <a:t> </a:t>
            </a:r>
            <a:r>
              <a:rPr lang="en-IN" sz="1600" b="1" dirty="0"/>
              <a:t>void</a:t>
            </a:r>
            <a:r>
              <a:rPr lang="en-IN" sz="1600" dirty="0"/>
              <a:t> main(String </a:t>
            </a:r>
            <a:r>
              <a:rPr lang="en-IN" sz="1600" dirty="0" err="1"/>
              <a:t>args</a:t>
            </a:r>
            <a:r>
              <a:rPr lang="en-IN" sz="1600" dirty="0"/>
              <a:t>[])</a:t>
            </a:r>
          </a:p>
          <a:p>
            <a:pPr marL="76200" indent="0">
              <a:buNone/>
            </a:pPr>
            <a:r>
              <a:rPr lang="en-IN" sz="1600" dirty="0"/>
              <a:t>	{  </a:t>
            </a:r>
          </a:p>
          <a:p>
            <a:pPr marL="76200" indent="0">
              <a:buNone/>
            </a:pPr>
            <a:r>
              <a:rPr lang="en-IN" sz="1600" dirty="0"/>
              <a:t>		</a:t>
            </a:r>
            <a:r>
              <a:rPr lang="en-IN" sz="1600" dirty="0" err="1"/>
              <a:t>System.out.println</a:t>
            </a:r>
            <a:r>
              <a:rPr lang="en-IN" sz="1600" dirty="0"/>
              <a:t>("Your first argument is: </a:t>
            </a:r>
            <a:r>
              <a:rPr lang="en-IN" sz="1600" dirty="0">
                <a:solidFill>
                  <a:srgbClr val="FF0000"/>
                </a:solidFill>
              </a:rPr>
              <a:t>"+ </a:t>
            </a:r>
            <a:r>
              <a:rPr lang="en-IN" sz="1600" dirty="0" err="1">
                <a:solidFill>
                  <a:srgbClr val="FF0000"/>
                </a:solidFill>
              </a:rPr>
              <a:t>args</a:t>
            </a:r>
            <a:r>
              <a:rPr lang="en-IN" sz="1600" dirty="0">
                <a:solidFill>
                  <a:srgbClr val="FF0000"/>
                </a:solidFill>
              </a:rPr>
              <a:t>[0]);</a:t>
            </a:r>
            <a:r>
              <a:rPr lang="en-IN" sz="1600" dirty="0"/>
              <a:t>  </a:t>
            </a:r>
          </a:p>
          <a:p>
            <a:pPr marL="76200" indent="0">
              <a:buNone/>
            </a:pPr>
            <a:r>
              <a:rPr lang="en-IN" sz="1600" dirty="0"/>
              <a:t>	}  </a:t>
            </a:r>
          </a:p>
          <a:p>
            <a:pPr marL="76200" indent="0">
              <a:buNone/>
            </a:pPr>
            <a:r>
              <a:rPr lang="en-IN" sz="1600" dirty="0"/>
              <a:t>} </a:t>
            </a:r>
          </a:p>
          <a:p>
            <a:pPr marL="76200" indent="0">
              <a:buNone/>
            </a:pPr>
            <a:r>
              <a:rPr lang="en-IN" sz="1600" dirty="0" err="1"/>
              <a:t>javac</a:t>
            </a:r>
            <a:r>
              <a:rPr lang="en-IN" sz="1600" dirty="0"/>
              <a:t> CommandLineExample.java </a:t>
            </a:r>
          </a:p>
          <a:p>
            <a:pPr marL="76200" indent="0">
              <a:buNone/>
            </a:pPr>
            <a:r>
              <a:rPr lang="en-IN" sz="1600" dirty="0"/>
              <a:t>java </a:t>
            </a:r>
            <a:r>
              <a:rPr lang="en-IN" sz="1600" dirty="0" err="1"/>
              <a:t>CommandLineExample</a:t>
            </a:r>
            <a:r>
              <a:rPr lang="en-IN" sz="1600" dirty="0"/>
              <a:t> test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46</a:t>
            </a:fld>
            <a:endParaRPr lang="en"/>
          </a:p>
        </p:txBody>
      </p:sp>
      <p:sp>
        <p:nvSpPr>
          <p:cNvPr id="5" name="Rectangle 4"/>
          <p:cNvSpPr/>
          <p:nvPr/>
        </p:nvSpPr>
        <p:spPr>
          <a:xfrm>
            <a:off x="2627784" y="2004871"/>
            <a:ext cx="4572000" cy="307777"/>
          </a:xfrm>
          <a:prstGeom prst="rect">
            <a:avLst/>
          </a:prstGeom>
        </p:spPr>
        <p:txBody>
          <a:bodyPr>
            <a:spAutoFit/>
          </a:bodyPr>
          <a:lstStyle/>
          <a:p>
            <a:endParaRPr lang="en-IN" dirty="0"/>
          </a:p>
        </p:txBody>
      </p:sp>
    </p:spTree>
    <p:extLst>
      <p:ext uri="{BB962C8B-B14F-4D97-AF65-F5344CB8AC3E}">
        <p14:creationId xmlns:p14="http://schemas.microsoft.com/office/powerpoint/2010/main" val="1938598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dirty="0"/>
              <a:t>Simple example of command-line argument in java</a:t>
            </a:r>
          </a:p>
        </p:txBody>
      </p:sp>
      <p:sp>
        <p:nvSpPr>
          <p:cNvPr id="3" name="Text Placeholder 2"/>
          <p:cNvSpPr>
            <a:spLocks noGrp="1"/>
          </p:cNvSpPr>
          <p:nvPr>
            <p:ph type="body" idx="1"/>
          </p:nvPr>
        </p:nvSpPr>
        <p:spPr>
          <a:xfrm>
            <a:off x="323528" y="627534"/>
            <a:ext cx="8640960" cy="4392488"/>
          </a:xfrm>
        </p:spPr>
        <p:txBody>
          <a:bodyPr/>
          <a:lstStyle/>
          <a:p>
            <a:pPr marL="76200" indent="0">
              <a:buNone/>
            </a:pPr>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47</a:t>
            </a:fld>
            <a:endParaRPr lang="en"/>
          </a:p>
        </p:txBody>
      </p:sp>
      <p:sp>
        <p:nvSpPr>
          <p:cNvPr id="5" name="Rectangle 4"/>
          <p:cNvSpPr/>
          <p:nvPr/>
        </p:nvSpPr>
        <p:spPr>
          <a:xfrm>
            <a:off x="2627784" y="2004871"/>
            <a:ext cx="4572000" cy="307777"/>
          </a:xfrm>
          <a:prstGeom prst="rect">
            <a:avLst/>
          </a:prstGeom>
        </p:spPr>
        <p:txBody>
          <a:bodyPr>
            <a:spAutoFit/>
          </a:bodyPr>
          <a:lstStyle/>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062734467"/>
              </p:ext>
            </p:extLst>
          </p:nvPr>
        </p:nvGraphicFramePr>
        <p:xfrm>
          <a:off x="395536" y="699542"/>
          <a:ext cx="8640960" cy="4176464"/>
        </p:xfrm>
        <a:graphic>
          <a:graphicData uri="http://schemas.openxmlformats.org/drawingml/2006/table">
            <a:tbl>
              <a:tblPr firstRow="1" bandRow="1">
                <a:tableStyleId>{D016372B-EEBE-4A30-A24A-56B3CD919E51}</a:tableStyleId>
              </a:tblPr>
              <a:tblGrid>
                <a:gridCol w="4824536">
                  <a:extLst>
                    <a:ext uri="{9D8B030D-6E8A-4147-A177-3AD203B41FA5}">
                      <a16:colId xmlns:a16="http://schemas.microsoft.com/office/drawing/2014/main" val="20000"/>
                    </a:ext>
                  </a:extLst>
                </a:gridCol>
                <a:gridCol w="3816424">
                  <a:extLst>
                    <a:ext uri="{9D8B030D-6E8A-4147-A177-3AD203B41FA5}">
                      <a16:colId xmlns:a16="http://schemas.microsoft.com/office/drawing/2014/main" val="20001"/>
                    </a:ext>
                  </a:extLst>
                </a:gridCol>
              </a:tblGrid>
              <a:tr h="4176464">
                <a:tc>
                  <a:txBody>
                    <a:bodyPr/>
                    <a:lstStyle/>
                    <a:p>
                      <a:pPr marL="76200" indent="0">
                        <a:buNone/>
                      </a:pPr>
                      <a:r>
                        <a:rPr lang="en-IN" sz="1800" b="1" dirty="0"/>
                        <a:t>class</a:t>
                      </a:r>
                      <a:r>
                        <a:rPr lang="en-IN" sz="1800" dirty="0"/>
                        <a:t> </a:t>
                      </a:r>
                      <a:r>
                        <a:rPr lang="en-IN" sz="1800" b="0" i="0" u="none" strike="noStrike" cap="none" baseline="0" dirty="0" err="1">
                          <a:solidFill>
                            <a:srgbClr val="00B050"/>
                          </a:solidFill>
                          <a:latin typeface="Arial"/>
                          <a:ea typeface="Arial"/>
                          <a:cs typeface="Arial"/>
                          <a:sym typeface="Arial"/>
                        </a:rPr>
                        <a:t>CommandLine</a:t>
                      </a:r>
                      <a:r>
                        <a:rPr lang="en-IN" sz="1800" b="0" i="0" u="none" strike="noStrike" cap="none" baseline="0" dirty="0">
                          <a:solidFill>
                            <a:srgbClr val="00B050"/>
                          </a:solidFill>
                          <a:latin typeface="Arial"/>
                          <a:ea typeface="Arial"/>
                          <a:cs typeface="Arial"/>
                          <a:sym typeface="Arial"/>
                        </a:rPr>
                        <a:t> </a:t>
                      </a:r>
                      <a:endParaRPr lang="en-IN" sz="1800" dirty="0"/>
                    </a:p>
                    <a:p>
                      <a:pPr marL="76200" indent="0">
                        <a:buNone/>
                      </a:pPr>
                      <a:r>
                        <a:rPr lang="en-IN" sz="1800" dirty="0"/>
                        <a:t>{  </a:t>
                      </a:r>
                    </a:p>
                    <a:p>
                      <a:pPr marL="76200" indent="0">
                        <a:buNone/>
                      </a:pPr>
                      <a:r>
                        <a:rPr lang="en-IN" sz="1800" b="1" dirty="0"/>
                        <a:t>public</a:t>
                      </a:r>
                      <a:r>
                        <a:rPr lang="en-IN" sz="1800" dirty="0"/>
                        <a:t> </a:t>
                      </a:r>
                      <a:r>
                        <a:rPr lang="en-IN" sz="1800" b="1" dirty="0"/>
                        <a:t>static</a:t>
                      </a:r>
                      <a:r>
                        <a:rPr lang="en-IN" sz="1800" dirty="0"/>
                        <a:t> </a:t>
                      </a:r>
                      <a:r>
                        <a:rPr lang="en-IN" sz="1800" b="1" dirty="0"/>
                        <a:t>void</a:t>
                      </a:r>
                      <a:r>
                        <a:rPr lang="en-IN" sz="1800" dirty="0"/>
                        <a:t> main(String </a:t>
                      </a:r>
                      <a:r>
                        <a:rPr lang="en-IN" sz="1800" dirty="0" err="1"/>
                        <a:t>args</a:t>
                      </a:r>
                      <a:r>
                        <a:rPr lang="en-IN" sz="1800" dirty="0"/>
                        <a:t>[])</a:t>
                      </a:r>
                    </a:p>
                    <a:p>
                      <a:pPr marL="76200" indent="0">
                        <a:buNone/>
                      </a:pPr>
                      <a:r>
                        <a:rPr lang="en-IN" sz="1800" dirty="0"/>
                        <a:t>	{  </a:t>
                      </a:r>
                    </a:p>
                    <a:p>
                      <a:pPr marL="76200" indent="0">
                        <a:buNone/>
                      </a:pPr>
                      <a:r>
                        <a:rPr lang="en-IN" sz="1800" b="1" dirty="0"/>
                        <a:t>		for</a:t>
                      </a:r>
                      <a:r>
                        <a:rPr lang="en-IN" sz="1800" dirty="0"/>
                        <a:t>(</a:t>
                      </a:r>
                      <a:r>
                        <a:rPr lang="en-IN" sz="1800" b="1" dirty="0" err="1"/>
                        <a:t>int</a:t>
                      </a:r>
                      <a:r>
                        <a:rPr lang="en-IN" sz="1800" dirty="0"/>
                        <a:t> </a:t>
                      </a:r>
                      <a:r>
                        <a:rPr lang="en-IN" sz="1800" dirty="0" err="1"/>
                        <a:t>i</a:t>
                      </a:r>
                      <a:r>
                        <a:rPr lang="en-IN" sz="1800" dirty="0"/>
                        <a:t>=0;i&lt;</a:t>
                      </a:r>
                      <a:r>
                        <a:rPr lang="en-IN" sz="1800" dirty="0" err="1"/>
                        <a:t>args.length;i</a:t>
                      </a:r>
                      <a:r>
                        <a:rPr lang="en-IN" sz="1800" dirty="0"/>
                        <a:t>++)  </a:t>
                      </a:r>
                    </a:p>
                    <a:p>
                      <a:pPr marL="76200" indent="0">
                        <a:buNone/>
                      </a:pPr>
                      <a:r>
                        <a:rPr lang="en-US" sz="1800" dirty="0"/>
                        <a:t>		{</a:t>
                      </a:r>
                      <a:endParaRPr lang="en-IN" sz="1800" dirty="0"/>
                    </a:p>
                    <a:p>
                      <a:pPr marL="76200" indent="0">
                        <a:buNone/>
                      </a:pPr>
                      <a:r>
                        <a:rPr lang="en-IN" sz="1800" dirty="0"/>
                        <a:t>			</a:t>
                      </a:r>
                      <a:r>
                        <a:rPr lang="en-IN" sz="1800" dirty="0" err="1"/>
                        <a:t>System.out.println</a:t>
                      </a:r>
                      <a:r>
                        <a:rPr lang="en-IN" sz="1800" dirty="0"/>
                        <a:t>("</a:t>
                      </a:r>
                      <a:r>
                        <a:rPr lang="en-IN" sz="1800" dirty="0" err="1"/>
                        <a:t>args</a:t>
                      </a:r>
                      <a:r>
                        <a:rPr lang="en-IN" sz="1800" dirty="0"/>
                        <a:t>[" + </a:t>
                      </a:r>
                      <a:r>
                        <a:rPr lang="en-IN" sz="1800" dirty="0" err="1"/>
                        <a:t>i</a:t>
                      </a:r>
                      <a:r>
                        <a:rPr lang="en-IN" sz="1800" dirty="0"/>
                        <a:t> + "]: " +</a:t>
                      </a:r>
                      <a:r>
                        <a:rPr lang="en-IN" sz="1800" dirty="0" err="1"/>
                        <a:t>args</a:t>
                      </a:r>
                      <a:r>
                        <a:rPr lang="en-IN" sz="1800" dirty="0"/>
                        <a:t>[</a:t>
                      </a:r>
                      <a:r>
                        <a:rPr lang="en-IN" sz="1800" dirty="0" err="1"/>
                        <a:t>i</a:t>
                      </a:r>
                      <a:r>
                        <a:rPr lang="en-IN" sz="1800" dirty="0"/>
                        <a:t>]);</a:t>
                      </a:r>
                    </a:p>
                    <a:p>
                      <a:pPr marL="76200" indent="0">
                        <a:buNone/>
                      </a:pPr>
                      <a:r>
                        <a:rPr lang="en-US" sz="1800" dirty="0"/>
                        <a:t>		}</a:t>
                      </a:r>
                      <a:r>
                        <a:rPr lang="en-IN" sz="1800" dirty="0"/>
                        <a:t> </a:t>
                      </a:r>
                    </a:p>
                    <a:p>
                      <a:pPr marL="76200" indent="0">
                        <a:buNone/>
                      </a:pPr>
                      <a:r>
                        <a:rPr lang="en-IN" sz="1800" dirty="0"/>
                        <a:t>              }  	</a:t>
                      </a:r>
                    </a:p>
                    <a:p>
                      <a:pPr marL="76200" indent="0">
                        <a:buNone/>
                      </a:pPr>
                      <a:r>
                        <a:rPr lang="en-IN" sz="1800" dirty="0"/>
                        <a:t>}  </a:t>
                      </a:r>
                    </a:p>
                    <a:p>
                      <a:endParaRPr lang="en-IN" dirty="0"/>
                    </a:p>
                  </a:txBody>
                  <a:tcPr/>
                </a:tc>
                <a:tc>
                  <a:txBody>
                    <a:bodyPr/>
                    <a:lstStyle/>
                    <a:p>
                      <a:r>
                        <a:rPr lang="en-IN" sz="1600" b="0" i="0" u="none" strike="noStrike" cap="none" baseline="0" dirty="0">
                          <a:solidFill>
                            <a:srgbClr val="FF0000"/>
                          </a:solidFill>
                          <a:latin typeface="Arial"/>
                          <a:ea typeface="Arial"/>
                          <a:cs typeface="Arial"/>
                          <a:sym typeface="Arial"/>
                        </a:rPr>
                        <a:t>Try executing this program, as shown here:</a:t>
                      </a:r>
                    </a:p>
                    <a:p>
                      <a:endParaRPr lang="en-IN" sz="1600" b="0" i="0" u="none" strike="noStrike" cap="none" baseline="0" dirty="0">
                        <a:solidFill>
                          <a:srgbClr val="FF0000"/>
                        </a:solidFill>
                        <a:latin typeface="Arial"/>
                        <a:ea typeface="Arial"/>
                        <a:cs typeface="Arial"/>
                        <a:sym typeface="Arial"/>
                      </a:endParaRPr>
                    </a:p>
                    <a:p>
                      <a:r>
                        <a:rPr lang="en-IN" sz="1800" b="0" i="0" u="none" strike="noStrike" cap="none" baseline="0" dirty="0">
                          <a:solidFill>
                            <a:srgbClr val="00B050"/>
                          </a:solidFill>
                          <a:latin typeface="Arial"/>
                          <a:ea typeface="Arial"/>
                          <a:cs typeface="Arial"/>
                          <a:sym typeface="Arial"/>
                        </a:rPr>
                        <a:t>java </a:t>
                      </a:r>
                      <a:r>
                        <a:rPr lang="en-IN" sz="1800" b="0" i="0" u="none" strike="noStrike" cap="none" baseline="0" dirty="0" err="1">
                          <a:solidFill>
                            <a:srgbClr val="00B050"/>
                          </a:solidFill>
                          <a:latin typeface="Arial"/>
                          <a:ea typeface="Arial"/>
                          <a:cs typeface="Arial"/>
                          <a:sym typeface="Arial"/>
                        </a:rPr>
                        <a:t>CommandLine</a:t>
                      </a:r>
                      <a:r>
                        <a:rPr lang="en-IN" sz="1800" b="0" i="0" u="none" strike="noStrike" cap="none" baseline="0" dirty="0">
                          <a:solidFill>
                            <a:srgbClr val="00B050"/>
                          </a:solidFill>
                          <a:latin typeface="Arial"/>
                          <a:ea typeface="Arial"/>
                          <a:cs typeface="Arial"/>
                          <a:sym typeface="Arial"/>
                        </a:rPr>
                        <a:t> this is a test 100 -1</a:t>
                      </a:r>
                    </a:p>
                    <a:p>
                      <a:endParaRPr lang="en-US" sz="1800" b="0" i="0" u="none" strike="noStrike" cap="none" baseline="0" dirty="0">
                        <a:solidFill>
                          <a:srgbClr val="FF0000"/>
                        </a:solidFill>
                        <a:latin typeface="Arial"/>
                        <a:cs typeface="Arial"/>
                        <a:sym typeface="Arial"/>
                      </a:endParaRPr>
                    </a:p>
                    <a:p>
                      <a:r>
                        <a:rPr lang="en-US" sz="1600" b="0" i="0" u="sng" strike="noStrike" cap="none" baseline="0" dirty="0">
                          <a:solidFill>
                            <a:srgbClr val="FF0000"/>
                          </a:solidFill>
                          <a:latin typeface="Arial"/>
                          <a:cs typeface="Arial"/>
                          <a:sym typeface="Arial"/>
                        </a:rPr>
                        <a:t>OUTPUT </a:t>
                      </a:r>
                    </a:p>
                    <a:p>
                      <a:endParaRPr lang="en-US" sz="1800" b="0" i="0" u="sng" strike="noStrike" cap="none" baseline="0" dirty="0">
                        <a:solidFill>
                          <a:srgbClr val="FF0000"/>
                        </a:solidFill>
                        <a:latin typeface="Arial"/>
                        <a:cs typeface="Arial"/>
                        <a:sym typeface="Arial"/>
                      </a:endParaRPr>
                    </a:p>
                    <a:p>
                      <a:r>
                        <a:rPr lang="en-IN" sz="1600" b="0" i="0" u="none" strike="noStrike" cap="none" baseline="0" dirty="0" err="1">
                          <a:solidFill>
                            <a:srgbClr val="000000"/>
                          </a:solidFill>
                          <a:latin typeface="Arial"/>
                          <a:ea typeface="Arial"/>
                          <a:cs typeface="Arial"/>
                          <a:sym typeface="Arial"/>
                        </a:rPr>
                        <a:t>args</a:t>
                      </a:r>
                      <a:r>
                        <a:rPr lang="en-IN" sz="1600" b="0" i="0" u="none" strike="noStrike" cap="none" baseline="0" dirty="0">
                          <a:solidFill>
                            <a:srgbClr val="000000"/>
                          </a:solidFill>
                          <a:latin typeface="Arial"/>
                          <a:ea typeface="Arial"/>
                          <a:cs typeface="Arial"/>
                          <a:sym typeface="Arial"/>
                        </a:rPr>
                        <a:t>[0]: this</a:t>
                      </a:r>
                    </a:p>
                    <a:p>
                      <a:r>
                        <a:rPr lang="en-IN" sz="1600" b="0" i="0" u="none" strike="noStrike" cap="none" baseline="0" dirty="0" err="1">
                          <a:solidFill>
                            <a:srgbClr val="000000"/>
                          </a:solidFill>
                          <a:latin typeface="Arial"/>
                          <a:ea typeface="Arial"/>
                          <a:cs typeface="Arial"/>
                          <a:sym typeface="Arial"/>
                        </a:rPr>
                        <a:t>args</a:t>
                      </a:r>
                      <a:r>
                        <a:rPr lang="en-IN" sz="1600" b="0" i="0" u="none" strike="noStrike" cap="none" baseline="0" dirty="0">
                          <a:solidFill>
                            <a:srgbClr val="000000"/>
                          </a:solidFill>
                          <a:latin typeface="Arial"/>
                          <a:ea typeface="Arial"/>
                          <a:cs typeface="Arial"/>
                          <a:sym typeface="Arial"/>
                        </a:rPr>
                        <a:t>[1]: is</a:t>
                      </a:r>
                    </a:p>
                    <a:p>
                      <a:r>
                        <a:rPr lang="en-IN" sz="1600" b="0" i="0" u="none" strike="noStrike" cap="none" baseline="0" dirty="0" err="1">
                          <a:solidFill>
                            <a:srgbClr val="000000"/>
                          </a:solidFill>
                          <a:latin typeface="Arial"/>
                          <a:ea typeface="Arial"/>
                          <a:cs typeface="Arial"/>
                          <a:sym typeface="Arial"/>
                        </a:rPr>
                        <a:t>args</a:t>
                      </a:r>
                      <a:r>
                        <a:rPr lang="en-IN" sz="1600" b="0" i="0" u="none" strike="noStrike" cap="none" baseline="0" dirty="0">
                          <a:solidFill>
                            <a:srgbClr val="000000"/>
                          </a:solidFill>
                          <a:latin typeface="Arial"/>
                          <a:ea typeface="Arial"/>
                          <a:cs typeface="Arial"/>
                          <a:sym typeface="Arial"/>
                        </a:rPr>
                        <a:t>[2]: a</a:t>
                      </a:r>
                    </a:p>
                    <a:p>
                      <a:r>
                        <a:rPr lang="en-IN" sz="1600" b="0" i="0" u="none" strike="noStrike" cap="none" baseline="0" dirty="0" err="1">
                          <a:solidFill>
                            <a:srgbClr val="000000"/>
                          </a:solidFill>
                          <a:latin typeface="Arial"/>
                          <a:ea typeface="Arial"/>
                          <a:cs typeface="Arial"/>
                          <a:sym typeface="Arial"/>
                        </a:rPr>
                        <a:t>args</a:t>
                      </a:r>
                      <a:r>
                        <a:rPr lang="en-IN" sz="1600" b="0" i="0" u="none" strike="noStrike" cap="none" baseline="0" dirty="0">
                          <a:solidFill>
                            <a:srgbClr val="000000"/>
                          </a:solidFill>
                          <a:latin typeface="Arial"/>
                          <a:ea typeface="Arial"/>
                          <a:cs typeface="Arial"/>
                          <a:sym typeface="Arial"/>
                        </a:rPr>
                        <a:t>[3]: test</a:t>
                      </a:r>
                    </a:p>
                    <a:p>
                      <a:r>
                        <a:rPr lang="en-IN" sz="1600" b="0" i="0" u="none" strike="noStrike" cap="none" baseline="0" dirty="0" err="1">
                          <a:solidFill>
                            <a:srgbClr val="000000"/>
                          </a:solidFill>
                          <a:latin typeface="Arial"/>
                          <a:ea typeface="Arial"/>
                          <a:cs typeface="Arial"/>
                          <a:sym typeface="Arial"/>
                        </a:rPr>
                        <a:t>args</a:t>
                      </a:r>
                      <a:r>
                        <a:rPr lang="en-IN" sz="1600" b="0" i="0" u="none" strike="noStrike" cap="none" baseline="0" dirty="0">
                          <a:solidFill>
                            <a:srgbClr val="000000"/>
                          </a:solidFill>
                          <a:latin typeface="Arial"/>
                          <a:ea typeface="Arial"/>
                          <a:cs typeface="Arial"/>
                          <a:sym typeface="Arial"/>
                        </a:rPr>
                        <a:t>[4]: 100</a:t>
                      </a:r>
                    </a:p>
                    <a:p>
                      <a:r>
                        <a:rPr lang="en-IN" sz="1600" b="0" i="0" u="none" strike="noStrike" cap="none" baseline="0" dirty="0" err="1">
                          <a:solidFill>
                            <a:srgbClr val="000000"/>
                          </a:solidFill>
                          <a:latin typeface="Arial"/>
                          <a:ea typeface="Arial"/>
                          <a:cs typeface="Arial"/>
                          <a:sym typeface="Arial"/>
                        </a:rPr>
                        <a:t>args</a:t>
                      </a:r>
                      <a:r>
                        <a:rPr lang="en-IN" sz="1600" b="0" i="0" u="none" strike="noStrike" cap="none" baseline="0" dirty="0">
                          <a:solidFill>
                            <a:srgbClr val="000000"/>
                          </a:solidFill>
                          <a:latin typeface="Arial"/>
                          <a:ea typeface="Arial"/>
                          <a:cs typeface="Arial"/>
                          <a:sym typeface="Arial"/>
                        </a:rPr>
                        <a:t>[5]: -1</a:t>
                      </a:r>
                      <a:endParaRPr lang="en-IN" sz="1800" dirty="0">
                        <a:solidFill>
                          <a:srgbClr val="FF0000"/>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6693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000" b="1" dirty="0">
                <a:solidFill>
                  <a:schemeClr val="tx1"/>
                </a:solidFill>
              </a:rPr>
              <a:t>Variable Length Arguments</a:t>
            </a:r>
            <a:endParaRPr lang="en-IN" sz="2000" b="1" dirty="0"/>
          </a:p>
        </p:txBody>
      </p:sp>
      <p:sp>
        <p:nvSpPr>
          <p:cNvPr id="3" name="Text Placeholder 2"/>
          <p:cNvSpPr>
            <a:spLocks noGrp="1"/>
          </p:cNvSpPr>
          <p:nvPr>
            <p:ph type="body" idx="1"/>
          </p:nvPr>
        </p:nvSpPr>
        <p:spPr>
          <a:xfrm>
            <a:off x="323528" y="627534"/>
            <a:ext cx="8640960" cy="4392488"/>
          </a:xfrm>
        </p:spPr>
        <p:txBody>
          <a:bodyPr/>
          <a:lstStyle/>
          <a:p>
            <a:pPr algn="just"/>
            <a:r>
              <a:rPr lang="en-IN" sz="2000" dirty="0"/>
              <a:t>Beginning with JDK 5, Java has included a feature that simplifies the creation of methods that need to take a variable number of arguments. </a:t>
            </a:r>
          </a:p>
          <a:p>
            <a:pPr algn="just"/>
            <a:r>
              <a:rPr lang="en-IN" sz="2000" dirty="0">
                <a:solidFill>
                  <a:srgbClr val="FF0000"/>
                </a:solidFill>
              </a:rPr>
              <a:t>This feature is called </a:t>
            </a:r>
            <a:r>
              <a:rPr lang="en-IN" sz="2000" i="1" dirty="0" err="1">
                <a:solidFill>
                  <a:srgbClr val="FF0000"/>
                </a:solidFill>
              </a:rPr>
              <a:t>varargs</a:t>
            </a:r>
            <a:r>
              <a:rPr lang="en-IN" sz="2000" i="1" dirty="0">
                <a:solidFill>
                  <a:srgbClr val="FF0000"/>
                </a:solidFill>
              </a:rPr>
              <a:t> </a:t>
            </a:r>
            <a:r>
              <a:rPr lang="en-IN" sz="2000" dirty="0">
                <a:solidFill>
                  <a:srgbClr val="FF0000"/>
                </a:solidFill>
              </a:rPr>
              <a:t>and it is short for </a:t>
            </a:r>
            <a:r>
              <a:rPr lang="en-IN" sz="2000" i="1" dirty="0">
                <a:solidFill>
                  <a:srgbClr val="FF0000"/>
                </a:solidFill>
              </a:rPr>
              <a:t>variable-length arguments</a:t>
            </a:r>
            <a:r>
              <a:rPr lang="en-IN" sz="2000" dirty="0">
                <a:solidFill>
                  <a:srgbClr val="FF0000"/>
                </a:solidFill>
              </a:rPr>
              <a:t>. </a:t>
            </a:r>
          </a:p>
          <a:p>
            <a:pPr algn="just"/>
            <a:r>
              <a:rPr lang="en-IN" sz="2000" dirty="0"/>
              <a:t>A method that takes a variable number of arguments is called a </a:t>
            </a:r>
            <a:r>
              <a:rPr lang="en-IN" sz="2000" i="1" dirty="0"/>
              <a:t>variable-arity method</a:t>
            </a:r>
            <a:r>
              <a:rPr lang="en-IN" sz="2000" dirty="0"/>
              <a:t>, or simply a </a:t>
            </a:r>
            <a:r>
              <a:rPr lang="en-IN" sz="2000" i="1" dirty="0" err="1"/>
              <a:t>varargs</a:t>
            </a:r>
            <a:r>
              <a:rPr lang="en-IN" sz="2000" i="1" dirty="0"/>
              <a:t> method</a:t>
            </a:r>
            <a:r>
              <a:rPr lang="en-IN" sz="2000" dirty="0"/>
              <a:t>.</a:t>
            </a:r>
          </a:p>
          <a:p>
            <a:r>
              <a:rPr lang="en-IN" sz="2000" dirty="0"/>
              <a:t>A variable-length argument is specified by three periods (</a:t>
            </a:r>
            <a:r>
              <a:rPr lang="en-IN" sz="2000" b="1" dirty="0"/>
              <a:t>...</a:t>
            </a:r>
            <a:r>
              <a:rPr lang="en-IN" sz="2000" dirty="0"/>
              <a:t>). For example, here is how  a method </a:t>
            </a:r>
            <a:r>
              <a:rPr lang="en-IN" sz="2000" b="1" dirty="0" err="1"/>
              <a:t>vaTest</a:t>
            </a:r>
            <a:r>
              <a:rPr lang="en-IN" sz="2000" b="1" dirty="0"/>
              <a:t>( ) </a:t>
            </a:r>
            <a:r>
              <a:rPr lang="en-IN" sz="2000" dirty="0"/>
              <a:t>is written using a </a:t>
            </a:r>
            <a:r>
              <a:rPr lang="en-IN" sz="2000" dirty="0" err="1"/>
              <a:t>vararg</a:t>
            </a:r>
            <a:r>
              <a:rPr lang="en-IN" sz="2000" dirty="0"/>
              <a:t>:</a:t>
            </a:r>
          </a:p>
          <a:p>
            <a:pPr marL="76200" indent="0">
              <a:buNone/>
            </a:pPr>
            <a:r>
              <a:rPr lang="en-IN" sz="2000" dirty="0"/>
              <a:t>		</a:t>
            </a:r>
            <a:r>
              <a:rPr lang="en-IN" sz="2000" dirty="0">
                <a:solidFill>
                  <a:srgbClr val="00B050"/>
                </a:solidFill>
              </a:rPr>
              <a:t>static void </a:t>
            </a:r>
            <a:r>
              <a:rPr lang="en-IN" sz="2000" dirty="0" err="1">
                <a:solidFill>
                  <a:srgbClr val="00B050"/>
                </a:solidFill>
              </a:rPr>
              <a:t>vaTest</a:t>
            </a:r>
            <a:r>
              <a:rPr lang="en-IN" sz="2000" dirty="0">
                <a:solidFill>
                  <a:srgbClr val="00B050"/>
                </a:solidFill>
              </a:rPr>
              <a:t>(</a:t>
            </a:r>
            <a:r>
              <a:rPr lang="en-IN" sz="2000" dirty="0" err="1">
                <a:solidFill>
                  <a:srgbClr val="00B050"/>
                </a:solidFill>
              </a:rPr>
              <a:t>int</a:t>
            </a:r>
            <a:r>
              <a:rPr lang="en-IN" sz="2000" dirty="0">
                <a:solidFill>
                  <a:srgbClr val="00B050"/>
                </a:solidFill>
              </a:rPr>
              <a:t> ... v)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48</a:t>
            </a:fld>
            <a:endParaRPr lang="en"/>
          </a:p>
        </p:txBody>
      </p:sp>
      <p:sp>
        <p:nvSpPr>
          <p:cNvPr id="5" name="Rectangle 4"/>
          <p:cNvSpPr/>
          <p:nvPr/>
        </p:nvSpPr>
        <p:spPr>
          <a:xfrm>
            <a:off x="2627784" y="2004871"/>
            <a:ext cx="4572000" cy="307777"/>
          </a:xfrm>
          <a:prstGeom prst="rect">
            <a:avLst/>
          </a:prstGeom>
        </p:spPr>
        <p:txBody>
          <a:bodyPr>
            <a:spAutoFit/>
          </a:bodyPr>
          <a:lstStyle/>
          <a:p>
            <a:endParaRPr lang="en-IN" dirty="0"/>
          </a:p>
        </p:txBody>
      </p:sp>
    </p:spTree>
    <p:extLst>
      <p:ext uri="{BB962C8B-B14F-4D97-AF65-F5344CB8AC3E}">
        <p14:creationId xmlns:p14="http://schemas.microsoft.com/office/powerpoint/2010/main" val="41439026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br>
              <a:rPr lang="en-IN" sz="2000" dirty="0"/>
            </a:br>
            <a:r>
              <a:rPr lang="en-IN" sz="2400" dirty="0"/>
              <a:t>Old-style  approach to variable-length arguments.</a:t>
            </a:r>
            <a:endParaRPr lang="en-IN" sz="2400" b="1" dirty="0"/>
          </a:p>
        </p:txBody>
      </p:sp>
      <p:sp>
        <p:nvSpPr>
          <p:cNvPr id="3" name="Text Placeholder 2"/>
          <p:cNvSpPr>
            <a:spLocks noGrp="1"/>
          </p:cNvSpPr>
          <p:nvPr>
            <p:ph type="body" idx="1"/>
          </p:nvPr>
        </p:nvSpPr>
        <p:spPr>
          <a:xfrm>
            <a:off x="323528" y="627534"/>
            <a:ext cx="8640960" cy="4392488"/>
          </a:xfrm>
        </p:spPr>
        <p:txBody>
          <a:bodyPr/>
          <a:lstStyle/>
          <a:p>
            <a:pPr marL="76200" indent="0" algn="just">
              <a:buNone/>
            </a:pPr>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49</a:t>
            </a:fld>
            <a:endParaRPr lang="en"/>
          </a:p>
        </p:txBody>
      </p:sp>
      <p:sp>
        <p:nvSpPr>
          <p:cNvPr id="5" name="Rectangle 4"/>
          <p:cNvSpPr/>
          <p:nvPr/>
        </p:nvSpPr>
        <p:spPr>
          <a:xfrm>
            <a:off x="2627784" y="2004871"/>
            <a:ext cx="4572000" cy="307777"/>
          </a:xfrm>
          <a:prstGeom prst="rect">
            <a:avLst/>
          </a:prstGeom>
        </p:spPr>
        <p:txBody>
          <a:bodyPr>
            <a:spAutoFit/>
          </a:bodyPr>
          <a:lstStyle/>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520873982"/>
              </p:ext>
            </p:extLst>
          </p:nvPr>
        </p:nvGraphicFramePr>
        <p:xfrm>
          <a:off x="107504" y="699542"/>
          <a:ext cx="8928992" cy="4248472"/>
        </p:xfrm>
        <a:graphic>
          <a:graphicData uri="http://schemas.openxmlformats.org/drawingml/2006/table">
            <a:tbl>
              <a:tblPr firstRow="1" bandRow="1">
                <a:tableStyleId>{D016372B-EEBE-4A30-A24A-56B3CD919E51}</a:tableStyleId>
              </a:tblPr>
              <a:tblGrid>
                <a:gridCol w="4464496">
                  <a:extLst>
                    <a:ext uri="{9D8B030D-6E8A-4147-A177-3AD203B41FA5}">
                      <a16:colId xmlns:a16="http://schemas.microsoft.com/office/drawing/2014/main" val="20000"/>
                    </a:ext>
                  </a:extLst>
                </a:gridCol>
                <a:gridCol w="4464496">
                  <a:extLst>
                    <a:ext uri="{9D8B030D-6E8A-4147-A177-3AD203B41FA5}">
                      <a16:colId xmlns:a16="http://schemas.microsoft.com/office/drawing/2014/main" val="20001"/>
                    </a:ext>
                  </a:extLst>
                </a:gridCol>
              </a:tblGrid>
              <a:tr h="4248472">
                <a:tc>
                  <a:txBody>
                    <a:bodyPr/>
                    <a:lstStyle/>
                    <a:p>
                      <a:r>
                        <a:rPr lang="en-IN" sz="1800" b="0" i="0" u="none" strike="noStrike" cap="none" baseline="0" dirty="0">
                          <a:solidFill>
                            <a:srgbClr val="00B050"/>
                          </a:solidFill>
                          <a:latin typeface="Arial"/>
                          <a:ea typeface="Arial"/>
                          <a:cs typeface="Arial"/>
                          <a:sym typeface="Arial"/>
                        </a:rPr>
                        <a:t>class </a:t>
                      </a:r>
                      <a:r>
                        <a:rPr lang="en-IN" sz="1800" b="0" i="0" u="none" strike="noStrike" cap="none" baseline="0" dirty="0" err="1">
                          <a:solidFill>
                            <a:srgbClr val="00B050"/>
                          </a:solidFill>
                          <a:latin typeface="Arial"/>
                          <a:ea typeface="Arial"/>
                          <a:cs typeface="Arial"/>
                          <a:sym typeface="Arial"/>
                        </a:rPr>
                        <a:t>PassArray</a:t>
                      </a:r>
                      <a:r>
                        <a:rPr lang="en-IN" sz="1800" b="0" i="0" u="none" strike="noStrike" cap="none" baseline="0" dirty="0">
                          <a:solidFill>
                            <a:srgbClr val="00B050"/>
                          </a:solidFill>
                          <a:latin typeface="Arial"/>
                          <a:ea typeface="Arial"/>
                          <a:cs typeface="Arial"/>
                          <a:sym typeface="Arial"/>
                        </a:rPr>
                        <a:t> </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FF0000"/>
                          </a:solidFill>
                          <a:latin typeface="Arial"/>
                          <a:ea typeface="Arial"/>
                          <a:cs typeface="Arial"/>
                          <a:sym typeface="Arial"/>
                        </a:rPr>
                        <a:t>static void </a:t>
                      </a:r>
                      <a:r>
                        <a:rPr lang="en-IN" sz="1800" b="0" i="0" u="none" strike="noStrike" cap="none" baseline="0" dirty="0" err="1">
                          <a:solidFill>
                            <a:srgbClr val="FF0000"/>
                          </a:solidFill>
                          <a:latin typeface="Arial"/>
                          <a:ea typeface="Arial"/>
                          <a:cs typeface="Arial"/>
                          <a:sym typeface="Arial"/>
                        </a:rPr>
                        <a:t>vaTest</a:t>
                      </a:r>
                      <a:r>
                        <a:rPr lang="en-IN" sz="1800" b="0" i="0" u="none" strike="noStrike" cap="none" baseline="0" dirty="0">
                          <a:solidFill>
                            <a:srgbClr val="FF0000"/>
                          </a:solidFill>
                          <a:latin typeface="Arial"/>
                          <a:ea typeface="Arial"/>
                          <a:cs typeface="Arial"/>
                          <a:sym typeface="Arial"/>
                        </a:rPr>
                        <a:t>(</a:t>
                      </a:r>
                      <a:r>
                        <a:rPr lang="en-IN" sz="1800" b="0" i="0" u="none" strike="noStrike" cap="none" baseline="0" dirty="0" err="1">
                          <a:solidFill>
                            <a:srgbClr val="FF0000"/>
                          </a:solidFill>
                          <a:latin typeface="Arial"/>
                          <a:ea typeface="Arial"/>
                          <a:cs typeface="Arial"/>
                          <a:sym typeface="Arial"/>
                        </a:rPr>
                        <a:t>int</a:t>
                      </a:r>
                      <a:r>
                        <a:rPr lang="en-IN" sz="1800" b="0" i="0" u="none" strike="noStrike" cap="none" baseline="0" dirty="0">
                          <a:solidFill>
                            <a:srgbClr val="FF0000"/>
                          </a:solidFill>
                          <a:latin typeface="Arial"/>
                          <a:ea typeface="Arial"/>
                          <a:cs typeface="Arial"/>
                          <a:sym typeface="Arial"/>
                        </a:rPr>
                        <a:t> v[]) </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err="1">
                          <a:solidFill>
                            <a:srgbClr val="000000"/>
                          </a:solidFill>
                          <a:latin typeface="Arial"/>
                          <a:ea typeface="Arial"/>
                          <a:cs typeface="Arial"/>
                          <a:sym typeface="Arial"/>
                        </a:rPr>
                        <a:t>System.out.print</a:t>
                      </a:r>
                      <a:r>
                        <a:rPr lang="en-IN" sz="1800" b="0" i="0" u="none" strike="noStrike" cap="none" baseline="0" dirty="0">
                          <a:solidFill>
                            <a:srgbClr val="000000"/>
                          </a:solidFill>
                          <a:latin typeface="Arial"/>
                          <a:ea typeface="Arial"/>
                          <a:cs typeface="Arial"/>
                          <a:sym typeface="Arial"/>
                        </a:rPr>
                        <a:t>("Number of </a:t>
                      </a:r>
                      <a:r>
                        <a:rPr lang="en-IN" sz="1800" b="0" i="0" u="none" strike="noStrike" cap="none" baseline="0" dirty="0" err="1">
                          <a:solidFill>
                            <a:srgbClr val="000000"/>
                          </a:solidFill>
                          <a:latin typeface="Arial"/>
                          <a:ea typeface="Arial"/>
                          <a:cs typeface="Arial"/>
                          <a:sym typeface="Arial"/>
                        </a:rPr>
                        <a:t>args</a:t>
                      </a:r>
                      <a:r>
                        <a:rPr lang="en-IN" sz="1800" b="0" i="0" u="none" strike="noStrike" cap="none" baseline="0" dirty="0">
                          <a:solidFill>
                            <a:srgbClr val="000000"/>
                          </a:solidFill>
                          <a:latin typeface="Arial"/>
                          <a:ea typeface="Arial"/>
                          <a:cs typeface="Arial"/>
                          <a:sym typeface="Arial"/>
                        </a:rPr>
                        <a:t>: " + </a:t>
                      </a:r>
                      <a:r>
                        <a:rPr lang="en-IN" sz="1800" b="0" i="0" u="none" strike="noStrike" cap="none" baseline="0" dirty="0" err="1">
                          <a:solidFill>
                            <a:srgbClr val="000000"/>
                          </a:solidFill>
                          <a:latin typeface="Arial"/>
                          <a:ea typeface="Arial"/>
                          <a:cs typeface="Arial"/>
                          <a:sym typeface="Arial"/>
                        </a:rPr>
                        <a:t>v.length</a:t>
                      </a:r>
                      <a:r>
                        <a:rPr lang="en-IN" sz="1800" b="0" i="0" u="none" strike="noStrike" cap="none" baseline="0" dirty="0">
                          <a:solidFill>
                            <a:srgbClr val="000000"/>
                          </a:solidFill>
                          <a:latin typeface="Arial"/>
                          <a:ea typeface="Arial"/>
                          <a:cs typeface="Arial"/>
                          <a:sym typeface="Arial"/>
                        </a:rPr>
                        <a:t> +" Contents: ");</a:t>
                      </a:r>
                    </a:p>
                    <a:p>
                      <a:r>
                        <a:rPr lang="en-IN" sz="1800" b="0" i="0" u="none" strike="noStrike" cap="none" baseline="0" dirty="0">
                          <a:solidFill>
                            <a:srgbClr val="000000"/>
                          </a:solidFill>
                          <a:latin typeface="Arial"/>
                          <a:ea typeface="Arial"/>
                          <a:cs typeface="Arial"/>
                          <a:sym typeface="Arial"/>
                        </a:rPr>
                        <a:t>for(</a:t>
                      </a:r>
                      <a:r>
                        <a:rPr lang="en-IN" sz="1800" b="0" i="0" u="none" strike="noStrike" cap="none" baseline="0" dirty="0" err="1">
                          <a:solidFill>
                            <a:srgbClr val="000000"/>
                          </a:solidFill>
                          <a:latin typeface="Arial"/>
                          <a:ea typeface="Arial"/>
                          <a:cs typeface="Arial"/>
                          <a:sym typeface="Arial"/>
                        </a:rPr>
                        <a:t>int</a:t>
                      </a:r>
                      <a:r>
                        <a:rPr lang="en-IN" sz="1800" b="0" i="0" u="none" strike="noStrike" cap="none" baseline="0" dirty="0">
                          <a:solidFill>
                            <a:srgbClr val="000000"/>
                          </a:solidFill>
                          <a:latin typeface="Arial"/>
                          <a:ea typeface="Arial"/>
                          <a:cs typeface="Arial"/>
                          <a:sym typeface="Arial"/>
                        </a:rPr>
                        <a:t> x : v)</a:t>
                      </a:r>
                    </a:p>
                    <a:p>
                      <a:r>
                        <a:rPr lang="en-IN" sz="1800" b="0" i="0" u="none" strike="noStrike" cap="none" baseline="0" dirty="0" err="1">
                          <a:solidFill>
                            <a:srgbClr val="000000"/>
                          </a:solidFill>
                          <a:latin typeface="Arial"/>
                          <a:ea typeface="Arial"/>
                          <a:cs typeface="Arial"/>
                          <a:sym typeface="Arial"/>
                        </a:rPr>
                        <a:t>System.out.print</a:t>
                      </a:r>
                      <a:r>
                        <a:rPr lang="en-IN" sz="1800" b="0" i="0" u="none" strike="noStrike" cap="none" baseline="0" dirty="0">
                          <a:solidFill>
                            <a:srgbClr val="000000"/>
                          </a:solidFill>
                          <a:latin typeface="Arial"/>
                          <a:ea typeface="Arial"/>
                          <a:cs typeface="Arial"/>
                          <a:sym typeface="Arial"/>
                        </a:rPr>
                        <a:t>(x + " ");</a:t>
                      </a:r>
                    </a:p>
                    <a:p>
                      <a:r>
                        <a:rPr lang="en-IN" sz="1800" b="0" i="0" u="none" strike="noStrike" cap="none" baseline="0" dirty="0" err="1">
                          <a:solidFill>
                            <a:srgbClr val="000000"/>
                          </a:solidFill>
                          <a:latin typeface="Arial"/>
                          <a:ea typeface="Arial"/>
                          <a:cs typeface="Arial"/>
                          <a:sym typeface="Arial"/>
                        </a:rPr>
                        <a:t>System.out.println</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public static void main(String </a:t>
                      </a:r>
                      <a:r>
                        <a:rPr lang="en-IN" sz="1800" b="0" i="0" u="none" strike="noStrike" cap="none" baseline="0" dirty="0" err="1">
                          <a:solidFill>
                            <a:srgbClr val="000000"/>
                          </a:solidFill>
                          <a:latin typeface="Arial"/>
                          <a:ea typeface="Arial"/>
                          <a:cs typeface="Arial"/>
                          <a:sym typeface="Arial"/>
                        </a:rPr>
                        <a:t>args</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 Notice how an array must be created to</a:t>
                      </a:r>
                    </a:p>
                    <a:p>
                      <a:r>
                        <a:rPr lang="en-IN" sz="1800" b="0" i="0" u="none" strike="noStrike" cap="none" baseline="0" dirty="0">
                          <a:solidFill>
                            <a:srgbClr val="000000"/>
                          </a:solidFill>
                          <a:latin typeface="Arial"/>
                          <a:ea typeface="Arial"/>
                          <a:cs typeface="Arial"/>
                          <a:sym typeface="Arial"/>
                        </a:rPr>
                        <a:t>// hold the arguments.</a:t>
                      </a:r>
                    </a:p>
                    <a:p>
                      <a:r>
                        <a:rPr lang="en-IN" sz="1800" b="0" i="0" u="none" strike="noStrike" cap="none" baseline="0" dirty="0" err="1">
                          <a:solidFill>
                            <a:srgbClr val="000000"/>
                          </a:solidFill>
                          <a:latin typeface="Arial"/>
                          <a:ea typeface="Arial"/>
                          <a:cs typeface="Arial"/>
                          <a:sym typeface="Arial"/>
                        </a:rPr>
                        <a:t>int</a:t>
                      </a:r>
                      <a:r>
                        <a:rPr lang="en-IN" sz="1800" b="0" i="0" u="none" strike="noStrike" cap="none" baseline="0" dirty="0">
                          <a:solidFill>
                            <a:srgbClr val="000000"/>
                          </a:solidFill>
                          <a:latin typeface="Arial"/>
                          <a:ea typeface="Arial"/>
                          <a:cs typeface="Arial"/>
                          <a:sym typeface="Arial"/>
                        </a:rPr>
                        <a:t> n1[] = { 10 };</a:t>
                      </a:r>
                    </a:p>
                    <a:p>
                      <a:r>
                        <a:rPr lang="pt-BR" sz="1800" b="0" i="0" u="none" strike="noStrike" cap="none" baseline="0" dirty="0">
                          <a:solidFill>
                            <a:srgbClr val="000000"/>
                          </a:solidFill>
                          <a:latin typeface="Arial"/>
                          <a:ea typeface="Arial"/>
                          <a:cs typeface="Arial"/>
                          <a:sym typeface="Arial"/>
                        </a:rPr>
                        <a:t>int n2[] = { 1, 2, 3 };</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baseline="0" dirty="0" err="1">
                          <a:solidFill>
                            <a:srgbClr val="000000"/>
                          </a:solidFill>
                          <a:latin typeface="Arial"/>
                          <a:ea typeface="Arial"/>
                          <a:cs typeface="Arial"/>
                          <a:sym typeface="Arial"/>
                        </a:rPr>
                        <a:t>int</a:t>
                      </a:r>
                      <a:r>
                        <a:rPr lang="en-IN" sz="1600" b="0" i="0" u="none" strike="noStrike" cap="none" baseline="0" dirty="0">
                          <a:solidFill>
                            <a:srgbClr val="000000"/>
                          </a:solidFill>
                          <a:latin typeface="Arial"/>
                          <a:ea typeface="Arial"/>
                          <a:cs typeface="Arial"/>
                          <a:sym typeface="Arial"/>
                        </a:rPr>
                        <a:t> n3[] = { };</a:t>
                      </a:r>
                      <a:endParaRPr lang="en-IN" sz="1600" dirty="0"/>
                    </a:p>
                    <a:p>
                      <a:endParaRPr lang="en-IN" sz="1600" b="0" i="0" u="none" strike="noStrike" cap="none" baseline="0" dirty="0">
                        <a:solidFill>
                          <a:srgbClr val="000000"/>
                        </a:solidFill>
                        <a:latin typeface="Arial"/>
                        <a:ea typeface="Arial"/>
                        <a:cs typeface="Arial"/>
                        <a:sym typeface="Arial"/>
                      </a:endParaRPr>
                    </a:p>
                    <a:p>
                      <a:r>
                        <a:rPr lang="en-IN" sz="1600" b="0" i="0" u="none" strike="noStrike" cap="none" baseline="0" dirty="0" err="1">
                          <a:solidFill>
                            <a:srgbClr val="000000"/>
                          </a:solidFill>
                          <a:latin typeface="Arial"/>
                          <a:ea typeface="Arial"/>
                          <a:cs typeface="Arial"/>
                          <a:sym typeface="Arial"/>
                        </a:rPr>
                        <a:t>vaTest</a:t>
                      </a:r>
                      <a:r>
                        <a:rPr lang="en-IN" sz="1600" b="0" i="0" u="none" strike="noStrike" cap="none" baseline="0" dirty="0">
                          <a:solidFill>
                            <a:srgbClr val="000000"/>
                          </a:solidFill>
                          <a:latin typeface="Arial"/>
                          <a:ea typeface="Arial"/>
                          <a:cs typeface="Arial"/>
                          <a:sym typeface="Arial"/>
                        </a:rPr>
                        <a:t>(n1); // 1 </a:t>
                      </a:r>
                      <a:r>
                        <a:rPr lang="en-IN" sz="1600" b="0" i="0" u="none" strike="noStrike" cap="none" baseline="0" dirty="0" err="1">
                          <a:solidFill>
                            <a:srgbClr val="000000"/>
                          </a:solidFill>
                          <a:latin typeface="Arial"/>
                          <a:ea typeface="Arial"/>
                          <a:cs typeface="Arial"/>
                          <a:sym typeface="Arial"/>
                        </a:rPr>
                        <a:t>arg</a:t>
                      </a:r>
                      <a:endParaRPr lang="en-IN" sz="1600" b="0" i="0" u="none" strike="noStrike" cap="none" baseline="0" dirty="0">
                        <a:solidFill>
                          <a:srgbClr val="000000"/>
                        </a:solidFill>
                        <a:latin typeface="Arial"/>
                        <a:ea typeface="Arial"/>
                        <a:cs typeface="Arial"/>
                        <a:sym typeface="Arial"/>
                      </a:endParaRPr>
                    </a:p>
                    <a:p>
                      <a:r>
                        <a:rPr lang="en-IN" sz="1600" b="0" i="0" u="none" strike="noStrike" cap="none" baseline="0" dirty="0" err="1">
                          <a:solidFill>
                            <a:srgbClr val="000000"/>
                          </a:solidFill>
                          <a:latin typeface="Arial"/>
                          <a:ea typeface="Arial"/>
                          <a:cs typeface="Arial"/>
                          <a:sym typeface="Arial"/>
                        </a:rPr>
                        <a:t>vaTest</a:t>
                      </a:r>
                      <a:r>
                        <a:rPr lang="en-IN" sz="1600" b="0" i="0" u="none" strike="noStrike" cap="none" baseline="0" dirty="0">
                          <a:solidFill>
                            <a:srgbClr val="000000"/>
                          </a:solidFill>
                          <a:latin typeface="Arial"/>
                          <a:ea typeface="Arial"/>
                          <a:cs typeface="Arial"/>
                          <a:sym typeface="Arial"/>
                        </a:rPr>
                        <a:t>(n2); // 3 </a:t>
                      </a:r>
                      <a:r>
                        <a:rPr lang="en-IN" sz="1600" b="0" i="0" u="none" strike="noStrike" cap="none" baseline="0" dirty="0" err="1">
                          <a:solidFill>
                            <a:srgbClr val="000000"/>
                          </a:solidFill>
                          <a:latin typeface="Arial"/>
                          <a:ea typeface="Arial"/>
                          <a:cs typeface="Arial"/>
                          <a:sym typeface="Arial"/>
                        </a:rPr>
                        <a:t>args</a:t>
                      </a:r>
                      <a:endParaRPr lang="en-IN" sz="1600" b="0" i="0" u="none" strike="noStrike" cap="none" baseline="0" dirty="0">
                        <a:solidFill>
                          <a:srgbClr val="000000"/>
                        </a:solidFill>
                        <a:latin typeface="Arial"/>
                        <a:ea typeface="Arial"/>
                        <a:cs typeface="Arial"/>
                        <a:sym typeface="Arial"/>
                      </a:endParaRPr>
                    </a:p>
                    <a:p>
                      <a:r>
                        <a:rPr lang="en-IN" sz="1600" b="0" i="0" u="none" strike="noStrike" cap="none" baseline="0" dirty="0" err="1">
                          <a:solidFill>
                            <a:srgbClr val="000000"/>
                          </a:solidFill>
                          <a:latin typeface="Arial"/>
                          <a:ea typeface="Arial"/>
                          <a:cs typeface="Arial"/>
                          <a:sym typeface="Arial"/>
                        </a:rPr>
                        <a:t>vaTest</a:t>
                      </a:r>
                      <a:r>
                        <a:rPr lang="en-IN" sz="1600" b="0" i="0" u="none" strike="noStrike" cap="none" baseline="0" dirty="0">
                          <a:solidFill>
                            <a:srgbClr val="000000"/>
                          </a:solidFill>
                          <a:latin typeface="Arial"/>
                          <a:ea typeface="Arial"/>
                          <a:cs typeface="Arial"/>
                          <a:sym typeface="Arial"/>
                        </a:rPr>
                        <a:t>(n3); // no </a:t>
                      </a:r>
                      <a:r>
                        <a:rPr lang="en-IN" sz="1600" b="0" i="0" u="none" strike="noStrike" cap="none" baseline="0" dirty="0" err="1">
                          <a:solidFill>
                            <a:srgbClr val="000000"/>
                          </a:solidFill>
                          <a:latin typeface="Arial"/>
                          <a:ea typeface="Arial"/>
                          <a:cs typeface="Arial"/>
                          <a:sym typeface="Arial"/>
                        </a:rPr>
                        <a:t>args</a:t>
                      </a:r>
                      <a:endParaRPr lang="en-IN" sz="1600" b="0" i="0" u="none" strike="noStrike" cap="none" baseline="0" dirty="0">
                        <a:solidFill>
                          <a:srgbClr val="000000"/>
                        </a:solidFill>
                        <a:latin typeface="Arial"/>
                        <a:ea typeface="Arial"/>
                        <a:cs typeface="Arial"/>
                        <a:sym typeface="Arial"/>
                      </a:endParaRPr>
                    </a:p>
                    <a:p>
                      <a:r>
                        <a:rPr lang="en-IN" sz="1600" b="0" i="0" u="none" strike="noStrike" cap="none" baseline="0" dirty="0">
                          <a:solidFill>
                            <a:srgbClr val="000000"/>
                          </a:solidFill>
                          <a:latin typeface="Arial"/>
                          <a:ea typeface="Arial"/>
                          <a:cs typeface="Arial"/>
                          <a:sym typeface="Arial"/>
                        </a:rPr>
                        <a:t>}</a:t>
                      </a:r>
                    </a:p>
                    <a:p>
                      <a:r>
                        <a:rPr lang="en-IN" sz="1600" b="0" i="0" u="none" strike="noStrike" cap="none" baseline="0" dirty="0">
                          <a:solidFill>
                            <a:srgbClr val="000000"/>
                          </a:solidFill>
                          <a:latin typeface="Arial"/>
                          <a:ea typeface="Arial"/>
                          <a:cs typeface="Arial"/>
                          <a:sym typeface="Arial"/>
                        </a:rPr>
                        <a:t>}</a:t>
                      </a:r>
                    </a:p>
                    <a:p>
                      <a:endParaRPr lang="en-US" sz="1600" b="0" i="0" u="none" strike="noStrike" cap="none" baseline="0" dirty="0">
                        <a:solidFill>
                          <a:srgbClr val="000000"/>
                        </a:solidFill>
                        <a:latin typeface="Arial"/>
                        <a:cs typeface="Arial"/>
                        <a:sym typeface="Arial"/>
                      </a:endParaRPr>
                    </a:p>
                    <a:p>
                      <a:r>
                        <a:rPr lang="en-IN" sz="1600" b="0" i="0" u="none" strike="noStrike" cap="none" baseline="0" dirty="0">
                          <a:solidFill>
                            <a:srgbClr val="00B050"/>
                          </a:solidFill>
                          <a:latin typeface="Arial"/>
                          <a:ea typeface="Arial"/>
                          <a:cs typeface="Arial"/>
                          <a:sym typeface="Arial"/>
                        </a:rPr>
                        <a:t>The output from the program is shown here:</a:t>
                      </a:r>
                    </a:p>
                    <a:p>
                      <a:r>
                        <a:rPr lang="en-IN" sz="1600" b="0" i="0" u="none" strike="noStrike" cap="none" baseline="0" dirty="0">
                          <a:solidFill>
                            <a:srgbClr val="00B050"/>
                          </a:solidFill>
                          <a:latin typeface="Arial"/>
                          <a:ea typeface="Arial"/>
                          <a:cs typeface="Arial"/>
                          <a:sym typeface="Arial"/>
                        </a:rPr>
                        <a:t>Number of </a:t>
                      </a:r>
                      <a:r>
                        <a:rPr lang="en-IN" sz="1600" b="0" i="0" u="none" strike="noStrike" cap="none" baseline="0" dirty="0" err="1">
                          <a:solidFill>
                            <a:srgbClr val="00B050"/>
                          </a:solidFill>
                          <a:latin typeface="Arial"/>
                          <a:ea typeface="Arial"/>
                          <a:cs typeface="Arial"/>
                          <a:sym typeface="Arial"/>
                        </a:rPr>
                        <a:t>args</a:t>
                      </a:r>
                      <a:r>
                        <a:rPr lang="en-IN" sz="1600" b="0" i="0" u="none" strike="noStrike" cap="none" baseline="0" dirty="0">
                          <a:solidFill>
                            <a:srgbClr val="00B050"/>
                          </a:solidFill>
                          <a:latin typeface="Arial"/>
                          <a:ea typeface="Arial"/>
                          <a:cs typeface="Arial"/>
                          <a:sym typeface="Arial"/>
                        </a:rPr>
                        <a:t>: 1 Contents: 10</a:t>
                      </a:r>
                    </a:p>
                    <a:p>
                      <a:r>
                        <a:rPr lang="en-IN" sz="1600" b="0" i="0" u="none" strike="noStrike" cap="none" baseline="0" dirty="0">
                          <a:solidFill>
                            <a:srgbClr val="00B050"/>
                          </a:solidFill>
                          <a:latin typeface="Arial"/>
                          <a:ea typeface="Arial"/>
                          <a:cs typeface="Arial"/>
                          <a:sym typeface="Arial"/>
                        </a:rPr>
                        <a:t>Number of </a:t>
                      </a:r>
                      <a:r>
                        <a:rPr lang="en-IN" sz="1600" b="0" i="0" u="none" strike="noStrike" cap="none" baseline="0" dirty="0" err="1">
                          <a:solidFill>
                            <a:srgbClr val="00B050"/>
                          </a:solidFill>
                          <a:latin typeface="Arial"/>
                          <a:ea typeface="Arial"/>
                          <a:cs typeface="Arial"/>
                          <a:sym typeface="Arial"/>
                        </a:rPr>
                        <a:t>args</a:t>
                      </a:r>
                      <a:r>
                        <a:rPr lang="en-IN" sz="1600" b="0" i="0" u="none" strike="noStrike" cap="none" baseline="0" dirty="0">
                          <a:solidFill>
                            <a:srgbClr val="00B050"/>
                          </a:solidFill>
                          <a:latin typeface="Arial"/>
                          <a:ea typeface="Arial"/>
                          <a:cs typeface="Arial"/>
                          <a:sym typeface="Arial"/>
                        </a:rPr>
                        <a:t>: 3 Contents: 1 2 3</a:t>
                      </a:r>
                    </a:p>
                    <a:p>
                      <a:r>
                        <a:rPr lang="en-IN" sz="1600" b="0" i="0" u="none" strike="noStrike" cap="none" baseline="0" dirty="0">
                          <a:solidFill>
                            <a:srgbClr val="00B050"/>
                          </a:solidFill>
                          <a:latin typeface="Arial"/>
                          <a:ea typeface="Arial"/>
                          <a:cs typeface="Arial"/>
                          <a:sym typeface="Arial"/>
                        </a:rPr>
                        <a:t>Number of </a:t>
                      </a:r>
                      <a:r>
                        <a:rPr lang="en-IN" sz="1600" b="0" i="0" u="none" strike="noStrike" cap="none" baseline="0" dirty="0" err="1">
                          <a:solidFill>
                            <a:srgbClr val="00B050"/>
                          </a:solidFill>
                          <a:latin typeface="Arial"/>
                          <a:ea typeface="Arial"/>
                          <a:cs typeface="Arial"/>
                          <a:sym typeface="Arial"/>
                        </a:rPr>
                        <a:t>args</a:t>
                      </a:r>
                      <a:r>
                        <a:rPr lang="en-IN" sz="1600" b="0" i="0" u="none" strike="noStrike" cap="none" baseline="0" dirty="0">
                          <a:solidFill>
                            <a:srgbClr val="00B050"/>
                          </a:solidFill>
                          <a:latin typeface="Arial"/>
                          <a:ea typeface="Arial"/>
                          <a:cs typeface="Arial"/>
                          <a:sym typeface="Arial"/>
                        </a:rPr>
                        <a:t>: 0 Contents:</a:t>
                      </a:r>
                      <a:endParaRPr lang="en-IN" sz="1600" dirty="0">
                        <a:solidFill>
                          <a:srgbClr val="00B050"/>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994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IN" dirty="0">
                <a:solidFill>
                  <a:schemeClr val="tx1"/>
                </a:solidFill>
              </a:rPr>
              <a:t>Method overloading</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buNone/>
            </a:pPr>
            <a:r>
              <a:rPr lang="en-IN" sz="1600" dirty="0"/>
              <a:t>// Demonstrate method overloading.</a:t>
            </a:r>
          </a:p>
          <a:p>
            <a:pPr marL="76200" indent="0">
              <a:buNone/>
            </a:pPr>
            <a:r>
              <a:rPr lang="en-IN" sz="1600" dirty="0"/>
              <a:t>class </a:t>
            </a:r>
            <a:r>
              <a:rPr lang="en-IN" sz="1600" dirty="0" err="1"/>
              <a:t>OverloadDemo</a:t>
            </a:r>
            <a:r>
              <a:rPr lang="en-IN" sz="1600" dirty="0"/>
              <a:t> {</a:t>
            </a:r>
          </a:p>
          <a:p>
            <a:pPr marL="76200" indent="0">
              <a:buNone/>
            </a:pPr>
            <a:r>
              <a:rPr lang="en-IN" sz="1600" dirty="0">
                <a:solidFill>
                  <a:srgbClr val="00B050"/>
                </a:solidFill>
              </a:rPr>
              <a:t>void test() </a:t>
            </a:r>
            <a:r>
              <a:rPr lang="en-IN" sz="1600" dirty="0"/>
              <a:t>{</a:t>
            </a:r>
          </a:p>
          <a:p>
            <a:pPr marL="76200" indent="0">
              <a:buNone/>
            </a:pPr>
            <a:r>
              <a:rPr lang="en-IN" sz="1600" dirty="0" err="1"/>
              <a:t>System.out.println</a:t>
            </a:r>
            <a:r>
              <a:rPr lang="en-IN" sz="1600" dirty="0"/>
              <a:t>("No parameters");</a:t>
            </a:r>
          </a:p>
          <a:p>
            <a:pPr marL="76200" indent="0">
              <a:buNone/>
            </a:pPr>
            <a:r>
              <a:rPr lang="en-IN" sz="1600" dirty="0"/>
              <a:t>}</a:t>
            </a:r>
          </a:p>
          <a:p>
            <a:pPr marL="76200" indent="0">
              <a:buNone/>
            </a:pPr>
            <a:r>
              <a:rPr lang="en-IN" sz="1600" dirty="0"/>
              <a:t>// Overload test for one integer parameter.</a:t>
            </a:r>
          </a:p>
          <a:p>
            <a:pPr marL="76200" indent="0">
              <a:buNone/>
            </a:pPr>
            <a:r>
              <a:rPr lang="en-IN" sz="1600" dirty="0">
                <a:solidFill>
                  <a:schemeClr val="tx2">
                    <a:lumMod val="50000"/>
                  </a:schemeClr>
                </a:solidFill>
              </a:rPr>
              <a:t>void test(</a:t>
            </a:r>
            <a:r>
              <a:rPr lang="en-IN" sz="1600" dirty="0" err="1">
                <a:solidFill>
                  <a:schemeClr val="tx2">
                    <a:lumMod val="50000"/>
                  </a:schemeClr>
                </a:solidFill>
              </a:rPr>
              <a:t>int</a:t>
            </a:r>
            <a:r>
              <a:rPr lang="en-IN" sz="1600" dirty="0">
                <a:solidFill>
                  <a:schemeClr val="tx2">
                    <a:lumMod val="50000"/>
                  </a:schemeClr>
                </a:solidFill>
              </a:rPr>
              <a:t> a) </a:t>
            </a:r>
            <a:r>
              <a:rPr lang="en-IN" sz="1600" dirty="0"/>
              <a:t>{</a:t>
            </a:r>
          </a:p>
          <a:p>
            <a:pPr marL="76200" indent="0">
              <a:buNone/>
            </a:pPr>
            <a:r>
              <a:rPr lang="en-IN" sz="1600" dirty="0" err="1"/>
              <a:t>System.out.println</a:t>
            </a:r>
            <a:r>
              <a:rPr lang="en-IN" sz="1600" dirty="0"/>
              <a:t>("a: " + a);</a:t>
            </a:r>
          </a:p>
          <a:p>
            <a:pPr marL="76200" indent="0">
              <a:buNone/>
            </a:pPr>
            <a:r>
              <a:rPr lang="en-IN" sz="1600" dirty="0"/>
              <a:t>}</a:t>
            </a:r>
          </a:p>
          <a:p>
            <a:pPr marL="76200" indent="0">
              <a:buNone/>
            </a:pPr>
            <a:r>
              <a:rPr lang="en-IN" sz="1600" dirty="0"/>
              <a:t>// Overload test for two integer parameters.</a:t>
            </a:r>
          </a:p>
          <a:p>
            <a:pPr marL="76200" indent="0">
              <a:buNone/>
            </a:pPr>
            <a:r>
              <a:rPr lang="en-IN" sz="1600" dirty="0">
                <a:solidFill>
                  <a:srgbClr val="C00000"/>
                </a:solidFill>
              </a:rPr>
              <a:t>void test(</a:t>
            </a:r>
            <a:r>
              <a:rPr lang="en-IN" sz="1600" dirty="0" err="1">
                <a:solidFill>
                  <a:srgbClr val="C00000"/>
                </a:solidFill>
              </a:rPr>
              <a:t>int</a:t>
            </a:r>
            <a:r>
              <a:rPr lang="en-IN" sz="1600" dirty="0">
                <a:solidFill>
                  <a:srgbClr val="C00000"/>
                </a:solidFill>
              </a:rPr>
              <a:t> a, </a:t>
            </a:r>
            <a:r>
              <a:rPr lang="en-IN" sz="1600" dirty="0" err="1">
                <a:solidFill>
                  <a:srgbClr val="C00000"/>
                </a:solidFill>
              </a:rPr>
              <a:t>int</a:t>
            </a:r>
            <a:r>
              <a:rPr lang="en-IN" sz="1600" dirty="0">
                <a:solidFill>
                  <a:srgbClr val="C00000"/>
                </a:solidFill>
              </a:rPr>
              <a:t> b) </a:t>
            </a:r>
            <a:r>
              <a:rPr lang="en-IN" sz="1600" dirty="0"/>
              <a:t>{</a:t>
            </a:r>
          </a:p>
          <a:p>
            <a:pPr marL="76200" indent="0">
              <a:buNone/>
            </a:pPr>
            <a:r>
              <a:rPr lang="en-IN" sz="1600" dirty="0" err="1"/>
              <a:t>System.out.println</a:t>
            </a:r>
            <a:r>
              <a:rPr lang="en-IN" sz="1600" dirty="0"/>
              <a:t>("a and b: " + a + " " + b);}</a:t>
            </a: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extLst>
      <p:ext uri="{BB962C8B-B14F-4D97-AF65-F5344CB8AC3E}">
        <p14:creationId xmlns:p14="http://schemas.microsoft.com/office/powerpoint/2010/main" val="9285938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br>
              <a:rPr lang="en-IN" sz="2000" dirty="0"/>
            </a:br>
            <a:r>
              <a:rPr lang="en-IN" sz="2400" dirty="0"/>
              <a:t>Variable-length arguments.</a:t>
            </a:r>
            <a:endParaRPr lang="en-IN" sz="2400" b="1" dirty="0"/>
          </a:p>
        </p:txBody>
      </p:sp>
      <p:sp>
        <p:nvSpPr>
          <p:cNvPr id="3" name="Text Placeholder 2"/>
          <p:cNvSpPr>
            <a:spLocks noGrp="1"/>
          </p:cNvSpPr>
          <p:nvPr>
            <p:ph type="body" idx="1"/>
          </p:nvPr>
        </p:nvSpPr>
        <p:spPr>
          <a:xfrm>
            <a:off x="323528" y="627534"/>
            <a:ext cx="8640960" cy="4392488"/>
          </a:xfrm>
        </p:spPr>
        <p:txBody>
          <a:bodyPr/>
          <a:lstStyle/>
          <a:p>
            <a:pPr marL="76200" indent="0" algn="just">
              <a:buNone/>
            </a:pPr>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50</a:t>
            </a:fld>
            <a:endParaRPr lang="en"/>
          </a:p>
        </p:txBody>
      </p:sp>
      <p:sp>
        <p:nvSpPr>
          <p:cNvPr id="5" name="Rectangle 4"/>
          <p:cNvSpPr/>
          <p:nvPr/>
        </p:nvSpPr>
        <p:spPr>
          <a:xfrm>
            <a:off x="2627784" y="2004871"/>
            <a:ext cx="4572000" cy="307777"/>
          </a:xfrm>
          <a:prstGeom prst="rect">
            <a:avLst/>
          </a:prstGeom>
        </p:spPr>
        <p:txBody>
          <a:bodyPr>
            <a:spAutoFit/>
          </a:bodyPr>
          <a:lstStyle/>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867750880"/>
              </p:ext>
            </p:extLst>
          </p:nvPr>
        </p:nvGraphicFramePr>
        <p:xfrm>
          <a:off x="107504" y="699542"/>
          <a:ext cx="8928992" cy="4358640"/>
        </p:xfrm>
        <a:graphic>
          <a:graphicData uri="http://schemas.openxmlformats.org/drawingml/2006/table">
            <a:tbl>
              <a:tblPr firstRow="1" bandRow="1">
                <a:tableStyleId>{D016372B-EEBE-4A30-A24A-56B3CD919E51}</a:tableStyleId>
              </a:tblPr>
              <a:tblGrid>
                <a:gridCol w="4464496">
                  <a:extLst>
                    <a:ext uri="{9D8B030D-6E8A-4147-A177-3AD203B41FA5}">
                      <a16:colId xmlns:a16="http://schemas.microsoft.com/office/drawing/2014/main" val="20000"/>
                    </a:ext>
                  </a:extLst>
                </a:gridCol>
                <a:gridCol w="4464496">
                  <a:extLst>
                    <a:ext uri="{9D8B030D-6E8A-4147-A177-3AD203B41FA5}">
                      <a16:colId xmlns:a16="http://schemas.microsoft.com/office/drawing/2014/main" val="20001"/>
                    </a:ext>
                  </a:extLst>
                </a:gridCol>
              </a:tblGrid>
              <a:tr h="4248472">
                <a:tc>
                  <a:txBody>
                    <a:bodyPr/>
                    <a:lstStyle/>
                    <a:p>
                      <a:r>
                        <a:rPr lang="en-IN" sz="2000" b="0" i="0" u="none" strike="noStrike" cap="none" baseline="0" dirty="0">
                          <a:solidFill>
                            <a:srgbClr val="000000"/>
                          </a:solidFill>
                          <a:latin typeface="Arial"/>
                          <a:ea typeface="Arial"/>
                          <a:cs typeface="Arial"/>
                          <a:sym typeface="Arial"/>
                        </a:rPr>
                        <a:t>// Demonstrate variable-length arguments.</a:t>
                      </a:r>
                    </a:p>
                    <a:p>
                      <a:r>
                        <a:rPr lang="en-IN" sz="2000" b="0" i="0" u="none" strike="noStrike" cap="none" baseline="0" dirty="0">
                          <a:solidFill>
                            <a:srgbClr val="000000"/>
                          </a:solidFill>
                          <a:latin typeface="Arial"/>
                          <a:ea typeface="Arial"/>
                          <a:cs typeface="Arial"/>
                          <a:sym typeface="Arial"/>
                        </a:rPr>
                        <a:t>class </a:t>
                      </a:r>
                      <a:r>
                        <a:rPr lang="en-IN" sz="2000" b="0" i="0" u="none" strike="noStrike" cap="none" baseline="0" dirty="0" err="1">
                          <a:solidFill>
                            <a:srgbClr val="000000"/>
                          </a:solidFill>
                          <a:latin typeface="Arial"/>
                          <a:ea typeface="Arial"/>
                          <a:cs typeface="Arial"/>
                          <a:sym typeface="Arial"/>
                        </a:rPr>
                        <a:t>VarArgs</a:t>
                      </a:r>
                      <a:r>
                        <a:rPr lang="en-IN" sz="2000" b="0" i="0" u="none" strike="noStrike" cap="none" baseline="0" dirty="0">
                          <a:solidFill>
                            <a:srgbClr val="000000"/>
                          </a:solidFill>
                          <a:latin typeface="Arial"/>
                          <a:ea typeface="Arial"/>
                          <a:cs typeface="Arial"/>
                          <a:sym typeface="Arial"/>
                        </a:rPr>
                        <a:t> </a:t>
                      </a:r>
                    </a:p>
                    <a:p>
                      <a:r>
                        <a:rPr lang="en-IN" sz="2000" b="0" i="0" u="none" strike="noStrike" cap="none" baseline="0" dirty="0">
                          <a:solidFill>
                            <a:srgbClr val="000000"/>
                          </a:solidFill>
                          <a:latin typeface="Arial"/>
                          <a:ea typeface="Arial"/>
                          <a:cs typeface="Arial"/>
                          <a:sym typeface="Arial"/>
                        </a:rPr>
                        <a:t>{</a:t>
                      </a:r>
                    </a:p>
                    <a:p>
                      <a:r>
                        <a:rPr lang="en-IN" sz="2000" b="0" i="0" u="none" strike="noStrike" cap="none" baseline="0" dirty="0">
                          <a:solidFill>
                            <a:srgbClr val="000000"/>
                          </a:solidFill>
                          <a:latin typeface="Arial"/>
                          <a:ea typeface="Arial"/>
                          <a:cs typeface="Arial"/>
                          <a:sym typeface="Arial"/>
                        </a:rPr>
                        <a:t>// </a:t>
                      </a:r>
                      <a:r>
                        <a:rPr lang="en-IN" sz="2000" b="0" i="0" u="none" strike="noStrike" cap="none" baseline="0" dirty="0" err="1">
                          <a:solidFill>
                            <a:srgbClr val="000000"/>
                          </a:solidFill>
                          <a:latin typeface="Arial"/>
                          <a:ea typeface="Arial"/>
                          <a:cs typeface="Arial"/>
                          <a:sym typeface="Arial"/>
                        </a:rPr>
                        <a:t>vaTest</a:t>
                      </a:r>
                      <a:r>
                        <a:rPr lang="en-IN" sz="2000" b="0" i="0" u="none" strike="noStrike" cap="none" baseline="0" dirty="0">
                          <a:solidFill>
                            <a:srgbClr val="000000"/>
                          </a:solidFill>
                          <a:latin typeface="Arial"/>
                          <a:ea typeface="Arial"/>
                          <a:cs typeface="Arial"/>
                          <a:sym typeface="Arial"/>
                        </a:rPr>
                        <a:t>() now uses a </a:t>
                      </a:r>
                      <a:r>
                        <a:rPr lang="en-IN" sz="2000" b="0" i="0" u="none" strike="noStrike" cap="none" baseline="0" dirty="0" err="1">
                          <a:solidFill>
                            <a:srgbClr val="000000"/>
                          </a:solidFill>
                          <a:latin typeface="Arial"/>
                          <a:ea typeface="Arial"/>
                          <a:cs typeface="Arial"/>
                          <a:sym typeface="Arial"/>
                        </a:rPr>
                        <a:t>vararg</a:t>
                      </a:r>
                      <a:r>
                        <a:rPr lang="en-IN" sz="2000" b="0" i="0" u="none" strike="noStrike" cap="none" baseline="0" dirty="0">
                          <a:solidFill>
                            <a:srgbClr val="000000"/>
                          </a:solidFill>
                          <a:latin typeface="Arial"/>
                          <a:ea typeface="Arial"/>
                          <a:cs typeface="Arial"/>
                          <a:sym typeface="Arial"/>
                        </a:rPr>
                        <a:t>.</a:t>
                      </a:r>
                    </a:p>
                    <a:p>
                      <a:r>
                        <a:rPr lang="en-IN" sz="2000" b="0" i="0" u="none" strike="noStrike" cap="none" baseline="0" dirty="0">
                          <a:solidFill>
                            <a:srgbClr val="000000"/>
                          </a:solidFill>
                          <a:latin typeface="Arial"/>
                          <a:ea typeface="Arial"/>
                          <a:cs typeface="Arial"/>
                          <a:sym typeface="Arial"/>
                        </a:rPr>
                        <a:t>static void </a:t>
                      </a:r>
                      <a:r>
                        <a:rPr lang="en-IN" sz="2000" b="0" i="0" u="none" strike="noStrike" cap="none" baseline="0" dirty="0" err="1">
                          <a:solidFill>
                            <a:srgbClr val="00B050"/>
                          </a:solidFill>
                          <a:latin typeface="Arial"/>
                          <a:ea typeface="Arial"/>
                          <a:cs typeface="Arial"/>
                          <a:sym typeface="Arial"/>
                        </a:rPr>
                        <a:t>vaTest</a:t>
                      </a:r>
                      <a:r>
                        <a:rPr lang="en-IN" sz="2000" b="0" i="0" u="none" strike="noStrike" cap="none" baseline="0" dirty="0">
                          <a:solidFill>
                            <a:srgbClr val="00B050"/>
                          </a:solidFill>
                          <a:latin typeface="Arial"/>
                          <a:ea typeface="Arial"/>
                          <a:cs typeface="Arial"/>
                          <a:sym typeface="Arial"/>
                        </a:rPr>
                        <a:t>(</a:t>
                      </a:r>
                      <a:r>
                        <a:rPr lang="en-IN" sz="2000" b="0" i="0" u="none" strike="noStrike" cap="none" baseline="0" dirty="0" err="1">
                          <a:solidFill>
                            <a:srgbClr val="00B050"/>
                          </a:solidFill>
                          <a:latin typeface="Arial"/>
                          <a:ea typeface="Arial"/>
                          <a:cs typeface="Arial"/>
                          <a:sym typeface="Arial"/>
                        </a:rPr>
                        <a:t>int</a:t>
                      </a:r>
                      <a:r>
                        <a:rPr lang="en-IN" sz="2000" b="0" i="0" u="none" strike="noStrike" cap="none" baseline="0" dirty="0">
                          <a:solidFill>
                            <a:srgbClr val="00B050"/>
                          </a:solidFill>
                          <a:latin typeface="Arial"/>
                          <a:ea typeface="Arial"/>
                          <a:cs typeface="Arial"/>
                          <a:sym typeface="Arial"/>
                        </a:rPr>
                        <a:t> ... v) </a:t>
                      </a:r>
                    </a:p>
                    <a:p>
                      <a:r>
                        <a:rPr lang="en-IN" sz="2000" b="0" i="0" u="none" strike="noStrike" cap="none" baseline="0" dirty="0">
                          <a:solidFill>
                            <a:srgbClr val="000000"/>
                          </a:solidFill>
                          <a:latin typeface="Arial"/>
                          <a:ea typeface="Arial"/>
                          <a:cs typeface="Arial"/>
                          <a:sym typeface="Arial"/>
                        </a:rPr>
                        <a:t>{</a:t>
                      </a:r>
                    </a:p>
                    <a:p>
                      <a:r>
                        <a:rPr lang="en-IN" sz="2000" b="0" i="0" u="none" strike="noStrike" cap="none" baseline="0" dirty="0" err="1">
                          <a:solidFill>
                            <a:srgbClr val="000000"/>
                          </a:solidFill>
                          <a:latin typeface="Arial"/>
                          <a:ea typeface="Arial"/>
                          <a:cs typeface="Arial"/>
                          <a:sym typeface="Arial"/>
                        </a:rPr>
                        <a:t>System.out.print</a:t>
                      </a:r>
                      <a:r>
                        <a:rPr lang="en-IN" sz="2000" b="0" i="0" u="none" strike="noStrike" cap="none" baseline="0" dirty="0">
                          <a:solidFill>
                            <a:srgbClr val="000000"/>
                          </a:solidFill>
                          <a:latin typeface="Arial"/>
                          <a:ea typeface="Arial"/>
                          <a:cs typeface="Arial"/>
                          <a:sym typeface="Arial"/>
                        </a:rPr>
                        <a:t>("Number of </a:t>
                      </a:r>
                      <a:r>
                        <a:rPr lang="en-IN" sz="2000" b="0" i="0" u="none" strike="noStrike" cap="none" baseline="0" dirty="0" err="1">
                          <a:solidFill>
                            <a:srgbClr val="000000"/>
                          </a:solidFill>
                          <a:latin typeface="Arial"/>
                          <a:ea typeface="Arial"/>
                          <a:cs typeface="Arial"/>
                          <a:sym typeface="Arial"/>
                        </a:rPr>
                        <a:t>args</a:t>
                      </a:r>
                      <a:r>
                        <a:rPr lang="en-IN" sz="2000" b="0" i="0" u="none" strike="noStrike" cap="none" baseline="0" dirty="0">
                          <a:solidFill>
                            <a:srgbClr val="000000"/>
                          </a:solidFill>
                          <a:latin typeface="Arial"/>
                          <a:ea typeface="Arial"/>
                          <a:cs typeface="Arial"/>
                          <a:sym typeface="Arial"/>
                        </a:rPr>
                        <a:t>: " + </a:t>
                      </a:r>
                      <a:r>
                        <a:rPr lang="en-IN" sz="2000" b="0" i="0" u="none" strike="noStrike" cap="none" baseline="0" dirty="0" err="1">
                          <a:solidFill>
                            <a:srgbClr val="000000"/>
                          </a:solidFill>
                          <a:latin typeface="Arial"/>
                          <a:ea typeface="Arial"/>
                          <a:cs typeface="Arial"/>
                          <a:sym typeface="Arial"/>
                        </a:rPr>
                        <a:t>v.length</a:t>
                      </a:r>
                      <a:r>
                        <a:rPr lang="en-IN" sz="2000" b="0" i="0" u="none" strike="noStrike" cap="none" baseline="0" dirty="0">
                          <a:solidFill>
                            <a:srgbClr val="000000"/>
                          </a:solidFill>
                          <a:latin typeface="Arial"/>
                          <a:ea typeface="Arial"/>
                          <a:cs typeface="Arial"/>
                          <a:sym typeface="Arial"/>
                        </a:rPr>
                        <a:t> +</a:t>
                      </a:r>
                    </a:p>
                    <a:p>
                      <a:r>
                        <a:rPr lang="en-IN" sz="2000" b="0" i="0" u="none" strike="noStrike" cap="none" baseline="0" dirty="0">
                          <a:solidFill>
                            <a:srgbClr val="000000"/>
                          </a:solidFill>
                          <a:latin typeface="Arial"/>
                          <a:ea typeface="Arial"/>
                          <a:cs typeface="Arial"/>
                          <a:sym typeface="Arial"/>
                        </a:rPr>
                        <a:t>" Contents: ");</a:t>
                      </a:r>
                    </a:p>
                    <a:p>
                      <a:r>
                        <a:rPr lang="en-IN" sz="2000" b="0" i="0" u="none" strike="noStrike" cap="none" baseline="0" dirty="0">
                          <a:solidFill>
                            <a:srgbClr val="000000"/>
                          </a:solidFill>
                          <a:latin typeface="Arial"/>
                          <a:ea typeface="Arial"/>
                          <a:cs typeface="Arial"/>
                          <a:sym typeface="Arial"/>
                        </a:rPr>
                        <a:t>for(</a:t>
                      </a:r>
                      <a:r>
                        <a:rPr lang="en-IN" sz="2000" b="0" i="0" u="none" strike="noStrike" cap="none" baseline="0" dirty="0" err="1">
                          <a:solidFill>
                            <a:srgbClr val="000000"/>
                          </a:solidFill>
                          <a:latin typeface="Arial"/>
                          <a:ea typeface="Arial"/>
                          <a:cs typeface="Arial"/>
                          <a:sym typeface="Arial"/>
                        </a:rPr>
                        <a:t>int</a:t>
                      </a:r>
                      <a:r>
                        <a:rPr lang="en-IN" sz="2000" b="0" i="0" u="none" strike="noStrike" cap="none" baseline="0" dirty="0">
                          <a:solidFill>
                            <a:srgbClr val="000000"/>
                          </a:solidFill>
                          <a:latin typeface="Arial"/>
                          <a:ea typeface="Arial"/>
                          <a:cs typeface="Arial"/>
                          <a:sym typeface="Arial"/>
                        </a:rPr>
                        <a:t> x : v)</a:t>
                      </a:r>
                    </a:p>
                    <a:p>
                      <a:r>
                        <a:rPr lang="en-IN" sz="2000" b="0" i="0" u="none" strike="noStrike" cap="none" baseline="0" dirty="0" err="1">
                          <a:solidFill>
                            <a:srgbClr val="000000"/>
                          </a:solidFill>
                          <a:latin typeface="Arial"/>
                          <a:ea typeface="Arial"/>
                          <a:cs typeface="Arial"/>
                          <a:sym typeface="Arial"/>
                        </a:rPr>
                        <a:t>System.out.print</a:t>
                      </a:r>
                      <a:r>
                        <a:rPr lang="en-IN" sz="2000" b="0" i="0" u="none" strike="noStrike" cap="none" baseline="0" dirty="0">
                          <a:solidFill>
                            <a:srgbClr val="000000"/>
                          </a:solidFill>
                          <a:latin typeface="Arial"/>
                          <a:ea typeface="Arial"/>
                          <a:cs typeface="Arial"/>
                          <a:sym typeface="Arial"/>
                        </a:rPr>
                        <a:t>(x + " ");</a:t>
                      </a:r>
                    </a:p>
                    <a:p>
                      <a:r>
                        <a:rPr lang="en-IN" sz="2000" b="0" i="0" u="none" strike="noStrike" cap="none" baseline="0" dirty="0" err="1">
                          <a:solidFill>
                            <a:srgbClr val="000000"/>
                          </a:solidFill>
                          <a:latin typeface="Arial"/>
                          <a:ea typeface="Arial"/>
                          <a:cs typeface="Arial"/>
                          <a:sym typeface="Arial"/>
                        </a:rPr>
                        <a:t>System.out.println</a:t>
                      </a:r>
                      <a:r>
                        <a:rPr lang="en-IN" sz="2000" b="0" i="0" u="none" strike="noStrike" cap="none" baseline="0" dirty="0">
                          <a:solidFill>
                            <a:srgbClr val="000000"/>
                          </a:solidFill>
                          <a:latin typeface="Arial"/>
                          <a:ea typeface="Arial"/>
                          <a:cs typeface="Arial"/>
                          <a:sym typeface="Arial"/>
                        </a:rPr>
                        <a:t>();</a:t>
                      </a:r>
                    </a:p>
                    <a:p>
                      <a:r>
                        <a:rPr lang="en-IN" sz="2000" b="0" i="0" u="none" strike="noStrike" cap="none" baseline="0" dirty="0">
                          <a:solidFill>
                            <a:srgbClr val="000000"/>
                          </a:solidFill>
                          <a:latin typeface="Arial"/>
                          <a:ea typeface="Arial"/>
                          <a:cs typeface="Arial"/>
                          <a:sym typeface="Arial"/>
                        </a:rPr>
                        <a:t>}</a:t>
                      </a:r>
                    </a:p>
                  </a:txBody>
                  <a:tcPr/>
                </a:tc>
                <a:tc>
                  <a:txBody>
                    <a:bodyPr/>
                    <a:lstStyle/>
                    <a:p>
                      <a:r>
                        <a:rPr lang="en-IN" sz="2000" b="0" i="0" u="none" strike="noStrike" cap="none" baseline="0" dirty="0">
                          <a:solidFill>
                            <a:srgbClr val="000000"/>
                          </a:solidFill>
                          <a:latin typeface="Arial"/>
                          <a:ea typeface="Arial"/>
                          <a:cs typeface="Arial"/>
                          <a:sym typeface="Arial"/>
                        </a:rPr>
                        <a:t>public static void main(String </a:t>
                      </a:r>
                      <a:r>
                        <a:rPr lang="en-IN" sz="2000" b="0" i="0" u="none" strike="noStrike" cap="none" baseline="0" dirty="0" err="1">
                          <a:solidFill>
                            <a:srgbClr val="000000"/>
                          </a:solidFill>
                          <a:latin typeface="Arial"/>
                          <a:ea typeface="Arial"/>
                          <a:cs typeface="Arial"/>
                          <a:sym typeface="Arial"/>
                        </a:rPr>
                        <a:t>args</a:t>
                      </a:r>
                      <a:r>
                        <a:rPr lang="en-IN" sz="2000" b="0" i="0" u="none" strike="noStrike" cap="none" baseline="0" dirty="0">
                          <a:solidFill>
                            <a:srgbClr val="000000"/>
                          </a:solidFill>
                          <a:latin typeface="Arial"/>
                          <a:ea typeface="Arial"/>
                          <a:cs typeface="Arial"/>
                          <a:sym typeface="Arial"/>
                        </a:rPr>
                        <a:t>[])</a:t>
                      </a:r>
                    </a:p>
                    <a:p>
                      <a:r>
                        <a:rPr lang="en-IN" sz="2000" b="0" i="0" u="none" strike="noStrike" cap="none" baseline="0" dirty="0">
                          <a:solidFill>
                            <a:srgbClr val="000000"/>
                          </a:solidFill>
                          <a:latin typeface="Arial"/>
                          <a:ea typeface="Arial"/>
                          <a:cs typeface="Arial"/>
                          <a:sym typeface="Arial"/>
                        </a:rPr>
                        <a:t>{</a:t>
                      </a:r>
                    </a:p>
                    <a:p>
                      <a:r>
                        <a:rPr lang="en-IN" sz="2000" b="0" i="0" u="none" strike="noStrike" cap="none" baseline="0" dirty="0">
                          <a:solidFill>
                            <a:srgbClr val="000000"/>
                          </a:solidFill>
                          <a:latin typeface="Arial"/>
                          <a:ea typeface="Arial"/>
                          <a:cs typeface="Arial"/>
                          <a:sym typeface="Arial"/>
                        </a:rPr>
                        <a:t>// Notice how </a:t>
                      </a:r>
                      <a:r>
                        <a:rPr lang="en-IN" sz="2000" b="0" i="0" u="none" strike="noStrike" cap="none" baseline="0" dirty="0" err="1">
                          <a:solidFill>
                            <a:srgbClr val="000000"/>
                          </a:solidFill>
                          <a:latin typeface="Arial"/>
                          <a:ea typeface="Arial"/>
                          <a:cs typeface="Arial"/>
                          <a:sym typeface="Arial"/>
                        </a:rPr>
                        <a:t>vaTest</a:t>
                      </a:r>
                      <a:r>
                        <a:rPr lang="en-IN" sz="2000" b="0" i="0" u="none" strike="noStrike" cap="none" baseline="0" dirty="0">
                          <a:solidFill>
                            <a:srgbClr val="000000"/>
                          </a:solidFill>
                          <a:latin typeface="Arial"/>
                          <a:ea typeface="Arial"/>
                          <a:cs typeface="Arial"/>
                          <a:sym typeface="Arial"/>
                        </a:rPr>
                        <a:t>() can be called with a// variable number of arguments.</a:t>
                      </a:r>
                    </a:p>
                    <a:p>
                      <a:endParaRPr lang="en-IN" sz="2000" b="0" i="0" u="none" strike="noStrike" cap="none" baseline="0" dirty="0">
                        <a:solidFill>
                          <a:srgbClr val="000000"/>
                        </a:solidFill>
                        <a:latin typeface="Arial"/>
                        <a:ea typeface="Arial"/>
                        <a:cs typeface="Arial"/>
                        <a:sym typeface="Arial"/>
                      </a:endParaRPr>
                    </a:p>
                    <a:p>
                      <a:r>
                        <a:rPr lang="en-IN" sz="2000" b="0" i="0" u="none" strike="noStrike" cap="none" baseline="0" dirty="0" err="1">
                          <a:solidFill>
                            <a:srgbClr val="000000"/>
                          </a:solidFill>
                          <a:latin typeface="Arial"/>
                          <a:ea typeface="Arial"/>
                          <a:cs typeface="Arial"/>
                          <a:sym typeface="Arial"/>
                        </a:rPr>
                        <a:t>vaTest</a:t>
                      </a:r>
                      <a:r>
                        <a:rPr lang="en-IN" sz="2000" b="0" i="0" u="none" strike="noStrike" cap="none" baseline="0" dirty="0">
                          <a:solidFill>
                            <a:srgbClr val="000000"/>
                          </a:solidFill>
                          <a:latin typeface="Arial"/>
                          <a:ea typeface="Arial"/>
                          <a:cs typeface="Arial"/>
                          <a:sym typeface="Arial"/>
                        </a:rPr>
                        <a:t>(10); // 1 </a:t>
                      </a:r>
                      <a:r>
                        <a:rPr lang="en-IN" sz="2000" b="0" i="0" u="none" strike="noStrike" cap="none" baseline="0" dirty="0" err="1">
                          <a:solidFill>
                            <a:srgbClr val="000000"/>
                          </a:solidFill>
                          <a:latin typeface="Arial"/>
                          <a:ea typeface="Arial"/>
                          <a:cs typeface="Arial"/>
                          <a:sym typeface="Arial"/>
                        </a:rPr>
                        <a:t>arg</a:t>
                      </a:r>
                      <a:endParaRPr lang="en-IN" sz="2000" b="0" i="0" u="none" strike="noStrike" cap="none" baseline="0" dirty="0">
                        <a:solidFill>
                          <a:srgbClr val="000000"/>
                        </a:solidFill>
                        <a:latin typeface="Arial"/>
                        <a:ea typeface="Arial"/>
                        <a:cs typeface="Arial"/>
                        <a:sym typeface="Arial"/>
                      </a:endParaRPr>
                    </a:p>
                    <a:p>
                      <a:r>
                        <a:rPr lang="en-IN" sz="2000" b="0" i="0" u="none" strike="noStrike" cap="none" baseline="0" dirty="0" err="1">
                          <a:solidFill>
                            <a:srgbClr val="000000"/>
                          </a:solidFill>
                          <a:latin typeface="Arial"/>
                          <a:ea typeface="Arial"/>
                          <a:cs typeface="Arial"/>
                          <a:sym typeface="Arial"/>
                        </a:rPr>
                        <a:t>vaTest</a:t>
                      </a:r>
                      <a:r>
                        <a:rPr lang="en-IN" sz="2000" b="0" i="0" u="none" strike="noStrike" cap="none" baseline="0" dirty="0">
                          <a:solidFill>
                            <a:srgbClr val="000000"/>
                          </a:solidFill>
                          <a:latin typeface="Arial"/>
                          <a:ea typeface="Arial"/>
                          <a:cs typeface="Arial"/>
                          <a:sym typeface="Arial"/>
                        </a:rPr>
                        <a:t>(1, 2, 3); // 3 </a:t>
                      </a:r>
                      <a:r>
                        <a:rPr lang="en-IN" sz="2000" b="0" i="0" u="none" strike="noStrike" cap="none" baseline="0" dirty="0" err="1">
                          <a:solidFill>
                            <a:srgbClr val="000000"/>
                          </a:solidFill>
                          <a:latin typeface="Arial"/>
                          <a:ea typeface="Arial"/>
                          <a:cs typeface="Arial"/>
                          <a:sym typeface="Arial"/>
                        </a:rPr>
                        <a:t>args</a:t>
                      </a:r>
                      <a:endParaRPr lang="en-IN" sz="2000" b="0" i="0" u="none" strike="noStrike" cap="none" baseline="0" dirty="0">
                        <a:solidFill>
                          <a:srgbClr val="000000"/>
                        </a:solidFill>
                        <a:latin typeface="Arial"/>
                        <a:ea typeface="Arial"/>
                        <a:cs typeface="Arial"/>
                        <a:sym typeface="Arial"/>
                      </a:endParaRPr>
                    </a:p>
                    <a:p>
                      <a:r>
                        <a:rPr lang="en-IN" sz="2000" b="0" i="0" u="none" strike="noStrike" cap="none" baseline="0" dirty="0" err="1">
                          <a:solidFill>
                            <a:srgbClr val="000000"/>
                          </a:solidFill>
                          <a:latin typeface="Arial"/>
                          <a:ea typeface="Arial"/>
                          <a:cs typeface="Arial"/>
                          <a:sym typeface="Arial"/>
                        </a:rPr>
                        <a:t>vaTest</a:t>
                      </a:r>
                      <a:r>
                        <a:rPr lang="en-IN" sz="2000" b="0" i="0" u="none" strike="noStrike" cap="none" baseline="0" dirty="0">
                          <a:solidFill>
                            <a:srgbClr val="000000"/>
                          </a:solidFill>
                          <a:latin typeface="Arial"/>
                          <a:ea typeface="Arial"/>
                          <a:cs typeface="Arial"/>
                          <a:sym typeface="Arial"/>
                        </a:rPr>
                        <a:t>(); // no </a:t>
                      </a:r>
                      <a:r>
                        <a:rPr lang="en-IN" sz="2000" b="0" i="0" u="none" strike="noStrike" cap="none" baseline="0" dirty="0" err="1">
                          <a:solidFill>
                            <a:srgbClr val="000000"/>
                          </a:solidFill>
                          <a:latin typeface="Arial"/>
                          <a:ea typeface="Arial"/>
                          <a:cs typeface="Arial"/>
                          <a:sym typeface="Arial"/>
                        </a:rPr>
                        <a:t>args</a:t>
                      </a:r>
                      <a:endParaRPr lang="en-IN" sz="2000" b="0" i="0" u="none" strike="noStrike" cap="none" baseline="0" dirty="0">
                        <a:solidFill>
                          <a:srgbClr val="000000"/>
                        </a:solidFill>
                        <a:latin typeface="Arial"/>
                        <a:ea typeface="Arial"/>
                        <a:cs typeface="Arial"/>
                        <a:sym typeface="Arial"/>
                      </a:endParaRPr>
                    </a:p>
                    <a:p>
                      <a:endParaRPr lang="en-IN" sz="2000" b="0" i="0" u="none" strike="noStrike" cap="none" baseline="0" dirty="0">
                        <a:solidFill>
                          <a:srgbClr val="000000"/>
                        </a:solidFill>
                        <a:latin typeface="Arial"/>
                        <a:ea typeface="Arial"/>
                        <a:cs typeface="Arial"/>
                        <a:sym typeface="Arial"/>
                      </a:endParaRPr>
                    </a:p>
                    <a:p>
                      <a:r>
                        <a:rPr lang="en-IN" sz="2000" b="0" i="0" u="none" strike="noStrike" cap="none" baseline="0" dirty="0">
                          <a:solidFill>
                            <a:srgbClr val="000000"/>
                          </a:solidFill>
                          <a:latin typeface="Arial"/>
                          <a:ea typeface="Arial"/>
                          <a:cs typeface="Arial"/>
                          <a:sym typeface="Arial"/>
                        </a:rPr>
                        <a:t>}</a:t>
                      </a:r>
                    </a:p>
                    <a:p>
                      <a:r>
                        <a:rPr lang="en-IN" sz="2000" b="0" i="0" u="none" strike="noStrike" cap="none" baseline="0" dirty="0">
                          <a:solidFill>
                            <a:srgbClr val="000000"/>
                          </a:solidFill>
                          <a:latin typeface="Arial"/>
                          <a:ea typeface="Arial"/>
                          <a:cs typeface="Arial"/>
                          <a:sym typeface="Arial"/>
                        </a:rPr>
                        <a:t>}</a:t>
                      </a:r>
                      <a:endParaRPr lang="pt-BR" sz="2800" b="0" i="0" u="none" strike="noStrike" cap="none" baseline="0" dirty="0">
                        <a:solidFill>
                          <a:srgbClr val="000000"/>
                        </a:solidFill>
                        <a:latin typeface="Arial"/>
                        <a:ea typeface="Arial"/>
                        <a:cs typeface="Arial"/>
                        <a:sym typeface="Arial"/>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2000" dirty="0">
                        <a:solidFill>
                          <a:srgbClr val="00B050"/>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99966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04056"/>
          </a:xfrm>
        </p:spPr>
        <p:txBody>
          <a:bodyPr/>
          <a:lstStyle/>
          <a:p>
            <a:br>
              <a:rPr lang="en-IN" sz="2000" dirty="0"/>
            </a:br>
            <a:r>
              <a:rPr lang="en-IN" sz="2400" dirty="0"/>
              <a:t>Variable-length arguments.</a:t>
            </a:r>
            <a:endParaRPr lang="en-IN" sz="2400" b="1" dirty="0"/>
          </a:p>
        </p:txBody>
      </p:sp>
      <p:sp>
        <p:nvSpPr>
          <p:cNvPr id="3" name="Text Placeholder 2"/>
          <p:cNvSpPr>
            <a:spLocks noGrp="1"/>
          </p:cNvSpPr>
          <p:nvPr>
            <p:ph type="body" idx="1"/>
          </p:nvPr>
        </p:nvSpPr>
        <p:spPr>
          <a:xfrm>
            <a:off x="323528" y="627534"/>
            <a:ext cx="8640960" cy="4392488"/>
          </a:xfrm>
        </p:spPr>
        <p:txBody>
          <a:bodyPr/>
          <a:lstStyle/>
          <a:p>
            <a:r>
              <a:rPr lang="en-IN" sz="1600"/>
              <a:t>A method </a:t>
            </a:r>
            <a:r>
              <a:rPr lang="en-IN" sz="1600" dirty="0"/>
              <a:t>can have “normal” parameters along with a variable-length parameter. </a:t>
            </a:r>
            <a:r>
              <a:rPr lang="en-IN" sz="1600" dirty="0" err="1"/>
              <a:t>However,the</a:t>
            </a:r>
            <a:r>
              <a:rPr lang="en-IN" sz="1600" dirty="0"/>
              <a:t> variable-length parameter must be the last parameter declared by the method. </a:t>
            </a:r>
          </a:p>
          <a:p>
            <a:r>
              <a:rPr lang="fr-FR" sz="1600" dirty="0" err="1">
                <a:solidFill>
                  <a:srgbClr val="00B050"/>
                </a:solidFill>
              </a:rPr>
              <a:t>int</a:t>
            </a:r>
            <a:r>
              <a:rPr lang="fr-FR" sz="1600" dirty="0">
                <a:solidFill>
                  <a:srgbClr val="00B050"/>
                </a:solidFill>
              </a:rPr>
              <a:t> </a:t>
            </a:r>
            <a:r>
              <a:rPr lang="fr-FR" sz="1600" dirty="0" err="1">
                <a:solidFill>
                  <a:srgbClr val="00B050"/>
                </a:solidFill>
              </a:rPr>
              <a:t>doIt</a:t>
            </a:r>
            <a:r>
              <a:rPr lang="fr-FR" sz="1600" dirty="0">
                <a:solidFill>
                  <a:srgbClr val="00B050"/>
                </a:solidFill>
              </a:rPr>
              <a:t>(</a:t>
            </a:r>
            <a:r>
              <a:rPr lang="fr-FR" sz="1600" dirty="0" err="1">
                <a:solidFill>
                  <a:srgbClr val="00B050"/>
                </a:solidFill>
              </a:rPr>
              <a:t>int</a:t>
            </a:r>
            <a:r>
              <a:rPr lang="fr-FR" sz="1600" dirty="0">
                <a:solidFill>
                  <a:srgbClr val="00B050"/>
                </a:solidFill>
              </a:rPr>
              <a:t> a, </a:t>
            </a:r>
            <a:r>
              <a:rPr lang="fr-FR" sz="1600" dirty="0" err="1">
                <a:solidFill>
                  <a:srgbClr val="00B050"/>
                </a:solidFill>
              </a:rPr>
              <a:t>int</a:t>
            </a:r>
            <a:r>
              <a:rPr lang="fr-FR" sz="1600" dirty="0">
                <a:solidFill>
                  <a:srgbClr val="00B050"/>
                </a:solidFill>
              </a:rPr>
              <a:t> b, double c, </a:t>
            </a:r>
            <a:r>
              <a:rPr lang="fr-FR" sz="1600" dirty="0" err="1">
                <a:solidFill>
                  <a:srgbClr val="00B050"/>
                </a:solidFill>
              </a:rPr>
              <a:t>int</a:t>
            </a:r>
            <a:r>
              <a:rPr lang="fr-FR" sz="1600" dirty="0">
                <a:solidFill>
                  <a:srgbClr val="00B050"/>
                </a:solidFill>
              </a:rPr>
              <a:t> ... vals) {</a:t>
            </a:r>
          </a:p>
          <a:p>
            <a:endParaRPr lang="fr-FR" sz="1600" dirty="0">
              <a:solidFill>
                <a:srgbClr val="00B050"/>
              </a:solidFill>
            </a:endParaRPr>
          </a:p>
          <a:p>
            <a:r>
              <a:rPr lang="en-IN" sz="1600" dirty="0"/>
              <a:t>There is one more restriction to be aware of: there must be only one </a:t>
            </a:r>
            <a:r>
              <a:rPr lang="en-IN" sz="1600" dirty="0" err="1"/>
              <a:t>varargs</a:t>
            </a:r>
            <a:r>
              <a:rPr lang="en-IN" sz="1600" dirty="0"/>
              <a:t> parameter.</a:t>
            </a:r>
          </a:p>
          <a:p>
            <a:pPr marL="76200" indent="0">
              <a:buNone/>
            </a:pPr>
            <a:endParaRPr lang="en-IN" sz="1600" dirty="0"/>
          </a:p>
          <a:p>
            <a:r>
              <a:rPr lang="fr-FR" sz="1600" dirty="0" err="1"/>
              <a:t>int</a:t>
            </a:r>
            <a:r>
              <a:rPr lang="fr-FR" sz="1600" dirty="0"/>
              <a:t> </a:t>
            </a:r>
            <a:r>
              <a:rPr lang="fr-FR" sz="1600" dirty="0" err="1"/>
              <a:t>doIt</a:t>
            </a:r>
            <a:r>
              <a:rPr lang="fr-FR" sz="1600" dirty="0"/>
              <a:t>(</a:t>
            </a:r>
            <a:r>
              <a:rPr lang="fr-FR" sz="1600" dirty="0" err="1"/>
              <a:t>int</a:t>
            </a:r>
            <a:r>
              <a:rPr lang="fr-FR" sz="1600" dirty="0"/>
              <a:t> a, </a:t>
            </a:r>
            <a:r>
              <a:rPr lang="fr-FR" sz="1600" dirty="0" err="1"/>
              <a:t>int</a:t>
            </a:r>
            <a:r>
              <a:rPr lang="fr-FR" sz="1600" dirty="0"/>
              <a:t> b, double c, </a:t>
            </a:r>
            <a:r>
              <a:rPr lang="fr-FR" sz="1600" dirty="0" err="1"/>
              <a:t>int</a:t>
            </a:r>
            <a:r>
              <a:rPr lang="fr-FR" sz="1600" dirty="0"/>
              <a:t> ... vals, double ... </a:t>
            </a:r>
            <a:r>
              <a:rPr lang="fr-FR" sz="1600" dirty="0" err="1"/>
              <a:t>morevals</a:t>
            </a:r>
            <a:r>
              <a:rPr lang="fr-FR" sz="1600" dirty="0"/>
              <a:t>) { // </a:t>
            </a:r>
            <a:r>
              <a:rPr lang="fr-FR" sz="1600" dirty="0" err="1"/>
              <a:t>Error</a:t>
            </a:r>
            <a:r>
              <a:rPr lang="fr-FR" sz="1600" dirty="0"/>
              <a:t>!</a:t>
            </a:r>
            <a:endParaRPr lang="en-IN" sz="1600" dirty="0">
              <a:solidFill>
                <a:srgbClr val="00B05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51</a:t>
            </a:fld>
            <a:endParaRPr lang="en"/>
          </a:p>
        </p:txBody>
      </p:sp>
      <p:sp>
        <p:nvSpPr>
          <p:cNvPr id="5" name="Rectangle 4"/>
          <p:cNvSpPr/>
          <p:nvPr/>
        </p:nvSpPr>
        <p:spPr>
          <a:xfrm>
            <a:off x="2627784" y="2004871"/>
            <a:ext cx="4572000" cy="307777"/>
          </a:xfrm>
          <a:prstGeom prst="rect">
            <a:avLst/>
          </a:prstGeom>
        </p:spPr>
        <p:txBody>
          <a:bodyPr>
            <a:spAutoFit/>
          </a:bodyPr>
          <a:lstStyle/>
          <a:p>
            <a:endParaRPr lang="en-IN" dirty="0"/>
          </a:p>
        </p:txBody>
      </p:sp>
    </p:spTree>
    <p:extLst>
      <p:ext uri="{BB962C8B-B14F-4D97-AF65-F5344CB8AC3E}">
        <p14:creationId xmlns:p14="http://schemas.microsoft.com/office/powerpoint/2010/main" val="30290697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Returning Objects</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buNone/>
            </a:pP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52</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734153227"/>
              </p:ext>
            </p:extLst>
          </p:nvPr>
        </p:nvGraphicFramePr>
        <p:xfrm>
          <a:off x="251520" y="627534"/>
          <a:ext cx="8712968" cy="4392488"/>
        </p:xfrm>
        <a:graphic>
          <a:graphicData uri="http://schemas.openxmlformats.org/drawingml/2006/table">
            <a:tbl>
              <a:tblPr firstRow="1" bandRow="1">
                <a:tableStyleId>{D016372B-EEBE-4A30-A24A-56B3CD919E51}</a:tableStyleId>
              </a:tblPr>
              <a:tblGrid>
                <a:gridCol w="4356484">
                  <a:extLst>
                    <a:ext uri="{9D8B030D-6E8A-4147-A177-3AD203B41FA5}">
                      <a16:colId xmlns:a16="http://schemas.microsoft.com/office/drawing/2014/main" val="20000"/>
                    </a:ext>
                  </a:extLst>
                </a:gridCol>
                <a:gridCol w="4356484">
                  <a:extLst>
                    <a:ext uri="{9D8B030D-6E8A-4147-A177-3AD203B41FA5}">
                      <a16:colId xmlns:a16="http://schemas.microsoft.com/office/drawing/2014/main" val="20001"/>
                    </a:ext>
                  </a:extLst>
                </a:gridCol>
              </a:tblGrid>
              <a:tr h="4392488">
                <a:tc>
                  <a:txBody>
                    <a:bodyPr/>
                    <a:lstStyle/>
                    <a:p>
                      <a:r>
                        <a:rPr lang="en-IN" sz="1800" b="0" i="0" u="none" strike="noStrike" cap="none" baseline="0" dirty="0">
                          <a:solidFill>
                            <a:srgbClr val="000000"/>
                          </a:solidFill>
                          <a:latin typeface="Arial"/>
                          <a:ea typeface="Arial"/>
                          <a:cs typeface="Arial"/>
                          <a:sym typeface="Arial"/>
                        </a:rPr>
                        <a:t>// Returning an object.</a:t>
                      </a:r>
                    </a:p>
                    <a:p>
                      <a:r>
                        <a:rPr lang="en-IN" sz="1800" b="0" i="0" u="none" strike="noStrike" cap="none" baseline="0" dirty="0">
                          <a:solidFill>
                            <a:srgbClr val="000000"/>
                          </a:solidFill>
                          <a:latin typeface="Arial"/>
                          <a:ea typeface="Arial"/>
                          <a:cs typeface="Arial"/>
                          <a:sym typeface="Arial"/>
                        </a:rPr>
                        <a:t>class Test {</a:t>
                      </a:r>
                    </a:p>
                    <a:p>
                      <a:r>
                        <a:rPr lang="en-IN" sz="1800" b="0" i="0" u="none" strike="noStrike" cap="none" baseline="0" dirty="0" err="1">
                          <a:solidFill>
                            <a:srgbClr val="000000"/>
                          </a:solidFill>
                          <a:latin typeface="Arial"/>
                          <a:ea typeface="Arial"/>
                          <a:cs typeface="Arial"/>
                          <a:sym typeface="Arial"/>
                        </a:rPr>
                        <a:t>int</a:t>
                      </a:r>
                      <a:r>
                        <a:rPr lang="en-IN" sz="1800" b="0" i="0" u="none" strike="noStrike" cap="none" baseline="0" dirty="0">
                          <a:solidFill>
                            <a:srgbClr val="000000"/>
                          </a:solidFill>
                          <a:latin typeface="Arial"/>
                          <a:ea typeface="Arial"/>
                          <a:cs typeface="Arial"/>
                          <a:sym typeface="Arial"/>
                        </a:rPr>
                        <a:t> a;</a:t>
                      </a:r>
                    </a:p>
                    <a:p>
                      <a:r>
                        <a:rPr lang="en-IN" sz="1800" b="0" i="0" u="none" strike="noStrike" cap="none" baseline="0" dirty="0">
                          <a:solidFill>
                            <a:srgbClr val="000000"/>
                          </a:solidFill>
                          <a:latin typeface="Arial"/>
                          <a:ea typeface="Arial"/>
                          <a:cs typeface="Arial"/>
                          <a:sym typeface="Arial"/>
                        </a:rPr>
                        <a:t>Test(</a:t>
                      </a:r>
                      <a:r>
                        <a:rPr lang="en-IN" sz="1800" b="0" i="0" u="none" strike="noStrike" cap="none" baseline="0" dirty="0" err="1">
                          <a:solidFill>
                            <a:srgbClr val="000000"/>
                          </a:solidFill>
                          <a:latin typeface="Arial"/>
                          <a:ea typeface="Arial"/>
                          <a:cs typeface="Arial"/>
                          <a:sym typeface="Arial"/>
                        </a:rPr>
                        <a:t>int</a:t>
                      </a:r>
                      <a:r>
                        <a:rPr lang="en-IN" sz="1800" b="0" i="0" u="none" strike="noStrike" cap="none" baseline="0" dirty="0">
                          <a:solidFill>
                            <a:srgbClr val="000000"/>
                          </a:solidFill>
                          <a:latin typeface="Arial"/>
                          <a:ea typeface="Arial"/>
                          <a:cs typeface="Arial"/>
                          <a:sym typeface="Arial"/>
                        </a:rPr>
                        <a:t> </a:t>
                      </a:r>
                      <a:r>
                        <a:rPr lang="en-IN" sz="1800" b="0" i="0" u="none" strike="noStrike" cap="none" baseline="0" dirty="0" err="1">
                          <a:solidFill>
                            <a:srgbClr val="000000"/>
                          </a:solidFill>
                          <a:latin typeface="Arial"/>
                          <a:ea typeface="Arial"/>
                          <a:cs typeface="Arial"/>
                          <a:sym typeface="Arial"/>
                        </a:rPr>
                        <a:t>i</a:t>
                      </a:r>
                      <a:r>
                        <a:rPr lang="en-IN" sz="1800" b="0" i="0" u="none" strike="noStrike" cap="none" baseline="0" dirty="0">
                          <a:solidFill>
                            <a:srgbClr val="000000"/>
                          </a:solidFill>
                          <a:latin typeface="Arial"/>
                          <a:ea typeface="Arial"/>
                          <a:cs typeface="Arial"/>
                          <a:sym typeface="Arial"/>
                        </a:rPr>
                        <a:t>) {</a:t>
                      </a:r>
                    </a:p>
                    <a:p>
                      <a:r>
                        <a:rPr lang="en-IN" sz="1800" b="0" i="0" u="none" strike="noStrike" cap="none" baseline="0" dirty="0">
                          <a:solidFill>
                            <a:srgbClr val="000000"/>
                          </a:solidFill>
                          <a:latin typeface="Arial"/>
                          <a:ea typeface="Arial"/>
                          <a:cs typeface="Arial"/>
                          <a:sym typeface="Arial"/>
                        </a:rPr>
                        <a:t>a = </a:t>
                      </a:r>
                      <a:r>
                        <a:rPr lang="en-IN" sz="1800" b="0" i="0" u="none" strike="noStrike" cap="none" baseline="0" dirty="0" err="1">
                          <a:solidFill>
                            <a:srgbClr val="000000"/>
                          </a:solidFill>
                          <a:latin typeface="Arial"/>
                          <a:ea typeface="Arial"/>
                          <a:cs typeface="Arial"/>
                          <a:sym typeface="Arial"/>
                        </a:rPr>
                        <a:t>i</a:t>
                      </a:r>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Test </a:t>
                      </a:r>
                      <a:r>
                        <a:rPr lang="en-IN" sz="1800" b="0" i="0" u="none" strike="noStrike" cap="none" baseline="0" dirty="0" err="1">
                          <a:solidFill>
                            <a:srgbClr val="000000"/>
                          </a:solidFill>
                          <a:latin typeface="Arial"/>
                          <a:ea typeface="Arial"/>
                          <a:cs typeface="Arial"/>
                          <a:sym typeface="Arial"/>
                        </a:rPr>
                        <a:t>incrByTen</a:t>
                      </a:r>
                      <a:r>
                        <a:rPr lang="en-IN" sz="1800" b="0" i="0" u="none" strike="noStrike" cap="none" baseline="0" dirty="0">
                          <a:solidFill>
                            <a:srgbClr val="000000"/>
                          </a:solidFill>
                          <a:latin typeface="Arial"/>
                          <a:ea typeface="Arial"/>
                          <a:cs typeface="Arial"/>
                          <a:sym typeface="Arial"/>
                        </a:rPr>
                        <a:t>() {</a:t>
                      </a:r>
                    </a:p>
                    <a:p>
                      <a:r>
                        <a:rPr lang="en-IN" sz="1800" b="0" i="0" u="none" strike="noStrike" cap="none" baseline="0" dirty="0">
                          <a:solidFill>
                            <a:srgbClr val="000000"/>
                          </a:solidFill>
                          <a:highlight>
                            <a:srgbClr val="FFFF00"/>
                          </a:highlight>
                          <a:latin typeface="Arial"/>
                          <a:ea typeface="Arial"/>
                          <a:cs typeface="Arial"/>
                          <a:sym typeface="Arial"/>
                        </a:rPr>
                        <a:t>Test temp = new Test(a+10);</a:t>
                      </a:r>
                    </a:p>
                    <a:p>
                      <a:r>
                        <a:rPr lang="en-IN" sz="1800" b="0" i="0" u="none" strike="noStrike" cap="none" baseline="0" dirty="0">
                          <a:solidFill>
                            <a:srgbClr val="000000"/>
                          </a:solidFill>
                          <a:latin typeface="Arial"/>
                          <a:ea typeface="Arial"/>
                          <a:cs typeface="Arial"/>
                          <a:sym typeface="Arial"/>
                        </a:rPr>
                        <a:t>return temp;</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class </a:t>
                      </a:r>
                      <a:r>
                        <a:rPr lang="en-IN" sz="1800" b="0" i="0" u="none" strike="noStrike" cap="none" baseline="0" dirty="0" err="1">
                          <a:solidFill>
                            <a:srgbClr val="000000"/>
                          </a:solidFill>
                          <a:latin typeface="Arial"/>
                          <a:ea typeface="Arial"/>
                          <a:cs typeface="Arial"/>
                          <a:sym typeface="Arial"/>
                        </a:rPr>
                        <a:t>RetOb</a:t>
                      </a:r>
                      <a:r>
                        <a:rPr lang="en-IN" sz="1800" b="0" i="0" u="none" strike="noStrike" cap="none" baseline="0" dirty="0">
                          <a:solidFill>
                            <a:srgbClr val="000000"/>
                          </a:solidFill>
                          <a:latin typeface="Arial"/>
                          <a:ea typeface="Arial"/>
                          <a:cs typeface="Arial"/>
                          <a:sym typeface="Arial"/>
                        </a:rPr>
                        <a:t> {</a:t>
                      </a:r>
                    </a:p>
                    <a:p>
                      <a:r>
                        <a:rPr lang="en-IN" sz="1800" b="0" i="0" u="none" strike="noStrike" cap="none" baseline="0" dirty="0">
                          <a:solidFill>
                            <a:srgbClr val="000000"/>
                          </a:solidFill>
                          <a:latin typeface="Arial"/>
                          <a:ea typeface="Arial"/>
                          <a:cs typeface="Arial"/>
                          <a:sym typeface="Arial"/>
                        </a:rPr>
                        <a:t>public static void main(String </a:t>
                      </a:r>
                      <a:r>
                        <a:rPr lang="en-IN" sz="1800" b="0" i="0" u="none" strike="noStrike" cap="none" baseline="0" dirty="0" err="1">
                          <a:solidFill>
                            <a:srgbClr val="000000"/>
                          </a:solidFill>
                          <a:latin typeface="Arial"/>
                          <a:ea typeface="Arial"/>
                          <a:cs typeface="Arial"/>
                          <a:sym typeface="Arial"/>
                        </a:rPr>
                        <a:t>args</a:t>
                      </a:r>
                      <a:r>
                        <a:rPr lang="en-IN" sz="1800" b="0" i="0" u="none" strike="noStrike" cap="none" baseline="0" dirty="0">
                          <a:solidFill>
                            <a:srgbClr val="000000"/>
                          </a:solidFill>
                          <a:latin typeface="Arial"/>
                          <a:ea typeface="Arial"/>
                          <a:cs typeface="Arial"/>
                          <a:sym typeface="Arial"/>
                        </a:rPr>
                        <a:t>[]) {</a:t>
                      </a:r>
                      <a:endParaRPr lang="en-IN" sz="5400" b="0" i="0" u="none" strike="noStrike" cap="none" dirty="0">
                        <a:solidFill>
                          <a:schemeClr val="dk1"/>
                        </a:solidFill>
                        <a:latin typeface="Inter-Regular"/>
                        <a:ea typeface="Inter-Regular"/>
                        <a:cs typeface="Inter-Regular"/>
                        <a:sym typeface="Arial"/>
                      </a:endParaRPr>
                    </a:p>
                  </a:txBody>
                  <a:tcPr/>
                </a:tc>
                <a:tc>
                  <a:txBody>
                    <a:bodyPr/>
                    <a:lstStyle/>
                    <a:p>
                      <a:r>
                        <a:rPr lang="en-IN" sz="1800" b="0" i="0" u="none" strike="noStrike" cap="none" baseline="0" dirty="0">
                          <a:solidFill>
                            <a:srgbClr val="000000"/>
                          </a:solidFill>
                          <a:latin typeface="Arial"/>
                          <a:ea typeface="Arial"/>
                          <a:cs typeface="Arial"/>
                          <a:sym typeface="Arial"/>
                        </a:rPr>
                        <a:t>Test ob1 = new Test(2);</a:t>
                      </a:r>
                    </a:p>
                    <a:p>
                      <a:r>
                        <a:rPr lang="en-IN" sz="1800" b="0" i="0" u="none" strike="noStrike" cap="none" baseline="0" dirty="0">
                          <a:solidFill>
                            <a:srgbClr val="000000"/>
                          </a:solidFill>
                          <a:latin typeface="Arial"/>
                          <a:ea typeface="Arial"/>
                          <a:cs typeface="Arial"/>
                          <a:sym typeface="Arial"/>
                        </a:rPr>
                        <a:t>Test ob2;</a:t>
                      </a:r>
                    </a:p>
                    <a:p>
                      <a:r>
                        <a:rPr lang="en-IN" sz="1800" b="0" i="0" u="none" strike="noStrike" cap="none" baseline="0" dirty="0">
                          <a:solidFill>
                            <a:schemeClr val="accent3">
                              <a:lumMod val="50000"/>
                            </a:schemeClr>
                          </a:solidFill>
                          <a:latin typeface="Arial"/>
                          <a:ea typeface="Arial"/>
                          <a:cs typeface="Arial"/>
                          <a:sym typeface="Arial"/>
                        </a:rPr>
                        <a:t>ob2 = ob1.incrByTen();</a:t>
                      </a:r>
                    </a:p>
                    <a:p>
                      <a:r>
                        <a:rPr lang="en-IN" sz="1800" b="0" i="0" u="none" strike="noStrike" cap="none" baseline="0" dirty="0" err="1">
                          <a:solidFill>
                            <a:srgbClr val="000000"/>
                          </a:solidFill>
                          <a:latin typeface="Arial"/>
                          <a:ea typeface="Arial"/>
                          <a:cs typeface="Arial"/>
                          <a:sym typeface="Arial"/>
                        </a:rPr>
                        <a:t>System.out.println</a:t>
                      </a:r>
                      <a:r>
                        <a:rPr lang="en-IN" sz="1800" b="0" i="0" u="none" strike="noStrike" cap="none" baseline="0" dirty="0">
                          <a:solidFill>
                            <a:srgbClr val="000000"/>
                          </a:solidFill>
                          <a:latin typeface="Arial"/>
                          <a:ea typeface="Arial"/>
                          <a:cs typeface="Arial"/>
                          <a:sym typeface="Arial"/>
                        </a:rPr>
                        <a:t>("ob1.a: " + ob1.a);</a:t>
                      </a:r>
                    </a:p>
                    <a:p>
                      <a:r>
                        <a:rPr lang="en-IN" sz="1800" b="0" i="0" u="none" strike="noStrike" cap="none" baseline="0" dirty="0" err="1">
                          <a:solidFill>
                            <a:srgbClr val="000000"/>
                          </a:solidFill>
                          <a:latin typeface="Arial"/>
                          <a:ea typeface="Arial"/>
                          <a:cs typeface="Arial"/>
                          <a:sym typeface="Arial"/>
                        </a:rPr>
                        <a:t>System.out.println</a:t>
                      </a:r>
                      <a:r>
                        <a:rPr lang="en-IN" sz="1800" b="0" i="0" u="none" strike="noStrike" cap="none" baseline="0" dirty="0">
                          <a:solidFill>
                            <a:srgbClr val="000000"/>
                          </a:solidFill>
                          <a:latin typeface="Arial"/>
                          <a:ea typeface="Arial"/>
                          <a:cs typeface="Arial"/>
                          <a:sym typeface="Arial"/>
                        </a:rPr>
                        <a:t>("ob2.a: " + ob2.a);</a:t>
                      </a:r>
                    </a:p>
                    <a:p>
                      <a:r>
                        <a:rPr lang="en-IN" sz="1800" b="0" i="0" u="none" strike="noStrike" cap="none" baseline="0" dirty="0">
                          <a:solidFill>
                            <a:srgbClr val="000000"/>
                          </a:solidFill>
                          <a:latin typeface="Arial"/>
                          <a:ea typeface="Arial"/>
                          <a:cs typeface="Arial"/>
                          <a:sym typeface="Arial"/>
                        </a:rPr>
                        <a:t>ob2 = ob2.incrByTen();</a:t>
                      </a:r>
                    </a:p>
                    <a:p>
                      <a:r>
                        <a:rPr lang="en-IN" sz="1800" b="0" i="0" u="none" strike="noStrike" cap="none" baseline="0" dirty="0" err="1">
                          <a:solidFill>
                            <a:srgbClr val="000000"/>
                          </a:solidFill>
                          <a:latin typeface="Arial"/>
                          <a:ea typeface="Arial"/>
                          <a:cs typeface="Arial"/>
                          <a:sym typeface="Arial"/>
                        </a:rPr>
                        <a:t>System.out.println</a:t>
                      </a:r>
                      <a:r>
                        <a:rPr lang="en-IN" sz="1800" b="0" i="0" u="none" strike="noStrike" cap="none" baseline="0" dirty="0">
                          <a:solidFill>
                            <a:srgbClr val="000000"/>
                          </a:solidFill>
                          <a:latin typeface="Arial"/>
                          <a:ea typeface="Arial"/>
                          <a:cs typeface="Arial"/>
                          <a:sym typeface="Arial"/>
                        </a:rPr>
                        <a:t>("ob2.a after second increase: “ + ob2.a);</a:t>
                      </a:r>
                    </a:p>
                    <a:p>
                      <a:r>
                        <a:rPr lang="en-IN" sz="1800" b="0" i="0" u="none" strike="noStrike" cap="none" baseline="0" dirty="0">
                          <a:solidFill>
                            <a:srgbClr val="000000"/>
                          </a:solidFill>
                          <a:latin typeface="Arial"/>
                          <a:ea typeface="Arial"/>
                          <a:cs typeface="Arial"/>
                          <a:sym typeface="Arial"/>
                        </a:rPr>
                        <a:t>}</a:t>
                      </a:r>
                    </a:p>
                    <a:p>
                      <a:r>
                        <a:rPr lang="en-IN" sz="1800" b="0" i="0" u="none" strike="noStrike" cap="none" baseline="0" dirty="0">
                          <a:solidFill>
                            <a:srgbClr val="000000"/>
                          </a:solidFill>
                          <a:latin typeface="Arial"/>
                          <a:ea typeface="Arial"/>
                          <a:cs typeface="Arial"/>
                          <a:sym typeface="Arial"/>
                        </a:rPr>
                        <a:t>}</a:t>
                      </a:r>
                    </a:p>
                    <a:p>
                      <a:r>
                        <a:rPr lang="en-IN" sz="1400" b="0" i="0" u="none" strike="noStrike" cap="none" baseline="0" dirty="0">
                          <a:solidFill>
                            <a:srgbClr val="C00000"/>
                          </a:solidFill>
                          <a:latin typeface="Arial"/>
                          <a:ea typeface="Arial"/>
                          <a:cs typeface="Arial"/>
                          <a:sym typeface="Arial"/>
                        </a:rPr>
                        <a:t>The output generated by this program is shown here:</a:t>
                      </a:r>
                    </a:p>
                    <a:p>
                      <a:r>
                        <a:rPr lang="en-IN" sz="1400" b="0" i="0" u="none" strike="noStrike" cap="none" baseline="0" dirty="0">
                          <a:solidFill>
                            <a:srgbClr val="C00000"/>
                          </a:solidFill>
                          <a:latin typeface="Arial"/>
                          <a:ea typeface="Arial"/>
                          <a:cs typeface="Arial"/>
                          <a:sym typeface="Arial"/>
                        </a:rPr>
                        <a:t>ob1.a: 2</a:t>
                      </a:r>
                    </a:p>
                    <a:p>
                      <a:r>
                        <a:rPr lang="en-IN" sz="1400" b="0" i="0" u="none" strike="noStrike" cap="none" baseline="0" dirty="0">
                          <a:solidFill>
                            <a:srgbClr val="C00000"/>
                          </a:solidFill>
                          <a:latin typeface="Arial"/>
                          <a:ea typeface="Arial"/>
                          <a:cs typeface="Arial"/>
                          <a:sym typeface="Arial"/>
                        </a:rPr>
                        <a:t>ob2.a: 12</a:t>
                      </a:r>
                    </a:p>
                    <a:p>
                      <a:r>
                        <a:rPr lang="en-IN" sz="1400" b="0" i="0" u="none" strike="noStrike" cap="none" baseline="0" dirty="0">
                          <a:solidFill>
                            <a:srgbClr val="C00000"/>
                          </a:solidFill>
                          <a:latin typeface="Arial"/>
                          <a:ea typeface="Arial"/>
                          <a:cs typeface="Arial"/>
                          <a:sym typeface="Arial"/>
                        </a:rPr>
                        <a:t>ob2.a after second increase: 22</a:t>
                      </a:r>
                      <a:endParaRPr lang="en-IN" sz="2800" b="0" i="0" u="none" strike="noStrike" cap="none" dirty="0">
                        <a:solidFill>
                          <a:srgbClr val="C00000"/>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302800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4"/>
          <p:cNvSpPr txBox="1">
            <a:spLocks noGrp="1"/>
          </p:cNvSpPr>
          <p:nvPr>
            <p:ph type="ctrTitle" idx="4294967295"/>
          </p:nvPr>
        </p:nvSpPr>
        <p:spPr>
          <a:xfrm>
            <a:off x="1037875" y="974563"/>
            <a:ext cx="5889600" cy="969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a:t>Thanks!</a:t>
            </a:r>
            <a:endParaRPr sz="6800"/>
          </a:p>
        </p:txBody>
      </p:sp>
      <p:sp>
        <p:nvSpPr>
          <p:cNvPr id="308" name="Google Shape;308;p34"/>
          <p:cNvSpPr txBox="1">
            <a:spLocks noGrp="1"/>
          </p:cNvSpPr>
          <p:nvPr>
            <p:ph type="subTitle" idx="4294967295"/>
          </p:nvPr>
        </p:nvSpPr>
        <p:spPr>
          <a:xfrm>
            <a:off x="1037875" y="1983735"/>
            <a:ext cx="5889600" cy="2185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dirty="0">
                <a:solidFill>
                  <a:schemeClr val="accent2"/>
                </a:solidFill>
                <a:latin typeface="Inter-Regular"/>
                <a:ea typeface="Inter-Regular"/>
                <a:cs typeface="Inter-Regular"/>
                <a:sym typeface="Inter-Regular"/>
              </a:rPr>
              <a:t>Any questions?</a:t>
            </a:r>
            <a:endParaRPr sz="3600" dirty="0">
              <a:solidFill>
                <a:schemeClr val="accent2"/>
              </a:solidFill>
              <a:latin typeface="Inter-Regular"/>
              <a:ea typeface="Inter-Regular"/>
              <a:cs typeface="Inter-Regular"/>
              <a:sym typeface="Inter-Regular"/>
            </a:endParaRPr>
          </a:p>
        </p:txBody>
      </p:sp>
      <p:sp>
        <p:nvSpPr>
          <p:cNvPr id="309" name="Google Shape;309;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53</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IN" dirty="0">
                <a:solidFill>
                  <a:schemeClr val="tx1"/>
                </a:solidFill>
              </a:rPr>
              <a:t>Method overloading</a:t>
            </a:r>
            <a:endParaRPr lang="en-IN" dirty="0"/>
          </a:p>
        </p:txBody>
      </p:sp>
      <p:sp>
        <p:nvSpPr>
          <p:cNvPr id="3" name="Text Placeholder 2"/>
          <p:cNvSpPr>
            <a:spLocks noGrp="1"/>
          </p:cNvSpPr>
          <p:nvPr>
            <p:ph type="body" idx="1"/>
          </p:nvPr>
        </p:nvSpPr>
        <p:spPr>
          <a:xfrm>
            <a:off x="323528" y="627534"/>
            <a:ext cx="8640960" cy="4392488"/>
          </a:xfrm>
        </p:spPr>
        <p:txBody>
          <a:bodyPr/>
          <a:lstStyle/>
          <a:p>
            <a:pPr marL="76200" indent="0">
              <a:buNone/>
            </a:pP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572009374"/>
              </p:ext>
            </p:extLst>
          </p:nvPr>
        </p:nvGraphicFramePr>
        <p:xfrm>
          <a:off x="152400" y="627534"/>
          <a:ext cx="8991600" cy="4392488"/>
        </p:xfrm>
        <a:graphic>
          <a:graphicData uri="http://schemas.openxmlformats.org/drawingml/2006/table">
            <a:tbl>
              <a:tblPr firstRow="1" bandRow="1">
                <a:tableStyleId>{D016372B-EEBE-4A30-A24A-56B3CD919E51}</a:tableStyleId>
              </a:tblPr>
              <a:tblGrid>
                <a:gridCol w="4509356">
                  <a:extLst>
                    <a:ext uri="{9D8B030D-6E8A-4147-A177-3AD203B41FA5}">
                      <a16:colId xmlns:a16="http://schemas.microsoft.com/office/drawing/2014/main" val="20000"/>
                    </a:ext>
                  </a:extLst>
                </a:gridCol>
                <a:gridCol w="4482244">
                  <a:extLst>
                    <a:ext uri="{9D8B030D-6E8A-4147-A177-3AD203B41FA5}">
                      <a16:colId xmlns:a16="http://schemas.microsoft.com/office/drawing/2014/main" val="20001"/>
                    </a:ext>
                  </a:extLst>
                </a:gridCol>
              </a:tblGrid>
              <a:tr h="4392488">
                <a:tc>
                  <a:txBody>
                    <a:bodyPr/>
                    <a:lstStyle/>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chemeClr val="dk1"/>
                          </a:solidFill>
                          <a:latin typeface="Inter-Regular"/>
                          <a:ea typeface="Inter-Regular"/>
                          <a:cs typeface="Inter-Regular"/>
                          <a:sym typeface="Arial"/>
                        </a:rPr>
                        <a:t>// overload test for a double parameter</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chemeClr val="accent6"/>
                          </a:solidFill>
                          <a:latin typeface="Inter-Regular"/>
                          <a:ea typeface="Inter-Regular"/>
                          <a:cs typeface="Inter-Regular"/>
                          <a:sym typeface="Arial"/>
                        </a:rPr>
                        <a:t>double test(double a) </a:t>
                      </a:r>
                      <a:r>
                        <a:rPr lang="en-IN" sz="1600" b="0" i="0" u="none" strike="noStrike" cap="none" dirty="0">
                          <a:solidFill>
                            <a:schemeClr val="dk1"/>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err="1">
                          <a:solidFill>
                            <a:schemeClr val="dk1"/>
                          </a:solidFill>
                          <a:latin typeface="Inter-Regular"/>
                          <a:ea typeface="Inter-Regular"/>
                          <a:cs typeface="Inter-Regular"/>
                          <a:sym typeface="Arial"/>
                        </a:rPr>
                        <a:t>System.out.println</a:t>
                      </a:r>
                      <a:r>
                        <a:rPr lang="en-IN" sz="1600" b="0" i="0" u="none" strike="noStrike" cap="none" dirty="0">
                          <a:solidFill>
                            <a:schemeClr val="dk1"/>
                          </a:solidFill>
                          <a:latin typeface="Inter-Regular"/>
                          <a:ea typeface="Inter-Regular"/>
                          <a:cs typeface="Inter-Regular"/>
                          <a:sym typeface="Arial"/>
                        </a:rPr>
                        <a:t>("double a: " + a);</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chemeClr val="dk1"/>
                          </a:solidFill>
                          <a:latin typeface="Inter-Regular"/>
                          <a:ea typeface="Inter-Regular"/>
                          <a:cs typeface="Inter-Regular"/>
                          <a:sym typeface="Arial"/>
                        </a:rPr>
                        <a:t>return a*a;</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chemeClr val="dk1"/>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chemeClr val="dk1"/>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chemeClr val="accent2"/>
                          </a:solidFill>
                          <a:latin typeface="Inter-Regular"/>
                          <a:ea typeface="Inter-Regular"/>
                          <a:cs typeface="Inter-Regular"/>
                          <a:sym typeface="Arial"/>
                        </a:rPr>
                        <a:t>class Overload </a:t>
                      </a:r>
                      <a:r>
                        <a:rPr lang="en-IN" sz="1600" b="0" i="0" u="none" strike="noStrike" cap="none" dirty="0">
                          <a:solidFill>
                            <a:schemeClr val="dk1"/>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chemeClr val="dk1"/>
                          </a:solidFill>
                          <a:latin typeface="Inter-Regular"/>
                          <a:ea typeface="Inter-Regular"/>
                          <a:cs typeface="Inter-Regular"/>
                          <a:sym typeface="Arial"/>
                        </a:rPr>
                        <a:t>public static void main(String </a:t>
                      </a:r>
                      <a:r>
                        <a:rPr lang="en-IN" sz="1600" b="0" i="0" u="none" strike="noStrike" cap="none" dirty="0" err="1">
                          <a:solidFill>
                            <a:schemeClr val="dk1"/>
                          </a:solidFill>
                          <a:latin typeface="Inter-Regular"/>
                          <a:ea typeface="Inter-Regular"/>
                          <a:cs typeface="Inter-Regular"/>
                          <a:sym typeface="Arial"/>
                        </a:rPr>
                        <a:t>args</a:t>
                      </a:r>
                      <a:r>
                        <a:rPr lang="en-IN" sz="1600" b="0" i="0" u="none" strike="noStrike" cap="none" dirty="0">
                          <a:solidFill>
                            <a:schemeClr val="dk1"/>
                          </a:solidFill>
                          <a:latin typeface="Inter-Regular"/>
                          <a:ea typeface="Inter-Regular"/>
                          <a:cs typeface="Inter-Regular"/>
                          <a:sym typeface="Arial"/>
                        </a:rPr>
                        <a:t>[]) {</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err="1">
                          <a:solidFill>
                            <a:srgbClr val="002060"/>
                          </a:solidFill>
                          <a:latin typeface="Inter-Regular"/>
                          <a:ea typeface="Inter-Regular"/>
                          <a:cs typeface="Inter-Regular"/>
                          <a:sym typeface="Arial"/>
                        </a:rPr>
                        <a:t>OverloadDemo</a:t>
                      </a:r>
                      <a:r>
                        <a:rPr lang="en-IN" sz="1600" b="0" i="0" u="none" strike="noStrike" cap="none" dirty="0">
                          <a:solidFill>
                            <a:srgbClr val="002060"/>
                          </a:solidFill>
                          <a:latin typeface="Inter-Regular"/>
                          <a:ea typeface="Inter-Regular"/>
                          <a:cs typeface="Inter-Regular"/>
                          <a:sym typeface="Arial"/>
                        </a:rPr>
                        <a:t> </a:t>
                      </a:r>
                      <a:r>
                        <a:rPr lang="en-IN" sz="1600" b="0" i="0" u="none" strike="noStrike" cap="none" dirty="0" err="1">
                          <a:solidFill>
                            <a:srgbClr val="002060"/>
                          </a:solidFill>
                          <a:latin typeface="Inter-Regular"/>
                          <a:ea typeface="Inter-Regular"/>
                          <a:cs typeface="Inter-Regular"/>
                          <a:sym typeface="Arial"/>
                        </a:rPr>
                        <a:t>ob</a:t>
                      </a:r>
                      <a:r>
                        <a:rPr lang="en-IN" sz="1600" b="0" i="0" u="none" strike="noStrike" cap="none" dirty="0">
                          <a:solidFill>
                            <a:srgbClr val="002060"/>
                          </a:solidFill>
                          <a:latin typeface="Inter-Regular"/>
                          <a:ea typeface="Inter-Regular"/>
                          <a:cs typeface="Inter-Regular"/>
                          <a:sym typeface="Arial"/>
                        </a:rPr>
                        <a:t> = new </a:t>
                      </a:r>
                      <a:r>
                        <a:rPr lang="en-IN" sz="1600" b="0" i="0" u="none" strike="noStrike" cap="none" dirty="0" err="1">
                          <a:solidFill>
                            <a:srgbClr val="002060"/>
                          </a:solidFill>
                          <a:latin typeface="Inter-Regular"/>
                          <a:ea typeface="Inter-Regular"/>
                          <a:cs typeface="Inter-Regular"/>
                          <a:sym typeface="Arial"/>
                        </a:rPr>
                        <a:t>OverloadDemo</a:t>
                      </a:r>
                      <a:r>
                        <a:rPr lang="en-IN" sz="1600" b="0" i="0" u="none" strike="noStrike" cap="none" dirty="0">
                          <a:solidFill>
                            <a:srgbClr val="002060"/>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rgbClr val="002060"/>
                          </a:solidFill>
                          <a:latin typeface="Inter-Regular"/>
                          <a:ea typeface="Inter-Regular"/>
                          <a:cs typeface="Inter-Regular"/>
                          <a:sym typeface="Arial"/>
                        </a:rPr>
                        <a:t>double result;</a:t>
                      </a:r>
                      <a:endParaRPr lang="en-IN" sz="1600" b="0" i="0" u="none" strike="noStrike" cap="none" dirty="0">
                        <a:solidFill>
                          <a:srgbClr val="002060"/>
                        </a:solidFill>
                        <a:latin typeface="Inter-Regular"/>
                        <a:ea typeface="Inter-Regular"/>
                        <a:cs typeface="Inter-Regular"/>
                        <a:sym typeface="Inter-Regular"/>
                      </a:endParaRPr>
                    </a:p>
                    <a:p>
                      <a:endParaRPr lang="en-IN" dirty="0"/>
                    </a:p>
                  </a:txBody>
                  <a:tcPr/>
                </a:tc>
                <a:tc>
                  <a:txBody>
                    <a:bodyPr/>
                    <a:lstStyle/>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chemeClr val="dk1"/>
                          </a:solidFill>
                          <a:latin typeface="Inter-Regular"/>
                          <a:ea typeface="Inter-Regular"/>
                          <a:cs typeface="Inter-Regular"/>
                          <a:sym typeface="Arial"/>
                        </a:rPr>
                        <a:t>// call all versions of test()</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err="1">
                          <a:solidFill>
                            <a:srgbClr val="00B0F0"/>
                          </a:solidFill>
                          <a:latin typeface="Inter-Regular"/>
                          <a:ea typeface="Inter-Regular"/>
                          <a:cs typeface="Inter-Regular"/>
                          <a:sym typeface="Arial"/>
                        </a:rPr>
                        <a:t>ob.test</a:t>
                      </a:r>
                      <a:r>
                        <a:rPr lang="en-IN" sz="1600" b="0" i="0" u="none" strike="noStrike" cap="none" dirty="0">
                          <a:solidFill>
                            <a:srgbClr val="00B0F0"/>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err="1">
                          <a:solidFill>
                            <a:srgbClr val="00B0F0"/>
                          </a:solidFill>
                          <a:latin typeface="Inter-Regular"/>
                          <a:ea typeface="Inter-Regular"/>
                          <a:cs typeface="Inter-Regular"/>
                          <a:sym typeface="Arial"/>
                        </a:rPr>
                        <a:t>ob.test</a:t>
                      </a:r>
                      <a:r>
                        <a:rPr lang="en-IN" sz="1600" b="0" i="0" u="none" strike="noStrike" cap="none" dirty="0">
                          <a:solidFill>
                            <a:srgbClr val="00B0F0"/>
                          </a:solidFill>
                          <a:latin typeface="Inter-Regular"/>
                          <a:ea typeface="Inter-Regular"/>
                          <a:cs typeface="Inter-Regular"/>
                          <a:sym typeface="Arial"/>
                        </a:rPr>
                        <a:t>(10);</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err="1">
                          <a:solidFill>
                            <a:srgbClr val="00B0F0"/>
                          </a:solidFill>
                          <a:latin typeface="Inter-Regular"/>
                          <a:ea typeface="Inter-Regular"/>
                          <a:cs typeface="Inter-Regular"/>
                          <a:sym typeface="Arial"/>
                        </a:rPr>
                        <a:t>ob.test</a:t>
                      </a:r>
                      <a:r>
                        <a:rPr lang="en-IN" sz="1600" b="0" i="0" u="none" strike="noStrike" cap="none" dirty="0">
                          <a:solidFill>
                            <a:srgbClr val="00B0F0"/>
                          </a:solidFill>
                          <a:latin typeface="Inter-Regular"/>
                          <a:ea typeface="Inter-Regular"/>
                          <a:cs typeface="Inter-Regular"/>
                          <a:sym typeface="Arial"/>
                        </a:rPr>
                        <a:t>(10, 20);</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rgbClr val="00B0F0"/>
                          </a:solidFill>
                          <a:latin typeface="Inter-Regular"/>
                          <a:ea typeface="Inter-Regular"/>
                          <a:cs typeface="Inter-Regular"/>
                          <a:sym typeface="Arial"/>
                        </a:rPr>
                        <a:t>result = </a:t>
                      </a:r>
                      <a:r>
                        <a:rPr lang="en-IN" sz="1600" b="0" i="0" u="none" strike="noStrike" cap="none" dirty="0" err="1">
                          <a:solidFill>
                            <a:srgbClr val="00B0F0"/>
                          </a:solidFill>
                          <a:latin typeface="Inter-Regular"/>
                          <a:ea typeface="Inter-Regular"/>
                          <a:cs typeface="Inter-Regular"/>
                          <a:sym typeface="Arial"/>
                        </a:rPr>
                        <a:t>ob.test</a:t>
                      </a:r>
                      <a:r>
                        <a:rPr lang="en-IN" sz="1600" b="0" i="0" u="none" strike="noStrike" cap="none" dirty="0">
                          <a:solidFill>
                            <a:srgbClr val="00B0F0"/>
                          </a:solidFill>
                          <a:latin typeface="Inter-Regular"/>
                          <a:ea typeface="Inter-Regular"/>
                          <a:cs typeface="Inter-Regular"/>
                          <a:sym typeface="Arial"/>
                        </a:rPr>
                        <a:t>(123.25);</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err="1">
                          <a:solidFill>
                            <a:schemeClr val="dk1"/>
                          </a:solidFill>
                          <a:latin typeface="Inter-Regular"/>
                          <a:ea typeface="Inter-Regular"/>
                          <a:cs typeface="Inter-Regular"/>
                          <a:sym typeface="Arial"/>
                        </a:rPr>
                        <a:t>System.out.println</a:t>
                      </a:r>
                      <a:r>
                        <a:rPr lang="en-IN" sz="1600" b="0" i="0" u="none" strike="noStrike" cap="none" dirty="0">
                          <a:solidFill>
                            <a:schemeClr val="dk1"/>
                          </a:solidFill>
                          <a:latin typeface="Inter-Regular"/>
                          <a:ea typeface="Inter-Regular"/>
                          <a:cs typeface="Inter-Regular"/>
                          <a:sym typeface="Arial"/>
                        </a:rPr>
                        <a:t>("Result of </a:t>
                      </a:r>
                      <a:r>
                        <a:rPr lang="en-IN" sz="1600" b="0" i="0" u="none" strike="noStrike" cap="none" dirty="0" err="1">
                          <a:solidFill>
                            <a:schemeClr val="dk1"/>
                          </a:solidFill>
                          <a:latin typeface="Inter-Regular"/>
                          <a:ea typeface="Inter-Regular"/>
                          <a:cs typeface="Inter-Regular"/>
                          <a:sym typeface="Arial"/>
                        </a:rPr>
                        <a:t>ob.test</a:t>
                      </a:r>
                      <a:r>
                        <a:rPr lang="en-IN" sz="1600" b="0" i="0" u="none" strike="noStrike" cap="none" dirty="0">
                          <a:solidFill>
                            <a:schemeClr val="dk1"/>
                          </a:solidFill>
                          <a:latin typeface="Inter-Regular"/>
                          <a:ea typeface="Inter-Regular"/>
                          <a:cs typeface="Inter-Regular"/>
                          <a:sym typeface="Arial"/>
                        </a:rPr>
                        <a:t>(123.25): " + result);</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chemeClr val="dk1"/>
                          </a:solidFill>
                          <a:latin typeface="Inter-Regular"/>
                          <a:ea typeface="Inter-Regular"/>
                          <a:cs typeface="Inter-Regular"/>
                          <a:sym typeface="Arial"/>
                        </a:rPr>
                        <a:t>}}</a:t>
                      </a:r>
                    </a:p>
                    <a:p>
                      <a:r>
                        <a:rPr lang="en-IN" sz="1400" b="1" i="0" u="none" strike="noStrike" cap="none" baseline="0" dirty="0">
                          <a:solidFill>
                            <a:srgbClr val="000000"/>
                          </a:solidFill>
                          <a:latin typeface="Arial"/>
                          <a:ea typeface="Arial"/>
                          <a:cs typeface="Arial"/>
                          <a:sym typeface="Arial"/>
                        </a:rPr>
                        <a:t>This program generates the following output:</a:t>
                      </a:r>
                    </a:p>
                    <a:p>
                      <a:r>
                        <a:rPr lang="en-IN" sz="1400" b="1" i="0" u="none" strike="noStrike" cap="none" baseline="0" dirty="0">
                          <a:solidFill>
                            <a:srgbClr val="000000"/>
                          </a:solidFill>
                          <a:latin typeface="Arial"/>
                          <a:ea typeface="Arial"/>
                          <a:cs typeface="Arial"/>
                          <a:sym typeface="Arial"/>
                        </a:rPr>
                        <a:t>No parameters</a:t>
                      </a:r>
                    </a:p>
                    <a:p>
                      <a:r>
                        <a:rPr lang="en-IN" sz="1400" b="1" i="0" u="none" strike="noStrike" cap="none" baseline="0" dirty="0">
                          <a:solidFill>
                            <a:srgbClr val="000000"/>
                          </a:solidFill>
                          <a:latin typeface="Arial"/>
                          <a:ea typeface="Arial"/>
                          <a:cs typeface="Arial"/>
                          <a:sym typeface="Arial"/>
                        </a:rPr>
                        <a:t>a: 10</a:t>
                      </a:r>
                    </a:p>
                    <a:p>
                      <a:r>
                        <a:rPr lang="en-IN" sz="1400" b="1" i="0" u="none" strike="noStrike" cap="none" baseline="0" dirty="0">
                          <a:solidFill>
                            <a:srgbClr val="000000"/>
                          </a:solidFill>
                          <a:latin typeface="Arial"/>
                          <a:ea typeface="Arial"/>
                          <a:cs typeface="Arial"/>
                          <a:sym typeface="Arial"/>
                        </a:rPr>
                        <a:t>a and b: 10 20</a:t>
                      </a:r>
                    </a:p>
                    <a:p>
                      <a:r>
                        <a:rPr lang="en-IN" sz="1400" b="1" i="0" u="none" strike="noStrike" cap="none" baseline="0" dirty="0">
                          <a:solidFill>
                            <a:srgbClr val="000000"/>
                          </a:solidFill>
                          <a:latin typeface="Arial"/>
                          <a:ea typeface="Arial"/>
                          <a:cs typeface="Arial"/>
                          <a:sym typeface="Arial"/>
                        </a:rPr>
                        <a:t>double a: 123.25</a:t>
                      </a:r>
                    </a:p>
                    <a:p>
                      <a:r>
                        <a:rPr lang="en-IN" sz="1400" b="1" i="0" u="none" strike="noStrike" cap="none" baseline="0" dirty="0">
                          <a:solidFill>
                            <a:srgbClr val="000000"/>
                          </a:solidFill>
                          <a:latin typeface="Arial"/>
                          <a:ea typeface="Arial"/>
                          <a:cs typeface="Arial"/>
                          <a:sym typeface="Arial"/>
                        </a:rPr>
                        <a:t>Result of </a:t>
                      </a:r>
                      <a:r>
                        <a:rPr lang="en-IN" sz="1400" b="1" i="0" u="none" strike="noStrike" cap="none" baseline="0" dirty="0" err="1">
                          <a:solidFill>
                            <a:srgbClr val="000000"/>
                          </a:solidFill>
                          <a:latin typeface="Arial"/>
                          <a:ea typeface="Arial"/>
                          <a:cs typeface="Arial"/>
                          <a:sym typeface="Arial"/>
                        </a:rPr>
                        <a:t>ob.test</a:t>
                      </a:r>
                      <a:r>
                        <a:rPr lang="en-IN" sz="1400" b="1" i="0" u="none" strike="noStrike" cap="none" baseline="0" dirty="0">
                          <a:solidFill>
                            <a:srgbClr val="000000"/>
                          </a:solidFill>
                          <a:latin typeface="Arial"/>
                          <a:ea typeface="Arial"/>
                          <a:cs typeface="Arial"/>
                          <a:sym typeface="Arial"/>
                        </a:rPr>
                        <a:t>(123.25): 15190.5625</a:t>
                      </a:r>
                      <a:endParaRPr lang="en-IN" sz="1600" b="1" i="0" u="none" strike="noStrike" cap="none" dirty="0">
                        <a:solidFill>
                          <a:schemeClr val="dk1"/>
                        </a:solidFill>
                        <a:latin typeface="Inter-Regular"/>
                        <a:ea typeface="Inter-Regular"/>
                        <a:cs typeface="Inter-Regular"/>
                        <a:sym typeface="Aria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8381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576064"/>
          </a:xfrm>
        </p:spPr>
        <p:txBody>
          <a:bodyPr/>
          <a:lstStyle/>
          <a:p>
            <a:r>
              <a:rPr lang="en-IN" dirty="0">
                <a:solidFill>
                  <a:schemeClr val="tx1"/>
                </a:solidFill>
              </a:rPr>
              <a:t>Method overloading</a:t>
            </a:r>
            <a:endParaRPr lang="en-IN" dirty="0"/>
          </a:p>
        </p:txBody>
      </p:sp>
      <p:sp>
        <p:nvSpPr>
          <p:cNvPr id="3" name="Text Placeholder 2"/>
          <p:cNvSpPr>
            <a:spLocks noGrp="1"/>
          </p:cNvSpPr>
          <p:nvPr>
            <p:ph type="body" idx="1"/>
          </p:nvPr>
        </p:nvSpPr>
        <p:spPr>
          <a:xfrm>
            <a:off x="323528" y="627534"/>
            <a:ext cx="8640960" cy="4392488"/>
          </a:xfrm>
        </p:spPr>
        <p:txBody>
          <a:bodyPr/>
          <a:lstStyle/>
          <a:p>
            <a:pPr algn="just">
              <a:buFont typeface="Wingdings" panose="05000000000000000000" pitchFamily="2" charset="2"/>
              <a:buChar char="§"/>
            </a:pPr>
            <a:r>
              <a:rPr lang="en-IN" sz="1600" b="1" dirty="0"/>
              <a:t>test( ) </a:t>
            </a:r>
            <a:r>
              <a:rPr lang="en-IN" sz="1600" dirty="0"/>
              <a:t>is overloaded four times. The first version takes no parameters,</a:t>
            </a:r>
          </a:p>
          <a:p>
            <a:pPr algn="just">
              <a:buFont typeface="Wingdings" panose="05000000000000000000" pitchFamily="2" charset="2"/>
              <a:buChar char="§"/>
            </a:pPr>
            <a:r>
              <a:rPr lang="en-IN" sz="1600" dirty="0"/>
              <a:t>the second takes one integer parameter, the third takes two integer parameters, and the fourth takes one </a:t>
            </a:r>
            <a:r>
              <a:rPr lang="en-IN" sz="1600" b="1" dirty="0"/>
              <a:t>double </a:t>
            </a:r>
            <a:r>
              <a:rPr lang="en-IN" sz="1600" dirty="0"/>
              <a:t>parameter.</a:t>
            </a:r>
          </a:p>
          <a:p>
            <a:pPr algn="just">
              <a:buFont typeface="Wingdings" panose="05000000000000000000" pitchFamily="2" charset="2"/>
              <a:buChar char="§"/>
            </a:pPr>
            <a:r>
              <a:rPr lang="en-IN" sz="1600" dirty="0"/>
              <a:t>The fact that the fourth version of </a:t>
            </a:r>
            <a:r>
              <a:rPr lang="en-IN" sz="1600" b="1" dirty="0"/>
              <a:t>test( ) </a:t>
            </a:r>
            <a:r>
              <a:rPr lang="en-IN" sz="1600" dirty="0"/>
              <a:t>also </a:t>
            </a:r>
            <a:r>
              <a:rPr lang="en-IN" sz="1600" b="1" dirty="0">
                <a:solidFill>
                  <a:schemeClr val="accent1">
                    <a:lumMod val="75000"/>
                  </a:schemeClr>
                </a:solidFill>
              </a:rPr>
              <a:t>returns a value is of no consequence </a:t>
            </a:r>
            <a:r>
              <a:rPr lang="en-IN" sz="1600" dirty="0"/>
              <a:t>relative to overloading, since return types do not play a role in overload resolution.</a:t>
            </a:r>
          </a:p>
          <a:p>
            <a:pPr algn="just">
              <a:buFont typeface="Wingdings" panose="05000000000000000000" pitchFamily="2" charset="2"/>
              <a:buChar char="§"/>
            </a:pPr>
            <a:r>
              <a:rPr lang="en-IN" sz="1600" dirty="0"/>
              <a:t>When an overloaded method is called, Java looks for a match between the arguments used to call the method and the method’s parameters.</a:t>
            </a: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extLst>
      <p:ext uri="{BB962C8B-B14F-4D97-AF65-F5344CB8AC3E}">
        <p14:creationId xmlns:p14="http://schemas.microsoft.com/office/powerpoint/2010/main" val="32866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Automatic type conversions apply to overloading</a:t>
            </a:r>
            <a:r>
              <a:rPr lang="en-IN" dirty="0"/>
              <a:t>.</a:t>
            </a:r>
          </a:p>
        </p:txBody>
      </p:sp>
      <p:sp>
        <p:nvSpPr>
          <p:cNvPr id="3" name="Text Placeholder 2"/>
          <p:cNvSpPr>
            <a:spLocks noGrp="1"/>
          </p:cNvSpPr>
          <p:nvPr>
            <p:ph type="body" idx="1"/>
          </p:nvPr>
        </p:nvSpPr>
        <p:spPr>
          <a:xfrm>
            <a:off x="323528" y="627534"/>
            <a:ext cx="8640960" cy="4392488"/>
          </a:xfrm>
        </p:spPr>
        <p:txBody>
          <a:bodyPr/>
          <a:lstStyle/>
          <a:p>
            <a:pPr marL="76200" indent="0">
              <a:buNone/>
            </a:pPr>
            <a:endParaRPr lang="en-IN" sz="16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184040090"/>
              </p:ext>
            </p:extLst>
          </p:nvPr>
        </p:nvGraphicFramePr>
        <p:xfrm>
          <a:off x="251520" y="627534"/>
          <a:ext cx="8712968" cy="4401185"/>
        </p:xfrm>
        <a:graphic>
          <a:graphicData uri="http://schemas.openxmlformats.org/drawingml/2006/table">
            <a:tbl>
              <a:tblPr firstRow="1" bandRow="1">
                <a:tableStyleId>{D016372B-EEBE-4A30-A24A-56B3CD919E51}</a:tableStyleId>
              </a:tblPr>
              <a:tblGrid>
                <a:gridCol w="4356484">
                  <a:extLst>
                    <a:ext uri="{9D8B030D-6E8A-4147-A177-3AD203B41FA5}">
                      <a16:colId xmlns:a16="http://schemas.microsoft.com/office/drawing/2014/main" val="20000"/>
                    </a:ext>
                  </a:extLst>
                </a:gridCol>
                <a:gridCol w="4356484">
                  <a:extLst>
                    <a:ext uri="{9D8B030D-6E8A-4147-A177-3AD203B41FA5}">
                      <a16:colId xmlns:a16="http://schemas.microsoft.com/office/drawing/2014/main" val="20001"/>
                    </a:ext>
                  </a:extLst>
                </a:gridCol>
              </a:tblGrid>
              <a:tr h="4392488">
                <a:tc>
                  <a:txBody>
                    <a:bodyPr/>
                    <a:lstStyle/>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chemeClr val="dk1"/>
                          </a:solidFill>
                          <a:latin typeface="Inter-Regular"/>
                          <a:ea typeface="Inter-Regular"/>
                          <a:cs typeface="Inter-Regular"/>
                          <a:sym typeface="Arial"/>
                        </a:rPr>
                        <a:t>class </a:t>
                      </a:r>
                      <a:r>
                        <a:rPr lang="en-IN" sz="1600" b="0" i="0" u="none" strike="noStrike" cap="none" dirty="0" err="1">
                          <a:solidFill>
                            <a:schemeClr val="dk1"/>
                          </a:solidFill>
                          <a:latin typeface="Inter-Regular"/>
                          <a:ea typeface="Inter-Regular"/>
                          <a:cs typeface="Inter-Regular"/>
                          <a:sym typeface="Arial"/>
                        </a:rPr>
                        <a:t>OverloadDemo</a:t>
                      </a:r>
                      <a:r>
                        <a:rPr lang="en-IN" sz="1600" b="0" i="0" u="none" strike="noStrike" cap="none" dirty="0">
                          <a:solidFill>
                            <a:schemeClr val="dk1"/>
                          </a:solidFill>
                          <a:latin typeface="Inter-Regular"/>
                          <a:ea typeface="Inter-Regular"/>
                          <a:cs typeface="Inter-Regular"/>
                          <a:sym typeface="Arial"/>
                        </a:rPr>
                        <a:t> {</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rgbClr val="00B0F0"/>
                          </a:solidFill>
                          <a:latin typeface="Inter-Regular"/>
                          <a:ea typeface="Inter-Regular"/>
                          <a:cs typeface="Inter-Regular"/>
                          <a:sym typeface="Arial"/>
                        </a:rPr>
                        <a:t>void test() {</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err="1">
                          <a:solidFill>
                            <a:schemeClr val="dk1"/>
                          </a:solidFill>
                          <a:latin typeface="Inter-Regular"/>
                          <a:ea typeface="Inter-Regular"/>
                          <a:cs typeface="Inter-Regular"/>
                          <a:sym typeface="Arial"/>
                        </a:rPr>
                        <a:t>System.out.println</a:t>
                      </a:r>
                      <a:r>
                        <a:rPr lang="en-IN" sz="1600" b="0" i="0" u="none" strike="noStrike" cap="none" dirty="0">
                          <a:solidFill>
                            <a:schemeClr val="dk1"/>
                          </a:solidFill>
                          <a:latin typeface="Inter-Regular"/>
                          <a:ea typeface="Inter-Regular"/>
                          <a:cs typeface="Inter-Regular"/>
                          <a:sym typeface="Arial"/>
                        </a:rPr>
                        <a:t>("No parameters");</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chemeClr val="dk1"/>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chemeClr val="dk1"/>
                          </a:solidFill>
                          <a:latin typeface="Inter-Regular"/>
                          <a:ea typeface="Inter-Regular"/>
                          <a:cs typeface="Inter-Regular"/>
                          <a:sym typeface="Arial"/>
                        </a:rPr>
                        <a:t>// Overload test for two integer parameters.</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rgbClr val="00B0F0"/>
                          </a:solidFill>
                          <a:latin typeface="Inter-Regular"/>
                          <a:ea typeface="Inter-Regular"/>
                          <a:cs typeface="Inter-Regular"/>
                          <a:sym typeface="Arial"/>
                        </a:rPr>
                        <a:t>void test(</a:t>
                      </a:r>
                      <a:r>
                        <a:rPr lang="en-IN" sz="1600" b="0" i="0" u="none" strike="noStrike" cap="none" dirty="0" err="1">
                          <a:solidFill>
                            <a:srgbClr val="00B0F0"/>
                          </a:solidFill>
                          <a:latin typeface="Inter-Regular"/>
                          <a:ea typeface="Inter-Regular"/>
                          <a:cs typeface="Inter-Regular"/>
                          <a:sym typeface="Arial"/>
                        </a:rPr>
                        <a:t>int</a:t>
                      </a:r>
                      <a:r>
                        <a:rPr lang="en-IN" sz="1600" b="0" i="0" u="none" strike="noStrike" cap="none" dirty="0">
                          <a:solidFill>
                            <a:srgbClr val="00B0F0"/>
                          </a:solidFill>
                          <a:latin typeface="Inter-Regular"/>
                          <a:ea typeface="Inter-Regular"/>
                          <a:cs typeface="Inter-Regular"/>
                          <a:sym typeface="Arial"/>
                        </a:rPr>
                        <a:t> a, </a:t>
                      </a:r>
                      <a:r>
                        <a:rPr lang="en-IN" sz="1600" b="0" i="0" u="none" strike="noStrike" cap="none" dirty="0" err="1">
                          <a:solidFill>
                            <a:srgbClr val="00B0F0"/>
                          </a:solidFill>
                          <a:latin typeface="Inter-Regular"/>
                          <a:ea typeface="Inter-Regular"/>
                          <a:cs typeface="Inter-Regular"/>
                          <a:sym typeface="Arial"/>
                        </a:rPr>
                        <a:t>int</a:t>
                      </a:r>
                      <a:r>
                        <a:rPr lang="en-IN" sz="1600" b="0" i="0" u="none" strike="noStrike" cap="none" dirty="0">
                          <a:solidFill>
                            <a:srgbClr val="00B0F0"/>
                          </a:solidFill>
                          <a:latin typeface="Inter-Regular"/>
                          <a:ea typeface="Inter-Regular"/>
                          <a:cs typeface="Inter-Regular"/>
                          <a:sym typeface="Arial"/>
                        </a:rPr>
                        <a:t> b) </a:t>
                      </a:r>
                      <a:r>
                        <a:rPr lang="en-IN" sz="1600" b="0" i="0" u="none" strike="noStrike" cap="none" dirty="0">
                          <a:solidFill>
                            <a:schemeClr val="dk1"/>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err="1">
                          <a:solidFill>
                            <a:schemeClr val="dk1"/>
                          </a:solidFill>
                          <a:latin typeface="Inter-Regular"/>
                          <a:ea typeface="Inter-Regular"/>
                          <a:cs typeface="Inter-Regular"/>
                          <a:sym typeface="Arial"/>
                        </a:rPr>
                        <a:t>System.out.println</a:t>
                      </a:r>
                      <a:r>
                        <a:rPr lang="en-IN" sz="1600" b="0" i="0" u="none" strike="noStrike" cap="none" dirty="0">
                          <a:solidFill>
                            <a:schemeClr val="dk1"/>
                          </a:solidFill>
                          <a:latin typeface="Inter-Regular"/>
                          <a:ea typeface="Inter-Regular"/>
                          <a:cs typeface="Inter-Regular"/>
                          <a:sym typeface="Arial"/>
                        </a:rPr>
                        <a:t>("a and b: " + a + " " + b);}</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rgbClr val="00B0F0"/>
                          </a:solidFill>
                          <a:latin typeface="Inter-Regular"/>
                          <a:ea typeface="Inter-Regular"/>
                          <a:cs typeface="Inter-Regular"/>
                          <a:sym typeface="Arial"/>
                        </a:rPr>
                        <a:t>void test(double a) </a:t>
                      </a:r>
                      <a:r>
                        <a:rPr lang="en-IN" sz="1600" b="0" i="0" u="none" strike="noStrike" cap="none" dirty="0">
                          <a:solidFill>
                            <a:schemeClr val="dk1"/>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err="1">
                          <a:solidFill>
                            <a:schemeClr val="dk1"/>
                          </a:solidFill>
                          <a:latin typeface="Inter-Regular"/>
                          <a:ea typeface="Inter-Regular"/>
                          <a:cs typeface="Inter-Regular"/>
                          <a:sym typeface="Arial"/>
                        </a:rPr>
                        <a:t>System.out.println</a:t>
                      </a:r>
                      <a:r>
                        <a:rPr lang="en-IN" sz="1600" b="0" i="0" u="none" strike="noStrike" cap="none" dirty="0">
                          <a:solidFill>
                            <a:schemeClr val="dk1"/>
                          </a:solidFill>
                          <a:latin typeface="Inter-Regular"/>
                          <a:ea typeface="Inter-Regular"/>
                          <a:cs typeface="Inter-Regular"/>
                          <a:sym typeface="Arial"/>
                        </a:rPr>
                        <a:t>("Inside test(double) a: " + a);</a:t>
                      </a:r>
                    </a:p>
                    <a:p>
                      <a:pPr marL="76200" marR="0" indent="0" algn="l" rtl="0">
                        <a:lnSpc>
                          <a:spcPct val="115000"/>
                        </a:lnSpc>
                        <a:spcBef>
                          <a:spcPts val="600"/>
                        </a:spcBef>
                        <a:spcAft>
                          <a:spcPts val="0"/>
                        </a:spcAft>
                        <a:buClr>
                          <a:schemeClr val="accent1"/>
                        </a:buClr>
                        <a:buSzPts val="2400"/>
                        <a:buFont typeface="Inter-Regular"/>
                        <a:buNone/>
                      </a:pPr>
                      <a:r>
                        <a:rPr lang="en-IN" sz="1600" b="0" i="0" u="none" strike="noStrike" cap="none" dirty="0">
                          <a:solidFill>
                            <a:schemeClr val="dk1"/>
                          </a:solidFill>
                          <a:latin typeface="Inter-Regular"/>
                          <a:ea typeface="Inter-Regular"/>
                          <a:cs typeface="Inter-Regular"/>
                          <a:sym typeface="Arial"/>
                        </a:rPr>
                        <a:t>}}</a:t>
                      </a:r>
                    </a:p>
                  </a:txBody>
                  <a:tcPr/>
                </a:tc>
                <a:tc>
                  <a:txBody>
                    <a:bodyPr/>
                    <a:lstStyle/>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class Overload {</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public static void main(String </a:t>
                      </a:r>
                      <a:r>
                        <a:rPr lang="en-IN" sz="1400" b="0" i="0" u="none" strike="noStrike" cap="none" dirty="0" err="1">
                          <a:solidFill>
                            <a:schemeClr val="dk1"/>
                          </a:solidFill>
                          <a:latin typeface="Inter-Regular"/>
                          <a:ea typeface="Inter-Regular"/>
                          <a:cs typeface="Inter-Regular"/>
                          <a:sym typeface="Arial"/>
                        </a:rPr>
                        <a:t>args</a:t>
                      </a:r>
                      <a:r>
                        <a:rPr lang="en-IN" sz="1400" b="0" i="0" u="none" strike="noStrike" cap="none" dirty="0">
                          <a:solidFill>
                            <a:schemeClr val="dk1"/>
                          </a:solidFill>
                          <a:latin typeface="Inter-Regular"/>
                          <a:ea typeface="Inter-Regular"/>
                          <a:cs typeface="Inter-Regular"/>
                          <a:sym typeface="Arial"/>
                        </a:rPr>
                        <a:t>[]) {</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err="1">
                          <a:solidFill>
                            <a:srgbClr val="FF0000"/>
                          </a:solidFill>
                          <a:latin typeface="Inter-Regular"/>
                          <a:ea typeface="Inter-Regular"/>
                          <a:cs typeface="Inter-Regular"/>
                          <a:sym typeface="Arial"/>
                        </a:rPr>
                        <a:t>OverloadDemo</a:t>
                      </a:r>
                      <a:r>
                        <a:rPr lang="en-IN" sz="1400" b="0" i="0" u="none" strike="noStrike" cap="none" dirty="0">
                          <a:solidFill>
                            <a:srgbClr val="FF0000"/>
                          </a:solidFill>
                          <a:latin typeface="Inter-Regular"/>
                          <a:ea typeface="Inter-Regular"/>
                          <a:cs typeface="Inter-Regular"/>
                          <a:sym typeface="Arial"/>
                        </a:rPr>
                        <a:t> </a:t>
                      </a:r>
                      <a:r>
                        <a:rPr lang="en-IN" sz="1400" b="0" i="0" u="none" strike="noStrike" cap="none" dirty="0" err="1">
                          <a:solidFill>
                            <a:srgbClr val="FF0000"/>
                          </a:solidFill>
                          <a:latin typeface="Inter-Regular"/>
                          <a:ea typeface="Inter-Regular"/>
                          <a:cs typeface="Inter-Regular"/>
                          <a:sym typeface="Arial"/>
                        </a:rPr>
                        <a:t>ob</a:t>
                      </a:r>
                      <a:r>
                        <a:rPr lang="en-IN" sz="1400" b="0" i="0" u="none" strike="noStrike" cap="none" dirty="0">
                          <a:solidFill>
                            <a:srgbClr val="FF0000"/>
                          </a:solidFill>
                          <a:latin typeface="Inter-Regular"/>
                          <a:ea typeface="Inter-Regular"/>
                          <a:cs typeface="Inter-Regular"/>
                          <a:sym typeface="Arial"/>
                        </a:rPr>
                        <a:t> = new </a:t>
                      </a:r>
                      <a:r>
                        <a:rPr lang="en-IN" sz="1400" b="0" i="0" u="none" strike="noStrike" cap="none" dirty="0" err="1">
                          <a:solidFill>
                            <a:srgbClr val="FF0000"/>
                          </a:solidFill>
                          <a:latin typeface="Inter-Regular"/>
                          <a:ea typeface="Inter-Regular"/>
                          <a:cs typeface="Inter-Regular"/>
                          <a:sym typeface="Arial"/>
                        </a:rPr>
                        <a:t>OverloadDemo</a:t>
                      </a:r>
                      <a:r>
                        <a:rPr lang="en-IN" sz="1400" b="0" i="0" u="none" strike="noStrike" cap="none" dirty="0">
                          <a:solidFill>
                            <a:srgbClr val="FF0000"/>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err="1">
                          <a:solidFill>
                            <a:srgbClr val="00B0F0"/>
                          </a:solidFill>
                          <a:latin typeface="Inter-Regular"/>
                          <a:ea typeface="Inter-Regular"/>
                          <a:cs typeface="Inter-Regular"/>
                          <a:sym typeface="Arial"/>
                        </a:rPr>
                        <a:t>int</a:t>
                      </a:r>
                      <a:r>
                        <a:rPr lang="en-IN" sz="1400" b="0" i="0" u="none" strike="noStrike" cap="none" dirty="0">
                          <a:solidFill>
                            <a:srgbClr val="00B0F0"/>
                          </a:solidFill>
                          <a:latin typeface="Inter-Regular"/>
                          <a:ea typeface="Inter-Regular"/>
                          <a:cs typeface="Inter-Regular"/>
                          <a:sym typeface="Arial"/>
                        </a:rPr>
                        <a:t> </a:t>
                      </a:r>
                      <a:r>
                        <a:rPr lang="en-IN" sz="1400" b="0" i="0" u="none" strike="noStrike" cap="none" dirty="0" err="1">
                          <a:solidFill>
                            <a:srgbClr val="00B0F0"/>
                          </a:solidFill>
                          <a:latin typeface="Inter-Regular"/>
                          <a:ea typeface="Inter-Regular"/>
                          <a:cs typeface="Inter-Regular"/>
                          <a:sym typeface="Arial"/>
                        </a:rPr>
                        <a:t>i</a:t>
                      </a:r>
                      <a:r>
                        <a:rPr lang="en-IN" sz="1400" b="0" i="0" u="none" strike="noStrike" cap="none" dirty="0">
                          <a:solidFill>
                            <a:srgbClr val="00B0F0"/>
                          </a:solidFill>
                          <a:latin typeface="Inter-Regular"/>
                          <a:ea typeface="Inter-Regular"/>
                          <a:cs typeface="Inter-Regular"/>
                          <a:sym typeface="Arial"/>
                        </a:rPr>
                        <a:t> = 88;</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err="1">
                          <a:solidFill>
                            <a:schemeClr val="dk1"/>
                          </a:solidFill>
                          <a:latin typeface="Inter-Regular"/>
                          <a:ea typeface="Inter-Regular"/>
                          <a:cs typeface="Inter-Regular"/>
                          <a:sym typeface="Arial"/>
                        </a:rPr>
                        <a:t>ob.test</a:t>
                      </a:r>
                      <a:r>
                        <a:rPr lang="en-IN" sz="1400" b="0" i="0" u="none" strike="noStrike" cap="none" dirty="0">
                          <a:solidFill>
                            <a:schemeClr val="dk1"/>
                          </a:solidFill>
                          <a:latin typeface="Inter-Regular"/>
                          <a:ea typeface="Inter-Regular"/>
                          <a:cs typeface="Inter-Regular"/>
                          <a:sym typeface="Arial"/>
                        </a:rPr>
                        <a:t>();</a:t>
                      </a:r>
                      <a:endParaRPr lang="en-IN" sz="1400" b="0" i="0" u="none" strike="noStrike" cap="none" dirty="0">
                        <a:solidFill>
                          <a:schemeClr val="dk1"/>
                        </a:solidFill>
                        <a:highlight>
                          <a:srgbClr val="FFFF00"/>
                        </a:highlight>
                        <a:latin typeface="Inter-Regular"/>
                        <a:ea typeface="Inter-Regular"/>
                        <a:cs typeface="Inter-Regular"/>
                        <a:sym typeface="Arial"/>
                      </a:endParaRP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err="1">
                          <a:solidFill>
                            <a:schemeClr val="dk1"/>
                          </a:solidFill>
                          <a:latin typeface="Inter-Regular"/>
                          <a:ea typeface="Inter-Regular"/>
                          <a:cs typeface="Inter-Regular"/>
                          <a:sym typeface="Arial"/>
                        </a:rPr>
                        <a:t>ob.test</a:t>
                      </a:r>
                      <a:r>
                        <a:rPr lang="en-IN" sz="1400" b="0" i="0" u="none" strike="noStrike" cap="none" dirty="0">
                          <a:solidFill>
                            <a:schemeClr val="dk1"/>
                          </a:solidFill>
                          <a:latin typeface="Inter-Regular"/>
                          <a:ea typeface="Inter-Regular"/>
                          <a:cs typeface="Inter-Regular"/>
                          <a:sym typeface="Arial"/>
                        </a:rPr>
                        <a:t>(10, 20);</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err="1">
                          <a:solidFill>
                            <a:srgbClr val="00B0F0"/>
                          </a:solidFill>
                          <a:latin typeface="Inter-Regular"/>
                          <a:ea typeface="Inter-Regular"/>
                          <a:cs typeface="Inter-Regular"/>
                          <a:sym typeface="Arial"/>
                        </a:rPr>
                        <a:t>ob.test</a:t>
                      </a:r>
                      <a:r>
                        <a:rPr lang="en-IN" sz="1400" b="0" i="0" u="none" strike="noStrike" cap="none" dirty="0">
                          <a:solidFill>
                            <a:srgbClr val="00B0F0"/>
                          </a:solidFill>
                          <a:latin typeface="Inter-Regular"/>
                          <a:ea typeface="Inter-Regular"/>
                          <a:cs typeface="Inter-Regular"/>
                          <a:sym typeface="Arial"/>
                        </a:rPr>
                        <a:t>(</a:t>
                      </a:r>
                      <a:r>
                        <a:rPr lang="en-IN" sz="1400" b="0" i="0" u="none" strike="noStrike" cap="none" dirty="0" err="1">
                          <a:solidFill>
                            <a:srgbClr val="00B0F0"/>
                          </a:solidFill>
                          <a:latin typeface="Inter-Regular"/>
                          <a:ea typeface="Inter-Regular"/>
                          <a:cs typeface="Inter-Regular"/>
                          <a:sym typeface="Arial"/>
                        </a:rPr>
                        <a:t>i</a:t>
                      </a:r>
                      <a:r>
                        <a:rPr lang="en-IN" sz="1400" b="0" i="0" u="none" strike="noStrike" cap="none" dirty="0">
                          <a:solidFill>
                            <a:srgbClr val="00B0F0"/>
                          </a:solidFill>
                          <a:latin typeface="Inter-Regular"/>
                          <a:ea typeface="Inter-Regular"/>
                          <a:cs typeface="Inter-Regular"/>
                          <a:sym typeface="Arial"/>
                        </a:rPr>
                        <a:t>); // this will invoke test(double)</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err="1">
                          <a:solidFill>
                            <a:schemeClr val="dk1"/>
                          </a:solidFill>
                          <a:latin typeface="Inter-Regular"/>
                          <a:ea typeface="Inter-Regular"/>
                          <a:cs typeface="Inter-Regular"/>
                          <a:sym typeface="Arial"/>
                        </a:rPr>
                        <a:t>ob.test</a:t>
                      </a:r>
                      <a:r>
                        <a:rPr lang="en-IN" sz="1400" b="0" i="0" u="none" strike="noStrike" cap="none" dirty="0">
                          <a:solidFill>
                            <a:schemeClr val="dk1"/>
                          </a:solidFill>
                          <a:latin typeface="Inter-Regular"/>
                          <a:ea typeface="Inter-Regular"/>
                          <a:cs typeface="Inter-Regular"/>
                          <a:sym typeface="Arial"/>
                        </a:rPr>
                        <a:t>(123.2); // this will invoke test(double)</a:t>
                      </a:r>
                    </a:p>
                    <a:p>
                      <a:pPr marL="76200" marR="0" indent="0" algn="l" rtl="0">
                        <a:lnSpc>
                          <a:spcPct val="115000"/>
                        </a:lnSpc>
                        <a:spcBef>
                          <a:spcPts val="600"/>
                        </a:spcBef>
                        <a:spcAft>
                          <a:spcPts val="0"/>
                        </a:spcAft>
                        <a:buClr>
                          <a:schemeClr val="accent1"/>
                        </a:buClr>
                        <a:buSzPts val="2400"/>
                        <a:buFont typeface="Inter-Regular"/>
                        <a:buNone/>
                      </a:pPr>
                      <a:r>
                        <a:rPr lang="en-IN" sz="1400" b="0" i="0" u="none" strike="noStrike" cap="none" dirty="0">
                          <a:solidFill>
                            <a:schemeClr val="dk1"/>
                          </a:solidFill>
                          <a:latin typeface="Inter-Regular"/>
                          <a:ea typeface="Inter-Regular"/>
                          <a:cs typeface="Inter-Regular"/>
                          <a:sym typeface="Arial"/>
                        </a:rPr>
                        <a:t>}}</a:t>
                      </a:r>
                    </a:p>
                    <a:p>
                      <a:pPr marL="76200" marR="0" indent="0" algn="l" rtl="0">
                        <a:lnSpc>
                          <a:spcPct val="115000"/>
                        </a:lnSpc>
                        <a:spcBef>
                          <a:spcPts val="600"/>
                        </a:spcBef>
                        <a:spcAft>
                          <a:spcPts val="0"/>
                        </a:spcAft>
                        <a:buClr>
                          <a:schemeClr val="accent1"/>
                        </a:buClr>
                        <a:buSzPts val="2400"/>
                        <a:buFont typeface="Inter-Regular"/>
                        <a:buNone/>
                      </a:pPr>
                      <a:r>
                        <a:rPr lang="en-IN" sz="1200" b="0" i="0" u="none" strike="noStrike" cap="none" dirty="0">
                          <a:solidFill>
                            <a:srgbClr val="C00000"/>
                          </a:solidFill>
                          <a:latin typeface="Inter-Regular"/>
                          <a:ea typeface="Inter-Regular"/>
                          <a:cs typeface="Inter-Regular"/>
                          <a:sym typeface="Arial"/>
                        </a:rPr>
                        <a:t>This program generates the following output:</a:t>
                      </a:r>
                    </a:p>
                    <a:p>
                      <a:pPr marL="76200" marR="0" indent="0" algn="l" rtl="0">
                        <a:lnSpc>
                          <a:spcPct val="115000"/>
                        </a:lnSpc>
                        <a:spcBef>
                          <a:spcPts val="600"/>
                        </a:spcBef>
                        <a:spcAft>
                          <a:spcPts val="0"/>
                        </a:spcAft>
                        <a:buClr>
                          <a:schemeClr val="accent1"/>
                        </a:buClr>
                        <a:buSzPts val="2400"/>
                        <a:buFont typeface="Inter-Regular"/>
                        <a:buNone/>
                      </a:pPr>
                      <a:r>
                        <a:rPr lang="en-IN" sz="1200" b="0" i="0" u="none" strike="noStrike" cap="none" dirty="0">
                          <a:solidFill>
                            <a:srgbClr val="C00000"/>
                          </a:solidFill>
                          <a:latin typeface="Inter-Regular"/>
                          <a:ea typeface="Inter-Regular"/>
                          <a:cs typeface="Inter-Regular"/>
                          <a:sym typeface="Arial"/>
                        </a:rPr>
                        <a:t>No parameters</a:t>
                      </a:r>
                    </a:p>
                    <a:p>
                      <a:pPr marL="76200" marR="0" indent="0" algn="l" rtl="0">
                        <a:lnSpc>
                          <a:spcPct val="115000"/>
                        </a:lnSpc>
                        <a:spcBef>
                          <a:spcPts val="600"/>
                        </a:spcBef>
                        <a:spcAft>
                          <a:spcPts val="0"/>
                        </a:spcAft>
                        <a:buClr>
                          <a:schemeClr val="accent1"/>
                        </a:buClr>
                        <a:buSzPts val="2400"/>
                        <a:buFont typeface="Inter-Regular"/>
                        <a:buNone/>
                      </a:pPr>
                      <a:r>
                        <a:rPr lang="en-IN" sz="1200" b="0" i="0" u="none" strike="noStrike" cap="none" dirty="0">
                          <a:solidFill>
                            <a:srgbClr val="C00000"/>
                          </a:solidFill>
                          <a:latin typeface="Inter-Regular"/>
                          <a:ea typeface="Inter-Regular"/>
                          <a:cs typeface="Inter-Regular"/>
                          <a:sym typeface="Arial"/>
                        </a:rPr>
                        <a:t>a and b: 10 20</a:t>
                      </a:r>
                    </a:p>
                    <a:p>
                      <a:pPr marL="76200" marR="0" indent="0" algn="l" rtl="0">
                        <a:lnSpc>
                          <a:spcPct val="115000"/>
                        </a:lnSpc>
                        <a:spcBef>
                          <a:spcPts val="600"/>
                        </a:spcBef>
                        <a:spcAft>
                          <a:spcPts val="0"/>
                        </a:spcAft>
                        <a:buClr>
                          <a:schemeClr val="accent1"/>
                        </a:buClr>
                        <a:buSzPts val="2400"/>
                        <a:buFont typeface="Inter-Regular"/>
                        <a:buNone/>
                      </a:pPr>
                      <a:r>
                        <a:rPr lang="en-IN" sz="1200" b="0" i="0" u="none" strike="noStrike" cap="none" dirty="0">
                          <a:solidFill>
                            <a:srgbClr val="C00000"/>
                          </a:solidFill>
                          <a:latin typeface="Inter-Regular"/>
                          <a:ea typeface="Inter-Regular"/>
                          <a:cs typeface="Inter-Regular"/>
                          <a:sym typeface="Arial"/>
                        </a:rPr>
                        <a:t>Inside test(double) a: 88</a:t>
                      </a:r>
                    </a:p>
                    <a:p>
                      <a:pPr marL="76200" marR="0" indent="0" algn="l" rtl="0">
                        <a:lnSpc>
                          <a:spcPct val="115000"/>
                        </a:lnSpc>
                        <a:spcBef>
                          <a:spcPts val="600"/>
                        </a:spcBef>
                        <a:spcAft>
                          <a:spcPts val="0"/>
                        </a:spcAft>
                        <a:buClr>
                          <a:schemeClr val="accent1"/>
                        </a:buClr>
                        <a:buSzPts val="2400"/>
                        <a:buFont typeface="Inter-Regular"/>
                        <a:buNone/>
                      </a:pPr>
                      <a:r>
                        <a:rPr lang="en-IN" sz="1200" b="0" i="0" u="none" strike="noStrike" cap="none" dirty="0">
                          <a:solidFill>
                            <a:srgbClr val="C00000"/>
                          </a:solidFill>
                          <a:latin typeface="Inter-Regular"/>
                          <a:ea typeface="Inter-Regular"/>
                          <a:cs typeface="Inter-Regular"/>
                          <a:sym typeface="Arial"/>
                        </a:rPr>
                        <a:t>Inside test(double) a: 123.2</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7179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3478"/>
            <a:ext cx="8280920" cy="432048"/>
          </a:xfrm>
        </p:spPr>
        <p:txBody>
          <a:bodyPr/>
          <a:lstStyle/>
          <a:p>
            <a:r>
              <a:rPr lang="en-IN" sz="2400" b="1" dirty="0"/>
              <a:t>Automatic type conversions apply to overloading</a:t>
            </a:r>
            <a:r>
              <a:rPr lang="en-IN" dirty="0"/>
              <a:t>.</a:t>
            </a:r>
          </a:p>
        </p:txBody>
      </p:sp>
      <p:sp>
        <p:nvSpPr>
          <p:cNvPr id="3" name="Text Placeholder 2"/>
          <p:cNvSpPr>
            <a:spLocks noGrp="1"/>
          </p:cNvSpPr>
          <p:nvPr>
            <p:ph type="body" idx="1"/>
          </p:nvPr>
        </p:nvSpPr>
        <p:spPr>
          <a:xfrm>
            <a:off x="323528" y="627534"/>
            <a:ext cx="8712968" cy="4392488"/>
          </a:xfrm>
        </p:spPr>
        <p:txBody>
          <a:bodyPr/>
          <a:lstStyle/>
          <a:p>
            <a:pPr algn="just">
              <a:buFont typeface="Wingdings" panose="05000000000000000000" pitchFamily="2" charset="2"/>
              <a:buChar char="§"/>
            </a:pPr>
            <a:r>
              <a:rPr lang="en-IN" sz="1800" dirty="0"/>
              <a:t>As you can see, this version of </a:t>
            </a:r>
            <a:r>
              <a:rPr lang="en-IN" sz="1800" b="1" dirty="0" err="1"/>
              <a:t>OverloadDemo</a:t>
            </a:r>
            <a:r>
              <a:rPr lang="en-IN" sz="1800" b="1" dirty="0"/>
              <a:t> </a:t>
            </a:r>
            <a:r>
              <a:rPr lang="en-IN" sz="1800" dirty="0"/>
              <a:t>does not define </a:t>
            </a:r>
            <a:r>
              <a:rPr lang="en-IN" sz="1800" b="1" dirty="0"/>
              <a:t>test(</a:t>
            </a:r>
            <a:r>
              <a:rPr lang="en-IN" sz="1800" b="1" dirty="0" err="1"/>
              <a:t>int</a:t>
            </a:r>
            <a:r>
              <a:rPr lang="en-IN" sz="1800" b="1" dirty="0"/>
              <a:t>)</a:t>
            </a:r>
            <a:r>
              <a:rPr lang="en-IN" sz="1800" dirty="0"/>
              <a:t>.</a:t>
            </a:r>
          </a:p>
          <a:p>
            <a:pPr algn="just">
              <a:buFont typeface="Wingdings" panose="05000000000000000000" pitchFamily="2" charset="2"/>
              <a:buChar char="§"/>
            </a:pPr>
            <a:r>
              <a:rPr lang="en-IN" sz="1800" dirty="0"/>
              <a:t> Therefore, when </a:t>
            </a:r>
            <a:r>
              <a:rPr lang="en-IN" sz="1800" b="1" dirty="0"/>
              <a:t>test( ) </a:t>
            </a:r>
            <a:r>
              <a:rPr lang="en-IN" sz="1800" dirty="0"/>
              <a:t>is called with an integer argument inside </a:t>
            </a:r>
            <a:r>
              <a:rPr lang="en-IN" sz="1800" b="1" dirty="0"/>
              <a:t>Overload</a:t>
            </a:r>
            <a:r>
              <a:rPr lang="en-IN" sz="1800" dirty="0"/>
              <a:t>, no matching method is found.</a:t>
            </a:r>
          </a:p>
          <a:p>
            <a:pPr algn="just">
              <a:buFont typeface="Wingdings" panose="05000000000000000000" pitchFamily="2" charset="2"/>
              <a:buChar char="§"/>
            </a:pPr>
            <a:r>
              <a:rPr lang="en-IN" sz="1800" dirty="0"/>
              <a:t>However, Java can automatically convert an integer into a </a:t>
            </a:r>
            <a:r>
              <a:rPr lang="en-IN" sz="1800" b="1" dirty="0"/>
              <a:t>double</a:t>
            </a:r>
            <a:r>
              <a:rPr lang="en-IN" sz="1800" dirty="0"/>
              <a:t>, and this conversion can be used to resolve the call. </a:t>
            </a:r>
          </a:p>
          <a:p>
            <a:pPr algn="just">
              <a:buFont typeface="Wingdings" panose="05000000000000000000" pitchFamily="2" charset="2"/>
              <a:buChar char="§"/>
            </a:pPr>
            <a:r>
              <a:rPr lang="en-IN" sz="1800" dirty="0"/>
              <a:t>Therefore, after </a:t>
            </a:r>
            <a:r>
              <a:rPr lang="en-IN" sz="1800" b="1" dirty="0"/>
              <a:t>test(</a:t>
            </a:r>
            <a:r>
              <a:rPr lang="en-IN" sz="1800" b="1" dirty="0" err="1"/>
              <a:t>int</a:t>
            </a:r>
            <a:r>
              <a:rPr lang="en-IN" sz="1800" b="1" dirty="0"/>
              <a:t>) </a:t>
            </a:r>
            <a:r>
              <a:rPr lang="en-IN" sz="1800" dirty="0"/>
              <a:t>is not found, Java elevates </a:t>
            </a:r>
            <a:r>
              <a:rPr lang="en-IN" sz="1800" b="1" dirty="0" err="1"/>
              <a:t>i</a:t>
            </a:r>
            <a:r>
              <a:rPr lang="en-IN" sz="1800" b="1" dirty="0"/>
              <a:t> </a:t>
            </a:r>
            <a:r>
              <a:rPr lang="en-IN" sz="1800" dirty="0"/>
              <a:t>to </a:t>
            </a:r>
            <a:r>
              <a:rPr lang="en-IN" sz="1800" b="1" dirty="0"/>
              <a:t>double </a:t>
            </a:r>
            <a:r>
              <a:rPr lang="en-IN" sz="1800" dirty="0"/>
              <a:t>and then calls </a:t>
            </a:r>
            <a:r>
              <a:rPr lang="en-IN" sz="1800" b="1" dirty="0"/>
              <a:t>test(double)</a:t>
            </a:r>
            <a:r>
              <a:rPr lang="en-IN" sz="1800" dirty="0"/>
              <a:t>. Of course, if </a:t>
            </a:r>
            <a:r>
              <a:rPr lang="en-IN" sz="1800" b="1" dirty="0"/>
              <a:t>test(</a:t>
            </a:r>
            <a:r>
              <a:rPr lang="en-IN" sz="1800" b="1" dirty="0" err="1"/>
              <a:t>int</a:t>
            </a:r>
            <a:r>
              <a:rPr lang="en-IN" sz="1800" b="1" dirty="0"/>
              <a:t>) </a:t>
            </a:r>
            <a:r>
              <a:rPr lang="en-IN" sz="1800" dirty="0"/>
              <a:t>had been defined, it would have been called  instead. </a:t>
            </a:r>
          </a:p>
          <a:p>
            <a:pPr algn="just">
              <a:buFont typeface="Wingdings" panose="05000000000000000000" pitchFamily="2" charset="2"/>
              <a:buChar char="§"/>
            </a:pPr>
            <a:r>
              <a:rPr lang="en-IN" sz="1800" dirty="0"/>
              <a:t>Java will employ its automatic type conversions only if no exact match is found.</a:t>
            </a:r>
            <a:endParaRPr lang="en-IN" sz="1800"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2169403392"/>
      </p:ext>
    </p:extLst>
  </p:cSld>
  <p:clrMapOvr>
    <a:masterClrMapping/>
  </p:clrMapOvr>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6797</TotalTime>
  <Words>5586</Words>
  <Application>Microsoft Office PowerPoint</Application>
  <PresentationFormat>On-screen Show (16:9)</PresentationFormat>
  <Paragraphs>736</Paragraphs>
  <Slides>53</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HGPHeiseiMinchotaiW3</vt:lpstr>
      <vt:lpstr>Calibri</vt:lpstr>
      <vt:lpstr>Inter-Regular</vt:lpstr>
      <vt:lpstr>Courier New</vt:lpstr>
      <vt:lpstr>Wingdings</vt:lpstr>
      <vt:lpstr>Arial</vt:lpstr>
      <vt:lpstr>Joan template</vt:lpstr>
      <vt:lpstr>CST 205 OOP :Core Java Fundamentals      </vt:lpstr>
      <vt:lpstr>SYLLABUS</vt:lpstr>
      <vt:lpstr>OBJECTIVES</vt:lpstr>
      <vt:lpstr>Method overloading</vt:lpstr>
      <vt:lpstr>Method overloading</vt:lpstr>
      <vt:lpstr>Method overloading</vt:lpstr>
      <vt:lpstr>Method overloading</vt:lpstr>
      <vt:lpstr>Automatic type conversions apply to overloading.</vt:lpstr>
      <vt:lpstr>Automatic type conversions apply to overloading.</vt:lpstr>
      <vt:lpstr>Overloading constructors</vt:lpstr>
      <vt:lpstr>Overloading constructors</vt:lpstr>
      <vt:lpstr>Using Objects as Parameters</vt:lpstr>
      <vt:lpstr>Allows one object to initialize another.</vt:lpstr>
      <vt:lpstr>allows one object to initialize another.</vt:lpstr>
      <vt:lpstr>Argument Passing</vt:lpstr>
      <vt:lpstr>Argument Passing :Call by Value</vt:lpstr>
      <vt:lpstr>Argument Passing –Call By Reference</vt:lpstr>
      <vt:lpstr>Recursion</vt:lpstr>
      <vt:lpstr>Recursion</vt:lpstr>
      <vt:lpstr>Recursion</vt:lpstr>
      <vt:lpstr>Recursion</vt:lpstr>
      <vt:lpstr>Recursion : \https://www.educative.io/courses/recursion-for-coding-interviews-in-python/B8wMXy0nmvk</vt:lpstr>
      <vt:lpstr>Introducing Access Control</vt:lpstr>
      <vt:lpstr>Introducing Access Control</vt:lpstr>
      <vt:lpstr>Introducing Access Control</vt:lpstr>
      <vt:lpstr>Introducing Access Control</vt:lpstr>
      <vt:lpstr>Understanding static</vt:lpstr>
      <vt:lpstr>Understanding static</vt:lpstr>
      <vt:lpstr>Sample Program </vt:lpstr>
      <vt:lpstr>Understanding static</vt:lpstr>
      <vt:lpstr>Understanding static</vt:lpstr>
      <vt:lpstr>Understanding static</vt:lpstr>
      <vt:lpstr>Understanding static</vt:lpstr>
      <vt:lpstr>Understanding static</vt:lpstr>
      <vt:lpstr>Introducing final</vt:lpstr>
      <vt:lpstr>Introducing Nested and Inner Classes</vt:lpstr>
      <vt:lpstr>Introducing Nested and Inner Classes</vt:lpstr>
      <vt:lpstr>Introducing Nested and Inner Classes</vt:lpstr>
      <vt:lpstr>Introducing Nested and Inner Classes</vt:lpstr>
      <vt:lpstr>Introducing Nested and Inner Classes</vt:lpstr>
      <vt:lpstr>Introducing Nested and Inner Classes</vt:lpstr>
      <vt:lpstr>Introducing Nested and Inner Classes</vt:lpstr>
      <vt:lpstr>Introducing Nested and Inner Classes</vt:lpstr>
      <vt:lpstr>Introducing Nested and Inner Classes</vt:lpstr>
      <vt:lpstr>Using Command-Line Arguments</vt:lpstr>
      <vt:lpstr>Simple example of command-line argument in java</vt:lpstr>
      <vt:lpstr>Simple example of command-line argument in java</vt:lpstr>
      <vt:lpstr>Variable Length Arguments</vt:lpstr>
      <vt:lpstr> Old-style  approach to variable-length arguments.</vt:lpstr>
      <vt:lpstr> Variable-length arguments.</vt:lpstr>
      <vt:lpstr> Variable-length arguments.</vt:lpstr>
      <vt:lpstr>Returning Objects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205 OOP :Object Modeling Using Unified Modeling Language (UML)</dc:title>
  <cp:lastModifiedBy>Eldhose P Sim Toc H</cp:lastModifiedBy>
  <cp:revision>267</cp:revision>
  <dcterms:modified xsi:type="dcterms:W3CDTF">2022-10-20T03:43:02Z</dcterms:modified>
</cp:coreProperties>
</file>