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5"/>
  </p:notesMasterIdLst>
  <p:sldIdLst>
    <p:sldId id="256" r:id="rId2"/>
    <p:sldId id="261" r:id="rId3"/>
    <p:sldId id="365" r:id="rId4"/>
    <p:sldId id="607" r:id="rId5"/>
    <p:sldId id="329" r:id="rId6"/>
    <p:sldId id="602" r:id="rId7"/>
    <p:sldId id="603" r:id="rId8"/>
    <p:sldId id="604" r:id="rId9"/>
    <p:sldId id="605" r:id="rId10"/>
    <p:sldId id="606" r:id="rId11"/>
    <p:sldId id="526" r:id="rId12"/>
    <p:sldId id="527" r:id="rId13"/>
    <p:sldId id="528" r:id="rId14"/>
    <p:sldId id="529" r:id="rId15"/>
    <p:sldId id="530" r:id="rId16"/>
    <p:sldId id="531" r:id="rId17"/>
    <p:sldId id="532" r:id="rId18"/>
    <p:sldId id="533" r:id="rId19"/>
    <p:sldId id="484" r:id="rId20"/>
    <p:sldId id="536" r:id="rId21"/>
    <p:sldId id="483" r:id="rId22"/>
    <p:sldId id="538" r:id="rId23"/>
    <p:sldId id="539" r:id="rId24"/>
    <p:sldId id="540" r:id="rId25"/>
    <p:sldId id="608" r:id="rId26"/>
    <p:sldId id="541" r:id="rId27"/>
    <p:sldId id="542" r:id="rId28"/>
    <p:sldId id="543" r:id="rId29"/>
    <p:sldId id="545" r:id="rId30"/>
    <p:sldId id="547" r:id="rId31"/>
    <p:sldId id="548" r:id="rId32"/>
    <p:sldId id="549" r:id="rId33"/>
    <p:sldId id="550" r:id="rId34"/>
    <p:sldId id="551" r:id="rId35"/>
    <p:sldId id="552" r:id="rId36"/>
    <p:sldId id="590" r:id="rId37"/>
    <p:sldId id="591" r:id="rId38"/>
    <p:sldId id="562" r:id="rId39"/>
    <p:sldId id="592" r:id="rId40"/>
    <p:sldId id="593" r:id="rId41"/>
    <p:sldId id="594" r:id="rId42"/>
    <p:sldId id="553" r:id="rId43"/>
    <p:sldId id="609" r:id="rId44"/>
    <p:sldId id="610" r:id="rId45"/>
    <p:sldId id="611" r:id="rId46"/>
    <p:sldId id="612" r:id="rId47"/>
    <p:sldId id="613" r:id="rId48"/>
    <p:sldId id="559" r:id="rId49"/>
    <p:sldId id="560" r:id="rId50"/>
    <p:sldId id="561" r:id="rId51"/>
    <p:sldId id="614" r:id="rId52"/>
    <p:sldId id="563" r:id="rId53"/>
    <p:sldId id="564" r:id="rId54"/>
    <p:sldId id="565" r:id="rId55"/>
    <p:sldId id="566" r:id="rId56"/>
    <p:sldId id="568" r:id="rId57"/>
    <p:sldId id="595" r:id="rId58"/>
    <p:sldId id="596" r:id="rId59"/>
    <p:sldId id="597" r:id="rId60"/>
    <p:sldId id="598" r:id="rId61"/>
    <p:sldId id="599" r:id="rId62"/>
    <p:sldId id="569" r:id="rId63"/>
    <p:sldId id="600" r:id="rId64"/>
    <p:sldId id="571" r:id="rId65"/>
    <p:sldId id="572" r:id="rId66"/>
    <p:sldId id="570" r:id="rId67"/>
    <p:sldId id="601" r:id="rId68"/>
    <p:sldId id="573" r:id="rId69"/>
    <p:sldId id="574" r:id="rId70"/>
    <p:sldId id="575" r:id="rId71"/>
    <p:sldId id="583" r:id="rId72"/>
    <p:sldId id="577" r:id="rId73"/>
    <p:sldId id="579" r:id="rId74"/>
    <p:sldId id="580" r:id="rId75"/>
    <p:sldId id="581" r:id="rId76"/>
    <p:sldId id="582" r:id="rId77"/>
    <p:sldId id="584" r:id="rId78"/>
    <p:sldId id="585" r:id="rId79"/>
    <p:sldId id="586" r:id="rId80"/>
    <p:sldId id="587" r:id="rId81"/>
    <p:sldId id="588" r:id="rId82"/>
    <p:sldId id="589" r:id="rId83"/>
    <p:sldId id="278" r:id="rId84"/>
  </p:sldIdLst>
  <p:sldSz cx="9144000" cy="5143500" type="screen16x9"/>
  <p:notesSz cx="6858000" cy="9144000"/>
  <p:embeddedFontLst>
    <p:embeddedFont>
      <p:font typeface="Book Antiqua" panose="02040602050305030304" pitchFamily="18" charset="0"/>
      <p:regular r:id="rId86"/>
      <p:bold r:id="rId87"/>
      <p:italic r:id="rId88"/>
      <p:boldItalic r:id="rId89"/>
    </p:embeddedFont>
    <p:embeddedFont>
      <p:font typeface="Bookman Old Style" panose="02050604050505020204" pitchFamily="18" charset="0"/>
      <p:regular r:id="rId90"/>
      <p:bold r:id="rId91"/>
      <p:italic r:id="rId92"/>
      <p:boldItalic r:id="rId93"/>
    </p:embeddedFont>
    <p:embeddedFont>
      <p:font typeface="Calibri" panose="020F0502020204030204" pitchFamily="34" charset="0"/>
      <p:regular r:id="rId94"/>
      <p:bold r:id="rId95"/>
      <p:italic r:id="rId96"/>
      <p:boldItalic r:id="rId97"/>
    </p:embeddedFont>
    <p:embeddedFont>
      <p:font typeface="Consolas" panose="020B0609020204030204" pitchFamily="49" charset="0"/>
      <p:regular r:id="rId98"/>
      <p:bold r:id="rId99"/>
      <p:italic r:id="rId100"/>
      <p:boldItalic r:id="rId101"/>
    </p:embeddedFont>
    <p:embeddedFont>
      <p:font typeface="Inter-Regular" panose="020B0604020202020204" charset="0"/>
      <p:regular r:id="rId102"/>
      <p:bold r:id="rId103"/>
    </p:embeddedFont>
    <p:embeddedFont>
      <p:font typeface="Inter-Regular" panose="020B0604020202020204" charset="0"/>
      <p:regular r:id="rId102"/>
      <p:bold r:id="rId103"/>
    </p:embeddedFont>
    <p:embeddedFont>
      <p:font typeface="Roboto" panose="02000000000000000000" pitchFamily="2" charset="0"/>
      <p:regular r:id="rId104"/>
      <p:bold r:id="rId105"/>
      <p:italic r:id="rId106"/>
      <p:boldItalic r:id="rId107"/>
    </p:embeddedFont>
    <p:embeddedFont>
      <p:font typeface="tahoma" panose="020B0604030504040204" pitchFamily="34" charset="0"/>
      <p:regular r:id="rId108"/>
      <p:bold r:id="rId109"/>
    </p:embeddedFont>
    <p:embeddedFont>
      <p:font typeface="Times" panose="02020603050405020304" pitchFamily="18"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340" y="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12" Type="http://schemas.openxmlformats.org/officeDocument/2006/relationships/font" Target="fonts/font27.fntdata"/><Relationship Id="rId16" Type="http://schemas.openxmlformats.org/officeDocument/2006/relationships/slide" Target="slides/slide15.xml"/><Relationship Id="rId107" Type="http://schemas.openxmlformats.org/officeDocument/2006/relationships/font" Target="fonts/font2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7.fntdata"/><Relationship Id="rId5" Type="http://schemas.openxmlformats.org/officeDocument/2006/relationships/slide" Target="slides/slide4.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8.fntdata"/><Relationship Id="rId80" Type="http://schemas.openxmlformats.org/officeDocument/2006/relationships/slide" Target="slides/slide79.xml"/><Relationship Id="rId8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8.fntdata"/><Relationship Id="rId108" Type="http://schemas.openxmlformats.org/officeDocument/2006/relationships/font" Target="fonts/font2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2.fntdata"/><Relationship Id="rId104"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110" Type="http://schemas.openxmlformats.org/officeDocument/2006/relationships/font" Target="fonts/font25.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5.fntdata"/><Relationship Id="rId105"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font" Target="fonts/font3.fntdata"/><Relationship Id="rId111" Type="http://schemas.openxmlformats.org/officeDocument/2006/relationships/font" Target="fonts/font2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6860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geeksforgeeks.org/static-vs-dynamic-binding-in-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geeksforgeeks.org/object-oriented-programming-oops-concept-in-Java/" TargetMode="External"/><Relationship Id="rId7" Type="http://schemas.openxmlformats.org/officeDocument/2006/relationships/hyperlink" Target="https://www.geeksforgeeks.org/overriding-in-java/" TargetMode="External"/><Relationship Id="rId2" Type="http://schemas.openxmlformats.org/officeDocument/2006/relationships/hyperlink" Target="https://www.geeksforgeeks.org/inheritance-in-Java/" TargetMode="External"/><Relationship Id="rId1" Type="http://schemas.openxmlformats.org/officeDocument/2006/relationships/slideLayout" Target="../slideLayouts/slideLayout2.xml"/><Relationship Id="rId6" Type="http://schemas.openxmlformats.org/officeDocument/2006/relationships/hyperlink" Target="https://www.geeksforgeeks.org/type-conversion-java-examples/" TargetMode="External"/><Relationship Id="rId5" Type="http://schemas.openxmlformats.org/officeDocument/2006/relationships/hyperlink" Target="https://www.geeksforgeeks.org/methods-in-java/" TargetMode="External"/><Relationship Id="rId4" Type="http://schemas.openxmlformats.org/officeDocument/2006/relationships/hyperlink" Target="https://www.geeksforgeeks.org/what-is-the-difference-between-field-variable-attribute-and-property-in-java/"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https://www.w3schools.com/java/java_interface.as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304800" y="666750"/>
            <a:ext cx="8712968"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Core Java Fundamentals</a:t>
            </a:r>
            <a:br>
              <a:rPr lang="en-IN" sz="4000" dirty="0"/>
            </a:br>
            <a:r>
              <a:rPr lang="en-IN" sz="4000" dirty="0"/>
              <a:t>				</a:t>
            </a:r>
            <a:r>
              <a:rPr lang="en-IN" sz="4000"/>
              <a:t>	</a:t>
            </a:r>
            <a:endParaRPr sz="3600" dirty="0"/>
          </a:p>
        </p:txBody>
      </p:sp>
    </p:spTree>
  </p:cSld>
  <p:clrMapOvr>
    <a:masterClrMapping/>
  </p:clrMapOvr>
  <p:transition advTm="637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B60F4-9C90-2777-EEB5-022CA3AC203F}"/>
              </a:ext>
            </a:extLst>
          </p:cNvPr>
          <p:cNvSpPr>
            <a:spLocks noGrp="1"/>
          </p:cNvSpPr>
          <p:nvPr>
            <p:ph type="body" idx="1"/>
          </p:nvPr>
        </p:nvSpPr>
        <p:spPr>
          <a:xfrm>
            <a:off x="267116" y="57150"/>
            <a:ext cx="8191084" cy="5257800"/>
          </a:xfrm>
        </p:spPr>
        <p:txBody>
          <a:bodyPr/>
          <a:lstStyle/>
          <a:p>
            <a:pPr marL="76200" indent="0" algn="just">
              <a:buNone/>
            </a:pPr>
            <a:r>
              <a:rPr lang="en-IN" sz="1800" b="1" i="0" dirty="0">
                <a:solidFill>
                  <a:srgbClr val="006699"/>
                </a:solidFill>
                <a:effectLst/>
                <a:latin typeface="inter-regular" panose="020B0604020202020204" charset="0"/>
              </a:rPr>
              <a:t>class</a:t>
            </a:r>
            <a:r>
              <a:rPr lang="en-IN" sz="1800" b="0" i="0" dirty="0">
                <a:solidFill>
                  <a:srgbClr val="000000"/>
                </a:solidFill>
                <a:effectLst/>
                <a:latin typeface="inter-regular" panose="020B0604020202020204" charset="0"/>
              </a:rPr>
              <a:t> Employee</a:t>
            </a:r>
          </a:p>
          <a:p>
            <a:pPr marL="76200" indent="0" algn="just">
              <a:buNone/>
            </a:pPr>
            <a:r>
              <a:rPr lang="en-IN" sz="1800" b="0" i="0" dirty="0">
                <a:solidFill>
                  <a:srgbClr val="000000"/>
                </a:solidFill>
                <a:effectLst/>
                <a:latin typeface="inter-regular" panose="020B0604020202020204" charset="0"/>
              </a:rPr>
              <a:t>{  </a:t>
            </a:r>
          </a:p>
          <a:p>
            <a:pPr marL="76200" indent="0" algn="just">
              <a:buNone/>
            </a:pPr>
            <a:r>
              <a:rPr lang="en-IN" sz="1800" b="1" i="0" dirty="0">
                <a:solidFill>
                  <a:srgbClr val="006699"/>
                </a:solidFill>
                <a:effectLst/>
                <a:latin typeface="inter-regular" panose="020B0604020202020204" charset="0"/>
              </a:rPr>
              <a:t>float</a:t>
            </a:r>
            <a:r>
              <a:rPr lang="en-IN" sz="1800" b="0" i="0" dirty="0">
                <a:solidFill>
                  <a:srgbClr val="000000"/>
                </a:solidFill>
                <a:effectLst/>
                <a:latin typeface="inter-regular" panose="020B0604020202020204" charset="0"/>
              </a:rPr>
              <a:t> salary=</a:t>
            </a:r>
            <a:r>
              <a:rPr lang="en-IN" sz="1800" b="0" i="0" dirty="0">
                <a:solidFill>
                  <a:srgbClr val="C00000"/>
                </a:solidFill>
                <a:effectLst/>
                <a:latin typeface="inter-regular" panose="020B0604020202020204" charset="0"/>
              </a:rPr>
              <a:t>40000</a:t>
            </a:r>
            <a:r>
              <a:rPr lang="en-IN" sz="1800" b="0" i="0" dirty="0">
                <a:solidFill>
                  <a:srgbClr val="000000"/>
                </a:solidFill>
                <a:effectLst/>
                <a:latin typeface="inter-regular" panose="020B0604020202020204" charset="0"/>
              </a:rPr>
              <a:t>;  </a:t>
            </a:r>
          </a:p>
          <a:p>
            <a:pPr marL="76200" indent="0" algn="just">
              <a:buNone/>
            </a:pPr>
            <a:r>
              <a:rPr lang="en-IN" sz="1800" b="0" i="0" dirty="0">
                <a:solidFill>
                  <a:srgbClr val="000000"/>
                </a:solidFill>
                <a:effectLst/>
                <a:latin typeface="inter-regular" panose="020B0604020202020204" charset="0"/>
              </a:rPr>
              <a:t> }  </a:t>
            </a:r>
          </a:p>
          <a:p>
            <a:pPr marL="76200" indent="0" algn="just">
              <a:buNone/>
            </a:pPr>
            <a:r>
              <a:rPr lang="en-IN" sz="1800" b="1" i="0" dirty="0">
                <a:solidFill>
                  <a:srgbClr val="006699"/>
                </a:solidFill>
                <a:effectLst/>
                <a:latin typeface="inter-regular" panose="020B0604020202020204" charset="0"/>
              </a:rPr>
              <a:t>class</a:t>
            </a:r>
            <a:r>
              <a:rPr lang="en-IN" sz="1800" b="0" i="0" dirty="0">
                <a:solidFill>
                  <a:srgbClr val="000000"/>
                </a:solidFill>
                <a:effectLst/>
                <a:latin typeface="inter-regular" panose="020B0604020202020204" charset="0"/>
              </a:rPr>
              <a:t> Programmer </a:t>
            </a:r>
            <a:r>
              <a:rPr lang="en-IN" sz="1800" b="1" i="0" dirty="0">
                <a:solidFill>
                  <a:srgbClr val="006699"/>
                </a:solidFill>
                <a:effectLst/>
                <a:highlight>
                  <a:srgbClr val="00FF00"/>
                </a:highlight>
                <a:latin typeface="inter-regular" panose="020B0604020202020204" charset="0"/>
              </a:rPr>
              <a:t>extends</a:t>
            </a:r>
            <a:r>
              <a:rPr lang="en-IN" sz="1800" b="0" i="0" dirty="0">
                <a:solidFill>
                  <a:srgbClr val="000000"/>
                </a:solidFill>
                <a:effectLst/>
                <a:highlight>
                  <a:srgbClr val="00FF00"/>
                </a:highlight>
                <a:latin typeface="inter-regular" panose="020B0604020202020204" charset="0"/>
              </a:rPr>
              <a:t> </a:t>
            </a:r>
            <a:r>
              <a:rPr lang="en-IN" sz="1800" b="0" i="0" dirty="0">
                <a:solidFill>
                  <a:srgbClr val="000000"/>
                </a:solidFill>
                <a:effectLst/>
                <a:latin typeface="inter-regular" panose="020B0604020202020204" charset="0"/>
              </a:rPr>
              <a:t>Employee</a:t>
            </a:r>
          </a:p>
          <a:p>
            <a:pPr marL="76200" indent="0" algn="just">
              <a:buNone/>
            </a:pPr>
            <a:r>
              <a:rPr lang="en-IN" sz="1800" b="0" i="0" dirty="0">
                <a:solidFill>
                  <a:srgbClr val="000000"/>
                </a:solidFill>
                <a:effectLst/>
                <a:latin typeface="inter-regular" panose="020B0604020202020204" charset="0"/>
              </a:rPr>
              <a:t>{  </a:t>
            </a:r>
          </a:p>
          <a:p>
            <a:pPr marL="76200" indent="0" algn="just">
              <a:buNone/>
            </a:pPr>
            <a:r>
              <a:rPr lang="en-IN" sz="1800" b="0" i="0" dirty="0">
                <a:solidFill>
                  <a:srgbClr val="000000"/>
                </a:solidFill>
                <a:effectLst/>
                <a:latin typeface="inter-regular" panose="020B0604020202020204" charset="0"/>
              </a:rPr>
              <a:t> </a:t>
            </a:r>
            <a:r>
              <a:rPr lang="en-IN" sz="1800" b="1" i="0" dirty="0">
                <a:solidFill>
                  <a:srgbClr val="006699"/>
                </a:solidFill>
                <a:effectLst/>
                <a:latin typeface="inter-regular" panose="020B0604020202020204" charset="0"/>
              </a:rPr>
              <a:t>int</a:t>
            </a:r>
            <a:r>
              <a:rPr lang="en-IN" sz="1800" b="0" i="0" dirty="0">
                <a:solidFill>
                  <a:srgbClr val="000000"/>
                </a:solidFill>
                <a:effectLst/>
                <a:latin typeface="inter-regular" panose="020B0604020202020204" charset="0"/>
              </a:rPr>
              <a:t> bonus=</a:t>
            </a:r>
            <a:r>
              <a:rPr lang="en-IN" sz="1800" b="0" i="0" dirty="0">
                <a:solidFill>
                  <a:srgbClr val="C00000"/>
                </a:solidFill>
                <a:effectLst/>
                <a:latin typeface="inter-regular" panose="020B0604020202020204" charset="0"/>
              </a:rPr>
              <a:t>10000</a:t>
            </a:r>
            <a:r>
              <a:rPr lang="en-IN" sz="1800" b="0" i="0" dirty="0">
                <a:solidFill>
                  <a:srgbClr val="000000"/>
                </a:solidFill>
                <a:effectLst/>
                <a:latin typeface="inter-regular" panose="020B0604020202020204" charset="0"/>
              </a:rPr>
              <a:t>;  </a:t>
            </a:r>
          </a:p>
          <a:p>
            <a:pPr marL="76200" indent="0" algn="just">
              <a:buNone/>
            </a:pPr>
            <a:r>
              <a:rPr lang="en-IN" sz="1800" b="1" i="0" dirty="0">
                <a:solidFill>
                  <a:srgbClr val="006699"/>
                </a:solidFill>
                <a:effectLst/>
                <a:latin typeface="inter-regular" panose="020B0604020202020204" charset="0"/>
              </a:rPr>
              <a:t>public</a:t>
            </a:r>
            <a:r>
              <a:rPr lang="en-IN" sz="1800" b="0" i="0" dirty="0">
                <a:solidFill>
                  <a:srgbClr val="000000"/>
                </a:solidFill>
                <a:effectLst/>
                <a:latin typeface="inter-regular" panose="020B0604020202020204" charset="0"/>
              </a:rPr>
              <a:t> </a:t>
            </a:r>
            <a:r>
              <a:rPr lang="en-IN" sz="1800" b="1" i="0" dirty="0">
                <a:solidFill>
                  <a:srgbClr val="006699"/>
                </a:solidFill>
                <a:effectLst/>
                <a:latin typeface="inter-regular" panose="020B0604020202020204" charset="0"/>
              </a:rPr>
              <a:t>static</a:t>
            </a:r>
            <a:r>
              <a:rPr lang="en-IN" sz="1800" b="0" i="0" dirty="0">
                <a:solidFill>
                  <a:srgbClr val="000000"/>
                </a:solidFill>
                <a:effectLst/>
                <a:latin typeface="inter-regular" panose="020B0604020202020204" charset="0"/>
              </a:rPr>
              <a:t> </a:t>
            </a:r>
            <a:r>
              <a:rPr lang="en-IN" sz="1800" b="1" i="0" dirty="0">
                <a:solidFill>
                  <a:srgbClr val="006699"/>
                </a:solidFill>
                <a:effectLst/>
                <a:latin typeface="inter-regular" panose="020B0604020202020204" charset="0"/>
              </a:rPr>
              <a:t>void</a:t>
            </a:r>
            <a:r>
              <a:rPr lang="en-IN" sz="1800" b="0" i="0" dirty="0">
                <a:solidFill>
                  <a:srgbClr val="000000"/>
                </a:solidFill>
                <a:effectLst/>
                <a:latin typeface="inter-regular" panose="020B0604020202020204" charset="0"/>
              </a:rPr>
              <a:t> main(String </a:t>
            </a:r>
            <a:r>
              <a:rPr lang="en-IN" sz="1800" b="0" i="0" dirty="0" err="1">
                <a:solidFill>
                  <a:srgbClr val="000000"/>
                </a:solidFill>
                <a:effectLst/>
                <a:latin typeface="inter-regular" panose="020B0604020202020204" charset="0"/>
              </a:rPr>
              <a:t>args</a:t>
            </a:r>
            <a:r>
              <a:rPr lang="en-IN" sz="1800" b="0" i="0" dirty="0">
                <a:solidFill>
                  <a:srgbClr val="000000"/>
                </a:solidFill>
                <a:effectLst/>
                <a:latin typeface="inter-regular" panose="020B0604020202020204" charset="0"/>
              </a:rPr>
              <a:t>[])</a:t>
            </a:r>
          </a:p>
          <a:p>
            <a:pPr marL="76200" indent="0" algn="just">
              <a:buNone/>
            </a:pPr>
            <a:r>
              <a:rPr lang="en-IN" sz="1800" b="0" i="0" dirty="0">
                <a:solidFill>
                  <a:srgbClr val="000000"/>
                </a:solidFill>
                <a:effectLst/>
                <a:latin typeface="inter-regular" panose="020B0604020202020204" charset="0"/>
              </a:rPr>
              <a:t>{  </a:t>
            </a:r>
          </a:p>
          <a:p>
            <a:pPr marL="76200" indent="0" algn="just">
              <a:buNone/>
            </a:pPr>
            <a:r>
              <a:rPr lang="en-IN" sz="1800" b="0" i="0" dirty="0">
                <a:solidFill>
                  <a:srgbClr val="000000"/>
                </a:solidFill>
                <a:effectLst/>
                <a:latin typeface="inter-regular" panose="020B0604020202020204" charset="0"/>
              </a:rPr>
              <a:t> Programmer p=</a:t>
            </a:r>
            <a:r>
              <a:rPr lang="en-IN" sz="1800" b="1" i="0" dirty="0">
                <a:solidFill>
                  <a:srgbClr val="006699"/>
                </a:solidFill>
                <a:effectLst/>
                <a:latin typeface="inter-regular" panose="020B0604020202020204" charset="0"/>
              </a:rPr>
              <a:t>new</a:t>
            </a:r>
            <a:r>
              <a:rPr lang="en-IN" sz="1800" b="0" i="0" dirty="0">
                <a:solidFill>
                  <a:srgbClr val="000000"/>
                </a:solidFill>
                <a:effectLst/>
                <a:latin typeface="inter-regular" panose="020B0604020202020204" charset="0"/>
              </a:rPr>
              <a:t> Programmer();  </a:t>
            </a:r>
          </a:p>
          <a:p>
            <a:pPr marL="76200" indent="0" algn="just">
              <a:buNone/>
            </a:pPr>
            <a:r>
              <a:rPr lang="en-IN" sz="1800" b="0" i="0" dirty="0">
                <a:solidFill>
                  <a:srgbClr val="000000"/>
                </a:solidFill>
                <a:effectLst/>
                <a:latin typeface="inter-regular" panose="020B0604020202020204" charset="0"/>
              </a:rPr>
              <a:t> </a:t>
            </a:r>
            <a:r>
              <a:rPr lang="en-IN" sz="1800" b="0" i="0" dirty="0" err="1">
                <a:solidFill>
                  <a:srgbClr val="000000"/>
                </a:solidFill>
                <a:effectLst/>
                <a:latin typeface="inter-regular" panose="020B0604020202020204" charset="0"/>
              </a:rPr>
              <a:t>System.out.println</a:t>
            </a:r>
            <a:r>
              <a:rPr lang="en-IN" sz="1800" b="0" i="0" dirty="0">
                <a:solidFill>
                  <a:srgbClr val="000000"/>
                </a:solidFill>
                <a:effectLst/>
                <a:latin typeface="inter-regular" panose="020B0604020202020204" charset="0"/>
              </a:rPr>
              <a:t>(</a:t>
            </a:r>
            <a:r>
              <a:rPr lang="en-IN" sz="1800" b="0" i="0" dirty="0">
                <a:solidFill>
                  <a:srgbClr val="0000FF"/>
                </a:solidFill>
                <a:effectLst/>
                <a:latin typeface="inter-regular" panose="020B0604020202020204" charset="0"/>
              </a:rPr>
              <a:t>"Programmer salary is:"</a:t>
            </a:r>
            <a:r>
              <a:rPr lang="en-IN" sz="1800" b="0" i="0" dirty="0">
                <a:solidFill>
                  <a:srgbClr val="000000"/>
                </a:solidFill>
                <a:effectLst/>
                <a:latin typeface="inter-regular" panose="020B0604020202020204" charset="0"/>
              </a:rPr>
              <a:t>+</a:t>
            </a:r>
            <a:r>
              <a:rPr lang="en-IN" sz="1800" b="0" i="0" dirty="0" err="1">
                <a:solidFill>
                  <a:srgbClr val="000000"/>
                </a:solidFill>
                <a:effectLst/>
                <a:latin typeface="inter-regular" panose="020B0604020202020204" charset="0"/>
              </a:rPr>
              <a:t>p.salary</a:t>
            </a:r>
            <a:r>
              <a:rPr lang="en-IN" sz="1800" b="0" i="0" dirty="0">
                <a:solidFill>
                  <a:srgbClr val="000000"/>
                </a:solidFill>
                <a:effectLst/>
                <a:latin typeface="inter-regular" panose="020B0604020202020204" charset="0"/>
              </a:rPr>
              <a:t>);  </a:t>
            </a:r>
          </a:p>
          <a:p>
            <a:pPr marL="76200" indent="0" algn="just">
              <a:buNone/>
            </a:pPr>
            <a:r>
              <a:rPr lang="en-IN" sz="1800" b="0" i="0" dirty="0">
                <a:solidFill>
                  <a:srgbClr val="000000"/>
                </a:solidFill>
                <a:effectLst/>
                <a:latin typeface="inter-regular" panose="020B0604020202020204" charset="0"/>
              </a:rPr>
              <a:t>  </a:t>
            </a:r>
            <a:r>
              <a:rPr lang="en-IN" sz="1800" b="0" i="0" dirty="0" err="1">
                <a:solidFill>
                  <a:srgbClr val="000000"/>
                </a:solidFill>
                <a:effectLst/>
                <a:latin typeface="inter-regular" panose="020B0604020202020204" charset="0"/>
              </a:rPr>
              <a:t>System.out.println</a:t>
            </a:r>
            <a:r>
              <a:rPr lang="en-IN" sz="1800" b="0" i="0" dirty="0">
                <a:solidFill>
                  <a:srgbClr val="000000"/>
                </a:solidFill>
                <a:effectLst/>
                <a:latin typeface="inter-regular" panose="020B0604020202020204" charset="0"/>
              </a:rPr>
              <a:t>(</a:t>
            </a:r>
            <a:r>
              <a:rPr lang="en-IN" sz="1800" b="0" i="0" dirty="0">
                <a:solidFill>
                  <a:srgbClr val="0000FF"/>
                </a:solidFill>
                <a:effectLst/>
                <a:latin typeface="inter-regular" panose="020B0604020202020204" charset="0"/>
              </a:rPr>
              <a:t>"Bonus of Programmer is:"</a:t>
            </a:r>
            <a:r>
              <a:rPr lang="en-IN" sz="1800" b="0" i="0" dirty="0">
                <a:solidFill>
                  <a:srgbClr val="000000"/>
                </a:solidFill>
                <a:effectLst/>
                <a:latin typeface="inter-regular" panose="020B0604020202020204" charset="0"/>
              </a:rPr>
              <a:t>+</a:t>
            </a:r>
            <a:r>
              <a:rPr lang="en-IN" sz="1800" b="0" i="0" dirty="0" err="1">
                <a:solidFill>
                  <a:srgbClr val="000000"/>
                </a:solidFill>
                <a:effectLst/>
                <a:latin typeface="inter-regular" panose="020B0604020202020204" charset="0"/>
              </a:rPr>
              <a:t>p.bonus</a:t>
            </a:r>
            <a:r>
              <a:rPr lang="en-IN" sz="1800" b="0" i="0" dirty="0">
                <a:solidFill>
                  <a:srgbClr val="000000"/>
                </a:solidFill>
                <a:effectLst/>
                <a:latin typeface="inter-regular" panose="020B0604020202020204" charset="0"/>
              </a:rPr>
              <a:t>);</a:t>
            </a:r>
          </a:p>
          <a:p>
            <a:pPr marL="76200" indent="0" algn="just">
              <a:buNone/>
            </a:pPr>
            <a:r>
              <a:rPr lang="en-IN" sz="1800" b="0" i="0" dirty="0">
                <a:solidFill>
                  <a:srgbClr val="000000"/>
                </a:solidFill>
                <a:effectLst/>
                <a:latin typeface="inter-regular" panose="020B0604020202020204" charset="0"/>
              </a:rPr>
              <a:t>  }  }  </a:t>
            </a:r>
          </a:p>
          <a:p>
            <a:endParaRPr lang="en-IN" dirty="0"/>
          </a:p>
        </p:txBody>
      </p:sp>
      <p:sp>
        <p:nvSpPr>
          <p:cNvPr id="4" name="Slide Number Placeholder 3">
            <a:extLst>
              <a:ext uri="{FF2B5EF4-FFF2-40B4-BE49-F238E27FC236}">
                <a16:creationId xmlns:a16="http://schemas.microsoft.com/office/drawing/2014/main" id="{0445CC5D-ADDC-0627-C556-CA45602ABD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291184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 Basics</a:t>
            </a:r>
            <a:endParaRPr lang="en-IN" dirty="0"/>
          </a:p>
        </p:txBody>
      </p:sp>
      <p:sp>
        <p:nvSpPr>
          <p:cNvPr id="3" name="Text Placeholder 2"/>
          <p:cNvSpPr>
            <a:spLocks noGrp="1"/>
          </p:cNvSpPr>
          <p:nvPr>
            <p:ph type="body" idx="1"/>
          </p:nvPr>
        </p:nvSpPr>
        <p:spPr>
          <a:xfrm>
            <a:off x="323528" y="771550"/>
            <a:ext cx="8640960" cy="4371950"/>
          </a:xfrm>
        </p:spPr>
        <p:txBody>
          <a:bodyPr/>
          <a:lstStyle/>
          <a:p>
            <a:r>
              <a:rPr lang="en-US" sz="1800" dirty="0"/>
              <a:t>To inherit a class, you simply incorporate the definition of one class into another by using the </a:t>
            </a:r>
            <a:r>
              <a:rPr lang="en-US" sz="1800" b="1" dirty="0">
                <a:highlight>
                  <a:srgbClr val="00FF00"/>
                </a:highlight>
              </a:rPr>
              <a:t>extends keyword.</a:t>
            </a:r>
          </a:p>
          <a:p>
            <a:pPr>
              <a:buNone/>
            </a:pPr>
            <a:r>
              <a:rPr lang="en-US" sz="1800" dirty="0">
                <a:solidFill>
                  <a:srgbClr val="000000"/>
                </a:solidFill>
                <a:latin typeface="Bookman Old Style" pitchFamily="18" charset="0"/>
                <a:ea typeface="Arial"/>
                <a:cs typeface="Arial"/>
                <a:sym typeface="Arial"/>
              </a:rPr>
              <a:t>// Create a </a:t>
            </a:r>
            <a:r>
              <a:rPr lang="en-US" sz="1800" dirty="0" err="1">
                <a:solidFill>
                  <a:srgbClr val="000000"/>
                </a:solidFill>
                <a:latin typeface="Bookman Old Style" pitchFamily="18" charset="0"/>
                <a:ea typeface="Arial"/>
                <a:cs typeface="Arial"/>
                <a:sym typeface="Arial"/>
              </a:rPr>
              <a:t>superclass</a:t>
            </a:r>
            <a:r>
              <a:rPr lang="en-US" sz="1800" dirty="0">
                <a:solidFill>
                  <a:srgbClr val="000000"/>
                </a:solidFill>
                <a:latin typeface="Bookman Old Style" pitchFamily="18" charset="0"/>
                <a:ea typeface="Arial"/>
                <a:cs typeface="Arial"/>
                <a:sym typeface="Arial"/>
              </a:rPr>
              <a:t>.</a:t>
            </a:r>
          </a:p>
          <a:p>
            <a:pPr>
              <a:buNone/>
            </a:pPr>
            <a:r>
              <a:rPr lang="en-US" sz="1800" b="1" dirty="0">
                <a:solidFill>
                  <a:srgbClr val="FF0000"/>
                </a:solidFill>
                <a:latin typeface="Bookman Old Style" pitchFamily="18" charset="0"/>
                <a:ea typeface="Arial"/>
                <a:cs typeface="Arial"/>
                <a:sym typeface="Arial"/>
              </a:rPr>
              <a:t>class A</a:t>
            </a:r>
            <a:r>
              <a:rPr lang="en-US" sz="1800" dirty="0">
                <a:solidFill>
                  <a:srgbClr val="000000"/>
                </a:solidFill>
                <a:latin typeface="Bookman Old Style" pitchFamily="18" charset="0"/>
                <a:ea typeface="Arial"/>
                <a:cs typeface="Arial"/>
                <a:sym typeface="Arial"/>
              </a:rPr>
              <a:t> {</a:t>
            </a:r>
          </a:p>
          <a:p>
            <a:pPr>
              <a:buNone/>
            </a:pPr>
            <a:r>
              <a:rPr lang="en-US" sz="1800" dirty="0" err="1">
                <a:solidFill>
                  <a:srgbClr val="000000"/>
                </a:solidFill>
                <a:latin typeface="Bookman Old Style" pitchFamily="18" charset="0"/>
                <a:ea typeface="Arial"/>
                <a:cs typeface="Arial"/>
                <a:sym typeface="Arial"/>
              </a:rPr>
              <a:t>int</a:t>
            </a:r>
            <a:r>
              <a:rPr lang="en-US" sz="1800" dirty="0">
                <a:solidFill>
                  <a:srgbClr val="000000"/>
                </a:solidFill>
                <a:latin typeface="Bookman Old Style" pitchFamily="18" charset="0"/>
                <a:ea typeface="Arial"/>
                <a:cs typeface="Arial"/>
                <a:sym typeface="Arial"/>
              </a:rPr>
              <a:t> </a:t>
            </a:r>
            <a:r>
              <a:rPr lang="en-US" sz="1800" dirty="0" err="1">
                <a:solidFill>
                  <a:srgbClr val="FF0000"/>
                </a:solidFill>
                <a:latin typeface="Bookman Old Style" pitchFamily="18" charset="0"/>
                <a:ea typeface="Arial"/>
                <a:cs typeface="Arial"/>
                <a:sym typeface="Arial"/>
              </a:rPr>
              <a:t>i</a:t>
            </a:r>
            <a:r>
              <a:rPr lang="en-US" sz="1800" dirty="0">
                <a:solidFill>
                  <a:srgbClr val="FF0000"/>
                </a:solidFill>
                <a:latin typeface="Bookman Old Style" pitchFamily="18" charset="0"/>
                <a:ea typeface="Arial"/>
                <a:cs typeface="Arial"/>
                <a:sym typeface="Arial"/>
              </a:rPr>
              <a:t>, j;</a:t>
            </a:r>
          </a:p>
          <a:p>
            <a:pPr>
              <a:buNone/>
            </a:pPr>
            <a:r>
              <a:rPr lang="en-US" sz="1800" dirty="0">
                <a:solidFill>
                  <a:srgbClr val="000000"/>
                </a:solidFill>
                <a:latin typeface="Bookman Old Style" pitchFamily="18" charset="0"/>
                <a:ea typeface="Arial"/>
                <a:cs typeface="Arial"/>
                <a:sym typeface="Arial"/>
              </a:rPr>
              <a:t>void </a:t>
            </a:r>
            <a:r>
              <a:rPr lang="en-US" sz="1800" b="1" dirty="0" err="1">
                <a:solidFill>
                  <a:srgbClr val="FF0000"/>
                </a:solidFill>
                <a:latin typeface="Bookman Old Style" pitchFamily="18" charset="0"/>
                <a:ea typeface="Arial"/>
                <a:cs typeface="Arial"/>
                <a:sym typeface="Arial"/>
              </a:rPr>
              <a:t>showij</a:t>
            </a:r>
            <a:r>
              <a:rPr lang="en-US" sz="1800" dirty="0">
                <a:solidFill>
                  <a:srgbClr val="000000"/>
                </a:solidFill>
                <a:latin typeface="Bookman Old Style" pitchFamily="18" charset="0"/>
                <a:ea typeface="Arial"/>
                <a:cs typeface="Arial"/>
                <a:sym typeface="Arial"/>
              </a:rPr>
              <a:t>() {</a:t>
            </a:r>
          </a:p>
          <a:p>
            <a:pPr>
              <a:buNone/>
            </a:pPr>
            <a:r>
              <a:rPr lang="en-US" sz="1800" dirty="0" err="1">
                <a:solidFill>
                  <a:srgbClr val="000000"/>
                </a:solidFill>
                <a:latin typeface="Bookman Old Style" pitchFamily="18" charset="0"/>
                <a:ea typeface="Arial"/>
                <a:cs typeface="Arial"/>
                <a:sym typeface="Arial"/>
              </a:rPr>
              <a:t>System.out.println</a:t>
            </a:r>
            <a:r>
              <a:rPr lang="en-US" sz="1800" dirty="0">
                <a:solidFill>
                  <a:srgbClr val="000000"/>
                </a:solidFill>
                <a:latin typeface="Bookman Old Style" pitchFamily="18" charset="0"/>
                <a:ea typeface="Arial"/>
                <a:cs typeface="Arial"/>
                <a:sym typeface="Arial"/>
              </a:rPr>
              <a:t>("</a:t>
            </a:r>
            <a:r>
              <a:rPr lang="en-US" sz="1800" dirty="0" err="1">
                <a:solidFill>
                  <a:srgbClr val="000000"/>
                </a:solidFill>
                <a:latin typeface="Bookman Old Style" pitchFamily="18" charset="0"/>
                <a:ea typeface="Arial"/>
                <a:cs typeface="Arial"/>
                <a:sym typeface="Arial"/>
              </a:rPr>
              <a:t>i</a:t>
            </a:r>
            <a:r>
              <a:rPr lang="en-US" sz="1800" dirty="0">
                <a:solidFill>
                  <a:srgbClr val="000000"/>
                </a:solidFill>
                <a:latin typeface="Bookman Old Style" pitchFamily="18" charset="0"/>
                <a:ea typeface="Arial"/>
                <a:cs typeface="Arial"/>
                <a:sym typeface="Arial"/>
              </a:rPr>
              <a:t> and j: " + </a:t>
            </a:r>
            <a:r>
              <a:rPr lang="en-US" sz="1800" dirty="0" err="1">
                <a:solidFill>
                  <a:srgbClr val="000000"/>
                </a:solidFill>
                <a:latin typeface="Bookman Old Style" pitchFamily="18" charset="0"/>
                <a:ea typeface="Arial"/>
                <a:cs typeface="Arial"/>
                <a:sym typeface="Arial"/>
              </a:rPr>
              <a:t>i</a:t>
            </a:r>
            <a:r>
              <a:rPr lang="en-US" sz="1800" dirty="0">
                <a:solidFill>
                  <a:srgbClr val="000000"/>
                </a:solidFill>
                <a:latin typeface="Bookman Old Style" pitchFamily="18" charset="0"/>
                <a:ea typeface="Arial"/>
                <a:cs typeface="Arial"/>
                <a:sym typeface="Arial"/>
              </a:rPr>
              <a:t> + " " + j);</a:t>
            </a:r>
          </a:p>
          <a:p>
            <a:pPr>
              <a:buNone/>
            </a:pPr>
            <a:r>
              <a:rPr lang="en-US" sz="1800" dirty="0">
                <a:solidFill>
                  <a:srgbClr val="000000"/>
                </a:solidFill>
                <a:latin typeface="Bookman Old Style" pitchFamily="18" charset="0"/>
                <a:ea typeface="Arial"/>
                <a:cs typeface="Arial"/>
                <a:sym typeface="Arial"/>
              </a:rPr>
              <a:t>}</a:t>
            </a:r>
          </a:p>
          <a:p>
            <a:pPr>
              <a:buNone/>
            </a:pPr>
            <a:r>
              <a:rPr lang="en-US" sz="1800" dirty="0">
                <a:solidFill>
                  <a:srgbClr val="000000"/>
                </a:solidFill>
                <a:latin typeface="Bookman Old Style" pitchFamily="18" charset="0"/>
                <a:ea typeface="Arial"/>
                <a:cs typeface="Arial"/>
                <a:sym typeface="Arial"/>
              </a:rPr>
              <a:t>} // Create a subclass by extending class A.</a:t>
            </a:r>
          </a:p>
          <a:p>
            <a:pPr>
              <a:buNone/>
            </a:pPr>
            <a:r>
              <a:rPr lang="en-US" sz="1800" b="1" dirty="0">
                <a:solidFill>
                  <a:srgbClr val="7030A0"/>
                </a:solidFill>
                <a:latin typeface="Bookman Old Style" pitchFamily="18" charset="0"/>
                <a:ea typeface="Arial"/>
                <a:cs typeface="Arial"/>
                <a:sym typeface="Arial"/>
              </a:rPr>
              <a:t>class B </a:t>
            </a:r>
            <a:r>
              <a:rPr lang="en-US" sz="1800" b="1" dirty="0">
                <a:solidFill>
                  <a:srgbClr val="7030A0"/>
                </a:solidFill>
                <a:highlight>
                  <a:srgbClr val="00FF00"/>
                </a:highlight>
                <a:latin typeface="Bookman Old Style" pitchFamily="18" charset="0"/>
                <a:ea typeface="Arial"/>
                <a:cs typeface="Arial"/>
                <a:sym typeface="Arial"/>
              </a:rPr>
              <a:t>extends </a:t>
            </a:r>
            <a:r>
              <a:rPr lang="en-US" sz="1800" b="1" dirty="0">
                <a:solidFill>
                  <a:srgbClr val="7030A0"/>
                </a:solidFill>
                <a:latin typeface="Bookman Old Style" pitchFamily="18" charset="0"/>
                <a:ea typeface="Arial"/>
                <a:cs typeface="Arial"/>
                <a:sym typeface="Arial"/>
              </a:rPr>
              <a:t>A </a:t>
            </a:r>
            <a:r>
              <a:rPr lang="en-US" sz="1800" dirty="0">
                <a:solidFill>
                  <a:srgbClr val="000000"/>
                </a:solidFill>
                <a:latin typeface="Bookman Old Style" pitchFamily="18" charset="0"/>
                <a:ea typeface="Arial"/>
                <a:cs typeface="Arial"/>
                <a:sym typeface="Arial"/>
              </a:rPr>
              <a:t>{</a:t>
            </a:r>
          </a:p>
          <a:p>
            <a:pPr>
              <a:buNone/>
            </a:pPr>
            <a:r>
              <a:rPr lang="en-US" sz="1800" b="1" dirty="0" err="1">
                <a:solidFill>
                  <a:srgbClr val="7030A0"/>
                </a:solidFill>
                <a:latin typeface="Bookman Old Style" pitchFamily="18" charset="0"/>
                <a:ea typeface="Arial"/>
                <a:cs typeface="Arial"/>
                <a:sym typeface="Arial"/>
              </a:rPr>
              <a:t>int</a:t>
            </a:r>
            <a:r>
              <a:rPr lang="en-US" sz="1800" b="1" dirty="0">
                <a:solidFill>
                  <a:srgbClr val="7030A0"/>
                </a:solidFill>
                <a:latin typeface="Bookman Old Style" pitchFamily="18" charset="0"/>
                <a:ea typeface="Arial"/>
                <a:cs typeface="Arial"/>
                <a:sym typeface="Arial"/>
              </a:rPr>
              <a:t> k</a:t>
            </a:r>
            <a:r>
              <a:rPr lang="en-US" sz="1800" dirty="0">
                <a:solidFill>
                  <a:srgbClr val="000000"/>
                </a:solidFill>
                <a:latin typeface="Bookman Old Style" pitchFamily="18" charset="0"/>
                <a:ea typeface="Arial"/>
                <a:cs typeface="Arial"/>
                <a:sym typeface="Arial"/>
              </a:rPr>
              <a:t>;</a:t>
            </a:r>
          </a:p>
          <a:p>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43375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 Basics</a:t>
            </a:r>
            <a:endParaRPr lang="en-IN" dirty="0"/>
          </a:p>
        </p:txBody>
      </p:sp>
      <p:sp>
        <p:nvSpPr>
          <p:cNvPr id="3" name="Text Placeholder 2"/>
          <p:cNvSpPr>
            <a:spLocks noGrp="1"/>
          </p:cNvSpPr>
          <p:nvPr>
            <p:ph type="body" idx="1"/>
          </p:nvPr>
        </p:nvSpPr>
        <p:spPr>
          <a:xfrm>
            <a:off x="323528" y="771550"/>
            <a:ext cx="8640960" cy="4371950"/>
          </a:xfrm>
        </p:spPr>
        <p:txBody>
          <a:bodyPr/>
          <a:lstStyle/>
          <a:p>
            <a:pPr>
              <a:buNone/>
            </a:pPr>
            <a:r>
              <a:rPr lang="en-US" sz="1800" dirty="0">
                <a:solidFill>
                  <a:srgbClr val="000000"/>
                </a:solidFill>
                <a:latin typeface="Bookman Old Style" pitchFamily="18" charset="0"/>
                <a:ea typeface="Arial"/>
                <a:cs typeface="Arial"/>
                <a:sym typeface="Arial"/>
              </a:rPr>
              <a:t>void </a:t>
            </a:r>
            <a:r>
              <a:rPr lang="en-US" sz="1800" b="1" dirty="0" err="1">
                <a:solidFill>
                  <a:srgbClr val="7030A0"/>
                </a:solidFill>
                <a:latin typeface="Bookman Old Style" pitchFamily="18" charset="0"/>
                <a:ea typeface="Arial"/>
                <a:cs typeface="Arial"/>
                <a:sym typeface="Arial"/>
              </a:rPr>
              <a:t>showk</a:t>
            </a:r>
            <a:r>
              <a:rPr lang="en-US" sz="1800" dirty="0">
                <a:solidFill>
                  <a:srgbClr val="000000"/>
                </a:solidFill>
                <a:latin typeface="Bookman Old Style" pitchFamily="18" charset="0"/>
                <a:ea typeface="Arial"/>
                <a:cs typeface="Arial"/>
                <a:sym typeface="Arial"/>
              </a:rPr>
              <a:t>() {</a:t>
            </a:r>
          </a:p>
          <a:p>
            <a:pPr>
              <a:buNone/>
            </a:pPr>
            <a:r>
              <a:rPr lang="en-US" sz="1800" dirty="0" err="1">
                <a:solidFill>
                  <a:srgbClr val="000000"/>
                </a:solidFill>
                <a:latin typeface="Bookman Old Style" pitchFamily="18" charset="0"/>
                <a:ea typeface="Arial"/>
                <a:cs typeface="Arial"/>
                <a:sym typeface="Arial"/>
              </a:rPr>
              <a:t>System.out.println</a:t>
            </a:r>
            <a:r>
              <a:rPr lang="en-US" sz="1800" dirty="0">
                <a:solidFill>
                  <a:srgbClr val="000000"/>
                </a:solidFill>
                <a:latin typeface="Bookman Old Style" pitchFamily="18" charset="0"/>
                <a:ea typeface="Arial"/>
                <a:cs typeface="Arial"/>
                <a:sym typeface="Arial"/>
              </a:rPr>
              <a:t>("k: " + k);</a:t>
            </a:r>
          </a:p>
          <a:p>
            <a:pPr>
              <a:buNone/>
            </a:pPr>
            <a:r>
              <a:rPr lang="en-US" sz="1800" dirty="0">
                <a:solidFill>
                  <a:srgbClr val="000000"/>
                </a:solidFill>
                <a:latin typeface="Bookman Old Style" pitchFamily="18" charset="0"/>
                <a:ea typeface="Arial"/>
                <a:cs typeface="Arial"/>
                <a:sym typeface="Arial"/>
              </a:rPr>
              <a:t>}</a:t>
            </a:r>
          </a:p>
          <a:p>
            <a:pPr>
              <a:buNone/>
            </a:pPr>
            <a:r>
              <a:rPr lang="en-US" sz="1800" dirty="0">
                <a:solidFill>
                  <a:srgbClr val="000000"/>
                </a:solidFill>
                <a:latin typeface="Bookman Old Style" pitchFamily="18" charset="0"/>
                <a:ea typeface="Arial"/>
                <a:cs typeface="Arial"/>
                <a:sym typeface="Arial"/>
              </a:rPr>
              <a:t>void </a:t>
            </a:r>
            <a:r>
              <a:rPr lang="en-US" sz="1800" b="1" dirty="0">
                <a:solidFill>
                  <a:srgbClr val="7030A0"/>
                </a:solidFill>
                <a:latin typeface="Bookman Old Style" pitchFamily="18" charset="0"/>
                <a:ea typeface="Arial"/>
                <a:cs typeface="Arial"/>
                <a:sym typeface="Arial"/>
              </a:rPr>
              <a:t>sum</a:t>
            </a:r>
            <a:r>
              <a:rPr lang="en-US" sz="1800" dirty="0">
                <a:solidFill>
                  <a:srgbClr val="000000"/>
                </a:solidFill>
                <a:latin typeface="Bookman Old Style" pitchFamily="18" charset="0"/>
                <a:ea typeface="Arial"/>
                <a:cs typeface="Arial"/>
                <a:sym typeface="Arial"/>
              </a:rPr>
              <a:t>() {</a:t>
            </a:r>
          </a:p>
          <a:p>
            <a:pPr>
              <a:buNone/>
            </a:pPr>
            <a:r>
              <a:rPr lang="en-US" sz="1800" dirty="0" err="1">
                <a:solidFill>
                  <a:srgbClr val="000000"/>
                </a:solidFill>
                <a:latin typeface="Bookman Old Style" pitchFamily="18" charset="0"/>
                <a:ea typeface="Arial"/>
                <a:cs typeface="Arial"/>
                <a:sym typeface="Arial"/>
              </a:rPr>
              <a:t>System.out.println</a:t>
            </a:r>
            <a:r>
              <a:rPr lang="en-US" sz="1800" dirty="0">
                <a:solidFill>
                  <a:srgbClr val="000000"/>
                </a:solidFill>
                <a:latin typeface="Bookman Old Style" pitchFamily="18" charset="0"/>
                <a:ea typeface="Arial"/>
                <a:cs typeface="Arial"/>
                <a:sym typeface="Arial"/>
              </a:rPr>
              <a:t>("</a:t>
            </a:r>
            <a:r>
              <a:rPr lang="en-US" sz="1800" dirty="0" err="1">
                <a:solidFill>
                  <a:srgbClr val="000000"/>
                </a:solidFill>
                <a:latin typeface="Bookman Old Style" pitchFamily="18" charset="0"/>
                <a:ea typeface="Arial"/>
                <a:cs typeface="Arial"/>
                <a:sym typeface="Arial"/>
              </a:rPr>
              <a:t>i+j+k</a:t>
            </a:r>
            <a:r>
              <a:rPr lang="en-US" sz="1800" dirty="0">
                <a:solidFill>
                  <a:srgbClr val="000000"/>
                </a:solidFill>
                <a:latin typeface="Bookman Old Style" pitchFamily="18" charset="0"/>
                <a:ea typeface="Arial"/>
                <a:cs typeface="Arial"/>
                <a:sym typeface="Arial"/>
              </a:rPr>
              <a:t>: " + (</a:t>
            </a:r>
            <a:r>
              <a:rPr lang="en-US" sz="1800" dirty="0" err="1">
                <a:solidFill>
                  <a:srgbClr val="000000"/>
                </a:solidFill>
                <a:latin typeface="Bookman Old Style" pitchFamily="18" charset="0"/>
                <a:ea typeface="Arial"/>
                <a:cs typeface="Arial"/>
                <a:sym typeface="Arial"/>
              </a:rPr>
              <a:t>i+j+k</a:t>
            </a:r>
            <a:r>
              <a:rPr lang="en-US" sz="1800" dirty="0">
                <a:solidFill>
                  <a:srgbClr val="000000"/>
                </a:solidFill>
                <a:latin typeface="Bookman Old Style" pitchFamily="18" charset="0"/>
                <a:ea typeface="Arial"/>
                <a:cs typeface="Arial"/>
                <a:sym typeface="Arial"/>
              </a:rPr>
              <a:t>));</a:t>
            </a:r>
          </a:p>
          <a:p>
            <a:pPr>
              <a:buNone/>
            </a:pPr>
            <a:r>
              <a:rPr lang="en-US" sz="1800" dirty="0">
                <a:solidFill>
                  <a:srgbClr val="000000"/>
                </a:solidFill>
                <a:latin typeface="Bookman Old Style" pitchFamily="18" charset="0"/>
                <a:ea typeface="Arial"/>
                <a:cs typeface="Arial"/>
                <a:sym typeface="Arial"/>
              </a:rPr>
              <a:t>}</a:t>
            </a:r>
          </a:p>
          <a:p>
            <a:pPr>
              <a:buNone/>
            </a:pPr>
            <a:r>
              <a:rPr lang="en-US" sz="1800" dirty="0">
                <a:solidFill>
                  <a:srgbClr val="000000"/>
                </a:solidFill>
                <a:latin typeface="Bookman Old Style" pitchFamily="18" charset="0"/>
                <a:ea typeface="Arial"/>
                <a:cs typeface="Arial"/>
                <a:sym typeface="Arial"/>
              </a:rPr>
              <a:t>}</a:t>
            </a:r>
            <a:endParaRPr lang="en-IN" sz="1800" dirty="0">
              <a:solidFill>
                <a:srgbClr val="00000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extLst>
      <p:ext uri="{BB962C8B-B14F-4D97-AF65-F5344CB8AC3E}">
        <p14:creationId xmlns:p14="http://schemas.microsoft.com/office/powerpoint/2010/main" val="43375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 Basics</a:t>
            </a:r>
            <a:endParaRPr lang="en-IN" dirty="0"/>
          </a:p>
        </p:txBody>
      </p:sp>
      <p:sp>
        <p:nvSpPr>
          <p:cNvPr id="3" name="Text Placeholder 2"/>
          <p:cNvSpPr>
            <a:spLocks noGrp="1"/>
          </p:cNvSpPr>
          <p:nvPr>
            <p:ph type="body" idx="1"/>
          </p:nvPr>
        </p:nvSpPr>
        <p:spPr>
          <a:xfrm>
            <a:off x="323528" y="771550"/>
            <a:ext cx="8640960" cy="4371950"/>
          </a:xfrm>
        </p:spPr>
        <p:txBody>
          <a:bodyPr/>
          <a:lstStyle/>
          <a:p>
            <a:pPr>
              <a:buNone/>
            </a:pPr>
            <a:r>
              <a:rPr lang="en-US" sz="1800" dirty="0">
                <a:solidFill>
                  <a:srgbClr val="000000"/>
                </a:solidFill>
                <a:latin typeface="Bookman Old Style" pitchFamily="18" charset="0"/>
                <a:ea typeface="Arial"/>
                <a:cs typeface="Arial"/>
                <a:sym typeface="Arial"/>
              </a:rPr>
              <a:t>class </a:t>
            </a:r>
            <a:r>
              <a:rPr lang="en-US" sz="1800" b="1" dirty="0" err="1">
                <a:solidFill>
                  <a:srgbClr val="000000"/>
                </a:solidFill>
                <a:latin typeface="Bookman Old Style" pitchFamily="18" charset="0"/>
                <a:ea typeface="Arial"/>
                <a:cs typeface="Arial"/>
                <a:sym typeface="Arial"/>
              </a:rPr>
              <a:t>SimpleInheritance</a:t>
            </a:r>
            <a:r>
              <a:rPr lang="en-US" sz="1800" dirty="0">
                <a:solidFill>
                  <a:srgbClr val="000000"/>
                </a:solidFill>
                <a:latin typeface="Bookman Old Style" pitchFamily="18" charset="0"/>
                <a:ea typeface="Arial"/>
                <a:cs typeface="Arial"/>
                <a:sym typeface="Arial"/>
              </a:rPr>
              <a:t> {</a:t>
            </a:r>
          </a:p>
          <a:p>
            <a:pPr>
              <a:buNone/>
            </a:pPr>
            <a:r>
              <a:rPr lang="en-US" sz="1800" dirty="0">
                <a:solidFill>
                  <a:srgbClr val="000000"/>
                </a:solidFill>
                <a:latin typeface="Bookman Old Style" pitchFamily="18" charset="0"/>
                <a:ea typeface="Arial"/>
                <a:cs typeface="Arial"/>
                <a:sym typeface="Arial"/>
              </a:rPr>
              <a:t>public static void main(String </a:t>
            </a:r>
            <a:r>
              <a:rPr lang="en-US" sz="1800" dirty="0" err="1">
                <a:solidFill>
                  <a:srgbClr val="000000"/>
                </a:solidFill>
                <a:latin typeface="Bookman Old Style" pitchFamily="18" charset="0"/>
                <a:ea typeface="Arial"/>
                <a:cs typeface="Arial"/>
                <a:sym typeface="Arial"/>
              </a:rPr>
              <a:t>args</a:t>
            </a:r>
            <a:r>
              <a:rPr lang="en-US" sz="1800" dirty="0">
                <a:solidFill>
                  <a:srgbClr val="000000"/>
                </a:solidFill>
                <a:latin typeface="Bookman Old Style" pitchFamily="18" charset="0"/>
                <a:ea typeface="Arial"/>
                <a:cs typeface="Arial"/>
                <a:sym typeface="Arial"/>
              </a:rPr>
              <a:t>[]) {</a:t>
            </a:r>
          </a:p>
          <a:p>
            <a:pPr>
              <a:buNone/>
            </a:pPr>
            <a:r>
              <a:rPr lang="en-US" sz="1800" b="1" dirty="0">
                <a:solidFill>
                  <a:srgbClr val="FF0000"/>
                </a:solidFill>
                <a:latin typeface="Bookman Old Style" pitchFamily="18" charset="0"/>
                <a:ea typeface="Arial"/>
                <a:cs typeface="Arial"/>
                <a:sym typeface="Arial"/>
              </a:rPr>
              <a:t>A </a:t>
            </a:r>
            <a:r>
              <a:rPr lang="en-US" sz="1800" b="1" dirty="0" err="1">
                <a:solidFill>
                  <a:srgbClr val="FF0000"/>
                </a:solidFill>
                <a:latin typeface="Bookman Old Style" pitchFamily="18" charset="0"/>
                <a:ea typeface="Arial"/>
                <a:cs typeface="Arial"/>
                <a:sym typeface="Arial"/>
              </a:rPr>
              <a:t>superOb</a:t>
            </a:r>
            <a:r>
              <a:rPr lang="en-US" sz="1800" b="1" dirty="0">
                <a:solidFill>
                  <a:srgbClr val="FF0000"/>
                </a:solidFill>
                <a:latin typeface="Bookman Old Style" pitchFamily="18" charset="0"/>
                <a:ea typeface="Arial"/>
                <a:cs typeface="Arial"/>
                <a:sym typeface="Arial"/>
              </a:rPr>
              <a:t> = new A();</a:t>
            </a:r>
          </a:p>
          <a:p>
            <a:pPr>
              <a:buNone/>
            </a:pPr>
            <a:r>
              <a:rPr lang="en-US" sz="1800" b="1" dirty="0">
                <a:solidFill>
                  <a:srgbClr val="7030A0"/>
                </a:solidFill>
                <a:latin typeface="Bookman Old Style" pitchFamily="18" charset="0"/>
                <a:ea typeface="Arial"/>
                <a:cs typeface="Arial"/>
                <a:sym typeface="Arial"/>
              </a:rPr>
              <a:t>B </a:t>
            </a:r>
            <a:r>
              <a:rPr lang="en-US" sz="1800" b="1" dirty="0" err="1">
                <a:solidFill>
                  <a:srgbClr val="7030A0"/>
                </a:solidFill>
                <a:latin typeface="Bookman Old Style" pitchFamily="18" charset="0"/>
                <a:ea typeface="Arial"/>
                <a:cs typeface="Arial"/>
                <a:sym typeface="Arial"/>
              </a:rPr>
              <a:t>subOb</a:t>
            </a:r>
            <a:r>
              <a:rPr lang="en-US" sz="1800" b="1" dirty="0">
                <a:solidFill>
                  <a:srgbClr val="7030A0"/>
                </a:solidFill>
                <a:latin typeface="Bookman Old Style" pitchFamily="18" charset="0"/>
                <a:ea typeface="Arial"/>
                <a:cs typeface="Arial"/>
                <a:sym typeface="Arial"/>
              </a:rPr>
              <a:t> = new B();</a:t>
            </a:r>
          </a:p>
          <a:p>
            <a:pPr>
              <a:buNone/>
            </a:pPr>
            <a:r>
              <a:rPr lang="en-US" sz="1800" dirty="0">
                <a:solidFill>
                  <a:srgbClr val="000000"/>
                </a:solidFill>
                <a:latin typeface="Bookman Old Style" pitchFamily="18" charset="0"/>
                <a:ea typeface="Arial"/>
                <a:cs typeface="Arial"/>
                <a:sym typeface="Arial"/>
              </a:rPr>
              <a:t>// The </a:t>
            </a:r>
            <a:r>
              <a:rPr lang="en-US" sz="1800" dirty="0" err="1">
                <a:solidFill>
                  <a:srgbClr val="000000"/>
                </a:solidFill>
                <a:latin typeface="Bookman Old Style" pitchFamily="18" charset="0"/>
                <a:ea typeface="Arial"/>
                <a:cs typeface="Arial"/>
                <a:sym typeface="Arial"/>
              </a:rPr>
              <a:t>superclass</a:t>
            </a:r>
            <a:r>
              <a:rPr lang="en-US" sz="1800" dirty="0">
                <a:solidFill>
                  <a:srgbClr val="000000"/>
                </a:solidFill>
                <a:latin typeface="Bookman Old Style" pitchFamily="18" charset="0"/>
                <a:ea typeface="Arial"/>
                <a:cs typeface="Arial"/>
                <a:sym typeface="Arial"/>
              </a:rPr>
              <a:t> may be used by itself.</a:t>
            </a:r>
          </a:p>
          <a:p>
            <a:pPr>
              <a:buNone/>
            </a:pPr>
            <a:r>
              <a:rPr lang="en-US" sz="1800" b="1" dirty="0" err="1">
                <a:solidFill>
                  <a:srgbClr val="FF0000"/>
                </a:solidFill>
                <a:latin typeface="Bookman Old Style" pitchFamily="18" charset="0"/>
                <a:cs typeface="Arial"/>
                <a:sym typeface="Arial"/>
              </a:rPr>
              <a:t>superOb.i</a:t>
            </a:r>
            <a:r>
              <a:rPr lang="en-US" sz="1800" b="1" dirty="0">
                <a:solidFill>
                  <a:srgbClr val="FF0000"/>
                </a:solidFill>
                <a:latin typeface="Bookman Old Style" pitchFamily="18" charset="0"/>
                <a:cs typeface="Arial"/>
                <a:sym typeface="Arial"/>
              </a:rPr>
              <a:t> = 10;</a:t>
            </a:r>
          </a:p>
          <a:p>
            <a:pPr>
              <a:buNone/>
            </a:pPr>
            <a:r>
              <a:rPr lang="en-US" sz="1800" b="1" dirty="0" err="1">
                <a:solidFill>
                  <a:srgbClr val="FF0000"/>
                </a:solidFill>
                <a:latin typeface="Bookman Old Style" pitchFamily="18" charset="0"/>
                <a:cs typeface="Arial"/>
                <a:sym typeface="Arial"/>
              </a:rPr>
              <a:t>superOb.j</a:t>
            </a:r>
            <a:r>
              <a:rPr lang="en-US" sz="1800" b="1" dirty="0">
                <a:solidFill>
                  <a:srgbClr val="FF0000"/>
                </a:solidFill>
                <a:latin typeface="Bookman Old Style" pitchFamily="18" charset="0"/>
                <a:cs typeface="Arial"/>
                <a:sym typeface="Arial"/>
              </a:rPr>
              <a:t> = 20;</a:t>
            </a:r>
          </a:p>
          <a:p>
            <a:pPr>
              <a:buNone/>
            </a:pPr>
            <a:r>
              <a:rPr lang="en-US" sz="1800" dirty="0" err="1">
                <a:solidFill>
                  <a:srgbClr val="000000"/>
                </a:solidFill>
                <a:latin typeface="Bookman Old Style" pitchFamily="18" charset="0"/>
                <a:ea typeface="Arial"/>
                <a:cs typeface="Arial"/>
                <a:sym typeface="Arial"/>
              </a:rPr>
              <a:t>System.out.println</a:t>
            </a:r>
            <a:r>
              <a:rPr lang="en-US" sz="1800" dirty="0">
                <a:solidFill>
                  <a:srgbClr val="000000"/>
                </a:solidFill>
                <a:latin typeface="Bookman Old Style" pitchFamily="18" charset="0"/>
                <a:ea typeface="Arial"/>
                <a:cs typeface="Arial"/>
                <a:sym typeface="Arial"/>
              </a:rPr>
              <a:t>("Contents of </a:t>
            </a:r>
            <a:r>
              <a:rPr lang="en-US" sz="1800" dirty="0" err="1">
                <a:solidFill>
                  <a:srgbClr val="000000"/>
                </a:solidFill>
                <a:latin typeface="Bookman Old Style" pitchFamily="18" charset="0"/>
                <a:ea typeface="Arial"/>
                <a:cs typeface="Arial"/>
                <a:sym typeface="Arial"/>
              </a:rPr>
              <a:t>superOb</a:t>
            </a:r>
            <a:r>
              <a:rPr lang="en-US" sz="1800" dirty="0">
                <a:solidFill>
                  <a:srgbClr val="000000"/>
                </a:solidFill>
                <a:latin typeface="Bookman Old Style" pitchFamily="18" charset="0"/>
                <a:ea typeface="Arial"/>
                <a:cs typeface="Arial"/>
                <a:sym typeface="Arial"/>
              </a:rPr>
              <a:t>: ");</a:t>
            </a:r>
          </a:p>
          <a:p>
            <a:pPr>
              <a:buNone/>
            </a:pPr>
            <a:r>
              <a:rPr lang="en-US" sz="1800" b="1" dirty="0" err="1">
                <a:solidFill>
                  <a:srgbClr val="FF0000"/>
                </a:solidFill>
                <a:latin typeface="Bookman Old Style" pitchFamily="18" charset="0"/>
                <a:cs typeface="Arial"/>
                <a:sym typeface="Arial"/>
              </a:rPr>
              <a:t>superOb.showij</a:t>
            </a:r>
            <a:r>
              <a:rPr lang="en-US" sz="1800" b="1" dirty="0">
                <a:solidFill>
                  <a:srgbClr val="FF0000"/>
                </a:solidFill>
                <a:latin typeface="Bookman Old Style" pitchFamily="18" charset="0"/>
                <a:cs typeface="Arial"/>
                <a:sym typeface="Arial"/>
              </a:rPr>
              <a:t>();</a:t>
            </a:r>
          </a:p>
          <a:p>
            <a:pPr>
              <a:buNone/>
            </a:pPr>
            <a:r>
              <a:rPr lang="en-US" sz="1800" dirty="0" err="1">
                <a:solidFill>
                  <a:srgbClr val="000000"/>
                </a:solidFill>
                <a:latin typeface="Bookman Old Style" pitchFamily="18" charset="0"/>
                <a:ea typeface="Arial"/>
                <a:cs typeface="Arial"/>
                <a:sym typeface="Arial"/>
              </a:rPr>
              <a:t>System.out.println</a:t>
            </a:r>
            <a:r>
              <a:rPr lang="en-US" sz="1800" dirty="0">
                <a:solidFill>
                  <a:srgbClr val="000000"/>
                </a:solidFill>
                <a:latin typeface="Bookman Old Style" pitchFamily="18" charset="0"/>
                <a:ea typeface="Arial"/>
                <a:cs typeface="Arial"/>
                <a:sym typeface="Arial"/>
              </a:rPr>
              <a:t>();</a:t>
            </a:r>
            <a:endParaRPr lang="en-IN" sz="1800" dirty="0">
              <a:solidFill>
                <a:srgbClr val="00000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43375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 Basics</a:t>
            </a:r>
            <a:endParaRPr lang="en-IN" dirty="0"/>
          </a:p>
        </p:txBody>
      </p:sp>
      <p:sp>
        <p:nvSpPr>
          <p:cNvPr id="3" name="Text Placeholder 2"/>
          <p:cNvSpPr>
            <a:spLocks noGrp="1"/>
          </p:cNvSpPr>
          <p:nvPr>
            <p:ph type="body" idx="1"/>
          </p:nvPr>
        </p:nvSpPr>
        <p:spPr>
          <a:xfrm>
            <a:off x="323528" y="771550"/>
            <a:ext cx="8640960" cy="4371950"/>
          </a:xfrm>
        </p:spPr>
        <p:txBody>
          <a:bodyPr/>
          <a:lstStyle/>
          <a:p>
            <a:pPr>
              <a:buNone/>
            </a:pPr>
            <a:r>
              <a:rPr lang="en-US" sz="1600" dirty="0">
                <a:solidFill>
                  <a:srgbClr val="000000"/>
                </a:solidFill>
                <a:highlight>
                  <a:srgbClr val="00FF00"/>
                </a:highlight>
                <a:latin typeface="Bookman Old Style" pitchFamily="18" charset="0"/>
                <a:ea typeface="Arial"/>
                <a:cs typeface="Arial"/>
                <a:sym typeface="Arial"/>
              </a:rPr>
              <a:t>/* The subclass has access to all public members of</a:t>
            </a:r>
          </a:p>
          <a:p>
            <a:pPr>
              <a:buNone/>
            </a:pPr>
            <a:r>
              <a:rPr lang="en-US" sz="1600" dirty="0">
                <a:solidFill>
                  <a:srgbClr val="000000"/>
                </a:solidFill>
                <a:highlight>
                  <a:srgbClr val="00FF00"/>
                </a:highlight>
                <a:latin typeface="Bookman Old Style" pitchFamily="18" charset="0"/>
                <a:ea typeface="Arial"/>
                <a:cs typeface="Arial"/>
                <a:sym typeface="Arial"/>
              </a:rPr>
              <a:t>its </a:t>
            </a:r>
            <a:r>
              <a:rPr lang="en-US" sz="1600" dirty="0" err="1">
                <a:solidFill>
                  <a:srgbClr val="000000"/>
                </a:solidFill>
                <a:highlight>
                  <a:srgbClr val="00FF00"/>
                </a:highlight>
                <a:latin typeface="Bookman Old Style" pitchFamily="18" charset="0"/>
                <a:ea typeface="Arial"/>
                <a:cs typeface="Arial"/>
                <a:sym typeface="Arial"/>
              </a:rPr>
              <a:t>superclass</a:t>
            </a:r>
            <a:r>
              <a:rPr lang="en-US" sz="1600" dirty="0">
                <a:solidFill>
                  <a:srgbClr val="000000"/>
                </a:solidFill>
                <a:highlight>
                  <a:srgbClr val="00FF00"/>
                </a:highlight>
                <a:latin typeface="Bookman Old Style" pitchFamily="18" charset="0"/>
                <a:ea typeface="Arial"/>
                <a:cs typeface="Arial"/>
                <a:sym typeface="Arial"/>
              </a:rPr>
              <a:t>. */</a:t>
            </a:r>
          </a:p>
          <a:p>
            <a:pPr>
              <a:buNone/>
            </a:pPr>
            <a:r>
              <a:rPr lang="en-US" sz="1600" b="1" dirty="0" err="1">
                <a:solidFill>
                  <a:srgbClr val="7030A0"/>
                </a:solidFill>
                <a:latin typeface="Bookman Old Style" pitchFamily="18" charset="0"/>
                <a:ea typeface="Arial"/>
                <a:cs typeface="Arial"/>
                <a:sym typeface="Arial"/>
              </a:rPr>
              <a:t>subOb.i</a:t>
            </a:r>
            <a:r>
              <a:rPr lang="en-US" sz="1600" b="1" dirty="0">
                <a:solidFill>
                  <a:srgbClr val="7030A0"/>
                </a:solidFill>
                <a:latin typeface="Bookman Old Style" pitchFamily="18" charset="0"/>
                <a:ea typeface="Arial"/>
                <a:cs typeface="Arial"/>
                <a:sym typeface="Arial"/>
              </a:rPr>
              <a:t> = 7;</a:t>
            </a:r>
          </a:p>
          <a:p>
            <a:pPr>
              <a:buNone/>
            </a:pPr>
            <a:r>
              <a:rPr lang="en-US" sz="1600" b="1" dirty="0" err="1">
                <a:solidFill>
                  <a:srgbClr val="7030A0"/>
                </a:solidFill>
                <a:latin typeface="Bookman Old Style" pitchFamily="18" charset="0"/>
                <a:ea typeface="Arial"/>
                <a:cs typeface="Arial"/>
                <a:sym typeface="Arial"/>
              </a:rPr>
              <a:t>subOb.j</a:t>
            </a:r>
            <a:r>
              <a:rPr lang="en-US" sz="1600" b="1" dirty="0">
                <a:solidFill>
                  <a:srgbClr val="7030A0"/>
                </a:solidFill>
                <a:latin typeface="Bookman Old Style" pitchFamily="18" charset="0"/>
                <a:ea typeface="Arial"/>
                <a:cs typeface="Arial"/>
                <a:sym typeface="Arial"/>
              </a:rPr>
              <a:t> = 8;</a:t>
            </a:r>
          </a:p>
          <a:p>
            <a:pPr>
              <a:buNone/>
            </a:pPr>
            <a:r>
              <a:rPr lang="en-US" sz="1600" b="1" dirty="0" err="1">
                <a:solidFill>
                  <a:srgbClr val="7030A0"/>
                </a:solidFill>
                <a:latin typeface="Bookman Old Style" pitchFamily="18" charset="0"/>
                <a:ea typeface="Arial"/>
                <a:cs typeface="Arial"/>
                <a:sym typeface="Arial"/>
              </a:rPr>
              <a:t>subOb.k</a:t>
            </a:r>
            <a:r>
              <a:rPr lang="en-US" sz="1600" b="1" dirty="0">
                <a:solidFill>
                  <a:srgbClr val="7030A0"/>
                </a:solidFill>
                <a:latin typeface="Bookman Old Style" pitchFamily="18" charset="0"/>
                <a:ea typeface="Arial"/>
                <a:cs typeface="Arial"/>
                <a:sym typeface="Arial"/>
              </a:rPr>
              <a:t> = 9;</a:t>
            </a:r>
          </a:p>
          <a:p>
            <a:pPr>
              <a:buNone/>
            </a:pPr>
            <a:r>
              <a:rPr lang="en-US" sz="1600" dirty="0" err="1">
                <a:solidFill>
                  <a:srgbClr val="000000"/>
                </a:solidFill>
                <a:latin typeface="Bookman Old Style" pitchFamily="18" charset="0"/>
                <a:ea typeface="Arial"/>
                <a:cs typeface="Arial"/>
                <a:sym typeface="Arial"/>
              </a:rPr>
              <a:t>System.out.println</a:t>
            </a:r>
            <a:r>
              <a:rPr lang="en-US" sz="1600" dirty="0">
                <a:solidFill>
                  <a:srgbClr val="000000"/>
                </a:solidFill>
                <a:latin typeface="Bookman Old Style" pitchFamily="18" charset="0"/>
                <a:ea typeface="Arial"/>
                <a:cs typeface="Arial"/>
                <a:sym typeface="Arial"/>
              </a:rPr>
              <a:t>("Contents of </a:t>
            </a:r>
            <a:r>
              <a:rPr lang="en-US" sz="1600" dirty="0" err="1">
                <a:solidFill>
                  <a:srgbClr val="000000"/>
                </a:solidFill>
                <a:latin typeface="Bookman Old Style" pitchFamily="18" charset="0"/>
                <a:ea typeface="Arial"/>
                <a:cs typeface="Arial"/>
                <a:sym typeface="Arial"/>
              </a:rPr>
              <a:t>subOb</a:t>
            </a:r>
            <a:r>
              <a:rPr lang="en-US" sz="1600" dirty="0">
                <a:solidFill>
                  <a:srgbClr val="000000"/>
                </a:solidFill>
                <a:latin typeface="Bookman Old Style" pitchFamily="18" charset="0"/>
                <a:ea typeface="Arial"/>
                <a:cs typeface="Arial"/>
                <a:sym typeface="Arial"/>
              </a:rPr>
              <a:t>: ");</a:t>
            </a:r>
          </a:p>
          <a:p>
            <a:pPr>
              <a:buNone/>
            </a:pPr>
            <a:r>
              <a:rPr lang="en-US" sz="1600" b="1" dirty="0" err="1">
                <a:solidFill>
                  <a:srgbClr val="7030A0"/>
                </a:solidFill>
                <a:latin typeface="Bookman Old Style" pitchFamily="18" charset="0"/>
                <a:ea typeface="Arial"/>
                <a:cs typeface="Arial"/>
                <a:sym typeface="Arial"/>
              </a:rPr>
              <a:t>subOb.showij</a:t>
            </a:r>
            <a:r>
              <a:rPr lang="en-US" sz="1600" b="1" dirty="0">
                <a:solidFill>
                  <a:srgbClr val="7030A0"/>
                </a:solidFill>
                <a:latin typeface="Bookman Old Style" pitchFamily="18" charset="0"/>
                <a:ea typeface="Arial"/>
                <a:cs typeface="Arial"/>
                <a:sym typeface="Arial"/>
              </a:rPr>
              <a:t>();</a:t>
            </a:r>
          </a:p>
          <a:p>
            <a:pPr>
              <a:buNone/>
            </a:pPr>
            <a:r>
              <a:rPr lang="en-US" sz="1600" b="1" dirty="0" err="1">
                <a:solidFill>
                  <a:srgbClr val="7030A0"/>
                </a:solidFill>
                <a:latin typeface="Bookman Old Style" pitchFamily="18" charset="0"/>
                <a:ea typeface="Arial"/>
                <a:cs typeface="Arial"/>
                <a:sym typeface="Arial"/>
              </a:rPr>
              <a:t>subOb.showk</a:t>
            </a:r>
            <a:r>
              <a:rPr lang="en-US" sz="1600" b="1" dirty="0">
                <a:solidFill>
                  <a:srgbClr val="7030A0"/>
                </a:solidFill>
                <a:latin typeface="Bookman Old Style" pitchFamily="18" charset="0"/>
                <a:ea typeface="Arial"/>
                <a:cs typeface="Arial"/>
                <a:sym typeface="Arial"/>
              </a:rPr>
              <a:t>();</a:t>
            </a:r>
          </a:p>
          <a:p>
            <a:pPr>
              <a:buNone/>
            </a:pPr>
            <a:r>
              <a:rPr lang="en-US" sz="1600" dirty="0" err="1">
                <a:solidFill>
                  <a:srgbClr val="000000"/>
                </a:solidFill>
                <a:latin typeface="Bookman Old Style" pitchFamily="18" charset="0"/>
                <a:ea typeface="Arial"/>
                <a:cs typeface="Arial"/>
                <a:sym typeface="Arial"/>
              </a:rPr>
              <a:t>System.out.println</a:t>
            </a:r>
            <a:r>
              <a:rPr lang="en-US" sz="1600" dirty="0">
                <a:solidFill>
                  <a:srgbClr val="000000"/>
                </a:solidFill>
                <a:latin typeface="Bookman Old Style" pitchFamily="18" charset="0"/>
                <a:ea typeface="Arial"/>
                <a:cs typeface="Arial"/>
                <a:sym typeface="Arial"/>
              </a:rPr>
              <a:t>();</a:t>
            </a:r>
          </a:p>
          <a:p>
            <a:pPr>
              <a:buNone/>
            </a:pPr>
            <a:r>
              <a:rPr lang="en-US" sz="1600" dirty="0" err="1">
                <a:solidFill>
                  <a:srgbClr val="000000"/>
                </a:solidFill>
                <a:latin typeface="Bookman Old Style" pitchFamily="18" charset="0"/>
                <a:ea typeface="Arial"/>
                <a:cs typeface="Arial"/>
                <a:sym typeface="Arial"/>
              </a:rPr>
              <a:t>System.out.println</a:t>
            </a:r>
            <a:r>
              <a:rPr lang="en-US" sz="1600" dirty="0">
                <a:solidFill>
                  <a:srgbClr val="000000"/>
                </a:solidFill>
                <a:latin typeface="Bookman Old Style" pitchFamily="18" charset="0"/>
                <a:ea typeface="Arial"/>
                <a:cs typeface="Arial"/>
                <a:sym typeface="Arial"/>
              </a:rPr>
              <a:t>("Sum of </a:t>
            </a:r>
            <a:r>
              <a:rPr lang="en-US" sz="1600" dirty="0" err="1">
                <a:solidFill>
                  <a:srgbClr val="000000"/>
                </a:solidFill>
                <a:latin typeface="Bookman Old Style" pitchFamily="18" charset="0"/>
                <a:ea typeface="Arial"/>
                <a:cs typeface="Arial"/>
                <a:sym typeface="Arial"/>
              </a:rPr>
              <a:t>i</a:t>
            </a:r>
            <a:r>
              <a:rPr lang="en-US" sz="1600" dirty="0">
                <a:solidFill>
                  <a:srgbClr val="000000"/>
                </a:solidFill>
                <a:latin typeface="Bookman Old Style" pitchFamily="18" charset="0"/>
                <a:ea typeface="Arial"/>
                <a:cs typeface="Arial"/>
                <a:sym typeface="Arial"/>
              </a:rPr>
              <a:t>, j and k in </a:t>
            </a:r>
            <a:r>
              <a:rPr lang="en-US" sz="1600" dirty="0" err="1">
                <a:solidFill>
                  <a:srgbClr val="000000"/>
                </a:solidFill>
                <a:latin typeface="Bookman Old Style" pitchFamily="18" charset="0"/>
                <a:ea typeface="Arial"/>
                <a:cs typeface="Arial"/>
                <a:sym typeface="Arial"/>
              </a:rPr>
              <a:t>subOb</a:t>
            </a:r>
            <a:r>
              <a:rPr lang="en-US" sz="1600" dirty="0">
                <a:solidFill>
                  <a:srgbClr val="000000"/>
                </a:solidFill>
                <a:latin typeface="Bookman Old Style" pitchFamily="18" charset="0"/>
                <a:ea typeface="Arial"/>
                <a:cs typeface="Arial"/>
                <a:sym typeface="Arial"/>
              </a:rPr>
              <a:t>:");</a:t>
            </a:r>
          </a:p>
          <a:p>
            <a:pPr>
              <a:buNone/>
            </a:pPr>
            <a:r>
              <a:rPr lang="en-US" sz="1600" b="1" dirty="0">
                <a:solidFill>
                  <a:srgbClr val="7030A0"/>
                </a:solidFill>
                <a:latin typeface="Bookman Old Style" pitchFamily="18" charset="0"/>
                <a:ea typeface="Arial"/>
                <a:cs typeface="Arial"/>
                <a:sym typeface="Arial"/>
              </a:rPr>
              <a:t>subOb.sum();</a:t>
            </a:r>
          </a:p>
          <a:p>
            <a:pPr>
              <a:buNone/>
            </a:pPr>
            <a:r>
              <a:rPr lang="en-US" sz="1600" dirty="0">
                <a:solidFill>
                  <a:srgbClr val="000000"/>
                </a:solidFill>
                <a:latin typeface="Bookman Old Style" pitchFamily="18" charset="0"/>
                <a:ea typeface="Arial"/>
                <a:cs typeface="Arial"/>
                <a:sym typeface="Arial"/>
              </a:rPr>
              <a:t>}}</a:t>
            </a:r>
            <a:endParaRPr lang="en-IN" sz="1600" dirty="0">
              <a:solidFill>
                <a:srgbClr val="00000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43375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 Basics</a:t>
            </a:r>
            <a:endParaRPr lang="en-IN" dirty="0"/>
          </a:p>
        </p:txBody>
      </p:sp>
      <p:sp>
        <p:nvSpPr>
          <p:cNvPr id="3" name="Text Placeholder 2"/>
          <p:cNvSpPr>
            <a:spLocks noGrp="1"/>
          </p:cNvSpPr>
          <p:nvPr>
            <p:ph type="body" idx="1"/>
          </p:nvPr>
        </p:nvSpPr>
        <p:spPr>
          <a:xfrm>
            <a:off x="323528" y="771550"/>
            <a:ext cx="8640960" cy="4371950"/>
          </a:xfrm>
        </p:spPr>
        <p:txBody>
          <a:bodyPr/>
          <a:lstStyle/>
          <a:p>
            <a:pPr>
              <a:buNone/>
            </a:pPr>
            <a:r>
              <a:rPr lang="en-US" sz="1600" u="sng" dirty="0">
                <a:solidFill>
                  <a:schemeClr val="accent4">
                    <a:lumMod val="50000"/>
                  </a:schemeClr>
                </a:solidFill>
              </a:rPr>
              <a:t>The output from this program is shown here:</a:t>
            </a:r>
          </a:p>
          <a:p>
            <a:pPr>
              <a:buNone/>
            </a:pPr>
            <a:r>
              <a:rPr lang="en-US" sz="1600" dirty="0"/>
              <a:t>Contents of </a:t>
            </a:r>
            <a:r>
              <a:rPr lang="en-US" sz="1600" dirty="0" err="1"/>
              <a:t>superOb</a:t>
            </a:r>
            <a:r>
              <a:rPr lang="en-US" sz="1600" dirty="0"/>
              <a:t>:</a:t>
            </a:r>
          </a:p>
          <a:p>
            <a:pPr>
              <a:buNone/>
            </a:pPr>
            <a:r>
              <a:rPr lang="en-US" sz="1600" dirty="0" err="1"/>
              <a:t>i</a:t>
            </a:r>
            <a:r>
              <a:rPr lang="en-US" sz="1600" dirty="0"/>
              <a:t> and j: 10 20</a:t>
            </a:r>
          </a:p>
          <a:p>
            <a:pPr>
              <a:buNone/>
            </a:pPr>
            <a:r>
              <a:rPr lang="en-US" sz="1600" dirty="0"/>
              <a:t>Contents of </a:t>
            </a:r>
            <a:r>
              <a:rPr lang="en-US" sz="1600" dirty="0" err="1"/>
              <a:t>subOb</a:t>
            </a:r>
            <a:r>
              <a:rPr lang="en-US" sz="1600" dirty="0"/>
              <a:t>:</a:t>
            </a:r>
          </a:p>
          <a:p>
            <a:pPr>
              <a:buNone/>
            </a:pPr>
            <a:r>
              <a:rPr lang="en-US" sz="1600" dirty="0" err="1"/>
              <a:t>i</a:t>
            </a:r>
            <a:r>
              <a:rPr lang="en-US" sz="1600" dirty="0"/>
              <a:t> and j: 7 8</a:t>
            </a:r>
          </a:p>
          <a:p>
            <a:pPr>
              <a:buNone/>
            </a:pPr>
            <a:r>
              <a:rPr lang="en-US" sz="1600" dirty="0"/>
              <a:t>k: 9</a:t>
            </a:r>
          </a:p>
          <a:p>
            <a:pPr>
              <a:buNone/>
            </a:pPr>
            <a:r>
              <a:rPr lang="en-US" sz="1600" dirty="0"/>
              <a:t>Sum of </a:t>
            </a:r>
            <a:r>
              <a:rPr lang="en-US" sz="1600" dirty="0" err="1"/>
              <a:t>i</a:t>
            </a:r>
            <a:r>
              <a:rPr lang="en-US" sz="1600" dirty="0"/>
              <a:t>, j and k in </a:t>
            </a:r>
            <a:r>
              <a:rPr lang="en-US" sz="1600" dirty="0" err="1"/>
              <a:t>subOb</a:t>
            </a:r>
            <a:r>
              <a:rPr lang="en-US" sz="1600" dirty="0"/>
              <a:t>:</a:t>
            </a:r>
          </a:p>
          <a:p>
            <a:pPr>
              <a:buNone/>
            </a:pPr>
            <a:r>
              <a:rPr lang="en-US" sz="1600" dirty="0" err="1"/>
              <a:t>i+j+k</a:t>
            </a:r>
            <a:r>
              <a:rPr lang="en-US" sz="1600" dirty="0"/>
              <a:t>: 24</a:t>
            </a:r>
            <a:endParaRPr lang="en-IN" sz="1600" dirty="0">
              <a:solidFill>
                <a:srgbClr val="00000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43375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 Basics</a:t>
            </a:r>
            <a:endParaRPr lang="en-IN" dirty="0"/>
          </a:p>
        </p:txBody>
      </p:sp>
      <p:sp>
        <p:nvSpPr>
          <p:cNvPr id="3" name="Text Placeholder 2"/>
          <p:cNvSpPr>
            <a:spLocks noGrp="1"/>
          </p:cNvSpPr>
          <p:nvPr>
            <p:ph type="body" idx="1"/>
          </p:nvPr>
        </p:nvSpPr>
        <p:spPr>
          <a:xfrm>
            <a:off x="323528" y="771550"/>
            <a:ext cx="8640960" cy="4371950"/>
          </a:xfrm>
        </p:spPr>
        <p:txBody>
          <a:bodyPr/>
          <a:lstStyle/>
          <a:p>
            <a:r>
              <a:rPr lang="en-US" sz="1600" dirty="0">
                <a:solidFill>
                  <a:srgbClr val="7030A0"/>
                </a:solidFill>
              </a:rPr>
              <a:t>The </a:t>
            </a:r>
            <a:r>
              <a:rPr lang="en-US" sz="1600" dirty="0">
                <a:solidFill>
                  <a:srgbClr val="7030A0"/>
                </a:solidFill>
                <a:highlight>
                  <a:srgbClr val="00FF00"/>
                </a:highlight>
              </a:rPr>
              <a:t>subclass </a:t>
            </a:r>
            <a:r>
              <a:rPr lang="en-US" sz="1600" b="1" dirty="0">
                <a:solidFill>
                  <a:srgbClr val="7030A0"/>
                </a:solidFill>
                <a:highlight>
                  <a:srgbClr val="00FF00"/>
                </a:highlight>
              </a:rPr>
              <a:t>B includes all of the members of its </a:t>
            </a:r>
            <a:r>
              <a:rPr lang="en-US" sz="1600" b="1" dirty="0" err="1">
                <a:solidFill>
                  <a:srgbClr val="7030A0"/>
                </a:solidFill>
                <a:highlight>
                  <a:srgbClr val="00FF00"/>
                </a:highlight>
              </a:rPr>
              <a:t>superclass</a:t>
            </a:r>
            <a:r>
              <a:rPr lang="en-US" sz="1600" b="1" dirty="0">
                <a:solidFill>
                  <a:srgbClr val="7030A0"/>
                </a:solidFill>
                <a:highlight>
                  <a:srgbClr val="00FF00"/>
                </a:highlight>
              </a:rPr>
              <a:t>, A. </a:t>
            </a:r>
          </a:p>
          <a:p>
            <a:r>
              <a:rPr lang="en-US" sz="1600" b="1" dirty="0"/>
              <a:t>This is </a:t>
            </a:r>
            <a:r>
              <a:rPr lang="en-US" sz="1600" dirty="0"/>
              <a:t>why </a:t>
            </a:r>
            <a:r>
              <a:rPr lang="en-US" sz="1600" b="1" dirty="0" err="1"/>
              <a:t>subOb</a:t>
            </a:r>
            <a:r>
              <a:rPr lang="en-US" sz="1600" b="1" dirty="0"/>
              <a:t> can access </a:t>
            </a:r>
            <a:r>
              <a:rPr lang="en-US" sz="1600" b="1" dirty="0" err="1"/>
              <a:t>i</a:t>
            </a:r>
            <a:r>
              <a:rPr lang="en-US" sz="1600" b="1" dirty="0"/>
              <a:t> and j and call </a:t>
            </a:r>
            <a:r>
              <a:rPr lang="en-US" sz="1600" b="1" dirty="0" err="1"/>
              <a:t>showij</a:t>
            </a:r>
            <a:r>
              <a:rPr lang="en-US" sz="1600" b="1" dirty="0"/>
              <a:t>( ). </a:t>
            </a:r>
          </a:p>
          <a:p>
            <a:r>
              <a:rPr lang="en-US" sz="1600" b="1" dirty="0"/>
              <a:t>Also, inside sum( ), </a:t>
            </a:r>
            <a:r>
              <a:rPr lang="en-US" sz="1600" b="1" dirty="0" err="1"/>
              <a:t>i</a:t>
            </a:r>
            <a:r>
              <a:rPr lang="en-US" sz="1600" b="1" dirty="0"/>
              <a:t> and j can be referred </a:t>
            </a:r>
            <a:r>
              <a:rPr lang="en-US" sz="1600" dirty="0"/>
              <a:t>to directly, as if they were part of </a:t>
            </a:r>
            <a:r>
              <a:rPr lang="en-US" sz="1600" b="1" dirty="0"/>
              <a:t>B.</a:t>
            </a:r>
          </a:p>
          <a:p>
            <a:r>
              <a:rPr lang="en-US" sz="1600" dirty="0"/>
              <a:t>Even though </a:t>
            </a:r>
            <a:r>
              <a:rPr lang="en-US" sz="1600" b="1" dirty="0"/>
              <a:t>A is a </a:t>
            </a:r>
            <a:r>
              <a:rPr lang="en-US" sz="1600" b="1" dirty="0" err="1"/>
              <a:t>superclass</a:t>
            </a:r>
            <a:r>
              <a:rPr lang="en-US" sz="1600" b="1" dirty="0"/>
              <a:t> for B, it is also a completely independent, stand-alone </a:t>
            </a:r>
            <a:r>
              <a:rPr lang="en-US" sz="1600" dirty="0"/>
              <a:t>class. </a:t>
            </a:r>
          </a:p>
          <a:p>
            <a:endParaRPr lang="en-US" sz="1600" dirty="0">
              <a:solidFill>
                <a:srgbClr val="000000"/>
              </a:solidFill>
              <a:latin typeface="Bookman Old Style" pitchFamily="18" charset="0"/>
              <a:ea typeface="Arial"/>
              <a:cs typeface="Arial"/>
              <a:sym typeface="Arial"/>
            </a:endParaRPr>
          </a:p>
          <a:p>
            <a:pPr>
              <a:buNone/>
            </a:pPr>
            <a:r>
              <a:rPr lang="en-US" sz="1600" u="sng" dirty="0">
                <a:solidFill>
                  <a:schemeClr val="accent4">
                    <a:lumMod val="50000"/>
                  </a:schemeClr>
                </a:solidFill>
              </a:rPr>
              <a:t>The general form of a </a:t>
            </a:r>
            <a:r>
              <a:rPr lang="en-US" sz="1600" b="1" u="sng" dirty="0">
                <a:solidFill>
                  <a:schemeClr val="accent4">
                    <a:lumMod val="50000"/>
                  </a:schemeClr>
                </a:solidFill>
              </a:rPr>
              <a:t>class declaration that inherits a </a:t>
            </a:r>
            <a:r>
              <a:rPr lang="en-US" sz="1600" b="1" u="sng" dirty="0" err="1">
                <a:solidFill>
                  <a:schemeClr val="accent4">
                    <a:lumMod val="50000"/>
                  </a:schemeClr>
                </a:solidFill>
              </a:rPr>
              <a:t>superclass</a:t>
            </a:r>
            <a:r>
              <a:rPr lang="en-US" sz="1600" b="1" u="sng" dirty="0">
                <a:solidFill>
                  <a:schemeClr val="accent4">
                    <a:lumMod val="50000"/>
                  </a:schemeClr>
                </a:solidFill>
              </a:rPr>
              <a:t> is shown here:</a:t>
            </a:r>
          </a:p>
          <a:p>
            <a:pPr>
              <a:buNone/>
            </a:pPr>
            <a:r>
              <a:rPr lang="en-US" sz="1800" dirty="0">
                <a:solidFill>
                  <a:srgbClr val="00B0F0"/>
                </a:solidFill>
              </a:rPr>
              <a:t>class </a:t>
            </a:r>
            <a:r>
              <a:rPr lang="en-US" sz="1800" i="1" dirty="0">
                <a:solidFill>
                  <a:srgbClr val="00B0F0"/>
                </a:solidFill>
              </a:rPr>
              <a:t>subclass-name extends </a:t>
            </a:r>
            <a:r>
              <a:rPr lang="en-US" sz="1800" i="1" dirty="0" err="1">
                <a:solidFill>
                  <a:srgbClr val="00B0F0"/>
                </a:solidFill>
              </a:rPr>
              <a:t>superclass</a:t>
            </a:r>
            <a:r>
              <a:rPr lang="en-US" sz="1800" i="1" dirty="0">
                <a:solidFill>
                  <a:srgbClr val="00B0F0"/>
                </a:solidFill>
              </a:rPr>
              <a:t>-name {</a:t>
            </a:r>
          </a:p>
          <a:p>
            <a:pPr>
              <a:buNone/>
            </a:pPr>
            <a:r>
              <a:rPr lang="en-US" sz="1800" dirty="0">
                <a:solidFill>
                  <a:srgbClr val="00B0F0"/>
                </a:solidFill>
              </a:rPr>
              <a:t>// body of class</a:t>
            </a:r>
          </a:p>
          <a:p>
            <a:pPr>
              <a:buNone/>
            </a:pPr>
            <a:r>
              <a:rPr lang="en-US" sz="1800" dirty="0">
                <a:solidFill>
                  <a:srgbClr val="00B0F0"/>
                </a:solidFill>
              </a:rPr>
              <a:t>}</a:t>
            </a:r>
            <a:endParaRPr lang="en-IN" sz="1800" dirty="0">
              <a:solidFill>
                <a:srgbClr val="00B0F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43375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Member Access and Inheritance</a:t>
            </a:r>
            <a:endParaRPr lang="en-IN" dirty="0"/>
          </a:p>
        </p:txBody>
      </p:sp>
      <p:sp>
        <p:nvSpPr>
          <p:cNvPr id="3" name="Text Placeholder 2"/>
          <p:cNvSpPr>
            <a:spLocks noGrp="1"/>
          </p:cNvSpPr>
          <p:nvPr>
            <p:ph type="body" idx="1"/>
          </p:nvPr>
        </p:nvSpPr>
        <p:spPr>
          <a:xfrm>
            <a:off x="323528" y="771550"/>
            <a:ext cx="8640960" cy="4371950"/>
          </a:xfrm>
        </p:spPr>
        <p:txBody>
          <a:bodyPr/>
          <a:lstStyle/>
          <a:p>
            <a:pPr algn="just"/>
            <a:r>
              <a:rPr lang="en-US" sz="1600" dirty="0">
                <a:solidFill>
                  <a:srgbClr val="C00000"/>
                </a:solidFill>
              </a:rPr>
              <a:t>Although a subclass includes all of the members of its </a:t>
            </a:r>
            <a:r>
              <a:rPr lang="en-US" sz="1600" dirty="0" err="1">
                <a:solidFill>
                  <a:srgbClr val="C00000"/>
                </a:solidFill>
              </a:rPr>
              <a:t>superclass</a:t>
            </a:r>
            <a:r>
              <a:rPr lang="en-US" sz="1600" dirty="0">
                <a:solidFill>
                  <a:srgbClr val="C00000"/>
                </a:solidFill>
              </a:rPr>
              <a:t>, it cannot access those members of the </a:t>
            </a:r>
            <a:r>
              <a:rPr lang="en-US" sz="1600" dirty="0" err="1">
                <a:solidFill>
                  <a:srgbClr val="C00000"/>
                </a:solidFill>
              </a:rPr>
              <a:t>superclass</a:t>
            </a:r>
            <a:r>
              <a:rPr lang="en-US" sz="1600" dirty="0">
                <a:solidFill>
                  <a:srgbClr val="C00000"/>
                </a:solidFill>
              </a:rPr>
              <a:t> that have been declared as </a:t>
            </a:r>
            <a:r>
              <a:rPr lang="en-US" sz="1600" b="1" dirty="0">
                <a:solidFill>
                  <a:srgbClr val="C00000"/>
                </a:solidFill>
              </a:rPr>
              <a:t>private.</a:t>
            </a:r>
          </a:p>
          <a:p>
            <a:pPr>
              <a:buNone/>
            </a:pPr>
            <a:r>
              <a:rPr lang="en-US" sz="1600" dirty="0">
                <a:solidFill>
                  <a:srgbClr val="000000"/>
                </a:solidFill>
                <a:latin typeface="Bookman Old Style" pitchFamily="18" charset="0"/>
                <a:ea typeface="Arial"/>
                <a:cs typeface="Arial"/>
                <a:sym typeface="Arial"/>
              </a:rPr>
              <a:t>// Create a </a:t>
            </a:r>
            <a:r>
              <a:rPr lang="en-US" sz="1600" dirty="0" err="1">
                <a:solidFill>
                  <a:srgbClr val="000000"/>
                </a:solidFill>
                <a:latin typeface="Bookman Old Style" pitchFamily="18" charset="0"/>
                <a:ea typeface="Arial"/>
                <a:cs typeface="Arial"/>
                <a:sym typeface="Arial"/>
              </a:rPr>
              <a:t>superclass</a:t>
            </a:r>
            <a:r>
              <a:rPr lang="en-US" sz="1600" dirty="0">
                <a:solidFill>
                  <a:srgbClr val="000000"/>
                </a:solidFill>
                <a:latin typeface="Bookman Old Style" pitchFamily="18" charset="0"/>
                <a:ea typeface="Arial"/>
                <a:cs typeface="Arial"/>
                <a:sym typeface="Arial"/>
              </a:rPr>
              <a:t>.</a:t>
            </a:r>
          </a:p>
          <a:p>
            <a:pPr>
              <a:buNone/>
            </a:pPr>
            <a:r>
              <a:rPr lang="en-US" sz="1600" dirty="0">
                <a:solidFill>
                  <a:srgbClr val="000000"/>
                </a:solidFill>
                <a:latin typeface="Bookman Old Style" pitchFamily="18" charset="0"/>
                <a:ea typeface="Arial"/>
                <a:cs typeface="Arial"/>
                <a:sym typeface="Arial"/>
              </a:rPr>
              <a:t>	class A {</a:t>
            </a:r>
          </a:p>
          <a:p>
            <a:pPr>
              <a:buNone/>
            </a:pPr>
            <a:r>
              <a:rPr lang="en-US" sz="1600" dirty="0">
                <a:solidFill>
                  <a:srgbClr val="000000"/>
                </a:solidFill>
                <a:latin typeface="Bookman Old Style" pitchFamily="18" charset="0"/>
                <a:ea typeface="Arial"/>
                <a:cs typeface="Arial"/>
                <a:sym typeface="Arial"/>
              </a:rPr>
              <a:t>		</a:t>
            </a:r>
            <a:r>
              <a:rPr lang="en-US" sz="1600" dirty="0" err="1">
                <a:solidFill>
                  <a:srgbClr val="000000"/>
                </a:solidFill>
                <a:latin typeface="Bookman Old Style" pitchFamily="18" charset="0"/>
                <a:ea typeface="Arial"/>
                <a:cs typeface="Arial"/>
                <a:sym typeface="Arial"/>
              </a:rPr>
              <a:t>int</a:t>
            </a:r>
            <a:r>
              <a:rPr lang="en-US" sz="1600" dirty="0">
                <a:solidFill>
                  <a:srgbClr val="000000"/>
                </a:solidFill>
                <a:latin typeface="Bookman Old Style" pitchFamily="18" charset="0"/>
                <a:ea typeface="Arial"/>
                <a:cs typeface="Arial"/>
                <a:sym typeface="Arial"/>
              </a:rPr>
              <a:t> </a:t>
            </a:r>
            <a:r>
              <a:rPr lang="en-US" sz="1600" dirty="0" err="1">
                <a:solidFill>
                  <a:srgbClr val="000000"/>
                </a:solidFill>
                <a:latin typeface="Bookman Old Style" pitchFamily="18" charset="0"/>
                <a:ea typeface="Arial"/>
                <a:cs typeface="Arial"/>
                <a:sym typeface="Arial"/>
              </a:rPr>
              <a:t>i</a:t>
            </a:r>
            <a:r>
              <a:rPr lang="en-US" sz="1600" dirty="0">
                <a:solidFill>
                  <a:srgbClr val="000000"/>
                </a:solidFill>
                <a:latin typeface="Bookman Old Style" pitchFamily="18" charset="0"/>
                <a:ea typeface="Arial"/>
                <a:cs typeface="Arial"/>
                <a:sym typeface="Arial"/>
              </a:rPr>
              <a:t>; // public by default</a:t>
            </a:r>
          </a:p>
          <a:p>
            <a:pPr>
              <a:buNone/>
            </a:pPr>
            <a:r>
              <a:rPr lang="nb-NO" sz="1600" dirty="0">
                <a:solidFill>
                  <a:srgbClr val="000000"/>
                </a:solidFill>
                <a:latin typeface="Bookman Old Style" pitchFamily="18" charset="0"/>
                <a:ea typeface="Arial"/>
                <a:cs typeface="Arial"/>
                <a:sym typeface="Arial"/>
              </a:rPr>
              <a:t>		</a:t>
            </a:r>
            <a:r>
              <a:rPr lang="nb-NO" sz="1600" dirty="0">
                <a:solidFill>
                  <a:srgbClr val="00B0F0"/>
                </a:solidFill>
                <a:latin typeface="Bookman Old Style" pitchFamily="18" charset="0"/>
                <a:ea typeface="Arial"/>
                <a:cs typeface="Arial"/>
                <a:sym typeface="Arial"/>
              </a:rPr>
              <a:t>private int j; </a:t>
            </a:r>
            <a:r>
              <a:rPr lang="nb-NO" sz="1600" dirty="0">
                <a:solidFill>
                  <a:srgbClr val="000000"/>
                </a:solidFill>
                <a:latin typeface="Bookman Old Style" pitchFamily="18" charset="0"/>
                <a:ea typeface="Arial"/>
                <a:cs typeface="Arial"/>
                <a:sym typeface="Arial"/>
              </a:rPr>
              <a:t>// private to A</a:t>
            </a:r>
          </a:p>
          <a:p>
            <a:pPr>
              <a:buNone/>
            </a:pPr>
            <a:r>
              <a:rPr lang="fr-FR" sz="1600" dirty="0">
                <a:solidFill>
                  <a:srgbClr val="000000"/>
                </a:solidFill>
                <a:latin typeface="Bookman Old Style" pitchFamily="18" charset="0"/>
                <a:ea typeface="Arial"/>
                <a:cs typeface="Arial"/>
                <a:sym typeface="Arial"/>
              </a:rPr>
              <a:t>		</a:t>
            </a:r>
            <a:r>
              <a:rPr lang="fr-FR" sz="1600" dirty="0" err="1">
                <a:solidFill>
                  <a:srgbClr val="000000"/>
                </a:solidFill>
                <a:latin typeface="Bookman Old Style" pitchFamily="18" charset="0"/>
                <a:ea typeface="Arial"/>
                <a:cs typeface="Arial"/>
                <a:sym typeface="Arial"/>
              </a:rPr>
              <a:t>void</a:t>
            </a:r>
            <a:r>
              <a:rPr lang="fr-FR" sz="1600" dirty="0">
                <a:solidFill>
                  <a:srgbClr val="000000"/>
                </a:solidFill>
                <a:latin typeface="Bookman Old Style" pitchFamily="18" charset="0"/>
                <a:ea typeface="Arial"/>
                <a:cs typeface="Arial"/>
                <a:sym typeface="Arial"/>
              </a:rPr>
              <a:t> </a:t>
            </a:r>
            <a:r>
              <a:rPr lang="fr-FR" sz="1600" dirty="0" err="1">
                <a:solidFill>
                  <a:srgbClr val="000000"/>
                </a:solidFill>
                <a:latin typeface="Bookman Old Style" pitchFamily="18" charset="0"/>
                <a:ea typeface="Arial"/>
                <a:cs typeface="Arial"/>
                <a:sym typeface="Arial"/>
              </a:rPr>
              <a:t>setij</a:t>
            </a:r>
            <a:r>
              <a:rPr lang="fr-FR" sz="1600" dirty="0">
                <a:solidFill>
                  <a:srgbClr val="000000"/>
                </a:solidFill>
                <a:latin typeface="Bookman Old Style" pitchFamily="18" charset="0"/>
                <a:ea typeface="Arial"/>
                <a:cs typeface="Arial"/>
                <a:sym typeface="Arial"/>
              </a:rPr>
              <a:t>(</a:t>
            </a:r>
            <a:r>
              <a:rPr lang="fr-FR" sz="1600" dirty="0" err="1">
                <a:solidFill>
                  <a:srgbClr val="000000"/>
                </a:solidFill>
                <a:latin typeface="Bookman Old Style" pitchFamily="18" charset="0"/>
                <a:ea typeface="Arial"/>
                <a:cs typeface="Arial"/>
                <a:sym typeface="Arial"/>
              </a:rPr>
              <a:t>int</a:t>
            </a:r>
            <a:r>
              <a:rPr lang="fr-FR" sz="1600" dirty="0">
                <a:solidFill>
                  <a:srgbClr val="000000"/>
                </a:solidFill>
                <a:latin typeface="Bookman Old Style" pitchFamily="18" charset="0"/>
                <a:ea typeface="Arial"/>
                <a:cs typeface="Arial"/>
                <a:sym typeface="Arial"/>
              </a:rPr>
              <a:t> x, </a:t>
            </a:r>
            <a:r>
              <a:rPr lang="fr-FR" sz="1600" dirty="0" err="1">
                <a:solidFill>
                  <a:srgbClr val="000000"/>
                </a:solidFill>
                <a:latin typeface="Bookman Old Style" pitchFamily="18" charset="0"/>
                <a:ea typeface="Arial"/>
                <a:cs typeface="Arial"/>
                <a:sym typeface="Arial"/>
              </a:rPr>
              <a:t>int</a:t>
            </a:r>
            <a:r>
              <a:rPr lang="fr-FR" sz="1600" dirty="0">
                <a:solidFill>
                  <a:srgbClr val="000000"/>
                </a:solidFill>
                <a:latin typeface="Bookman Old Style" pitchFamily="18" charset="0"/>
                <a:ea typeface="Arial"/>
                <a:cs typeface="Arial"/>
                <a:sym typeface="Arial"/>
              </a:rPr>
              <a:t> y) {</a:t>
            </a:r>
          </a:p>
          <a:p>
            <a:pPr>
              <a:buNone/>
            </a:pPr>
            <a:r>
              <a:rPr lang="en-US" sz="1600" dirty="0">
                <a:solidFill>
                  <a:srgbClr val="000000"/>
                </a:solidFill>
                <a:latin typeface="Bookman Old Style" pitchFamily="18" charset="0"/>
                <a:ea typeface="Arial"/>
                <a:cs typeface="Arial"/>
                <a:sym typeface="Arial"/>
              </a:rPr>
              <a:t>		</a:t>
            </a:r>
            <a:r>
              <a:rPr lang="en-US" sz="1600" dirty="0" err="1">
                <a:solidFill>
                  <a:srgbClr val="000000"/>
                </a:solidFill>
                <a:latin typeface="Bookman Old Style" pitchFamily="18" charset="0"/>
                <a:ea typeface="Arial"/>
                <a:cs typeface="Arial"/>
                <a:sym typeface="Arial"/>
              </a:rPr>
              <a:t>i</a:t>
            </a:r>
            <a:r>
              <a:rPr lang="en-US" sz="1600" dirty="0">
                <a:solidFill>
                  <a:srgbClr val="000000"/>
                </a:solidFill>
                <a:latin typeface="Bookman Old Style" pitchFamily="18" charset="0"/>
                <a:ea typeface="Arial"/>
                <a:cs typeface="Arial"/>
                <a:sym typeface="Arial"/>
              </a:rPr>
              <a:t> = x;</a:t>
            </a:r>
          </a:p>
          <a:p>
            <a:pPr>
              <a:buNone/>
            </a:pPr>
            <a:r>
              <a:rPr lang="en-US" sz="1600" dirty="0">
                <a:solidFill>
                  <a:srgbClr val="000000"/>
                </a:solidFill>
                <a:latin typeface="Bookman Old Style" pitchFamily="18" charset="0"/>
                <a:ea typeface="Arial"/>
                <a:cs typeface="Arial"/>
                <a:sym typeface="Arial"/>
              </a:rPr>
              <a:t>		j = y;</a:t>
            </a:r>
          </a:p>
          <a:p>
            <a:pPr>
              <a:buNone/>
            </a:pPr>
            <a:r>
              <a:rPr lang="en-US" sz="1600" dirty="0">
                <a:solidFill>
                  <a:srgbClr val="000000"/>
                </a:solidFill>
                <a:latin typeface="Bookman Old Style" pitchFamily="18" charset="0"/>
                <a:ea typeface="Arial"/>
                <a:cs typeface="Arial"/>
                <a:sym typeface="Arial"/>
              </a:rPr>
              <a:t>		}</a:t>
            </a:r>
          </a:p>
          <a:p>
            <a:pPr>
              <a:buNone/>
            </a:pPr>
            <a:r>
              <a:rPr lang="en-US" sz="1600" dirty="0">
                <a:solidFill>
                  <a:srgbClr val="000000"/>
                </a:solidFill>
                <a:latin typeface="Bookman Old Style" pitchFamily="18" charset="0"/>
                <a:ea typeface="Arial"/>
                <a:cs typeface="Arial"/>
                <a:sym typeface="Arial"/>
              </a:rPr>
              <a:t>		}</a:t>
            </a:r>
            <a:endParaRPr lang="en-IN" sz="1600" dirty="0" err="1">
              <a:solidFill>
                <a:srgbClr val="00000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43375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Member Access and Inheritance</a:t>
            </a:r>
            <a:endParaRPr lang="en-IN" dirty="0"/>
          </a:p>
        </p:txBody>
      </p:sp>
      <p:sp>
        <p:nvSpPr>
          <p:cNvPr id="3" name="Text Placeholder 2"/>
          <p:cNvSpPr>
            <a:spLocks noGrp="1"/>
          </p:cNvSpPr>
          <p:nvPr>
            <p:ph type="body" idx="1"/>
          </p:nvPr>
        </p:nvSpPr>
        <p:spPr>
          <a:xfrm>
            <a:off x="323528" y="771550"/>
            <a:ext cx="8640960" cy="4371950"/>
          </a:xfrm>
        </p:spPr>
        <p:txBody>
          <a:bodyPr/>
          <a:lstStyle/>
          <a:p>
            <a:pPr>
              <a:buNone/>
            </a:pPr>
            <a:r>
              <a:rPr lang="en-US" sz="1400" dirty="0">
                <a:solidFill>
                  <a:srgbClr val="000000"/>
                </a:solidFill>
                <a:latin typeface="Bookman Old Style" pitchFamily="18" charset="0"/>
                <a:ea typeface="Arial"/>
                <a:cs typeface="Arial"/>
                <a:sym typeface="Arial"/>
              </a:rPr>
              <a:t>// A's j is not accessible here.</a:t>
            </a:r>
          </a:p>
          <a:p>
            <a:pPr>
              <a:buNone/>
            </a:pPr>
            <a:r>
              <a:rPr lang="en-US" sz="1400" b="1" dirty="0">
                <a:solidFill>
                  <a:srgbClr val="C00000"/>
                </a:solidFill>
                <a:latin typeface="Bookman Old Style" pitchFamily="18" charset="0"/>
                <a:ea typeface="Arial"/>
                <a:cs typeface="Arial"/>
                <a:sym typeface="Arial"/>
              </a:rPr>
              <a:t>class B extends A </a:t>
            </a:r>
            <a:r>
              <a:rPr lang="en-US" sz="1400" dirty="0">
                <a:solidFill>
                  <a:srgbClr val="000000"/>
                </a:solidFill>
                <a:latin typeface="Bookman Old Style" pitchFamily="18" charset="0"/>
                <a:ea typeface="Arial"/>
                <a:cs typeface="Arial"/>
                <a:sym typeface="Arial"/>
              </a:rPr>
              <a:t>{</a:t>
            </a:r>
          </a:p>
          <a:p>
            <a:pPr>
              <a:buNone/>
            </a:pPr>
            <a:r>
              <a:rPr lang="en-US" sz="1400" dirty="0" err="1">
                <a:solidFill>
                  <a:srgbClr val="000000"/>
                </a:solidFill>
                <a:latin typeface="Bookman Old Style" pitchFamily="18" charset="0"/>
                <a:ea typeface="Arial"/>
                <a:cs typeface="Arial"/>
                <a:sym typeface="Arial"/>
              </a:rPr>
              <a:t>int</a:t>
            </a:r>
            <a:r>
              <a:rPr lang="en-US" sz="1400" dirty="0">
                <a:solidFill>
                  <a:srgbClr val="000000"/>
                </a:solidFill>
                <a:latin typeface="Bookman Old Style" pitchFamily="18" charset="0"/>
                <a:ea typeface="Arial"/>
                <a:cs typeface="Arial"/>
                <a:sym typeface="Arial"/>
              </a:rPr>
              <a:t> total;</a:t>
            </a:r>
          </a:p>
          <a:p>
            <a:pPr>
              <a:buNone/>
            </a:pPr>
            <a:r>
              <a:rPr lang="en-US" sz="1400" dirty="0">
                <a:solidFill>
                  <a:srgbClr val="000000"/>
                </a:solidFill>
                <a:latin typeface="Bookman Old Style" pitchFamily="18" charset="0"/>
                <a:ea typeface="Arial"/>
                <a:cs typeface="Arial"/>
                <a:sym typeface="Arial"/>
              </a:rPr>
              <a:t>void sum() {</a:t>
            </a:r>
          </a:p>
          <a:p>
            <a:pPr>
              <a:buNone/>
            </a:pPr>
            <a:r>
              <a:rPr lang="en-US" sz="1400" b="1" dirty="0">
                <a:solidFill>
                  <a:srgbClr val="00B0F0"/>
                </a:solidFill>
                <a:latin typeface="Bookman Old Style" pitchFamily="18" charset="0"/>
                <a:ea typeface="Arial"/>
                <a:cs typeface="Arial"/>
                <a:sym typeface="Arial"/>
              </a:rPr>
              <a:t>total = </a:t>
            </a:r>
            <a:r>
              <a:rPr lang="en-US" sz="1400" b="1" dirty="0" err="1">
                <a:solidFill>
                  <a:srgbClr val="00B0F0"/>
                </a:solidFill>
                <a:latin typeface="Bookman Old Style" pitchFamily="18" charset="0"/>
                <a:ea typeface="Arial"/>
                <a:cs typeface="Arial"/>
                <a:sym typeface="Arial"/>
              </a:rPr>
              <a:t>i</a:t>
            </a:r>
            <a:r>
              <a:rPr lang="en-US" sz="1400" b="1" dirty="0">
                <a:solidFill>
                  <a:srgbClr val="00B0F0"/>
                </a:solidFill>
                <a:latin typeface="Bookman Old Style" pitchFamily="18" charset="0"/>
                <a:ea typeface="Arial"/>
                <a:cs typeface="Arial"/>
                <a:sym typeface="Arial"/>
              </a:rPr>
              <a:t> + j; // ERROR, j is not accessible here</a:t>
            </a:r>
          </a:p>
          <a:p>
            <a:pPr>
              <a:buNone/>
            </a:pPr>
            <a:r>
              <a:rPr lang="en-US" sz="1400" dirty="0">
                <a:solidFill>
                  <a:srgbClr val="000000"/>
                </a:solidFill>
                <a:latin typeface="Bookman Old Style" pitchFamily="18" charset="0"/>
                <a:ea typeface="Arial"/>
                <a:cs typeface="Arial"/>
                <a:sym typeface="Arial"/>
              </a:rPr>
              <a:t>} }</a:t>
            </a:r>
          </a:p>
          <a:p>
            <a:pPr>
              <a:buNone/>
            </a:pPr>
            <a:r>
              <a:rPr lang="en-US" sz="1400" b="1" dirty="0">
                <a:solidFill>
                  <a:srgbClr val="C00000"/>
                </a:solidFill>
                <a:latin typeface="Bookman Old Style" pitchFamily="18" charset="0"/>
                <a:ea typeface="Arial"/>
                <a:cs typeface="Arial"/>
                <a:sym typeface="Arial"/>
              </a:rPr>
              <a:t>class Access </a:t>
            </a:r>
            <a:r>
              <a:rPr lang="en-US" sz="1400" dirty="0">
                <a:solidFill>
                  <a:srgbClr val="000000"/>
                </a:solidFill>
                <a:latin typeface="Bookman Old Style" pitchFamily="18" charset="0"/>
                <a:ea typeface="Arial"/>
                <a:cs typeface="Arial"/>
                <a:sym typeface="Arial"/>
              </a:rPr>
              <a:t>{</a:t>
            </a:r>
          </a:p>
          <a:p>
            <a:pPr>
              <a:buNone/>
            </a:pPr>
            <a:r>
              <a:rPr lang="en-US" sz="1400" dirty="0">
                <a:solidFill>
                  <a:srgbClr val="000000"/>
                </a:solidFill>
                <a:latin typeface="Bookman Old Style" pitchFamily="18" charset="0"/>
                <a:ea typeface="Arial"/>
                <a:cs typeface="Arial"/>
                <a:sym typeface="Arial"/>
              </a:rPr>
              <a:t>public static void main(String </a:t>
            </a:r>
            <a:r>
              <a:rPr lang="en-US" sz="1400" dirty="0" err="1">
                <a:solidFill>
                  <a:srgbClr val="000000"/>
                </a:solidFill>
                <a:latin typeface="Bookman Old Style" pitchFamily="18" charset="0"/>
                <a:ea typeface="Arial"/>
                <a:cs typeface="Arial"/>
                <a:sym typeface="Arial"/>
              </a:rPr>
              <a:t>args</a:t>
            </a:r>
            <a:r>
              <a:rPr lang="en-US" sz="1400" dirty="0">
                <a:solidFill>
                  <a:srgbClr val="000000"/>
                </a:solidFill>
                <a:latin typeface="Bookman Old Style" pitchFamily="18" charset="0"/>
                <a:ea typeface="Arial"/>
                <a:cs typeface="Arial"/>
                <a:sym typeface="Arial"/>
              </a:rPr>
              <a:t>[]) {</a:t>
            </a:r>
          </a:p>
          <a:p>
            <a:pPr>
              <a:buNone/>
            </a:pPr>
            <a:r>
              <a:rPr lang="en-US" sz="1400" b="1" dirty="0">
                <a:solidFill>
                  <a:srgbClr val="7030A0"/>
                </a:solidFill>
                <a:latin typeface="Bookman Old Style" pitchFamily="18" charset="0"/>
                <a:ea typeface="Arial"/>
                <a:cs typeface="Arial"/>
                <a:sym typeface="Arial"/>
              </a:rPr>
              <a:t>B </a:t>
            </a:r>
            <a:r>
              <a:rPr lang="en-US" sz="1400" b="1" dirty="0" err="1">
                <a:solidFill>
                  <a:srgbClr val="7030A0"/>
                </a:solidFill>
                <a:latin typeface="Bookman Old Style" pitchFamily="18" charset="0"/>
                <a:ea typeface="Arial"/>
                <a:cs typeface="Arial"/>
                <a:sym typeface="Arial"/>
              </a:rPr>
              <a:t>subOb</a:t>
            </a:r>
            <a:r>
              <a:rPr lang="en-US" sz="1400" b="1" dirty="0">
                <a:solidFill>
                  <a:srgbClr val="7030A0"/>
                </a:solidFill>
                <a:latin typeface="Bookman Old Style" pitchFamily="18" charset="0"/>
                <a:ea typeface="Arial"/>
                <a:cs typeface="Arial"/>
                <a:sym typeface="Arial"/>
              </a:rPr>
              <a:t> = new B();</a:t>
            </a:r>
          </a:p>
          <a:p>
            <a:pPr>
              <a:buNone/>
            </a:pPr>
            <a:r>
              <a:rPr lang="en-US" sz="1400" dirty="0" err="1">
                <a:solidFill>
                  <a:srgbClr val="000000"/>
                </a:solidFill>
                <a:latin typeface="Bookman Old Style" pitchFamily="18" charset="0"/>
                <a:ea typeface="Arial"/>
                <a:cs typeface="Arial"/>
                <a:sym typeface="Arial"/>
              </a:rPr>
              <a:t>subOb.setij</a:t>
            </a:r>
            <a:r>
              <a:rPr lang="en-US" sz="1400" dirty="0">
                <a:solidFill>
                  <a:srgbClr val="000000"/>
                </a:solidFill>
                <a:latin typeface="Bookman Old Style" pitchFamily="18" charset="0"/>
                <a:ea typeface="Arial"/>
                <a:cs typeface="Arial"/>
                <a:sym typeface="Arial"/>
              </a:rPr>
              <a:t>(10, 12);</a:t>
            </a:r>
          </a:p>
          <a:p>
            <a:pPr>
              <a:buNone/>
            </a:pPr>
            <a:r>
              <a:rPr lang="en-US" sz="1400" dirty="0">
                <a:solidFill>
                  <a:srgbClr val="000000"/>
                </a:solidFill>
                <a:latin typeface="Bookman Old Style" pitchFamily="18" charset="0"/>
                <a:ea typeface="Arial"/>
                <a:cs typeface="Arial"/>
                <a:sym typeface="Arial"/>
              </a:rPr>
              <a:t>subOb.sum();</a:t>
            </a:r>
          </a:p>
          <a:p>
            <a:pPr>
              <a:buNone/>
            </a:pPr>
            <a:r>
              <a:rPr lang="en-US" sz="1400" dirty="0" err="1">
                <a:solidFill>
                  <a:srgbClr val="000000"/>
                </a:solidFill>
                <a:latin typeface="Bookman Old Style" pitchFamily="18" charset="0"/>
                <a:ea typeface="Arial"/>
                <a:cs typeface="Arial"/>
                <a:sym typeface="Arial"/>
              </a:rPr>
              <a:t>System.out.println</a:t>
            </a:r>
            <a:r>
              <a:rPr lang="en-US" sz="1400" dirty="0">
                <a:solidFill>
                  <a:srgbClr val="000000"/>
                </a:solidFill>
                <a:latin typeface="Bookman Old Style" pitchFamily="18" charset="0"/>
                <a:ea typeface="Arial"/>
                <a:cs typeface="Arial"/>
                <a:sym typeface="Arial"/>
              </a:rPr>
              <a:t>("Total is " + </a:t>
            </a:r>
            <a:r>
              <a:rPr lang="en-US" sz="1400" dirty="0" err="1">
                <a:solidFill>
                  <a:srgbClr val="000000"/>
                </a:solidFill>
                <a:latin typeface="Bookman Old Style" pitchFamily="18" charset="0"/>
                <a:ea typeface="Arial"/>
                <a:cs typeface="Arial"/>
                <a:sym typeface="Arial"/>
              </a:rPr>
              <a:t>subOb.total</a:t>
            </a:r>
            <a:r>
              <a:rPr lang="en-US" sz="1400" dirty="0">
                <a:solidFill>
                  <a:srgbClr val="000000"/>
                </a:solidFill>
                <a:latin typeface="Bookman Old Style" pitchFamily="18" charset="0"/>
                <a:ea typeface="Arial"/>
                <a:cs typeface="Arial"/>
                <a:sym typeface="Arial"/>
              </a:rPr>
              <a:t>);</a:t>
            </a:r>
          </a:p>
          <a:p>
            <a:pPr>
              <a:buNone/>
            </a:pPr>
            <a:r>
              <a:rPr lang="en-US" sz="1400" dirty="0">
                <a:solidFill>
                  <a:srgbClr val="000000"/>
                </a:solidFill>
                <a:latin typeface="Bookman Old Style" pitchFamily="18" charset="0"/>
                <a:ea typeface="Arial"/>
                <a:cs typeface="Arial"/>
                <a:sym typeface="Arial"/>
              </a:rPr>
              <a:t>} }</a:t>
            </a:r>
            <a:endParaRPr lang="en-IN" sz="1400" dirty="0">
              <a:solidFill>
                <a:srgbClr val="000000"/>
              </a:solidFill>
              <a:latin typeface="Bookman Old Style" pitchFamily="18"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43375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14672"/>
          </a:xfrm>
        </p:spPr>
        <p:txBody>
          <a:bodyPr/>
          <a:lstStyle/>
          <a:p>
            <a:r>
              <a:rPr lang="en-US" b="1" dirty="0"/>
              <a:t>Inheritance</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874478376"/>
              </p:ext>
            </p:extLst>
          </p:nvPr>
        </p:nvGraphicFramePr>
        <p:xfrm>
          <a:off x="76200" y="361950"/>
          <a:ext cx="8915400" cy="4686300"/>
        </p:xfrm>
        <a:graphic>
          <a:graphicData uri="http://schemas.openxmlformats.org/drawingml/2006/table">
            <a:tbl>
              <a:tblPr firstRow="1" bandRow="1">
                <a:tableStyleId>{D016372B-EEBE-4A30-A24A-56B3CD919E51}</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4686300">
                <a:tc>
                  <a:txBody>
                    <a:bodyPr/>
                    <a:lstStyle/>
                    <a:p>
                      <a:r>
                        <a:rPr lang="en-US" sz="1800" b="0" i="0" u="none" strike="noStrike" cap="none" baseline="0" dirty="0">
                          <a:solidFill>
                            <a:srgbClr val="000000"/>
                          </a:solidFill>
                          <a:latin typeface="Arial"/>
                          <a:ea typeface="Arial"/>
                          <a:cs typeface="Arial"/>
                          <a:sym typeface="Arial"/>
                        </a:rPr>
                        <a:t>// This program uses inheritance to extend Box.</a:t>
                      </a:r>
                    </a:p>
                    <a:p>
                      <a:r>
                        <a:rPr lang="en-US" sz="1600" b="1" i="0" u="none" strike="noStrike" cap="none" baseline="0" dirty="0">
                          <a:solidFill>
                            <a:srgbClr val="7030A0"/>
                          </a:solidFill>
                          <a:latin typeface="Arial"/>
                          <a:ea typeface="Arial"/>
                          <a:cs typeface="Arial"/>
                          <a:sym typeface="Arial"/>
                        </a:rPr>
                        <a:t>class Box </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double width;</a:t>
                      </a:r>
                    </a:p>
                    <a:p>
                      <a:r>
                        <a:rPr lang="en-US" sz="1600" b="0" i="0" u="none" strike="noStrike" cap="none" baseline="0" dirty="0">
                          <a:solidFill>
                            <a:srgbClr val="000000"/>
                          </a:solidFill>
                          <a:latin typeface="Arial"/>
                          <a:ea typeface="Arial"/>
                          <a:cs typeface="Arial"/>
                          <a:sym typeface="Arial"/>
                        </a:rPr>
                        <a:t>double height;</a:t>
                      </a:r>
                    </a:p>
                    <a:p>
                      <a:r>
                        <a:rPr lang="en-US" sz="1600" b="0" i="0" u="none" strike="noStrike" cap="none" baseline="0" dirty="0">
                          <a:solidFill>
                            <a:srgbClr val="000000"/>
                          </a:solidFill>
                          <a:latin typeface="Arial"/>
                          <a:ea typeface="Arial"/>
                          <a:cs typeface="Arial"/>
                          <a:sym typeface="Arial"/>
                        </a:rPr>
                        <a:t>double depth;</a:t>
                      </a:r>
                    </a:p>
                    <a:p>
                      <a:r>
                        <a:rPr lang="en-US" sz="1600" b="0" i="0" u="none" strike="noStrike" cap="none" baseline="0" dirty="0">
                          <a:solidFill>
                            <a:srgbClr val="000000"/>
                          </a:solidFill>
                          <a:latin typeface="Arial"/>
                          <a:ea typeface="Arial"/>
                          <a:cs typeface="Arial"/>
                          <a:sym typeface="Arial"/>
                        </a:rPr>
                        <a:t>// constructor used when all dimensions specified</a:t>
                      </a:r>
                    </a:p>
                    <a:p>
                      <a:r>
                        <a:rPr lang="fr-FR" sz="1600" b="1" i="0" u="none" strike="noStrike" cap="none" baseline="0" dirty="0">
                          <a:solidFill>
                            <a:srgbClr val="00B050"/>
                          </a:solidFill>
                          <a:latin typeface="Arial"/>
                          <a:ea typeface="Arial"/>
                          <a:cs typeface="Arial"/>
                          <a:sym typeface="Arial"/>
                        </a:rPr>
                        <a:t>Box(double w, double h, double d) </a:t>
                      </a:r>
                      <a:r>
                        <a:rPr lang="fr-FR"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width = w;</a:t>
                      </a:r>
                    </a:p>
                    <a:p>
                      <a:r>
                        <a:rPr lang="en-US" sz="1600" b="0" i="0" u="none" strike="noStrike" cap="none" baseline="0" dirty="0">
                          <a:solidFill>
                            <a:srgbClr val="000000"/>
                          </a:solidFill>
                          <a:latin typeface="Arial"/>
                          <a:ea typeface="Arial"/>
                          <a:cs typeface="Arial"/>
                          <a:sym typeface="Arial"/>
                        </a:rPr>
                        <a:t>height = h;</a:t>
                      </a:r>
                    </a:p>
                    <a:p>
                      <a:r>
                        <a:rPr lang="en-US" sz="1600" b="0" i="0" u="none" strike="noStrike" cap="none" baseline="0" dirty="0">
                          <a:solidFill>
                            <a:srgbClr val="000000"/>
                          </a:solidFill>
                          <a:latin typeface="Arial"/>
                          <a:ea typeface="Arial"/>
                          <a:cs typeface="Arial"/>
                          <a:sym typeface="Arial"/>
                        </a:rPr>
                        <a:t>depth = d;</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 constructor used when cube is created</a:t>
                      </a:r>
                    </a:p>
                    <a:p>
                      <a:r>
                        <a:rPr lang="en-US" sz="1600" b="1" i="0" u="none" strike="noStrike" cap="none" baseline="0" dirty="0">
                          <a:solidFill>
                            <a:srgbClr val="00B050"/>
                          </a:solidFill>
                          <a:latin typeface="Arial"/>
                          <a:ea typeface="Arial"/>
                          <a:cs typeface="Arial"/>
                          <a:sym typeface="Arial"/>
                        </a:rPr>
                        <a:t>Box(double </a:t>
                      </a:r>
                      <a:r>
                        <a:rPr lang="en-US" sz="1600" b="1" i="0" u="none" strike="noStrike" cap="none" baseline="0" dirty="0" err="1">
                          <a:solidFill>
                            <a:srgbClr val="00B050"/>
                          </a:solidFill>
                          <a:latin typeface="Arial"/>
                          <a:ea typeface="Arial"/>
                          <a:cs typeface="Arial"/>
                          <a:sym typeface="Arial"/>
                        </a:rPr>
                        <a:t>len</a:t>
                      </a:r>
                      <a:r>
                        <a:rPr lang="en-US" sz="1600" b="1" i="0" u="none" strike="noStrike" cap="none" baseline="0" dirty="0">
                          <a:solidFill>
                            <a:srgbClr val="00B050"/>
                          </a:solidFill>
                          <a:latin typeface="Arial"/>
                          <a:ea typeface="Arial"/>
                          <a:cs typeface="Arial"/>
                          <a:sym typeface="Arial"/>
                        </a:rPr>
                        <a:t>) </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width = height = depth = </a:t>
                      </a:r>
                      <a:r>
                        <a:rPr lang="en-US" sz="1600" b="0" i="0" u="none" strike="noStrike" cap="none" baseline="0" dirty="0" err="1">
                          <a:solidFill>
                            <a:srgbClr val="000000"/>
                          </a:solidFill>
                          <a:latin typeface="Arial"/>
                          <a:ea typeface="Arial"/>
                          <a:cs typeface="Arial"/>
                          <a:sym typeface="Arial"/>
                        </a:rPr>
                        <a:t>len</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a:t>
                      </a:r>
                    </a:p>
                    <a:p>
                      <a:endParaRPr lang="en-IN" sz="1600" dirty="0"/>
                    </a:p>
                  </a:txBody>
                  <a:tcPr/>
                </a:tc>
                <a:tc>
                  <a:txBody>
                    <a:bodyPr/>
                    <a:lstStyle/>
                    <a:p>
                      <a:r>
                        <a:rPr lang="en-US" sz="1600" b="0" i="0" u="none" strike="noStrike" cap="none" baseline="0" dirty="0">
                          <a:solidFill>
                            <a:srgbClr val="000000"/>
                          </a:solidFill>
                          <a:latin typeface="Arial"/>
                          <a:ea typeface="Arial"/>
                          <a:cs typeface="Arial"/>
                          <a:sym typeface="Arial"/>
                        </a:rPr>
                        <a:t>// compute and return volume</a:t>
                      </a:r>
                    </a:p>
                    <a:p>
                      <a:r>
                        <a:rPr lang="en-US" sz="1600" b="1" i="0" u="none" strike="noStrike" cap="none" baseline="0" dirty="0">
                          <a:solidFill>
                            <a:srgbClr val="00B0F0"/>
                          </a:solidFill>
                          <a:latin typeface="Arial"/>
                          <a:ea typeface="Arial"/>
                          <a:cs typeface="Arial"/>
                          <a:sym typeface="Arial"/>
                        </a:rPr>
                        <a:t>double volume() {</a:t>
                      </a:r>
                    </a:p>
                    <a:p>
                      <a:r>
                        <a:rPr lang="en-US" sz="1600" b="1" i="0" u="none" strike="noStrike" cap="none" baseline="0" dirty="0">
                          <a:solidFill>
                            <a:srgbClr val="00B0F0"/>
                          </a:solidFill>
                          <a:latin typeface="Arial"/>
                          <a:ea typeface="Arial"/>
                          <a:cs typeface="Arial"/>
                          <a:sym typeface="Arial"/>
                        </a:rPr>
                        <a:t>return width * height * depth;</a:t>
                      </a:r>
                    </a:p>
                    <a:p>
                      <a:r>
                        <a:rPr lang="en-US" sz="1600" b="1" i="0" u="none" strike="noStrike" cap="none" baseline="0" dirty="0">
                          <a:solidFill>
                            <a:srgbClr val="00B0F0"/>
                          </a:solidFill>
                          <a:latin typeface="Arial"/>
                          <a:ea typeface="Arial"/>
                          <a:cs typeface="Arial"/>
                          <a:sym typeface="Arial"/>
                        </a:rPr>
                        <a:t>}</a:t>
                      </a:r>
                    </a:p>
                    <a:p>
                      <a:r>
                        <a:rPr lang="en-US" sz="1600" b="1" i="0" u="none" strike="noStrike" cap="none" baseline="0" dirty="0">
                          <a:solidFill>
                            <a:srgbClr val="00B0F0"/>
                          </a:solidFill>
                          <a:latin typeface="Arial"/>
                          <a:ea typeface="Arial"/>
                          <a:cs typeface="Arial"/>
                          <a:sym typeface="Arial"/>
                        </a:rPr>
                        <a:t>}</a:t>
                      </a:r>
                    </a:p>
                    <a:p>
                      <a:endParaRPr lang="en-US" sz="1600" b="0" i="0" u="none" strike="noStrike" cap="none" baseline="0" dirty="0">
                        <a:solidFill>
                          <a:srgbClr val="000000"/>
                        </a:solidFill>
                        <a:latin typeface="Arial"/>
                        <a:ea typeface="Arial"/>
                        <a:cs typeface="Arial"/>
                        <a:sym typeface="Arial"/>
                      </a:endParaRPr>
                    </a:p>
                    <a:p>
                      <a:r>
                        <a:rPr lang="en-US" sz="1600" b="0" i="0" u="none" strike="noStrike" cap="none" baseline="0" dirty="0">
                          <a:solidFill>
                            <a:srgbClr val="000000"/>
                          </a:solidFill>
                          <a:latin typeface="Arial"/>
                          <a:ea typeface="Arial"/>
                          <a:cs typeface="Arial"/>
                          <a:sym typeface="Arial"/>
                        </a:rPr>
                        <a:t>// Here, Box is extended to include weight.</a:t>
                      </a:r>
                    </a:p>
                    <a:p>
                      <a:r>
                        <a:rPr lang="en-US" sz="1600" b="1" i="0" u="none" strike="noStrike" cap="none" baseline="0" dirty="0">
                          <a:solidFill>
                            <a:srgbClr val="FFC000"/>
                          </a:solidFill>
                          <a:latin typeface="Arial"/>
                          <a:ea typeface="Arial"/>
                          <a:cs typeface="Arial"/>
                          <a:sym typeface="Arial"/>
                        </a:rPr>
                        <a:t>class </a:t>
                      </a:r>
                      <a:r>
                        <a:rPr lang="en-US" sz="1600" b="1" i="0" u="none" strike="noStrike" cap="none" baseline="0" dirty="0" err="1">
                          <a:solidFill>
                            <a:srgbClr val="FFC000"/>
                          </a:solidFill>
                          <a:latin typeface="Arial"/>
                          <a:ea typeface="Arial"/>
                          <a:cs typeface="Arial"/>
                          <a:sym typeface="Arial"/>
                        </a:rPr>
                        <a:t>BoxWeight</a:t>
                      </a:r>
                      <a:r>
                        <a:rPr lang="en-US" sz="1600" b="1" i="0" u="none" strike="noStrike" cap="none" baseline="0" dirty="0">
                          <a:solidFill>
                            <a:srgbClr val="FFC000"/>
                          </a:solidFill>
                          <a:latin typeface="Arial"/>
                          <a:ea typeface="Arial"/>
                          <a:cs typeface="Arial"/>
                          <a:sym typeface="Arial"/>
                        </a:rPr>
                        <a:t> extends Box </a:t>
                      </a:r>
                    </a:p>
                    <a:p>
                      <a:r>
                        <a:rPr lang="en-US" sz="1600" b="0" i="0" u="none" strike="noStrike" cap="none" baseline="0" dirty="0">
                          <a:solidFill>
                            <a:srgbClr val="000000"/>
                          </a:solidFill>
                          <a:latin typeface="Arial"/>
                          <a:ea typeface="Arial"/>
                          <a:cs typeface="Arial"/>
                          <a:sym typeface="Arial"/>
                        </a:rPr>
                        <a:t>{</a:t>
                      </a:r>
                    </a:p>
                    <a:p>
                      <a:r>
                        <a:rPr lang="en-US" sz="1600" b="1" i="0" u="none" strike="noStrike" cap="none" baseline="0" dirty="0">
                          <a:solidFill>
                            <a:srgbClr val="000000"/>
                          </a:solidFill>
                          <a:latin typeface="Arial"/>
                          <a:ea typeface="Arial"/>
                          <a:cs typeface="Arial"/>
                          <a:sym typeface="Arial"/>
                        </a:rPr>
                        <a:t>double weight; // weight of box</a:t>
                      </a:r>
                    </a:p>
                    <a:p>
                      <a:r>
                        <a:rPr lang="en-US" sz="1600" b="0" i="0" u="none" strike="noStrike" cap="none" baseline="0" dirty="0">
                          <a:solidFill>
                            <a:srgbClr val="000000"/>
                          </a:solidFill>
                          <a:latin typeface="Arial"/>
                          <a:ea typeface="Arial"/>
                          <a:cs typeface="Arial"/>
                          <a:sym typeface="Arial"/>
                        </a:rPr>
                        <a:t>// constructor for </a:t>
                      </a:r>
                      <a:r>
                        <a:rPr lang="en-US" sz="1600" b="0" i="0" u="none" strike="noStrike" cap="none" baseline="0" dirty="0" err="1">
                          <a:solidFill>
                            <a:srgbClr val="000000"/>
                          </a:solidFill>
                          <a:latin typeface="Arial"/>
                          <a:ea typeface="Arial"/>
                          <a:cs typeface="Arial"/>
                          <a:sym typeface="Arial"/>
                        </a:rPr>
                        <a:t>BoxWeight</a:t>
                      </a:r>
                      <a:endParaRPr lang="en-US" sz="1600" b="0" i="0" u="none" strike="noStrike" cap="none" baseline="0" dirty="0">
                        <a:solidFill>
                          <a:srgbClr val="000000"/>
                        </a:solidFill>
                        <a:latin typeface="Arial"/>
                        <a:ea typeface="Arial"/>
                        <a:cs typeface="Arial"/>
                        <a:sym typeface="Arial"/>
                      </a:endParaRPr>
                    </a:p>
                    <a:p>
                      <a:r>
                        <a:rPr lang="en-US" sz="1600" b="1" i="0" u="none" strike="noStrike" cap="none" baseline="0" dirty="0" err="1">
                          <a:solidFill>
                            <a:srgbClr val="002060"/>
                          </a:solidFill>
                          <a:latin typeface="Arial"/>
                          <a:ea typeface="Arial"/>
                          <a:cs typeface="Arial"/>
                          <a:sym typeface="Arial"/>
                        </a:rPr>
                        <a:t>BoxWeight</a:t>
                      </a:r>
                      <a:r>
                        <a:rPr lang="en-US" sz="1600" b="1" i="0" u="none" strike="noStrike" cap="none" baseline="0" dirty="0">
                          <a:solidFill>
                            <a:srgbClr val="002060"/>
                          </a:solidFill>
                          <a:latin typeface="Arial"/>
                          <a:ea typeface="Arial"/>
                          <a:cs typeface="Arial"/>
                          <a:sym typeface="Arial"/>
                        </a:rPr>
                        <a:t>(double w, double h, double d, double m) </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B0F0"/>
                          </a:solidFill>
                          <a:latin typeface="Arial"/>
                          <a:ea typeface="Arial"/>
                          <a:cs typeface="Arial"/>
                          <a:sym typeface="Arial"/>
                        </a:rPr>
                        <a:t>width = w;</a:t>
                      </a:r>
                    </a:p>
                    <a:p>
                      <a:r>
                        <a:rPr lang="en-US" sz="1600" b="0" i="0" u="none" strike="noStrike" cap="none" baseline="0" dirty="0">
                          <a:solidFill>
                            <a:srgbClr val="00B0F0"/>
                          </a:solidFill>
                          <a:latin typeface="Arial"/>
                          <a:ea typeface="Arial"/>
                          <a:cs typeface="Arial"/>
                          <a:sym typeface="Arial"/>
                        </a:rPr>
                        <a:t>height = h;</a:t>
                      </a:r>
                    </a:p>
                    <a:p>
                      <a:r>
                        <a:rPr lang="en-US" sz="1600" b="0" i="0" u="none" strike="noStrike" cap="none" baseline="0" dirty="0">
                          <a:solidFill>
                            <a:srgbClr val="00B0F0"/>
                          </a:solidFill>
                          <a:latin typeface="Arial"/>
                          <a:ea typeface="Arial"/>
                          <a:cs typeface="Arial"/>
                          <a:sym typeface="Arial"/>
                        </a:rPr>
                        <a:t>depth = d;</a:t>
                      </a:r>
                    </a:p>
                    <a:p>
                      <a:r>
                        <a:rPr lang="en-US" sz="1600" b="0" i="0" u="none" strike="noStrike" cap="none" baseline="0" dirty="0">
                          <a:solidFill>
                            <a:srgbClr val="000000"/>
                          </a:solidFill>
                          <a:latin typeface="Arial"/>
                          <a:ea typeface="Arial"/>
                          <a:cs typeface="Arial"/>
                          <a:sym typeface="Arial"/>
                        </a:rPr>
                        <a:t>weight = m;</a:t>
                      </a:r>
                    </a:p>
                    <a:p>
                      <a:r>
                        <a:rPr lang="en-US" sz="1600" b="0" i="0" u="none" strike="noStrike" cap="none" baseline="0" dirty="0">
                          <a:solidFill>
                            <a:srgbClr val="000000"/>
                          </a:solidFill>
                          <a:latin typeface="Arial"/>
                          <a:ea typeface="Arial"/>
                          <a:cs typeface="Arial"/>
                          <a:sym typeface="Arial"/>
                        </a:rPr>
                        <a:t>} }</a:t>
                      </a:r>
                      <a:endParaRPr lang="en-IN" sz="18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838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0"/>
            <a:ext cx="7710639" cy="43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SYLLABUS</a:t>
            </a:r>
            <a:endParaRPr dirty="0"/>
          </a:p>
        </p:txBody>
      </p:sp>
      <p:sp>
        <p:nvSpPr>
          <p:cNvPr id="92" name="Google Shape;92;p17"/>
          <p:cNvSpPr txBox="1">
            <a:spLocks noGrp="1"/>
          </p:cNvSpPr>
          <p:nvPr>
            <p:ph type="body" idx="1"/>
          </p:nvPr>
        </p:nvSpPr>
        <p:spPr>
          <a:xfrm>
            <a:off x="395536" y="339502"/>
            <a:ext cx="8496944" cy="4680520"/>
          </a:xfrm>
          <a:prstGeom prst="rect">
            <a:avLst/>
          </a:prstGeom>
        </p:spPr>
        <p:txBody>
          <a:bodyPr spcFirstLastPara="1" wrap="square" lIns="0" tIns="0" rIns="0" bIns="0" anchor="t" anchorCtr="0">
            <a:noAutofit/>
          </a:bodyPr>
          <a:lstStyle/>
          <a:p>
            <a:pPr marL="76200" indent="0" algn="just">
              <a:buNone/>
            </a:pPr>
            <a:r>
              <a:rPr lang="en-IN" sz="1400" b="1" dirty="0">
                <a:solidFill>
                  <a:schemeClr val="tx1"/>
                </a:solidFill>
              </a:rPr>
              <a:t>Primitive Data types </a:t>
            </a:r>
            <a:r>
              <a:rPr lang="en-IN" sz="1400" dirty="0">
                <a:solidFill>
                  <a:schemeClr val="tx1"/>
                </a:solidFill>
              </a:rPr>
              <a:t>- Integers, Floating Point Types, Characters, Boolean. Literals, Type Conversion and Casting, Variables, Arrays, Strings, Vector class.</a:t>
            </a:r>
          </a:p>
          <a:p>
            <a:pPr marL="76200" indent="0" algn="just">
              <a:buNone/>
            </a:pPr>
            <a:endParaRPr lang="en-IN" sz="1400" dirty="0">
              <a:solidFill>
                <a:schemeClr val="tx1"/>
              </a:solidFill>
            </a:endParaRPr>
          </a:p>
          <a:p>
            <a:pPr marL="76200" indent="0" algn="just">
              <a:buNone/>
            </a:pPr>
            <a:r>
              <a:rPr lang="en-IN" sz="1400" b="1" dirty="0">
                <a:solidFill>
                  <a:schemeClr val="tx1"/>
                </a:solidFill>
              </a:rPr>
              <a:t>Operators - </a:t>
            </a:r>
            <a:r>
              <a:rPr lang="en-IN" sz="1400" dirty="0">
                <a:solidFill>
                  <a:schemeClr val="tx1"/>
                </a:solidFill>
              </a:rPr>
              <a:t>Arithmetic Operators, Bitwise Operators, Relational Operators, Boolean Logical Operators, Assignment Operator, Conditional (Ternary) Operator, Operator Precedence.</a:t>
            </a:r>
          </a:p>
          <a:p>
            <a:pPr marL="76200" indent="0" algn="just">
              <a:buNone/>
            </a:pPr>
            <a:endParaRPr lang="en-IN" sz="1400" dirty="0">
              <a:solidFill>
                <a:schemeClr val="tx1"/>
              </a:solidFill>
            </a:endParaRPr>
          </a:p>
          <a:p>
            <a:pPr marL="76200" indent="0" algn="just">
              <a:buNone/>
            </a:pPr>
            <a:r>
              <a:rPr lang="en-IN" sz="1400" dirty="0">
                <a:solidFill>
                  <a:schemeClr val="tx1"/>
                </a:solidFill>
              </a:rPr>
              <a:t>Control Statements - Selection Statements, Iteration Statements and Jump Statements</a:t>
            </a:r>
          </a:p>
          <a:p>
            <a:pPr marL="76200" indent="0" algn="just">
              <a:buNone/>
            </a:pPr>
            <a:endParaRPr lang="en-IN" sz="1400" dirty="0">
              <a:solidFill>
                <a:schemeClr val="tx1"/>
              </a:solidFill>
            </a:endParaRPr>
          </a:p>
          <a:p>
            <a:pPr marL="76200" indent="0" algn="just">
              <a:buNone/>
            </a:pPr>
            <a:r>
              <a:rPr lang="en-IN" sz="1400" b="1" dirty="0">
                <a:solidFill>
                  <a:schemeClr val="tx1"/>
                </a:solidFill>
              </a:rPr>
              <a:t>Object Oriented Programming in Java </a:t>
            </a:r>
            <a:r>
              <a:rPr lang="en-IN" sz="1400" dirty="0">
                <a:solidFill>
                  <a:schemeClr val="tx1"/>
                </a:solidFill>
              </a:rPr>
              <a:t>- Class Fundamentals, Declaring Objects, Object Reference, Introduction to Methods, Constructors, </a:t>
            </a:r>
            <a:r>
              <a:rPr lang="en-IN" sz="1400" b="1" i="1" dirty="0">
                <a:solidFill>
                  <a:schemeClr val="tx1"/>
                </a:solidFill>
              </a:rPr>
              <a:t>this </a:t>
            </a:r>
            <a:r>
              <a:rPr lang="en-IN" sz="1400" dirty="0">
                <a:solidFill>
                  <a:schemeClr val="tx1"/>
                </a:solidFill>
              </a:rPr>
              <a:t>Keyword, Method Overloading, Using Objects as Parameters, Returning Objects, Recursion, Access Control, Static Members, Final Variables, Inner Classes, Command Line Arguments, Variable Length Arguments.</a:t>
            </a:r>
          </a:p>
          <a:p>
            <a:pPr marL="76200" indent="0" algn="just">
              <a:buNone/>
            </a:pPr>
            <a:endParaRPr lang="en-IN" sz="1400" dirty="0">
              <a:solidFill>
                <a:schemeClr val="tx1"/>
              </a:solidFill>
            </a:endParaRPr>
          </a:p>
          <a:p>
            <a:pPr marL="76200" indent="0" algn="just">
              <a:buNone/>
            </a:pPr>
            <a:r>
              <a:rPr lang="en-IN" sz="1400" b="1" dirty="0">
                <a:solidFill>
                  <a:srgbClr val="FF0000"/>
                </a:solidFill>
              </a:rPr>
              <a:t>Inheritance </a:t>
            </a:r>
            <a:r>
              <a:rPr lang="en-IN" sz="1400" dirty="0">
                <a:solidFill>
                  <a:srgbClr val="FF0000"/>
                </a:solidFill>
              </a:rPr>
              <a:t>- Super Class, Sub Class, The Keyword </a:t>
            </a:r>
            <a:r>
              <a:rPr lang="en-IN" sz="1400" b="1" i="1" dirty="0">
                <a:solidFill>
                  <a:srgbClr val="FF0000"/>
                </a:solidFill>
              </a:rPr>
              <a:t>super</a:t>
            </a:r>
            <a:r>
              <a:rPr lang="en-IN" sz="1400" dirty="0">
                <a:solidFill>
                  <a:srgbClr val="FF0000"/>
                </a:solidFill>
              </a:rPr>
              <a:t>, protected Members, Calling Order of Constructors, Method Overriding, the Object class, Abstract Classes and Methods, using </a:t>
            </a:r>
            <a:r>
              <a:rPr lang="en-IN" sz="1400" b="1" i="1" dirty="0">
                <a:solidFill>
                  <a:srgbClr val="FF0000"/>
                </a:solidFill>
              </a:rPr>
              <a:t>final  </a:t>
            </a:r>
            <a:r>
              <a:rPr lang="en-IN" sz="1400" dirty="0">
                <a:solidFill>
                  <a:srgbClr val="FF0000"/>
                </a:solidFill>
              </a:rPr>
              <a:t>with Inheritance.</a:t>
            </a:r>
            <a:endParaRPr sz="1400" dirty="0">
              <a:solidFill>
                <a:srgbClr val="FF0000"/>
              </a:solidFill>
            </a:endParaRPr>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ransition advTm="6509">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215441546"/>
              </p:ext>
            </p:extLst>
          </p:nvPr>
        </p:nvGraphicFramePr>
        <p:xfrm>
          <a:off x="152400" y="627534"/>
          <a:ext cx="8812088" cy="4392488"/>
        </p:xfrm>
        <a:graphic>
          <a:graphicData uri="http://schemas.openxmlformats.org/drawingml/2006/table">
            <a:tbl>
              <a:tblPr firstRow="1" bandRow="1">
                <a:tableStyleId>{D016372B-EEBE-4A30-A24A-56B3CD919E51}</a:tableStyleId>
              </a:tblPr>
              <a:tblGrid>
                <a:gridCol w="4406044">
                  <a:extLst>
                    <a:ext uri="{9D8B030D-6E8A-4147-A177-3AD203B41FA5}">
                      <a16:colId xmlns:a16="http://schemas.microsoft.com/office/drawing/2014/main" val="20000"/>
                    </a:ext>
                  </a:extLst>
                </a:gridCol>
                <a:gridCol w="4406044">
                  <a:extLst>
                    <a:ext uri="{9D8B030D-6E8A-4147-A177-3AD203B41FA5}">
                      <a16:colId xmlns:a16="http://schemas.microsoft.com/office/drawing/2014/main" val="20001"/>
                    </a:ext>
                  </a:extLst>
                </a:gridCol>
              </a:tblGrid>
              <a:tr h="4392488">
                <a:tc>
                  <a:txBody>
                    <a:bodyPr/>
                    <a:lstStyle/>
                    <a:p>
                      <a:r>
                        <a:rPr lang="en-US" sz="1600" b="0" i="0" u="none" strike="noStrike" cap="none" baseline="0" dirty="0">
                          <a:solidFill>
                            <a:srgbClr val="000000"/>
                          </a:solidFill>
                          <a:latin typeface="Arial"/>
                          <a:ea typeface="Arial"/>
                          <a:cs typeface="Arial"/>
                          <a:sym typeface="Arial"/>
                        </a:rPr>
                        <a:t>class </a:t>
                      </a:r>
                      <a:r>
                        <a:rPr lang="en-US" sz="1600" b="0" i="0" u="none" strike="noStrike" cap="none" baseline="0" dirty="0" err="1">
                          <a:solidFill>
                            <a:srgbClr val="000000"/>
                          </a:solidFill>
                          <a:latin typeface="Arial"/>
                          <a:ea typeface="Arial"/>
                          <a:cs typeface="Arial"/>
                          <a:sym typeface="Arial"/>
                        </a:rPr>
                        <a:t>DemoBoxWeight</a:t>
                      </a:r>
                      <a:r>
                        <a:rPr lang="en-US" sz="1600" b="0" i="0" u="none" strike="noStrike" cap="none" baseline="0" dirty="0">
                          <a:solidFill>
                            <a:srgbClr val="000000"/>
                          </a:solidFill>
                          <a:latin typeface="Arial"/>
                          <a:ea typeface="Arial"/>
                          <a:cs typeface="Arial"/>
                          <a:sym typeface="Arial"/>
                        </a:rPr>
                        <a:t> {</a:t>
                      </a:r>
                    </a:p>
                    <a:p>
                      <a:r>
                        <a:rPr lang="en-US" sz="1600" b="0" i="0" u="none" strike="noStrike" cap="none" baseline="0" dirty="0">
                          <a:solidFill>
                            <a:srgbClr val="000000"/>
                          </a:solidFill>
                          <a:latin typeface="Arial"/>
                          <a:ea typeface="Arial"/>
                          <a:cs typeface="Arial"/>
                          <a:sym typeface="Arial"/>
                        </a:rPr>
                        <a:t>public static void main(String </a:t>
                      </a:r>
                      <a:r>
                        <a:rPr lang="en-US" sz="1600" b="0" i="0" u="none" strike="noStrike" cap="none" baseline="0" dirty="0" err="1">
                          <a:solidFill>
                            <a:srgbClr val="000000"/>
                          </a:solidFill>
                          <a:latin typeface="Arial"/>
                          <a:ea typeface="Arial"/>
                          <a:cs typeface="Arial"/>
                          <a:sym typeface="Arial"/>
                        </a:rPr>
                        <a:t>args</a:t>
                      </a:r>
                      <a:r>
                        <a:rPr lang="en-US" sz="1600" b="0" i="0" u="none" strike="noStrike" cap="none" baseline="0" dirty="0">
                          <a:solidFill>
                            <a:srgbClr val="000000"/>
                          </a:solidFill>
                          <a:latin typeface="Arial"/>
                          <a:ea typeface="Arial"/>
                          <a:cs typeface="Arial"/>
                          <a:sym typeface="Arial"/>
                        </a:rPr>
                        <a:t>[]) </a:t>
                      </a:r>
                    </a:p>
                    <a:p>
                      <a:r>
                        <a:rPr lang="en-US" sz="1600" b="0" i="0" u="none" strike="noStrike" cap="none" baseline="0" dirty="0">
                          <a:solidFill>
                            <a:srgbClr val="000000"/>
                          </a:solidFill>
                          <a:latin typeface="Arial"/>
                          <a:ea typeface="Arial"/>
                          <a:cs typeface="Arial"/>
                          <a:sym typeface="Arial"/>
                        </a:rPr>
                        <a:t>{</a:t>
                      </a:r>
                    </a:p>
                    <a:p>
                      <a:endParaRPr lang="en-US" sz="1600" b="0" i="0" u="none" strike="noStrike" cap="none" baseline="0" dirty="0">
                        <a:solidFill>
                          <a:srgbClr val="000000"/>
                        </a:solidFill>
                        <a:latin typeface="Arial"/>
                        <a:ea typeface="Arial"/>
                        <a:cs typeface="Arial"/>
                        <a:sym typeface="Arial"/>
                      </a:endParaRPr>
                    </a:p>
                    <a:p>
                      <a:r>
                        <a:rPr lang="en-US" sz="1600" b="1" i="0" u="none" strike="noStrike" cap="none" baseline="0" dirty="0" err="1">
                          <a:solidFill>
                            <a:srgbClr val="00B0F0"/>
                          </a:solidFill>
                          <a:latin typeface="Arial"/>
                          <a:ea typeface="Arial"/>
                          <a:cs typeface="Arial"/>
                          <a:sym typeface="Arial"/>
                        </a:rPr>
                        <a:t>BoxWeight</a:t>
                      </a:r>
                      <a:r>
                        <a:rPr lang="en-US" sz="1600" b="1" i="0" u="none" strike="noStrike" cap="none" baseline="0" dirty="0">
                          <a:solidFill>
                            <a:srgbClr val="00B0F0"/>
                          </a:solidFill>
                          <a:latin typeface="Arial"/>
                          <a:ea typeface="Arial"/>
                          <a:cs typeface="Arial"/>
                          <a:sym typeface="Arial"/>
                        </a:rPr>
                        <a:t> mybox1 = new </a:t>
                      </a:r>
                      <a:r>
                        <a:rPr lang="en-US" sz="1600" b="1" i="0" u="none" strike="noStrike" cap="none" baseline="0" dirty="0" err="1">
                          <a:solidFill>
                            <a:srgbClr val="00B0F0"/>
                          </a:solidFill>
                          <a:latin typeface="Arial"/>
                          <a:ea typeface="Arial"/>
                          <a:cs typeface="Arial"/>
                          <a:sym typeface="Arial"/>
                        </a:rPr>
                        <a:t>BoxWeight</a:t>
                      </a:r>
                      <a:r>
                        <a:rPr lang="en-US" sz="1600" b="1" i="0" u="none" strike="noStrike" cap="none" baseline="0" dirty="0">
                          <a:solidFill>
                            <a:srgbClr val="00B0F0"/>
                          </a:solidFill>
                          <a:latin typeface="Arial"/>
                          <a:ea typeface="Arial"/>
                          <a:cs typeface="Arial"/>
                          <a:sym typeface="Arial"/>
                        </a:rPr>
                        <a:t>(10, 20, 15, 34.3);</a:t>
                      </a:r>
                    </a:p>
                    <a:p>
                      <a:endParaRPr lang="en-US" sz="1600" b="0" i="0" u="none" strike="noStrike" cap="none" baseline="0" dirty="0">
                        <a:solidFill>
                          <a:srgbClr val="000000"/>
                        </a:solidFill>
                        <a:latin typeface="Arial"/>
                        <a:ea typeface="Arial"/>
                        <a:cs typeface="Arial"/>
                        <a:sym typeface="Arial"/>
                      </a:endParaRPr>
                    </a:p>
                    <a:p>
                      <a:r>
                        <a:rPr lang="en-US" sz="1600" b="1" i="0" u="none" strike="noStrike" cap="none" baseline="0" dirty="0" err="1">
                          <a:solidFill>
                            <a:srgbClr val="002060"/>
                          </a:solidFill>
                          <a:latin typeface="Arial"/>
                          <a:ea typeface="Arial"/>
                          <a:cs typeface="Arial"/>
                          <a:sym typeface="Arial"/>
                        </a:rPr>
                        <a:t>BoxWeight</a:t>
                      </a:r>
                      <a:r>
                        <a:rPr lang="en-US" sz="1600" b="1" i="0" u="none" strike="noStrike" cap="none" baseline="0" dirty="0">
                          <a:solidFill>
                            <a:srgbClr val="002060"/>
                          </a:solidFill>
                          <a:latin typeface="Arial"/>
                          <a:ea typeface="Arial"/>
                          <a:cs typeface="Arial"/>
                          <a:sym typeface="Arial"/>
                        </a:rPr>
                        <a:t> mybox2 = new </a:t>
                      </a:r>
                      <a:r>
                        <a:rPr lang="en-US" sz="1600" b="1" i="0" u="none" strike="noStrike" cap="none" baseline="0" dirty="0" err="1">
                          <a:solidFill>
                            <a:srgbClr val="002060"/>
                          </a:solidFill>
                          <a:latin typeface="Arial"/>
                          <a:ea typeface="Arial"/>
                          <a:cs typeface="Arial"/>
                          <a:sym typeface="Arial"/>
                        </a:rPr>
                        <a:t>BoxWeight</a:t>
                      </a:r>
                      <a:r>
                        <a:rPr lang="en-US" sz="1600" b="1" i="0" u="none" strike="noStrike" cap="none" baseline="0" dirty="0">
                          <a:solidFill>
                            <a:srgbClr val="002060"/>
                          </a:solidFill>
                          <a:latin typeface="Arial"/>
                          <a:ea typeface="Arial"/>
                          <a:cs typeface="Arial"/>
                          <a:sym typeface="Arial"/>
                        </a:rPr>
                        <a:t>(2, 3, 4, 0.076);</a:t>
                      </a:r>
                    </a:p>
                    <a:p>
                      <a:endParaRPr lang="en-US" sz="1600" b="0" i="0" u="none" strike="noStrike" cap="none" baseline="0" dirty="0">
                        <a:solidFill>
                          <a:srgbClr val="000000"/>
                        </a:solidFill>
                        <a:latin typeface="Arial"/>
                        <a:ea typeface="Arial"/>
                        <a:cs typeface="Arial"/>
                        <a:sym typeface="Arial"/>
                      </a:endParaRPr>
                    </a:p>
                    <a:p>
                      <a:r>
                        <a:rPr lang="en-US" sz="1600" b="0" i="0" u="none" strike="noStrike" cap="none" baseline="0" dirty="0">
                          <a:solidFill>
                            <a:srgbClr val="000000"/>
                          </a:solidFill>
                          <a:latin typeface="Arial"/>
                          <a:ea typeface="Arial"/>
                          <a:cs typeface="Arial"/>
                          <a:sym typeface="Arial"/>
                        </a:rPr>
                        <a:t>double </a:t>
                      </a:r>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 = </a:t>
                      </a:r>
                      <a:r>
                        <a:rPr lang="en-US" sz="1600" b="1" i="0" u="none" strike="noStrike" cap="none" baseline="0" dirty="0">
                          <a:solidFill>
                            <a:srgbClr val="00B0F0"/>
                          </a:solidFill>
                          <a:latin typeface="Arial"/>
                          <a:ea typeface="Arial"/>
                          <a:cs typeface="Arial"/>
                          <a:sym typeface="Arial"/>
                        </a:rPr>
                        <a:t>mybox1.volume();</a:t>
                      </a:r>
                    </a:p>
                    <a:p>
                      <a:endParaRPr lang="en-US" sz="1600" b="0" i="0" u="none" strike="noStrike" cap="none" baseline="0" dirty="0">
                        <a:solidFill>
                          <a:srgbClr val="000000"/>
                        </a:solidFill>
                        <a:latin typeface="Arial"/>
                        <a:ea typeface="Arial"/>
                        <a:cs typeface="Arial"/>
                        <a:sym typeface="Arial"/>
                      </a:endParaRP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("Volume of mybox1 is " + </a:t>
                      </a:r>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("Weight of mybox1 is " + mybox1.weight);</a:t>
                      </a:r>
                    </a:p>
                  </a:txBody>
                  <a:tcPr/>
                </a:tc>
                <a:tc>
                  <a:txBody>
                    <a:bodyPr/>
                    <a:lstStyle/>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a:t>
                      </a:r>
                    </a:p>
                    <a:p>
                      <a:pPr marR="0" algn="l" rtl="0">
                        <a:lnSpc>
                          <a:spcPct val="100000"/>
                        </a:lnSpc>
                        <a:spcBef>
                          <a:spcPts val="0"/>
                        </a:spcBef>
                        <a:spcAft>
                          <a:spcPts val="0"/>
                        </a:spcAft>
                        <a:buClr>
                          <a:srgbClr val="000000"/>
                        </a:buClr>
                        <a:buFont typeface="Arial"/>
                      </a:pPr>
                      <a:r>
                        <a:rPr lang="en-US" sz="1600" b="1" i="0" u="none" strike="noStrike" cap="none" baseline="0" dirty="0" err="1">
                          <a:solidFill>
                            <a:srgbClr val="002060"/>
                          </a:solidFill>
                          <a:latin typeface="Arial"/>
                          <a:ea typeface="Arial"/>
                          <a:cs typeface="Arial"/>
                          <a:sym typeface="Arial"/>
                        </a:rPr>
                        <a:t>vol</a:t>
                      </a:r>
                      <a:r>
                        <a:rPr lang="en-US" sz="1600" b="1" i="0" u="none" strike="noStrike" cap="none" baseline="0" dirty="0">
                          <a:solidFill>
                            <a:srgbClr val="002060"/>
                          </a:solidFill>
                          <a:latin typeface="Arial"/>
                          <a:ea typeface="Arial"/>
                          <a:cs typeface="Arial"/>
                          <a:sym typeface="Arial"/>
                        </a:rPr>
                        <a:t> = mybox2.volume();</a:t>
                      </a: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("Volume of mybox2 is " + </a:t>
                      </a:r>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("Weight of mybox2 is " + mybox2.weight);</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a:t>
                      </a:r>
                    </a:p>
                    <a:p>
                      <a:endParaRPr lang="en-US" sz="1600" b="0" i="0" u="none" strike="noStrike" cap="none" baseline="0" dirty="0">
                        <a:solidFill>
                          <a:srgbClr val="000000"/>
                        </a:solidFill>
                        <a:latin typeface="Arial"/>
                        <a:ea typeface="Arial"/>
                        <a:cs typeface="Arial"/>
                        <a:sym typeface="Arial"/>
                      </a:endParaRPr>
                    </a:p>
                    <a:p>
                      <a:r>
                        <a:rPr lang="en-US" sz="1400" b="0" i="0" u="none" strike="noStrike" cap="none" baseline="0" dirty="0">
                          <a:solidFill>
                            <a:srgbClr val="00B0F0"/>
                          </a:solidFill>
                          <a:latin typeface="Arial"/>
                          <a:ea typeface="Arial"/>
                          <a:cs typeface="Arial"/>
                          <a:sym typeface="Arial"/>
                        </a:rPr>
                        <a:t>The output from this program is shown here:</a:t>
                      </a:r>
                    </a:p>
                    <a:p>
                      <a:r>
                        <a:rPr lang="en-US" sz="1400" b="0" i="0" u="none" strike="noStrike" cap="none" baseline="0" dirty="0">
                          <a:solidFill>
                            <a:srgbClr val="00B0F0"/>
                          </a:solidFill>
                          <a:latin typeface="Arial"/>
                          <a:ea typeface="Arial"/>
                          <a:cs typeface="Arial"/>
                          <a:sym typeface="Arial"/>
                        </a:rPr>
                        <a:t>Volume of mybox1 is 3000.0</a:t>
                      </a:r>
                    </a:p>
                    <a:p>
                      <a:r>
                        <a:rPr lang="en-US" sz="1400" b="0" i="0" u="none" strike="noStrike" cap="none" baseline="0" dirty="0">
                          <a:solidFill>
                            <a:srgbClr val="00B0F0"/>
                          </a:solidFill>
                          <a:latin typeface="Arial"/>
                          <a:ea typeface="Arial"/>
                          <a:cs typeface="Arial"/>
                          <a:sym typeface="Arial"/>
                        </a:rPr>
                        <a:t>Weight of mybox1 is 34.3</a:t>
                      </a:r>
                    </a:p>
                    <a:p>
                      <a:r>
                        <a:rPr lang="en-US" sz="1400" b="0" i="0" u="none" strike="noStrike" cap="none" baseline="0" dirty="0">
                          <a:solidFill>
                            <a:srgbClr val="00B0F0"/>
                          </a:solidFill>
                          <a:latin typeface="Arial"/>
                          <a:ea typeface="Arial"/>
                          <a:cs typeface="Arial"/>
                          <a:sym typeface="Arial"/>
                        </a:rPr>
                        <a:t>Volume of mybox2 is 24.0</a:t>
                      </a:r>
                    </a:p>
                    <a:p>
                      <a:r>
                        <a:rPr lang="en-US" sz="1400" b="0" i="0" u="none" strike="noStrike" cap="none" baseline="0" dirty="0">
                          <a:solidFill>
                            <a:srgbClr val="00B0F0"/>
                          </a:solidFill>
                          <a:latin typeface="Arial"/>
                          <a:ea typeface="Arial"/>
                          <a:cs typeface="Arial"/>
                          <a:sym typeface="Arial"/>
                        </a:rPr>
                        <a:t>Weight of mybox2 is 0.076</a:t>
                      </a:r>
                      <a:endParaRPr lang="en-IN" sz="1600" dirty="0">
                        <a:solidFill>
                          <a:srgbClr val="00B0F0"/>
                        </a:solidFill>
                      </a:endParaRPr>
                    </a:p>
                    <a:p>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838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US" b="1" dirty="0"/>
              <a:t>Inheritance</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US" sz="1800" b="1" dirty="0" err="1"/>
              <a:t>BoxWeight</a:t>
            </a:r>
            <a:r>
              <a:rPr lang="en-US" sz="1800" b="1" dirty="0"/>
              <a:t> inherits all of the characteristics of Box and adds to them the weight component.</a:t>
            </a:r>
          </a:p>
          <a:p>
            <a:pPr algn="just"/>
            <a:r>
              <a:rPr lang="en-US" sz="1800" dirty="0"/>
              <a:t>It is not necessary for </a:t>
            </a:r>
            <a:r>
              <a:rPr lang="en-US" sz="1800" b="1" dirty="0" err="1"/>
              <a:t>BoxWeight</a:t>
            </a:r>
            <a:r>
              <a:rPr lang="en-US" sz="1800" b="1" dirty="0"/>
              <a:t> to re-create all of the features found in Box. It can simply </a:t>
            </a:r>
            <a:r>
              <a:rPr lang="en-US" sz="1800" dirty="0"/>
              <a:t>extend </a:t>
            </a:r>
            <a:r>
              <a:rPr lang="en-US" sz="1800" b="1" dirty="0"/>
              <a:t>Box to meet its own purposes.</a:t>
            </a:r>
          </a:p>
          <a:p>
            <a:pPr algn="just"/>
            <a:r>
              <a:rPr lang="en-US" sz="1800" dirty="0">
                <a:solidFill>
                  <a:srgbClr val="FF0000"/>
                </a:solidFill>
              </a:rPr>
              <a:t>A major advantage of inheritance is that once you have created a </a:t>
            </a:r>
            <a:r>
              <a:rPr lang="en-US" sz="1800" dirty="0" err="1">
                <a:solidFill>
                  <a:srgbClr val="FF0000"/>
                </a:solidFill>
              </a:rPr>
              <a:t>superclass</a:t>
            </a:r>
            <a:r>
              <a:rPr lang="en-US" sz="1800" dirty="0">
                <a:solidFill>
                  <a:srgbClr val="FF0000"/>
                </a:solidFill>
              </a:rPr>
              <a:t> that defines the attributes common to a set of objects, it can be used to create any number of more specific subclasses. </a:t>
            </a:r>
          </a:p>
          <a:p>
            <a:pPr algn="just"/>
            <a:r>
              <a:rPr lang="en-US" sz="1800" dirty="0"/>
              <a:t>Each subclass can precisely tailor its own classification. </a:t>
            </a: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328666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dirty="0"/>
              <a:t>A </a:t>
            </a:r>
            <a:r>
              <a:rPr lang="en-US" sz="2400" b="1" dirty="0" err="1"/>
              <a:t>Superclass</a:t>
            </a:r>
            <a:r>
              <a:rPr lang="en-US" sz="2400" b="1" dirty="0"/>
              <a:t> Variable Can Reference a Subclass Object</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244698524"/>
              </p:ext>
            </p:extLst>
          </p:nvPr>
        </p:nvGraphicFramePr>
        <p:xfrm>
          <a:off x="152400" y="783302"/>
          <a:ext cx="8991600" cy="4200872"/>
        </p:xfrm>
        <a:graphic>
          <a:graphicData uri="http://schemas.openxmlformats.org/drawingml/2006/table">
            <a:tbl>
              <a:tblPr firstRow="1" bandRow="1">
                <a:tableStyleId>{D016372B-EEBE-4A30-A24A-56B3CD919E51}</a:tableStyleId>
              </a:tblPr>
              <a:tblGrid>
                <a:gridCol w="4495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200872">
                <a:tc>
                  <a:txBody>
                    <a:bodyPr/>
                    <a:lstStyle/>
                    <a:p>
                      <a:r>
                        <a:rPr lang="en-US" sz="1600" b="0" i="0" u="none" strike="noStrike" cap="none" baseline="0" dirty="0">
                          <a:solidFill>
                            <a:srgbClr val="000000"/>
                          </a:solidFill>
                          <a:latin typeface="Arial"/>
                          <a:ea typeface="Arial"/>
                          <a:cs typeface="Arial"/>
                          <a:sym typeface="Arial"/>
                        </a:rPr>
                        <a:t>class </a:t>
                      </a:r>
                      <a:r>
                        <a:rPr lang="en-US" sz="1600" b="1" i="0" u="none" strike="noStrike" cap="none" baseline="0" dirty="0" err="1">
                          <a:solidFill>
                            <a:srgbClr val="002060"/>
                          </a:solidFill>
                          <a:latin typeface="Arial"/>
                          <a:ea typeface="Arial"/>
                          <a:cs typeface="Arial"/>
                          <a:sym typeface="Arial"/>
                        </a:rPr>
                        <a:t>RefDemo</a:t>
                      </a:r>
                      <a:r>
                        <a:rPr lang="en-US" sz="1600" b="0" i="0" u="none" strike="noStrike" cap="none" baseline="0" dirty="0">
                          <a:solidFill>
                            <a:srgbClr val="000000"/>
                          </a:solidFill>
                          <a:latin typeface="Arial"/>
                          <a:ea typeface="Arial"/>
                          <a:cs typeface="Arial"/>
                          <a:sym typeface="Arial"/>
                        </a:rPr>
                        <a:t> {</a:t>
                      </a:r>
                    </a:p>
                    <a:p>
                      <a:r>
                        <a:rPr lang="en-US" sz="1600" b="0" i="0" u="none" strike="noStrike" cap="none" baseline="0" dirty="0">
                          <a:solidFill>
                            <a:srgbClr val="000000"/>
                          </a:solidFill>
                          <a:latin typeface="Arial"/>
                          <a:ea typeface="Arial"/>
                          <a:cs typeface="Arial"/>
                          <a:sym typeface="Arial"/>
                        </a:rPr>
                        <a:t>public static void main(String </a:t>
                      </a:r>
                      <a:r>
                        <a:rPr lang="en-US" sz="1600" b="0" i="0" u="none" strike="noStrike" cap="none" baseline="0" dirty="0" err="1">
                          <a:solidFill>
                            <a:srgbClr val="000000"/>
                          </a:solidFill>
                          <a:latin typeface="Arial"/>
                          <a:ea typeface="Arial"/>
                          <a:cs typeface="Arial"/>
                          <a:sym typeface="Arial"/>
                        </a:rPr>
                        <a:t>args</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 {</a:t>
                      </a:r>
                    </a:p>
                    <a:p>
                      <a:r>
                        <a:rPr lang="en-US" sz="1600" b="0" i="0" u="none" strike="noStrike" cap="none" baseline="0" dirty="0" err="1">
                          <a:solidFill>
                            <a:srgbClr val="000000"/>
                          </a:solidFill>
                          <a:latin typeface="Arial"/>
                          <a:ea typeface="Arial"/>
                          <a:cs typeface="Arial"/>
                          <a:sym typeface="Arial"/>
                        </a:rPr>
                        <a:t>BoxWeight</a:t>
                      </a:r>
                      <a:r>
                        <a:rPr lang="en-US" sz="1600" b="0" i="0" u="none" strike="noStrike" cap="none" baseline="0" dirty="0">
                          <a:solidFill>
                            <a:srgbClr val="000000"/>
                          </a:solidFill>
                          <a:latin typeface="Arial"/>
                          <a:ea typeface="Arial"/>
                          <a:cs typeface="Arial"/>
                          <a:sym typeface="Arial"/>
                        </a:rPr>
                        <a:t> </a:t>
                      </a:r>
                      <a:r>
                        <a:rPr lang="en-US" sz="1600" b="1" i="0" u="none" strike="noStrike" cap="none" baseline="0" dirty="0" err="1">
                          <a:solidFill>
                            <a:srgbClr val="000000"/>
                          </a:solidFill>
                          <a:latin typeface="Arial"/>
                          <a:ea typeface="Arial"/>
                          <a:cs typeface="Arial"/>
                          <a:sym typeface="Arial"/>
                        </a:rPr>
                        <a:t>weightbox</a:t>
                      </a:r>
                      <a:r>
                        <a:rPr lang="en-US" sz="1600" b="0" i="0" u="none" strike="noStrike" cap="none" baseline="0" dirty="0">
                          <a:solidFill>
                            <a:srgbClr val="000000"/>
                          </a:solidFill>
                          <a:latin typeface="Arial"/>
                          <a:ea typeface="Arial"/>
                          <a:cs typeface="Arial"/>
                          <a:sym typeface="Arial"/>
                        </a:rPr>
                        <a:t> = new </a:t>
                      </a:r>
                      <a:r>
                        <a:rPr lang="en-US" sz="1600" b="0" i="0" u="none" strike="noStrike" cap="none" baseline="0" dirty="0" err="1">
                          <a:solidFill>
                            <a:srgbClr val="000000"/>
                          </a:solidFill>
                          <a:latin typeface="Arial"/>
                          <a:ea typeface="Arial"/>
                          <a:cs typeface="Arial"/>
                          <a:sym typeface="Arial"/>
                        </a:rPr>
                        <a:t>BoxWeight</a:t>
                      </a:r>
                      <a:r>
                        <a:rPr lang="en-US" sz="1600" b="0" i="0" u="none" strike="noStrike" cap="none" baseline="0" dirty="0">
                          <a:solidFill>
                            <a:srgbClr val="000000"/>
                          </a:solidFill>
                          <a:latin typeface="Arial"/>
                          <a:ea typeface="Arial"/>
                          <a:cs typeface="Arial"/>
                          <a:sym typeface="Arial"/>
                        </a:rPr>
                        <a:t>(3, 5, 7, 8.37);</a:t>
                      </a:r>
                    </a:p>
                    <a:p>
                      <a:r>
                        <a:rPr lang="en-US" sz="1600" b="0" i="0" u="none" strike="noStrike" cap="none" baseline="0" dirty="0">
                          <a:solidFill>
                            <a:srgbClr val="C00000"/>
                          </a:solidFill>
                          <a:latin typeface="Arial"/>
                          <a:ea typeface="Arial"/>
                          <a:cs typeface="Arial"/>
                          <a:sym typeface="Arial"/>
                        </a:rPr>
                        <a:t>Box </a:t>
                      </a:r>
                      <a:r>
                        <a:rPr lang="en-US" sz="1600" b="0" i="0" u="none" strike="noStrike" cap="none" baseline="0" dirty="0" err="1">
                          <a:solidFill>
                            <a:srgbClr val="C00000"/>
                          </a:solidFill>
                          <a:latin typeface="Arial"/>
                          <a:ea typeface="Arial"/>
                          <a:cs typeface="Arial"/>
                          <a:sym typeface="Arial"/>
                        </a:rPr>
                        <a:t>plainbox</a:t>
                      </a:r>
                      <a:r>
                        <a:rPr lang="en-US" sz="1600" b="0" i="0" u="none" strike="noStrike" cap="none" baseline="0" dirty="0">
                          <a:solidFill>
                            <a:srgbClr val="C00000"/>
                          </a:solidFill>
                          <a:latin typeface="Arial"/>
                          <a:ea typeface="Arial"/>
                          <a:cs typeface="Arial"/>
                          <a:sym typeface="Arial"/>
                        </a:rPr>
                        <a:t> = new Box();</a:t>
                      </a:r>
                    </a:p>
                    <a:p>
                      <a:r>
                        <a:rPr lang="en-US" sz="1600" b="0" i="0" u="none" strike="noStrike" cap="none" baseline="0" dirty="0">
                          <a:solidFill>
                            <a:srgbClr val="000000"/>
                          </a:solidFill>
                          <a:latin typeface="Arial"/>
                          <a:ea typeface="Arial"/>
                          <a:cs typeface="Arial"/>
                          <a:sym typeface="Arial"/>
                        </a:rPr>
                        <a:t>double </a:t>
                      </a:r>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 = </a:t>
                      </a:r>
                      <a:r>
                        <a:rPr lang="en-US" sz="1600" b="0" i="0" u="none" strike="noStrike" cap="none" baseline="0" dirty="0" err="1">
                          <a:solidFill>
                            <a:srgbClr val="000000"/>
                          </a:solidFill>
                          <a:latin typeface="Arial"/>
                          <a:ea typeface="Arial"/>
                          <a:cs typeface="Arial"/>
                          <a:sym typeface="Arial"/>
                        </a:rPr>
                        <a:t>weightbox.volume</a:t>
                      </a:r>
                      <a:r>
                        <a:rPr lang="en-US" sz="1600" b="0" i="0" u="none" strike="noStrike" cap="none" baseline="0" dirty="0">
                          <a:solidFill>
                            <a:srgbClr val="000000"/>
                          </a:solidFill>
                          <a:latin typeface="Arial"/>
                          <a:ea typeface="Arial"/>
                          <a:cs typeface="Arial"/>
                          <a:sym typeface="Arial"/>
                        </a:rPr>
                        <a:t>();</a:t>
                      </a:r>
                    </a:p>
                    <a:p>
                      <a:r>
                        <a:rPr lang="nl-NL" sz="1600" b="0" i="0" u="none" strike="noStrike" cap="none" baseline="0" dirty="0">
                          <a:solidFill>
                            <a:srgbClr val="000000"/>
                          </a:solidFill>
                          <a:latin typeface="Arial"/>
                          <a:ea typeface="Arial"/>
                          <a:cs typeface="Arial"/>
                          <a:sym typeface="Arial"/>
                        </a:rPr>
                        <a:t>System.out.println("Volume of weightbox is " + vol);</a:t>
                      </a:r>
                    </a:p>
                    <a:p>
                      <a:endParaRPr lang="nl-NL" sz="1600" b="0" i="0" u="none" strike="noStrike" cap="none" baseline="0" dirty="0">
                        <a:solidFill>
                          <a:srgbClr val="000000"/>
                        </a:solidFill>
                        <a:latin typeface="Arial"/>
                        <a:ea typeface="Arial"/>
                        <a:cs typeface="Arial"/>
                        <a:sym typeface="Arial"/>
                      </a:endParaRP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("Weight of </a:t>
                      </a:r>
                      <a:r>
                        <a:rPr lang="en-US" sz="1600" b="0" i="0" u="none" strike="noStrike" cap="none" baseline="0" dirty="0" err="1">
                          <a:solidFill>
                            <a:srgbClr val="000000"/>
                          </a:solidFill>
                          <a:latin typeface="Arial"/>
                          <a:ea typeface="Arial"/>
                          <a:cs typeface="Arial"/>
                          <a:sym typeface="Arial"/>
                        </a:rPr>
                        <a:t>weightbox</a:t>
                      </a:r>
                      <a:r>
                        <a:rPr lang="en-US" sz="1600" b="0" i="0" u="none" strike="noStrike" cap="none" baseline="0" dirty="0">
                          <a:solidFill>
                            <a:srgbClr val="000000"/>
                          </a:solidFill>
                          <a:latin typeface="Arial"/>
                          <a:ea typeface="Arial"/>
                          <a:cs typeface="Arial"/>
                          <a:sym typeface="Arial"/>
                        </a:rPr>
                        <a:t> is " +</a:t>
                      </a:r>
                    </a:p>
                    <a:p>
                      <a:r>
                        <a:rPr lang="en-US" sz="1600" b="0" i="0" u="none" strike="noStrike" cap="none" baseline="0" dirty="0" err="1">
                          <a:solidFill>
                            <a:srgbClr val="000000"/>
                          </a:solidFill>
                          <a:latin typeface="Arial"/>
                          <a:ea typeface="Arial"/>
                          <a:cs typeface="Arial"/>
                          <a:sym typeface="Arial"/>
                        </a:rPr>
                        <a:t>weightbox.weight</a:t>
                      </a:r>
                      <a:r>
                        <a:rPr lang="en-US" sz="1600" b="0" i="0" u="none" strike="noStrike" cap="none" baseline="0" dirty="0">
                          <a:solidFill>
                            <a:srgbClr val="000000"/>
                          </a:solidFill>
                          <a:latin typeface="Arial"/>
                          <a:ea typeface="Arial"/>
                          <a:cs typeface="Arial"/>
                          <a:sym typeface="Arial"/>
                        </a:rPr>
                        <a:t>);</a:t>
                      </a:r>
                    </a:p>
                    <a:p>
                      <a:endParaRPr lang="en-US" sz="1600" b="0" i="0" u="none" strike="noStrike" cap="none" baseline="0" dirty="0">
                        <a:solidFill>
                          <a:srgbClr val="000000"/>
                        </a:solidFill>
                        <a:latin typeface="Arial"/>
                        <a:ea typeface="Arial"/>
                        <a:cs typeface="Arial"/>
                        <a:sym typeface="Arial"/>
                      </a:endParaRP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a:t>
                      </a:r>
                    </a:p>
                  </a:txBody>
                  <a:tcPr/>
                </a:tc>
                <a:tc>
                  <a:txBody>
                    <a:bodyPr/>
                    <a:lstStyle/>
                    <a:p>
                      <a:r>
                        <a:rPr lang="en-US" sz="1600" b="0" i="0" u="none" strike="noStrike" cap="none" baseline="0" dirty="0">
                          <a:solidFill>
                            <a:srgbClr val="000000"/>
                          </a:solidFill>
                          <a:latin typeface="Arial"/>
                          <a:ea typeface="Arial"/>
                          <a:cs typeface="Arial"/>
                          <a:sym typeface="Arial"/>
                        </a:rPr>
                        <a:t>// assign </a:t>
                      </a:r>
                      <a:r>
                        <a:rPr lang="en-US" sz="1600" b="0" i="0" u="none" strike="noStrike" cap="none" baseline="0" dirty="0" err="1">
                          <a:solidFill>
                            <a:srgbClr val="000000"/>
                          </a:solidFill>
                          <a:latin typeface="Arial"/>
                          <a:ea typeface="Arial"/>
                          <a:cs typeface="Arial"/>
                          <a:sym typeface="Arial"/>
                        </a:rPr>
                        <a:t>BoxWeight</a:t>
                      </a:r>
                      <a:r>
                        <a:rPr lang="en-US" sz="1600" b="0" i="0" u="none" strike="noStrike" cap="none" baseline="0" dirty="0">
                          <a:solidFill>
                            <a:srgbClr val="000000"/>
                          </a:solidFill>
                          <a:latin typeface="Arial"/>
                          <a:ea typeface="Arial"/>
                          <a:cs typeface="Arial"/>
                          <a:sym typeface="Arial"/>
                        </a:rPr>
                        <a:t> reference to Box reference</a:t>
                      </a:r>
                    </a:p>
                    <a:p>
                      <a:r>
                        <a:rPr lang="en-US" sz="1600" b="1" i="0" u="none" strike="noStrike" cap="none" baseline="0" dirty="0" err="1">
                          <a:solidFill>
                            <a:srgbClr val="00B0F0"/>
                          </a:solidFill>
                          <a:latin typeface="Arial"/>
                          <a:ea typeface="Arial"/>
                          <a:cs typeface="Arial"/>
                          <a:sym typeface="Arial"/>
                        </a:rPr>
                        <a:t>plainbox</a:t>
                      </a:r>
                      <a:r>
                        <a:rPr lang="en-US" sz="1600" b="1" i="0" u="none" strike="noStrike" cap="none" baseline="0" dirty="0">
                          <a:solidFill>
                            <a:srgbClr val="00B0F0"/>
                          </a:solidFill>
                          <a:latin typeface="Arial"/>
                          <a:ea typeface="Arial"/>
                          <a:cs typeface="Arial"/>
                          <a:sym typeface="Arial"/>
                        </a:rPr>
                        <a:t> = </a:t>
                      </a:r>
                      <a:r>
                        <a:rPr lang="en-US" sz="1600" b="1" i="0" u="none" strike="noStrike" cap="none" baseline="0" dirty="0" err="1">
                          <a:solidFill>
                            <a:srgbClr val="00B0F0"/>
                          </a:solidFill>
                          <a:latin typeface="Arial"/>
                          <a:ea typeface="Arial"/>
                          <a:cs typeface="Arial"/>
                          <a:sym typeface="Arial"/>
                        </a:rPr>
                        <a:t>weightbox</a:t>
                      </a:r>
                      <a:r>
                        <a:rPr lang="en-US" sz="1600" b="1" i="0" u="none" strike="noStrike" cap="none" baseline="0" dirty="0">
                          <a:solidFill>
                            <a:srgbClr val="00B0F0"/>
                          </a:solidFill>
                          <a:latin typeface="Arial"/>
                          <a:ea typeface="Arial"/>
                          <a:cs typeface="Arial"/>
                          <a:sym typeface="Arial"/>
                        </a:rPr>
                        <a:t>;</a:t>
                      </a:r>
                    </a:p>
                    <a:p>
                      <a:endParaRPr lang="en-US" sz="1600" b="0" i="0" u="none" strike="noStrike" cap="none" baseline="0" dirty="0">
                        <a:solidFill>
                          <a:srgbClr val="000000"/>
                        </a:solidFill>
                        <a:latin typeface="Arial"/>
                        <a:ea typeface="Arial"/>
                        <a:cs typeface="Arial"/>
                        <a:sym typeface="Arial"/>
                      </a:endParaRPr>
                    </a:p>
                    <a:p>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 = </a:t>
                      </a:r>
                      <a:r>
                        <a:rPr lang="en-US" sz="1600" b="0" i="0" u="none" strike="noStrike" cap="none" baseline="0" dirty="0" err="1">
                          <a:solidFill>
                            <a:srgbClr val="000000"/>
                          </a:solidFill>
                          <a:latin typeface="Arial"/>
                          <a:ea typeface="Arial"/>
                          <a:cs typeface="Arial"/>
                          <a:sym typeface="Arial"/>
                        </a:rPr>
                        <a:t>plainbox.volume</a:t>
                      </a:r>
                      <a:r>
                        <a:rPr lang="en-US" sz="1600" b="0" i="0" u="none" strike="noStrike" cap="none" baseline="0" dirty="0">
                          <a:solidFill>
                            <a:srgbClr val="000000"/>
                          </a:solidFill>
                          <a:latin typeface="Arial"/>
                          <a:ea typeface="Arial"/>
                          <a:cs typeface="Arial"/>
                          <a:sym typeface="Arial"/>
                        </a:rPr>
                        <a:t>(); // OK, volume() defined in Box</a:t>
                      </a:r>
                    </a:p>
                    <a:p>
                      <a:r>
                        <a:rPr lang="en-US" sz="1600" b="0" i="0" u="none" strike="noStrike" cap="none" baseline="0" dirty="0" err="1">
                          <a:solidFill>
                            <a:srgbClr val="000000"/>
                          </a:solidFill>
                          <a:latin typeface="Arial"/>
                          <a:ea typeface="Arial"/>
                          <a:cs typeface="Arial"/>
                          <a:sym typeface="Arial"/>
                        </a:rPr>
                        <a:t>System.out.println</a:t>
                      </a:r>
                      <a:r>
                        <a:rPr lang="en-US" sz="1600" b="0" i="0" u="none" strike="noStrike" cap="none" baseline="0" dirty="0">
                          <a:solidFill>
                            <a:srgbClr val="000000"/>
                          </a:solidFill>
                          <a:latin typeface="Arial"/>
                          <a:ea typeface="Arial"/>
                          <a:cs typeface="Arial"/>
                          <a:sym typeface="Arial"/>
                        </a:rPr>
                        <a:t>("Volume of </a:t>
                      </a:r>
                      <a:r>
                        <a:rPr lang="en-US" sz="1600" b="0" i="0" u="none" strike="noStrike" cap="none" baseline="0" dirty="0" err="1">
                          <a:solidFill>
                            <a:srgbClr val="000000"/>
                          </a:solidFill>
                          <a:latin typeface="Arial"/>
                          <a:ea typeface="Arial"/>
                          <a:cs typeface="Arial"/>
                          <a:sym typeface="Arial"/>
                        </a:rPr>
                        <a:t>plainbox</a:t>
                      </a:r>
                      <a:r>
                        <a:rPr lang="en-US" sz="1600" b="0" i="0" u="none" strike="noStrike" cap="none" baseline="0" dirty="0">
                          <a:solidFill>
                            <a:srgbClr val="000000"/>
                          </a:solidFill>
                          <a:latin typeface="Arial"/>
                          <a:ea typeface="Arial"/>
                          <a:cs typeface="Arial"/>
                          <a:sym typeface="Arial"/>
                        </a:rPr>
                        <a:t> is " + </a:t>
                      </a:r>
                      <a:r>
                        <a:rPr lang="en-US" sz="1600" b="0" i="0" u="none" strike="noStrike" cap="none" baseline="0" dirty="0" err="1">
                          <a:solidFill>
                            <a:srgbClr val="000000"/>
                          </a:solidFill>
                          <a:latin typeface="Arial"/>
                          <a:ea typeface="Arial"/>
                          <a:cs typeface="Arial"/>
                          <a:sym typeface="Arial"/>
                        </a:rPr>
                        <a:t>vol</a:t>
                      </a:r>
                      <a:r>
                        <a:rPr lang="en-US" sz="1600" b="0" i="0" u="none" strike="noStrike" cap="none" baseline="0" dirty="0">
                          <a:solidFill>
                            <a:srgbClr val="000000"/>
                          </a:solidFill>
                          <a:latin typeface="Arial"/>
                          <a:ea typeface="Arial"/>
                          <a:cs typeface="Arial"/>
                          <a:sym typeface="Arial"/>
                        </a:rPr>
                        <a:t>);</a:t>
                      </a:r>
                    </a:p>
                    <a:p>
                      <a:endParaRPr lang="en-US" sz="1600" b="0" i="0" u="none" strike="noStrike" cap="none" baseline="0" dirty="0">
                        <a:solidFill>
                          <a:srgbClr val="000000"/>
                        </a:solidFill>
                        <a:latin typeface="Arial"/>
                        <a:ea typeface="Arial"/>
                        <a:cs typeface="Arial"/>
                        <a:sym typeface="Arial"/>
                      </a:endParaRPr>
                    </a:p>
                    <a:p>
                      <a:r>
                        <a:rPr lang="en-US" sz="1600" b="0" i="0" u="none" strike="noStrike" cap="none" baseline="0" dirty="0">
                          <a:solidFill>
                            <a:srgbClr val="000000"/>
                          </a:solidFill>
                          <a:latin typeface="Arial"/>
                          <a:ea typeface="Arial"/>
                          <a:cs typeface="Arial"/>
                          <a:sym typeface="Arial"/>
                        </a:rPr>
                        <a:t>/* The following statement is invalid because </a:t>
                      </a:r>
                      <a:r>
                        <a:rPr lang="en-US" sz="1600" b="0" i="0" u="none" strike="noStrike" cap="none" baseline="0" dirty="0" err="1">
                          <a:solidFill>
                            <a:srgbClr val="000000"/>
                          </a:solidFill>
                          <a:latin typeface="Arial"/>
                          <a:ea typeface="Arial"/>
                          <a:cs typeface="Arial"/>
                          <a:sym typeface="Arial"/>
                        </a:rPr>
                        <a:t>plainbox</a:t>
                      </a:r>
                      <a:r>
                        <a:rPr lang="en-US" sz="1600" b="0" i="0" u="none" strike="noStrike" cap="none" baseline="0" dirty="0">
                          <a:solidFill>
                            <a:srgbClr val="000000"/>
                          </a:solidFill>
                          <a:latin typeface="Arial"/>
                          <a:ea typeface="Arial"/>
                          <a:cs typeface="Arial"/>
                          <a:sym typeface="Arial"/>
                        </a:rPr>
                        <a:t> does not define a weight member. */</a:t>
                      </a:r>
                    </a:p>
                    <a:p>
                      <a:endParaRPr lang="en-US" sz="1600" b="0" i="0" u="none" strike="noStrike" cap="none" baseline="0" dirty="0">
                        <a:solidFill>
                          <a:srgbClr val="000000"/>
                        </a:solidFill>
                        <a:latin typeface="Arial"/>
                        <a:ea typeface="Arial"/>
                        <a:cs typeface="Arial"/>
                        <a:sym typeface="Arial"/>
                      </a:endParaRPr>
                    </a:p>
                    <a:p>
                      <a:r>
                        <a:rPr lang="en-US" sz="1600" b="1" i="0" u="none" strike="noStrike" cap="none" baseline="0" dirty="0">
                          <a:solidFill>
                            <a:srgbClr val="00B0F0"/>
                          </a:solidFill>
                          <a:latin typeface="Arial"/>
                          <a:ea typeface="Arial"/>
                          <a:cs typeface="Arial"/>
                          <a:sym typeface="Arial"/>
                        </a:rPr>
                        <a:t>// </a:t>
                      </a:r>
                      <a:r>
                        <a:rPr lang="en-US" sz="1600" b="1" i="0" u="none" strike="noStrike" cap="none" baseline="0" dirty="0" err="1">
                          <a:solidFill>
                            <a:srgbClr val="00B0F0"/>
                          </a:solidFill>
                          <a:latin typeface="Arial"/>
                          <a:ea typeface="Arial"/>
                          <a:cs typeface="Arial"/>
                          <a:sym typeface="Arial"/>
                        </a:rPr>
                        <a:t>System.out.println</a:t>
                      </a:r>
                      <a:r>
                        <a:rPr lang="en-US" sz="1600" b="1" i="0" u="none" strike="noStrike" cap="none" baseline="0" dirty="0">
                          <a:solidFill>
                            <a:srgbClr val="00B0F0"/>
                          </a:solidFill>
                          <a:latin typeface="Arial"/>
                          <a:ea typeface="Arial"/>
                          <a:cs typeface="Arial"/>
                          <a:sym typeface="Arial"/>
                        </a:rPr>
                        <a:t>("Weight of </a:t>
                      </a:r>
                      <a:r>
                        <a:rPr lang="en-US" sz="1600" b="1" i="0" u="none" strike="noStrike" cap="none" baseline="0" dirty="0" err="1">
                          <a:solidFill>
                            <a:srgbClr val="00B0F0"/>
                          </a:solidFill>
                          <a:latin typeface="Arial"/>
                          <a:ea typeface="Arial"/>
                          <a:cs typeface="Arial"/>
                          <a:sym typeface="Arial"/>
                        </a:rPr>
                        <a:t>plainbox</a:t>
                      </a:r>
                      <a:r>
                        <a:rPr lang="en-US" sz="1600" b="1" i="0" u="none" strike="noStrike" cap="none" baseline="0" dirty="0">
                          <a:solidFill>
                            <a:srgbClr val="00B0F0"/>
                          </a:solidFill>
                          <a:latin typeface="Arial"/>
                          <a:ea typeface="Arial"/>
                          <a:cs typeface="Arial"/>
                          <a:sym typeface="Arial"/>
                        </a:rPr>
                        <a:t> is " + </a:t>
                      </a:r>
                      <a:r>
                        <a:rPr lang="en-US" sz="2400" b="1" i="0" u="none" strike="noStrike" cap="none" baseline="0" dirty="0" err="1">
                          <a:solidFill>
                            <a:srgbClr val="C00000"/>
                          </a:solidFill>
                          <a:latin typeface="Arial"/>
                          <a:ea typeface="Arial"/>
                          <a:cs typeface="Arial"/>
                          <a:sym typeface="Arial"/>
                        </a:rPr>
                        <a:t>plainbox.weight</a:t>
                      </a:r>
                      <a:r>
                        <a:rPr lang="en-US" sz="2400" b="1" i="0" u="none" strike="noStrike" cap="none" baseline="0" dirty="0">
                          <a:solidFill>
                            <a:srgbClr val="C00000"/>
                          </a:solidFill>
                          <a:latin typeface="Arial"/>
                          <a:ea typeface="Arial"/>
                          <a:cs typeface="Arial"/>
                          <a:sym typeface="Arial"/>
                        </a:rPr>
                        <a:t>);</a:t>
                      </a:r>
                      <a:endParaRPr lang="en-US" sz="1600" b="1" i="0" u="none" strike="noStrike" cap="none" baseline="0" dirty="0">
                        <a:solidFill>
                          <a:srgbClr val="C00000"/>
                        </a:solidFill>
                        <a:latin typeface="Arial"/>
                        <a:ea typeface="Arial"/>
                        <a:cs typeface="Arial"/>
                        <a:sym typeface="Arial"/>
                      </a:endParaRP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583488" cy="576064"/>
          </a:xfrm>
        </p:spPr>
        <p:txBody>
          <a:bodyPr/>
          <a:lstStyle/>
          <a:p>
            <a:r>
              <a:rPr lang="en-US" sz="2400" b="1" dirty="0"/>
              <a:t>A </a:t>
            </a:r>
            <a:r>
              <a:rPr lang="en-US" sz="2400" b="1" dirty="0" err="1"/>
              <a:t>Superclass</a:t>
            </a:r>
            <a:r>
              <a:rPr lang="en-US" sz="2400" b="1" dirty="0"/>
              <a:t> Variable Can Reference a Subclass Object</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r>
              <a:rPr lang="en-US" sz="1600" dirty="0"/>
              <a:t>It is important to understand that </a:t>
            </a:r>
            <a:r>
              <a:rPr lang="en-US" sz="1600" dirty="0">
                <a:highlight>
                  <a:srgbClr val="FFFF00"/>
                </a:highlight>
              </a:rPr>
              <a:t>it is the type of the reference variable—not the type of the object that it refers to</a:t>
            </a:r>
            <a:r>
              <a:rPr lang="en-US" sz="1600" dirty="0"/>
              <a:t>—that determines what members can be accessed. </a:t>
            </a:r>
          </a:p>
          <a:p>
            <a:pPr algn="just"/>
            <a:r>
              <a:rPr lang="en-US" sz="1600" dirty="0"/>
              <a:t>That is, </a:t>
            </a:r>
            <a:r>
              <a:rPr lang="en-US" sz="1600" dirty="0">
                <a:solidFill>
                  <a:srgbClr val="C00000"/>
                </a:solidFill>
              </a:rPr>
              <a:t>when a reference to a subclass object is assigned to a </a:t>
            </a:r>
            <a:r>
              <a:rPr lang="en-US" sz="1600" dirty="0" err="1">
                <a:solidFill>
                  <a:srgbClr val="C00000"/>
                </a:solidFill>
              </a:rPr>
              <a:t>superclass</a:t>
            </a:r>
            <a:r>
              <a:rPr lang="en-US" sz="1600" dirty="0">
                <a:solidFill>
                  <a:srgbClr val="C00000"/>
                </a:solidFill>
              </a:rPr>
              <a:t> reference variable, you will have access only to those parts of the object defined by the </a:t>
            </a:r>
            <a:r>
              <a:rPr lang="en-US" sz="1600" dirty="0" err="1">
                <a:solidFill>
                  <a:srgbClr val="C00000"/>
                </a:solidFill>
              </a:rPr>
              <a:t>superclass</a:t>
            </a:r>
            <a:r>
              <a:rPr lang="en-US" sz="1600" dirty="0">
                <a:solidFill>
                  <a:srgbClr val="C00000"/>
                </a:solidFill>
              </a:rPr>
              <a:t>. </a:t>
            </a:r>
          </a:p>
          <a:p>
            <a:pPr algn="just"/>
            <a:r>
              <a:rPr lang="en-US" sz="1600" dirty="0"/>
              <a:t>This is why </a:t>
            </a:r>
            <a:r>
              <a:rPr lang="en-US" sz="1600" b="1" dirty="0" err="1"/>
              <a:t>plainbox</a:t>
            </a:r>
            <a:r>
              <a:rPr lang="en-US" sz="1600" b="1" dirty="0"/>
              <a:t> can’t access weight even when it refers to a </a:t>
            </a:r>
            <a:r>
              <a:rPr lang="en-US" sz="1600" b="1" dirty="0" err="1"/>
              <a:t>BoxWeight</a:t>
            </a:r>
            <a:r>
              <a:rPr lang="en-US" sz="1600" b="1" dirty="0"/>
              <a:t> object. If you think about it, this makes sense, </a:t>
            </a:r>
            <a:r>
              <a:rPr lang="en-US" sz="1600" dirty="0"/>
              <a:t>because the </a:t>
            </a:r>
            <a:r>
              <a:rPr lang="en-US" sz="1600" dirty="0" err="1"/>
              <a:t>superclass</a:t>
            </a:r>
            <a:r>
              <a:rPr lang="en-US" sz="1600" dirty="0"/>
              <a:t> has no knowledge of what a subclass adds to it. </a:t>
            </a:r>
          </a:p>
          <a:p>
            <a:pPr algn="just"/>
            <a:r>
              <a:rPr lang="en-US" sz="1600" dirty="0"/>
              <a:t>This is why the last line of code in the preceding fragment is commented out.</a:t>
            </a:r>
          </a:p>
          <a:p>
            <a:pPr algn="just"/>
            <a:r>
              <a:rPr lang="en-US" sz="1600" dirty="0"/>
              <a:t> It is not possible for a </a:t>
            </a:r>
            <a:r>
              <a:rPr lang="en-US" sz="1600" b="1" dirty="0"/>
              <a:t>Box reference </a:t>
            </a:r>
            <a:r>
              <a:rPr lang="en-US" sz="1600" dirty="0"/>
              <a:t>to access the </a:t>
            </a:r>
            <a:r>
              <a:rPr lang="en-US" sz="1600" b="1" dirty="0"/>
              <a:t>weight field, because Box does not define one.</a:t>
            </a: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extLst>
      <p:ext uri="{BB962C8B-B14F-4D97-AF65-F5344CB8AC3E}">
        <p14:creationId xmlns:p14="http://schemas.microsoft.com/office/powerpoint/2010/main" val="32866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Using super keyword</a:t>
            </a:r>
            <a:endParaRPr lang="en-IN" sz="2400" dirty="0"/>
          </a:p>
        </p:txBody>
      </p:sp>
      <p:sp>
        <p:nvSpPr>
          <p:cNvPr id="3" name="Text Placeholder 2"/>
          <p:cNvSpPr>
            <a:spLocks noGrp="1"/>
          </p:cNvSpPr>
          <p:nvPr>
            <p:ph type="body" idx="1"/>
          </p:nvPr>
        </p:nvSpPr>
        <p:spPr>
          <a:xfrm>
            <a:off x="323528" y="971550"/>
            <a:ext cx="8640960" cy="4048472"/>
          </a:xfrm>
        </p:spPr>
        <p:txBody>
          <a:bodyPr/>
          <a:lstStyle/>
          <a:p>
            <a:pPr algn="just"/>
            <a:r>
              <a:rPr lang="en-US" sz="1600" dirty="0"/>
              <a:t>In the previous example the constructor for </a:t>
            </a:r>
            <a:r>
              <a:rPr lang="en-US" sz="1600" b="1" dirty="0" err="1"/>
              <a:t>BoxWeight</a:t>
            </a:r>
            <a:r>
              <a:rPr lang="en-US" sz="1600" b="1" dirty="0"/>
              <a:t> explicitly </a:t>
            </a:r>
            <a:r>
              <a:rPr lang="en-US" sz="1600" dirty="0"/>
              <a:t>initializes the </a:t>
            </a:r>
            <a:r>
              <a:rPr lang="en-US" sz="1600" b="1" dirty="0"/>
              <a:t>width, height, and depth fields of Box( ). </a:t>
            </a:r>
          </a:p>
          <a:p>
            <a:pPr algn="just"/>
            <a:r>
              <a:rPr lang="en-US" sz="1600" b="1" dirty="0">
                <a:highlight>
                  <a:srgbClr val="FFFF00"/>
                </a:highlight>
              </a:rPr>
              <a:t>Not only does this duplicate code </a:t>
            </a:r>
            <a:r>
              <a:rPr lang="en-US" sz="1600" dirty="0">
                <a:highlight>
                  <a:srgbClr val="FFFF00"/>
                </a:highlight>
              </a:rPr>
              <a:t>found in its </a:t>
            </a:r>
            <a:r>
              <a:rPr lang="en-US" sz="1600" dirty="0" err="1">
                <a:highlight>
                  <a:srgbClr val="FFFF00"/>
                </a:highlight>
              </a:rPr>
              <a:t>superclass</a:t>
            </a:r>
            <a:r>
              <a:rPr lang="en-US" sz="1600" dirty="0"/>
              <a:t>, which is inefficient, but it implies that a subclass must be granted access to these members.</a:t>
            </a:r>
          </a:p>
          <a:p>
            <a:pPr algn="just"/>
            <a:r>
              <a:rPr lang="en-US" sz="1600" dirty="0"/>
              <a:t>However, there will be times when you will want to create a </a:t>
            </a:r>
            <a:r>
              <a:rPr lang="en-US" sz="1600" dirty="0" err="1"/>
              <a:t>superclass</a:t>
            </a:r>
            <a:r>
              <a:rPr lang="en-US" sz="1600" dirty="0"/>
              <a:t> that keeps the details of its implementation to itself (that is, that keeps its data members private).</a:t>
            </a:r>
          </a:p>
          <a:p>
            <a:pPr algn="just"/>
            <a:r>
              <a:rPr lang="en-US" sz="1600" dirty="0">
                <a:solidFill>
                  <a:srgbClr val="FF0000"/>
                </a:solidFill>
              </a:rPr>
              <a:t>In this case, there would be no way for a subclass to directly access or initialize these variables on its own.</a:t>
            </a:r>
          </a:p>
          <a:p>
            <a:r>
              <a:rPr lang="en-US" sz="1600" dirty="0">
                <a:solidFill>
                  <a:srgbClr val="002060"/>
                </a:solidFill>
              </a:rPr>
              <a:t>Whenever a subclass needs to refer to its immediate </a:t>
            </a:r>
            <a:r>
              <a:rPr lang="en-US" sz="1600" dirty="0" err="1">
                <a:solidFill>
                  <a:srgbClr val="002060"/>
                </a:solidFill>
              </a:rPr>
              <a:t>superclass</a:t>
            </a:r>
            <a:r>
              <a:rPr lang="en-US" sz="1600" dirty="0">
                <a:solidFill>
                  <a:srgbClr val="002060"/>
                </a:solidFill>
              </a:rPr>
              <a:t>, it can do so by use of the keyword </a:t>
            </a:r>
            <a:r>
              <a:rPr lang="en-US" sz="1600" b="1" dirty="0">
                <a:solidFill>
                  <a:srgbClr val="002060"/>
                </a:solidFill>
              </a:rPr>
              <a:t>super.</a:t>
            </a:r>
            <a:endParaRPr lang="en-IN" sz="1600" dirty="0">
              <a:solidFill>
                <a:srgbClr val="00206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328666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519990-A5BF-D1C3-87ED-03A0733569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pic>
        <p:nvPicPr>
          <p:cNvPr id="1026" name="Picture 2" descr="Usage of Java Super keyword">
            <a:extLst>
              <a:ext uri="{FF2B5EF4-FFF2-40B4-BE49-F238E27FC236}">
                <a16:creationId xmlns:a16="http://schemas.microsoft.com/office/drawing/2014/main" id="{05C22062-F3AA-492C-74A2-969C03E34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456066"/>
            <a:ext cx="4190999" cy="445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26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Uses of super keyword</a:t>
            </a:r>
            <a:endParaRPr lang="en-IN" sz="2400" dirty="0"/>
          </a:p>
        </p:txBody>
      </p:sp>
      <p:sp>
        <p:nvSpPr>
          <p:cNvPr id="3" name="Text Placeholder 2"/>
          <p:cNvSpPr>
            <a:spLocks noGrp="1"/>
          </p:cNvSpPr>
          <p:nvPr>
            <p:ph type="body" idx="1"/>
          </p:nvPr>
        </p:nvSpPr>
        <p:spPr>
          <a:xfrm>
            <a:off x="323528" y="895350"/>
            <a:ext cx="8820472" cy="4124672"/>
          </a:xfrm>
        </p:spPr>
        <p:txBody>
          <a:bodyPr/>
          <a:lstStyle/>
          <a:p>
            <a:pPr>
              <a:buNone/>
            </a:pPr>
            <a:r>
              <a:rPr lang="en-US" sz="1600" b="1" dirty="0"/>
              <a:t>Super has two general forms. </a:t>
            </a:r>
          </a:p>
          <a:p>
            <a:pPr>
              <a:buNone/>
            </a:pPr>
            <a:r>
              <a:rPr lang="en-US" sz="1600" b="1" dirty="0"/>
              <a:t>	</a:t>
            </a:r>
            <a:r>
              <a:rPr lang="en-US" sz="1600" b="1" dirty="0">
                <a:solidFill>
                  <a:srgbClr val="00B050"/>
                </a:solidFill>
              </a:rPr>
              <a:t>1.The first calls the superclass’ constructor. </a:t>
            </a:r>
          </a:p>
          <a:p>
            <a:pPr>
              <a:buNone/>
            </a:pPr>
            <a:r>
              <a:rPr lang="en-US" sz="1600" b="1" dirty="0">
                <a:solidFill>
                  <a:srgbClr val="00B050"/>
                </a:solidFill>
              </a:rPr>
              <a:t>	2.The second is </a:t>
            </a:r>
            <a:r>
              <a:rPr lang="en-US" sz="1600" dirty="0">
                <a:solidFill>
                  <a:srgbClr val="00B050"/>
                </a:solidFill>
              </a:rPr>
              <a:t>used to access a member of the superclass that has been hidden by a member of a subclass.</a:t>
            </a:r>
            <a:endParaRPr lang="en-US" sz="1600" u="sng" dirty="0">
              <a:solidFill>
                <a:srgbClr val="00B050"/>
              </a:solidFill>
            </a:endParaRPr>
          </a:p>
          <a:p>
            <a:pPr>
              <a:buNone/>
            </a:pPr>
            <a:r>
              <a:rPr lang="en-US" sz="1600" b="1" u="sng" dirty="0"/>
              <a:t>Using super to Call Superclass Constructors</a:t>
            </a:r>
          </a:p>
          <a:p>
            <a:r>
              <a:rPr lang="en-US" sz="1600" dirty="0"/>
              <a:t>A subclass can call a constructor defined by its superclass by use of the following form of </a:t>
            </a:r>
            <a:r>
              <a:rPr lang="en-US" sz="1600" b="1" dirty="0"/>
              <a:t>super:</a:t>
            </a:r>
          </a:p>
          <a:p>
            <a:pPr>
              <a:buNone/>
            </a:pPr>
            <a:r>
              <a:rPr lang="en-US" sz="1600" dirty="0"/>
              <a:t>			</a:t>
            </a:r>
            <a:r>
              <a:rPr lang="en-US" sz="1600" dirty="0">
                <a:solidFill>
                  <a:srgbClr val="C00000"/>
                </a:solidFill>
              </a:rPr>
              <a:t>super(</a:t>
            </a:r>
            <a:r>
              <a:rPr lang="en-US" sz="1600" i="1" dirty="0" err="1">
                <a:solidFill>
                  <a:srgbClr val="C00000"/>
                </a:solidFill>
              </a:rPr>
              <a:t>arg</a:t>
            </a:r>
            <a:r>
              <a:rPr lang="en-US" sz="1600" i="1" dirty="0">
                <a:solidFill>
                  <a:srgbClr val="C00000"/>
                </a:solidFill>
              </a:rPr>
              <a:t>-list);</a:t>
            </a:r>
          </a:p>
          <a:p>
            <a:r>
              <a:rPr lang="en-US" sz="1600" dirty="0"/>
              <a:t>Here, </a:t>
            </a:r>
            <a:r>
              <a:rPr lang="en-US" sz="1600" i="1" dirty="0" err="1"/>
              <a:t>arg</a:t>
            </a:r>
            <a:r>
              <a:rPr lang="en-US" sz="1600" i="1" dirty="0"/>
              <a:t>-list specifies any arguments needed by the constructor in the </a:t>
            </a:r>
            <a:r>
              <a:rPr lang="en-US" sz="1600" i="1" dirty="0" err="1"/>
              <a:t>superclass</a:t>
            </a:r>
            <a:r>
              <a:rPr lang="en-US" sz="1600" i="1" dirty="0"/>
              <a:t>. </a:t>
            </a:r>
          </a:p>
          <a:p>
            <a:r>
              <a:rPr lang="en-US" sz="1600" b="1" i="1" dirty="0">
                <a:solidFill>
                  <a:srgbClr val="00B0F0"/>
                </a:solidFill>
              </a:rPr>
              <a:t>super( ) </a:t>
            </a:r>
            <a:r>
              <a:rPr lang="en-US" sz="1600" dirty="0">
                <a:solidFill>
                  <a:srgbClr val="00B0F0"/>
                </a:solidFill>
              </a:rPr>
              <a:t>must always be the first statement executed inside a subclass Constructor.</a:t>
            </a:r>
            <a:endParaRPr lang="en-IN" sz="1600" dirty="0">
              <a:solidFill>
                <a:srgbClr val="00B0F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extLst>
      <p:ext uri="{BB962C8B-B14F-4D97-AF65-F5344CB8AC3E}">
        <p14:creationId xmlns:p14="http://schemas.microsoft.com/office/powerpoint/2010/main" val="32866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u="sng" dirty="0"/>
              <a:t>Using super to Call </a:t>
            </a:r>
            <a:r>
              <a:rPr lang="en-US" sz="2400" b="1" u="sng" dirty="0" err="1"/>
              <a:t>Superclass</a:t>
            </a:r>
            <a:r>
              <a:rPr lang="en-US" sz="2400" b="1" u="sng" dirty="0"/>
              <a:t> Constructors</a:t>
            </a:r>
          </a:p>
        </p:txBody>
      </p:sp>
      <p:sp>
        <p:nvSpPr>
          <p:cNvPr id="3" name="Text Placeholder 2"/>
          <p:cNvSpPr>
            <a:spLocks noGrp="1"/>
          </p:cNvSpPr>
          <p:nvPr>
            <p:ph type="body" idx="1"/>
          </p:nvPr>
        </p:nvSpPr>
        <p:spPr>
          <a:xfrm>
            <a:off x="323528" y="971550"/>
            <a:ext cx="8640960" cy="4048472"/>
          </a:xfrm>
        </p:spPr>
        <p:txBody>
          <a:bodyPr/>
          <a:lstStyle/>
          <a:p>
            <a:pPr>
              <a:buNone/>
            </a:pPr>
            <a:r>
              <a:rPr lang="en-US" sz="1600" dirty="0"/>
              <a:t>// </a:t>
            </a:r>
            <a:r>
              <a:rPr lang="en-US" sz="1600" dirty="0" err="1"/>
              <a:t>BoxWeight</a:t>
            </a:r>
            <a:r>
              <a:rPr lang="en-US" sz="1600" dirty="0"/>
              <a:t> now uses super to initialize its Box attributes.</a:t>
            </a:r>
          </a:p>
          <a:p>
            <a:pPr>
              <a:buNone/>
            </a:pPr>
            <a:r>
              <a:rPr lang="en-US" sz="1800" dirty="0">
                <a:latin typeface="Book Antiqua" pitchFamily="18" charset="0"/>
                <a:ea typeface="Inter-Regular" charset="0"/>
              </a:rPr>
              <a:t>	class </a:t>
            </a:r>
            <a:r>
              <a:rPr lang="en-US" sz="1800" dirty="0" err="1">
                <a:latin typeface="Book Antiqua" pitchFamily="18" charset="0"/>
                <a:ea typeface="Inter-Regular" charset="0"/>
              </a:rPr>
              <a:t>BoxWeight</a:t>
            </a:r>
            <a:r>
              <a:rPr lang="en-US" sz="1800" dirty="0">
                <a:latin typeface="Book Antiqua" pitchFamily="18" charset="0"/>
                <a:ea typeface="Inter-Regular" charset="0"/>
              </a:rPr>
              <a:t> extends Box {</a:t>
            </a:r>
          </a:p>
          <a:p>
            <a:pPr>
              <a:buNone/>
            </a:pPr>
            <a:r>
              <a:rPr lang="en-US" sz="1800" dirty="0">
                <a:latin typeface="Book Antiqua" pitchFamily="18" charset="0"/>
                <a:ea typeface="Inter-Regular" charset="0"/>
              </a:rPr>
              <a:t>	</a:t>
            </a:r>
            <a:r>
              <a:rPr lang="en-US" sz="1800" dirty="0">
                <a:solidFill>
                  <a:srgbClr val="C00000"/>
                </a:solidFill>
                <a:latin typeface="Book Antiqua" pitchFamily="18" charset="0"/>
                <a:ea typeface="Inter-Regular" charset="0"/>
              </a:rPr>
              <a:t>double weight; // weight of box</a:t>
            </a:r>
          </a:p>
          <a:p>
            <a:pPr>
              <a:buNone/>
            </a:pPr>
            <a:r>
              <a:rPr lang="en-US" sz="1800" dirty="0">
                <a:latin typeface="Book Antiqua" pitchFamily="18" charset="0"/>
                <a:ea typeface="Inter-Regular" charset="0"/>
              </a:rPr>
              <a:t>	// initialize width, height, and depth using super()</a:t>
            </a:r>
          </a:p>
          <a:p>
            <a:pPr>
              <a:buNone/>
            </a:pPr>
            <a:r>
              <a:rPr lang="en-US" sz="1800" dirty="0">
                <a:latin typeface="Book Antiqua" pitchFamily="18" charset="0"/>
                <a:ea typeface="Inter-Regular" charset="0"/>
              </a:rPr>
              <a:t>	</a:t>
            </a:r>
            <a:r>
              <a:rPr lang="en-US" sz="1800" dirty="0" err="1">
                <a:latin typeface="Book Antiqua" pitchFamily="18" charset="0"/>
                <a:ea typeface="Inter-Regular" charset="0"/>
              </a:rPr>
              <a:t>BoxWeight</a:t>
            </a:r>
            <a:r>
              <a:rPr lang="en-US" sz="1800" dirty="0">
                <a:latin typeface="Book Antiqua" pitchFamily="18" charset="0"/>
                <a:ea typeface="Inter-Regular" charset="0"/>
              </a:rPr>
              <a:t>(double w, double h, double d, double m) {</a:t>
            </a:r>
          </a:p>
          <a:p>
            <a:pPr>
              <a:buNone/>
            </a:pPr>
            <a:r>
              <a:rPr lang="en-US" sz="1800" dirty="0">
                <a:latin typeface="Book Antiqua" pitchFamily="18" charset="0"/>
                <a:ea typeface="Inter-Regular" charset="0"/>
              </a:rPr>
              <a:t>		</a:t>
            </a:r>
            <a:r>
              <a:rPr lang="en-US" sz="1800" b="1" dirty="0">
                <a:solidFill>
                  <a:srgbClr val="00B050"/>
                </a:solidFill>
                <a:latin typeface="Book Antiqua" pitchFamily="18" charset="0"/>
                <a:ea typeface="Inter-Regular" charset="0"/>
              </a:rPr>
              <a:t>super(w, h, d); </a:t>
            </a:r>
            <a:r>
              <a:rPr lang="en-US" sz="1800" dirty="0">
                <a:solidFill>
                  <a:srgbClr val="00B050"/>
                </a:solidFill>
                <a:latin typeface="Book Antiqua" pitchFamily="18" charset="0"/>
                <a:ea typeface="Inter-Regular" charset="0"/>
              </a:rPr>
              <a:t>// call </a:t>
            </a:r>
            <a:r>
              <a:rPr lang="en-US" sz="1800" dirty="0" err="1">
                <a:solidFill>
                  <a:srgbClr val="00B050"/>
                </a:solidFill>
                <a:latin typeface="Book Antiqua" pitchFamily="18" charset="0"/>
                <a:ea typeface="Inter-Regular" charset="0"/>
              </a:rPr>
              <a:t>superclass</a:t>
            </a:r>
            <a:r>
              <a:rPr lang="en-US" sz="1800" dirty="0">
                <a:solidFill>
                  <a:srgbClr val="00B050"/>
                </a:solidFill>
                <a:latin typeface="Book Antiqua" pitchFamily="18" charset="0"/>
                <a:ea typeface="Inter-Regular" charset="0"/>
              </a:rPr>
              <a:t> constructor</a:t>
            </a:r>
          </a:p>
          <a:p>
            <a:pPr>
              <a:buNone/>
            </a:pPr>
            <a:r>
              <a:rPr lang="en-US" sz="1800" dirty="0">
                <a:latin typeface="Book Antiqua" pitchFamily="18" charset="0"/>
                <a:ea typeface="Inter-Regular" charset="0"/>
              </a:rPr>
              <a:t>	weight = m;</a:t>
            </a:r>
          </a:p>
          <a:p>
            <a:pPr>
              <a:buNone/>
            </a:pPr>
            <a:r>
              <a:rPr lang="en-US" sz="1800" dirty="0">
                <a:latin typeface="Book Antiqua" pitchFamily="18" charset="0"/>
                <a:ea typeface="Inter-Regular" charset="0"/>
              </a:rPr>
              <a:t>	}</a:t>
            </a:r>
          </a:p>
          <a:p>
            <a:pPr>
              <a:buNone/>
            </a:pPr>
            <a:r>
              <a:rPr lang="en-US" sz="1800" dirty="0">
                <a:latin typeface="Book Antiqua" pitchFamily="18" charset="0"/>
                <a:ea typeface="Inter-Regular" charset="0"/>
              </a:rPr>
              <a:t>	}</a:t>
            </a:r>
            <a:endParaRPr lang="en-IN" sz="1800"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extLst>
      <p:ext uri="{BB962C8B-B14F-4D97-AF65-F5344CB8AC3E}">
        <p14:creationId xmlns:p14="http://schemas.microsoft.com/office/powerpoint/2010/main" val="328666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u="sng" dirty="0"/>
              <a:t>Using super to Call </a:t>
            </a:r>
            <a:r>
              <a:rPr lang="en-US" sz="2400" b="1" u="sng" dirty="0" err="1"/>
              <a:t>Superclass</a:t>
            </a:r>
            <a:r>
              <a:rPr lang="en-US" sz="2400" b="1" u="sng" dirty="0"/>
              <a:t> Constructors</a:t>
            </a:r>
          </a:p>
        </p:txBody>
      </p:sp>
      <p:sp>
        <p:nvSpPr>
          <p:cNvPr id="3" name="Text Placeholder 2"/>
          <p:cNvSpPr>
            <a:spLocks noGrp="1"/>
          </p:cNvSpPr>
          <p:nvPr>
            <p:ph type="body" idx="1"/>
          </p:nvPr>
        </p:nvSpPr>
        <p:spPr>
          <a:xfrm>
            <a:off x="323528" y="742950"/>
            <a:ext cx="8640960" cy="4277072"/>
          </a:xfrm>
        </p:spPr>
        <p:txBody>
          <a:bodyPr/>
          <a:lstStyle/>
          <a:p>
            <a:pPr algn="just"/>
            <a:r>
              <a:rPr lang="en-US" sz="1200" dirty="0"/>
              <a:t>Here, </a:t>
            </a:r>
            <a:r>
              <a:rPr lang="en-US" sz="1200" dirty="0" err="1"/>
              <a:t>BoxWeight</a:t>
            </a:r>
            <a:r>
              <a:rPr lang="en-US" sz="1200" dirty="0"/>
              <a:t>( ) calls super( ) with the arguments w, h, and d. This causes the Box( ) constructor to be called, which initializes width, height, and depth using these values.</a:t>
            </a:r>
          </a:p>
          <a:p>
            <a:pPr algn="just"/>
            <a:r>
              <a:rPr lang="en-US" sz="1200" dirty="0" err="1"/>
              <a:t>BoxWeight</a:t>
            </a:r>
            <a:r>
              <a:rPr lang="en-US" sz="1200" dirty="0"/>
              <a:t> no longer initializes these values itself. It only needs to initialize the value unique to it: weight.</a:t>
            </a:r>
          </a:p>
          <a:p>
            <a:pPr algn="just"/>
            <a:r>
              <a:rPr lang="en-US" sz="1600" dirty="0">
                <a:solidFill>
                  <a:srgbClr val="FF0000"/>
                </a:solidFill>
                <a:latin typeface="Book Antiqua" pitchFamily="18" charset="0"/>
                <a:ea typeface="Inter-Regular" charset="0"/>
              </a:rPr>
              <a:t>The  following code in the previous program  changes like shown below</a:t>
            </a:r>
            <a:endParaRPr lang="en-IN" sz="1800"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715011685"/>
              </p:ext>
            </p:extLst>
          </p:nvPr>
        </p:nvGraphicFramePr>
        <p:xfrm>
          <a:off x="533400" y="1885950"/>
          <a:ext cx="8534400" cy="3124200"/>
        </p:xfrm>
        <a:graphic>
          <a:graphicData uri="http://schemas.openxmlformats.org/drawingml/2006/table">
            <a:tbl>
              <a:tblPr firstRow="1" bandRow="1">
                <a:tableStyleId>{D016372B-EEBE-4A30-A24A-56B3CD919E51}</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124200">
                <a:tc>
                  <a:txBody>
                    <a:bodyPr/>
                    <a:lstStyle/>
                    <a:p>
                      <a:r>
                        <a:rPr lang="en-US" sz="1400" b="0" i="0" u="none" strike="noStrike" cap="none" baseline="0" dirty="0">
                          <a:solidFill>
                            <a:srgbClr val="000000"/>
                          </a:solidFill>
                          <a:latin typeface="Arial"/>
                          <a:ea typeface="Arial"/>
                          <a:cs typeface="Arial"/>
                          <a:sym typeface="Arial"/>
                        </a:rPr>
                        <a:t>class </a:t>
                      </a:r>
                      <a:r>
                        <a:rPr lang="en-US" sz="1400" b="0" i="0" u="none" strike="noStrike" cap="none" baseline="0" dirty="0" err="1">
                          <a:solidFill>
                            <a:srgbClr val="000000"/>
                          </a:solidFill>
                          <a:latin typeface="Arial"/>
                          <a:ea typeface="Arial"/>
                          <a:cs typeface="Arial"/>
                          <a:sym typeface="Arial"/>
                        </a:rPr>
                        <a:t>BoxWeight</a:t>
                      </a:r>
                      <a:r>
                        <a:rPr lang="en-US" sz="1400" b="0" i="0" u="none" strike="noStrike" cap="none" baseline="0" dirty="0">
                          <a:solidFill>
                            <a:srgbClr val="000000"/>
                          </a:solidFill>
                          <a:latin typeface="Arial"/>
                          <a:ea typeface="Arial"/>
                          <a:cs typeface="Arial"/>
                          <a:sym typeface="Arial"/>
                        </a:rPr>
                        <a:t> extends Box </a:t>
                      </a:r>
                    </a:p>
                    <a:p>
                      <a:r>
                        <a:rPr lang="en-US" sz="1400" b="0" i="0" u="none" strike="noStrike" cap="none" baseline="0" dirty="0">
                          <a:solidFill>
                            <a:srgbClr val="000000"/>
                          </a:solidFill>
                          <a:latin typeface="Arial"/>
                          <a:ea typeface="Arial"/>
                          <a:cs typeface="Arial"/>
                          <a:sym typeface="Arial"/>
                        </a:rPr>
                        <a:t>{</a:t>
                      </a:r>
                    </a:p>
                    <a:p>
                      <a:r>
                        <a:rPr lang="en-US" sz="1400" b="1" i="0" u="none" strike="noStrike" cap="none" baseline="0" dirty="0">
                          <a:solidFill>
                            <a:srgbClr val="000000"/>
                          </a:solidFill>
                          <a:latin typeface="Arial"/>
                          <a:ea typeface="Arial"/>
                          <a:cs typeface="Arial"/>
                          <a:sym typeface="Arial"/>
                        </a:rPr>
                        <a:t>double weight; // weight of box</a:t>
                      </a:r>
                    </a:p>
                    <a:p>
                      <a:r>
                        <a:rPr lang="en-US" sz="1400" b="0" i="0" u="none" strike="noStrike" cap="none" baseline="0" dirty="0">
                          <a:solidFill>
                            <a:srgbClr val="000000"/>
                          </a:solidFill>
                          <a:latin typeface="Arial"/>
                          <a:ea typeface="Arial"/>
                          <a:cs typeface="Arial"/>
                          <a:sym typeface="Arial"/>
                        </a:rPr>
                        <a:t>// constructor for </a:t>
                      </a:r>
                      <a:r>
                        <a:rPr lang="en-US" sz="1400" b="0" i="0" u="none" strike="noStrike" cap="none" baseline="0" dirty="0" err="1">
                          <a:solidFill>
                            <a:srgbClr val="000000"/>
                          </a:solidFill>
                          <a:latin typeface="Arial"/>
                          <a:ea typeface="Arial"/>
                          <a:cs typeface="Arial"/>
                          <a:sym typeface="Arial"/>
                        </a:rPr>
                        <a:t>BoxWeight</a:t>
                      </a:r>
                      <a:endParaRPr lang="en-US" sz="1400" b="0" i="0" u="none" strike="noStrike" cap="none" baseline="0" dirty="0">
                        <a:solidFill>
                          <a:srgbClr val="000000"/>
                        </a:solidFill>
                        <a:latin typeface="Arial"/>
                        <a:ea typeface="Arial"/>
                        <a:cs typeface="Arial"/>
                        <a:sym typeface="Arial"/>
                      </a:endParaRPr>
                    </a:p>
                    <a:p>
                      <a:r>
                        <a:rPr lang="en-US" sz="1400" b="0" i="0" u="none" strike="noStrike" cap="none" baseline="0" dirty="0" err="1">
                          <a:solidFill>
                            <a:srgbClr val="000000"/>
                          </a:solidFill>
                          <a:latin typeface="Arial"/>
                          <a:ea typeface="Arial"/>
                          <a:cs typeface="Arial"/>
                          <a:sym typeface="Arial"/>
                        </a:rPr>
                        <a:t>BoxWeight</a:t>
                      </a:r>
                      <a:r>
                        <a:rPr lang="en-US" sz="1400" b="0" i="0" u="none" strike="noStrike" cap="none" baseline="0" dirty="0">
                          <a:solidFill>
                            <a:srgbClr val="000000"/>
                          </a:solidFill>
                          <a:latin typeface="Arial"/>
                          <a:ea typeface="Arial"/>
                          <a:cs typeface="Arial"/>
                          <a:sym typeface="Arial"/>
                        </a:rPr>
                        <a:t>(double w, double h, double d, double m) {</a:t>
                      </a:r>
                    </a:p>
                    <a:p>
                      <a:r>
                        <a:rPr lang="en-US" sz="1400" b="0" i="0" u="none" strike="noStrike" cap="none" baseline="0" dirty="0">
                          <a:solidFill>
                            <a:srgbClr val="00B0F0"/>
                          </a:solidFill>
                          <a:latin typeface="Arial"/>
                          <a:ea typeface="Arial"/>
                          <a:cs typeface="Arial"/>
                          <a:sym typeface="Arial"/>
                        </a:rPr>
                        <a:t>width = w;</a:t>
                      </a:r>
                    </a:p>
                    <a:p>
                      <a:r>
                        <a:rPr lang="en-US" sz="1400" b="0" i="0" u="none" strike="noStrike" cap="none" baseline="0" dirty="0">
                          <a:solidFill>
                            <a:srgbClr val="00B0F0"/>
                          </a:solidFill>
                          <a:latin typeface="Arial"/>
                          <a:ea typeface="Arial"/>
                          <a:cs typeface="Arial"/>
                          <a:sym typeface="Arial"/>
                        </a:rPr>
                        <a:t>height = h;</a:t>
                      </a:r>
                    </a:p>
                    <a:p>
                      <a:r>
                        <a:rPr lang="en-US" sz="1400" b="0" i="0" u="none" strike="noStrike" cap="none" baseline="0" dirty="0">
                          <a:solidFill>
                            <a:srgbClr val="00B0F0"/>
                          </a:solidFill>
                          <a:latin typeface="Arial"/>
                          <a:ea typeface="Arial"/>
                          <a:cs typeface="Arial"/>
                          <a:sym typeface="Arial"/>
                        </a:rPr>
                        <a:t>depth = d;</a:t>
                      </a:r>
                    </a:p>
                    <a:p>
                      <a:r>
                        <a:rPr lang="en-US" sz="1400" b="0" i="0" u="none" strike="noStrike" cap="none" baseline="0" dirty="0">
                          <a:solidFill>
                            <a:srgbClr val="000000"/>
                          </a:solidFill>
                          <a:latin typeface="Arial"/>
                          <a:ea typeface="Arial"/>
                          <a:cs typeface="Arial"/>
                          <a:sym typeface="Arial"/>
                        </a:rPr>
                        <a:t>weight = m;</a:t>
                      </a:r>
                    </a:p>
                    <a:p>
                      <a:r>
                        <a:rPr lang="en-US" sz="1400" b="0" i="0" u="none" strike="noStrike" cap="none" baseline="0" dirty="0">
                          <a:solidFill>
                            <a:srgbClr val="000000"/>
                          </a:solidFill>
                          <a:latin typeface="Arial"/>
                          <a:ea typeface="Arial"/>
                          <a:cs typeface="Arial"/>
                          <a:sym typeface="Arial"/>
                        </a:rPr>
                        <a:t>} }</a:t>
                      </a:r>
                      <a:endParaRPr lang="en-IN" sz="1600" b="1" i="0" u="none" strike="noStrike" cap="none" dirty="0">
                        <a:solidFill>
                          <a:schemeClr val="dk1"/>
                        </a:solidFill>
                        <a:latin typeface="Inter-Regular"/>
                        <a:ea typeface="Inter-Regular"/>
                        <a:cs typeface="Inter-Regular"/>
                        <a:sym typeface="Arial"/>
                      </a:endParaRPr>
                    </a:p>
                    <a:p>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class </a:t>
                      </a:r>
                      <a:r>
                        <a:rPr lang="en-US" sz="1400" b="0" i="0" u="none" strike="noStrike" cap="none" baseline="0" dirty="0" err="1">
                          <a:solidFill>
                            <a:srgbClr val="000000"/>
                          </a:solidFill>
                          <a:latin typeface="Arial"/>
                          <a:ea typeface="Arial"/>
                          <a:cs typeface="Arial"/>
                          <a:sym typeface="Arial"/>
                        </a:rPr>
                        <a:t>BoxWeight</a:t>
                      </a:r>
                      <a:r>
                        <a:rPr lang="en-US" sz="1400" b="0" i="0" u="none" strike="noStrike" cap="none" baseline="0" dirty="0">
                          <a:solidFill>
                            <a:srgbClr val="000000"/>
                          </a:solidFill>
                          <a:latin typeface="Arial"/>
                          <a:ea typeface="Arial"/>
                          <a:cs typeface="Arial"/>
                          <a:sym typeface="Arial"/>
                        </a:rPr>
                        <a:t> extends Box </a:t>
                      </a:r>
                    </a:p>
                    <a:p>
                      <a:r>
                        <a:rPr lang="en-US" sz="1400" b="0" i="0" u="none" strike="noStrike" cap="none" baseline="0" dirty="0">
                          <a:solidFill>
                            <a:srgbClr val="000000"/>
                          </a:solidFill>
                          <a:latin typeface="Arial"/>
                          <a:ea typeface="Arial"/>
                          <a:cs typeface="Arial"/>
                          <a:sym typeface="Arial"/>
                        </a:rPr>
                        <a:t>{</a:t>
                      </a:r>
                    </a:p>
                    <a:p>
                      <a:r>
                        <a:rPr lang="en-US" sz="1400" b="1" i="0" u="none" strike="noStrike" cap="none" baseline="0" dirty="0">
                          <a:solidFill>
                            <a:srgbClr val="000000"/>
                          </a:solidFill>
                          <a:latin typeface="Arial"/>
                          <a:ea typeface="Arial"/>
                          <a:cs typeface="Arial"/>
                          <a:sym typeface="Arial"/>
                        </a:rPr>
                        <a:t>double weight; // weight of box</a:t>
                      </a:r>
                    </a:p>
                    <a:p>
                      <a:r>
                        <a:rPr lang="en-US" sz="1400" b="0" i="0" u="none" strike="noStrike" cap="none" baseline="0" dirty="0">
                          <a:solidFill>
                            <a:srgbClr val="000000"/>
                          </a:solidFill>
                          <a:latin typeface="Arial"/>
                          <a:ea typeface="Arial"/>
                          <a:cs typeface="Arial"/>
                          <a:sym typeface="Arial"/>
                        </a:rPr>
                        <a:t>// constructor when all parameters are specified</a:t>
                      </a:r>
                    </a:p>
                    <a:p>
                      <a:r>
                        <a:rPr lang="en-US" sz="1400" b="0" i="0" u="none" strike="noStrike" cap="none" baseline="0" dirty="0" err="1">
                          <a:solidFill>
                            <a:srgbClr val="000000"/>
                          </a:solidFill>
                          <a:latin typeface="Arial"/>
                          <a:ea typeface="Arial"/>
                          <a:cs typeface="Arial"/>
                          <a:sym typeface="Arial"/>
                        </a:rPr>
                        <a:t>BoxWeight</a:t>
                      </a:r>
                      <a:r>
                        <a:rPr lang="en-US" sz="1400" b="0" i="0" u="none" strike="noStrike" cap="none" baseline="0" dirty="0">
                          <a:solidFill>
                            <a:srgbClr val="000000"/>
                          </a:solidFill>
                          <a:latin typeface="Arial"/>
                          <a:ea typeface="Arial"/>
                          <a:cs typeface="Arial"/>
                          <a:sym typeface="Arial"/>
                        </a:rPr>
                        <a:t>(double w, double h, double d, double m) </a:t>
                      </a:r>
                    </a:p>
                    <a:p>
                      <a:r>
                        <a:rPr lang="en-US" sz="1400" b="0" i="0" u="none" strike="noStrike" cap="none" baseline="0" dirty="0">
                          <a:solidFill>
                            <a:srgbClr val="000000"/>
                          </a:solidFill>
                          <a:latin typeface="Arial"/>
                          <a:ea typeface="Arial"/>
                          <a:cs typeface="Arial"/>
                          <a:sym typeface="Arial"/>
                        </a:rPr>
                        <a:t>{</a:t>
                      </a:r>
                    </a:p>
                    <a:p>
                      <a:r>
                        <a:rPr lang="en-US" sz="1400" b="1" i="0" u="none" strike="noStrike" cap="none" baseline="0" dirty="0">
                          <a:solidFill>
                            <a:srgbClr val="00B050"/>
                          </a:solidFill>
                          <a:latin typeface="Arial"/>
                          <a:ea typeface="Arial"/>
                          <a:cs typeface="Arial"/>
                          <a:sym typeface="Arial"/>
                        </a:rPr>
                        <a:t>super(w, h, d); // call </a:t>
                      </a:r>
                      <a:r>
                        <a:rPr lang="en-US" sz="1400" b="1" i="0" u="none" strike="noStrike" cap="none" baseline="0" dirty="0" err="1">
                          <a:solidFill>
                            <a:srgbClr val="00B050"/>
                          </a:solidFill>
                          <a:latin typeface="Arial"/>
                          <a:ea typeface="Arial"/>
                          <a:cs typeface="Arial"/>
                          <a:sym typeface="Arial"/>
                        </a:rPr>
                        <a:t>superclass</a:t>
                      </a:r>
                      <a:r>
                        <a:rPr lang="en-US" sz="1400" b="1" i="0" u="none" strike="noStrike" cap="none" baseline="0" dirty="0">
                          <a:solidFill>
                            <a:srgbClr val="00B050"/>
                          </a:solidFill>
                          <a:latin typeface="Arial"/>
                          <a:ea typeface="Arial"/>
                          <a:cs typeface="Arial"/>
                          <a:sym typeface="Arial"/>
                        </a:rPr>
                        <a:t> constructor</a:t>
                      </a:r>
                    </a:p>
                    <a:p>
                      <a:r>
                        <a:rPr lang="en-US" sz="1400" b="0" i="0" u="none" strike="noStrike" cap="none" baseline="0" dirty="0">
                          <a:solidFill>
                            <a:srgbClr val="000000"/>
                          </a:solidFill>
                          <a:latin typeface="Arial"/>
                          <a:ea typeface="Arial"/>
                          <a:cs typeface="Arial"/>
                          <a:sym typeface="Arial"/>
                        </a:rPr>
                        <a:t>weight = m;</a:t>
                      </a:r>
                    </a:p>
                    <a:p>
                      <a:r>
                        <a:rPr lang="en-US" sz="1400" b="0" i="0" u="none" strike="noStrike" cap="none" baseline="0" dirty="0">
                          <a:solidFill>
                            <a:srgbClr val="000000"/>
                          </a:solidFill>
                          <a:latin typeface="Arial"/>
                          <a:ea typeface="Arial"/>
                          <a:cs typeface="Arial"/>
                          <a:sym typeface="Arial"/>
                        </a:rPr>
                        <a:t>}</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u="sng" dirty="0"/>
              <a:t>Using super to Call </a:t>
            </a:r>
            <a:r>
              <a:rPr lang="en-US" sz="2400" b="1" u="sng" dirty="0" err="1"/>
              <a:t>Superclass</a:t>
            </a:r>
            <a:r>
              <a:rPr lang="en-US" sz="2400" b="1" u="sng" dirty="0"/>
              <a:t> Constructors</a:t>
            </a:r>
          </a:p>
        </p:txBody>
      </p:sp>
      <p:sp>
        <p:nvSpPr>
          <p:cNvPr id="3" name="Text Placeholder 2"/>
          <p:cNvSpPr>
            <a:spLocks noGrp="1"/>
          </p:cNvSpPr>
          <p:nvPr>
            <p:ph type="body" idx="1"/>
          </p:nvPr>
        </p:nvSpPr>
        <p:spPr>
          <a:xfrm>
            <a:off x="323528" y="742950"/>
            <a:ext cx="8640960" cy="4277072"/>
          </a:xfrm>
        </p:spPr>
        <p:txBody>
          <a:bodyPr/>
          <a:lstStyle/>
          <a:p>
            <a:pPr algn="just"/>
            <a:endParaRPr lang="en-IN" sz="1800"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2050" name="Picture 2"/>
          <p:cNvPicPr>
            <a:picLocks noChangeAspect="1" noChangeArrowheads="1"/>
          </p:cNvPicPr>
          <p:nvPr/>
        </p:nvPicPr>
        <p:blipFill>
          <a:blip r:embed="rId2"/>
          <a:srcRect/>
          <a:stretch>
            <a:fillRect/>
          </a:stretch>
        </p:blipFill>
        <p:spPr bwMode="auto">
          <a:xfrm>
            <a:off x="609600" y="742950"/>
            <a:ext cx="8210872" cy="4191000"/>
          </a:xfrm>
          <a:prstGeom prst="rect">
            <a:avLst/>
          </a:prstGeom>
          <a:noFill/>
          <a:ln w="9525">
            <a:noFill/>
            <a:miter lim="800000"/>
            <a:headEnd/>
            <a:tailEnd/>
          </a:ln>
          <a:effectLst/>
        </p:spPr>
      </p:pic>
    </p:spTree>
    <p:extLst>
      <p:ext uri="{BB962C8B-B14F-4D97-AF65-F5344CB8AC3E}">
        <p14:creationId xmlns:p14="http://schemas.microsoft.com/office/powerpoint/2010/main" val="32866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4227934"/>
          </a:xfrm>
          <a:prstGeom prst="rect">
            <a:avLst/>
          </a:prstGeom>
        </p:spPr>
        <p:txBody>
          <a:bodyPr spcFirstLastPara="1" wrap="square" lIns="0" tIns="0" rIns="0" bIns="0" anchor="t" anchorCtr="0">
            <a:noAutofit/>
          </a:bodyPr>
          <a:lstStyle/>
          <a:p>
            <a:pPr marL="76200" indent="0" algn="just"/>
            <a:r>
              <a:rPr lang="en-US" sz="1600" b="1" dirty="0">
                <a:solidFill>
                  <a:schemeClr val="tx1"/>
                </a:solidFill>
              </a:rPr>
              <a:t>Inheritance </a:t>
            </a:r>
            <a:r>
              <a:rPr lang="en-US" sz="1600" dirty="0">
                <a:solidFill>
                  <a:schemeClr val="tx1"/>
                </a:solidFill>
              </a:rPr>
              <a:t>- Super Class, Sub Class, </a:t>
            </a:r>
          </a:p>
          <a:p>
            <a:pPr marL="76200" indent="0" algn="just"/>
            <a:r>
              <a:rPr lang="en-US" sz="1600" dirty="0">
                <a:solidFill>
                  <a:schemeClr val="tx1"/>
                </a:solidFill>
              </a:rPr>
              <a:t>The Keyword </a:t>
            </a:r>
            <a:r>
              <a:rPr lang="en-US" sz="1600" b="1" i="1" dirty="0">
                <a:solidFill>
                  <a:schemeClr val="tx1"/>
                </a:solidFill>
              </a:rPr>
              <a:t>super</a:t>
            </a:r>
            <a:r>
              <a:rPr lang="en-US" sz="1600" dirty="0">
                <a:solidFill>
                  <a:schemeClr val="tx1"/>
                </a:solidFill>
              </a:rPr>
              <a:t>, </a:t>
            </a:r>
          </a:p>
          <a:p>
            <a:pPr marL="76200" indent="0" algn="just"/>
            <a:r>
              <a:rPr lang="en-US" sz="1600" dirty="0">
                <a:solidFill>
                  <a:schemeClr val="tx1"/>
                </a:solidFill>
              </a:rPr>
              <a:t>protected Members, </a:t>
            </a:r>
          </a:p>
          <a:p>
            <a:pPr marL="76200" indent="0" algn="just"/>
            <a:r>
              <a:rPr lang="en-US" sz="1600" dirty="0">
                <a:solidFill>
                  <a:schemeClr val="tx1"/>
                </a:solidFill>
              </a:rPr>
              <a:t>Calling Order of Constructors, </a:t>
            </a:r>
          </a:p>
          <a:p>
            <a:pPr marL="76200" indent="0" algn="just"/>
            <a:r>
              <a:rPr lang="en-US" sz="1600" dirty="0">
                <a:solidFill>
                  <a:schemeClr val="tx1"/>
                </a:solidFill>
              </a:rPr>
              <a:t>Method Overriding, the Object class,</a:t>
            </a:r>
          </a:p>
          <a:p>
            <a:pPr marL="76200" indent="0" algn="just"/>
            <a:r>
              <a:rPr lang="en-US" sz="1600" dirty="0">
                <a:solidFill>
                  <a:schemeClr val="tx1"/>
                </a:solidFill>
              </a:rPr>
              <a:t> Abstract Classes and Methods, </a:t>
            </a:r>
          </a:p>
          <a:p>
            <a:pPr marL="76200" indent="0" algn="just"/>
            <a:r>
              <a:rPr lang="en-US" sz="1600" dirty="0">
                <a:solidFill>
                  <a:schemeClr val="tx1"/>
                </a:solidFill>
              </a:rPr>
              <a:t>using </a:t>
            </a:r>
            <a:r>
              <a:rPr lang="en-US" sz="1600" b="1" i="1" dirty="0">
                <a:solidFill>
                  <a:schemeClr val="tx1"/>
                </a:solidFill>
              </a:rPr>
              <a:t>final  </a:t>
            </a:r>
            <a:r>
              <a:rPr lang="en-US" sz="1600" dirty="0">
                <a:solidFill>
                  <a:schemeClr val="tx1"/>
                </a:solidFill>
              </a:rPr>
              <a:t>with Inheritance.</a:t>
            </a:r>
          </a:p>
          <a:p>
            <a:pPr marL="533400" lvl="1" indent="0">
              <a:buNone/>
            </a:pPr>
            <a:endParaRPr lang="en-IN" sz="2000" dirty="0">
              <a:solidFill>
                <a:schemeClr val="tx1"/>
              </a:solidFill>
            </a:endParaRPr>
          </a:p>
          <a:p>
            <a:pPr>
              <a:buFont typeface="Wingdings" panose="05000000000000000000" pitchFamily="2" charset="2"/>
              <a:buChar char="§"/>
            </a:pPr>
            <a:endParaRPr lang="en-IN" sz="2000" dirty="0"/>
          </a:p>
          <a:p>
            <a:pPr marL="76200" lvl="0" indent="0" algn="l" rtl="0">
              <a:spcBef>
                <a:spcPts val="600"/>
              </a:spcBef>
              <a:spcAft>
                <a:spcPts val="0"/>
              </a:spcAft>
              <a:buSzPts val="2400"/>
              <a:buNone/>
            </a:pPr>
            <a:endParaRPr lang="en-US" dirty="0"/>
          </a:p>
          <a:p>
            <a:pPr lvl="0" algn="l" rtl="0">
              <a:spcBef>
                <a:spcPts val="600"/>
              </a:spcBef>
              <a:spcAft>
                <a:spcPts val="0"/>
              </a:spcAft>
              <a:buSzPts val="2400"/>
              <a:buFont typeface="Wingdings" panose="05000000000000000000" pitchFamily="2" charset="2"/>
              <a:buChar char="§"/>
            </a:pPr>
            <a:endParaRPr lang="en-US" dirty="0"/>
          </a:p>
          <a:p>
            <a:pPr marL="76200" lvl="0" indent="0" algn="l" rtl="0">
              <a:spcBef>
                <a:spcPts val="600"/>
              </a:spcBef>
              <a:spcAft>
                <a:spcPts val="0"/>
              </a:spcAft>
              <a:buSzPts val="2400"/>
              <a:buNone/>
            </a:pPr>
            <a:endParaRPr lang="en-US" dirty="0"/>
          </a:p>
          <a:p>
            <a:pPr marL="76200" lvl="0" indent="0" algn="l" rtl="0">
              <a:spcBef>
                <a:spcPts val="600"/>
              </a:spcBef>
              <a:spcAft>
                <a:spcPts val="0"/>
              </a:spcAft>
              <a:buSzPts val="2400"/>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extLst>
      <p:ext uri="{BB962C8B-B14F-4D97-AF65-F5344CB8AC3E}">
        <p14:creationId xmlns:p14="http://schemas.microsoft.com/office/powerpoint/2010/main" val="3435355032"/>
      </p:ext>
    </p:extLst>
  </p:cSld>
  <p:clrMapOvr>
    <a:masterClrMapping/>
  </p:clrMapOvr>
  <p:transition advTm="6509">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u="sng" dirty="0"/>
              <a:t>Using super to Call </a:t>
            </a:r>
            <a:r>
              <a:rPr lang="en-US" sz="2400" b="1" u="sng" dirty="0" err="1"/>
              <a:t>Superclass</a:t>
            </a:r>
            <a:r>
              <a:rPr lang="en-US" sz="2400" b="1" u="sng" dirty="0"/>
              <a:t> Constructors</a:t>
            </a:r>
          </a:p>
        </p:txBody>
      </p:sp>
      <p:sp>
        <p:nvSpPr>
          <p:cNvPr id="3" name="Text Placeholder 2"/>
          <p:cNvSpPr>
            <a:spLocks noGrp="1"/>
          </p:cNvSpPr>
          <p:nvPr>
            <p:ph type="body" idx="1"/>
          </p:nvPr>
        </p:nvSpPr>
        <p:spPr>
          <a:xfrm>
            <a:off x="323528" y="742950"/>
            <a:ext cx="8640960" cy="4277072"/>
          </a:xfrm>
        </p:spPr>
        <p:txBody>
          <a:bodyPr/>
          <a:lstStyle/>
          <a:p>
            <a:pPr algn="just"/>
            <a:endParaRPr lang="en-IN" sz="1800"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pic>
        <p:nvPicPr>
          <p:cNvPr id="3074" name="Picture 2"/>
          <p:cNvPicPr>
            <a:picLocks noChangeAspect="1" noChangeArrowheads="1"/>
          </p:cNvPicPr>
          <p:nvPr/>
        </p:nvPicPr>
        <p:blipFill>
          <a:blip r:embed="rId2"/>
          <a:srcRect/>
          <a:stretch>
            <a:fillRect/>
          </a:stretch>
        </p:blipFill>
        <p:spPr bwMode="auto">
          <a:xfrm>
            <a:off x="685800" y="819150"/>
            <a:ext cx="7239000" cy="4114800"/>
          </a:xfrm>
          <a:prstGeom prst="rect">
            <a:avLst/>
          </a:prstGeom>
          <a:noFill/>
          <a:ln w="9525">
            <a:noFill/>
            <a:miter lim="800000"/>
            <a:headEnd/>
            <a:tailEnd/>
          </a:ln>
          <a:effectLst/>
        </p:spPr>
      </p:pic>
    </p:spTree>
    <p:extLst>
      <p:ext uri="{BB962C8B-B14F-4D97-AF65-F5344CB8AC3E}">
        <p14:creationId xmlns:p14="http://schemas.microsoft.com/office/powerpoint/2010/main" val="32866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u="sng" dirty="0"/>
              <a:t>Using super to Call </a:t>
            </a:r>
            <a:r>
              <a:rPr lang="en-US" sz="2400" b="1" u="sng" dirty="0" err="1"/>
              <a:t>Superclass</a:t>
            </a:r>
            <a:r>
              <a:rPr lang="en-US" sz="2400" b="1" u="sng" dirty="0"/>
              <a:t> Constructors</a:t>
            </a:r>
          </a:p>
        </p:txBody>
      </p:sp>
      <p:sp>
        <p:nvSpPr>
          <p:cNvPr id="3" name="Text Placeholder 2"/>
          <p:cNvSpPr>
            <a:spLocks noGrp="1"/>
          </p:cNvSpPr>
          <p:nvPr>
            <p:ph type="body" idx="1"/>
          </p:nvPr>
        </p:nvSpPr>
        <p:spPr>
          <a:xfrm>
            <a:off x="323528" y="742950"/>
            <a:ext cx="8640960" cy="4277072"/>
          </a:xfrm>
        </p:spPr>
        <p:txBody>
          <a:bodyPr/>
          <a:lstStyle/>
          <a:p>
            <a:pPr algn="just"/>
            <a:endParaRPr lang="en-IN" sz="1800"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pic>
        <p:nvPicPr>
          <p:cNvPr id="4099" name="Picture 3"/>
          <p:cNvPicPr>
            <a:picLocks noChangeAspect="1" noChangeArrowheads="1"/>
          </p:cNvPicPr>
          <p:nvPr/>
        </p:nvPicPr>
        <p:blipFill>
          <a:blip r:embed="rId2"/>
          <a:srcRect/>
          <a:stretch>
            <a:fillRect/>
          </a:stretch>
        </p:blipFill>
        <p:spPr bwMode="auto">
          <a:xfrm>
            <a:off x="685800" y="819149"/>
            <a:ext cx="7848600" cy="4324351"/>
          </a:xfrm>
          <a:prstGeom prst="rect">
            <a:avLst/>
          </a:prstGeom>
          <a:noFill/>
          <a:ln w="9525">
            <a:noFill/>
            <a:miter lim="800000"/>
            <a:headEnd/>
            <a:tailEnd/>
          </a:ln>
          <a:effectLst/>
        </p:spPr>
      </p:pic>
    </p:spTree>
    <p:extLst>
      <p:ext uri="{BB962C8B-B14F-4D97-AF65-F5344CB8AC3E}">
        <p14:creationId xmlns:p14="http://schemas.microsoft.com/office/powerpoint/2010/main" val="328666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u="sng" dirty="0"/>
              <a:t>Using super to Call </a:t>
            </a:r>
            <a:r>
              <a:rPr lang="en-US" sz="2400" b="1" u="sng" dirty="0" err="1"/>
              <a:t>Superclass</a:t>
            </a:r>
            <a:r>
              <a:rPr lang="en-US" sz="2400" b="1" u="sng" dirty="0"/>
              <a:t> Constructors</a:t>
            </a:r>
          </a:p>
        </p:txBody>
      </p:sp>
      <p:sp>
        <p:nvSpPr>
          <p:cNvPr id="3" name="Text Placeholder 2"/>
          <p:cNvSpPr>
            <a:spLocks noGrp="1"/>
          </p:cNvSpPr>
          <p:nvPr>
            <p:ph type="body" idx="1"/>
          </p:nvPr>
        </p:nvSpPr>
        <p:spPr>
          <a:xfrm>
            <a:off x="323528" y="742950"/>
            <a:ext cx="8640960" cy="4277072"/>
          </a:xfrm>
        </p:spPr>
        <p:txBody>
          <a:bodyPr/>
          <a:lstStyle/>
          <a:p>
            <a:pPr algn="just"/>
            <a:endParaRPr lang="en-IN" sz="1800"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pic>
        <p:nvPicPr>
          <p:cNvPr id="5122" name="Picture 2"/>
          <p:cNvPicPr>
            <a:picLocks noChangeAspect="1" noChangeArrowheads="1"/>
          </p:cNvPicPr>
          <p:nvPr/>
        </p:nvPicPr>
        <p:blipFill>
          <a:blip r:embed="rId2"/>
          <a:srcRect/>
          <a:stretch>
            <a:fillRect/>
          </a:stretch>
        </p:blipFill>
        <p:spPr bwMode="auto">
          <a:xfrm>
            <a:off x="533400" y="742950"/>
            <a:ext cx="7696200" cy="4400550"/>
          </a:xfrm>
          <a:prstGeom prst="rect">
            <a:avLst/>
          </a:prstGeom>
          <a:noFill/>
          <a:ln w="9525">
            <a:noFill/>
            <a:miter lim="800000"/>
            <a:headEnd/>
            <a:tailEnd/>
          </a:ln>
          <a:effectLst/>
        </p:spPr>
      </p:pic>
    </p:spTree>
    <p:extLst>
      <p:ext uri="{BB962C8B-B14F-4D97-AF65-F5344CB8AC3E}">
        <p14:creationId xmlns:p14="http://schemas.microsoft.com/office/powerpoint/2010/main" val="32866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A Second Use for super</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r>
              <a:rPr lang="en-US" sz="1600" dirty="0"/>
              <a:t>super keyword is </a:t>
            </a:r>
            <a:r>
              <a:rPr lang="en-US" sz="1600" dirty="0">
                <a:solidFill>
                  <a:srgbClr val="C00000"/>
                </a:solidFill>
              </a:rPr>
              <a:t>used to access a member of the </a:t>
            </a:r>
            <a:r>
              <a:rPr lang="en-US" sz="1600" dirty="0" err="1">
                <a:solidFill>
                  <a:srgbClr val="C00000"/>
                </a:solidFill>
              </a:rPr>
              <a:t>superclass</a:t>
            </a:r>
            <a:r>
              <a:rPr lang="en-US" sz="1600" dirty="0">
                <a:solidFill>
                  <a:srgbClr val="C00000"/>
                </a:solidFill>
              </a:rPr>
              <a:t> that has been hidden by a member of a subclass</a:t>
            </a:r>
            <a:r>
              <a:rPr lang="en-US" sz="1600" dirty="0"/>
              <a:t>.</a:t>
            </a:r>
          </a:p>
          <a:p>
            <a:r>
              <a:rPr lang="en-US" sz="1600" dirty="0"/>
              <a:t>This usage has the following general form:</a:t>
            </a:r>
          </a:p>
          <a:p>
            <a:pPr>
              <a:buNone/>
            </a:pPr>
            <a:r>
              <a:rPr lang="en-US" sz="1600" dirty="0"/>
              <a:t>		</a:t>
            </a:r>
            <a:r>
              <a:rPr lang="en-US" sz="1600" dirty="0" err="1">
                <a:solidFill>
                  <a:srgbClr val="FF0000"/>
                </a:solidFill>
              </a:rPr>
              <a:t>super.</a:t>
            </a:r>
            <a:r>
              <a:rPr lang="en-US" sz="1600" i="1" dirty="0" err="1">
                <a:solidFill>
                  <a:srgbClr val="FF0000"/>
                </a:solidFill>
              </a:rPr>
              <a:t>member</a:t>
            </a:r>
            <a:endParaRPr lang="en-US" sz="1600" i="1" dirty="0">
              <a:solidFill>
                <a:srgbClr val="FF0000"/>
              </a:solidFill>
            </a:endParaRPr>
          </a:p>
          <a:p>
            <a:r>
              <a:rPr lang="en-US" sz="1600" dirty="0"/>
              <a:t>Here, </a:t>
            </a:r>
            <a:r>
              <a:rPr lang="en-US" sz="1600" i="1" dirty="0">
                <a:solidFill>
                  <a:schemeClr val="tx1">
                    <a:lumMod val="75000"/>
                    <a:lumOff val="25000"/>
                  </a:schemeClr>
                </a:solidFill>
              </a:rPr>
              <a:t>member can be either a method or an instance variable.</a:t>
            </a:r>
          </a:p>
          <a:p>
            <a:r>
              <a:rPr lang="en-US" sz="1600" dirty="0">
                <a:solidFill>
                  <a:srgbClr val="FF0000"/>
                </a:solidFill>
              </a:rPr>
              <a:t>// Using super to overcome name hiding.</a:t>
            </a:r>
          </a:p>
          <a:p>
            <a:pPr>
              <a:buNone/>
            </a:pPr>
            <a:r>
              <a:rPr lang="en-US" sz="1600" dirty="0">
                <a:latin typeface="Book Antiqua" pitchFamily="18" charset="0"/>
                <a:ea typeface="Inter-Regular" charset="0"/>
              </a:rPr>
              <a:t>		</a:t>
            </a:r>
            <a:r>
              <a:rPr lang="en-US" sz="2000" b="1" dirty="0">
                <a:latin typeface="Book Antiqua" pitchFamily="18" charset="0"/>
                <a:ea typeface="Inter-Regular" charset="0"/>
              </a:rPr>
              <a:t>class A {</a:t>
            </a:r>
          </a:p>
          <a:p>
            <a:pPr>
              <a:buNone/>
            </a:pPr>
            <a:r>
              <a:rPr lang="en-US" sz="2000" b="1" dirty="0">
                <a:latin typeface="Book Antiqua" pitchFamily="18" charset="0"/>
                <a:ea typeface="Inter-Regular" charset="0"/>
              </a:rPr>
              <a:t>		</a:t>
            </a:r>
            <a:r>
              <a:rPr lang="en-US" sz="2000" b="1" dirty="0" err="1">
                <a:latin typeface="Book Antiqua" pitchFamily="18" charset="0"/>
                <a:ea typeface="Inter-Regular" charset="0"/>
              </a:rPr>
              <a:t>int</a:t>
            </a:r>
            <a:r>
              <a:rPr lang="en-US" sz="2000" b="1" dirty="0">
                <a:latin typeface="Book Antiqua" pitchFamily="18" charset="0"/>
                <a:ea typeface="Inter-Regular" charset="0"/>
              </a:rPr>
              <a:t> </a:t>
            </a:r>
            <a:r>
              <a:rPr lang="en-US" sz="2000" b="1" dirty="0" err="1">
                <a:latin typeface="Book Antiqua" pitchFamily="18" charset="0"/>
                <a:ea typeface="Inter-Regular" charset="0"/>
              </a:rPr>
              <a:t>i</a:t>
            </a:r>
            <a:r>
              <a:rPr lang="en-US" sz="2000" b="1" dirty="0">
                <a:latin typeface="Book Antiqua" pitchFamily="18" charset="0"/>
                <a:ea typeface="Inter-Regular" charset="0"/>
              </a:rPr>
              <a:t>;</a:t>
            </a:r>
          </a:p>
          <a:p>
            <a:pPr>
              <a:buNone/>
            </a:pPr>
            <a:r>
              <a:rPr lang="en-US" sz="2000" b="1" dirty="0">
                <a:latin typeface="Book Antiqua" pitchFamily="18" charset="0"/>
                <a:ea typeface="Inter-Regular" charset="0"/>
              </a:rPr>
              <a:t>		}</a:t>
            </a:r>
          </a:p>
          <a:p>
            <a:pPr>
              <a:buNone/>
            </a:pPr>
            <a:r>
              <a:rPr lang="en-US" sz="2000" b="1" dirty="0">
                <a:latin typeface="Book Antiqua" pitchFamily="18" charset="0"/>
                <a:ea typeface="Inter-Regular" charset="0"/>
              </a:rPr>
              <a:t>		</a:t>
            </a:r>
            <a:endParaRPr lang="en-IN" sz="1600"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extLst>
      <p:ext uri="{BB962C8B-B14F-4D97-AF65-F5344CB8AC3E}">
        <p14:creationId xmlns:p14="http://schemas.microsoft.com/office/powerpoint/2010/main" val="328666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238472"/>
          </a:xfrm>
        </p:spPr>
        <p:txBody>
          <a:bodyPr/>
          <a:lstStyle/>
          <a:p>
            <a:r>
              <a:rPr lang="en-US" sz="2400" b="1" dirty="0"/>
              <a:t>A Second Use for super</a:t>
            </a:r>
            <a:endParaRPr lang="en-US" sz="2400" b="1" u="sng" dirty="0"/>
          </a:p>
        </p:txBody>
      </p:sp>
      <p:sp>
        <p:nvSpPr>
          <p:cNvPr id="3" name="Text Placeholder 2"/>
          <p:cNvSpPr>
            <a:spLocks noGrp="1"/>
          </p:cNvSpPr>
          <p:nvPr>
            <p:ph type="body" idx="1"/>
          </p:nvPr>
        </p:nvSpPr>
        <p:spPr>
          <a:xfrm>
            <a:off x="179512" y="361950"/>
            <a:ext cx="8784976" cy="4658072"/>
          </a:xfrm>
        </p:spPr>
        <p:txBody>
          <a:bodyPr/>
          <a:lstStyle/>
          <a:p>
            <a:pPr>
              <a:buNone/>
            </a:pPr>
            <a:r>
              <a:rPr lang="en-US" sz="1600" b="1" dirty="0">
                <a:latin typeface="Book Antiqua" pitchFamily="18" charset="0"/>
                <a:ea typeface="Inter-Regular" charset="0"/>
              </a:rPr>
              <a:t>// Create a subclass by extending class A.</a:t>
            </a:r>
          </a:p>
          <a:p>
            <a:pPr>
              <a:buNone/>
            </a:pPr>
            <a:r>
              <a:rPr lang="en-US" sz="1600" b="1" dirty="0">
                <a:latin typeface="Book Antiqua" pitchFamily="18" charset="0"/>
                <a:ea typeface="Inter-Regular" charset="0"/>
              </a:rPr>
              <a:t>class B extends A {</a:t>
            </a:r>
          </a:p>
          <a:p>
            <a:pPr>
              <a:buNone/>
            </a:pPr>
            <a:r>
              <a:rPr lang="en-US" sz="1600" b="1" dirty="0" err="1">
                <a:solidFill>
                  <a:srgbClr val="00B050"/>
                </a:solidFill>
                <a:latin typeface="Book Antiqua" pitchFamily="18" charset="0"/>
                <a:ea typeface="Inter-Regular" charset="0"/>
              </a:rPr>
              <a:t>int</a:t>
            </a:r>
            <a:r>
              <a:rPr lang="en-US" sz="1600" b="1" dirty="0">
                <a:solidFill>
                  <a:srgbClr val="00B050"/>
                </a:solidFill>
                <a:latin typeface="Book Antiqua" pitchFamily="18" charset="0"/>
                <a:ea typeface="Inter-Regular" charset="0"/>
              </a:rPr>
              <a:t> </a:t>
            </a:r>
            <a:r>
              <a:rPr lang="en-US" sz="1600" b="1" dirty="0" err="1">
                <a:solidFill>
                  <a:srgbClr val="00B050"/>
                </a:solidFill>
                <a:latin typeface="Book Antiqua" pitchFamily="18" charset="0"/>
                <a:ea typeface="Inter-Regular" charset="0"/>
              </a:rPr>
              <a:t>i</a:t>
            </a:r>
            <a:r>
              <a:rPr lang="en-US" sz="1600" b="1" dirty="0">
                <a:solidFill>
                  <a:srgbClr val="00B050"/>
                </a:solidFill>
                <a:latin typeface="Book Antiqua" pitchFamily="18" charset="0"/>
                <a:ea typeface="Inter-Regular" charset="0"/>
              </a:rPr>
              <a:t>; // this </a:t>
            </a:r>
            <a:r>
              <a:rPr lang="en-US" sz="1600" b="1" dirty="0" err="1">
                <a:solidFill>
                  <a:srgbClr val="00B050"/>
                </a:solidFill>
                <a:latin typeface="Book Antiqua" pitchFamily="18" charset="0"/>
                <a:ea typeface="Inter-Regular" charset="0"/>
              </a:rPr>
              <a:t>i</a:t>
            </a:r>
            <a:r>
              <a:rPr lang="en-US" sz="1600" b="1" dirty="0">
                <a:solidFill>
                  <a:srgbClr val="00B050"/>
                </a:solidFill>
                <a:latin typeface="Book Antiqua" pitchFamily="18" charset="0"/>
                <a:ea typeface="Inter-Regular" charset="0"/>
              </a:rPr>
              <a:t> hides the </a:t>
            </a:r>
            <a:r>
              <a:rPr lang="en-US" sz="1600" b="1" dirty="0" err="1">
                <a:solidFill>
                  <a:srgbClr val="00B050"/>
                </a:solidFill>
                <a:latin typeface="Book Antiqua" pitchFamily="18" charset="0"/>
                <a:ea typeface="Inter-Regular" charset="0"/>
              </a:rPr>
              <a:t>i</a:t>
            </a:r>
            <a:r>
              <a:rPr lang="en-US" sz="1600" b="1" dirty="0">
                <a:solidFill>
                  <a:srgbClr val="00B050"/>
                </a:solidFill>
                <a:latin typeface="Book Antiqua" pitchFamily="18" charset="0"/>
                <a:ea typeface="Inter-Regular" charset="0"/>
              </a:rPr>
              <a:t> in A</a:t>
            </a:r>
          </a:p>
          <a:p>
            <a:pPr>
              <a:buNone/>
            </a:pPr>
            <a:r>
              <a:rPr lang="en-US" sz="1600" b="1" dirty="0">
                <a:latin typeface="Book Antiqua" pitchFamily="18" charset="0"/>
                <a:ea typeface="Inter-Regular" charset="0"/>
              </a:rPr>
              <a:t>B(</a:t>
            </a:r>
            <a:r>
              <a:rPr lang="en-US" sz="1600" b="1" dirty="0" err="1">
                <a:latin typeface="Book Antiqua" pitchFamily="18" charset="0"/>
                <a:ea typeface="Inter-Regular" charset="0"/>
              </a:rPr>
              <a:t>int</a:t>
            </a:r>
            <a:r>
              <a:rPr lang="en-US" sz="1600" b="1" dirty="0">
                <a:latin typeface="Book Antiqua" pitchFamily="18" charset="0"/>
                <a:ea typeface="Inter-Regular" charset="0"/>
              </a:rPr>
              <a:t> a, </a:t>
            </a:r>
            <a:r>
              <a:rPr lang="en-US" sz="1600" b="1" dirty="0" err="1">
                <a:latin typeface="Book Antiqua" pitchFamily="18" charset="0"/>
                <a:ea typeface="Inter-Regular" charset="0"/>
              </a:rPr>
              <a:t>int</a:t>
            </a:r>
            <a:r>
              <a:rPr lang="en-US" sz="1600" b="1" dirty="0">
                <a:latin typeface="Book Antiqua" pitchFamily="18" charset="0"/>
                <a:ea typeface="Inter-Regular" charset="0"/>
              </a:rPr>
              <a:t> b) {</a:t>
            </a:r>
          </a:p>
          <a:p>
            <a:pPr>
              <a:buNone/>
            </a:pPr>
            <a:r>
              <a:rPr lang="it-IT" sz="1600" b="1" dirty="0">
                <a:solidFill>
                  <a:srgbClr val="00B050"/>
                </a:solidFill>
                <a:highlight>
                  <a:srgbClr val="FFFF00"/>
                </a:highlight>
                <a:latin typeface="Book Antiqua" pitchFamily="18" charset="0"/>
                <a:ea typeface="Inter-Regular" charset="0"/>
              </a:rPr>
              <a:t>super.i = a; // i in A</a:t>
            </a:r>
          </a:p>
          <a:p>
            <a:pPr>
              <a:buNone/>
            </a:pPr>
            <a:r>
              <a:rPr lang="it-IT" sz="1600" b="1" dirty="0">
                <a:solidFill>
                  <a:srgbClr val="00B050"/>
                </a:solidFill>
                <a:latin typeface="Book Antiqua" pitchFamily="18" charset="0"/>
                <a:ea typeface="Inter-Regular" charset="0"/>
              </a:rPr>
              <a:t>i = b; // i in B</a:t>
            </a:r>
          </a:p>
          <a:p>
            <a:pPr>
              <a:buNone/>
            </a:pPr>
            <a:r>
              <a:rPr lang="en-US" sz="1600" b="1" dirty="0">
                <a:latin typeface="Book Antiqua" pitchFamily="18" charset="0"/>
                <a:ea typeface="Inter-Regular" charset="0"/>
              </a:rPr>
              <a:t>}</a:t>
            </a:r>
          </a:p>
          <a:p>
            <a:pPr>
              <a:buNone/>
            </a:pPr>
            <a:r>
              <a:rPr lang="en-US" sz="1600" b="1" dirty="0">
                <a:latin typeface="Book Antiqua" pitchFamily="18" charset="0"/>
                <a:ea typeface="Inter-Regular" charset="0"/>
              </a:rPr>
              <a:t>void show() {</a:t>
            </a:r>
          </a:p>
          <a:p>
            <a:pPr>
              <a:buNone/>
            </a:pPr>
            <a:r>
              <a:rPr lang="en-US" sz="1600" b="1" dirty="0" err="1">
                <a:latin typeface="Book Antiqua" pitchFamily="18" charset="0"/>
                <a:ea typeface="Inter-Regular" charset="0"/>
              </a:rPr>
              <a:t>System.out.println</a:t>
            </a:r>
            <a:r>
              <a:rPr lang="en-US" sz="1600" b="1" dirty="0">
                <a:latin typeface="Book Antiqua" pitchFamily="18" charset="0"/>
                <a:ea typeface="Inter-Regular" charset="0"/>
              </a:rPr>
              <a:t>("</a:t>
            </a:r>
            <a:r>
              <a:rPr lang="en-US" sz="1600" b="1" dirty="0" err="1">
                <a:latin typeface="Book Antiqua" pitchFamily="18" charset="0"/>
                <a:ea typeface="Inter-Regular" charset="0"/>
              </a:rPr>
              <a:t>i</a:t>
            </a:r>
            <a:r>
              <a:rPr lang="en-US" sz="1600" b="1" dirty="0">
                <a:latin typeface="Book Antiqua" pitchFamily="18" charset="0"/>
                <a:ea typeface="Inter-Regular" charset="0"/>
              </a:rPr>
              <a:t> in </a:t>
            </a:r>
            <a:r>
              <a:rPr lang="en-US" sz="1600" b="1" dirty="0" err="1">
                <a:latin typeface="Book Antiqua" pitchFamily="18" charset="0"/>
                <a:ea typeface="Inter-Regular" charset="0"/>
              </a:rPr>
              <a:t>superclass</a:t>
            </a:r>
            <a:r>
              <a:rPr lang="en-US" sz="1600" b="1" dirty="0">
                <a:latin typeface="Book Antiqua" pitchFamily="18" charset="0"/>
                <a:ea typeface="Inter-Regular" charset="0"/>
              </a:rPr>
              <a:t>: " + </a:t>
            </a:r>
            <a:r>
              <a:rPr lang="en-US" sz="1600" b="1" dirty="0" err="1">
                <a:highlight>
                  <a:srgbClr val="FFFF00"/>
                </a:highlight>
                <a:latin typeface="Book Antiqua" pitchFamily="18" charset="0"/>
                <a:ea typeface="Inter-Regular" charset="0"/>
              </a:rPr>
              <a:t>super.i</a:t>
            </a:r>
            <a:r>
              <a:rPr lang="en-US" sz="1600" b="1" dirty="0">
                <a:latin typeface="Book Antiqua" pitchFamily="18" charset="0"/>
                <a:ea typeface="Inter-Regular" charset="0"/>
              </a:rPr>
              <a:t>);</a:t>
            </a:r>
          </a:p>
          <a:p>
            <a:pPr>
              <a:buNone/>
            </a:pPr>
            <a:r>
              <a:rPr lang="en-US" sz="1600" b="1" dirty="0" err="1">
                <a:latin typeface="Book Antiqua" pitchFamily="18" charset="0"/>
                <a:ea typeface="Inter-Regular" charset="0"/>
              </a:rPr>
              <a:t>System.out.println</a:t>
            </a:r>
            <a:r>
              <a:rPr lang="en-US" sz="1600" b="1" dirty="0">
                <a:latin typeface="Book Antiqua" pitchFamily="18" charset="0"/>
                <a:ea typeface="Inter-Regular" charset="0"/>
              </a:rPr>
              <a:t>("</a:t>
            </a:r>
            <a:r>
              <a:rPr lang="en-US" sz="1600" b="1" dirty="0" err="1">
                <a:latin typeface="Book Antiqua" pitchFamily="18" charset="0"/>
                <a:ea typeface="Inter-Regular" charset="0"/>
              </a:rPr>
              <a:t>i</a:t>
            </a:r>
            <a:r>
              <a:rPr lang="en-US" sz="1600" b="1" dirty="0">
                <a:latin typeface="Book Antiqua" pitchFamily="18" charset="0"/>
                <a:ea typeface="Inter-Regular" charset="0"/>
              </a:rPr>
              <a:t> in subclass: " + </a:t>
            </a:r>
            <a:r>
              <a:rPr lang="en-US" sz="1600" b="1" dirty="0" err="1">
                <a:latin typeface="Book Antiqua" pitchFamily="18" charset="0"/>
                <a:ea typeface="Inter-Regular" charset="0"/>
              </a:rPr>
              <a:t>i</a:t>
            </a:r>
            <a:r>
              <a:rPr lang="en-US" sz="1600" b="1" dirty="0">
                <a:latin typeface="Book Antiqua" pitchFamily="18" charset="0"/>
                <a:ea typeface="Inter-Regular" charset="0"/>
              </a:rPr>
              <a:t>);</a:t>
            </a:r>
          </a:p>
          <a:p>
            <a:pPr>
              <a:buNone/>
            </a:pPr>
            <a:r>
              <a:rPr lang="en-US" sz="1600" b="1" dirty="0">
                <a:latin typeface="Book Antiqua" pitchFamily="18" charset="0"/>
                <a:ea typeface="Inter-Regular" charset="0"/>
              </a:rPr>
              <a:t>}</a:t>
            </a:r>
          </a:p>
          <a:p>
            <a:pPr>
              <a:buNone/>
            </a:pPr>
            <a:r>
              <a:rPr lang="en-US" sz="1600" b="1" dirty="0">
                <a:latin typeface="Book Antiqua" pitchFamily="18" charset="0"/>
                <a:ea typeface="Inter-Regular" charset="0"/>
              </a:rPr>
              <a:t>}</a:t>
            </a:r>
            <a:endParaRPr lang="en-IN" sz="18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Tree>
    <p:extLst>
      <p:ext uri="{BB962C8B-B14F-4D97-AF65-F5344CB8AC3E}">
        <p14:creationId xmlns:p14="http://schemas.microsoft.com/office/powerpoint/2010/main" val="328666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A Second Use for super</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buNone/>
            </a:pPr>
            <a:r>
              <a:rPr lang="en-US" sz="1600" b="1" dirty="0">
                <a:latin typeface="Book Antiqua" pitchFamily="18" charset="0"/>
                <a:ea typeface="Inter-Regular" charset="0"/>
              </a:rPr>
              <a:t>class </a:t>
            </a:r>
            <a:r>
              <a:rPr lang="en-US" sz="1600" b="1" dirty="0" err="1">
                <a:latin typeface="Book Antiqua" pitchFamily="18" charset="0"/>
                <a:ea typeface="Inter-Regular" charset="0"/>
              </a:rPr>
              <a:t>UseSuper</a:t>
            </a:r>
            <a:r>
              <a:rPr lang="en-US" sz="1600" b="1" dirty="0">
                <a:latin typeface="Book Antiqua" pitchFamily="18" charset="0"/>
                <a:ea typeface="Inter-Regular" charset="0"/>
              </a:rPr>
              <a:t> {</a:t>
            </a:r>
          </a:p>
          <a:p>
            <a:pPr>
              <a:buNone/>
            </a:pPr>
            <a:r>
              <a:rPr lang="en-US" sz="1600" b="1" dirty="0">
                <a:latin typeface="Book Antiqua" pitchFamily="18" charset="0"/>
                <a:ea typeface="Inter-Regular" charset="0"/>
              </a:rPr>
              <a:t>public static void main(String </a:t>
            </a:r>
            <a:r>
              <a:rPr lang="en-US" sz="1600" b="1" dirty="0" err="1">
                <a:latin typeface="Book Antiqua" pitchFamily="18" charset="0"/>
                <a:ea typeface="Inter-Regular" charset="0"/>
              </a:rPr>
              <a:t>args</a:t>
            </a:r>
            <a:r>
              <a:rPr lang="en-US" sz="1600" b="1" dirty="0">
                <a:latin typeface="Book Antiqua" pitchFamily="18" charset="0"/>
                <a:ea typeface="Inter-Regular" charset="0"/>
              </a:rPr>
              <a:t>[]) {</a:t>
            </a:r>
          </a:p>
          <a:p>
            <a:pPr>
              <a:buNone/>
            </a:pPr>
            <a:r>
              <a:rPr lang="en-US" sz="1600" b="1" dirty="0">
                <a:solidFill>
                  <a:schemeClr val="tx1">
                    <a:lumMod val="75000"/>
                    <a:lumOff val="25000"/>
                  </a:schemeClr>
                </a:solidFill>
                <a:highlight>
                  <a:srgbClr val="FFFF00"/>
                </a:highlight>
                <a:latin typeface="Book Antiqua" pitchFamily="18" charset="0"/>
                <a:ea typeface="Inter-Regular" charset="0"/>
              </a:rPr>
              <a:t>B </a:t>
            </a:r>
            <a:r>
              <a:rPr lang="en-US" sz="1600" b="1" dirty="0" err="1">
                <a:solidFill>
                  <a:schemeClr val="tx1">
                    <a:lumMod val="75000"/>
                    <a:lumOff val="25000"/>
                  </a:schemeClr>
                </a:solidFill>
                <a:highlight>
                  <a:srgbClr val="FFFF00"/>
                </a:highlight>
                <a:latin typeface="Book Antiqua" pitchFamily="18" charset="0"/>
                <a:ea typeface="Inter-Regular" charset="0"/>
              </a:rPr>
              <a:t>subOb</a:t>
            </a:r>
            <a:r>
              <a:rPr lang="en-US" sz="1600" b="1" dirty="0">
                <a:solidFill>
                  <a:schemeClr val="tx1">
                    <a:lumMod val="75000"/>
                    <a:lumOff val="25000"/>
                  </a:schemeClr>
                </a:solidFill>
                <a:highlight>
                  <a:srgbClr val="FFFF00"/>
                </a:highlight>
                <a:latin typeface="Book Antiqua" pitchFamily="18" charset="0"/>
                <a:ea typeface="Inter-Regular" charset="0"/>
              </a:rPr>
              <a:t> = new B(1, 2);</a:t>
            </a:r>
          </a:p>
          <a:p>
            <a:pPr>
              <a:buNone/>
            </a:pPr>
            <a:r>
              <a:rPr lang="en-US" sz="1600" b="1" dirty="0" err="1">
                <a:latin typeface="Book Antiqua" pitchFamily="18" charset="0"/>
                <a:ea typeface="Inter-Regular" charset="0"/>
              </a:rPr>
              <a:t>subOb.show</a:t>
            </a:r>
            <a:r>
              <a:rPr lang="en-US" sz="1600" b="1" dirty="0">
                <a:latin typeface="Book Antiqua" pitchFamily="18" charset="0"/>
                <a:ea typeface="Inter-Regular" charset="0"/>
              </a:rPr>
              <a:t>();</a:t>
            </a:r>
          </a:p>
          <a:p>
            <a:pPr>
              <a:buNone/>
            </a:pPr>
            <a:r>
              <a:rPr lang="en-US" sz="1600" b="1" dirty="0">
                <a:latin typeface="Book Antiqua" pitchFamily="18" charset="0"/>
                <a:ea typeface="Inter-Regular" charset="0"/>
              </a:rPr>
              <a:t>}</a:t>
            </a:r>
          </a:p>
          <a:p>
            <a:pPr>
              <a:buNone/>
            </a:pPr>
            <a:r>
              <a:rPr lang="en-US" sz="1600" b="1" dirty="0">
                <a:latin typeface="Book Antiqua" pitchFamily="18" charset="0"/>
                <a:ea typeface="Inter-Regular" charset="0"/>
              </a:rPr>
              <a:t>}</a:t>
            </a:r>
          </a:p>
          <a:p>
            <a:pPr>
              <a:buNone/>
            </a:pPr>
            <a:r>
              <a:rPr lang="en-US" sz="1600" b="1" dirty="0">
                <a:latin typeface="Book Antiqua" pitchFamily="18" charset="0"/>
                <a:ea typeface="Inter-Regular" charset="0"/>
              </a:rPr>
              <a:t>This program displays the following:</a:t>
            </a:r>
          </a:p>
          <a:p>
            <a:pPr>
              <a:buNone/>
            </a:pPr>
            <a:r>
              <a:rPr lang="en-US" sz="1600" b="1" dirty="0" err="1">
                <a:latin typeface="Book Antiqua" pitchFamily="18" charset="0"/>
                <a:ea typeface="Inter-Regular" charset="0"/>
              </a:rPr>
              <a:t>i</a:t>
            </a:r>
            <a:r>
              <a:rPr lang="en-US" sz="1600" b="1" dirty="0">
                <a:latin typeface="Book Antiqua" pitchFamily="18" charset="0"/>
                <a:ea typeface="Inter-Regular" charset="0"/>
              </a:rPr>
              <a:t> in </a:t>
            </a:r>
            <a:r>
              <a:rPr lang="en-US" sz="1600" b="1" dirty="0" err="1">
                <a:latin typeface="Book Antiqua" pitchFamily="18" charset="0"/>
                <a:ea typeface="Inter-Regular" charset="0"/>
              </a:rPr>
              <a:t>superclass</a:t>
            </a:r>
            <a:r>
              <a:rPr lang="en-US" sz="1600" b="1" dirty="0">
                <a:latin typeface="Book Antiqua" pitchFamily="18" charset="0"/>
                <a:ea typeface="Inter-Regular" charset="0"/>
              </a:rPr>
              <a:t>: 1</a:t>
            </a:r>
          </a:p>
          <a:p>
            <a:pPr>
              <a:buNone/>
            </a:pPr>
            <a:r>
              <a:rPr lang="en-US" sz="1600" b="1" dirty="0" err="1">
                <a:latin typeface="Book Antiqua" pitchFamily="18" charset="0"/>
                <a:ea typeface="Inter-Regular" charset="0"/>
              </a:rPr>
              <a:t>i</a:t>
            </a:r>
            <a:r>
              <a:rPr lang="en-US" sz="1600" b="1" dirty="0">
                <a:latin typeface="Book Antiqua" pitchFamily="18" charset="0"/>
                <a:ea typeface="Inter-Regular" charset="0"/>
              </a:rPr>
              <a:t> in subclass: 2</a:t>
            </a:r>
            <a:endParaRPr lang="en-IN" sz="16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extLst>
      <p:ext uri="{BB962C8B-B14F-4D97-AF65-F5344CB8AC3E}">
        <p14:creationId xmlns:p14="http://schemas.microsoft.com/office/powerpoint/2010/main" val="32866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Types of inheritance in Java:</a:t>
            </a:r>
          </a:p>
        </p:txBody>
      </p:sp>
      <p:sp>
        <p:nvSpPr>
          <p:cNvPr id="3" name="Text Placeholder 2"/>
          <p:cNvSpPr>
            <a:spLocks noGrp="1"/>
          </p:cNvSpPr>
          <p:nvPr>
            <p:ph type="body" idx="1"/>
          </p:nvPr>
        </p:nvSpPr>
        <p:spPr>
          <a:xfrm>
            <a:off x="323528" y="742950"/>
            <a:ext cx="8640960" cy="4277072"/>
          </a:xfrm>
        </p:spPr>
        <p:txBody>
          <a:bodyPr/>
          <a:lstStyle/>
          <a:p>
            <a:pPr>
              <a:buNone/>
            </a:pPr>
            <a:r>
              <a:rPr lang="en-US" sz="2000" b="1" u="sng" dirty="0">
                <a:solidFill>
                  <a:srgbClr val="00B050"/>
                </a:solidFill>
              </a:rPr>
              <a:t>1. Single Inheritance</a:t>
            </a:r>
          </a:p>
          <a:p>
            <a:r>
              <a:rPr lang="en-US" sz="1600" dirty="0"/>
              <a:t>When a class extends another one class only then we  call it a single inheritance. The below diagram shows that class B extends only one class which is A. Here A is a </a:t>
            </a:r>
            <a:r>
              <a:rPr lang="en-US" sz="1600" b="1" dirty="0"/>
              <a:t>parent class</a:t>
            </a:r>
            <a:r>
              <a:rPr lang="en-US" sz="1600" dirty="0"/>
              <a:t> of B and B would be  a </a:t>
            </a:r>
            <a:r>
              <a:rPr lang="en-US" sz="1600" b="1" dirty="0"/>
              <a:t>child class</a:t>
            </a:r>
            <a:r>
              <a:rPr lang="en-US" sz="1600" dirty="0"/>
              <a:t> of A.</a:t>
            </a:r>
          </a:p>
          <a:p>
            <a:endParaRPr lang="en-US" sz="1600" dirty="0"/>
          </a:p>
          <a:p>
            <a:pPr>
              <a:buNone/>
            </a:pPr>
            <a:endParaRPr lang="en-IN" sz="16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
        <p:nvSpPr>
          <p:cNvPr id="1026" name="AutoShape 2" descr="https://beginnersbook.com/wp-content/uploads/2013/05/Single-Inheritan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srcRect/>
          <a:stretch>
            <a:fillRect/>
          </a:stretch>
        </p:blipFill>
        <p:spPr bwMode="auto">
          <a:xfrm>
            <a:off x="6019800" y="2114550"/>
            <a:ext cx="1724025" cy="2419350"/>
          </a:xfrm>
          <a:prstGeom prst="rect">
            <a:avLst/>
          </a:prstGeom>
          <a:noFill/>
          <a:ln w="9525">
            <a:noFill/>
            <a:miter lim="800000"/>
            <a:headEnd/>
            <a:tailEnd/>
          </a:ln>
          <a:effectLst/>
        </p:spPr>
      </p:pic>
    </p:spTree>
    <p:extLst>
      <p:ext uri="{BB962C8B-B14F-4D97-AF65-F5344CB8AC3E}">
        <p14:creationId xmlns:p14="http://schemas.microsoft.com/office/powerpoint/2010/main" val="674439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Types of inheritance in Java:</a:t>
            </a:r>
          </a:p>
        </p:txBody>
      </p:sp>
      <p:sp>
        <p:nvSpPr>
          <p:cNvPr id="3" name="Text Placeholder 2"/>
          <p:cNvSpPr>
            <a:spLocks noGrp="1"/>
          </p:cNvSpPr>
          <p:nvPr>
            <p:ph type="body" idx="1"/>
          </p:nvPr>
        </p:nvSpPr>
        <p:spPr>
          <a:xfrm>
            <a:off x="323528" y="742950"/>
            <a:ext cx="8640960" cy="4277072"/>
          </a:xfrm>
        </p:spPr>
        <p:txBody>
          <a:bodyPr/>
          <a:lstStyle/>
          <a:p>
            <a:pPr>
              <a:buNone/>
            </a:pPr>
            <a:r>
              <a:rPr lang="en-US" sz="2000" b="1" u="sng" dirty="0">
                <a:solidFill>
                  <a:srgbClr val="00B050"/>
                </a:solidFill>
              </a:rPr>
              <a:t>2. Multilevel Inheritance</a:t>
            </a:r>
          </a:p>
          <a:p>
            <a:pPr algn="just"/>
            <a:r>
              <a:rPr lang="en-US" sz="1600" b="1" dirty="0"/>
              <a:t>Multilevel inheritance</a:t>
            </a:r>
            <a:r>
              <a:rPr lang="en-US" sz="1600" dirty="0"/>
              <a:t> refers to a mechanism in  technology where one can inherit from a derived class, thereby making </a:t>
            </a:r>
            <a:r>
              <a:rPr lang="en-US" sz="1600" dirty="0">
                <a:highlight>
                  <a:srgbClr val="FFFF00"/>
                </a:highlight>
              </a:rPr>
              <a:t>this derived class the base class for the new class. </a:t>
            </a:r>
            <a:r>
              <a:rPr lang="en-US" sz="1600" dirty="0"/>
              <a:t>As you can see in below diagram C is subclass or child class of B and B is a child class of A.</a:t>
            </a:r>
            <a:endParaRPr lang="en-US" sz="1100" dirty="0"/>
          </a:p>
          <a:p>
            <a:pPr>
              <a:buNone/>
            </a:pPr>
            <a:endParaRPr lang="en-IN" sz="16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
        <p:nvSpPr>
          <p:cNvPr id="1026" name="AutoShape 2" descr="https://beginnersbook.com/wp-content/uploads/2013/05/Single-Inheritan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2"/>
          <p:cNvPicPr>
            <a:picLocks noChangeAspect="1" noChangeArrowheads="1"/>
          </p:cNvPicPr>
          <p:nvPr/>
        </p:nvPicPr>
        <p:blipFill>
          <a:blip r:embed="rId2"/>
          <a:srcRect/>
          <a:stretch>
            <a:fillRect/>
          </a:stretch>
        </p:blipFill>
        <p:spPr bwMode="auto">
          <a:xfrm>
            <a:off x="6537484" y="2190749"/>
            <a:ext cx="1790700" cy="2882205"/>
          </a:xfrm>
          <a:prstGeom prst="rect">
            <a:avLst/>
          </a:prstGeom>
          <a:noFill/>
          <a:ln w="9525">
            <a:noFill/>
            <a:miter lim="800000"/>
            <a:headEnd/>
            <a:tailEnd/>
          </a:ln>
          <a:effectLst/>
        </p:spPr>
      </p:pic>
    </p:spTree>
    <p:extLst>
      <p:ext uri="{BB962C8B-B14F-4D97-AF65-F5344CB8AC3E}">
        <p14:creationId xmlns:p14="http://schemas.microsoft.com/office/powerpoint/2010/main" val="368796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dirty="0"/>
              <a:t>Creating a Multilevel Hierarchy</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774778692"/>
              </p:ext>
            </p:extLst>
          </p:nvPr>
        </p:nvGraphicFramePr>
        <p:xfrm>
          <a:off x="152400" y="783302"/>
          <a:ext cx="9247505" cy="4200872"/>
        </p:xfrm>
        <a:graphic>
          <a:graphicData uri="http://schemas.openxmlformats.org/drawingml/2006/table">
            <a:tbl>
              <a:tblPr firstRow="1" bandRow="1">
                <a:tableStyleId>{D016372B-EEBE-4A30-A24A-56B3CD919E51}</a:tableStyleId>
              </a:tblPr>
              <a:tblGrid>
                <a:gridCol w="4751705">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200872">
                <a:tc>
                  <a:txBody>
                    <a:bodyPr/>
                    <a:lstStyle/>
                    <a:p>
                      <a:r>
                        <a:rPr lang="en-US" sz="1800" dirty="0">
                          <a:solidFill>
                            <a:srgbClr val="00B050"/>
                          </a:solidFill>
                        </a:rPr>
                        <a:t>class Animal{  </a:t>
                      </a:r>
                    </a:p>
                    <a:p>
                      <a:r>
                        <a:rPr lang="en-US" sz="1800" dirty="0"/>
                        <a:t>void eat()</a:t>
                      </a:r>
                    </a:p>
                    <a:p>
                      <a:r>
                        <a:rPr lang="en-US" sz="1800" dirty="0"/>
                        <a:t>{</a:t>
                      </a:r>
                    </a:p>
                    <a:p>
                      <a:r>
                        <a:rPr lang="en-US" sz="1800" dirty="0" err="1"/>
                        <a:t>System.out.println</a:t>
                      </a:r>
                      <a:r>
                        <a:rPr lang="en-US" sz="1800" dirty="0"/>
                        <a:t>("eating...");}  </a:t>
                      </a:r>
                    </a:p>
                    <a:p>
                      <a:r>
                        <a:rPr lang="en-US" sz="1800" dirty="0"/>
                        <a:t>}  </a:t>
                      </a:r>
                    </a:p>
                    <a:p>
                      <a:r>
                        <a:rPr lang="en-US" sz="1800" dirty="0">
                          <a:solidFill>
                            <a:srgbClr val="00B050"/>
                          </a:solidFill>
                        </a:rPr>
                        <a:t>class Dog extends Animal</a:t>
                      </a:r>
                    </a:p>
                    <a:p>
                      <a:r>
                        <a:rPr lang="en-US" sz="1800" dirty="0"/>
                        <a:t>{  </a:t>
                      </a:r>
                    </a:p>
                    <a:p>
                      <a:r>
                        <a:rPr lang="en-US" sz="1800" dirty="0"/>
                        <a:t>void bark()</a:t>
                      </a:r>
                    </a:p>
                    <a:p>
                      <a:r>
                        <a:rPr lang="en-US" sz="1800" dirty="0"/>
                        <a:t>{</a:t>
                      </a:r>
                      <a:r>
                        <a:rPr lang="en-US" sz="1800" dirty="0" err="1"/>
                        <a:t>System.out.println</a:t>
                      </a:r>
                      <a:r>
                        <a:rPr lang="en-US" sz="1800" dirty="0"/>
                        <a:t>("barking...");}  </a:t>
                      </a:r>
                    </a:p>
                    <a:p>
                      <a:r>
                        <a:rPr lang="en-US" sz="1800" dirty="0"/>
                        <a:t>}  </a:t>
                      </a:r>
                    </a:p>
                    <a:p>
                      <a:r>
                        <a:rPr lang="en-US" sz="1800" dirty="0">
                          <a:solidFill>
                            <a:srgbClr val="00B050"/>
                          </a:solidFill>
                        </a:rPr>
                        <a:t>class </a:t>
                      </a:r>
                      <a:r>
                        <a:rPr lang="en-US" sz="1800" dirty="0" err="1">
                          <a:solidFill>
                            <a:srgbClr val="00B050"/>
                          </a:solidFill>
                        </a:rPr>
                        <a:t>BabyDog</a:t>
                      </a:r>
                      <a:r>
                        <a:rPr lang="en-US" sz="1800" dirty="0">
                          <a:solidFill>
                            <a:srgbClr val="00B050"/>
                          </a:solidFill>
                        </a:rPr>
                        <a:t> extends Dog</a:t>
                      </a:r>
                    </a:p>
                    <a:p>
                      <a:r>
                        <a:rPr lang="en-US" sz="1800" dirty="0"/>
                        <a:t>{  </a:t>
                      </a:r>
                    </a:p>
                    <a:p>
                      <a:r>
                        <a:rPr lang="en-US" sz="1800" dirty="0"/>
                        <a:t>void weep(){</a:t>
                      </a:r>
                      <a:r>
                        <a:rPr lang="en-US" sz="1800" dirty="0" err="1"/>
                        <a:t>System.out.println</a:t>
                      </a:r>
                      <a:r>
                        <a:rPr lang="en-US" sz="1800" dirty="0"/>
                        <a:t>("weeping...");</a:t>
                      </a:r>
                    </a:p>
                    <a:p>
                      <a:r>
                        <a:rPr lang="en-US" sz="1800" dirty="0"/>
                        <a:t>}  } </a:t>
                      </a:r>
                      <a:r>
                        <a:rPr lang="en-US" sz="1400" dirty="0"/>
                        <a:t> </a:t>
                      </a:r>
                    </a:p>
                  </a:txBody>
                  <a:tcPr/>
                </a:tc>
                <a:tc>
                  <a:txBody>
                    <a:bodyPr/>
                    <a:lstStyle/>
                    <a:p>
                      <a:r>
                        <a:rPr lang="en-US" sz="1800" dirty="0"/>
                        <a:t>class TestInheritance2{  </a:t>
                      </a:r>
                    </a:p>
                    <a:p>
                      <a:r>
                        <a:rPr lang="en-US" sz="1800" dirty="0"/>
                        <a:t>public static void main(String </a:t>
                      </a:r>
                      <a:r>
                        <a:rPr lang="en-US" sz="1800" dirty="0" err="1"/>
                        <a:t>args</a:t>
                      </a:r>
                      <a:r>
                        <a:rPr lang="en-US" sz="1800" dirty="0"/>
                        <a:t>[]){  </a:t>
                      </a:r>
                    </a:p>
                    <a:p>
                      <a:r>
                        <a:rPr lang="en-US" sz="1800" dirty="0" err="1"/>
                        <a:t>BabyDog</a:t>
                      </a:r>
                      <a:r>
                        <a:rPr lang="en-US" sz="1800" dirty="0"/>
                        <a:t> d=new </a:t>
                      </a:r>
                      <a:r>
                        <a:rPr lang="en-US" sz="1800" dirty="0" err="1"/>
                        <a:t>BabyDog</a:t>
                      </a:r>
                      <a:r>
                        <a:rPr lang="en-US" sz="1800" dirty="0"/>
                        <a:t>();  </a:t>
                      </a:r>
                    </a:p>
                    <a:p>
                      <a:r>
                        <a:rPr lang="en-US" sz="1800" dirty="0" err="1"/>
                        <a:t>d.weep</a:t>
                      </a:r>
                      <a:r>
                        <a:rPr lang="en-US" sz="1800" dirty="0"/>
                        <a:t>();  </a:t>
                      </a:r>
                    </a:p>
                    <a:p>
                      <a:r>
                        <a:rPr lang="en-US" sz="1800" dirty="0" err="1"/>
                        <a:t>d.bark</a:t>
                      </a:r>
                      <a:r>
                        <a:rPr lang="en-US" sz="1800" dirty="0"/>
                        <a:t>();  </a:t>
                      </a:r>
                    </a:p>
                    <a:p>
                      <a:r>
                        <a:rPr lang="en-US" sz="1800" dirty="0"/>
                        <a:t>d.eat();  </a:t>
                      </a:r>
                    </a:p>
                    <a:p>
                      <a:r>
                        <a:rPr lang="en-US" sz="1800" dirty="0"/>
                        <a:t>}</a:t>
                      </a:r>
                    </a:p>
                    <a:p>
                      <a:r>
                        <a:rPr lang="en-US" sz="1800" dirty="0"/>
                        <a:t>}  </a:t>
                      </a:r>
                    </a:p>
                    <a:p>
                      <a:endParaRPr lang="en-US" sz="1800" dirty="0"/>
                    </a:p>
                    <a:p>
                      <a:r>
                        <a:rPr lang="en-US" sz="1600" b="1" u="sng" dirty="0"/>
                        <a:t>OUTPUT</a:t>
                      </a:r>
                      <a:endParaRPr lang="en-US" sz="1800" b="1" u="sng" dirty="0"/>
                    </a:p>
                    <a:p>
                      <a:r>
                        <a:rPr lang="en-US" sz="1800" dirty="0"/>
                        <a:t>weeping...</a:t>
                      </a:r>
                    </a:p>
                    <a:p>
                      <a:r>
                        <a:rPr lang="en-US" sz="1800" dirty="0"/>
                        <a:t> barking...</a:t>
                      </a:r>
                    </a:p>
                    <a:p>
                      <a:r>
                        <a:rPr lang="en-US" sz="1800" dirty="0"/>
                        <a:t> eating...</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4859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Types of inheritance in Java:</a:t>
            </a:r>
          </a:p>
        </p:txBody>
      </p:sp>
      <p:sp>
        <p:nvSpPr>
          <p:cNvPr id="3" name="Text Placeholder 2"/>
          <p:cNvSpPr>
            <a:spLocks noGrp="1"/>
          </p:cNvSpPr>
          <p:nvPr>
            <p:ph type="body" idx="1"/>
          </p:nvPr>
        </p:nvSpPr>
        <p:spPr>
          <a:xfrm>
            <a:off x="323528" y="742950"/>
            <a:ext cx="8640960" cy="4277072"/>
          </a:xfrm>
        </p:spPr>
        <p:txBody>
          <a:bodyPr/>
          <a:lstStyle/>
          <a:p>
            <a:pPr>
              <a:buNone/>
            </a:pPr>
            <a:r>
              <a:rPr lang="en-US" sz="2000" b="1" u="sng" dirty="0">
                <a:solidFill>
                  <a:srgbClr val="00B050"/>
                </a:solidFill>
              </a:rPr>
              <a:t>3. Hierarchical</a:t>
            </a:r>
            <a:r>
              <a:rPr lang="en-US" sz="2000" i="1" dirty="0"/>
              <a:t> </a:t>
            </a:r>
            <a:r>
              <a:rPr lang="en-US" sz="2000" b="1" u="sng" dirty="0">
                <a:solidFill>
                  <a:srgbClr val="00B050"/>
                </a:solidFill>
              </a:rPr>
              <a:t>Inheritance</a:t>
            </a:r>
          </a:p>
          <a:p>
            <a:pPr algn="just"/>
            <a:r>
              <a:rPr lang="en-US" sz="1600" dirty="0">
                <a:highlight>
                  <a:srgbClr val="FFFF00"/>
                </a:highlight>
              </a:rPr>
              <a:t>When two or more classes inherits a single class, it is known as </a:t>
            </a:r>
            <a:r>
              <a:rPr lang="en-US" sz="1600" i="1" dirty="0">
                <a:highlight>
                  <a:srgbClr val="FFFF00"/>
                </a:highlight>
              </a:rPr>
              <a:t>hierarchical inheritance</a:t>
            </a:r>
            <a:r>
              <a:rPr lang="en-US" sz="1600" dirty="0">
                <a:highlight>
                  <a:srgbClr val="FFFF00"/>
                </a:highlight>
              </a:rPr>
              <a:t>.</a:t>
            </a:r>
            <a:r>
              <a:rPr lang="en-US" sz="1600" dirty="0"/>
              <a:t> In the example given below, Class B and Class C classes inherits the class A, so there is hierarchical inheritance.</a:t>
            </a:r>
          </a:p>
          <a:p>
            <a:pPr>
              <a:buNone/>
            </a:pPr>
            <a:endParaRPr lang="en-IN" sz="16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
        <p:nvSpPr>
          <p:cNvPr id="1026" name="AutoShape 2" descr="https://beginnersbook.com/wp-content/uploads/2013/05/Single-Inheritan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3"/>
          <p:cNvPicPr>
            <a:picLocks noChangeAspect="1" noChangeArrowheads="1"/>
          </p:cNvPicPr>
          <p:nvPr/>
        </p:nvPicPr>
        <p:blipFill>
          <a:blip r:embed="rId2"/>
          <a:srcRect/>
          <a:stretch>
            <a:fillRect/>
          </a:stretch>
        </p:blipFill>
        <p:spPr bwMode="auto">
          <a:xfrm>
            <a:off x="4419600" y="2419350"/>
            <a:ext cx="4400872" cy="2286000"/>
          </a:xfrm>
          <a:prstGeom prst="rect">
            <a:avLst/>
          </a:prstGeom>
          <a:noFill/>
          <a:ln w="9525">
            <a:noFill/>
            <a:miter lim="800000"/>
            <a:headEnd/>
            <a:tailEnd/>
          </a:ln>
          <a:effectLst/>
        </p:spPr>
      </p:pic>
    </p:spTree>
    <p:extLst>
      <p:ext uri="{BB962C8B-B14F-4D97-AF65-F5344CB8AC3E}">
        <p14:creationId xmlns:p14="http://schemas.microsoft.com/office/powerpoint/2010/main" val="59086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0FE908-FFF4-1B98-6721-5965D7BC3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6" name="Picture 5">
            <a:extLst>
              <a:ext uri="{FF2B5EF4-FFF2-40B4-BE49-F238E27FC236}">
                <a16:creationId xmlns:a16="http://schemas.microsoft.com/office/drawing/2014/main" id="{0C0AC4FE-AACA-1511-3FBC-BAF53A1ACBBD}"/>
              </a:ext>
            </a:extLst>
          </p:cNvPr>
          <p:cNvPicPr>
            <a:picLocks noChangeAspect="1"/>
          </p:cNvPicPr>
          <p:nvPr/>
        </p:nvPicPr>
        <p:blipFill>
          <a:blip r:embed="rId2"/>
          <a:stretch>
            <a:fillRect/>
          </a:stretch>
        </p:blipFill>
        <p:spPr>
          <a:xfrm>
            <a:off x="1066800" y="549199"/>
            <a:ext cx="7070797" cy="4079951"/>
          </a:xfrm>
          <a:prstGeom prst="rect">
            <a:avLst/>
          </a:prstGeom>
        </p:spPr>
      </p:pic>
    </p:spTree>
    <p:extLst>
      <p:ext uri="{BB962C8B-B14F-4D97-AF65-F5344CB8AC3E}">
        <p14:creationId xmlns:p14="http://schemas.microsoft.com/office/powerpoint/2010/main" val="3863547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u="sng" dirty="0">
                <a:solidFill>
                  <a:srgbClr val="00B050"/>
                </a:solidFill>
              </a:rPr>
              <a:t>HIERARCHICAL INHERITANCE</a:t>
            </a:r>
            <a:endParaRPr lang="en-IN" sz="2400" b="1" u="sng" dirty="0">
              <a:solidFill>
                <a:srgbClr val="00B050"/>
              </a:solidFill>
            </a:endParaRPr>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graphicFrame>
        <p:nvGraphicFramePr>
          <p:cNvPr id="5" name="Table 4"/>
          <p:cNvGraphicFramePr>
            <a:graphicFrameLocks noGrp="1"/>
          </p:cNvGraphicFramePr>
          <p:nvPr/>
        </p:nvGraphicFramePr>
        <p:xfrm>
          <a:off x="152400" y="783302"/>
          <a:ext cx="8991600" cy="4200872"/>
        </p:xfrm>
        <a:graphic>
          <a:graphicData uri="http://schemas.openxmlformats.org/drawingml/2006/table">
            <a:tbl>
              <a:tblPr firstRow="1" bandRow="1">
                <a:tableStyleId>{D016372B-EEBE-4A30-A24A-56B3CD919E51}</a:tableStyleId>
              </a:tblPr>
              <a:tblGrid>
                <a:gridCol w="4495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200872">
                <a:tc>
                  <a:txBody>
                    <a:bodyPr/>
                    <a:lstStyle/>
                    <a:p>
                      <a:r>
                        <a:rPr lang="en-US" dirty="0"/>
                        <a:t>class Animal</a:t>
                      </a:r>
                    </a:p>
                    <a:p>
                      <a:r>
                        <a:rPr lang="en-US" dirty="0"/>
                        <a:t>{ </a:t>
                      </a:r>
                    </a:p>
                    <a:p>
                      <a:r>
                        <a:rPr lang="en-US" dirty="0"/>
                        <a:t> void eat()</a:t>
                      </a:r>
                    </a:p>
                    <a:p>
                      <a:r>
                        <a:rPr lang="en-US" dirty="0"/>
                        <a:t>{</a:t>
                      </a:r>
                    </a:p>
                    <a:p>
                      <a:r>
                        <a:rPr lang="en-US" dirty="0" err="1"/>
                        <a:t>System.out.println</a:t>
                      </a:r>
                      <a:r>
                        <a:rPr lang="en-US" dirty="0"/>
                        <a:t>("eating...");</a:t>
                      </a:r>
                    </a:p>
                    <a:p>
                      <a:r>
                        <a:rPr lang="en-US" dirty="0"/>
                        <a:t>}  } </a:t>
                      </a:r>
                    </a:p>
                    <a:p>
                      <a:endParaRPr lang="en-US" sz="1600" b="0" i="0" u="none" strike="noStrike" cap="none" baseline="0" dirty="0">
                        <a:solidFill>
                          <a:srgbClr val="000000"/>
                        </a:solidFill>
                        <a:latin typeface="Arial"/>
                        <a:ea typeface="Arial"/>
                        <a:cs typeface="Arial"/>
                        <a:sym typeface="Arial"/>
                      </a:endParaRPr>
                    </a:p>
                    <a:p>
                      <a:r>
                        <a:rPr lang="en-US" sz="1600" dirty="0">
                          <a:solidFill>
                            <a:srgbClr val="00B050"/>
                          </a:solidFill>
                        </a:rPr>
                        <a:t>class Dog extends Animal</a:t>
                      </a:r>
                    </a:p>
                    <a:p>
                      <a:r>
                        <a:rPr lang="en-US" sz="1600" dirty="0"/>
                        <a:t>{  </a:t>
                      </a:r>
                    </a:p>
                    <a:p>
                      <a:r>
                        <a:rPr lang="en-US" sz="1600" dirty="0"/>
                        <a:t>void bark()</a:t>
                      </a:r>
                    </a:p>
                    <a:p>
                      <a:r>
                        <a:rPr lang="en-US" sz="1600" dirty="0"/>
                        <a:t>{</a:t>
                      </a:r>
                    </a:p>
                    <a:p>
                      <a:r>
                        <a:rPr lang="en-US" sz="1600" dirty="0" err="1"/>
                        <a:t>System.out.println</a:t>
                      </a:r>
                      <a:r>
                        <a:rPr lang="en-US" sz="1600" dirty="0"/>
                        <a:t>("barking...");</a:t>
                      </a:r>
                    </a:p>
                    <a:p>
                      <a:r>
                        <a:rPr lang="en-US" sz="1600" dirty="0"/>
                        <a:t>} </a:t>
                      </a:r>
                    </a:p>
                    <a:p>
                      <a:r>
                        <a:rPr lang="en-US" sz="1600" dirty="0"/>
                        <a:t> } </a:t>
                      </a:r>
                    </a:p>
                    <a:p>
                      <a:r>
                        <a:rPr lang="en-US" sz="1600" dirty="0">
                          <a:solidFill>
                            <a:srgbClr val="00B050"/>
                          </a:solidFill>
                        </a:rPr>
                        <a:t>class Cat extends Animal</a:t>
                      </a:r>
                    </a:p>
                    <a:p>
                      <a:r>
                        <a:rPr lang="en-US" sz="1600" dirty="0"/>
                        <a:t>{  </a:t>
                      </a:r>
                    </a:p>
                    <a:p>
                      <a:r>
                        <a:rPr lang="en-US" sz="1600" dirty="0"/>
                        <a:t>void meow()</a:t>
                      </a:r>
                      <a:endParaRPr lang="en-US" sz="1600" b="0" i="0" u="none" strike="noStrike" cap="none" baseline="0" dirty="0">
                        <a:solidFill>
                          <a:srgbClr val="000000"/>
                        </a:solidFill>
                        <a:latin typeface="Arial"/>
                        <a:ea typeface="Arial"/>
                        <a:cs typeface="Arial"/>
                        <a:sym typeface="Arial"/>
                      </a:endParaRPr>
                    </a:p>
                  </a:txBody>
                  <a:tcPr/>
                </a:tc>
                <a:tc>
                  <a:txBody>
                    <a:bodyPr/>
                    <a:lstStyle/>
                    <a:p>
                      <a:endParaRPr lang="en-US" sz="1400" dirty="0"/>
                    </a:p>
                    <a:p>
                      <a:r>
                        <a:rPr lang="en-US" sz="1400" dirty="0"/>
                        <a:t>{</a:t>
                      </a:r>
                    </a:p>
                    <a:p>
                      <a:r>
                        <a:rPr lang="en-US" sz="1400" dirty="0" err="1"/>
                        <a:t>System.out.println</a:t>
                      </a:r>
                      <a:r>
                        <a:rPr lang="en-US" sz="1400" dirty="0"/>
                        <a:t>("meowing...");</a:t>
                      </a:r>
                    </a:p>
                    <a:p>
                      <a:r>
                        <a:rPr lang="en-US" sz="1400" dirty="0"/>
                        <a:t>}  } </a:t>
                      </a:r>
                    </a:p>
                    <a:p>
                      <a:endParaRPr lang="en-US" sz="1400" b="1" i="0" u="none" strike="noStrike" cap="none" dirty="0">
                        <a:solidFill>
                          <a:schemeClr val="dk1"/>
                        </a:solidFill>
                        <a:latin typeface="Inter-Regular"/>
                        <a:ea typeface="Inter-Regular"/>
                        <a:cs typeface="Inter-Regular"/>
                        <a:sym typeface="Arial"/>
                      </a:endParaRPr>
                    </a:p>
                    <a:p>
                      <a:r>
                        <a:rPr lang="en-US" sz="1600" dirty="0"/>
                        <a:t>class TestInheritance3</a:t>
                      </a:r>
                    </a:p>
                    <a:p>
                      <a:r>
                        <a:rPr lang="en-US" sz="1600" dirty="0"/>
                        <a:t>{</a:t>
                      </a:r>
                    </a:p>
                    <a:p>
                      <a:r>
                        <a:rPr lang="en-US" sz="1600" dirty="0"/>
                        <a:t>  public static void main(String </a:t>
                      </a:r>
                      <a:r>
                        <a:rPr lang="en-US" sz="1600" dirty="0" err="1"/>
                        <a:t>args</a:t>
                      </a:r>
                      <a:r>
                        <a:rPr lang="en-US" sz="1600" dirty="0"/>
                        <a:t>[])</a:t>
                      </a:r>
                    </a:p>
                    <a:p>
                      <a:r>
                        <a:rPr lang="en-US" sz="1600" dirty="0"/>
                        <a:t>{  </a:t>
                      </a:r>
                    </a:p>
                    <a:p>
                      <a:r>
                        <a:rPr lang="en-US" sz="1600" dirty="0"/>
                        <a:t>Cat c=new Cat(); </a:t>
                      </a:r>
                    </a:p>
                    <a:p>
                      <a:r>
                        <a:rPr lang="en-US" sz="1600" dirty="0"/>
                        <a:t> </a:t>
                      </a:r>
                      <a:r>
                        <a:rPr lang="en-US" sz="1600" dirty="0" err="1"/>
                        <a:t>c.meow</a:t>
                      </a:r>
                      <a:r>
                        <a:rPr lang="en-US" sz="1600" dirty="0"/>
                        <a:t>(); </a:t>
                      </a:r>
                    </a:p>
                    <a:p>
                      <a:r>
                        <a:rPr lang="en-US" sz="1600" dirty="0"/>
                        <a:t> c.eat();</a:t>
                      </a:r>
                    </a:p>
                    <a:p>
                      <a:r>
                        <a:rPr lang="en-US" sz="1600" dirty="0"/>
                        <a:t>}}  </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8177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Why multiple inheritance is not supported in java?</a:t>
            </a:r>
          </a:p>
        </p:txBody>
      </p:sp>
      <p:sp>
        <p:nvSpPr>
          <p:cNvPr id="3" name="Text Placeholder 2"/>
          <p:cNvSpPr>
            <a:spLocks noGrp="1"/>
          </p:cNvSpPr>
          <p:nvPr>
            <p:ph type="body" idx="1"/>
          </p:nvPr>
        </p:nvSpPr>
        <p:spPr>
          <a:xfrm>
            <a:off x="323528" y="742950"/>
            <a:ext cx="8640960" cy="4277072"/>
          </a:xfrm>
        </p:spPr>
        <p:txBody>
          <a:bodyPr/>
          <a:lstStyle/>
          <a:p>
            <a:pPr algn="just"/>
            <a:r>
              <a:rPr lang="en-US" sz="1600" dirty="0"/>
              <a:t>When one class inherits multiple classes, it is known as multiple inheritance.</a:t>
            </a:r>
          </a:p>
          <a:p>
            <a:pPr algn="just"/>
            <a:r>
              <a:rPr lang="en-US" sz="1600" dirty="0">
                <a:highlight>
                  <a:srgbClr val="FFFF00"/>
                </a:highlight>
              </a:rPr>
              <a:t>To reduce the complexity and simplify the language, multiple inheritance is not supported in java. </a:t>
            </a:r>
          </a:p>
          <a:p>
            <a:pPr algn="just"/>
            <a:r>
              <a:rPr lang="en-US" sz="1600" dirty="0"/>
              <a:t>Consider a scenario where A, B, and C are three classes. The C class inherits A and B classes. If A and B classes have the same method and you call it from child class object, there will be ambiguity to call the method of A or B class.</a:t>
            </a:r>
          </a:p>
          <a:p>
            <a:pPr algn="just"/>
            <a:r>
              <a:rPr lang="en-US" sz="1600" dirty="0"/>
              <a:t>Since compile-time errors are better than runtime errors, Java renders compile-time error if you inherit 2 classes. So whether you have same method or different, there will be compile time error.</a:t>
            </a:r>
          </a:p>
          <a:p>
            <a:pPr algn="just"/>
            <a:endParaRPr lang="en-US" sz="1600" dirty="0"/>
          </a:p>
          <a:p>
            <a:pPr algn="just"/>
            <a:r>
              <a:rPr lang="en-US" sz="1600" dirty="0">
                <a:highlight>
                  <a:srgbClr val="FFFF00"/>
                </a:highlight>
              </a:rPr>
              <a:t>class C extends A,B{//suppose if it were  , Compile Time Error WILL BE GENERATED</a:t>
            </a:r>
          </a:p>
          <a:p>
            <a:pPr>
              <a:buNone/>
            </a:pPr>
            <a:endParaRPr lang="en-IN" sz="16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
        <p:nvSpPr>
          <p:cNvPr id="1026" name="AutoShape 2" descr="https://beginnersbook.com/wp-content/uploads/2013/05/Single-Inheritan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344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Creating a Multilevel Hierarchy</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lgn="just"/>
            <a:r>
              <a:rPr lang="en-US" sz="1600" dirty="0"/>
              <a:t>We can build hierarchies that contain as many layers of inheritance as you like.\</a:t>
            </a:r>
          </a:p>
          <a:p>
            <a:pPr algn="just"/>
            <a:r>
              <a:rPr lang="en-US" sz="1600" dirty="0"/>
              <a:t>It is perfectly acceptable to use a subclass as a </a:t>
            </a:r>
            <a:r>
              <a:rPr lang="en-US" sz="1600" dirty="0" err="1"/>
              <a:t>superclass</a:t>
            </a:r>
            <a:r>
              <a:rPr lang="en-US" sz="1600" dirty="0"/>
              <a:t> of another.</a:t>
            </a:r>
          </a:p>
          <a:p>
            <a:pPr algn="just"/>
            <a:r>
              <a:rPr lang="en-US" sz="1600" dirty="0"/>
              <a:t>For example, given three classes called </a:t>
            </a:r>
            <a:r>
              <a:rPr lang="en-US" sz="1600" b="1" dirty="0"/>
              <a:t>A, B, and C, C can be a subclass of B, which is a </a:t>
            </a:r>
            <a:r>
              <a:rPr lang="en-US" sz="1600" dirty="0"/>
              <a:t>subclass of </a:t>
            </a:r>
            <a:r>
              <a:rPr lang="en-US" sz="1600" b="1" dirty="0"/>
              <a:t>A. </a:t>
            </a:r>
          </a:p>
          <a:p>
            <a:pPr algn="just"/>
            <a:r>
              <a:rPr lang="en-US" sz="1600" b="1" dirty="0"/>
              <a:t>When this type of situation occurs, each subclass inherits all of the traits </a:t>
            </a:r>
            <a:r>
              <a:rPr lang="en-US" sz="1600" dirty="0"/>
              <a:t>found in all of its </a:t>
            </a:r>
            <a:r>
              <a:rPr lang="en-US" sz="1600" dirty="0" err="1"/>
              <a:t>superclasses</a:t>
            </a:r>
            <a:r>
              <a:rPr lang="en-US" sz="1600" dirty="0"/>
              <a:t>.</a:t>
            </a:r>
          </a:p>
          <a:p>
            <a:pPr algn="just"/>
            <a:r>
              <a:rPr lang="en-US" sz="1600" dirty="0"/>
              <a:t> </a:t>
            </a:r>
            <a:r>
              <a:rPr lang="en-US" sz="1600" dirty="0">
                <a:highlight>
                  <a:srgbClr val="FFFF00"/>
                </a:highlight>
              </a:rPr>
              <a:t>In this case, </a:t>
            </a:r>
            <a:r>
              <a:rPr lang="en-US" sz="1600" b="1" dirty="0">
                <a:highlight>
                  <a:srgbClr val="FFFF00"/>
                </a:highlight>
              </a:rPr>
              <a:t>C inherits all aspects of B and A.</a:t>
            </a:r>
          </a:p>
          <a:p>
            <a:pPr algn="just"/>
            <a:r>
              <a:rPr lang="en-US" sz="1600" b="1" dirty="0"/>
              <a:t> </a:t>
            </a:r>
            <a:endParaRPr lang="en-IN" sz="1600" dirty="0">
              <a:solidFill>
                <a:schemeClr val="tx1">
                  <a:lumMod val="75000"/>
                  <a:lumOff val="25000"/>
                </a:schemeClr>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extLst>
      <p:ext uri="{BB962C8B-B14F-4D97-AF65-F5344CB8AC3E}">
        <p14:creationId xmlns:p14="http://schemas.microsoft.com/office/powerpoint/2010/main" val="32866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7B7CC6-1BA4-FEF5-739F-3B6F1C4419CE}"/>
              </a:ext>
            </a:extLst>
          </p:cNvPr>
          <p:cNvSpPr>
            <a:spLocks noGrp="1"/>
          </p:cNvSpPr>
          <p:nvPr>
            <p:ph type="body" idx="1"/>
          </p:nvPr>
        </p:nvSpPr>
        <p:spPr>
          <a:xfrm>
            <a:off x="267116" y="-95249"/>
            <a:ext cx="8191084" cy="5086300"/>
          </a:xfrm>
        </p:spPr>
        <p:txBody>
          <a:bodyPr/>
          <a:lstStyle/>
          <a:p>
            <a:r>
              <a:rPr lang="en-IN" sz="1800" b="1" i="1" dirty="0">
                <a:solidFill>
                  <a:srgbClr val="333333"/>
                </a:solidFill>
                <a:effectLst/>
                <a:latin typeface="Times" panose="02020603050405020304" pitchFamily="18" charset="0"/>
              </a:rPr>
              <a:t>class student</a:t>
            </a:r>
            <a:br>
              <a:rPr lang="en-IN" sz="1800" dirty="0"/>
            </a:br>
            <a:r>
              <a:rPr lang="en-IN" sz="1800" b="1" i="1" dirty="0">
                <a:solidFill>
                  <a:srgbClr val="333333"/>
                </a:solidFill>
                <a:effectLst/>
                <a:latin typeface="Times" panose="02020603050405020304" pitchFamily="18" charset="0"/>
              </a:rPr>
              <a:t>{</a:t>
            </a:r>
            <a:br>
              <a:rPr lang="en-IN" sz="1800" dirty="0"/>
            </a:br>
            <a:r>
              <a:rPr lang="en-IN" sz="1800" b="1" i="1" dirty="0">
                <a:solidFill>
                  <a:srgbClr val="333333"/>
                </a:solidFill>
                <a:effectLst/>
                <a:latin typeface="Times" panose="02020603050405020304" pitchFamily="18" charset="0"/>
              </a:rPr>
              <a:t>    int </a:t>
            </a:r>
            <a:r>
              <a:rPr lang="en-IN" sz="1800" b="1" i="1" dirty="0" err="1">
                <a:solidFill>
                  <a:srgbClr val="333333"/>
                </a:solidFill>
                <a:effectLst/>
                <a:latin typeface="Times" panose="02020603050405020304" pitchFamily="18" charset="0"/>
              </a:rPr>
              <a:t>rollno</a:t>
            </a:r>
            <a:r>
              <a:rPr lang="en-IN" sz="1800" b="1" i="1" dirty="0">
                <a:solidFill>
                  <a:srgbClr val="333333"/>
                </a:solidFill>
                <a:effectLst/>
                <a:latin typeface="Times" panose="02020603050405020304" pitchFamily="18" charset="0"/>
              </a:rPr>
              <a:t>;</a:t>
            </a:r>
            <a:br>
              <a:rPr lang="en-IN" sz="1800" dirty="0"/>
            </a:br>
            <a:r>
              <a:rPr lang="en-IN" sz="1800" b="1" i="1" dirty="0">
                <a:solidFill>
                  <a:srgbClr val="333333"/>
                </a:solidFill>
                <a:effectLst/>
                <a:latin typeface="Times" panose="02020603050405020304" pitchFamily="18" charset="0"/>
              </a:rPr>
              <a:t>    String name;</a:t>
            </a:r>
            <a:br>
              <a:rPr lang="en-IN" sz="1800" dirty="0"/>
            </a:br>
            <a:br>
              <a:rPr lang="en-IN" sz="1800" b="1" i="1" dirty="0">
                <a:solidFill>
                  <a:srgbClr val="333333"/>
                </a:solidFill>
                <a:effectLst/>
                <a:latin typeface="Times" panose="02020603050405020304" pitchFamily="18" charset="0"/>
              </a:rPr>
            </a:br>
            <a:r>
              <a:rPr lang="en-IN" sz="1800" b="1" i="1" dirty="0">
                <a:solidFill>
                  <a:srgbClr val="333333"/>
                </a:solidFill>
                <a:effectLst/>
                <a:latin typeface="Times" panose="02020603050405020304" pitchFamily="18" charset="0"/>
              </a:rPr>
              <a:t>    student(int r, String n)</a:t>
            </a:r>
            <a:br>
              <a:rPr lang="en-IN" sz="1800" dirty="0"/>
            </a:br>
            <a:r>
              <a:rPr lang="en-IN" sz="1800" b="1" i="1" dirty="0">
                <a:solidFill>
                  <a:srgbClr val="333333"/>
                </a:solidFill>
                <a:effectLst/>
                <a:latin typeface="Times" panose="02020603050405020304" pitchFamily="18" charset="0"/>
              </a:rPr>
              <a:t>    {</a:t>
            </a:r>
            <a:br>
              <a:rPr lang="en-IN" sz="1800" dirty="0"/>
            </a:br>
            <a:r>
              <a:rPr lang="en-IN" sz="1800" b="1" i="1" dirty="0">
                <a:solidFill>
                  <a:srgbClr val="333333"/>
                </a:solidFill>
                <a:effectLst/>
                <a:latin typeface="Times" panose="02020603050405020304" pitchFamily="18" charset="0"/>
              </a:rPr>
              <a:t>        </a:t>
            </a:r>
            <a:r>
              <a:rPr lang="en-IN" sz="1800" b="1" i="1" dirty="0" err="1">
                <a:solidFill>
                  <a:srgbClr val="333333"/>
                </a:solidFill>
                <a:effectLst/>
                <a:latin typeface="Times" panose="02020603050405020304" pitchFamily="18" charset="0"/>
              </a:rPr>
              <a:t>rollno</a:t>
            </a:r>
            <a:r>
              <a:rPr lang="en-IN" sz="1800" b="1" i="1" dirty="0">
                <a:solidFill>
                  <a:srgbClr val="333333"/>
                </a:solidFill>
                <a:effectLst/>
                <a:latin typeface="Times" panose="02020603050405020304" pitchFamily="18" charset="0"/>
              </a:rPr>
              <a:t> = r;</a:t>
            </a:r>
            <a:br>
              <a:rPr lang="en-IN" sz="1800" dirty="0"/>
            </a:br>
            <a:r>
              <a:rPr lang="en-IN" sz="1800" b="1" i="1" dirty="0">
                <a:solidFill>
                  <a:srgbClr val="333333"/>
                </a:solidFill>
                <a:effectLst/>
                <a:latin typeface="Times" panose="02020603050405020304" pitchFamily="18" charset="0"/>
              </a:rPr>
              <a:t>        name = n;</a:t>
            </a:r>
            <a:br>
              <a:rPr lang="en-IN" sz="1800" dirty="0"/>
            </a:br>
            <a:r>
              <a:rPr lang="en-IN" sz="1800" b="1" i="1" dirty="0">
                <a:solidFill>
                  <a:srgbClr val="333333"/>
                </a:solidFill>
                <a:effectLst/>
                <a:latin typeface="Times" panose="02020603050405020304" pitchFamily="18" charset="0"/>
              </a:rPr>
              <a:t>    }</a:t>
            </a:r>
            <a:br>
              <a:rPr lang="en-IN" sz="1800" dirty="0"/>
            </a:br>
            <a:r>
              <a:rPr lang="en-IN" sz="1800" b="1" i="1" dirty="0">
                <a:solidFill>
                  <a:srgbClr val="333333"/>
                </a:solidFill>
                <a:effectLst/>
                <a:latin typeface="Times" panose="02020603050405020304" pitchFamily="18" charset="0"/>
              </a:rPr>
              <a:t>    void </a:t>
            </a:r>
            <a:r>
              <a:rPr lang="en-IN" sz="1800" b="1" i="1" dirty="0" err="1">
                <a:solidFill>
                  <a:srgbClr val="333333"/>
                </a:solidFill>
                <a:effectLst/>
                <a:latin typeface="Times" panose="02020603050405020304" pitchFamily="18" charset="0"/>
              </a:rPr>
              <a:t>dispdatas</a:t>
            </a:r>
            <a:r>
              <a:rPr lang="en-IN" sz="1800" b="1" i="1" dirty="0">
                <a:solidFill>
                  <a:srgbClr val="333333"/>
                </a:solidFill>
                <a:effectLst/>
                <a:latin typeface="Times" panose="02020603050405020304" pitchFamily="18" charset="0"/>
              </a:rPr>
              <a:t>()</a:t>
            </a:r>
            <a:br>
              <a:rPr lang="en-IN" sz="1800" dirty="0"/>
            </a:br>
            <a:r>
              <a:rPr lang="en-IN" sz="1800" b="1" i="1" dirty="0">
                <a:solidFill>
                  <a:srgbClr val="333333"/>
                </a:solidFill>
                <a:effectLst/>
                <a:latin typeface="Times" panose="02020603050405020304" pitchFamily="18" charset="0"/>
              </a:rPr>
              <a:t>    {</a:t>
            </a:r>
            <a:br>
              <a:rPr lang="en-IN" sz="1800" dirty="0"/>
            </a:br>
            <a:r>
              <a:rPr lang="en-IN" sz="1800" b="1" i="1" dirty="0">
                <a:solidFill>
                  <a:srgbClr val="333333"/>
                </a:solidFill>
                <a:latin typeface="Times" panose="02020603050405020304" pitchFamily="18" charset="0"/>
              </a:rPr>
              <a:t>        </a:t>
            </a:r>
            <a:r>
              <a:rPr lang="en-IN" sz="1800" b="1" i="1" dirty="0" err="1">
                <a:solidFill>
                  <a:srgbClr val="333333"/>
                </a:solidFill>
                <a:latin typeface="Times" panose="02020603050405020304" pitchFamily="18" charset="0"/>
              </a:rPr>
              <a:t>System.out.println</a:t>
            </a:r>
            <a:r>
              <a:rPr lang="en-IN" sz="1800" b="1" i="1" dirty="0">
                <a:solidFill>
                  <a:srgbClr val="333333"/>
                </a:solidFill>
                <a:effectLst/>
                <a:latin typeface="Times" panose="02020603050405020304" pitchFamily="18" charset="0"/>
              </a:rPr>
              <a:t>("</a:t>
            </a:r>
            <a:r>
              <a:rPr lang="en-IN" sz="1800" b="1" i="1" dirty="0" err="1">
                <a:solidFill>
                  <a:srgbClr val="333333"/>
                </a:solidFill>
                <a:effectLst/>
                <a:latin typeface="Times" panose="02020603050405020304" pitchFamily="18" charset="0"/>
              </a:rPr>
              <a:t>Rollno</a:t>
            </a:r>
            <a:r>
              <a:rPr lang="en-IN" sz="1800" b="1" i="1" dirty="0">
                <a:solidFill>
                  <a:srgbClr val="333333"/>
                </a:solidFill>
                <a:effectLst/>
                <a:latin typeface="Times" panose="02020603050405020304" pitchFamily="18" charset="0"/>
              </a:rPr>
              <a:t> = " + </a:t>
            </a:r>
            <a:r>
              <a:rPr lang="en-IN" sz="1800" b="1" i="1" dirty="0" err="1">
                <a:solidFill>
                  <a:srgbClr val="333333"/>
                </a:solidFill>
                <a:effectLst/>
                <a:latin typeface="Times" panose="02020603050405020304" pitchFamily="18" charset="0"/>
              </a:rPr>
              <a:t>rollno</a:t>
            </a:r>
            <a:r>
              <a:rPr lang="en-IN" sz="1800" b="1" i="1" dirty="0">
                <a:solidFill>
                  <a:srgbClr val="333333"/>
                </a:solidFill>
                <a:effectLst/>
                <a:latin typeface="Times" panose="02020603050405020304" pitchFamily="18" charset="0"/>
              </a:rPr>
              <a:t>);</a:t>
            </a:r>
            <a:br>
              <a:rPr lang="en-IN" sz="1800" dirty="0"/>
            </a:br>
            <a:r>
              <a:rPr lang="en-IN" sz="1800" b="1" i="1" dirty="0">
                <a:solidFill>
                  <a:srgbClr val="333333"/>
                </a:solidFill>
                <a:effectLst/>
                <a:latin typeface="Times" panose="02020603050405020304" pitchFamily="18" charset="0"/>
              </a:rPr>
              <a:t>        </a:t>
            </a:r>
            <a:r>
              <a:rPr lang="en-IN" sz="1800" b="1" i="1" dirty="0" err="1">
                <a:solidFill>
                  <a:srgbClr val="333333"/>
                </a:solidFill>
                <a:effectLst/>
                <a:latin typeface="Times" panose="02020603050405020304" pitchFamily="18" charset="0"/>
              </a:rPr>
              <a:t>System.out.println</a:t>
            </a:r>
            <a:r>
              <a:rPr lang="en-IN" sz="1800" b="1" i="1" dirty="0">
                <a:solidFill>
                  <a:srgbClr val="333333"/>
                </a:solidFill>
                <a:effectLst/>
                <a:latin typeface="Times" panose="02020603050405020304" pitchFamily="18" charset="0"/>
              </a:rPr>
              <a:t>("Name = " + name);</a:t>
            </a:r>
            <a:br>
              <a:rPr lang="en-IN" sz="1800" dirty="0"/>
            </a:br>
            <a:r>
              <a:rPr lang="en-IN" sz="1800" b="1" i="1" dirty="0">
                <a:solidFill>
                  <a:srgbClr val="333333"/>
                </a:solidFill>
                <a:effectLst/>
                <a:latin typeface="Times" panose="02020603050405020304" pitchFamily="18" charset="0"/>
              </a:rPr>
              <a:t>    }</a:t>
            </a:r>
            <a:br>
              <a:rPr lang="en-IN" sz="1800" dirty="0"/>
            </a:br>
            <a:r>
              <a:rPr lang="en-IN" sz="1800" b="1" i="1" dirty="0">
                <a:solidFill>
                  <a:srgbClr val="333333"/>
                </a:solidFill>
                <a:effectLst/>
                <a:latin typeface="Times" panose="02020603050405020304" pitchFamily="18" charset="0"/>
              </a:rPr>
              <a:t>}</a:t>
            </a:r>
            <a:br>
              <a:rPr lang="en-IN" sz="1800" dirty="0"/>
            </a:br>
            <a:br>
              <a:rPr lang="en-IN" b="1" i="1" dirty="0">
                <a:solidFill>
                  <a:srgbClr val="333333"/>
                </a:solidFill>
                <a:effectLst/>
                <a:latin typeface="Times" panose="02020603050405020304" pitchFamily="18" charset="0"/>
              </a:rPr>
            </a:br>
            <a:endParaRPr lang="en-IN" sz="1800" b="1" i="1" dirty="0">
              <a:solidFill>
                <a:srgbClr val="333333"/>
              </a:solidFill>
              <a:latin typeface="Times" panose="02020603050405020304" pitchFamily="18" charset="0"/>
            </a:endParaRPr>
          </a:p>
        </p:txBody>
      </p:sp>
      <p:sp>
        <p:nvSpPr>
          <p:cNvPr id="4" name="Slide Number Placeholder 3">
            <a:extLst>
              <a:ext uri="{FF2B5EF4-FFF2-40B4-BE49-F238E27FC236}">
                <a16:creationId xmlns:a16="http://schemas.microsoft.com/office/drawing/2014/main" id="{17E90811-8CCB-BF16-9263-55EB3336B9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extLst>
      <p:ext uri="{BB962C8B-B14F-4D97-AF65-F5344CB8AC3E}">
        <p14:creationId xmlns:p14="http://schemas.microsoft.com/office/powerpoint/2010/main" val="3704493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6D86CD-FC7C-489C-DA2C-990A1DC80BB0}"/>
              </a:ext>
            </a:extLst>
          </p:cNvPr>
          <p:cNvSpPr>
            <a:spLocks noGrp="1"/>
          </p:cNvSpPr>
          <p:nvPr>
            <p:ph type="body" idx="1"/>
          </p:nvPr>
        </p:nvSpPr>
        <p:spPr>
          <a:xfrm>
            <a:off x="609600" y="133350"/>
            <a:ext cx="7924800" cy="5010150"/>
          </a:xfrm>
        </p:spPr>
        <p:txBody>
          <a:bodyPr/>
          <a:lstStyle/>
          <a:p>
            <a:r>
              <a:rPr lang="en-IN" sz="1800" b="1" i="1" dirty="0">
                <a:solidFill>
                  <a:srgbClr val="333333"/>
                </a:solidFill>
                <a:latin typeface="Times" panose="02020603050405020304" pitchFamily="18" charset="0"/>
              </a:rPr>
              <a:t>class marks extends student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int total;</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marks(int r, String n, int 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super(</a:t>
            </a:r>
            <a:r>
              <a:rPr lang="en-IN" sz="1800" b="1" i="1" dirty="0" err="1">
                <a:solidFill>
                  <a:srgbClr val="333333"/>
                </a:solidFill>
                <a:latin typeface="Times" panose="02020603050405020304" pitchFamily="18" charset="0"/>
              </a:rPr>
              <a:t>r,n</a:t>
            </a:r>
            <a:r>
              <a:rPr lang="en-IN" sz="1800" b="1" i="1" dirty="0">
                <a:solidFill>
                  <a:srgbClr val="333333"/>
                </a:solidFill>
                <a:latin typeface="Times" panose="02020603050405020304" pitchFamily="18" charset="0"/>
              </a:rPr>
              <a:t>);   //call super class (student) constructor</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total = 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void </a:t>
            </a:r>
            <a:r>
              <a:rPr lang="en-IN" sz="1800" b="1" i="1" dirty="0" err="1">
                <a:solidFill>
                  <a:srgbClr val="333333"/>
                </a:solidFill>
                <a:latin typeface="Times" panose="02020603050405020304" pitchFamily="18" charset="0"/>
              </a:rPr>
              <a:t>dispdatam</a:t>
            </a:r>
            <a:r>
              <a:rPr lang="en-IN" sz="1800" b="1" i="1" dirty="0">
                <a:solidFill>
                  <a:srgbClr val="333333"/>
                </a:solidFill>
                <a:latin typeface="Times" panose="02020603050405020304" pitchFamily="18" charset="0"/>
              </a:rPr>
              <a: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r>
              <a:rPr lang="en-IN" sz="1800" b="1" i="1" dirty="0" err="1">
                <a:solidFill>
                  <a:srgbClr val="333333"/>
                </a:solidFill>
                <a:latin typeface="Times" panose="02020603050405020304" pitchFamily="18" charset="0"/>
              </a:rPr>
              <a:t>dispdatas</a:t>
            </a:r>
            <a:r>
              <a:rPr lang="en-IN" sz="1800" b="1" i="1" dirty="0">
                <a:solidFill>
                  <a:srgbClr val="333333"/>
                </a:solidFill>
                <a:latin typeface="Times" panose="02020603050405020304" pitchFamily="18" charset="0"/>
              </a:rPr>
              <a:t>();    // call </a:t>
            </a:r>
            <a:r>
              <a:rPr lang="en-IN" sz="1800" b="1" i="1" dirty="0" err="1">
                <a:solidFill>
                  <a:srgbClr val="333333"/>
                </a:solidFill>
                <a:latin typeface="Times" panose="02020603050405020304" pitchFamily="18" charset="0"/>
              </a:rPr>
              <a:t>dispdatap</a:t>
            </a:r>
            <a:r>
              <a:rPr lang="en-IN" sz="1800" b="1" i="1" dirty="0">
                <a:solidFill>
                  <a:srgbClr val="333333"/>
                </a:solidFill>
                <a:latin typeface="Times" panose="02020603050405020304" pitchFamily="18" charset="0"/>
              </a:rPr>
              <a:t> of student class</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r>
              <a:rPr lang="en-IN" sz="1800" b="1" i="1" dirty="0" err="1">
                <a:solidFill>
                  <a:srgbClr val="333333"/>
                </a:solidFill>
                <a:latin typeface="Times" panose="02020603050405020304" pitchFamily="18" charset="0"/>
              </a:rPr>
              <a:t>System.out.println</a:t>
            </a:r>
            <a:r>
              <a:rPr lang="en-IN" sz="1800" b="1" i="1" dirty="0">
                <a:solidFill>
                  <a:srgbClr val="333333"/>
                </a:solidFill>
                <a:latin typeface="Times" panose="02020603050405020304" pitchFamily="18" charset="0"/>
              </a:rPr>
              <a:t>("Total = " + total);</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a:t>
            </a:r>
            <a:br>
              <a:rPr lang="en-IN" sz="2400" b="1" i="1" dirty="0">
                <a:solidFill>
                  <a:srgbClr val="333333"/>
                </a:solidFill>
                <a:latin typeface="Times" panose="02020603050405020304" pitchFamily="18" charset="0"/>
              </a:rPr>
            </a:br>
            <a:br>
              <a:rPr lang="en-IN" sz="2400" b="1" i="1" dirty="0">
                <a:solidFill>
                  <a:srgbClr val="333333"/>
                </a:solidFill>
                <a:latin typeface="Times" panose="02020603050405020304" pitchFamily="18" charset="0"/>
              </a:rPr>
            </a:br>
            <a:endParaRPr lang="en-IN" dirty="0"/>
          </a:p>
        </p:txBody>
      </p:sp>
      <p:sp>
        <p:nvSpPr>
          <p:cNvPr id="4" name="Slide Number Placeholder 3">
            <a:extLst>
              <a:ext uri="{FF2B5EF4-FFF2-40B4-BE49-F238E27FC236}">
                <a16:creationId xmlns:a16="http://schemas.microsoft.com/office/drawing/2014/main" id="{CF370B6E-C8C2-2603-C1EE-68411EA76A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extLst>
      <p:ext uri="{BB962C8B-B14F-4D97-AF65-F5344CB8AC3E}">
        <p14:creationId xmlns:p14="http://schemas.microsoft.com/office/powerpoint/2010/main" val="289615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789C65-858E-C35B-CCE9-27D3886C5568}"/>
              </a:ext>
            </a:extLst>
          </p:cNvPr>
          <p:cNvSpPr>
            <a:spLocks noGrp="1"/>
          </p:cNvSpPr>
          <p:nvPr>
            <p:ph type="body" idx="1"/>
          </p:nvPr>
        </p:nvSpPr>
        <p:spPr>
          <a:xfrm>
            <a:off x="457200" y="57150"/>
            <a:ext cx="8001000" cy="5029200"/>
          </a:xfrm>
        </p:spPr>
        <p:txBody>
          <a:bodyPr/>
          <a:lstStyle/>
          <a:p>
            <a:r>
              <a:rPr lang="en-IN" sz="1800" b="1" i="1" dirty="0">
                <a:solidFill>
                  <a:srgbClr val="333333"/>
                </a:solidFill>
                <a:latin typeface="Times" panose="02020603050405020304" pitchFamily="18" charset="0"/>
              </a:rPr>
              <a:t>class percentage extends marks</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int per;</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percentage(int r, String n, int t, int p)</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super(</a:t>
            </a:r>
            <a:r>
              <a:rPr lang="en-IN" sz="1800" b="1" i="1" dirty="0" err="1">
                <a:solidFill>
                  <a:srgbClr val="333333"/>
                </a:solidFill>
                <a:latin typeface="Times" panose="02020603050405020304" pitchFamily="18" charset="0"/>
              </a:rPr>
              <a:t>r,n,t</a:t>
            </a:r>
            <a:r>
              <a:rPr lang="en-IN" sz="1800" b="1" i="1" dirty="0">
                <a:solidFill>
                  <a:srgbClr val="333333"/>
                </a:solidFill>
                <a:latin typeface="Times" panose="02020603050405020304" pitchFamily="18" charset="0"/>
              </a:rPr>
              <a:t>);  //call super class(marks) constructor</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per = p;</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void </a:t>
            </a:r>
            <a:r>
              <a:rPr lang="en-IN" sz="1800" b="1" i="1" dirty="0" err="1">
                <a:solidFill>
                  <a:srgbClr val="333333"/>
                </a:solidFill>
                <a:latin typeface="Times" panose="02020603050405020304" pitchFamily="18" charset="0"/>
              </a:rPr>
              <a:t>dispdatap</a:t>
            </a:r>
            <a:r>
              <a:rPr lang="en-IN" sz="1800" b="1" i="1" dirty="0">
                <a:solidFill>
                  <a:srgbClr val="333333"/>
                </a:solidFill>
                <a:latin typeface="Times" panose="02020603050405020304" pitchFamily="18" charset="0"/>
              </a:rPr>
              <a:t>()</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r>
              <a:rPr lang="en-IN" sz="1800" b="1" i="1" dirty="0" err="1">
                <a:solidFill>
                  <a:srgbClr val="333333"/>
                </a:solidFill>
                <a:latin typeface="Times" panose="02020603050405020304" pitchFamily="18" charset="0"/>
              </a:rPr>
              <a:t>dispdatam</a:t>
            </a:r>
            <a:r>
              <a:rPr lang="en-IN" sz="1800" b="1" i="1" dirty="0">
                <a:solidFill>
                  <a:srgbClr val="333333"/>
                </a:solidFill>
                <a:latin typeface="Times" panose="02020603050405020304" pitchFamily="18" charset="0"/>
              </a:rPr>
              <a:t>();    // call </a:t>
            </a:r>
            <a:r>
              <a:rPr lang="en-IN" sz="1800" b="1" i="1" dirty="0" err="1">
                <a:solidFill>
                  <a:srgbClr val="333333"/>
                </a:solidFill>
                <a:latin typeface="Times" panose="02020603050405020304" pitchFamily="18" charset="0"/>
              </a:rPr>
              <a:t>dispdatap</a:t>
            </a:r>
            <a:r>
              <a:rPr lang="en-IN" sz="1800" b="1" i="1" dirty="0">
                <a:solidFill>
                  <a:srgbClr val="333333"/>
                </a:solidFill>
                <a:latin typeface="Times" panose="02020603050405020304" pitchFamily="18" charset="0"/>
              </a:rPr>
              <a:t> of marks class</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r>
              <a:rPr lang="en-IN" sz="1800" b="1" i="1" dirty="0" err="1">
                <a:solidFill>
                  <a:srgbClr val="333333"/>
                </a:solidFill>
                <a:latin typeface="Times" panose="02020603050405020304" pitchFamily="18" charset="0"/>
              </a:rPr>
              <a:t>System.out.println</a:t>
            </a:r>
            <a:r>
              <a:rPr lang="en-IN" sz="1800" b="1" i="1" dirty="0">
                <a:solidFill>
                  <a:srgbClr val="333333"/>
                </a:solidFill>
                <a:latin typeface="Times" panose="02020603050405020304" pitchFamily="18" charset="0"/>
              </a:rPr>
              <a:t>("Percentage = " + per);</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    }</a:t>
            </a:r>
            <a:br>
              <a:rPr lang="en-IN" sz="1800" b="1" i="1" dirty="0">
                <a:solidFill>
                  <a:srgbClr val="333333"/>
                </a:solidFill>
                <a:latin typeface="Times" panose="02020603050405020304" pitchFamily="18" charset="0"/>
              </a:rPr>
            </a:br>
            <a:r>
              <a:rPr lang="en-IN" sz="1800" b="1" i="1" dirty="0">
                <a:solidFill>
                  <a:srgbClr val="333333"/>
                </a:solidFill>
                <a:latin typeface="Times" panose="02020603050405020304" pitchFamily="18" charset="0"/>
              </a:rPr>
              <a:t>}</a:t>
            </a:r>
            <a:br>
              <a:rPr lang="en-IN" sz="1800" b="1" i="1" dirty="0">
                <a:solidFill>
                  <a:srgbClr val="333333"/>
                </a:solidFill>
                <a:latin typeface="Times" panose="02020603050405020304" pitchFamily="18" charset="0"/>
              </a:rPr>
            </a:br>
            <a:endParaRPr lang="en-IN" sz="1800" dirty="0"/>
          </a:p>
        </p:txBody>
      </p:sp>
      <p:sp>
        <p:nvSpPr>
          <p:cNvPr id="4" name="Slide Number Placeholder 3">
            <a:extLst>
              <a:ext uri="{FF2B5EF4-FFF2-40B4-BE49-F238E27FC236}">
                <a16:creationId xmlns:a16="http://schemas.microsoft.com/office/drawing/2014/main" id="{E0CC82CA-AD1C-F135-59C3-E95314275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Tree>
    <p:extLst>
      <p:ext uri="{BB962C8B-B14F-4D97-AF65-F5344CB8AC3E}">
        <p14:creationId xmlns:p14="http://schemas.microsoft.com/office/powerpoint/2010/main" val="3487465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A9D5D5-A9DA-11CF-E1A8-9DB635F83D19}"/>
              </a:ext>
            </a:extLst>
          </p:cNvPr>
          <p:cNvSpPr>
            <a:spLocks noGrp="1"/>
          </p:cNvSpPr>
          <p:nvPr>
            <p:ph type="body" idx="1"/>
          </p:nvPr>
        </p:nvSpPr>
        <p:spPr>
          <a:xfrm>
            <a:off x="533400" y="209550"/>
            <a:ext cx="7924800" cy="4724400"/>
          </a:xfrm>
        </p:spPr>
        <p:txBody>
          <a:bodyPr/>
          <a:lstStyle/>
          <a:p>
            <a:r>
              <a:rPr lang="en-IN" sz="2400" b="1" i="1" dirty="0">
                <a:solidFill>
                  <a:srgbClr val="333333"/>
                </a:solidFill>
                <a:latin typeface="Times" panose="02020603050405020304" pitchFamily="18" charset="0"/>
              </a:rPr>
              <a:t>class </a:t>
            </a:r>
            <a:r>
              <a:rPr lang="en-IN" sz="2400" b="1" i="1" dirty="0" err="1">
                <a:solidFill>
                  <a:srgbClr val="333333"/>
                </a:solidFill>
                <a:latin typeface="Times" panose="02020603050405020304" pitchFamily="18" charset="0"/>
              </a:rPr>
              <a:t>Multi_Inhe</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    public static void main(String </a:t>
            </a:r>
            <a:r>
              <a:rPr lang="en-IN" sz="2400" b="1" i="1" dirty="0" err="1">
                <a:solidFill>
                  <a:srgbClr val="333333"/>
                </a:solidFill>
                <a:latin typeface="Times" panose="02020603050405020304" pitchFamily="18" charset="0"/>
              </a:rPr>
              <a:t>args</a:t>
            </a:r>
            <a:r>
              <a:rPr lang="en-IN" sz="2400" b="1" i="1" dirty="0">
                <a:solidFill>
                  <a:srgbClr val="333333"/>
                </a:solidFill>
                <a:latin typeface="Times" panose="02020603050405020304" pitchFamily="18" charset="0"/>
              </a:rPr>
              <a:t>[])</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    {</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        percentage </a:t>
            </a:r>
            <a:r>
              <a:rPr lang="en-IN" sz="2400" b="1" i="1" dirty="0" err="1">
                <a:solidFill>
                  <a:srgbClr val="333333"/>
                </a:solidFill>
                <a:latin typeface="Times" panose="02020603050405020304" pitchFamily="18" charset="0"/>
              </a:rPr>
              <a:t>stu</a:t>
            </a:r>
            <a:r>
              <a:rPr lang="en-IN" sz="2400" b="1" i="1" dirty="0">
                <a:solidFill>
                  <a:srgbClr val="333333"/>
                </a:solidFill>
                <a:latin typeface="Times" panose="02020603050405020304" pitchFamily="18" charset="0"/>
              </a:rPr>
              <a:t> = new percentage(102689, "RATHEESH", 350, 70); //call constructor percentage</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        </a:t>
            </a:r>
            <a:r>
              <a:rPr lang="en-IN" sz="2400" b="1" i="1" dirty="0" err="1">
                <a:solidFill>
                  <a:srgbClr val="333333"/>
                </a:solidFill>
                <a:latin typeface="Times" panose="02020603050405020304" pitchFamily="18" charset="0"/>
              </a:rPr>
              <a:t>stu.dispdatap</a:t>
            </a:r>
            <a:r>
              <a:rPr lang="en-IN" sz="2400" b="1" i="1" dirty="0">
                <a:solidFill>
                  <a:srgbClr val="333333"/>
                </a:solidFill>
                <a:latin typeface="Times" panose="02020603050405020304" pitchFamily="18" charset="0"/>
              </a:rPr>
              <a:t>();  // call </a:t>
            </a:r>
            <a:r>
              <a:rPr lang="en-IN" sz="2400" b="1" i="1" dirty="0" err="1">
                <a:solidFill>
                  <a:srgbClr val="333333"/>
                </a:solidFill>
                <a:latin typeface="Times" panose="02020603050405020304" pitchFamily="18" charset="0"/>
              </a:rPr>
              <a:t>dispdatap</a:t>
            </a:r>
            <a:r>
              <a:rPr lang="en-IN" sz="2400" b="1" i="1" dirty="0">
                <a:solidFill>
                  <a:srgbClr val="333333"/>
                </a:solidFill>
                <a:latin typeface="Times" panose="02020603050405020304" pitchFamily="18" charset="0"/>
              </a:rPr>
              <a:t> of percentage class</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    }</a:t>
            </a:r>
            <a:br>
              <a:rPr lang="en-IN" sz="2400" b="1" i="1" dirty="0">
                <a:solidFill>
                  <a:srgbClr val="333333"/>
                </a:solidFill>
                <a:latin typeface="Times" panose="02020603050405020304" pitchFamily="18" charset="0"/>
              </a:rPr>
            </a:br>
            <a:r>
              <a:rPr lang="en-IN" sz="2400" b="1" i="1" dirty="0">
                <a:solidFill>
                  <a:srgbClr val="333333"/>
                </a:solidFill>
                <a:latin typeface="Times" panose="02020603050405020304" pitchFamily="18" charset="0"/>
              </a:rPr>
              <a:t>}</a:t>
            </a:r>
            <a:endParaRPr lang="en-IN" dirty="0"/>
          </a:p>
        </p:txBody>
      </p:sp>
      <p:sp>
        <p:nvSpPr>
          <p:cNvPr id="4" name="Slide Number Placeholder 3">
            <a:extLst>
              <a:ext uri="{FF2B5EF4-FFF2-40B4-BE49-F238E27FC236}">
                <a16:creationId xmlns:a16="http://schemas.microsoft.com/office/drawing/2014/main" id="{E383D8BE-120B-FC3E-ED66-853D13872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extLst>
      <p:ext uri="{BB962C8B-B14F-4D97-AF65-F5344CB8AC3E}">
        <p14:creationId xmlns:p14="http://schemas.microsoft.com/office/powerpoint/2010/main" val="618961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5BAAC-C279-0EAA-E393-7A8C264D6191}"/>
              </a:ext>
            </a:extLst>
          </p:cNvPr>
          <p:cNvSpPr>
            <a:spLocks noGrp="1"/>
          </p:cNvSpPr>
          <p:nvPr>
            <p:ph type="body" idx="1"/>
          </p:nvPr>
        </p:nvSpPr>
        <p:spPr/>
        <p:txBody>
          <a:bodyPr/>
          <a:lstStyle/>
          <a:p>
            <a:r>
              <a:rPr lang="en-US" b="1" i="0" dirty="0">
                <a:solidFill>
                  <a:srgbClr val="333333"/>
                </a:solidFill>
                <a:effectLst/>
                <a:latin typeface="Arial" panose="020B0604020202020204" pitchFamily="34" charset="0"/>
              </a:rPr>
              <a:t>Output:</a:t>
            </a:r>
            <a:br>
              <a:rPr lang="en-US" dirty="0"/>
            </a:br>
            <a:r>
              <a:rPr lang="en-US" b="1" i="0" dirty="0" err="1">
                <a:solidFill>
                  <a:srgbClr val="333333"/>
                </a:solidFill>
                <a:effectLst/>
                <a:latin typeface="Times" panose="02020603050405020304" pitchFamily="18" charset="0"/>
              </a:rPr>
              <a:t>Rollno</a:t>
            </a:r>
            <a:r>
              <a:rPr lang="en-US" b="1" i="0" dirty="0">
                <a:solidFill>
                  <a:srgbClr val="333333"/>
                </a:solidFill>
                <a:effectLst/>
                <a:latin typeface="Times" panose="02020603050405020304" pitchFamily="18" charset="0"/>
              </a:rPr>
              <a:t> = 102689</a:t>
            </a:r>
            <a:br>
              <a:rPr lang="en-US" dirty="0"/>
            </a:br>
            <a:r>
              <a:rPr lang="en-US" b="1" i="0" dirty="0">
                <a:solidFill>
                  <a:srgbClr val="333333"/>
                </a:solidFill>
                <a:effectLst/>
                <a:latin typeface="Times" panose="02020603050405020304" pitchFamily="18" charset="0"/>
              </a:rPr>
              <a:t>Name = RATHEESH</a:t>
            </a:r>
            <a:br>
              <a:rPr lang="en-US" dirty="0"/>
            </a:br>
            <a:r>
              <a:rPr lang="en-US" b="1" i="0" dirty="0">
                <a:solidFill>
                  <a:srgbClr val="333333"/>
                </a:solidFill>
                <a:effectLst/>
                <a:latin typeface="Times" panose="02020603050405020304" pitchFamily="18" charset="0"/>
              </a:rPr>
              <a:t>Total = 350</a:t>
            </a:r>
            <a:br>
              <a:rPr lang="en-US" dirty="0"/>
            </a:br>
            <a:r>
              <a:rPr lang="en-US" b="1" i="0" dirty="0">
                <a:solidFill>
                  <a:srgbClr val="333333"/>
                </a:solidFill>
                <a:effectLst/>
                <a:latin typeface="Times" panose="02020603050405020304" pitchFamily="18" charset="0"/>
              </a:rPr>
              <a:t>Percentage = 70</a:t>
            </a:r>
            <a:endParaRPr lang="en-IN" dirty="0"/>
          </a:p>
        </p:txBody>
      </p:sp>
      <p:sp>
        <p:nvSpPr>
          <p:cNvPr id="4" name="Slide Number Placeholder 3">
            <a:extLst>
              <a:ext uri="{FF2B5EF4-FFF2-40B4-BE49-F238E27FC236}">
                <a16:creationId xmlns:a16="http://schemas.microsoft.com/office/drawing/2014/main" id="{CD4804E5-17AE-EDCA-D3D6-D978754F31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spTree>
    <p:extLst>
      <p:ext uri="{BB962C8B-B14F-4D97-AF65-F5344CB8AC3E}">
        <p14:creationId xmlns:p14="http://schemas.microsoft.com/office/powerpoint/2010/main" val="2111600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When Constructors Are Called</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lgn="just"/>
            <a:r>
              <a:rPr lang="en-US" sz="1600" dirty="0"/>
              <a:t>When a class hierarchy is created, in what order are the constructors for the classes that make up the hierarchy called?</a:t>
            </a:r>
          </a:p>
          <a:p>
            <a:pPr algn="just"/>
            <a:r>
              <a:rPr lang="en-US" sz="1600" dirty="0">
                <a:highlight>
                  <a:srgbClr val="FFFF00"/>
                </a:highlight>
              </a:rPr>
              <a:t>In a class hierarchy, constructors are called in order of derivation, from </a:t>
            </a:r>
            <a:r>
              <a:rPr lang="en-US" sz="1600" dirty="0" err="1">
                <a:highlight>
                  <a:srgbClr val="FFFF00"/>
                </a:highlight>
              </a:rPr>
              <a:t>superclass</a:t>
            </a:r>
            <a:r>
              <a:rPr lang="en-US" sz="1600" dirty="0">
                <a:highlight>
                  <a:srgbClr val="FFFF00"/>
                </a:highlight>
              </a:rPr>
              <a:t> to subclass. </a:t>
            </a:r>
          </a:p>
          <a:p>
            <a:pPr algn="just"/>
            <a:r>
              <a:rPr lang="en-US" sz="1600" dirty="0"/>
              <a:t>Further, since </a:t>
            </a:r>
            <a:r>
              <a:rPr lang="en-US" sz="1600" b="1" dirty="0"/>
              <a:t>super( ) must be the </a:t>
            </a:r>
            <a:r>
              <a:rPr lang="en-US" sz="1600" dirty="0"/>
              <a:t>first statement executed in a subclass’ constructor, this order is the same whether or not </a:t>
            </a:r>
            <a:r>
              <a:rPr lang="en-US" sz="1600" b="1" dirty="0"/>
              <a:t>super( ) </a:t>
            </a:r>
            <a:r>
              <a:rPr lang="en-US" sz="1600" dirty="0"/>
              <a:t>is used. </a:t>
            </a:r>
          </a:p>
          <a:p>
            <a:pPr algn="just"/>
            <a:r>
              <a:rPr lang="en-US" sz="1600" dirty="0"/>
              <a:t>If </a:t>
            </a:r>
            <a:r>
              <a:rPr lang="en-US" sz="1600" b="1" dirty="0"/>
              <a:t>super( ) is not used, then the default or </a:t>
            </a:r>
            <a:r>
              <a:rPr lang="en-US" sz="1600" b="1" dirty="0" err="1"/>
              <a:t>parameterless</a:t>
            </a:r>
            <a:r>
              <a:rPr lang="en-US" sz="1600" b="1" dirty="0"/>
              <a:t> constructor of each </a:t>
            </a:r>
            <a:r>
              <a:rPr lang="en-US" sz="1600" b="1" dirty="0" err="1"/>
              <a:t>superclass</a:t>
            </a:r>
            <a:r>
              <a:rPr lang="en-US" sz="1600" b="1" dirty="0"/>
              <a:t> </a:t>
            </a:r>
            <a:r>
              <a:rPr lang="en-US" sz="1600" dirty="0"/>
              <a:t>will be executed.</a:t>
            </a:r>
            <a:endParaRPr lang="en-IN" sz="16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extLst>
      <p:ext uri="{BB962C8B-B14F-4D97-AF65-F5344CB8AC3E}">
        <p14:creationId xmlns:p14="http://schemas.microsoft.com/office/powerpoint/2010/main" val="328666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dirty="0"/>
              <a:t>When Constructors Are Called</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898818857"/>
              </p:ext>
            </p:extLst>
          </p:nvPr>
        </p:nvGraphicFramePr>
        <p:xfrm>
          <a:off x="152400" y="742950"/>
          <a:ext cx="8686800" cy="4400550"/>
        </p:xfrm>
        <a:graphic>
          <a:graphicData uri="http://schemas.openxmlformats.org/drawingml/2006/table">
            <a:tbl>
              <a:tblPr firstRow="1" bandRow="1">
                <a:tableStyleId>{D016372B-EEBE-4A30-A24A-56B3CD919E51}</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400550">
                <a:tc>
                  <a:txBody>
                    <a:bodyPr/>
                    <a:lstStyle/>
                    <a:p>
                      <a:r>
                        <a:rPr lang="en-US" sz="1600" b="1" i="0" u="none" strike="noStrike" cap="none" baseline="0" dirty="0">
                          <a:solidFill>
                            <a:srgbClr val="00B050"/>
                          </a:solidFill>
                          <a:latin typeface="Arial"/>
                          <a:ea typeface="Arial"/>
                          <a:cs typeface="Arial"/>
                          <a:sym typeface="Arial"/>
                        </a:rPr>
                        <a:t>// Demonstrate when constructors are called.</a:t>
                      </a:r>
                    </a:p>
                    <a:p>
                      <a:r>
                        <a:rPr lang="en-US" sz="1400" b="0" i="0" u="none" strike="noStrike" cap="none" baseline="0" dirty="0">
                          <a:solidFill>
                            <a:srgbClr val="000000"/>
                          </a:solidFill>
                          <a:latin typeface="Arial"/>
                          <a:ea typeface="Arial"/>
                          <a:cs typeface="Arial"/>
                          <a:sym typeface="Arial"/>
                        </a:rPr>
                        <a:t>// Create a super class.</a:t>
                      </a:r>
                    </a:p>
                    <a:p>
                      <a:r>
                        <a:rPr lang="en-US" sz="1400" b="0" i="0" u="none" strike="noStrike" cap="none" baseline="0" dirty="0">
                          <a:solidFill>
                            <a:srgbClr val="000000"/>
                          </a:solidFill>
                          <a:latin typeface="Arial"/>
                          <a:ea typeface="Arial"/>
                          <a:cs typeface="Arial"/>
                          <a:sym typeface="Arial"/>
                        </a:rPr>
                        <a:t>class A {</a:t>
                      </a:r>
                    </a:p>
                    <a:p>
                      <a:r>
                        <a:rPr lang="en-US" sz="1400" b="0" i="0" u="none" strike="noStrike" cap="none" baseline="0" dirty="0">
                          <a:solidFill>
                            <a:srgbClr val="000000"/>
                          </a:solidFill>
                          <a:latin typeface="Arial"/>
                          <a:ea typeface="Arial"/>
                          <a:cs typeface="Arial"/>
                          <a:sym typeface="Arial"/>
                        </a:rPr>
                        <a:t>A() {</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A's constructor.");</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 Create a subclass by extending class A.</a:t>
                      </a:r>
                    </a:p>
                    <a:p>
                      <a:r>
                        <a:rPr lang="en-US" sz="1400" b="0" i="0" u="none" strike="noStrike" cap="none" baseline="0" dirty="0">
                          <a:solidFill>
                            <a:srgbClr val="00B050"/>
                          </a:solidFill>
                          <a:latin typeface="Arial"/>
                          <a:ea typeface="Arial"/>
                          <a:cs typeface="Arial"/>
                          <a:sym typeface="Arial"/>
                        </a:rPr>
                        <a:t>class B extends A </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B() {</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B's constructor.");</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 Create another subclass by extending B.</a:t>
                      </a:r>
                    </a:p>
                    <a:p>
                      <a:r>
                        <a:rPr lang="en-US" sz="1400" b="0" i="0" u="none" strike="noStrike" cap="none" baseline="0" dirty="0">
                          <a:solidFill>
                            <a:schemeClr val="accent3">
                              <a:lumMod val="50000"/>
                            </a:schemeClr>
                          </a:solidFill>
                          <a:latin typeface="Arial"/>
                          <a:ea typeface="Arial"/>
                          <a:cs typeface="Arial"/>
                          <a:sym typeface="Arial"/>
                        </a:rPr>
                        <a:t>class C extends B </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C() {</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C's constructor.");</a:t>
                      </a:r>
                    </a:p>
                    <a:p>
                      <a:r>
                        <a:rPr lang="en-US" sz="1400" b="0" i="0" u="none" strike="noStrike" cap="none" baseline="0" dirty="0">
                          <a:solidFill>
                            <a:srgbClr val="000000"/>
                          </a:solidFill>
                          <a:latin typeface="Arial"/>
                          <a:ea typeface="Arial"/>
                          <a:cs typeface="Arial"/>
                          <a:sym typeface="Arial"/>
                        </a:rPr>
                        <a:t>}}</a:t>
                      </a:r>
                    </a:p>
                  </a:txBody>
                  <a:tcPr/>
                </a:tc>
                <a:tc>
                  <a:txBody>
                    <a:bodyPr/>
                    <a:lstStyle/>
                    <a:p>
                      <a:r>
                        <a:rPr lang="en-US" sz="1400" b="0" i="0" u="none" strike="noStrike" cap="none" baseline="0" dirty="0">
                          <a:solidFill>
                            <a:srgbClr val="000000"/>
                          </a:solidFill>
                          <a:latin typeface="Arial"/>
                          <a:ea typeface="Arial"/>
                          <a:cs typeface="Arial"/>
                          <a:sym typeface="Arial"/>
                        </a:rPr>
                        <a:t>class </a:t>
                      </a:r>
                      <a:r>
                        <a:rPr lang="en-US" sz="1400" b="0" i="0" u="none" strike="noStrike" cap="none" baseline="0" dirty="0" err="1">
                          <a:solidFill>
                            <a:srgbClr val="000000"/>
                          </a:solidFill>
                          <a:latin typeface="Arial"/>
                          <a:ea typeface="Arial"/>
                          <a:cs typeface="Arial"/>
                          <a:sym typeface="Arial"/>
                        </a:rPr>
                        <a:t>CallingCons</a:t>
                      </a:r>
                      <a:r>
                        <a:rPr lang="en-US" sz="1400" b="0" i="0" u="none" strike="noStrike" cap="none" baseline="0" dirty="0">
                          <a:solidFill>
                            <a:srgbClr val="000000"/>
                          </a:solidFill>
                          <a:latin typeface="Arial"/>
                          <a:ea typeface="Arial"/>
                          <a:cs typeface="Arial"/>
                          <a:sym typeface="Arial"/>
                        </a:rPr>
                        <a:t> {</a:t>
                      </a:r>
                    </a:p>
                    <a:p>
                      <a:r>
                        <a:rPr lang="en-US" sz="1400" b="0" i="0" u="none" strike="noStrike" cap="none" baseline="0" dirty="0">
                          <a:solidFill>
                            <a:srgbClr val="000000"/>
                          </a:solidFill>
                          <a:latin typeface="Arial"/>
                          <a:ea typeface="Arial"/>
                          <a:cs typeface="Arial"/>
                          <a:sym typeface="Arial"/>
                        </a:rPr>
                        <a:t>public static void main(String </a:t>
                      </a:r>
                      <a:r>
                        <a:rPr lang="en-US" sz="1400" b="0" i="0" u="none" strike="noStrike" cap="none" baseline="0" dirty="0" err="1">
                          <a:solidFill>
                            <a:srgbClr val="000000"/>
                          </a:solidFill>
                          <a:latin typeface="Arial"/>
                          <a:ea typeface="Arial"/>
                          <a:cs typeface="Arial"/>
                          <a:sym typeface="Arial"/>
                        </a:rPr>
                        <a:t>args</a:t>
                      </a:r>
                      <a:r>
                        <a:rPr lang="en-US" sz="1400" b="0" i="0" u="none" strike="noStrike" cap="none" baseline="0" dirty="0">
                          <a:solidFill>
                            <a:srgbClr val="000000"/>
                          </a:solidFill>
                          <a:latin typeface="Arial"/>
                          <a:ea typeface="Arial"/>
                          <a:cs typeface="Arial"/>
                          <a:sym typeface="Arial"/>
                        </a:rPr>
                        <a:t>[]) {</a:t>
                      </a:r>
                    </a:p>
                    <a:p>
                      <a:r>
                        <a:rPr lang="en-US" sz="1400" b="0" i="0" u="none" strike="noStrike" cap="none" baseline="0" dirty="0">
                          <a:solidFill>
                            <a:srgbClr val="000000"/>
                          </a:solidFill>
                          <a:latin typeface="Arial"/>
                          <a:ea typeface="Arial"/>
                          <a:cs typeface="Arial"/>
                          <a:sym typeface="Arial"/>
                        </a:rPr>
                        <a:t>C </a:t>
                      </a:r>
                      <a:r>
                        <a:rPr lang="en-US" sz="1400" b="0" i="0" u="none" strike="noStrike" cap="none" baseline="0" dirty="0" err="1">
                          <a:solidFill>
                            <a:srgbClr val="000000"/>
                          </a:solidFill>
                          <a:latin typeface="Arial"/>
                          <a:ea typeface="Arial"/>
                          <a:cs typeface="Arial"/>
                          <a:sym typeface="Arial"/>
                        </a:rPr>
                        <a:t>c</a:t>
                      </a:r>
                      <a:r>
                        <a:rPr lang="en-US" sz="1400" b="0" i="0" u="none" strike="noStrike" cap="none" baseline="0" dirty="0">
                          <a:solidFill>
                            <a:srgbClr val="000000"/>
                          </a:solidFill>
                          <a:latin typeface="Arial"/>
                          <a:ea typeface="Arial"/>
                          <a:cs typeface="Arial"/>
                          <a:sym typeface="Arial"/>
                        </a:rPr>
                        <a:t> = new C();</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a:t>
                      </a:r>
                    </a:p>
                    <a:p>
                      <a:endParaRPr lang="en-US" sz="1400" b="0" i="0" u="none" strike="noStrike" cap="none" baseline="0" dirty="0">
                        <a:solidFill>
                          <a:srgbClr val="000000"/>
                        </a:solidFill>
                        <a:latin typeface="Arial"/>
                        <a:ea typeface="Inter-Regular"/>
                        <a:cs typeface="Arial"/>
                        <a:sym typeface="Arial"/>
                      </a:endParaRPr>
                    </a:p>
                    <a:p>
                      <a:r>
                        <a:rPr lang="en-US" sz="1400" b="0" i="0" u="none" strike="noStrike" cap="none" baseline="0" dirty="0">
                          <a:solidFill>
                            <a:srgbClr val="000000"/>
                          </a:solidFill>
                          <a:latin typeface="Arial"/>
                          <a:ea typeface="Arial"/>
                          <a:cs typeface="Arial"/>
                          <a:sym typeface="Arial"/>
                        </a:rPr>
                        <a:t>The output from this program is shown here:</a:t>
                      </a:r>
                    </a:p>
                    <a:p>
                      <a:r>
                        <a:rPr lang="en-US" sz="1400" b="1" i="0" u="none" strike="noStrike" cap="none" baseline="0" dirty="0">
                          <a:solidFill>
                            <a:srgbClr val="000000"/>
                          </a:solidFill>
                          <a:latin typeface="Arial"/>
                          <a:ea typeface="Arial"/>
                          <a:cs typeface="Arial"/>
                          <a:sym typeface="Arial"/>
                        </a:rPr>
                        <a:t>Inside A’s constructor</a:t>
                      </a:r>
                    </a:p>
                    <a:p>
                      <a:r>
                        <a:rPr lang="en-US" sz="1400" b="1" i="0" u="none" strike="noStrike" cap="none" baseline="0" dirty="0">
                          <a:solidFill>
                            <a:srgbClr val="000000"/>
                          </a:solidFill>
                          <a:latin typeface="Arial"/>
                          <a:ea typeface="Arial"/>
                          <a:cs typeface="Arial"/>
                          <a:sym typeface="Arial"/>
                        </a:rPr>
                        <a:t>Inside B’s constructor</a:t>
                      </a:r>
                    </a:p>
                    <a:p>
                      <a:r>
                        <a:rPr lang="en-US" sz="1400" b="1" i="0" u="none" strike="noStrike" cap="none" baseline="0" dirty="0">
                          <a:solidFill>
                            <a:srgbClr val="000000"/>
                          </a:solidFill>
                          <a:latin typeface="Arial"/>
                          <a:ea typeface="Arial"/>
                          <a:cs typeface="Arial"/>
                          <a:sym typeface="Arial"/>
                        </a:rPr>
                        <a:t>Inside C’s constructor</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IN" dirty="0">
                <a:solidFill>
                  <a:schemeClr val="tx1"/>
                </a:solidFill>
              </a:rPr>
              <a:t>INHERITANCE</a:t>
            </a:r>
            <a:endParaRPr lang="en-IN" dirty="0"/>
          </a:p>
        </p:txBody>
      </p:sp>
      <p:sp>
        <p:nvSpPr>
          <p:cNvPr id="3" name="Text Placeholder 2"/>
          <p:cNvSpPr>
            <a:spLocks noGrp="1"/>
          </p:cNvSpPr>
          <p:nvPr>
            <p:ph type="body" idx="1"/>
          </p:nvPr>
        </p:nvSpPr>
        <p:spPr>
          <a:xfrm>
            <a:off x="323528" y="771550"/>
            <a:ext cx="8640960" cy="4371950"/>
          </a:xfrm>
        </p:spPr>
        <p:txBody>
          <a:bodyPr/>
          <a:lstStyle/>
          <a:p>
            <a:pPr algn="just"/>
            <a:r>
              <a:rPr lang="en-US" sz="1800" dirty="0"/>
              <a:t>Inheritance is one of the cornerstones of object-oriented programming because it allows the creation of hierarchical classifications. </a:t>
            </a:r>
          </a:p>
          <a:p>
            <a:pPr algn="just"/>
            <a:r>
              <a:rPr lang="en-US" sz="1800" dirty="0"/>
              <a:t>Using inheritance, you can create a general class that defines traits common to a set of related items. This class can then be inherited by other, more specific classes, each adding those things that are unique to it.</a:t>
            </a:r>
          </a:p>
          <a:p>
            <a:pPr algn="just"/>
            <a:r>
              <a:rPr lang="en-US" sz="1800" dirty="0">
                <a:solidFill>
                  <a:schemeClr val="accent4">
                    <a:lumMod val="50000"/>
                  </a:schemeClr>
                </a:solidFill>
              </a:rPr>
              <a:t> In the terminology of </a:t>
            </a:r>
            <a:r>
              <a:rPr lang="en-US" sz="1800" dirty="0">
                <a:solidFill>
                  <a:schemeClr val="accent4">
                    <a:lumMod val="50000"/>
                  </a:schemeClr>
                </a:solidFill>
                <a:highlight>
                  <a:srgbClr val="00FF00"/>
                </a:highlight>
              </a:rPr>
              <a:t>Java, a class that is inherited is called a </a:t>
            </a:r>
            <a:r>
              <a:rPr lang="en-US" sz="1800" dirty="0" err="1">
                <a:solidFill>
                  <a:schemeClr val="accent4">
                    <a:lumMod val="50000"/>
                  </a:schemeClr>
                </a:solidFill>
                <a:highlight>
                  <a:srgbClr val="00FF00"/>
                </a:highlight>
              </a:rPr>
              <a:t>superclass</a:t>
            </a:r>
            <a:r>
              <a:rPr lang="en-US" sz="1800" dirty="0">
                <a:solidFill>
                  <a:schemeClr val="accent4">
                    <a:lumMod val="50000"/>
                  </a:schemeClr>
                </a:solidFill>
                <a:highlight>
                  <a:srgbClr val="00FF00"/>
                </a:highlight>
              </a:rPr>
              <a:t>. The class that does the inheriting is called  a subclass</a:t>
            </a:r>
            <a:r>
              <a:rPr lang="en-US" sz="1800" dirty="0">
                <a:highlight>
                  <a:srgbClr val="00FF00"/>
                </a:highlight>
              </a:rPr>
              <a:t>.</a:t>
            </a:r>
          </a:p>
          <a:p>
            <a:pPr algn="just"/>
            <a:r>
              <a:rPr lang="en-US" sz="1800" dirty="0"/>
              <a:t> Therefore, </a:t>
            </a:r>
            <a:r>
              <a:rPr lang="en-US" sz="1800" dirty="0">
                <a:highlight>
                  <a:srgbClr val="FFFF00"/>
                </a:highlight>
              </a:rPr>
              <a:t>a subclass is a specialized version of a </a:t>
            </a:r>
            <a:r>
              <a:rPr lang="en-US" sz="1800" dirty="0" err="1">
                <a:highlight>
                  <a:srgbClr val="FFFF00"/>
                </a:highlight>
              </a:rPr>
              <a:t>superclass</a:t>
            </a:r>
            <a:r>
              <a:rPr lang="en-US" sz="1800" dirty="0"/>
              <a:t>. </a:t>
            </a:r>
          </a:p>
          <a:p>
            <a:pPr algn="just"/>
            <a:r>
              <a:rPr lang="en-US" sz="1800" dirty="0"/>
              <a:t>It inherits all of the instance variables and methods defined by the </a:t>
            </a:r>
            <a:r>
              <a:rPr lang="en-US" sz="1800" dirty="0" err="1"/>
              <a:t>superclass</a:t>
            </a:r>
            <a:r>
              <a:rPr lang="en-US" sz="1800" dirty="0"/>
              <a:t> and adds its own, unique elements.</a:t>
            </a:r>
            <a:r>
              <a:rPr lang="en-IN" sz="1800" dirty="0"/>
              <a:t>.</a:t>
            </a: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433751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Method Overriding</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lgn="just"/>
            <a:r>
              <a:rPr lang="en-US" sz="2000" dirty="0"/>
              <a:t>In a class hierarchy, when a </a:t>
            </a:r>
            <a:r>
              <a:rPr lang="en-US" sz="2000" dirty="0">
                <a:highlight>
                  <a:srgbClr val="C0C0C0"/>
                </a:highlight>
              </a:rPr>
              <a:t>method in a subclass has the same name and type signature as a method in its superclass, then the method in the subclass is said to </a:t>
            </a:r>
            <a:r>
              <a:rPr lang="en-US" sz="2000" i="1" dirty="0">
                <a:highlight>
                  <a:srgbClr val="C0C0C0"/>
                </a:highlight>
              </a:rPr>
              <a:t>override the method in </a:t>
            </a:r>
            <a:r>
              <a:rPr lang="en-US" sz="2000" dirty="0">
                <a:highlight>
                  <a:srgbClr val="C0C0C0"/>
                </a:highlight>
              </a:rPr>
              <a:t>the superclass.</a:t>
            </a:r>
          </a:p>
          <a:p>
            <a:pPr algn="just"/>
            <a:r>
              <a:rPr lang="en-US" sz="2000" dirty="0"/>
              <a:t> When an overridden method is called from within a subclass, it will </a:t>
            </a:r>
            <a:r>
              <a:rPr lang="en-US" sz="2000" dirty="0">
                <a:highlight>
                  <a:srgbClr val="FFFF00"/>
                </a:highlight>
              </a:rPr>
              <a:t>always refer to the version of that method defined by the subclass.</a:t>
            </a:r>
          </a:p>
          <a:p>
            <a:pPr algn="just"/>
            <a:r>
              <a:rPr lang="en-US" sz="2000" dirty="0"/>
              <a:t> The version of the </a:t>
            </a:r>
            <a:r>
              <a:rPr lang="en-US" sz="2000" dirty="0">
                <a:highlight>
                  <a:srgbClr val="FF00FF"/>
                </a:highlight>
              </a:rPr>
              <a:t>method defined by the superclass will be hidden.</a:t>
            </a:r>
          </a:p>
          <a:p>
            <a:pPr algn="just"/>
            <a:r>
              <a:rPr lang="en-US" sz="2000" dirty="0"/>
              <a:t>If you wish to access the superclass version of an overridden method, you can do so by using </a:t>
            </a:r>
            <a:r>
              <a:rPr lang="en-US" sz="2000" b="1" dirty="0">
                <a:highlight>
                  <a:srgbClr val="00FF00"/>
                </a:highlight>
              </a:rPr>
              <a:t>super.</a:t>
            </a:r>
            <a:endParaRPr lang="en-IN" sz="2000" b="1" dirty="0">
              <a:highlight>
                <a:srgbClr val="00FF00"/>
              </a:highlight>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Tree>
    <p:extLst>
      <p:ext uri="{BB962C8B-B14F-4D97-AF65-F5344CB8AC3E}">
        <p14:creationId xmlns:p14="http://schemas.microsoft.com/office/powerpoint/2010/main" val="328666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12B5B2-4A7E-D848-39C3-24C219A21C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pic>
        <p:nvPicPr>
          <p:cNvPr id="6" name="Picture 5">
            <a:extLst>
              <a:ext uri="{FF2B5EF4-FFF2-40B4-BE49-F238E27FC236}">
                <a16:creationId xmlns:a16="http://schemas.microsoft.com/office/drawing/2014/main" id="{B8122593-4C22-440E-B9D5-C682BE76E2FA}"/>
              </a:ext>
            </a:extLst>
          </p:cNvPr>
          <p:cNvPicPr>
            <a:picLocks noChangeAspect="1"/>
          </p:cNvPicPr>
          <p:nvPr/>
        </p:nvPicPr>
        <p:blipFill>
          <a:blip r:embed="rId2"/>
          <a:stretch>
            <a:fillRect/>
          </a:stretch>
        </p:blipFill>
        <p:spPr>
          <a:xfrm>
            <a:off x="1003260" y="1428750"/>
            <a:ext cx="7375395" cy="2362200"/>
          </a:xfrm>
          <a:prstGeom prst="rect">
            <a:avLst/>
          </a:prstGeom>
        </p:spPr>
      </p:pic>
    </p:spTree>
    <p:extLst>
      <p:ext uri="{BB962C8B-B14F-4D97-AF65-F5344CB8AC3E}">
        <p14:creationId xmlns:p14="http://schemas.microsoft.com/office/powerpoint/2010/main" val="354652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dirty="0"/>
              <a:t>Method Overriding</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4007622853"/>
              </p:ext>
            </p:extLst>
          </p:nvPr>
        </p:nvGraphicFramePr>
        <p:xfrm>
          <a:off x="152400" y="742950"/>
          <a:ext cx="8686800" cy="4450080"/>
        </p:xfrm>
        <a:graphic>
          <a:graphicData uri="http://schemas.openxmlformats.org/drawingml/2006/table">
            <a:tbl>
              <a:tblPr firstRow="1" bandRow="1">
                <a:tableStyleId>{D016372B-EEBE-4A30-A24A-56B3CD919E51}</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400550">
                <a:tc>
                  <a:txBody>
                    <a:bodyPr/>
                    <a:lstStyle/>
                    <a:p>
                      <a:r>
                        <a:rPr lang="en-US" sz="1400" b="0" i="0" u="none" strike="noStrike" cap="none" baseline="0" dirty="0">
                          <a:solidFill>
                            <a:srgbClr val="000000"/>
                          </a:solidFill>
                          <a:latin typeface="Arial"/>
                          <a:ea typeface="Arial"/>
                          <a:cs typeface="Arial"/>
                          <a:sym typeface="Arial"/>
                        </a:rPr>
                        <a:t>// Method overriding.</a:t>
                      </a:r>
                    </a:p>
                    <a:p>
                      <a:r>
                        <a:rPr lang="en-US" sz="1600" b="0" i="0" u="none" strike="noStrike" cap="none" baseline="0" dirty="0">
                          <a:solidFill>
                            <a:srgbClr val="000000"/>
                          </a:solidFill>
                          <a:latin typeface="Arial"/>
                          <a:ea typeface="Arial"/>
                          <a:cs typeface="Arial"/>
                          <a:sym typeface="Arial"/>
                        </a:rPr>
                        <a:t>class A {</a:t>
                      </a:r>
                    </a:p>
                    <a:p>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a:t>
                      </a:r>
                      <a:r>
                        <a:rPr lang="en-US" sz="1600" b="0" i="0" u="none" strike="noStrike" cap="none" baseline="0" dirty="0" err="1">
                          <a:solidFill>
                            <a:srgbClr val="000000"/>
                          </a:solidFill>
                          <a:latin typeface="Arial"/>
                          <a:ea typeface="Arial"/>
                          <a:cs typeface="Arial"/>
                          <a:sym typeface="Arial"/>
                        </a:rPr>
                        <a:t>i</a:t>
                      </a:r>
                      <a:r>
                        <a:rPr lang="en-US" sz="1600" b="0" i="0" u="none" strike="noStrike" cap="none" baseline="0" dirty="0">
                          <a:solidFill>
                            <a:srgbClr val="000000"/>
                          </a:solidFill>
                          <a:latin typeface="Arial"/>
                          <a:ea typeface="Arial"/>
                          <a:cs typeface="Arial"/>
                          <a:sym typeface="Arial"/>
                        </a:rPr>
                        <a:t>, j;</a:t>
                      </a:r>
                    </a:p>
                    <a:p>
                      <a:r>
                        <a:rPr lang="en-US" sz="1600" b="0" i="0" u="none" strike="noStrike" cap="none" baseline="0" dirty="0">
                          <a:solidFill>
                            <a:srgbClr val="000000"/>
                          </a:solidFill>
                          <a:latin typeface="Arial"/>
                          <a:ea typeface="Arial"/>
                          <a:cs typeface="Arial"/>
                          <a:sym typeface="Arial"/>
                        </a:rPr>
                        <a:t>A(</a:t>
                      </a:r>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a, </a:t>
                      </a:r>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b) {</a:t>
                      </a:r>
                    </a:p>
                    <a:p>
                      <a:r>
                        <a:rPr lang="en-US" sz="1600" b="0" i="0" u="none" strike="noStrike" cap="none" baseline="0" dirty="0" err="1">
                          <a:solidFill>
                            <a:srgbClr val="000000"/>
                          </a:solidFill>
                          <a:latin typeface="Arial"/>
                          <a:ea typeface="Arial"/>
                          <a:cs typeface="Arial"/>
                          <a:sym typeface="Arial"/>
                        </a:rPr>
                        <a:t>i</a:t>
                      </a:r>
                      <a:r>
                        <a:rPr lang="en-US" sz="1600" b="0" i="0" u="none" strike="noStrike" cap="none" baseline="0" dirty="0">
                          <a:solidFill>
                            <a:srgbClr val="000000"/>
                          </a:solidFill>
                          <a:latin typeface="Arial"/>
                          <a:ea typeface="Arial"/>
                          <a:cs typeface="Arial"/>
                          <a:sym typeface="Arial"/>
                        </a:rPr>
                        <a:t> = a;</a:t>
                      </a:r>
                    </a:p>
                    <a:p>
                      <a:r>
                        <a:rPr lang="en-US" sz="1600" b="0" i="0" u="none" strike="noStrike" cap="none" baseline="0" dirty="0">
                          <a:solidFill>
                            <a:srgbClr val="000000"/>
                          </a:solidFill>
                          <a:latin typeface="Arial"/>
                          <a:ea typeface="Arial"/>
                          <a:cs typeface="Arial"/>
                          <a:sym typeface="Arial"/>
                        </a:rPr>
                        <a:t>j = b;</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 display </a:t>
                      </a:r>
                      <a:r>
                        <a:rPr lang="en-US" sz="1600" b="0" i="0" u="none" strike="noStrike" cap="none" baseline="0" dirty="0" err="1">
                          <a:solidFill>
                            <a:srgbClr val="000000"/>
                          </a:solidFill>
                          <a:latin typeface="Arial"/>
                          <a:ea typeface="Arial"/>
                          <a:cs typeface="Arial"/>
                          <a:sym typeface="Arial"/>
                        </a:rPr>
                        <a:t>i</a:t>
                      </a:r>
                      <a:r>
                        <a:rPr lang="en-US" sz="1600" b="0" i="0" u="none" strike="noStrike" cap="none" baseline="0" dirty="0">
                          <a:solidFill>
                            <a:srgbClr val="000000"/>
                          </a:solidFill>
                          <a:latin typeface="Arial"/>
                          <a:ea typeface="Arial"/>
                          <a:cs typeface="Arial"/>
                          <a:sym typeface="Arial"/>
                        </a:rPr>
                        <a:t> and j</a:t>
                      </a:r>
                    </a:p>
                    <a:p>
                      <a:r>
                        <a:rPr lang="en-US" sz="1600" b="0" i="0" u="none" strike="noStrike" cap="none" baseline="0" dirty="0">
                          <a:solidFill>
                            <a:srgbClr val="00B050"/>
                          </a:solidFill>
                          <a:latin typeface="Arial"/>
                          <a:ea typeface="Arial"/>
                          <a:cs typeface="Arial"/>
                          <a:sym typeface="Arial"/>
                        </a:rPr>
                        <a:t>void show() </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highlight>
                            <a:srgbClr val="00FF00"/>
                          </a:highlight>
                          <a:latin typeface="Arial"/>
                          <a:ea typeface="Arial"/>
                          <a:cs typeface="Arial"/>
                          <a:sym typeface="Arial"/>
                        </a:rPr>
                        <a:t>System.out.println</a:t>
                      </a:r>
                      <a:r>
                        <a:rPr lang="en-US" sz="1600" b="0" i="0" u="none" strike="noStrike" cap="none" baseline="0" dirty="0">
                          <a:solidFill>
                            <a:srgbClr val="000000"/>
                          </a:solidFill>
                          <a:highlight>
                            <a:srgbClr val="00FF00"/>
                          </a:highlight>
                          <a:latin typeface="Arial"/>
                          <a:ea typeface="Arial"/>
                          <a:cs typeface="Arial"/>
                          <a:sym typeface="Arial"/>
                        </a:rPr>
                        <a:t>("</a:t>
                      </a:r>
                      <a:r>
                        <a:rPr lang="en-US" sz="1600" b="0" i="0" u="none" strike="noStrike" cap="none" baseline="0" dirty="0" err="1">
                          <a:solidFill>
                            <a:srgbClr val="000000"/>
                          </a:solidFill>
                          <a:highlight>
                            <a:srgbClr val="00FF00"/>
                          </a:highlight>
                          <a:latin typeface="Arial"/>
                          <a:ea typeface="Arial"/>
                          <a:cs typeface="Arial"/>
                          <a:sym typeface="Arial"/>
                        </a:rPr>
                        <a:t>i</a:t>
                      </a:r>
                      <a:r>
                        <a:rPr lang="en-US" sz="1600" b="0" i="0" u="none" strike="noStrike" cap="none" baseline="0" dirty="0">
                          <a:solidFill>
                            <a:srgbClr val="000000"/>
                          </a:solidFill>
                          <a:highlight>
                            <a:srgbClr val="00FF00"/>
                          </a:highlight>
                          <a:latin typeface="Arial"/>
                          <a:ea typeface="Arial"/>
                          <a:cs typeface="Arial"/>
                          <a:sym typeface="Arial"/>
                        </a:rPr>
                        <a:t> and j: " + </a:t>
                      </a:r>
                      <a:r>
                        <a:rPr lang="en-US" sz="1600" b="0" i="0" u="none" strike="noStrike" cap="none" baseline="0" dirty="0" err="1">
                          <a:solidFill>
                            <a:srgbClr val="000000"/>
                          </a:solidFill>
                          <a:highlight>
                            <a:srgbClr val="00FF00"/>
                          </a:highlight>
                          <a:latin typeface="Arial"/>
                          <a:ea typeface="Arial"/>
                          <a:cs typeface="Arial"/>
                          <a:sym typeface="Arial"/>
                        </a:rPr>
                        <a:t>i</a:t>
                      </a:r>
                      <a:r>
                        <a:rPr lang="en-US" sz="1600" b="0" i="0" u="none" strike="noStrike" cap="none" baseline="0" dirty="0">
                          <a:solidFill>
                            <a:srgbClr val="000000"/>
                          </a:solidFill>
                          <a:highlight>
                            <a:srgbClr val="00FF00"/>
                          </a:highlight>
                          <a:latin typeface="Arial"/>
                          <a:ea typeface="Arial"/>
                          <a:cs typeface="Arial"/>
                          <a:sym typeface="Arial"/>
                        </a:rPr>
                        <a:t> + " " + j);</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B050"/>
                          </a:solidFill>
                          <a:latin typeface="Arial"/>
                          <a:ea typeface="Arial"/>
                          <a:cs typeface="Arial"/>
                          <a:sym typeface="Arial"/>
                        </a:rPr>
                        <a:t>class B extends A </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k;</a:t>
                      </a:r>
                    </a:p>
                    <a:p>
                      <a:r>
                        <a:rPr lang="en-US" sz="1600" b="0" i="0" u="none" strike="noStrike" cap="none" baseline="0" dirty="0">
                          <a:solidFill>
                            <a:srgbClr val="000000"/>
                          </a:solidFill>
                          <a:latin typeface="Arial"/>
                          <a:ea typeface="Arial"/>
                          <a:cs typeface="Arial"/>
                          <a:sym typeface="Arial"/>
                        </a:rPr>
                        <a:t>B(</a:t>
                      </a:r>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a, </a:t>
                      </a:r>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b, </a:t>
                      </a:r>
                      <a:r>
                        <a:rPr lang="en-US" sz="1600" b="0" i="0" u="none" strike="noStrike" cap="none" baseline="0" dirty="0" err="1">
                          <a:solidFill>
                            <a:srgbClr val="000000"/>
                          </a:solidFill>
                          <a:latin typeface="Arial"/>
                          <a:ea typeface="Arial"/>
                          <a:cs typeface="Arial"/>
                          <a:sym typeface="Arial"/>
                        </a:rPr>
                        <a:t>int</a:t>
                      </a:r>
                      <a:r>
                        <a:rPr lang="en-US" sz="1600" b="0" i="0" u="none" strike="noStrike" cap="none" baseline="0" dirty="0">
                          <a:solidFill>
                            <a:srgbClr val="000000"/>
                          </a:solidFill>
                          <a:latin typeface="Arial"/>
                          <a:ea typeface="Arial"/>
                          <a:cs typeface="Arial"/>
                          <a:sym typeface="Arial"/>
                        </a:rPr>
                        <a:t> c) {</a:t>
                      </a:r>
                    </a:p>
                    <a:p>
                      <a:r>
                        <a:rPr lang="en-US" sz="1600" b="0" i="0" u="none" strike="noStrike" cap="none" baseline="0" dirty="0">
                          <a:solidFill>
                            <a:srgbClr val="00B050"/>
                          </a:solidFill>
                          <a:latin typeface="Arial"/>
                          <a:ea typeface="Arial"/>
                          <a:cs typeface="Arial"/>
                          <a:sym typeface="Arial"/>
                        </a:rPr>
                        <a:t>super(a, b);</a:t>
                      </a:r>
                    </a:p>
                    <a:p>
                      <a:r>
                        <a:rPr lang="en-US" sz="1600" b="0" i="0" u="none" strike="noStrike" cap="none" baseline="0" dirty="0">
                          <a:solidFill>
                            <a:srgbClr val="000000"/>
                          </a:solidFill>
                          <a:latin typeface="Arial"/>
                          <a:ea typeface="Arial"/>
                          <a:cs typeface="Arial"/>
                          <a:sym typeface="Arial"/>
                        </a:rPr>
                        <a:t>k = c;</a:t>
                      </a:r>
                    </a:p>
                    <a:p>
                      <a:r>
                        <a:rPr lang="en-US" sz="1600" b="0" i="0" u="none" strike="noStrike" cap="none" baseline="0" dirty="0">
                          <a:solidFill>
                            <a:srgbClr val="000000"/>
                          </a:solidFill>
                          <a:latin typeface="Arial"/>
                          <a:ea typeface="Arial"/>
                          <a:cs typeface="Arial"/>
                          <a:sym typeface="Arial"/>
                        </a:rPr>
                        <a:t>}</a:t>
                      </a:r>
                    </a:p>
                  </a:txBody>
                  <a:tcPr/>
                </a:tc>
                <a:tc>
                  <a:txBody>
                    <a:bodyPr/>
                    <a:lstStyle/>
                    <a:p>
                      <a:r>
                        <a:rPr lang="en-US" sz="1600" b="0" i="0" u="none" strike="noStrike" cap="none" baseline="0" dirty="0">
                          <a:solidFill>
                            <a:srgbClr val="000000"/>
                          </a:solidFill>
                          <a:latin typeface="Arial"/>
                          <a:ea typeface="Arial"/>
                          <a:cs typeface="Arial"/>
                          <a:sym typeface="Arial"/>
                        </a:rPr>
                        <a:t>// display k – this overrides show() in A</a:t>
                      </a:r>
                    </a:p>
                    <a:p>
                      <a:r>
                        <a:rPr lang="en-US" sz="1600" b="0" i="0" u="none" strike="noStrike" cap="none" baseline="0" dirty="0">
                          <a:solidFill>
                            <a:srgbClr val="00B050"/>
                          </a:solidFill>
                          <a:latin typeface="Arial"/>
                          <a:ea typeface="Arial"/>
                          <a:cs typeface="Arial"/>
                          <a:sym typeface="Arial"/>
                        </a:rPr>
                        <a:t>void show() </a:t>
                      </a:r>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err="1">
                          <a:solidFill>
                            <a:srgbClr val="000000"/>
                          </a:solidFill>
                          <a:highlight>
                            <a:srgbClr val="00FF00"/>
                          </a:highlight>
                          <a:latin typeface="Arial"/>
                          <a:ea typeface="Arial"/>
                          <a:cs typeface="Arial"/>
                          <a:sym typeface="Arial"/>
                        </a:rPr>
                        <a:t>System.out.println</a:t>
                      </a:r>
                      <a:r>
                        <a:rPr lang="en-US" sz="1600" b="0" i="0" u="none" strike="noStrike" cap="none" baseline="0" dirty="0">
                          <a:solidFill>
                            <a:srgbClr val="000000"/>
                          </a:solidFill>
                          <a:highlight>
                            <a:srgbClr val="00FF00"/>
                          </a:highlight>
                          <a:latin typeface="Arial"/>
                          <a:ea typeface="Arial"/>
                          <a:cs typeface="Arial"/>
                          <a:sym typeface="Arial"/>
                        </a:rPr>
                        <a:t>("k: " + k);</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class Override {</a:t>
                      </a:r>
                    </a:p>
                    <a:p>
                      <a:r>
                        <a:rPr lang="en-US" sz="1600" b="0" i="0" u="none" strike="noStrike" cap="none" baseline="0" dirty="0">
                          <a:solidFill>
                            <a:srgbClr val="000000"/>
                          </a:solidFill>
                          <a:latin typeface="Arial"/>
                          <a:ea typeface="Arial"/>
                          <a:cs typeface="Arial"/>
                          <a:sym typeface="Arial"/>
                        </a:rPr>
                        <a:t>public static void main(String </a:t>
                      </a:r>
                      <a:r>
                        <a:rPr lang="en-US" sz="1600" b="0" i="0" u="none" strike="noStrike" cap="none" baseline="0" dirty="0" err="1">
                          <a:solidFill>
                            <a:srgbClr val="000000"/>
                          </a:solidFill>
                          <a:latin typeface="Arial"/>
                          <a:ea typeface="Arial"/>
                          <a:cs typeface="Arial"/>
                          <a:sym typeface="Arial"/>
                        </a:rPr>
                        <a:t>args</a:t>
                      </a:r>
                      <a:r>
                        <a:rPr lang="en-US" sz="1600" b="0" i="0" u="none" strike="noStrike" cap="none" baseline="0" dirty="0">
                          <a:solidFill>
                            <a:srgbClr val="000000"/>
                          </a:solidFill>
                          <a:latin typeface="Arial"/>
                          <a:ea typeface="Arial"/>
                          <a:cs typeface="Arial"/>
                          <a:sym typeface="Arial"/>
                        </a:rPr>
                        <a:t>[]) {</a:t>
                      </a:r>
                    </a:p>
                    <a:p>
                      <a:r>
                        <a:rPr lang="en-US" sz="1600" b="0" i="0" u="none" strike="noStrike" cap="none" baseline="0" dirty="0">
                          <a:solidFill>
                            <a:srgbClr val="00B050"/>
                          </a:solidFill>
                          <a:latin typeface="Arial"/>
                          <a:ea typeface="Arial"/>
                          <a:cs typeface="Arial"/>
                          <a:sym typeface="Arial"/>
                        </a:rPr>
                        <a:t>B </a:t>
                      </a:r>
                      <a:r>
                        <a:rPr lang="en-US" sz="1600" b="0" i="0" u="none" strike="noStrike" cap="none" baseline="0" dirty="0" err="1">
                          <a:solidFill>
                            <a:srgbClr val="00B050"/>
                          </a:solidFill>
                          <a:latin typeface="Arial"/>
                          <a:ea typeface="Arial"/>
                          <a:cs typeface="Arial"/>
                          <a:sym typeface="Arial"/>
                        </a:rPr>
                        <a:t>subOb</a:t>
                      </a:r>
                      <a:r>
                        <a:rPr lang="en-US" sz="1600" b="0" i="0" u="none" strike="noStrike" cap="none" baseline="0" dirty="0">
                          <a:solidFill>
                            <a:srgbClr val="00B050"/>
                          </a:solidFill>
                          <a:latin typeface="Arial"/>
                          <a:ea typeface="Arial"/>
                          <a:cs typeface="Arial"/>
                          <a:sym typeface="Arial"/>
                        </a:rPr>
                        <a:t> = new B(1, 2, 3);</a:t>
                      </a:r>
                    </a:p>
                    <a:p>
                      <a:r>
                        <a:rPr lang="en-US" sz="1600" b="0" i="0" u="none" strike="noStrike" cap="none" baseline="0" dirty="0" err="1">
                          <a:solidFill>
                            <a:srgbClr val="00B050"/>
                          </a:solidFill>
                          <a:latin typeface="Arial"/>
                          <a:ea typeface="Arial"/>
                          <a:cs typeface="Arial"/>
                          <a:sym typeface="Arial"/>
                        </a:rPr>
                        <a:t>subOb.show</a:t>
                      </a:r>
                      <a:r>
                        <a:rPr lang="en-US" sz="1600" b="0" i="0" u="none" strike="noStrike" cap="none" baseline="0" dirty="0">
                          <a:solidFill>
                            <a:srgbClr val="00B050"/>
                          </a:solidFill>
                          <a:latin typeface="Arial"/>
                          <a:ea typeface="Arial"/>
                          <a:cs typeface="Arial"/>
                          <a:sym typeface="Arial"/>
                        </a:rPr>
                        <a:t>();</a:t>
                      </a:r>
                      <a:r>
                        <a:rPr lang="en-US" sz="1600" b="0" i="0" u="none" strike="noStrike" cap="none" baseline="0" dirty="0">
                          <a:solidFill>
                            <a:srgbClr val="000000"/>
                          </a:solidFill>
                          <a:latin typeface="Arial"/>
                          <a:ea typeface="Arial"/>
                          <a:cs typeface="Arial"/>
                          <a:sym typeface="Arial"/>
                        </a:rPr>
                        <a:t> // this calls show() in B</a:t>
                      </a:r>
                    </a:p>
                    <a:p>
                      <a:r>
                        <a:rPr lang="en-US" sz="1600" b="0" i="0" u="none" strike="noStrike" cap="none" baseline="0" dirty="0">
                          <a:solidFill>
                            <a:srgbClr val="000000"/>
                          </a:solidFill>
                          <a:latin typeface="Arial"/>
                          <a:ea typeface="Arial"/>
                          <a:cs typeface="Arial"/>
                          <a:sym typeface="Arial"/>
                        </a:rPr>
                        <a:t>}</a:t>
                      </a:r>
                    </a:p>
                    <a:p>
                      <a:r>
                        <a:rPr lang="en-US" sz="1600" b="0" i="0" u="none" strike="noStrike" cap="none" baseline="0" dirty="0">
                          <a:solidFill>
                            <a:srgbClr val="000000"/>
                          </a:solidFill>
                          <a:latin typeface="Arial"/>
                          <a:ea typeface="Arial"/>
                          <a:cs typeface="Arial"/>
                          <a:sym typeface="Arial"/>
                        </a:rPr>
                        <a:t>}</a:t>
                      </a:r>
                    </a:p>
                    <a:p>
                      <a:endParaRPr lang="en-US" sz="1400" b="0" i="0" u="none" strike="noStrike" cap="none" baseline="0" dirty="0">
                        <a:solidFill>
                          <a:srgbClr val="000000"/>
                        </a:solidFill>
                        <a:latin typeface="Arial"/>
                        <a:ea typeface="Arial"/>
                        <a:cs typeface="Arial"/>
                        <a:sym typeface="Arial"/>
                      </a:endParaRPr>
                    </a:p>
                    <a:p>
                      <a:r>
                        <a:rPr lang="en-US" sz="1400" b="0" i="0" u="none" strike="noStrike" cap="none" baseline="0" dirty="0">
                          <a:solidFill>
                            <a:srgbClr val="000000"/>
                          </a:solidFill>
                          <a:latin typeface="Arial"/>
                          <a:ea typeface="Arial"/>
                          <a:cs typeface="Arial"/>
                          <a:sym typeface="Arial"/>
                        </a:rPr>
                        <a:t>The output produced by this program is shown here:</a:t>
                      </a:r>
                    </a:p>
                    <a:p>
                      <a:r>
                        <a:rPr lang="en-US" sz="1400" b="0" i="0" u="none" strike="noStrike" cap="none" baseline="0" dirty="0">
                          <a:solidFill>
                            <a:srgbClr val="000000"/>
                          </a:solidFill>
                          <a:latin typeface="Arial"/>
                          <a:ea typeface="Arial"/>
                          <a:cs typeface="Arial"/>
                          <a:sym typeface="Arial"/>
                        </a:rPr>
                        <a:t>k: 3</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dirty="0"/>
              <a:t>Method Overriding</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369003850"/>
              </p:ext>
            </p:extLst>
          </p:nvPr>
        </p:nvGraphicFramePr>
        <p:xfrm>
          <a:off x="152400" y="742950"/>
          <a:ext cx="8686800" cy="4267200"/>
        </p:xfrm>
        <a:graphic>
          <a:graphicData uri="http://schemas.openxmlformats.org/drawingml/2006/table">
            <a:tbl>
              <a:tblPr firstRow="1" bandRow="1">
                <a:tableStyleId>{D016372B-EEBE-4A30-A24A-56B3CD919E51}</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267200">
                <a:tc>
                  <a:txBody>
                    <a:bodyPr/>
                    <a:lstStyle/>
                    <a:p>
                      <a:r>
                        <a:rPr lang="en-US" sz="1800" b="0" i="0" u="none" strike="noStrike" cap="none" baseline="0" dirty="0">
                          <a:solidFill>
                            <a:srgbClr val="000000"/>
                          </a:solidFill>
                          <a:latin typeface="Arial"/>
                          <a:ea typeface="Arial"/>
                          <a:cs typeface="Arial"/>
                          <a:sym typeface="Arial"/>
                        </a:rPr>
                        <a:t>class B extends A </a:t>
                      </a:r>
                    </a:p>
                    <a:p>
                      <a:r>
                        <a:rPr lang="en-US" sz="1800" b="0" i="0" u="none" strike="noStrike" cap="none" baseline="0" dirty="0">
                          <a:solidFill>
                            <a:srgbClr val="000000"/>
                          </a:solidFill>
                          <a:latin typeface="Arial"/>
                          <a:ea typeface="Arial"/>
                          <a:cs typeface="Arial"/>
                          <a:sym typeface="Arial"/>
                        </a:rPr>
                        <a:t>{</a:t>
                      </a:r>
                    </a:p>
                    <a:p>
                      <a:r>
                        <a:rPr lang="en-US" sz="1800" b="0" i="0" u="none" strike="noStrike" cap="none" baseline="0" dirty="0" err="1">
                          <a:solidFill>
                            <a:srgbClr val="000000"/>
                          </a:solidFill>
                          <a:latin typeface="Arial"/>
                          <a:ea typeface="Arial"/>
                          <a:cs typeface="Arial"/>
                          <a:sym typeface="Arial"/>
                        </a:rPr>
                        <a:t>int</a:t>
                      </a:r>
                      <a:r>
                        <a:rPr lang="en-US" sz="1800" b="0" i="0" u="none" strike="noStrike" cap="none" baseline="0" dirty="0">
                          <a:solidFill>
                            <a:srgbClr val="000000"/>
                          </a:solidFill>
                          <a:latin typeface="Arial"/>
                          <a:ea typeface="Arial"/>
                          <a:cs typeface="Arial"/>
                          <a:sym typeface="Arial"/>
                        </a:rPr>
                        <a:t> k;</a:t>
                      </a:r>
                    </a:p>
                    <a:p>
                      <a:r>
                        <a:rPr lang="en-US" sz="1800" b="0" i="0" u="none" strike="noStrike" cap="none" baseline="0" dirty="0">
                          <a:solidFill>
                            <a:srgbClr val="000000"/>
                          </a:solidFill>
                          <a:latin typeface="Arial"/>
                          <a:ea typeface="Arial"/>
                          <a:cs typeface="Arial"/>
                          <a:sym typeface="Arial"/>
                        </a:rPr>
                        <a:t>B(</a:t>
                      </a:r>
                      <a:r>
                        <a:rPr lang="en-US" sz="1800" b="0" i="0" u="none" strike="noStrike" cap="none" baseline="0" dirty="0" err="1">
                          <a:solidFill>
                            <a:srgbClr val="000000"/>
                          </a:solidFill>
                          <a:latin typeface="Arial"/>
                          <a:ea typeface="Arial"/>
                          <a:cs typeface="Arial"/>
                          <a:sym typeface="Arial"/>
                        </a:rPr>
                        <a:t>int</a:t>
                      </a:r>
                      <a:r>
                        <a:rPr lang="en-US" sz="1800" b="0" i="0" u="none" strike="noStrike" cap="none" baseline="0" dirty="0">
                          <a:solidFill>
                            <a:srgbClr val="000000"/>
                          </a:solidFill>
                          <a:latin typeface="Arial"/>
                          <a:ea typeface="Arial"/>
                          <a:cs typeface="Arial"/>
                          <a:sym typeface="Arial"/>
                        </a:rPr>
                        <a:t> a, </a:t>
                      </a:r>
                      <a:r>
                        <a:rPr lang="en-US" sz="1800" b="0" i="0" u="none" strike="noStrike" cap="none" baseline="0" dirty="0" err="1">
                          <a:solidFill>
                            <a:srgbClr val="000000"/>
                          </a:solidFill>
                          <a:latin typeface="Arial"/>
                          <a:ea typeface="Arial"/>
                          <a:cs typeface="Arial"/>
                          <a:sym typeface="Arial"/>
                        </a:rPr>
                        <a:t>int</a:t>
                      </a:r>
                      <a:r>
                        <a:rPr lang="en-US" sz="1800" b="0" i="0" u="none" strike="noStrike" cap="none" baseline="0" dirty="0">
                          <a:solidFill>
                            <a:srgbClr val="000000"/>
                          </a:solidFill>
                          <a:latin typeface="Arial"/>
                          <a:ea typeface="Arial"/>
                          <a:cs typeface="Arial"/>
                          <a:sym typeface="Arial"/>
                        </a:rPr>
                        <a:t> b, </a:t>
                      </a:r>
                      <a:r>
                        <a:rPr lang="en-US" sz="1800" b="0" i="0" u="none" strike="noStrike" cap="none" baseline="0" dirty="0" err="1">
                          <a:solidFill>
                            <a:srgbClr val="000000"/>
                          </a:solidFill>
                          <a:latin typeface="Arial"/>
                          <a:ea typeface="Arial"/>
                          <a:cs typeface="Arial"/>
                          <a:sym typeface="Arial"/>
                        </a:rPr>
                        <a:t>int</a:t>
                      </a:r>
                      <a:r>
                        <a:rPr lang="en-US" sz="1800" b="0" i="0" u="none" strike="noStrike" cap="none" baseline="0" dirty="0">
                          <a:solidFill>
                            <a:srgbClr val="000000"/>
                          </a:solidFill>
                          <a:latin typeface="Arial"/>
                          <a:ea typeface="Arial"/>
                          <a:cs typeface="Arial"/>
                          <a:sym typeface="Arial"/>
                        </a:rPr>
                        <a:t> c) </a:t>
                      </a:r>
                    </a:p>
                    <a:p>
                      <a:r>
                        <a:rPr lang="en-US" sz="1800" b="0" i="0" u="none" strike="noStrike" cap="none" baseline="0" dirty="0">
                          <a:solidFill>
                            <a:srgbClr val="000000"/>
                          </a:solidFill>
                          <a:latin typeface="Arial"/>
                          <a:ea typeface="Arial"/>
                          <a:cs typeface="Arial"/>
                          <a:sym typeface="Arial"/>
                        </a:rPr>
                        <a:t>{</a:t>
                      </a:r>
                    </a:p>
                    <a:p>
                      <a:r>
                        <a:rPr lang="en-US" sz="1800" b="0" i="0" u="none" strike="noStrike" cap="none" baseline="0" dirty="0">
                          <a:solidFill>
                            <a:srgbClr val="00B050"/>
                          </a:solidFill>
                          <a:latin typeface="Arial"/>
                          <a:ea typeface="Arial"/>
                          <a:cs typeface="Arial"/>
                          <a:sym typeface="Arial"/>
                        </a:rPr>
                        <a:t>super(a, b);</a:t>
                      </a:r>
                    </a:p>
                    <a:p>
                      <a:r>
                        <a:rPr lang="en-US" sz="1800" b="0" i="0" u="none" strike="noStrike" cap="none" baseline="0" dirty="0">
                          <a:solidFill>
                            <a:srgbClr val="000000"/>
                          </a:solidFill>
                          <a:latin typeface="Arial"/>
                          <a:ea typeface="Arial"/>
                          <a:cs typeface="Arial"/>
                          <a:sym typeface="Arial"/>
                        </a:rPr>
                        <a:t>k = c;</a:t>
                      </a:r>
                    </a:p>
                    <a:p>
                      <a:r>
                        <a:rPr lang="en-US" sz="1800" b="0" i="0" u="none" strike="noStrike" cap="none" baseline="0" dirty="0">
                          <a:solidFill>
                            <a:srgbClr val="000000"/>
                          </a:solidFill>
                          <a:latin typeface="Arial"/>
                          <a:ea typeface="Arial"/>
                          <a:cs typeface="Arial"/>
                          <a:sym typeface="Arial"/>
                        </a:rPr>
                        <a:t>}</a:t>
                      </a:r>
                    </a:p>
                    <a:p>
                      <a:endParaRPr lang="en-US" sz="1800" b="0" i="0" u="none" strike="noStrike" cap="none" baseline="0" dirty="0">
                        <a:solidFill>
                          <a:srgbClr val="000000"/>
                        </a:solidFill>
                        <a:latin typeface="Arial"/>
                        <a:ea typeface="Arial"/>
                        <a:cs typeface="Arial"/>
                        <a:sym typeface="Arial"/>
                      </a:endParaRPr>
                    </a:p>
                    <a:p>
                      <a:r>
                        <a:rPr lang="en-US" sz="1800" b="0" i="0" u="none" strike="noStrike" cap="none" baseline="0" dirty="0">
                          <a:solidFill>
                            <a:srgbClr val="000000"/>
                          </a:solidFill>
                          <a:latin typeface="Arial"/>
                          <a:ea typeface="Arial"/>
                          <a:cs typeface="Arial"/>
                          <a:sym typeface="Arial"/>
                        </a:rPr>
                        <a:t>void show() </a:t>
                      </a:r>
                    </a:p>
                    <a:p>
                      <a:r>
                        <a:rPr lang="en-US" sz="1800" b="0" i="0" u="none" strike="noStrike" cap="none" baseline="0" dirty="0">
                          <a:solidFill>
                            <a:srgbClr val="000000"/>
                          </a:solidFill>
                          <a:latin typeface="Arial"/>
                          <a:ea typeface="Arial"/>
                          <a:cs typeface="Arial"/>
                          <a:sym typeface="Arial"/>
                        </a:rPr>
                        <a:t>{</a:t>
                      </a:r>
                    </a:p>
                    <a:p>
                      <a:r>
                        <a:rPr lang="en-US" sz="1800" b="0" i="0" u="none" strike="noStrike" cap="none" baseline="0" dirty="0" err="1">
                          <a:solidFill>
                            <a:srgbClr val="00B050"/>
                          </a:solidFill>
                          <a:latin typeface="Arial"/>
                          <a:ea typeface="Arial"/>
                          <a:cs typeface="Arial"/>
                          <a:sym typeface="Arial"/>
                        </a:rPr>
                        <a:t>super.show</a:t>
                      </a:r>
                      <a:r>
                        <a:rPr lang="en-US" sz="1800" b="0" i="0" u="none" strike="noStrike" cap="none" baseline="0" dirty="0">
                          <a:solidFill>
                            <a:srgbClr val="00B050"/>
                          </a:solidFill>
                          <a:latin typeface="Arial"/>
                          <a:ea typeface="Arial"/>
                          <a:cs typeface="Arial"/>
                          <a:sym typeface="Arial"/>
                        </a:rPr>
                        <a:t>(); // this calls A's show()</a:t>
                      </a:r>
                    </a:p>
                    <a:p>
                      <a:r>
                        <a:rPr lang="en-US" sz="1800" b="0" i="0" u="none" strike="noStrike" cap="none" baseline="0" dirty="0" err="1">
                          <a:solidFill>
                            <a:srgbClr val="000000"/>
                          </a:solidFill>
                          <a:latin typeface="Arial"/>
                          <a:ea typeface="Arial"/>
                          <a:cs typeface="Arial"/>
                          <a:sym typeface="Arial"/>
                        </a:rPr>
                        <a:t>System.out.println</a:t>
                      </a:r>
                      <a:r>
                        <a:rPr lang="en-US" sz="1800" b="0" i="0" u="none" strike="noStrike" cap="none" baseline="0" dirty="0">
                          <a:solidFill>
                            <a:srgbClr val="000000"/>
                          </a:solidFill>
                          <a:latin typeface="Arial"/>
                          <a:ea typeface="Arial"/>
                          <a:cs typeface="Arial"/>
                          <a:sym typeface="Arial"/>
                        </a:rPr>
                        <a:t>("k: " + k);</a:t>
                      </a:r>
                    </a:p>
                    <a:p>
                      <a:r>
                        <a:rPr lang="en-US" sz="1800" b="0" i="0" u="none" strike="noStrike" cap="none" baseline="0" dirty="0">
                          <a:solidFill>
                            <a:srgbClr val="000000"/>
                          </a:solidFill>
                          <a:latin typeface="Arial"/>
                          <a:ea typeface="Arial"/>
                          <a:cs typeface="Arial"/>
                          <a:sym typeface="Arial"/>
                        </a:rPr>
                        <a:t>}</a:t>
                      </a:r>
                    </a:p>
                    <a:p>
                      <a:r>
                        <a:rPr lang="en-US" sz="1800" b="0" i="0" u="none" strike="noStrike" cap="none" baseline="0" dirty="0">
                          <a:solidFill>
                            <a:srgbClr val="000000"/>
                          </a:solidFill>
                          <a:latin typeface="Arial"/>
                          <a:ea typeface="Arial"/>
                          <a:cs typeface="Arial"/>
                          <a:sym typeface="Arial"/>
                        </a:rPr>
                        <a:t>}</a:t>
                      </a:r>
                      <a:endParaRPr lang="en-US" sz="2000" b="0" i="0" u="none" strike="noStrike" cap="none" baseline="0" dirty="0">
                        <a:solidFill>
                          <a:srgbClr val="000000"/>
                        </a:solidFill>
                        <a:latin typeface="Arial"/>
                        <a:ea typeface="Arial"/>
                        <a:cs typeface="Arial"/>
                        <a:sym typeface="Arial"/>
                      </a:endParaRPr>
                    </a:p>
                  </a:txBody>
                  <a:tcPr/>
                </a:tc>
                <a:tc>
                  <a:txBody>
                    <a:bodyPr/>
                    <a:lstStyle/>
                    <a:p>
                      <a:pPr algn="just"/>
                      <a:r>
                        <a:rPr lang="en-US" sz="1600" b="0" i="0" u="none" strike="noStrike" cap="none" baseline="0" dirty="0">
                          <a:solidFill>
                            <a:srgbClr val="000000"/>
                          </a:solidFill>
                          <a:latin typeface="Arial"/>
                          <a:ea typeface="Arial"/>
                          <a:cs typeface="Arial"/>
                          <a:sym typeface="Arial"/>
                        </a:rPr>
                        <a:t>If you substitute this version of </a:t>
                      </a:r>
                      <a:r>
                        <a:rPr lang="en-US" sz="1600" b="1" i="0" u="none" strike="noStrike" cap="none" baseline="0" dirty="0">
                          <a:solidFill>
                            <a:srgbClr val="000000"/>
                          </a:solidFill>
                          <a:latin typeface="Arial"/>
                          <a:ea typeface="Arial"/>
                          <a:cs typeface="Arial"/>
                          <a:sym typeface="Arial"/>
                        </a:rPr>
                        <a:t>B into the previous program, you will see the following</a:t>
                      </a:r>
                    </a:p>
                    <a:p>
                      <a:pPr algn="just"/>
                      <a:endParaRPr lang="en-US" sz="1600" b="1" i="0" u="none" strike="noStrike" cap="none" baseline="0" dirty="0">
                        <a:solidFill>
                          <a:srgbClr val="000000"/>
                        </a:solidFill>
                        <a:latin typeface="Arial"/>
                        <a:ea typeface="Arial"/>
                        <a:cs typeface="Arial"/>
                        <a:sym typeface="Arial"/>
                      </a:endParaRPr>
                    </a:p>
                    <a:p>
                      <a:r>
                        <a:rPr lang="en-US" sz="1800" b="0" i="0" u="none" strike="noStrike" cap="none" baseline="0" dirty="0">
                          <a:solidFill>
                            <a:srgbClr val="00B050"/>
                          </a:solidFill>
                          <a:latin typeface="Arial"/>
                          <a:ea typeface="Arial"/>
                          <a:cs typeface="Arial"/>
                          <a:sym typeface="Arial"/>
                        </a:rPr>
                        <a:t>output</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err="1">
                          <a:solidFill>
                            <a:srgbClr val="000000"/>
                          </a:solidFill>
                          <a:latin typeface="Arial"/>
                          <a:ea typeface="Arial"/>
                          <a:cs typeface="Arial"/>
                          <a:sym typeface="Arial"/>
                        </a:rPr>
                        <a:t>i</a:t>
                      </a:r>
                      <a:r>
                        <a:rPr lang="en-US" sz="1400" b="0" i="0" u="none" strike="noStrike" cap="none" baseline="0" dirty="0">
                          <a:solidFill>
                            <a:srgbClr val="000000"/>
                          </a:solidFill>
                          <a:latin typeface="Arial"/>
                          <a:ea typeface="Arial"/>
                          <a:cs typeface="Arial"/>
                          <a:sym typeface="Arial"/>
                        </a:rPr>
                        <a:t> and j: 1 2</a:t>
                      </a:r>
                    </a:p>
                    <a:p>
                      <a:r>
                        <a:rPr lang="en-US" sz="1400" b="0" i="0" u="none" strike="noStrike" cap="none" baseline="0" dirty="0">
                          <a:solidFill>
                            <a:srgbClr val="000000"/>
                          </a:solidFill>
                          <a:latin typeface="Arial"/>
                          <a:ea typeface="Arial"/>
                          <a:cs typeface="Arial"/>
                          <a:sym typeface="Arial"/>
                        </a:rPr>
                        <a:t>k: 3</a:t>
                      </a:r>
                    </a:p>
                    <a:p>
                      <a:endParaRPr lang="en-US" sz="1400" b="0" i="0" u="none" strike="noStrike" cap="none" baseline="0" dirty="0">
                        <a:solidFill>
                          <a:srgbClr val="000000"/>
                        </a:solidFill>
                        <a:latin typeface="Arial"/>
                        <a:ea typeface="Arial"/>
                        <a:cs typeface="Arial"/>
                        <a:sym typeface="Arial"/>
                      </a:endParaRPr>
                    </a:p>
                    <a:p>
                      <a:r>
                        <a:rPr lang="en-US" sz="1400" b="0" i="0" u="none" strike="noStrike" cap="none" baseline="0" dirty="0">
                          <a:solidFill>
                            <a:srgbClr val="000000"/>
                          </a:solidFill>
                          <a:latin typeface="Arial"/>
                          <a:ea typeface="Arial"/>
                          <a:cs typeface="Arial"/>
                          <a:sym typeface="Arial"/>
                        </a:rPr>
                        <a:t>Here, </a:t>
                      </a:r>
                      <a:r>
                        <a:rPr lang="en-US" sz="1400" b="1" i="0" u="none" strike="noStrike" cap="none" baseline="0" dirty="0" err="1">
                          <a:solidFill>
                            <a:srgbClr val="000000"/>
                          </a:solidFill>
                          <a:latin typeface="Arial"/>
                          <a:ea typeface="Arial"/>
                          <a:cs typeface="Arial"/>
                          <a:sym typeface="Arial"/>
                        </a:rPr>
                        <a:t>super.show</a:t>
                      </a:r>
                      <a:r>
                        <a:rPr lang="en-US" sz="1400" b="1" i="0" u="none" strike="noStrike" cap="none" baseline="0" dirty="0">
                          <a:solidFill>
                            <a:srgbClr val="000000"/>
                          </a:solidFill>
                          <a:latin typeface="Arial"/>
                          <a:ea typeface="Arial"/>
                          <a:cs typeface="Arial"/>
                          <a:sym typeface="Arial"/>
                        </a:rPr>
                        <a:t>( ) calls the </a:t>
                      </a:r>
                      <a:r>
                        <a:rPr lang="en-US" sz="1400" b="1" i="0" u="none" strike="noStrike" cap="none" baseline="0" dirty="0" err="1">
                          <a:solidFill>
                            <a:srgbClr val="000000"/>
                          </a:solidFill>
                          <a:latin typeface="Arial"/>
                          <a:ea typeface="Arial"/>
                          <a:cs typeface="Arial"/>
                          <a:sym typeface="Arial"/>
                        </a:rPr>
                        <a:t>superclass</a:t>
                      </a:r>
                      <a:r>
                        <a:rPr lang="en-US" sz="1400" b="1" i="0" u="none" strike="noStrike" cap="none" baseline="0" dirty="0">
                          <a:solidFill>
                            <a:srgbClr val="000000"/>
                          </a:solidFill>
                          <a:latin typeface="Arial"/>
                          <a:ea typeface="Arial"/>
                          <a:cs typeface="Arial"/>
                          <a:sym typeface="Arial"/>
                        </a:rPr>
                        <a:t> version of show( ).</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Dynamic Method Dispatch [Run time polymorphism]</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lgn="just"/>
            <a:r>
              <a:rPr lang="en-US" sz="1600" dirty="0"/>
              <a:t>Method overriding forms the basis for one of Java’s most powerful concepts: </a:t>
            </a:r>
            <a:r>
              <a:rPr lang="en-US" sz="1600" i="1" dirty="0"/>
              <a:t>dynamic method dispatch. </a:t>
            </a:r>
          </a:p>
          <a:p>
            <a:pPr algn="just"/>
            <a:r>
              <a:rPr lang="en-US" sz="1600" i="1" dirty="0"/>
              <a:t>Dynamic method dispatch is the mechanism </a:t>
            </a:r>
            <a:r>
              <a:rPr lang="en-US" sz="1600" dirty="0"/>
              <a:t>by </a:t>
            </a:r>
            <a:r>
              <a:rPr lang="en-US" sz="1600" dirty="0">
                <a:highlight>
                  <a:srgbClr val="00FFFF"/>
                </a:highlight>
              </a:rPr>
              <a:t>which a call to an overridden method is resolved at run time, rather than compile time.</a:t>
            </a:r>
          </a:p>
          <a:p>
            <a:pPr algn="just"/>
            <a:r>
              <a:rPr lang="en-US" sz="1600" dirty="0">
                <a:highlight>
                  <a:srgbClr val="FFFF00"/>
                </a:highlight>
              </a:rPr>
              <a:t>Dynamic method dispatch is important because this is how Java implements run-time polymorphism</a:t>
            </a:r>
            <a:r>
              <a:rPr lang="en-US" sz="1600" dirty="0"/>
              <a:t>.</a:t>
            </a:r>
          </a:p>
          <a:p>
            <a:pPr algn="just"/>
            <a:r>
              <a:rPr lang="en-US" sz="1600" dirty="0">
                <a:solidFill>
                  <a:srgbClr val="FF0000"/>
                </a:solidFill>
              </a:rPr>
              <a:t>Superclass reference variable can refer to a subclass object.</a:t>
            </a:r>
          </a:p>
          <a:p>
            <a:pPr algn="just"/>
            <a:r>
              <a:rPr lang="en-US" sz="1600" dirty="0"/>
              <a:t>Java uses this fact to resolve calls to overridden methods at run time. </a:t>
            </a:r>
          </a:p>
          <a:p>
            <a:pPr algn="just"/>
            <a:r>
              <a:rPr lang="en-US" sz="1600" dirty="0">
                <a:solidFill>
                  <a:srgbClr val="FF0000"/>
                </a:solidFill>
                <a:highlight>
                  <a:srgbClr val="00FF00"/>
                </a:highlight>
              </a:rPr>
              <a:t>When an overridden method is called through a superclass reference, Java determines which version of that method to execute based upon the type of the object being referred to at the time the call occurs.</a:t>
            </a:r>
            <a:endParaRPr lang="en-IN" sz="1600" b="1" dirty="0">
              <a:solidFill>
                <a:srgbClr val="FF0000"/>
              </a:solidFill>
              <a:highlight>
                <a:srgbClr val="00FF00"/>
              </a:highlight>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spTree>
    <p:extLst>
      <p:ext uri="{BB962C8B-B14F-4D97-AF65-F5344CB8AC3E}">
        <p14:creationId xmlns:p14="http://schemas.microsoft.com/office/powerpoint/2010/main" val="328666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Dynamic Method Dispatch [Run time polymorphism]</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lgn="just"/>
            <a:r>
              <a:rPr lang="en-US" sz="1800" dirty="0"/>
              <a:t>Thus, this determination is made at run time. When different types of objects are referred to, different versions of an overridden method will be called.</a:t>
            </a:r>
          </a:p>
          <a:p>
            <a:pPr algn="just"/>
            <a:r>
              <a:rPr lang="en-US" sz="1800" dirty="0">
                <a:solidFill>
                  <a:srgbClr val="FF0000"/>
                </a:solidFill>
              </a:rPr>
              <a:t>In other words, </a:t>
            </a:r>
            <a:r>
              <a:rPr lang="en-US" sz="1800" i="1" dirty="0">
                <a:solidFill>
                  <a:srgbClr val="FF0000"/>
                </a:solidFill>
              </a:rPr>
              <a:t>it is the type of the object being referred to (not the type of the reference variable) </a:t>
            </a:r>
            <a:r>
              <a:rPr lang="en-US" sz="1800" dirty="0">
                <a:solidFill>
                  <a:srgbClr val="FF0000"/>
                </a:solidFill>
              </a:rPr>
              <a:t>that determines which version of an overridden method will be executed. </a:t>
            </a:r>
          </a:p>
          <a:p>
            <a:pPr algn="just"/>
            <a:r>
              <a:rPr lang="en-US" sz="1800" dirty="0"/>
              <a:t>Therefore, if a </a:t>
            </a:r>
            <a:r>
              <a:rPr lang="en-US" sz="1800" dirty="0" err="1"/>
              <a:t>superclass</a:t>
            </a:r>
            <a:r>
              <a:rPr lang="en-US" sz="1800" dirty="0"/>
              <a:t> contains a method that is overridden by a subclass, then </a:t>
            </a:r>
            <a:r>
              <a:rPr lang="en-US" sz="1800" dirty="0">
                <a:highlight>
                  <a:srgbClr val="FFFF00"/>
                </a:highlight>
              </a:rPr>
              <a:t>when different types of objects are referred to through a </a:t>
            </a:r>
            <a:r>
              <a:rPr lang="en-US" sz="1800" dirty="0" err="1">
                <a:highlight>
                  <a:srgbClr val="FFFF00"/>
                </a:highlight>
              </a:rPr>
              <a:t>superclass</a:t>
            </a:r>
            <a:r>
              <a:rPr lang="en-US" sz="1800" dirty="0">
                <a:highlight>
                  <a:srgbClr val="FFFF00"/>
                </a:highlight>
              </a:rPr>
              <a:t> reference variable, different versions of the method are executed.</a:t>
            </a:r>
            <a:endParaRPr lang="en-IN" sz="1800" b="1" dirty="0">
              <a:highlight>
                <a:srgbClr val="FFFF00"/>
              </a:highlight>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Tree>
    <p:extLst>
      <p:ext uri="{BB962C8B-B14F-4D97-AF65-F5344CB8AC3E}">
        <p14:creationId xmlns:p14="http://schemas.microsoft.com/office/powerpoint/2010/main" val="328666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dirty="0"/>
              <a:t>Dynamic Method Dispatch [Run time polymorphism]</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5313965"/>
              </p:ext>
            </p:extLst>
          </p:nvPr>
        </p:nvGraphicFramePr>
        <p:xfrm>
          <a:off x="152400" y="742950"/>
          <a:ext cx="8686800" cy="4267200"/>
        </p:xfrm>
        <a:graphic>
          <a:graphicData uri="http://schemas.openxmlformats.org/drawingml/2006/table">
            <a:tbl>
              <a:tblPr firstRow="1" bandRow="1">
                <a:tableStyleId>{D016372B-EEBE-4A30-A24A-56B3CD919E51}</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267200">
                <a:tc>
                  <a:txBody>
                    <a:bodyPr/>
                    <a:lstStyle/>
                    <a:p>
                      <a:r>
                        <a:rPr lang="en-US" sz="1400" b="0" i="0" u="none" strike="noStrike" cap="none" baseline="0" dirty="0">
                          <a:solidFill>
                            <a:srgbClr val="000000"/>
                          </a:solidFill>
                          <a:latin typeface="Arial"/>
                          <a:ea typeface="Arial"/>
                          <a:cs typeface="Arial"/>
                          <a:sym typeface="Arial"/>
                        </a:rPr>
                        <a:t>// Dynamic Method Dispatch</a:t>
                      </a:r>
                    </a:p>
                    <a:p>
                      <a:r>
                        <a:rPr lang="en-US" sz="1400" b="0" i="0" u="none" strike="noStrike" cap="none" baseline="0" dirty="0">
                          <a:solidFill>
                            <a:srgbClr val="000000"/>
                          </a:solidFill>
                          <a:latin typeface="Arial"/>
                          <a:ea typeface="Arial"/>
                          <a:cs typeface="Arial"/>
                          <a:sym typeface="Arial"/>
                        </a:rPr>
                        <a:t>class A {</a:t>
                      </a:r>
                    </a:p>
                    <a:p>
                      <a:r>
                        <a:rPr lang="en-US" sz="1400" b="0" i="0" u="none" strike="noStrike" cap="none" baseline="0" dirty="0">
                          <a:solidFill>
                            <a:srgbClr val="000000"/>
                          </a:solidFill>
                          <a:highlight>
                            <a:srgbClr val="00FF00"/>
                          </a:highlight>
                          <a:latin typeface="Arial"/>
                          <a:ea typeface="Arial"/>
                          <a:cs typeface="Arial"/>
                          <a:sym typeface="Arial"/>
                        </a:rPr>
                        <a:t>void </a:t>
                      </a:r>
                      <a:r>
                        <a:rPr lang="en-US" sz="1400" b="0" i="0" u="none" strike="noStrike" cap="none" baseline="0" dirty="0">
                          <a:solidFill>
                            <a:srgbClr val="FF0000"/>
                          </a:solidFill>
                          <a:highlight>
                            <a:srgbClr val="00FF00"/>
                          </a:highlight>
                          <a:latin typeface="Arial"/>
                          <a:ea typeface="Arial"/>
                          <a:cs typeface="Arial"/>
                          <a:sym typeface="Arial"/>
                        </a:rPr>
                        <a:t>m1() </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A's </a:t>
                      </a:r>
                      <a:r>
                        <a:rPr lang="en-US" sz="1400" b="0" i="0" u="none" strike="noStrike" cap="none" baseline="0" dirty="0" err="1">
                          <a:solidFill>
                            <a:srgbClr val="000000"/>
                          </a:solidFill>
                          <a:latin typeface="Arial"/>
                          <a:ea typeface="Arial"/>
                          <a:cs typeface="Arial"/>
                          <a:sym typeface="Arial"/>
                        </a:rPr>
                        <a:t>callme</a:t>
                      </a:r>
                      <a:r>
                        <a:rPr lang="en-US" sz="1400" b="0" i="0" u="none" strike="noStrike" cap="none" baseline="0" dirty="0">
                          <a:solidFill>
                            <a:srgbClr val="000000"/>
                          </a:solidFill>
                          <a:latin typeface="Arial"/>
                          <a:ea typeface="Arial"/>
                          <a:cs typeface="Arial"/>
                          <a:sym typeface="Arial"/>
                        </a:rPr>
                        <a:t> method");</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class B extends A {</a:t>
                      </a:r>
                    </a:p>
                    <a:p>
                      <a:r>
                        <a:rPr lang="en-US" sz="1400" b="0" i="0" u="none" strike="noStrike" cap="none" baseline="0" dirty="0">
                          <a:solidFill>
                            <a:srgbClr val="000000"/>
                          </a:solidFill>
                          <a:latin typeface="Arial"/>
                          <a:ea typeface="Arial"/>
                          <a:cs typeface="Arial"/>
                          <a:sym typeface="Arial"/>
                        </a:rPr>
                        <a:t>// override m1()</a:t>
                      </a:r>
                    </a:p>
                    <a:p>
                      <a:r>
                        <a:rPr lang="en-US" sz="1400" b="0" i="0" u="none" strike="noStrike" cap="none" baseline="0" dirty="0">
                          <a:solidFill>
                            <a:srgbClr val="000000"/>
                          </a:solidFill>
                          <a:highlight>
                            <a:srgbClr val="00FF00"/>
                          </a:highlight>
                          <a:latin typeface="Arial"/>
                          <a:ea typeface="Arial"/>
                          <a:cs typeface="Arial"/>
                          <a:sym typeface="Arial"/>
                        </a:rPr>
                        <a:t>void </a:t>
                      </a:r>
                      <a:r>
                        <a:rPr lang="en-US" sz="1400" b="0" i="0" u="none" strike="noStrike" cap="none" baseline="0" dirty="0">
                          <a:solidFill>
                            <a:srgbClr val="FF0000"/>
                          </a:solidFill>
                          <a:highlight>
                            <a:srgbClr val="00FF00"/>
                          </a:highlight>
                          <a:latin typeface="Arial"/>
                          <a:ea typeface="Arial"/>
                          <a:cs typeface="Arial"/>
                          <a:sym typeface="Arial"/>
                        </a:rPr>
                        <a:t>m1 () </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B's </a:t>
                      </a:r>
                      <a:r>
                        <a:rPr lang="en-US" sz="1400" b="0" i="0" u="none" strike="noStrike" cap="none" baseline="0" dirty="0" err="1">
                          <a:solidFill>
                            <a:srgbClr val="000000"/>
                          </a:solidFill>
                          <a:latin typeface="Arial"/>
                          <a:ea typeface="Arial"/>
                          <a:cs typeface="Arial"/>
                          <a:sym typeface="Arial"/>
                        </a:rPr>
                        <a:t>callme</a:t>
                      </a:r>
                      <a:r>
                        <a:rPr lang="en-US" sz="1400" b="0" i="0" u="none" strike="noStrike" cap="none" baseline="0" dirty="0">
                          <a:solidFill>
                            <a:srgbClr val="000000"/>
                          </a:solidFill>
                          <a:latin typeface="Arial"/>
                          <a:ea typeface="Arial"/>
                          <a:cs typeface="Arial"/>
                          <a:sym typeface="Arial"/>
                        </a:rPr>
                        <a:t> method");</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class C extends A {</a:t>
                      </a:r>
                    </a:p>
                    <a:p>
                      <a:r>
                        <a:rPr lang="en-US" sz="1400" b="0" i="0" u="none" strike="noStrike" cap="none" baseline="0" dirty="0">
                          <a:solidFill>
                            <a:srgbClr val="000000"/>
                          </a:solidFill>
                          <a:latin typeface="Arial"/>
                          <a:ea typeface="Arial"/>
                          <a:cs typeface="Arial"/>
                          <a:sym typeface="Arial"/>
                        </a:rPr>
                        <a:t>// override m1()</a:t>
                      </a:r>
                    </a:p>
                    <a:p>
                      <a:r>
                        <a:rPr lang="en-US" sz="1400" b="0" i="0" u="none" strike="noStrike" cap="none" baseline="0" dirty="0">
                          <a:solidFill>
                            <a:srgbClr val="000000"/>
                          </a:solidFill>
                          <a:highlight>
                            <a:srgbClr val="00FF00"/>
                          </a:highlight>
                          <a:latin typeface="Arial"/>
                          <a:ea typeface="Arial"/>
                          <a:cs typeface="Arial"/>
                          <a:sym typeface="Arial"/>
                        </a:rPr>
                        <a:t>void </a:t>
                      </a:r>
                      <a:r>
                        <a:rPr lang="en-US" sz="1400" b="0" i="0" u="none" strike="noStrike" cap="none" baseline="0" dirty="0">
                          <a:solidFill>
                            <a:srgbClr val="FF0000"/>
                          </a:solidFill>
                          <a:highlight>
                            <a:srgbClr val="00FF00"/>
                          </a:highlight>
                          <a:latin typeface="Arial"/>
                          <a:ea typeface="Arial"/>
                          <a:cs typeface="Arial"/>
                          <a:sym typeface="Arial"/>
                        </a:rPr>
                        <a:t>m1 () </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C's </a:t>
                      </a:r>
                      <a:r>
                        <a:rPr lang="en-US" sz="1400" b="0" i="0" u="none" strike="noStrike" cap="none" baseline="0" dirty="0" err="1">
                          <a:solidFill>
                            <a:srgbClr val="000000"/>
                          </a:solidFill>
                          <a:latin typeface="Arial"/>
                          <a:ea typeface="Arial"/>
                          <a:cs typeface="Arial"/>
                          <a:sym typeface="Arial"/>
                        </a:rPr>
                        <a:t>callme</a:t>
                      </a:r>
                      <a:r>
                        <a:rPr lang="en-US" sz="1400" b="0" i="0" u="none" strike="noStrike" cap="none" baseline="0" dirty="0">
                          <a:solidFill>
                            <a:srgbClr val="000000"/>
                          </a:solidFill>
                          <a:latin typeface="Arial"/>
                          <a:ea typeface="Arial"/>
                          <a:cs typeface="Arial"/>
                          <a:sym typeface="Arial"/>
                        </a:rPr>
                        <a:t> method");</a:t>
                      </a: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a:t>
                      </a:r>
                    </a:p>
                  </a:txBody>
                  <a:tcPr/>
                </a:tc>
                <a:tc>
                  <a:txBody>
                    <a:bodyPr/>
                    <a:lstStyle/>
                    <a:p>
                      <a:r>
                        <a:rPr lang="en-US" sz="1400" b="0" i="0" u="none" strike="noStrike" cap="none" baseline="0" dirty="0">
                          <a:solidFill>
                            <a:srgbClr val="000000"/>
                          </a:solidFill>
                          <a:latin typeface="Arial"/>
                          <a:ea typeface="Arial"/>
                          <a:cs typeface="Arial"/>
                          <a:sym typeface="Arial"/>
                        </a:rPr>
                        <a:t>class Dispatch {</a:t>
                      </a:r>
                    </a:p>
                    <a:p>
                      <a:r>
                        <a:rPr lang="en-US" sz="1400" b="0" i="0" u="none" strike="noStrike" cap="none" baseline="0" dirty="0">
                          <a:solidFill>
                            <a:srgbClr val="000000"/>
                          </a:solidFill>
                          <a:latin typeface="Arial"/>
                          <a:ea typeface="Arial"/>
                          <a:cs typeface="Arial"/>
                          <a:sym typeface="Arial"/>
                        </a:rPr>
                        <a:t>public static void main(String </a:t>
                      </a:r>
                      <a:r>
                        <a:rPr lang="en-US" sz="1400" b="0" i="0" u="none" strike="noStrike" cap="none" baseline="0" dirty="0" err="1">
                          <a:solidFill>
                            <a:srgbClr val="000000"/>
                          </a:solidFill>
                          <a:latin typeface="Arial"/>
                          <a:ea typeface="Arial"/>
                          <a:cs typeface="Arial"/>
                          <a:sym typeface="Arial"/>
                        </a:rPr>
                        <a:t>args</a:t>
                      </a:r>
                      <a:r>
                        <a:rPr lang="en-US" sz="1400" b="0" i="0" u="none" strike="noStrike" cap="none" baseline="0" dirty="0">
                          <a:solidFill>
                            <a:srgbClr val="000000"/>
                          </a:solidFill>
                          <a:latin typeface="Arial"/>
                          <a:ea typeface="Arial"/>
                          <a:cs typeface="Arial"/>
                          <a:sym typeface="Arial"/>
                        </a:rPr>
                        <a:t>[]) {</a:t>
                      </a:r>
                    </a:p>
                    <a:p>
                      <a:r>
                        <a:rPr lang="en-US" sz="1400" b="0" i="0" u="none" strike="noStrike" cap="none" baseline="0" dirty="0">
                          <a:solidFill>
                            <a:srgbClr val="000000"/>
                          </a:solidFill>
                          <a:highlight>
                            <a:srgbClr val="FFFF00"/>
                          </a:highlight>
                          <a:latin typeface="Arial"/>
                          <a:ea typeface="Arial"/>
                          <a:cs typeface="Arial"/>
                          <a:sym typeface="Arial"/>
                        </a:rPr>
                        <a:t>A </a:t>
                      </a:r>
                      <a:r>
                        <a:rPr lang="en-US" sz="1400" b="0" i="0" u="none" strike="noStrike" cap="none" baseline="0" dirty="0" err="1">
                          <a:solidFill>
                            <a:srgbClr val="000000"/>
                          </a:solidFill>
                          <a:highlight>
                            <a:srgbClr val="FFFF00"/>
                          </a:highlight>
                          <a:latin typeface="Arial"/>
                          <a:ea typeface="Arial"/>
                          <a:cs typeface="Arial"/>
                          <a:sym typeface="Arial"/>
                        </a:rPr>
                        <a:t>a</a:t>
                      </a:r>
                      <a:r>
                        <a:rPr lang="en-US" sz="1400" b="0" i="0" u="none" strike="noStrike" cap="none" baseline="0" dirty="0">
                          <a:solidFill>
                            <a:srgbClr val="000000"/>
                          </a:solidFill>
                          <a:highlight>
                            <a:srgbClr val="FFFF00"/>
                          </a:highlight>
                          <a:latin typeface="Arial"/>
                          <a:ea typeface="Arial"/>
                          <a:cs typeface="Arial"/>
                          <a:sym typeface="Arial"/>
                        </a:rPr>
                        <a:t> = new A(); </a:t>
                      </a:r>
                      <a:r>
                        <a:rPr lang="en-US" sz="1400" b="0" i="0" u="none" strike="noStrike" cap="none" baseline="0" dirty="0">
                          <a:solidFill>
                            <a:srgbClr val="000000"/>
                          </a:solidFill>
                          <a:latin typeface="Arial"/>
                          <a:ea typeface="Arial"/>
                          <a:cs typeface="Arial"/>
                          <a:sym typeface="Arial"/>
                        </a:rPr>
                        <a:t>// object of type A</a:t>
                      </a:r>
                    </a:p>
                    <a:p>
                      <a:r>
                        <a:rPr lang="en-US" sz="1400" b="0" i="0" u="none" strike="noStrike" cap="none" baseline="0" dirty="0">
                          <a:solidFill>
                            <a:srgbClr val="000000"/>
                          </a:solidFill>
                          <a:highlight>
                            <a:srgbClr val="008000"/>
                          </a:highlight>
                          <a:latin typeface="Arial"/>
                          <a:ea typeface="Arial"/>
                          <a:cs typeface="Arial"/>
                          <a:sym typeface="Arial"/>
                        </a:rPr>
                        <a:t>B </a:t>
                      </a:r>
                      <a:r>
                        <a:rPr lang="en-US" sz="1400" b="0" i="0" u="none" strike="noStrike" cap="none" baseline="0" dirty="0" err="1">
                          <a:solidFill>
                            <a:srgbClr val="000000"/>
                          </a:solidFill>
                          <a:highlight>
                            <a:srgbClr val="008000"/>
                          </a:highlight>
                          <a:latin typeface="Arial"/>
                          <a:ea typeface="Arial"/>
                          <a:cs typeface="Arial"/>
                          <a:sym typeface="Arial"/>
                        </a:rPr>
                        <a:t>b</a:t>
                      </a:r>
                      <a:r>
                        <a:rPr lang="en-US" sz="1400" b="0" i="0" u="none" strike="noStrike" cap="none" baseline="0" dirty="0">
                          <a:solidFill>
                            <a:srgbClr val="000000"/>
                          </a:solidFill>
                          <a:highlight>
                            <a:srgbClr val="008000"/>
                          </a:highlight>
                          <a:latin typeface="Arial"/>
                          <a:ea typeface="Arial"/>
                          <a:cs typeface="Arial"/>
                          <a:sym typeface="Arial"/>
                        </a:rPr>
                        <a:t> = new B(); // </a:t>
                      </a:r>
                      <a:r>
                        <a:rPr lang="en-US" sz="1400" b="0" i="0" u="none" strike="noStrike" cap="none" baseline="0" dirty="0">
                          <a:solidFill>
                            <a:srgbClr val="000000"/>
                          </a:solidFill>
                          <a:latin typeface="Arial"/>
                          <a:ea typeface="Arial"/>
                          <a:cs typeface="Arial"/>
                          <a:sym typeface="Arial"/>
                        </a:rPr>
                        <a:t>object of type B</a:t>
                      </a:r>
                    </a:p>
                    <a:p>
                      <a:r>
                        <a:rPr lang="en-US" sz="1400" b="0" i="0" u="none" strike="noStrike" cap="none" baseline="0" dirty="0">
                          <a:solidFill>
                            <a:srgbClr val="000000"/>
                          </a:solidFill>
                          <a:highlight>
                            <a:srgbClr val="00FF00"/>
                          </a:highlight>
                          <a:latin typeface="Arial"/>
                          <a:ea typeface="Arial"/>
                          <a:cs typeface="Arial"/>
                          <a:sym typeface="Arial"/>
                        </a:rPr>
                        <a:t>C </a:t>
                      </a:r>
                      <a:r>
                        <a:rPr lang="en-US" sz="1400" b="0" i="0" u="none" strike="noStrike" cap="none" baseline="0" dirty="0" err="1">
                          <a:solidFill>
                            <a:srgbClr val="000000"/>
                          </a:solidFill>
                          <a:highlight>
                            <a:srgbClr val="00FF00"/>
                          </a:highlight>
                          <a:latin typeface="Arial"/>
                          <a:ea typeface="Arial"/>
                          <a:cs typeface="Arial"/>
                          <a:sym typeface="Arial"/>
                        </a:rPr>
                        <a:t>c</a:t>
                      </a:r>
                      <a:r>
                        <a:rPr lang="en-US" sz="1400" b="0" i="0" u="none" strike="noStrike" cap="none" baseline="0" dirty="0">
                          <a:solidFill>
                            <a:srgbClr val="000000"/>
                          </a:solidFill>
                          <a:highlight>
                            <a:srgbClr val="00FF00"/>
                          </a:highlight>
                          <a:latin typeface="Arial"/>
                          <a:ea typeface="Arial"/>
                          <a:cs typeface="Arial"/>
                          <a:sym typeface="Arial"/>
                        </a:rPr>
                        <a:t> = new C(); </a:t>
                      </a:r>
                      <a:r>
                        <a:rPr lang="en-US" sz="1400" b="0" i="0" u="none" strike="noStrike" cap="none" baseline="0" dirty="0">
                          <a:solidFill>
                            <a:srgbClr val="000000"/>
                          </a:solidFill>
                          <a:latin typeface="Arial"/>
                          <a:ea typeface="Arial"/>
                          <a:cs typeface="Arial"/>
                          <a:sym typeface="Arial"/>
                        </a:rPr>
                        <a:t>// object of type C</a:t>
                      </a:r>
                    </a:p>
                    <a:p>
                      <a:endParaRPr lang="en-US" sz="1400" b="0" i="0" u="none" strike="noStrike" cap="none" baseline="0" dirty="0">
                        <a:solidFill>
                          <a:srgbClr val="000000"/>
                        </a:solidFill>
                        <a:latin typeface="Arial"/>
                        <a:ea typeface="Arial"/>
                        <a:cs typeface="Arial"/>
                        <a:sym typeface="Arial"/>
                      </a:endParaRPr>
                    </a:p>
                    <a:p>
                      <a:r>
                        <a:rPr lang="en-US" sz="1400" b="0" i="0" u="none" strike="noStrike" cap="none" baseline="0" dirty="0">
                          <a:solidFill>
                            <a:srgbClr val="000000"/>
                          </a:solidFill>
                          <a:highlight>
                            <a:srgbClr val="FF00FF"/>
                          </a:highlight>
                          <a:latin typeface="Arial"/>
                          <a:ea typeface="Arial"/>
                          <a:cs typeface="Arial"/>
                          <a:sym typeface="Arial"/>
                        </a:rPr>
                        <a:t>A r; // obtain a reference of type A</a:t>
                      </a:r>
                    </a:p>
                    <a:p>
                      <a:endParaRPr lang="en-US" sz="1400" b="0" i="0" u="none" strike="noStrike" cap="none" baseline="0" dirty="0">
                        <a:solidFill>
                          <a:srgbClr val="000000"/>
                        </a:solidFill>
                        <a:latin typeface="Arial"/>
                        <a:ea typeface="Inter-Regular"/>
                        <a:cs typeface="Arial"/>
                        <a:sym typeface="Arial"/>
                      </a:endParaRPr>
                    </a:p>
                    <a:p>
                      <a:r>
                        <a:rPr lang="en-US" sz="1400" b="0" i="0" u="none" strike="noStrike" cap="none" baseline="0" dirty="0">
                          <a:solidFill>
                            <a:schemeClr val="accent2"/>
                          </a:solidFill>
                          <a:latin typeface="Arial"/>
                          <a:ea typeface="Arial"/>
                          <a:cs typeface="Arial"/>
                          <a:sym typeface="Arial"/>
                        </a:rPr>
                        <a:t>r = a; // r refers to an A object</a:t>
                      </a:r>
                    </a:p>
                    <a:p>
                      <a:r>
                        <a:rPr lang="en-US" sz="1400" b="0" i="0" u="none" strike="noStrike" cap="none" baseline="0" dirty="0">
                          <a:solidFill>
                            <a:schemeClr val="accent2"/>
                          </a:solidFill>
                          <a:latin typeface="Arial"/>
                          <a:ea typeface="Arial"/>
                          <a:cs typeface="Arial"/>
                          <a:sym typeface="Arial"/>
                        </a:rPr>
                        <a:t>r.</a:t>
                      </a:r>
                      <a:r>
                        <a:rPr lang="en-US" sz="1400" b="0" i="0" u="none" strike="noStrike" cap="none" baseline="0" dirty="0">
                          <a:solidFill>
                            <a:srgbClr val="FF0000"/>
                          </a:solidFill>
                          <a:latin typeface="Arial"/>
                          <a:ea typeface="Arial"/>
                          <a:cs typeface="Arial"/>
                          <a:sym typeface="Arial"/>
                        </a:rPr>
                        <a:t> m1</a:t>
                      </a:r>
                      <a:r>
                        <a:rPr lang="en-US" sz="1400" b="0" i="0" u="none" strike="noStrike" cap="none" baseline="0" dirty="0">
                          <a:solidFill>
                            <a:schemeClr val="accent2"/>
                          </a:solidFill>
                          <a:latin typeface="Arial"/>
                          <a:ea typeface="Arial"/>
                          <a:cs typeface="Arial"/>
                          <a:sym typeface="Arial"/>
                        </a:rPr>
                        <a:t>(); // calls A's version of </a:t>
                      </a:r>
                      <a:r>
                        <a:rPr lang="en-US" sz="1400" b="0" i="0" u="none" strike="noStrike" cap="none" baseline="0" dirty="0" err="1">
                          <a:solidFill>
                            <a:schemeClr val="accent2"/>
                          </a:solidFill>
                          <a:latin typeface="Arial"/>
                          <a:ea typeface="Arial"/>
                          <a:cs typeface="Arial"/>
                          <a:sym typeface="Arial"/>
                        </a:rPr>
                        <a:t>callme</a:t>
                      </a:r>
                      <a:endParaRPr lang="en-US" sz="1400" b="0" i="0" u="none" strike="noStrike" cap="none" baseline="0" dirty="0">
                        <a:solidFill>
                          <a:schemeClr val="accent2"/>
                        </a:solidFill>
                        <a:latin typeface="Arial"/>
                        <a:ea typeface="Arial"/>
                        <a:cs typeface="Arial"/>
                        <a:sym typeface="Arial"/>
                      </a:endParaRPr>
                    </a:p>
                    <a:p>
                      <a:r>
                        <a:rPr lang="pt-BR" sz="1400" b="1" i="0" u="none" strike="noStrike" cap="none" baseline="0" dirty="0">
                          <a:solidFill>
                            <a:schemeClr val="accent6"/>
                          </a:solidFill>
                          <a:latin typeface="Arial"/>
                          <a:ea typeface="Arial"/>
                          <a:cs typeface="Arial"/>
                          <a:sym typeface="Arial"/>
                        </a:rPr>
                        <a:t>r = b; // r refers to a B object</a:t>
                      </a:r>
                    </a:p>
                    <a:p>
                      <a:r>
                        <a:rPr lang="en-US" sz="1400" b="1" i="0" u="none" strike="noStrike" cap="none" baseline="0" dirty="0">
                          <a:solidFill>
                            <a:schemeClr val="accent6"/>
                          </a:solidFill>
                          <a:latin typeface="Arial"/>
                          <a:ea typeface="Arial"/>
                          <a:cs typeface="Arial"/>
                          <a:sym typeface="Arial"/>
                        </a:rPr>
                        <a:t>r.</a:t>
                      </a:r>
                      <a:r>
                        <a:rPr lang="en-US" sz="1400" b="0" i="0" u="none" strike="noStrike" cap="none" baseline="0" dirty="0">
                          <a:solidFill>
                            <a:srgbClr val="FF0000"/>
                          </a:solidFill>
                          <a:latin typeface="Arial"/>
                          <a:ea typeface="Arial"/>
                          <a:cs typeface="Arial"/>
                          <a:sym typeface="Arial"/>
                        </a:rPr>
                        <a:t> m1</a:t>
                      </a:r>
                      <a:r>
                        <a:rPr lang="en-US" sz="1400" b="1" i="0" u="none" strike="noStrike" cap="none" baseline="0" dirty="0">
                          <a:solidFill>
                            <a:schemeClr val="accent6"/>
                          </a:solidFill>
                          <a:latin typeface="Arial"/>
                          <a:ea typeface="Arial"/>
                          <a:cs typeface="Arial"/>
                          <a:sym typeface="Arial"/>
                        </a:rPr>
                        <a:t>(); // calls B's version of </a:t>
                      </a:r>
                      <a:r>
                        <a:rPr lang="en-US" sz="1400" b="1" i="0" u="none" strike="noStrike" cap="none" baseline="0" dirty="0" err="1">
                          <a:solidFill>
                            <a:schemeClr val="accent6"/>
                          </a:solidFill>
                          <a:latin typeface="Arial"/>
                          <a:ea typeface="Arial"/>
                          <a:cs typeface="Arial"/>
                          <a:sym typeface="Arial"/>
                        </a:rPr>
                        <a:t>callme</a:t>
                      </a:r>
                      <a:endParaRPr lang="en-US" sz="1400" b="1" i="0" u="none" strike="noStrike" cap="none" baseline="0" dirty="0">
                        <a:solidFill>
                          <a:schemeClr val="accent6"/>
                        </a:solidFill>
                        <a:latin typeface="Arial"/>
                        <a:ea typeface="Arial"/>
                        <a:cs typeface="Arial"/>
                        <a:sym typeface="Arial"/>
                      </a:endParaRPr>
                    </a:p>
                    <a:p>
                      <a:r>
                        <a:rPr lang="pt-BR" sz="1400" b="0" i="0" u="none" strike="noStrike" cap="none" baseline="0" dirty="0">
                          <a:solidFill>
                            <a:srgbClr val="C00000"/>
                          </a:solidFill>
                          <a:latin typeface="Arial"/>
                          <a:ea typeface="Arial"/>
                          <a:cs typeface="Arial"/>
                          <a:sym typeface="Arial"/>
                        </a:rPr>
                        <a:t>r = c; // r refers to a C object</a:t>
                      </a:r>
                    </a:p>
                    <a:p>
                      <a:r>
                        <a:rPr lang="en-US" sz="1400" b="0" i="0" u="none" strike="noStrike" cap="none" baseline="0" dirty="0">
                          <a:solidFill>
                            <a:srgbClr val="C00000"/>
                          </a:solidFill>
                          <a:latin typeface="Arial"/>
                          <a:ea typeface="Arial"/>
                          <a:cs typeface="Arial"/>
                          <a:sym typeface="Arial"/>
                        </a:rPr>
                        <a:t>r.</a:t>
                      </a:r>
                      <a:r>
                        <a:rPr lang="en-US" sz="1400" b="0" i="0" u="none" strike="noStrike" cap="none" baseline="0" dirty="0">
                          <a:solidFill>
                            <a:srgbClr val="FF0000"/>
                          </a:solidFill>
                          <a:latin typeface="Arial"/>
                          <a:ea typeface="Arial"/>
                          <a:cs typeface="Arial"/>
                          <a:sym typeface="Arial"/>
                        </a:rPr>
                        <a:t> m1</a:t>
                      </a:r>
                      <a:r>
                        <a:rPr lang="en-US" sz="1400" b="0" i="0" u="none" strike="noStrike" cap="none" baseline="0" dirty="0">
                          <a:solidFill>
                            <a:srgbClr val="C00000"/>
                          </a:solidFill>
                          <a:latin typeface="Arial"/>
                          <a:ea typeface="Arial"/>
                          <a:cs typeface="Arial"/>
                          <a:sym typeface="Arial"/>
                        </a:rPr>
                        <a:t>(); // calls C's version of </a:t>
                      </a:r>
                      <a:r>
                        <a:rPr lang="en-US" sz="1400" b="0" i="0" u="none" strike="noStrike" cap="none" baseline="0" dirty="0" err="1">
                          <a:solidFill>
                            <a:srgbClr val="C00000"/>
                          </a:solidFill>
                          <a:latin typeface="Arial"/>
                          <a:ea typeface="Arial"/>
                          <a:cs typeface="Arial"/>
                          <a:sym typeface="Arial"/>
                        </a:rPr>
                        <a:t>callme</a:t>
                      </a:r>
                      <a:endParaRPr lang="en-US" sz="1400" b="0" i="0" u="none" strike="noStrike" cap="none" baseline="0" dirty="0">
                        <a:solidFill>
                          <a:srgbClr val="C00000"/>
                        </a:solidFill>
                        <a:latin typeface="Arial"/>
                        <a:ea typeface="Arial"/>
                        <a:cs typeface="Arial"/>
                        <a:sym typeface="Arial"/>
                      </a:endParaRPr>
                    </a:p>
                    <a:p>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The output from the program is shown here:</a:t>
                      </a:r>
                    </a:p>
                    <a:p>
                      <a:r>
                        <a:rPr lang="en-US" sz="1400" b="0" i="0" u="none" strike="noStrike" cap="none" baseline="0" dirty="0">
                          <a:solidFill>
                            <a:srgbClr val="000000"/>
                          </a:solidFill>
                          <a:latin typeface="Arial"/>
                          <a:ea typeface="Arial"/>
                          <a:cs typeface="Arial"/>
                          <a:sym typeface="Arial"/>
                        </a:rPr>
                        <a:t>Inside A’s </a:t>
                      </a:r>
                      <a:r>
                        <a:rPr lang="en-US" sz="1400" b="0" i="0" u="none" strike="noStrike" cap="none" baseline="0" dirty="0" err="1">
                          <a:solidFill>
                            <a:srgbClr val="000000"/>
                          </a:solidFill>
                          <a:latin typeface="Arial"/>
                          <a:ea typeface="Arial"/>
                          <a:cs typeface="Arial"/>
                          <a:sym typeface="Arial"/>
                        </a:rPr>
                        <a:t>callme</a:t>
                      </a:r>
                      <a:r>
                        <a:rPr lang="en-US" sz="1400" b="0" i="0" u="none" strike="noStrike" cap="none" baseline="0" dirty="0">
                          <a:solidFill>
                            <a:srgbClr val="000000"/>
                          </a:solidFill>
                          <a:latin typeface="Arial"/>
                          <a:ea typeface="Arial"/>
                          <a:cs typeface="Arial"/>
                          <a:sym typeface="Arial"/>
                        </a:rPr>
                        <a:t> method</a:t>
                      </a:r>
                    </a:p>
                    <a:p>
                      <a:r>
                        <a:rPr lang="en-US" sz="1400" b="0" i="0" u="none" strike="noStrike" cap="none" baseline="0" dirty="0">
                          <a:solidFill>
                            <a:srgbClr val="000000"/>
                          </a:solidFill>
                          <a:latin typeface="Arial"/>
                          <a:ea typeface="Arial"/>
                          <a:cs typeface="Arial"/>
                          <a:sym typeface="Arial"/>
                        </a:rPr>
                        <a:t>Inside B’s </a:t>
                      </a:r>
                      <a:r>
                        <a:rPr lang="en-US" sz="1400" b="0" i="0" u="none" strike="noStrike" cap="none" baseline="0" dirty="0" err="1">
                          <a:solidFill>
                            <a:srgbClr val="000000"/>
                          </a:solidFill>
                          <a:latin typeface="Arial"/>
                          <a:ea typeface="Arial"/>
                          <a:cs typeface="Arial"/>
                          <a:sym typeface="Arial"/>
                        </a:rPr>
                        <a:t>callme</a:t>
                      </a:r>
                      <a:r>
                        <a:rPr lang="en-US" sz="1400" b="0" i="0" u="none" strike="noStrike" cap="none" baseline="0" dirty="0">
                          <a:solidFill>
                            <a:srgbClr val="000000"/>
                          </a:solidFill>
                          <a:latin typeface="Arial"/>
                          <a:ea typeface="Arial"/>
                          <a:cs typeface="Arial"/>
                          <a:sym typeface="Arial"/>
                        </a:rPr>
                        <a:t> method</a:t>
                      </a:r>
                    </a:p>
                    <a:p>
                      <a:r>
                        <a:rPr lang="en-US" sz="1400" b="0" i="0" u="none" strike="noStrike" cap="none" baseline="0" dirty="0">
                          <a:solidFill>
                            <a:srgbClr val="000000"/>
                          </a:solidFill>
                          <a:latin typeface="Arial"/>
                          <a:ea typeface="Arial"/>
                          <a:cs typeface="Arial"/>
                          <a:sym typeface="Arial"/>
                        </a:rPr>
                        <a:t>Inside C’s </a:t>
                      </a:r>
                      <a:r>
                        <a:rPr lang="en-US" sz="1400" b="0" i="0" u="none" strike="noStrike" cap="none" baseline="0" dirty="0" err="1">
                          <a:solidFill>
                            <a:srgbClr val="000000"/>
                          </a:solidFill>
                          <a:latin typeface="Arial"/>
                          <a:ea typeface="Arial"/>
                          <a:cs typeface="Arial"/>
                          <a:sym typeface="Arial"/>
                        </a:rPr>
                        <a:t>callme</a:t>
                      </a:r>
                      <a:r>
                        <a:rPr lang="en-US" sz="1400" b="0" i="0" u="none" strike="noStrike" cap="none" baseline="0" dirty="0">
                          <a:solidFill>
                            <a:srgbClr val="000000"/>
                          </a:solidFill>
                          <a:latin typeface="Arial"/>
                          <a:ea typeface="Arial"/>
                          <a:cs typeface="Arial"/>
                          <a:sym typeface="Arial"/>
                        </a:rPr>
                        <a:t> method</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443211"/>
          </a:xfrm>
        </p:spPr>
        <p:txBody>
          <a:bodyPr/>
          <a:lstStyle/>
          <a:p>
            <a:r>
              <a:rPr lang="en-US" sz="2400" b="1" dirty="0"/>
              <a:t>Dynamic Method Dispatch</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8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pic>
        <p:nvPicPr>
          <p:cNvPr id="5" name="Picture 4">
            <a:extLst>
              <a:ext uri="{FF2B5EF4-FFF2-40B4-BE49-F238E27FC236}">
                <a16:creationId xmlns:a16="http://schemas.microsoft.com/office/drawing/2014/main" id="{2C1E1A08-EBD4-4264-A8FA-688C9A433F6F}"/>
              </a:ext>
            </a:extLst>
          </p:cNvPr>
          <p:cNvPicPr>
            <a:picLocks noChangeAspect="1"/>
          </p:cNvPicPr>
          <p:nvPr/>
        </p:nvPicPr>
        <p:blipFill>
          <a:blip r:embed="rId2"/>
          <a:stretch>
            <a:fillRect/>
          </a:stretch>
        </p:blipFill>
        <p:spPr>
          <a:xfrm>
            <a:off x="185737" y="590550"/>
            <a:ext cx="8772525" cy="4424362"/>
          </a:xfrm>
          <a:prstGeom prst="rect">
            <a:avLst/>
          </a:prstGeom>
        </p:spPr>
      </p:pic>
    </p:spTree>
    <p:extLst>
      <p:ext uri="{BB962C8B-B14F-4D97-AF65-F5344CB8AC3E}">
        <p14:creationId xmlns:p14="http://schemas.microsoft.com/office/powerpoint/2010/main" val="1931957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443211"/>
          </a:xfrm>
        </p:spPr>
        <p:txBody>
          <a:bodyPr/>
          <a:lstStyle/>
          <a:p>
            <a:r>
              <a:rPr lang="en-US" sz="2400" b="1" dirty="0"/>
              <a:t>Dynamic Method Dispatch</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8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pic>
        <p:nvPicPr>
          <p:cNvPr id="6" name="Picture 5">
            <a:extLst>
              <a:ext uri="{FF2B5EF4-FFF2-40B4-BE49-F238E27FC236}">
                <a16:creationId xmlns:a16="http://schemas.microsoft.com/office/drawing/2014/main" id="{46C70336-1C34-445D-9D2F-93915F30257A}"/>
              </a:ext>
            </a:extLst>
          </p:cNvPr>
          <p:cNvPicPr>
            <a:picLocks noChangeAspect="1"/>
          </p:cNvPicPr>
          <p:nvPr/>
        </p:nvPicPr>
        <p:blipFill>
          <a:blip r:embed="rId2"/>
          <a:stretch>
            <a:fillRect/>
          </a:stretch>
        </p:blipFill>
        <p:spPr>
          <a:xfrm>
            <a:off x="200025" y="895350"/>
            <a:ext cx="8743950" cy="3702101"/>
          </a:xfrm>
          <a:prstGeom prst="rect">
            <a:avLst/>
          </a:prstGeom>
        </p:spPr>
      </p:pic>
    </p:spTree>
    <p:extLst>
      <p:ext uri="{BB962C8B-B14F-4D97-AF65-F5344CB8AC3E}">
        <p14:creationId xmlns:p14="http://schemas.microsoft.com/office/powerpoint/2010/main" val="3041001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443211"/>
          </a:xfrm>
        </p:spPr>
        <p:txBody>
          <a:bodyPr/>
          <a:lstStyle/>
          <a:p>
            <a:r>
              <a:rPr lang="en-US" sz="2400" b="1" dirty="0"/>
              <a:t>Dynamic Method Dispatch</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8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pic>
        <p:nvPicPr>
          <p:cNvPr id="5" name="Picture 4">
            <a:extLst>
              <a:ext uri="{FF2B5EF4-FFF2-40B4-BE49-F238E27FC236}">
                <a16:creationId xmlns:a16="http://schemas.microsoft.com/office/drawing/2014/main" id="{D711A926-FD51-4209-8237-727F89CB8ADF}"/>
              </a:ext>
            </a:extLst>
          </p:cNvPr>
          <p:cNvPicPr>
            <a:picLocks noChangeAspect="1"/>
          </p:cNvPicPr>
          <p:nvPr/>
        </p:nvPicPr>
        <p:blipFill>
          <a:blip r:embed="rId2"/>
          <a:stretch>
            <a:fillRect/>
          </a:stretch>
        </p:blipFill>
        <p:spPr>
          <a:xfrm>
            <a:off x="381000" y="661988"/>
            <a:ext cx="8229600" cy="4424362"/>
          </a:xfrm>
          <a:prstGeom prst="rect">
            <a:avLst/>
          </a:prstGeom>
        </p:spPr>
      </p:pic>
    </p:spTree>
    <p:extLst>
      <p:ext uri="{BB962C8B-B14F-4D97-AF65-F5344CB8AC3E}">
        <p14:creationId xmlns:p14="http://schemas.microsoft.com/office/powerpoint/2010/main" val="50020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EECF-69C8-1AE9-17B7-9FE52E7A7D78}"/>
              </a:ext>
            </a:extLst>
          </p:cNvPr>
          <p:cNvSpPr>
            <a:spLocks noGrp="1"/>
          </p:cNvSpPr>
          <p:nvPr>
            <p:ph type="title"/>
          </p:nvPr>
        </p:nvSpPr>
        <p:spPr>
          <a:xfrm>
            <a:off x="990600" y="438150"/>
            <a:ext cx="7068300" cy="396300"/>
          </a:xfrm>
        </p:spPr>
        <p:txBody>
          <a:bodyPr/>
          <a:lstStyle/>
          <a:p>
            <a:r>
              <a:rPr lang="en-IN" dirty="0"/>
              <a:t>Why Inheritance in java</a:t>
            </a:r>
          </a:p>
        </p:txBody>
      </p:sp>
      <p:sp>
        <p:nvSpPr>
          <p:cNvPr id="3" name="Text Placeholder 2">
            <a:extLst>
              <a:ext uri="{FF2B5EF4-FFF2-40B4-BE49-F238E27FC236}">
                <a16:creationId xmlns:a16="http://schemas.microsoft.com/office/drawing/2014/main" id="{0A4DA9E7-314C-2280-E5BF-3136C1A47BC3}"/>
              </a:ext>
            </a:extLst>
          </p:cNvPr>
          <p:cNvSpPr>
            <a:spLocks noGrp="1"/>
          </p:cNvSpPr>
          <p:nvPr>
            <p:ph type="body" idx="1"/>
          </p:nvPr>
        </p:nvSpPr>
        <p:spPr>
          <a:xfrm>
            <a:off x="457200" y="971551"/>
            <a:ext cx="8382000" cy="4019500"/>
          </a:xfrm>
        </p:spPr>
        <p:txBody>
          <a:bodyPr/>
          <a:lstStyle/>
          <a:p>
            <a:pPr algn="just"/>
            <a:r>
              <a:rPr lang="en-US" b="0" i="0" dirty="0">
                <a:solidFill>
                  <a:srgbClr val="333333"/>
                </a:solidFill>
                <a:effectLst/>
                <a:latin typeface="inter-regular" panose="020B0604020202020204" charset="0"/>
              </a:rPr>
              <a:t>The idea behind inheritance in Java is that you can create new </a:t>
            </a:r>
            <a:r>
              <a:rPr lang="en-US" b="0" i="0" u="sng" dirty="0">
                <a:solidFill>
                  <a:srgbClr val="FF0000"/>
                </a:solidFill>
                <a:effectLst/>
                <a:latin typeface="inter-regular" panose="020B0604020202020204" charset="0"/>
                <a:hlinkClick r:id="rId2"/>
              </a:rPr>
              <a:t>classes</a:t>
            </a:r>
            <a:r>
              <a:rPr lang="en-US" b="0" i="0" dirty="0">
                <a:solidFill>
                  <a:srgbClr val="333333"/>
                </a:solidFill>
                <a:effectLst/>
                <a:latin typeface="inter-regular" panose="020B0604020202020204" charset="0"/>
              </a:rPr>
              <a:t> that are built upon existing classes. </a:t>
            </a:r>
          </a:p>
          <a:p>
            <a:pPr algn="just"/>
            <a:r>
              <a:rPr lang="en-US" b="0" i="0" dirty="0">
                <a:solidFill>
                  <a:srgbClr val="333333"/>
                </a:solidFill>
                <a:effectLst/>
                <a:latin typeface="inter-regular" panose="020B0604020202020204" charset="0"/>
              </a:rPr>
              <a:t>When you inherit from an existing class, you can reuse methods and fields of the parent class. Moreover, you can add new methods and fields in your current class also</a:t>
            </a:r>
            <a:endParaRPr lang="en-IN" dirty="0"/>
          </a:p>
        </p:txBody>
      </p:sp>
      <p:sp>
        <p:nvSpPr>
          <p:cNvPr id="4" name="Slide Number Placeholder 3">
            <a:extLst>
              <a:ext uri="{FF2B5EF4-FFF2-40B4-BE49-F238E27FC236}">
                <a16:creationId xmlns:a16="http://schemas.microsoft.com/office/drawing/2014/main" id="{C47B3FEA-138F-33DF-2A5D-72A3DD4280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1576256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443211"/>
          </a:xfrm>
        </p:spPr>
        <p:txBody>
          <a:bodyPr/>
          <a:lstStyle/>
          <a:p>
            <a:r>
              <a:rPr lang="en-US" sz="2400" b="1" dirty="0"/>
              <a:t>Dynamic Method Dispatch</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8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pic>
        <p:nvPicPr>
          <p:cNvPr id="6" name="Picture 5">
            <a:extLst>
              <a:ext uri="{FF2B5EF4-FFF2-40B4-BE49-F238E27FC236}">
                <a16:creationId xmlns:a16="http://schemas.microsoft.com/office/drawing/2014/main" id="{CCDB39BF-F0E2-4C5E-902F-4B8B5CDF5B6E}"/>
              </a:ext>
            </a:extLst>
          </p:cNvPr>
          <p:cNvPicPr>
            <a:picLocks noChangeAspect="1"/>
          </p:cNvPicPr>
          <p:nvPr/>
        </p:nvPicPr>
        <p:blipFill>
          <a:blip r:embed="rId2"/>
          <a:stretch>
            <a:fillRect/>
          </a:stretch>
        </p:blipFill>
        <p:spPr>
          <a:xfrm>
            <a:off x="381000" y="819149"/>
            <a:ext cx="8305800" cy="4038601"/>
          </a:xfrm>
          <a:prstGeom prst="rect">
            <a:avLst/>
          </a:prstGeom>
        </p:spPr>
      </p:pic>
    </p:spTree>
    <p:extLst>
      <p:ext uri="{BB962C8B-B14F-4D97-AF65-F5344CB8AC3E}">
        <p14:creationId xmlns:p14="http://schemas.microsoft.com/office/powerpoint/2010/main" val="324420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443211"/>
          </a:xfrm>
        </p:spPr>
        <p:txBody>
          <a:bodyPr/>
          <a:lstStyle/>
          <a:p>
            <a:r>
              <a:rPr lang="en-US" sz="2400" b="1" dirty="0"/>
              <a:t>Dynamic Method Dispatch</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8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pic>
        <p:nvPicPr>
          <p:cNvPr id="5" name="Picture 4">
            <a:extLst>
              <a:ext uri="{FF2B5EF4-FFF2-40B4-BE49-F238E27FC236}">
                <a16:creationId xmlns:a16="http://schemas.microsoft.com/office/drawing/2014/main" id="{F83FB472-87C8-42A4-9CE4-857131D0A5F6}"/>
              </a:ext>
            </a:extLst>
          </p:cNvPr>
          <p:cNvPicPr>
            <a:picLocks noChangeAspect="1"/>
          </p:cNvPicPr>
          <p:nvPr/>
        </p:nvPicPr>
        <p:blipFill>
          <a:blip r:embed="rId2"/>
          <a:stretch>
            <a:fillRect/>
          </a:stretch>
        </p:blipFill>
        <p:spPr>
          <a:xfrm>
            <a:off x="323528" y="666750"/>
            <a:ext cx="8287072" cy="4476749"/>
          </a:xfrm>
          <a:prstGeom prst="rect">
            <a:avLst/>
          </a:prstGeom>
        </p:spPr>
      </p:pic>
    </p:spTree>
    <p:extLst>
      <p:ext uri="{BB962C8B-B14F-4D97-AF65-F5344CB8AC3E}">
        <p14:creationId xmlns:p14="http://schemas.microsoft.com/office/powerpoint/2010/main" val="2161580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sz="2400" b="1" dirty="0"/>
              <a:t>ADVANTAGES OF METHOD OVERRIDING</a:t>
            </a:r>
            <a:endParaRPr lang="en-US" sz="2400" b="1" u="sng" dirty="0"/>
          </a:p>
        </p:txBody>
      </p:sp>
      <p:sp>
        <p:nvSpPr>
          <p:cNvPr id="3" name="Text Placeholder 2"/>
          <p:cNvSpPr>
            <a:spLocks noGrp="1"/>
          </p:cNvSpPr>
          <p:nvPr>
            <p:ph type="body" idx="1"/>
          </p:nvPr>
        </p:nvSpPr>
        <p:spPr>
          <a:xfrm>
            <a:off x="323528" y="742950"/>
            <a:ext cx="8640960" cy="4277072"/>
          </a:xfrm>
        </p:spPr>
        <p:txBody>
          <a:bodyPr/>
          <a:lstStyle/>
          <a:p>
            <a:pPr algn="just"/>
            <a:r>
              <a:rPr lang="en-US" sz="1600" dirty="0"/>
              <a:t>Overridden methods allow Java to support </a:t>
            </a:r>
            <a:r>
              <a:rPr lang="en-US" sz="1600" b="1" dirty="0">
                <a:solidFill>
                  <a:srgbClr val="FF0000"/>
                </a:solidFill>
              </a:rPr>
              <a:t>run-time polymorphism</a:t>
            </a:r>
            <a:r>
              <a:rPr lang="en-US" sz="1600" dirty="0"/>
              <a:t>.</a:t>
            </a:r>
          </a:p>
          <a:p>
            <a:pPr algn="just"/>
            <a:r>
              <a:rPr lang="en-US" sz="1600" dirty="0"/>
              <a:t>Polymorphism is essential to object-oriented programming for one reason: it allows </a:t>
            </a:r>
            <a:r>
              <a:rPr lang="en-US" sz="1600" dirty="0">
                <a:solidFill>
                  <a:srgbClr val="C00000"/>
                </a:solidFill>
              </a:rPr>
              <a:t>a general class to specify methods that will be common to all of its derivatives, while allowing subclasses to define the specific implementation of some or all of those methods</a:t>
            </a:r>
            <a:r>
              <a:rPr lang="en-US" sz="1600" dirty="0"/>
              <a:t>. </a:t>
            </a:r>
          </a:p>
          <a:p>
            <a:pPr algn="just"/>
            <a:r>
              <a:rPr lang="en-US" sz="1600" dirty="0"/>
              <a:t>Overridden methods are another way that Java implements the “one interface, multiple methods” aspect of polymorphism.</a:t>
            </a:r>
          </a:p>
          <a:p>
            <a:pPr algn="just"/>
            <a:r>
              <a:rPr lang="en-US" sz="1600" dirty="0"/>
              <a:t>By combining inheritance with overridden methods, a </a:t>
            </a:r>
            <a:r>
              <a:rPr lang="en-US" sz="1600" dirty="0" err="1"/>
              <a:t>superclass</a:t>
            </a:r>
            <a:r>
              <a:rPr lang="en-US" sz="1600" dirty="0"/>
              <a:t> can define the general form of the methods that will be used by all of its subclasses.</a:t>
            </a:r>
          </a:p>
          <a:p>
            <a:pPr algn="just"/>
            <a:r>
              <a:rPr lang="en-US" sz="1600" dirty="0"/>
              <a:t>Dynamic, run-time polymorphism is one of the most powerful mechanisms that </a:t>
            </a:r>
            <a:r>
              <a:rPr lang="en-US" sz="1600" dirty="0">
                <a:highlight>
                  <a:srgbClr val="FF00FF"/>
                </a:highlight>
              </a:rPr>
              <a:t>code reuse and robustness</a:t>
            </a:r>
            <a:endParaRPr lang="en-IN" sz="1600" b="1" dirty="0">
              <a:highlight>
                <a:srgbClr val="FF00FF"/>
              </a:highlight>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spTree>
    <p:extLst>
      <p:ext uri="{BB962C8B-B14F-4D97-AF65-F5344CB8AC3E}">
        <p14:creationId xmlns:p14="http://schemas.microsoft.com/office/powerpoint/2010/main" val="328666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pPr fontAlgn="base"/>
            <a:r>
              <a:rPr lang="en-US" sz="2400" b="1" dirty="0">
                <a:hlinkClick r:id="rId2"/>
              </a:rPr>
              <a:t>Static vs Dynamic binding</a:t>
            </a:r>
            <a:endParaRPr lang="en-US" sz="2400" dirty="0"/>
          </a:p>
        </p:txBody>
      </p:sp>
      <p:sp>
        <p:nvSpPr>
          <p:cNvPr id="3" name="Text Placeholder 2"/>
          <p:cNvSpPr>
            <a:spLocks noGrp="1"/>
          </p:cNvSpPr>
          <p:nvPr>
            <p:ph type="body" idx="1"/>
          </p:nvPr>
        </p:nvSpPr>
        <p:spPr>
          <a:xfrm>
            <a:off x="323528" y="742950"/>
            <a:ext cx="8640960" cy="4277072"/>
          </a:xfrm>
        </p:spPr>
        <p:txBody>
          <a:bodyPr/>
          <a:lstStyle/>
          <a:p>
            <a:pPr algn="just" fontAlgn="base"/>
            <a:r>
              <a:rPr lang="en-US" dirty="0"/>
              <a:t>Static binding is done during compile-time while dynamic binding is done during run-time.</a:t>
            </a:r>
          </a:p>
          <a:p>
            <a:pPr algn="just" fontAlgn="base"/>
            <a:r>
              <a:rPr lang="en-US" dirty="0"/>
              <a:t>private, final and static methods and variables uses static binding and bonded by compiler while overridden methods are bonded during runtime based upon type of runtime object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spTree>
    <p:extLst>
      <p:ext uri="{BB962C8B-B14F-4D97-AF65-F5344CB8AC3E}">
        <p14:creationId xmlns:p14="http://schemas.microsoft.com/office/powerpoint/2010/main" val="1862300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314672"/>
          </a:xfrm>
        </p:spPr>
        <p:txBody>
          <a:bodyPr/>
          <a:lstStyle/>
          <a:p>
            <a:r>
              <a:rPr lang="en-US" sz="2400" b="1" dirty="0"/>
              <a:t>Applying Method Overriding</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4225783351"/>
              </p:ext>
            </p:extLst>
          </p:nvPr>
        </p:nvGraphicFramePr>
        <p:xfrm>
          <a:off x="152398" y="438150"/>
          <a:ext cx="8812090" cy="4572000"/>
        </p:xfrm>
        <a:graphic>
          <a:graphicData uri="http://schemas.openxmlformats.org/drawingml/2006/table">
            <a:tbl>
              <a:tblPr firstRow="1" bandRow="1">
                <a:tableStyleId>{D016372B-EEBE-4A30-A24A-56B3CD919E51}</a:tableStyleId>
              </a:tblPr>
              <a:tblGrid>
                <a:gridCol w="4425118">
                  <a:extLst>
                    <a:ext uri="{9D8B030D-6E8A-4147-A177-3AD203B41FA5}">
                      <a16:colId xmlns:a16="http://schemas.microsoft.com/office/drawing/2014/main" val="20000"/>
                    </a:ext>
                  </a:extLst>
                </a:gridCol>
                <a:gridCol w="4386972">
                  <a:extLst>
                    <a:ext uri="{9D8B030D-6E8A-4147-A177-3AD203B41FA5}">
                      <a16:colId xmlns:a16="http://schemas.microsoft.com/office/drawing/2014/main" val="20001"/>
                    </a:ext>
                  </a:extLst>
                </a:gridCol>
              </a:tblGrid>
              <a:tr h="4572000">
                <a:tc>
                  <a:txBody>
                    <a:bodyPr/>
                    <a:lstStyle/>
                    <a:p>
                      <a:r>
                        <a:rPr lang="en-IN" sz="1400" b="0" i="0" u="none" strike="noStrike" cap="none" baseline="0" dirty="0">
                          <a:solidFill>
                            <a:srgbClr val="000000"/>
                          </a:solidFill>
                          <a:latin typeface="Arial"/>
                          <a:ea typeface="Arial"/>
                          <a:cs typeface="Arial"/>
                          <a:sym typeface="Arial"/>
                        </a:rPr>
                        <a:t>// Using run-time polymorphism.</a:t>
                      </a:r>
                    </a:p>
                    <a:p>
                      <a:r>
                        <a:rPr lang="en-IN" sz="1400" b="0" i="0" u="none" strike="noStrike" cap="none" baseline="0" dirty="0">
                          <a:solidFill>
                            <a:srgbClr val="000000"/>
                          </a:solidFill>
                          <a:latin typeface="Arial"/>
                          <a:ea typeface="Arial"/>
                          <a:cs typeface="Arial"/>
                          <a:sym typeface="Arial"/>
                        </a:rPr>
                        <a:t>class </a:t>
                      </a:r>
                      <a:r>
                        <a:rPr lang="en-IN" sz="1800" b="0" i="0" u="none" strike="noStrike" cap="none" baseline="0" dirty="0">
                          <a:solidFill>
                            <a:srgbClr val="C00000"/>
                          </a:solidFill>
                          <a:latin typeface="Arial"/>
                          <a:ea typeface="Arial"/>
                          <a:cs typeface="Arial"/>
                          <a:sym typeface="Arial"/>
                        </a:rPr>
                        <a:t>Figure</a:t>
                      </a:r>
                      <a:r>
                        <a:rPr lang="en-IN" sz="1400" b="0" i="0" u="none" strike="noStrike" cap="none" baseline="0" dirty="0">
                          <a:solidFill>
                            <a:srgbClr val="000000"/>
                          </a:solidFill>
                          <a:latin typeface="Arial"/>
                          <a:ea typeface="Arial"/>
                          <a:cs typeface="Arial"/>
                          <a:sym typeface="Arial"/>
                        </a:rPr>
                        <a:t> {</a:t>
                      </a:r>
                    </a:p>
                    <a:p>
                      <a:r>
                        <a:rPr lang="en-IN" sz="1400" b="0" i="0" u="none" strike="noStrike" cap="none" baseline="0" dirty="0">
                          <a:solidFill>
                            <a:srgbClr val="000000"/>
                          </a:solidFill>
                          <a:latin typeface="Arial"/>
                          <a:ea typeface="Arial"/>
                          <a:cs typeface="Arial"/>
                          <a:sym typeface="Arial"/>
                        </a:rPr>
                        <a:t>double dim1;</a:t>
                      </a:r>
                    </a:p>
                    <a:p>
                      <a:r>
                        <a:rPr lang="en-IN" sz="1400" b="0" i="0" u="none" strike="noStrike" cap="none" baseline="0" dirty="0">
                          <a:solidFill>
                            <a:srgbClr val="000000"/>
                          </a:solidFill>
                          <a:latin typeface="Arial"/>
                          <a:ea typeface="Arial"/>
                          <a:cs typeface="Arial"/>
                          <a:sym typeface="Arial"/>
                        </a:rPr>
                        <a:t>double dim2;</a:t>
                      </a:r>
                    </a:p>
                    <a:p>
                      <a:r>
                        <a:rPr lang="fr-FR" sz="1400" b="0" i="0" u="none" strike="noStrike" cap="none" baseline="0" dirty="0">
                          <a:solidFill>
                            <a:srgbClr val="000000"/>
                          </a:solidFill>
                          <a:latin typeface="Arial"/>
                          <a:ea typeface="Arial"/>
                          <a:cs typeface="Arial"/>
                          <a:sym typeface="Arial"/>
                        </a:rPr>
                        <a:t>Figure(double a, double b) {</a:t>
                      </a:r>
                    </a:p>
                    <a:p>
                      <a:r>
                        <a:rPr lang="en-IN" sz="1400" b="0" i="0" u="none" strike="noStrike" cap="none" baseline="0" dirty="0">
                          <a:solidFill>
                            <a:srgbClr val="000000"/>
                          </a:solidFill>
                          <a:latin typeface="Arial"/>
                          <a:ea typeface="Arial"/>
                          <a:cs typeface="Arial"/>
                          <a:sym typeface="Arial"/>
                        </a:rPr>
                        <a:t>dim1 = a;</a:t>
                      </a:r>
                    </a:p>
                    <a:p>
                      <a:r>
                        <a:rPr lang="en-IN" sz="1400" b="0" i="0" u="none" strike="noStrike" cap="none" baseline="0" dirty="0">
                          <a:solidFill>
                            <a:srgbClr val="000000"/>
                          </a:solidFill>
                          <a:latin typeface="Arial"/>
                          <a:ea typeface="Arial"/>
                          <a:cs typeface="Arial"/>
                          <a:sym typeface="Arial"/>
                        </a:rPr>
                        <a:t>dim2 = b;</a:t>
                      </a:r>
                    </a:p>
                    <a:p>
                      <a:r>
                        <a:rPr lang="en-IN" sz="14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000000"/>
                          </a:solidFill>
                          <a:highlight>
                            <a:srgbClr val="FFFF00"/>
                          </a:highlight>
                          <a:latin typeface="Arial"/>
                          <a:ea typeface="Arial"/>
                          <a:cs typeface="Arial"/>
                          <a:sym typeface="Arial"/>
                        </a:rPr>
                        <a:t>double area</a:t>
                      </a:r>
                      <a:r>
                        <a:rPr lang="en-IN" sz="1400" b="0" i="0" u="none" strike="noStrike" cap="none" baseline="0" dirty="0">
                          <a:solidFill>
                            <a:srgbClr val="000000"/>
                          </a:solidFill>
                          <a:latin typeface="Arial"/>
                          <a:ea typeface="Arial"/>
                          <a:cs typeface="Arial"/>
                          <a:sym typeface="Arial"/>
                        </a:rPr>
                        <a:t>() </a:t>
                      </a:r>
                      <a:r>
                        <a:rPr lang="en-IN" sz="1400" b="0" i="0" u="none" strike="noStrike" cap="none" baseline="0" dirty="0">
                          <a:solidFill>
                            <a:srgbClr val="FF0000"/>
                          </a:solidFill>
                          <a:latin typeface="Arial"/>
                          <a:ea typeface="Arial"/>
                          <a:cs typeface="Arial"/>
                          <a:sym typeface="Arial"/>
                        </a:rPr>
                        <a:t>{</a:t>
                      </a:r>
                    </a:p>
                    <a:p>
                      <a:r>
                        <a:rPr lang="en-US" sz="1400" b="0" i="0" u="none" strike="noStrike" cap="none" baseline="0" dirty="0" err="1">
                          <a:solidFill>
                            <a:srgbClr val="FF0000"/>
                          </a:solidFill>
                          <a:latin typeface="Arial"/>
                          <a:ea typeface="Arial"/>
                          <a:cs typeface="Arial"/>
                          <a:sym typeface="Arial"/>
                        </a:rPr>
                        <a:t>System.out.println</a:t>
                      </a:r>
                      <a:r>
                        <a:rPr lang="en-US" sz="1400" b="0" i="0" u="none" strike="noStrike" cap="none" baseline="0" dirty="0">
                          <a:solidFill>
                            <a:srgbClr val="FF0000"/>
                          </a:solidFill>
                          <a:latin typeface="Arial"/>
                          <a:ea typeface="Arial"/>
                          <a:cs typeface="Arial"/>
                          <a:sym typeface="Arial"/>
                        </a:rPr>
                        <a:t>("Area for Figure is undefined.");</a:t>
                      </a:r>
                    </a:p>
                    <a:p>
                      <a:r>
                        <a:rPr lang="en-IN" sz="1400" b="0" i="0" u="none" strike="noStrike" cap="none" baseline="0" dirty="0">
                          <a:solidFill>
                            <a:srgbClr val="FF0000"/>
                          </a:solidFill>
                          <a:latin typeface="Arial"/>
                          <a:ea typeface="Arial"/>
                          <a:cs typeface="Arial"/>
                          <a:sym typeface="Arial"/>
                        </a:rPr>
                        <a:t>return 0;</a:t>
                      </a:r>
                    </a:p>
                    <a:p>
                      <a:r>
                        <a:rPr lang="en-IN" sz="1400" b="0" i="0" u="none" strike="noStrike" cap="none" baseline="0" dirty="0">
                          <a:solidFill>
                            <a:srgbClr val="FF0000"/>
                          </a:solidFill>
                          <a:latin typeface="Arial"/>
                          <a:ea typeface="Arial"/>
                          <a:cs typeface="Arial"/>
                          <a:sym typeface="Arial"/>
                        </a:rPr>
                        <a:t>}</a:t>
                      </a:r>
                    </a:p>
                    <a:p>
                      <a:r>
                        <a:rPr lang="en-IN" sz="1400" b="0" i="0" u="none" strike="noStrike" cap="none" baseline="0" dirty="0">
                          <a:solidFill>
                            <a:srgbClr val="000000"/>
                          </a:solidFill>
                          <a:latin typeface="Arial"/>
                          <a:ea typeface="Arial"/>
                          <a:cs typeface="Arial"/>
                          <a:sym typeface="Arial"/>
                        </a:rPr>
                        <a:t>}</a:t>
                      </a:r>
                    </a:p>
                    <a:p>
                      <a:r>
                        <a:rPr lang="en-IN" sz="1400" b="1" i="0" u="none" strike="noStrike" cap="none" baseline="0" dirty="0">
                          <a:solidFill>
                            <a:schemeClr val="accent3">
                              <a:lumMod val="75000"/>
                            </a:schemeClr>
                          </a:solidFill>
                          <a:latin typeface="Arial"/>
                          <a:ea typeface="Arial"/>
                          <a:cs typeface="Arial"/>
                          <a:sym typeface="Arial"/>
                        </a:rPr>
                        <a:t>class Rectangle extends Figure </a:t>
                      </a:r>
                      <a:r>
                        <a:rPr lang="en-IN" sz="1400" b="0" i="0" u="none" strike="noStrike" cap="none" baseline="0" dirty="0">
                          <a:solidFill>
                            <a:schemeClr val="accent3">
                              <a:lumMod val="75000"/>
                            </a:schemeClr>
                          </a:solidFill>
                          <a:latin typeface="Arial"/>
                          <a:ea typeface="Arial"/>
                          <a:cs typeface="Arial"/>
                          <a:sym typeface="Arial"/>
                        </a:rPr>
                        <a:t>{</a:t>
                      </a:r>
                    </a:p>
                    <a:p>
                      <a:r>
                        <a:rPr lang="fr-FR" sz="1400" b="0" i="0" u="none" strike="noStrike" cap="none" baseline="0" dirty="0">
                          <a:solidFill>
                            <a:srgbClr val="000000"/>
                          </a:solidFill>
                          <a:latin typeface="Arial"/>
                          <a:ea typeface="Arial"/>
                          <a:cs typeface="Arial"/>
                          <a:sym typeface="Arial"/>
                        </a:rPr>
                        <a:t>Rectangle(double a, double b) {</a:t>
                      </a:r>
                    </a:p>
                    <a:p>
                      <a:r>
                        <a:rPr lang="en-IN" sz="1400" b="0" i="0" u="none" strike="noStrike" cap="none" baseline="0" dirty="0">
                          <a:solidFill>
                            <a:srgbClr val="000000"/>
                          </a:solidFill>
                          <a:latin typeface="Arial"/>
                          <a:ea typeface="Arial"/>
                          <a:cs typeface="Arial"/>
                          <a:sym typeface="Arial"/>
                        </a:rPr>
                        <a:t>super(a, b);</a:t>
                      </a:r>
                    </a:p>
                    <a:p>
                      <a:r>
                        <a:rPr lang="en-IN" sz="1400" b="0" i="0" u="none" strike="noStrike" cap="none" baseline="0" dirty="0">
                          <a:solidFill>
                            <a:srgbClr val="000000"/>
                          </a:solidFill>
                          <a:latin typeface="Arial"/>
                          <a:ea typeface="Arial"/>
                          <a:cs typeface="Arial"/>
                          <a:sym typeface="Arial"/>
                        </a:rPr>
                        <a:t>}</a:t>
                      </a:r>
                      <a:endParaRPr lang="en-US" sz="1400" b="0" i="0" u="none" strike="noStrike" cap="none" baseline="0" dirty="0">
                        <a:solidFill>
                          <a:srgbClr val="000000"/>
                        </a:solidFill>
                        <a:latin typeface="Arial"/>
                        <a:ea typeface="Arial"/>
                        <a:cs typeface="Arial"/>
                        <a:sym typeface="Arial"/>
                      </a:endParaRPr>
                    </a:p>
                  </a:txBody>
                  <a:tcPr/>
                </a:tc>
                <a:tc>
                  <a:txBody>
                    <a:bodyPr/>
                    <a:lstStyle/>
                    <a:p>
                      <a:r>
                        <a:rPr lang="en-IN" sz="1400" b="0" i="0" u="none" strike="noStrike" cap="none" baseline="0" dirty="0">
                          <a:solidFill>
                            <a:srgbClr val="000000"/>
                          </a:solidFill>
                          <a:latin typeface="Arial"/>
                          <a:ea typeface="Arial"/>
                          <a:cs typeface="Arial"/>
                          <a:sym typeface="Arial"/>
                        </a:rPr>
                        <a:t>// override area for rectangle</a:t>
                      </a:r>
                    </a:p>
                    <a:p>
                      <a:r>
                        <a:rPr lang="en-IN" sz="1400" b="0" i="0" u="none" strike="noStrike" cap="none" baseline="0" dirty="0">
                          <a:solidFill>
                            <a:srgbClr val="000000"/>
                          </a:solidFill>
                          <a:highlight>
                            <a:srgbClr val="FFFF00"/>
                          </a:highlight>
                          <a:latin typeface="Arial"/>
                          <a:ea typeface="Arial"/>
                          <a:cs typeface="Arial"/>
                          <a:sym typeface="Arial"/>
                        </a:rPr>
                        <a:t>double area() </a:t>
                      </a:r>
                      <a:r>
                        <a:rPr lang="en-IN" sz="1400" b="0" i="0" u="none" strike="noStrike" cap="none" baseline="0" dirty="0">
                          <a:solidFill>
                            <a:srgbClr val="000000"/>
                          </a:solidFill>
                          <a:latin typeface="Arial"/>
                          <a:ea typeface="Arial"/>
                          <a:cs typeface="Arial"/>
                          <a:sym typeface="Arial"/>
                        </a:rPr>
                        <a:t>{</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Area for Rectangle.");</a:t>
                      </a:r>
                    </a:p>
                    <a:p>
                      <a:r>
                        <a:rPr lang="en-IN" sz="1400" b="0" i="0" u="none" strike="noStrike" cap="none" baseline="0" dirty="0">
                          <a:solidFill>
                            <a:srgbClr val="000000"/>
                          </a:solidFill>
                          <a:latin typeface="Arial"/>
                          <a:ea typeface="Arial"/>
                          <a:cs typeface="Arial"/>
                          <a:sym typeface="Arial"/>
                        </a:rPr>
                        <a:t>return dim1 * dim2;</a:t>
                      </a:r>
                    </a:p>
                    <a:p>
                      <a:r>
                        <a:rPr lang="en-IN" sz="14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000000"/>
                          </a:solidFill>
                          <a:latin typeface="Arial"/>
                          <a:ea typeface="Arial"/>
                          <a:cs typeface="Arial"/>
                          <a:sym typeface="Arial"/>
                        </a:rPr>
                        <a:t>}</a:t>
                      </a:r>
                    </a:p>
                    <a:p>
                      <a:r>
                        <a:rPr lang="en-IN" sz="1400" b="1" i="0" u="none" strike="noStrike" cap="none" baseline="0" dirty="0">
                          <a:solidFill>
                            <a:schemeClr val="accent3">
                              <a:lumMod val="75000"/>
                            </a:schemeClr>
                          </a:solidFill>
                          <a:latin typeface="Arial"/>
                          <a:ea typeface="Arial"/>
                          <a:cs typeface="Arial"/>
                          <a:sym typeface="Arial"/>
                        </a:rPr>
                        <a:t>class Triangle extends Figure </a:t>
                      </a:r>
                      <a:r>
                        <a:rPr lang="en-IN" sz="1400" b="0" i="0" u="none" strike="noStrike" cap="none" baseline="0" dirty="0">
                          <a:solidFill>
                            <a:srgbClr val="000000"/>
                          </a:solidFill>
                          <a:latin typeface="Arial"/>
                          <a:ea typeface="Arial"/>
                          <a:cs typeface="Arial"/>
                          <a:sym typeface="Arial"/>
                        </a:rPr>
                        <a:t>{</a:t>
                      </a:r>
                    </a:p>
                    <a:p>
                      <a:r>
                        <a:rPr lang="fr-FR" sz="1400" b="0" i="0" u="none" strike="noStrike" cap="none" baseline="0" dirty="0">
                          <a:solidFill>
                            <a:srgbClr val="000000"/>
                          </a:solidFill>
                          <a:latin typeface="Arial"/>
                          <a:ea typeface="Arial"/>
                          <a:cs typeface="Arial"/>
                          <a:sym typeface="Arial"/>
                        </a:rPr>
                        <a:t>Triangle(double a, double b) {</a:t>
                      </a:r>
                    </a:p>
                    <a:p>
                      <a:r>
                        <a:rPr lang="en-IN" sz="1400" b="0" i="0" u="none" strike="noStrike" cap="none" baseline="0" dirty="0">
                          <a:solidFill>
                            <a:srgbClr val="000000"/>
                          </a:solidFill>
                          <a:latin typeface="Arial"/>
                          <a:ea typeface="Arial"/>
                          <a:cs typeface="Arial"/>
                          <a:sym typeface="Arial"/>
                        </a:rPr>
                        <a:t>super(a, b);</a:t>
                      </a:r>
                    </a:p>
                    <a:p>
                      <a:r>
                        <a:rPr lang="en-IN"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 override area for right triangle</a:t>
                      </a:r>
                    </a:p>
                    <a:p>
                      <a:r>
                        <a:rPr lang="en-IN" sz="1400" b="0" i="0" u="none" strike="noStrike" cap="none" baseline="0" dirty="0">
                          <a:solidFill>
                            <a:srgbClr val="000000"/>
                          </a:solidFill>
                          <a:highlight>
                            <a:srgbClr val="FFFF00"/>
                          </a:highlight>
                          <a:latin typeface="Arial"/>
                          <a:ea typeface="Arial"/>
                          <a:cs typeface="Arial"/>
                          <a:sym typeface="Arial"/>
                        </a:rPr>
                        <a:t>double area</a:t>
                      </a:r>
                      <a:r>
                        <a:rPr lang="en-IN" sz="1400" b="0" i="0" u="none" strike="noStrike" cap="none" baseline="0" dirty="0">
                          <a:solidFill>
                            <a:srgbClr val="000000"/>
                          </a:solidFill>
                          <a:latin typeface="Arial"/>
                          <a:ea typeface="Arial"/>
                          <a:cs typeface="Arial"/>
                          <a:sym typeface="Arial"/>
                        </a:rPr>
                        <a:t>() {</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("Inside Area for Triangle.");</a:t>
                      </a:r>
                    </a:p>
                    <a:p>
                      <a:r>
                        <a:rPr lang="en-IN" sz="1400" b="0" i="0" u="none" strike="noStrike" cap="none" baseline="0" dirty="0">
                          <a:solidFill>
                            <a:srgbClr val="000000"/>
                          </a:solidFill>
                          <a:latin typeface="Arial"/>
                          <a:ea typeface="Arial"/>
                          <a:cs typeface="Arial"/>
                          <a:sym typeface="Arial"/>
                        </a:rPr>
                        <a:t>return dim1 * dim2 / 2;</a:t>
                      </a:r>
                    </a:p>
                    <a:p>
                      <a:r>
                        <a:rPr lang="en-IN" sz="14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000000"/>
                          </a:solidFill>
                          <a:latin typeface="Arial"/>
                          <a:ea typeface="Arial"/>
                          <a:cs typeface="Arial"/>
                          <a:sym typeface="Arial"/>
                        </a:rPr>
                        <a:t>}</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666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76064"/>
          </a:xfrm>
        </p:spPr>
        <p:txBody>
          <a:bodyPr/>
          <a:lstStyle/>
          <a:p>
            <a:r>
              <a:rPr lang="en-US" sz="2400" b="1"/>
              <a:t>Applying Method Overriding</a:t>
            </a:r>
            <a:endParaRPr lang="en-IN" sz="2400" dirty="0"/>
          </a:p>
        </p:txBody>
      </p:sp>
      <p:sp>
        <p:nvSpPr>
          <p:cNvPr id="3" name="Text Placeholder 2"/>
          <p:cNvSpPr>
            <a:spLocks noGrp="1"/>
          </p:cNvSpPr>
          <p:nvPr>
            <p:ph type="body" idx="1"/>
          </p:nvPr>
        </p:nvSpPr>
        <p:spPr>
          <a:xfrm>
            <a:off x="323528" y="627534"/>
            <a:ext cx="8640960" cy="4392488"/>
          </a:xfrm>
        </p:spPr>
        <p:txBody>
          <a:bodyPr/>
          <a:lstStyle/>
          <a:p>
            <a:pPr algn="just"/>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652305836"/>
              </p:ext>
            </p:extLst>
          </p:nvPr>
        </p:nvGraphicFramePr>
        <p:xfrm>
          <a:off x="152399" y="742950"/>
          <a:ext cx="7929880" cy="4267200"/>
        </p:xfrm>
        <a:graphic>
          <a:graphicData uri="http://schemas.openxmlformats.org/drawingml/2006/table">
            <a:tbl>
              <a:tblPr firstRow="1" bandRow="1">
                <a:tableStyleId>{D016372B-EEBE-4A30-A24A-56B3CD919E51}</a:tableStyleId>
              </a:tblPr>
              <a:tblGrid>
                <a:gridCol w="366268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267200">
                <a:tc>
                  <a:txBody>
                    <a:bodyPr/>
                    <a:lstStyle/>
                    <a:p>
                      <a:r>
                        <a:rPr lang="en-IN" sz="1400" b="0" i="0" u="none" strike="noStrike" cap="none" baseline="0" dirty="0">
                          <a:solidFill>
                            <a:srgbClr val="000000"/>
                          </a:solidFill>
                          <a:latin typeface="Arial"/>
                          <a:ea typeface="Arial"/>
                          <a:cs typeface="Arial"/>
                          <a:sym typeface="Arial"/>
                        </a:rPr>
                        <a:t>class </a:t>
                      </a:r>
                      <a:r>
                        <a:rPr lang="en-IN" sz="1400" b="0" i="0" u="none" strike="noStrike" cap="none" baseline="0" dirty="0" err="1">
                          <a:solidFill>
                            <a:srgbClr val="000000"/>
                          </a:solidFill>
                          <a:latin typeface="Arial"/>
                          <a:ea typeface="Arial"/>
                          <a:cs typeface="Arial"/>
                          <a:sym typeface="Arial"/>
                        </a:rPr>
                        <a:t>FindAreas</a:t>
                      </a:r>
                      <a:endParaRPr lang="en-IN" sz="1400" b="0" i="0" u="none" strike="noStrike" cap="none" baseline="0" dirty="0">
                        <a:solidFill>
                          <a:srgbClr val="000000"/>
                        </a:solidFill>
                        <a:latin typeface="Arial"/>
                        <a:ea typeface="Arial"/>
                        <a:cs typeface="Arial"/>
                        <a:sym typeface="Arial"/>
                      </a:endParaRPr>
                    </a:p>
                    <a:p>
                      <a:r>
                        <a:rPr lang="en-IN" sz="1400" b="0" i="0" u="none" strike="noStrike" cap="none" baseline="0" dirty="0">
                          <a:solidFill>
                            <a:srgbClr val="000000"/>
                          </a:solidFill>
                          <a:latin typeface="Arial"/>
                          <a:ea typeface="Arial"/>
                          <a:cs typeface="Arial"/>
                          <a:sym typeface="Arial"/>
                        </a:rPr>
                        <a:t> {</a:t>
                      </a:r>
                    </a:p>
                    <a:p>
                      <a:r>
                        <a:rPr lang="en-US" sz="1400" b="0" i="0" u="none" strike="noStrike" cap="none" baseline="0" dirty="0">
                          <a:solidFill>
                            <a:srgbClr val="000000"/>
                          </a:solidFill>
                          <a:latin typeface="Arial"/>
                          <a:ea typeface="Arial"/>
                          <a:cs typeface="Arial"/>
                          <a:sym typeface="Arial"/>
                        </a:rPr>
                        <a:t>public static void main(String </a:t>
                      </a:r>
                      <a:r>
                        <a:rPr lang="en-US" sz="1400" b="0" i="0" u="none" strike="noStrike" cap="none" baseline="0" dirty="0" err="1">
                          <a:solidFill>
                            <a:srgbClr val="000000"/>
                          </a:solidFill>
                          <a:latin typeface="Arial"/>
                          <a:ea typeface="Arial"/>
                          <a:cs typeface="Arial"/>
                          <a:sym typeface="Arial"/>
                        </a:rPr>
                        <a:t>args</a:t>
                      </a:r>
                      <a:r>
                        <a:rPr lang="en-US" sz="1400" b="0" i="0" u="none" strike="noStrike" cap="none" baseline="0" dirty="0">
                          <a:solidFill>
                            <a:srgbClr val="000000"/>
                          </a:solidFill>
                          <a:latin typeface="Arial"/>
                          <a:ea typeface="Arial"/>
                          <a:cs typeface="Arial"/>
                          <a:sym typeface="Arial"/>
                        </a:rPr>
                        <a:t>[])</a:t>
                      </a:r>
                    </a:p>
                    <a:p>
                      <a:r>
                        <a:rPr lang="en-US" sz="1400" b="0" i="0" u="none" strike="noStrike" cap="none" baseline="0" dirty="0">
                          <a:solidFill>
                            <a:srgbClr val="000000"/>
                          </a:solidFill>
                          <a:latin typeface="Arial"/>
                          <a:ea typeface="Arial"/>
                          <a:cs typeface="Arial"/>
                          <a:sym typeface="Arial"/>
                        </a:rPr>
                        <a:t> {</a:t>
                      </a:r>
                    </a:p>
                    <a:p>
                      <a:r>
                        <a:rPr lang="en-US" sz="1600" b="0" i="0" u="none" strike="noStrike" cap="none" baseline="0" dirty="0">
                          <a:solidFill>
                            <a:srgbClr val="000000"/>
                          </a:solidFill>
                          <a:highlight>
                            <a:srgbClr val="FFFF00"/>
                          </a:highlight>
                          <a:latin typeface="Arial"/>
                          <a:ea typeface="Arial"/>
                          <a:cs typeface="Arial"/>
                          <a:sym typeface="Arial"/>
                        </a:rPr>
                        <a:t>Figure f = new Figure(10, 10);</a:t>
                      </a:r>
                    </a:p>
                    <a:p>
                      <a:r>
                        <a:rPr lang="en-IN" sz="1600" b="0" i="0" u="none" strike="noStrike" cap="none" baseline="0" dirty="0">
                          <a:solidFill>
                            <a:srgbClr val="000000"/>
                          </a:solidFill>
                          <a:highlight>
                            <a:srgbClr val="FFFF00"/>
                          </a:highlight>
                          <a:latin typeface="Arial"/>
                          <a:ea typeface="Arial"/>
                          <a:cs typeface="Arial"/>
                          <a:sym typeface="Arial"/>
                        </a:rPr>
                        <a:t>Rectangle r = new Rectangle(9, 5);</a:t>
                      </a:r>
                    </a:p>
                    <a:p>
                      <a:r>
                        <a:rPr lang="en-IN" sz="1600" b="0" i="0" u="none" strike="noStrike" cap="none" baseline="0" dirty="0">
                          <a:solidFill>
                            <a:srgbClr val="000000"/>
                          </a:solidFill>
                          <a:highlight>
                            <a:srgbClr val="FFFF00"/>
                          </a:highlight>
                          <a:latin typeface="Arial"/>
                          <a:ea typeface="Arial"/>
                          <a:cs typeface="Arial"/>
                          <a:sym typeface="Arial"/>
                        </a:rPr>
                        <a:t>Triangle t = new Triangle(10, 8);</a:t>
                      </a:r>
                    </a:p>
                    <a:p>
                      <a:endParaRPr lang="en-IN" sz="1600" b="0" i="0" u="none" strike="noStrike" cap="none" baseline="0" dirty="0">
                        <a:solidFill>
                          <a:srgbClr val="000000"/>
                        </a:solidFill>
                        <a:highlight>
                          <a:srgbClr val="FFFF00"/>
                        </a:highlight>
                        <a:latin typeface="Arial"/>
                        <a:ea typeface="Arial"/>
                        <a:cs typeface="Arial"/>
                        <a:sym typeface="Arial"/>
                      </a:endParaRPr>
                    </a:p>
                    <a:p>
                      <a:r>
                        <a:rPr lang="en-IN" sz="1400" b="0" i="0" u="none" strike="noStrike" cap="none" baseline="0" dirty="0">
                          <a:solidFill>
                            <a:srgbClr val="000000"/>
                          </a:solidFill>
                          <a:latin typeface="Arial"/>
                          <a:ea typeface="Arial"/>
                          <a:cs typeface="Arial"/>
                          <a:sym typeface="Arial"/>
                        </a:rPr>
                        <a:t>Figure </a:t>
                      </a:r>
                      <a:r>
                        <a:rPr lang="en-IN" sz="1400" b="0" i="0" u="none" strike="noStrike" cap="none" baseline="0" dirty="0" err="1">
                          <a:solidFill>
                            <a:srgbClr val="000000"/>
                          </a:solidFill>
                          <a:latin typeface="Arial"/>
                          <a:ea typeface="Arial"/>
                          <a:cs typeface="Arial"/>
                          <a:sym typeface="Arial"/>
                        </a:rPr>
                        <a:t>figref</a:t>
                      </a:r>
                      <a:r>
                        <a:rPr lang="en-IN" sz="1400" b="0" i="0" u="none" strike="noStrike" cap="none" baseline="0" dirty="0">
                          <a:solidFill>
                            <a:srgbClr val="000000"/>
                          </a:solidFill>
                          <a:latin typeface="Arial"/>
                          <a:ea typeface="Arial"/>
                          <a:cs typeface="Arial"/>
                          <a:sym typeface="Arial"/>
                        </a:rPr>
                        <a:t>;</a:t>
                      </a:r>
                    </a:p>
                    <a:p>
                      <a:r>
                        <a:rPr lang="en-IN" sz="1400" b="1" i="0" u="none" strike="noStrike" cap="none" baseline="0" dirty="0" err="1">
                          <a:solidFill>
                            <a:schemeClr val="accent3">
                              <a:lumMod val="75000"/>
                            </a:schemeClr>
                          </a:solidFill>
                          <a:latin typeface="Arial"/>
                          <a:ea typeface="Arial"/>
                          <a:cs typeface="Arial"/>
                          <a:sym typeface="Arial"/>
                        </a:rPr>
                        <a:t>figref</a:t>
                      </a:r>
                      <a:r>
                        <a:rPr lang="en-IN" sz="1400" b="1" i="0" u="none" strike="noStrike" cap="none" baseline="0" dirty="0">
                          <a:solidFill>
                            <a:schemeClr val="accent3">
                              <a:lumMod val="75000"/>
                            </a:schemeClr>
                          </a:solidFill>
                          <a:latin typeface="Arial"/>
                          <a:ea typeface="Arial"/>
                          <a:cs typeface="Arial"/>
                          <a:sym typeface="Arial"/>
                        </a:rPr>
                        <a:t> = r;</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("Area is " + </a:t>
                      </a:r>
                      <a:r>
                        <a:rPr lang="en-US" sz="1400" b="0" i="0" u="none" strike="noStrike" cap="none" baseline="0" dirty="0" err="1">
                          <a:solidFill>
                            <a:srgbClr val="000000"/>
                          </a:solidFill>
                          <a:latin typeface="Arial"/>
                          <a:ea typeface="Arial"/>
                          <a:cs typeface="Arial"/>
                          <a:sym typeface="Arial"/>
                        </a:rPr>
                        <a:t>figref.area</a:t>
                      </a:r>
                      <a:r>
                        <a:rPr lang="en-US" sz="1400" b="0" i="0" u="none" strike="noStrike" cap="none" baseline="0" dirty="0">
                          <a:solidFill>
                            <a:srgbClr val="000000"/>
                          </a:solidFill>
                          <a:latin typeface="Arial"/>
                          <a:ea typeface="Arial"/>
                          <a:cs typeface="Arial"/>
                          <a:sym typeface="Arial"/>
                        </a:rPr>
                        <a:t>());</a:t>
                      </a:r>
                    </a:p>
                    <a:p>
                      <a:r>
                        <a:rPr lang="en-IN" sz="1400" b="0" i="0" u="none" strike="noStrike" cap="none" baseline="0" dirty="0" err="1">
                          <a:solidFill>
                            <a:srgbClr val="000000"/>
                          </a:solidFill>
                          <a:highlight>
                            <a:srgbClr val="FFFF00"/>
                          </a:highlight>
                          <a:latin typeface="Arial"/>
                          <a:ea typeface="Arial"/>
                          <a:cs typeface="Arial"/>
                          <a:sym typeface="Arial"/>
                        </a:rPr>
                        <a:t>figref</a:t>
                      </a:r>
                      <a:r>
                        <a:rPr lang="en-IN" sz="1400" b="0" i="0" u="none" strike="noStrike" cap="none" baseline="0" dirty="0">
                          <a:solidFill>
                            <a:srgbClr val="000000"/>
                          </a:solidFill>
                          <a:highlight>
                            <a:srgbClr val="FFFF00"/>
                          </a:highlight>
                          <a:latin typeface="Arial"/>
                          <a:ea typeface="Arial"/>
                          <a:cs typeface="Arial"/>
                          <a:sym typeface="Arial"/>
                        </a:rPr>
                        <a:t> = t;</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("Area is " + </a:t>
                      </a:r>
                      <a:r>
                        <a:rPr lang="en-US" sz="1400" b="0" i="0" u="none" strike="noStrike" cap="none" baseline="0" dirty="0" err="1">
                          <a:solidFill>
                            <a:srgbClr val="000000"/>
                          </a:solidFill>
                          <a:latin typeface="Arial"/>
                          <a:ea typeface="Arial"/>
                          <a:cs typeface="Arial"/>
                          <a:sym typeface="Arial"/>
                        </a:rPr>
                        <a:t>figref.area</a:t>
                      </a:r>
                      <a:r>
                        <a:rPr lang="en-US" sz="1400" b="0" i="0" u="none" strike="noStrike" cap="none" baseline="0" dirty="0">
                          <a:solidFill>
                            <a:srgbClr val="000000"/>
                          </a:solidFill>
                          <a:latin typeface="Arial"/>
                          <a:ea typeface="Arial"/>
                          <a:cs typeface="Arial"/>
                          <a:sym typeface="Arial"/>
                        </a:rPr>
                        <a:t>());</a:t>
                      </a:r>
                    </a:p>
                    <a:p>
                      <a:r>
                        <a:rPr lang="en-IN" sz="1400" b="1" i="0" u="none" strike="noStrike" cap="none" baseline="0" dirty="0" err="1">
                          <a:solidFill>
                            <a:schemeClr val="accent3">
                              <a:lumMod val="75000"/>
                            </a:schemeClr>
                          </a:solidFill>
                          <a:latin typeface="Arial"/>
                          <a:ea typeface="Arial"/>
                          <a:cs typeface="Arial"/>
                          <a:sym typeface="Arial"/>
                        </a:rPr>
                        <a:t>figref</a:t>
                      </a:r>
                      <a:r>
                        <a:rPr lang="en-IN" sz="1400" b="1" i="0" u="none" strike="noStrike" cap="none" baseline="0" dirty="0">
                          <a:solidFill>
                            <a:schemeClr val="accent3">
                              <a:lumMod val="75000"/>
                            </a:schemeClr>
                          </a:solidFill>
                          <a:latin typeface="Arial"/>
                          <a:ea typeface="Arial"/>
                          <a:cs typeface="Arial"/>
                          <a:sym typeface="Arial"/>
                        </a:rPr>
                        <a:t> = f;</a:t>
                      </a:r>
                    </a:p>
                    <a:p>
                      <a:r>
                        <a:rPr lang="en-US" sz="1400" b="0" i="0" u="none" strike="noStrike" cap="none" baseline="0" dirty="0" err="1">
                          <a:solidFill>
                            <a:srgbClr val="000000"/>
                          </a:solidFill>
                          <a:latin typeface="Arial"/>
                          <a:ea typeface="Arial"/>
                          <a:cs typeface="Arial"/>
                          <a:sym typeface="Arial"/>
                        </a:rPr>
                        <a:t>System.out.println</a:t>
                      </a:r>
                      <a:r>
                        <a:rPr lang="en-US" sz="1400" b="0" i="0" u="none" strike="noStrike" cap="none" baseline="0" dirty="0">
                          <a:solidFill>
                            <a:srgbClr val="000000"/>
                          </a:solidFill>
                          <a:latin typeface="Arial"/>
                          <a:ea typeface="Arial"/>
                          <a:cs typeface="Arial"/>
                          <a:sym typeface="Arial"/>
                        </a:rPr>
                        <a:t>("Area is " + </a:t>
                      </a:r>
                      <a:r>
                        <a:rPr lang="en-US" sz="1400" b="0" i="0" u="none" strike="noStrike" cap="none" baseline="0" dirty="0" err="1">
                          <a:solidFill>
                            <a:srgbClr val="000000"/>
                          </a:solidFill>
                          <a:latin typeface="Arial"/>
                          <a:ea typeface="Arial"/>
                          <a:cs typeface="Arial"/>
                          <a:sym typeface="Arial"/>
                        </a:rPr>
                        <a:t>figref.area</a:t>
                      </a:r>
                      <a:r>
                        <a:rPr lang="en-US" sz="14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000000"/>
                          </a:solidFill>
                          <a:latin typeface="Arial"/>
                          <a:ea typeface="Arial"/>
                          <a:cs typeface="Arial"/>
                          <a:sym typeface="Arial"/>
                        </a:rPr>
                        <a:t>}</a:t>
                      </a:r>
                      <a:endParaRPr lang="en-US" sz="1400" b="0" i="0" u="none" strike="noStrike" cap="none" baseline="0" dirty="0">
                        <a:solidFill>
                          <a:srgbClr val="000000"/>
                        </a:solidFill>
                        <a:latin typeface="Arial"/>
                        <a:ea typeface="Arial"/>
                        <a:cs typeface="Arial"/>
                        <a:sym typeface="Arial"/>
                      </a:endParaRPr>
                    </a:p>
                  </a:txBody>
                  <a:tcPr/>
                </a:tc>
                <a:tc>
                  <a:txBody>
                    <a:bodyPr/>
                    <a:lstStyle/>
                    <a:p>
                      <a:r>
                        <a:rPr lang="en-US" sz="1400" b="0" i="0" u="none" strike="noStrike" cap="none" baseline="0" dirty="0">
                          <a:solidFill>
                            <a:srgbClr val="000000"/>
                          </a:solidFill>
                          <a:latin typeface="Arial"/>
                          <a:ea typeface="Arial"/>
                          <a:cs typeface="Arial"/>
                          <a:sym typeface="Arial"/>
                        </a:rPr>
                        <a:t>The output from the program is shown here:</a:t>
                      </a:r>
                    </a:p>
                    <a:p>
                      <a:r>
                        <a:rPr lang="en-IN" sz="1400" b="0" i="0" u="none" strike="noStrike" cap="none" baseline="0" dirty="0">
                          <a:solidFill>
                            <a:srgbClr val="000000"/>
                          </a:solidFill>
                          <a:latin typeface="Arial"/>
                          <a:ea typeface="Arial"/>
                          <a:cs typeface="Arial"/>
                          <a:sym typeface="Arial"/>
                        </a:rPr>
                        <a:t>Inside Area for Rectangle.</a:t>
                      </a:r>
                    </a:p>
                    <a:p>
                      <a:r>
                        <a:rPr lang="en-IN" sz="1400" b="0" i="0" u="none" strike="noStrike" cap="none" baseline="0" dirty="0">
                          <a:solidFill>
                            <a:srgbClr val="000000"/>
                          </a:solidFill>
                          <a:latin typeface="Arial"/>
                          <a:ea typeface="Arial"/>
                          <a:cs typeface="Arial"/>
                          <a:sym typeface="Arial"/>
                        </a:rPr>
                        <a:t>Area is 45</a:t>
                      </a:r>
                    </a:p>
                    <a:p>
                      <a:r>
                        <a:rPr lang="en-IN" sz="1400" b="0" i="0" u="none" strike="noStrike" cap="none" baseline="0" dirty="0">
                          <a:solidFill>
                            <a:srgbClr val="000000"/>
                          </a:solidFill>
                          <a:latin typeface="Arial"/>
                          <a:ea typeface="Arial"/>
                          <a:cs typeface="Arial"/>
                          <a:sym typeface="Arial"/>
                        </a:rPr>
                        <a:t>Inside Area for Triangle.</a:t>
                      </a:r>
                    </a:p>
                    <a:p>
                      <a:r>
                        <a:rPr lang="en-IN" sz="1400" b="0" i="0" u="none" strike="noStrike" cap="none" baseline="0" dirty="0">
                          <a:solidFill>
                            <a:srgbClr val="000000"/>
                          </a:solidFill>
                          <a:latin typeface="Arial"/>
                          <a:ea typeface="Arial"/>
                          <a:cs typeface="Arial"/>
                          <a:sym typeface="Arial"/>
                        </a:rPr>
                        <a:t>Area is 40</a:t>
                      </a:r>
                    </a:p>
                    <a:p>
                      <a:r>
                        <a:rPr lang="en-US" sz="1400" b="0" i="0" u="none" strike="noStrike" cap="none" baseline="0" dirty="0">
                          <a:solidFill>
                            <a:srgbClr val="000000"/>
                          </a:solidFill>
                          <a:latin typeface="Arial"/>
                          <a:ea typeface="Arial"/>
                          <a:cs typeface="Arial"/>
                          <a:sym typeface="Arial"/>
                        </a:rPr>
                        <a:t>Area for Figure is undefined.</a:t>
                      </a:r>
                    </a:p>
                    <a:p>
                      <a:r>
                        <a:rPr lang="en-IN" sz="1400" b="0" i="0" u="none" strike="noStrike" cap="none" baseline="0" dirty="0">
                          <a:solidFill>
                            <a:srgbClr val="000000"/>
                          </a:solidFill>
                          <a:latin typeface="Arial"/>
                          <a:ea typeface="Arial"/>
                          <a:cs typeface="Arial"/>
                          <a:sym typeface="Arial"/>
                        </a:rPr>
                        <a:t>Area is 0</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6024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dirty="0"/>
              <a:t>U</a:t>
            </a:r>
            <a:r>
              <a:rPr lang="en-IN" dirty="0"/>
              <a:t>PCASTING IN JAVA</a:t>
            </a:r>
          </a:p>
        </p:txBody>
      </p:sp>
      <p:sp>
        <p:nvSpPr>
          <p:cNvPr id="3" name="Text Placeholder 2"/>
          <p:cNvSpPr>
            <a:spLocks noGrp="1"/>
          </p:cNvSpPr>
          <p:nvPr>
            <p:ph type="body" idx="1"/>
          </p:nvPr>
        </p:nvSpPr>
        <p:spPr>
          <a:xfrm>
            <a:off x="323528" y="742950"/>
            <a:ext cx="8640960" cy="4277072"/>
          </a:xfrm>
        </p:spPr>
        <p:txBody>
          <a:bodyPr/>
          <a:lstStyle/>
          <a:p>
            <a:pPr algn="l" fontAlgn="base"/>
            <a:r>
              <a:rPr lang="en-US" sz="1400" b="0" i="0" u="none" strike="noStrike" dirty="0">
                <a:solidFill>
                  <a:srgbClr val="EC4E20"/>
                </a:solidFill>
                <a:effectLst/>
                <a:latin typeface="Roboto"/>
                <a:hlinkClick r:id="rId2"/>
              </a:rPr>
              <a:t>Inheritance</a:t>
            </a:r>
            <a:r>
              <a:rPr lang="en-US" sz="1400" b="0" i="0" dirty="0">
                <a:effectLst/>
                <a:latin typeface="Roboto"/>
              </a:rPr>
              <a:t> is an important pillar of </a:t>
            </a:r>
            <a:r>
              <a:rPr lang="en-US" sz="1400" b="0" i="0" u="none" strike="noStrike" dirty="0">
                <a:solidFill>
                  <a:srgbClr val="EC4E20"/>
                </a:solidFill>
                <a:effectLst/>
                <a:latin typeface="Roboto"/>
                <a:hlinkClick r:id="rId3"/>
              </a:rPr>
              <a:t>OOP(Object Oriented Programming)</a:t>
            </a:r>
            <a:r>
              <a:rPr lang="en-US" sz="1400" b="0" i="0" dirty="0">
                <a:effectLst/>
                <a:latin typeface="Roboto"/>
              </a:rPr>
              <a:t>. It is the mechanism in Java by which one class is allowed to inherit the features (</a:t>
            </a:r>
            <a:r>
              <a:rPr lang="en-US" sz="1400" b="0" i="0" u="none" strike="noStrike" dirty="0">
                <a:solidFill>
                  <a:srgbClr val="EC4E20"/>
                </a:solidFill>
                <a:effectLst/>
                <a:latin typeface="Roboto"/>
                <a:hlinkClick r:id="rId4"/>
              </a:rPr>
              <a:t>fields</a:t>
            </a:r>
            <a:r>
              <a:rPr lang="en-US" sz="1400" b="0" i="0" dirty="0">
                <a:effectLst/>
                <a:latin typeface="Roboto"/>
              </a:rPr>
              <a:t> and </a:t>
            </a:r>
            <a:r>
              <a:rPr lang="en-US" sz="1400" b="0" i="0" u="none" strike="noStrike" dirty="0">
                <a:solidFill>
                  <a:srgbClr val="EC4E20"/>
                </a:solidFill>
                <a:effectLst/>
                <a:latin typeface="Roboto"/>
                <a:hlinkClick r:id="rId5"/>
              </a:rPr>
              <a:t>methods</a:t>
            </a:r>
            <a:r>
              <a:rPr lang="en-US" sz="1400" b="0" i="0" dirty="0">
                <a:effectLst/>
                <a:latin typeface="Roboto"/>
              </a:rPr>
              <a:t>) of another class.</a:t>
            </a:r>
          </a:p>
          <a:p>
            <a:pPr algn="l" fontAlgn="base"/>
            <a:r>
              <a:rPr lang="en-US" sz="1400" b="0" i="0" dirty="0">
                <a:effectLst/>
                <a:latin typeface="Roboto"/>
              </a:rPr>
              <a:t>There are two ways in which the objects can be initialized while inheriting the properties of the parent and child classes. They are:</a:t>
            </a:r>
          </a:p>
          <a:p>
            <a:pPr algn="l" fontAlgn="base">
              <a:buFont typeface="+mj-lt"/>
              <a:buAutoNum type="arabicPeriod"/>
            </a:pPr>
            <a:r>
              <a:rPr lang="en-US" sz="1400" b="1" i="0" dirty="0">
                <a:effectLst/>
                <a:latin typeface="Roboto"/>
              </a:rPr>
              <a:t>Child c = new Child():</a:t>
            </a:r>
            <a:r>
              <a:rPr lang="en-US" sz="1400" b="0" i="0" dirty="0">
                <a:effectLst/>
                <a:latin typeface="Roboto"/>
              </a:rPr>
              <a:t> The use of this initialization is to access all the members present in both parent and child classes, as we are inheriting the properties.</a:t>
            </a:r>
          </a:p>
          <a:p>
            <a:pPr algn="l" fontAlgn="base">
              <a:buFont typeface="+mj-lt"/>
              <a:buAutoNum type="arabicPeriod"/>
            </a:pPr>
            <a:r>
              <a:rPr lang="en-US" sz="1400" b="1" i="0" dirty="0">
                <a:effectLst/>
                <a:latin typeface="Roboto"/>
              </a:rPr>
              <a:t>Parent p = new Child():</a:t>
            </a:r>
            <a:r>
              <a:rPr lang="en-US" sz="1400" b="0" i="0" dirty="0">
                <a:effectLst/>
                <a:latin typeface="Roboto"/>
              </a:rPr>
              <a:t> This type of initialization is used to access only the members present in the parent class and the methods which are overridden in the child class. This is because the parent class is upcasted to the child class.</a:t>
            </a:r>
          </a:p>
          <a:p>
            <a:pPr algn="l" fontAlgn="base"/>
            <a:r>
              <a:rPr lang="en-US" sz="1400" b="1" i="0" u="sng" dirty="0">
                <a:effectLst/>
                <a:latin typeface="Roboto"/>
              </a:rPr>
              <a:t>What is upcasting?</a:t>
            </a:r>
            <a:br>
              <a:rPr lang="en-US" sz="1400" b="0" i="0" dirty="0">
                <a:effectLst/>
                <a:latin typeface="Roboto"/>
              </a:rPr>
            </a:br>
            <a:r>
              <a:rPr lang="en-US" sz="1400" b="0" i="0" dirty="0">
                <a:effectLst/>
                <a:latin typeface="Roboto"/>
              </a:rPr>
              <a:t>Upcasting is the </a:t>
            </a:r>
            <a:r>
              <a:rPr lang="en-US" sz="1400" b="1" i="0" u="none" strike="noStrike" dirty="0">
                <a:solidFill>
                  <a:srgbClr val="EC4E20"/>
                </a:solidFill>
                <a:effectLst/>
                <a:latin typeface="Roboto"/>
                <a:hlinkClick r:id="rId6"/>
              </a:rPr>
              <a:t>typecasting</a:t>
            </a:r>
            <a:r>
              <a:rPr lang="en-US" sz="1400" b="1" i="0" dirty="0">
                <a:effectLst/>
                <a:latin typeface="Roboto"/>
              </a:rPr>
              <a:t> of a child object to a parent object</a:t>
            </a:r>
            <a:r>
              <a:rPr lang="en-US" sz="1400" b="0" i="0" dirty="0">
                <a:effectLst/>
                <a:latin typeface="Roboto"/>
              </a:rPr>
              <a:t>. Upcasting can be done implicitly. Upcasting gives us the flexibility to access the parent class members but it is not possible to access all the child class members using this feature. Instead of all the members, we can access some specified members of the child class. For instance, we can access the </a:t>
            </a:r>
            <a:r>
              <a:rPr lang="en-US" sz="1400" b="0" i="0" u="none" strike="noStrike" dirty="0">
                <a:solidFill>
                  <a:srgbClr val="EC4E20"/>
                </a:solidFill>
                <a:effectLst/>
                <a:latin typeface="Roboto"/>
                <a:hlinkClick r:id="rId7"/>
              </a:rPr>
              <a:t>overridden methods</a:t>
            </a:r>
            <a:r>
              <a:rPr lang="en-US" sz="1400" b="0" i="0" dirty="0">
                <a:effectLst/>
                <a:latin typeface="Roboto"/>
              </a:rPr>
              <a:t>.</a:t>
            </a:r>
          </a:p>
          <a:p>
            <a:pPr algn="just"/>
            <a:endParaRPr lang="en-US" sz="18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66</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66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r>
              <a:rPr lang="en-IN" sz="1800" dirty="0"/>
              <a:t>Abstract Classes and Methods</a:t>
            </a:r>
          </a:p>
          <a:p>
            <a:pPr algn="ctr"/>
            <a:r>
              <a:rPr lang="en-US" sz="1800" dirty="0"/>
              <a:t>Data </a:t>
            </a:r>
            <a:r>
              <a:rPr lang="en-US" sz="1800" b="1" dirty="0"/>
              <a:t>abstraction</a:t>
            </a:r>
            <a:r>
              <a:rPr lang="en-US" sz="1800" dirty="0"/>
              <a:t> is the process of hiding certain details and showing only essential information to the user.</a:t>
            </a:r>
            <a:br>
              <a:rPr lang="en-US" sz="1200" dirty="0"/>
            </a:br>
            <a:endParaRPr lang="en-US" sz="1200" dirty="0"/>
          </a:p>
          <a:p>
            <a:pPr algn="just"/>
            <a:r>
              <a:rPr lang="en-US" sz="1800" dirty="0">
                <a:highlight>
                  <a:srgbClr val="FFFF00"/>
                </a:highlight>
              </a:rPr>
              <a:t>Abstraction can be achieved with either abstract classes or </a:t>
            </a:r>
            <a:r>
              <a:rPr lang="en-US" sz="1800" dirty="0">
                <a:highlight>
                  <a:srgbClr val="FFFF00"/>
                </a:highlight>
                <a:hlinkClick r:id="rId2">
                  <a:extLst>
                    <a:ext uri="{A12FA001-AC4F-418D-AE19-62706E023703}">
                      <ahyp:hlinkClr xmlns:ahyp="http://schemas.microsoft.com/office/drawing/2018/hyperlinkcolor" val="tx"/>
                    </a:ext>
                  </a:extLst>
                </a:hlinkClick>
              </a:rPr>
              <a:t>interfaces</a:t>
            </a:r>
            <a:endParaRPr lang="en-US" sz="1800" dirty="0">
              <a:highlight>
                <a:srgbClr val="FFFF00"/>
              </a:highlight>
            </a:endParaRPr>
          </a:p>
          <a:p>
            <a:pPr algn="just"/>
            <a:r>
              <a:rPr lang="en-US" altLang="en-US" sz="1800" dirty="0"/>
              <a:t>The </a:t>
            </a:r>
            <a:r>
              <a:rPr lang="en-US" altLang="en-US" sz="1800" dirty="0">
                <a:highlight>
                  <a:srgbClr val="00FF00"/>
                </a:highlight>
              </a:rPr>
              <a:t>abstract keyword is a non-access modifier</a:t>
            </a:r>
            <a:r>
              <a:rPr lang="en-US" altLang="en-US" sz="1800" dirty="0"/>
              <a:t>, used for classes and methods: </a:t>
            </a:r>
          </a:p>
          <a:p>
            <a:pPr algn="just"/>
            <a:r>
              <a:rPr lang="en-US" sz="1600" b="1" dirty="0"/>
              <a:t>Abstract class:</a:t>
            </a:r>
            <a:r>
              <a:rPr lang="en-US" sz="1600" dirty="0"/>
              <a:t> is a restricted class that cannot be used to create objects (to access it, it must be inherited from another class).</a:t>
            </a:r>
          </a:p>
          <a:p>
            <a:pPr algn="just"/>
            <a:r>
              <a:rPr lang="en-US" sz="1600" b="1" dirty="0"/>
              <a:t>Abstract method:</a:t>
            </a:r>
            <a:r>
              <a:rPr lang="en-US" sz="1600" dirty="0"/>
              <a:t> can only be used in an abstract class, and it does not have a body. The body is provided by the subclass (inherited from).</a:t>
            </a:r>
          </a:p>
          <a:p>
            <a:pPr algn="just"/>
            <a:r>
              <a:rPr lang="en-US" sz="1800" dirty="0"/>
              <a:t>An abstract class can have both abstract and regular methods.</a:t>
            </a:r>
            <a:endParaRPr lang="en-US" sz="1200" dirty="0"/>
          </a:p>
          <a:p>
            <a:pPr algn="just"/>
            <a:endParaRPr lang="en-US" sz="18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67</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52974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r>
              <a:rPr lang="en-IN" sz="1800" dirty="0"/>
              <a:t>Abstract Classes and Methods</a:t>
            </a:r>
          </a:p>
          <a:p>
            <a:pPr marL="76200" indent="0" algn="just">
              <a:buNone/>
            </a:pPr>
            <a:r>
              <a:rPr lang="en-US" altLang="en-US" sz="1800" dirty="0">
                <a:solidFill>
                  <a:srgbClr val="0077AA"/>
                </a:solidFill>
                <a:highlight>
                  <a:srgbClr val="00FF00"/>
                </a:highlight>
                <a:latin typeface="Consolas" panose="020B0609020204030204" pitchFamily="49" charset="0"/>
              </a:rPr>
              <a:t>abstract</a:t>
            </a:r>
            <a:r>
              <a:rPr lang="en-US" altLang="en-US" sz="1800" dirty="0">
                <a:solidFill>
                  <a:srgbClr val="000000"/>
                </a:solidFill>
                <a:latin typeface="Consolas" panose="020B0609020204030204" pitchFamily="49" charset="0"/>
              </a:rPr>
              <a:t> </a:t>
            </a:r>
            <a:r>
              <a:rPr lang="en-US" altLang="en-US" sz="1800" dirty="0">
                <a:solidFill>
                  <a:srgbClr val="0077AA"/>
                </a:solidFill>
                <a:latin typeface="Consolas" panose="020B0609020204030204" pitchFamily="49" charset="0"/>
              </a:rPr>
              <a:t>class</a:t>
            </a:r>
            <a:r>
              <a:rPr lang="en-US" altLang="en-US" sz="1800" dirty="0">
                <a:solidFill>
                  <a:srgbClr val="000000"/>
                </a:solidFill>
                <a:latin typeface="Consolas" panose="020B0609020204030204" pitchFamily="49" charset="0"/>
              </a:rPr>
              <a:t> </a:t>
            </a:r>
            <a:r>
              <a:rPr lang="en-US" altLang="en-US" sz="1800" dirty="0">
                <a:solidFill>
                  <a:srgbClr val="DD4A68"/>
                </a:solidFill>
                <a:latin typeface="Consolas" panose="020B0609020204030204" pitchFamily="49" charset="0"/>
              </a:rPr>
              <a:t>Animal</a:t>
            </a:r>
            <a:r>
              <a:rPr lang="en-US" altLang="en-US" sz="1800" dirty="0">
                <a:solidFill>
                  <a:srgbClr val="000000"/>
                </a:solidFill>
                <a:latin typeface="Consolas" panose="020B0609020204030204" pitchFamily="49" charset="0"/>
              </a:rPr>
              <a:t> </a:t>
            </a:r>
          </a:p>
          <a:p>
            <a:pPr marL="76200" indent="0" algn="just">
              <a:buNone/>
            </a:pPr>
            <a:r>
              <a:rPr lang="en-US" altLang="en-US" sz="1800" dirty="0">
                <a:solidFill>
                  <a:srgbClr val="999999"/>
                </a:solidFill>
                <a:latin typeface="Consolas" panose="020B0609020204030204" pitchFamily="49" charset="0"/>
              </a:rPr>
              <a:t>{</a:t>
            </a:r>
            <a:r>
              <a:rPr lang="en-US" altLang="en-US" sz="1800" dirty="0">
                <a:solidFill>
                  <a:srgbClr val="000000"/>
                </a:solidFill>
                <a:latin typeface="Consolas" panose="020B0609020204030204" pitchFamily="49" charset="0"/>
              </a:rPr>
              <a:t> </a:t>
            </a:r>
          </a:p>
          <a:p>
            <a:pPr marL="76200" indent="0" algn="just">
              <a:buNone/>
            </a:pPr>
            <a:r>
              <a:rPr lang="en-US" altLang="en-US" sz="1800" dirty="0">
                <a:solidFill>
                  <a:srgbClr val="0077AA"/>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77AA"/>
                </a:solidFill>
                <a:highlight>
                  <a:srgbClr val="00FF00"/>
                </a:highlight>
                <a:latin typeface="Consolas" panose="020B0609020204030204" pitchFamily="49" charset="0"/>
              </a:rPr>
              <a:t>abstract</a:t>
            </a:r>
            <a:r>
              <a:rPr lang="en-US" altLang="en-US" sz="1800" dirty="0">
                <a:solidFill>
                  <a:srgbClr val="000000"/>
                </a:solidFill>
                <a:highlight>
                  <a:srgbClr val="00FF00"/>
                </a:highlight>
                <a:latin typeface="Consolas" panose="020B0609020204030204" pitchFamily="49" charset="0"/>
              </a:rPr>
              <a:t> </a:t>
            </a:r>
            <a:r>
              <a:rPr lang="en-US" altLang="en-US" sz="1800" dirty="0">
                <a:solidFill>
                  <a:srgbClr val="0077AA"/>
                </a:solidFill>
                <a:highlight>
                  <a:srgbClr val="00FF00"/>
                </a:highlight>
                <a:latin typeface="Consolas" panose="020B0609020204030204" pitchFamily="49" charset="0"/>
              </a:rPr>
              <a:t>void</a:t>
            </a:r>
            <a:r>
              <a:rPr lang="en-US" altLang="en-US" sz="1800" dirty="0">
                <a:solidFill>
                  <a:srgbClr val="000000"/>
                </a:solidFill>
                <a:highlight>
                  <a:srgbClr val="00FF00"/>
                </a:highlight>
                <a:latin typeface="Consolas" panose="020B0609020204030204" pitchFamily="49" charset="0"/>
              </a:rPr>
              <a:t> </a:t>
            </a:r>
            <a:r>
              <a:rPr lang="en-US" altLang="en-US" sz="1800" dirty="0" err="1">
                <a:solidFill>
                  <a:srgbClr val="DD4A68"/>
                </a:solidFill>
                <a:highlight>
                  <a:srgbClr val="00FF00"/>
                </a:highlight>
                <a:latin typeface="Consolas" panose="020B0609020204030204" pitchFamily="49" charset="0"/>
              </a:rPr>
              <a:t>animalSound</a:t>
            </a:r>
            <a:r>
              <a:rPr lang="en-US" altLang="en-US" sz="1800" dirty="0">
                <a:solidFill>
                  <a:srgbClr val="999999"/>
                </a:solidFill>
                <a:highlight>
                  <a:srgbClr val="00FF00"/>
                </a:highlight>
                <a:latin typeface="Consolas" panose="020B0609020204030204" pitchFamily="49" charset="0"/>
              </a:rPr>
              <a:t>();</a:t>
            </a:r>
            <a:r>
              <a:rPr lang="en-US" altLang="en-US" sz="1800" dirty="0">
                <a:solidFill>
                  <a:srgbClr val="000000"/>
                </a:solidFill>
                <a:highlight>
                  <a:srgbClr val="00FF00"/>
                </a:highlight>
                <a:latin typeface="Consolas" panose="020B0609020204030204" pitchFamily="49" charset="0"/>
              </a:rPr>
              <a:t> </a:t>
            </a:r>
          </a:p>
          <a:p>
            <a:pPr marL="76200" indent="0" algn="just">
              <a:buNone/>
            </a:pPr>
            <a:r>
              <a:rPr lang="en-US" altLang="en-US" sz="1800" dirty="0">
                <a:solidFill>
                  <a:srgbClr val="0077AA"/>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77AA"/>
                </a:solidFill>
                <a:latin typeface="Consolas" panose="020B0609020204030204" pitchFamily="49" charset="0"/>
              </a:rPr>
              <a:t>void</a:t>
            </a:r>
            <a:r>
              <a:rPr lang="en-US" altLang="en-US" sz="1800" dirty="0">
                <a:solidFill>
                  <a:srgbClr val="000000"/>
                </a:solidFill>
                <a:latin typeface="Consolas" panose="020B0609020204030204" pitchFamily="49" charset="0"/>
              </a:rPr>
              <a:t> </a:t>
            </a:r>
            <a:r>
              <a:rPr lang="en-US" altLang="en-US" sz="1800" dirty="0">
                <a:solidFill>
                  <a:srgbClr val="DD4A68"/>
                </a:solidFill>
                <a:latin typeface="Consolas" panose="020B0609020204030204" pitchFamily="49" charset="0"/>
              </a:rPr>
              <a:t>sleep</a:t>
            </a:r>
            <a:r>
              <a:rPr lang="en-US" altLang="en-US" sz="1800" dirty="0">
                <a:solidFill>
                  <a:srgbClr val="999999"/>
                </a:solidFill>
                <a:latin typeface="Consolas" panose="020B0609020204030204" pitchFamily="49" charset="0"/>
              </a:rPr>
              <a:t>()</a:t>
            </a:r>
            <a:r>
              <a:rPr lang="en-US" altLang="en-US" sz="1800" dirty="0">
                <a:solidFill>
                  <a:srgbClr val="000000"/>
                </a:solidFill>
                <a:latin typeface="Consolas" panose="020B0609020204030204" pitchFamily="49" charset="0"/>
              </a:rPr>
              <a:t> </a:t>
            </a:r>
          </a:p>
          <a:p>
            <a:pPr marL="76200" indent="0" algn="just">
              <a:buNone/>
            </a:pPr>
            <a:r>
              <a:rPr lang="en-US" altLang="en-US" sz="1800" dirty="0">
                <a:solidFill>
                  <a:srgbClr val="999999"/>
                </a:solidFill>
                <a:latin typeface="Consolas" panose="020B0609020204030204" pitchFamily="49" charset="0"/>
              </a:rPr>
              <a:t>{</a:t>
            </a:r>
            <a:r>
              <a:rPr lang="en-US" altLang="en-US" sz="1800" dirty="0">
                <a:solidFill>
                  <a:srgbClr val="000000"/>
                </a:solidFill>
                <a:latin typeface="Consolas" panose="020B0609020204030204" pitchFamily="49" charset="0"/>
              </a:rPr>
              <a:t> </a:t>
            </a:r>
          </a:p>
          <a:p>
            <a:pPr marL="76200" indent="0" algn="just">
              <a:buNone/>
            </a:pPr>
            <a:r>
              <a:rPr lang="en-US" altLang="en-US" sz="1800" dirty="0" err="1">
                <a:solidFill>
                  <a:srgbClr val="DD4A68"/>
                </a:solidFill>
                <a:latin typeface="Consolas" panose="020B0609020204030204" pitchFamily="49" charset="0"/>
              </a:rPr>
              <a:t>System</a:t>
            </a:r>
            <a:r>
              <a:rPr lang="en-US" altLang="en-US" sz="1800" dirty="0" err="1">
                <a:solidFill>
                  <a:srgbClr val="999999"/>
                </a:solidFill>
                <a:latin typeface="Consolas" panose="020B0609020204030204" pitchFamily="49" charset="0"/>
              </a:rPr>
              <a:t>.</a:t>
            </a:r>
            <a:r>
              <a:rPr lang="en-US" altLang="en-US" sz="1800" dirty="0" err="1">
                <a:solidFill>
                  <a:srgbClr val="000000"/>
                </a:solidFill>
                <a:latin typeface="Consolas" panose="020B0609020204030204" pitchFamily="49" charset="0"/>
              </a:rPr>
              <a:t>out</a:t>
            </a:r>
            <a:r>
              <a:rPr lang="en-US" altLang="en-US" sz="1800" dirty="0" err="1">
                <a:solidFill>
                  <a:srgbClr val="999999"/>
                </a:solidFill>
                <a:latin typeface="Consolas" panose="020B0609020204030204" pitchFamily="49" charset="0"/>
              </a:rPr>
              <a:t>.</a:t>
            </a:r>
            <a:r>
              <a:rPr lang="en-US" altLang="en-US" sz="1800" dirty="0" err="1">
                <a:solidFill>
                  <a:srgbClr val="DD4A68"/>
                </a:solidFill>
                <a:latin typeface="Consolas" panose="020B0609020204030204" pitchFamily="49" charset="0"/>
              </a:rPr>
              <a:t>println</a:t>
            </a:r>
            <a:r>
              <a:rPr lang="en-US" altLang="en-US" sz="1800" dirty="0">
                <a:solidFill>
                  <a:srgbClr val="999999"/>
                </a:solidFill>
                <a:latin typeface="Consolas" panose="020B0609020204030204" pitchFamily="49" charset="0"/>
              </a:rPr>
              <a:t>(</a:t>
            </a:r>
            <a:r>
              <a:rPr lang="en-US" altLang="en-US" sz="1800" dirty="0">
                <a:solidFill>
                  <a:srgbClr val="669900"/>
                </a:solidFill>
                <a:latin typeface="Consolas" panose="020B0609020204030204" pitchFamily="49" charset="0"/>
              </a:rPr>
              <a:t>"</a:t>
            </a:r>
            <a:r>
              <a:rPr lang="en-US" altLang="en-US" sz="1800" dirty="0" err="1">
                <a:solidFill>
                  <a:srgbClr val="669900"/>
                </a:solidFill>
                <a:latin typeface="Consolas" panose="020B0609020204030204" pitchFamily="49" charset="0"/>
              </a:rPr>
              <a:t>Zzz</a:t>
            </a:r>
            <a:r>
              <a:rPr lang="en-US" altLang="en-US" sz="1800" dirty="0">
                <a:solidFill>
                  <a:srgbClr val="669900"/>
                </a:solidFill>
                <a:latin typeface="Consolas" panose="020B0609020204030204" pitchFamily="49" charset="0"/>
              </a:rPr>
              <a:t>"</a:t>
            </a:r>
            <a:r>
              <a:rPr lang="en-US" altLang="en-US" sz="1800" dirty="0">
                <a:solidFill>
                  <a:srgbClr val="999999"/>
                </a:solidFill>
                <a:latin typeface="Consolas" panose="020B0609020204030204" pitchFamily="49" charset="0"/>
              </a:rPr>
              <a:t>);</a:t>
            </a:r>
          </a:p>
          <a:p>
            <a:pPr marL="76200" indent="0" algn="just">
              <a:buNone/>
            </a:pPr>
            <a:r>
              <a:rPr lang="en-US" altLang="en-US" sz="1800" dirty="0">
                <a:solidFill>
                  <a:srgbClr val="000000"/>
                </a:solidFill>
                <a:latin typeface="Consolas" panose="020B0609020204030204" pitchFamily="49" charset="0"/>
              </a:rPr>
              <a:t> </a:t>
            </a:r>
            <a:r>
              <a:rPr lang="en-US" altLang="en-US" sz="1800" dirty="0">
                <a:solidFill>
                  <a:srgbClr val="999999"/>
                </a:solidFill>
                <a:latin typeface="Consolas" panose="020B0609020204030204" pitchFamily="49" charset="0"/>
              </a:rPr>
              <a:t>}</a:t>
            </a:r>
            <a:r>
              <a:rPr lang="en-US" altLang="en-US" sz="1800" dirty="0">
                <a:solidFill>
                  <a:srgbClr val="000000"/>
                </a:solidFill>
                <a:latin typeface="Consolas" panose="020B0609020204030204" pitchFamily="49" charset="0"/>
              </a:rPr>
              <a:t> </a:t>
            </a:r>
            <a:r>
              <a:rPr lang="en-US" altLang="en-US" sz="1800" dirty="0">
                <a:solidFill>
                  <a:srgbClr val="999999"/>
                </a:solidFill>
                <a:latin typeface="Consolas" panose="020B0609020204030204" pitchFamily="49" charset="0"/>
              </a:rPr>
              <a:t>}</a:t>
            </a:r>
            <a:r>
              <a:rPr lang="en-US" altLang="en-US" sz="800" dirty="0">
                <a:solidFill>
                  <a:schemeClr val="tx1"/>
                </a:solidFill>
              </a:rPr>
              <a:t> </a:t>
            </a:r>
          </a:p>
          <a:p>
            <a:pPr marL="76200" indent="0" algn="just">
              <a:buNone/>
            </a:pPr>
            <a:r>
              <a:rPr lang="en-US" sz="1800" dirty="0"/>
              <a:t>From the example above, it is not possible to create an object of the Animal class:</a:t>
            </a:r>
            <a:endParaRPr lang="en-US" altLang="en-US" sz="3200" dirty="0">
              <a:solidFill>
                <a:schemeClr val="tx1"/>
              </a:solidFill>
              <a:latin typeface="Arial" panose="020B0604020202020204" pitchFamily="34" charset="0"/>
            </a:endParaRPr>
          </a:p>
          <a:p>
            <a:pPr marL="76200" indent="0" algn="just">
              <a:buNone/>
            </a:pPr>
            <a:endParaRPr lang="en-US" sz="18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68</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5383BEC-CD95-422C-84BF-2C4BAFF390B9}"/>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0994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57150"/>
            <a:ext cx="8659688" cy="518914"/>
          </a:xfrm>
        </p:spPr>
        <p:txBody>
          <a:bodyPr/>
          <a:lstStyle/>
          <a:p>
            <a:r>
              <a:rPr lang="en-IN" dirty="0"/>
              <a:t>Java Abstraction</a:t>
            </a:r>
          </a:p>
        </p:txBody>
      </p:sp>
      <p:sp>
        <p:nvSpPr>
          <p:cNvPr id="3" name="Text Placeholder 2"/>
          <p:cNvSpPr>
            <a:spLocks noGrp="1"/>
          </p:cNvSpPr>
          <p:nvPr>
            <p:ph type="body" idx="1"/>
          </p:nvPr>
        </p:nvSpPr>
        <p:spPr>
          <a:xfrm>
            <a:off x="323528" y="699542"/>
            <a:ext cx="8640960" cy="4320480"/>
          </a:xfrm>
        </p:spPr>
        <p:txBody>
          <a:bodyPr/>
          <a:lstStyle/>
          <a:p>
            <a:pPr algn="just"/>
            <a:r>
              <a:rPr lang="en-US" altLang="en-US" sz="2000" dirty="0">
                <a:solidFill>
                  <a:srgbClr val="DD4A68"/>
                </a:solidFill>
                <a:latin typeface="Consolas" panose="020B0609020204030204" pitchFamily="49" charset="0"/>
              </a:rPr>
              <a:t>Animal</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myObj</a:t>
            </a:r>
            <a:r>
              <a:rPr lang="en-US" altLang="en-US" sz="2000" dirty="0">
                <a:solidFill>
                  <a:srgbClr val="000000"/>
                </a:solidFill>
                <a:latin typeface="Consolas" panose="020B0609020204030204" pitchFamily="49" charset="0"/>
              </a:rPr>
              <a:t> </a:t>
            </a:r>
            <a:r>
              <a:rPr lang="en-US" altLang="en-US" sz="2000" dirty="0">
                <a:solidFill>
                  <a:srgbClr val="9A6E3A"/>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77AA"/>
                </a:solidFill>
                <a:latin typeface="Consolas" panose="020B0609020204030204" pitchFamily="49" charset="0"/>
              </a:rPr>
              <a:t>new</a:t>
            </a:r>
            <a:r>
              <a:rPr lang="en-US" altLang="en-US" sz="2000" dirty="0">
                <a:solidFill>
                  <a:srgbClr val="000000"/>
                </a:solidFill>
                <a:latin typeface="Consolas" panose="020B0609020204030204" pitchFamily="49" charset="0"/>
              </a:rPr>
              <a:t> </a:t>
            </a:r>
            <a:r>
              <a:rPr lang="en-US" altLang="en-US" sz="2000" dirty="0">
                <a:solidFill>
                  <a:srgbClr val="DD4A68"/>
                </a:solidFill>
                <a:latin typeface="Consolas" panose="020B0609020204030204" pitchFamily="49" charset="0"/>
              </a:rPr>
              <a:t>Animal</a:t>
            </a:r>
            <a:r>
              <a:rPr lang="en-US" altLang="en-US" sz="2000" dirty="0">
                <a:solidFill>
                  <a:srgbClr val="999999"/>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708090"/>
                </a:solidFill>
                <a:latin typeface="Consolas" panose="020B0609020204030204" pitchFamily="49" charset="0"/>
              </a:rPr>
              <a:t>// will generate an error</a:t>
            </a:r>
            <a:r>
              <a:rPr lang="en-US" altLang="en-US" sz="1100" dirty="0">
                <a:solidFill>
                  <a:schemeClr val="tx1"/>
                </a:solidFill>
              </a:rPr>
              <a:t> </a:t>
            </a:r>
            <a:endParaRPr lang="en-US" altLang="en-US" sz="4400" dirty="0">
              <a:solidFill>
                <a:schemeClr val="tx1"/>
              </a:solidFill>
              <a:latin typeface="Arial" panose="020B0604020202020204" pitchFamily="34" charset="0"/>
            </a:endParaRPr>
          </a:p>
          <a:p>
            <a:pPr algn="just"/>
            <a:r>
              <a:rPr lang="en-US" sz="1800" dirty="0"/>
              <a:t>To access the abstract class, it must be inherited from another class.</a:t>
            </a:r>
          </a:p>
          <a:p>
            <a:pPr marL="76200" indent="0" algn="just">
              <a:buNone/>
            </a:pPr>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69</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5383BEC-CD95-422C-84BF-2C4BAFF390B9}"/>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564641-4F0E-46D3-8DAF-D0773CC69496}"/>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FD0A0CB-A3EB-47B7-BFA9-36CB5DE98F41}"/>
              </a:ext>
            </a:extLst>
          </p:cNvPr>
          <p:cNvGraphicFramePr>
            <a:graphicFrameLocks noGrp="1"/>
          </p:cNvGraphicFramePr>
          <p:nvPr>
            <p:extLst>
              <p:ext uri="{D42A27DB-BD31-4B8C-83A1-F6EECF244321}">
                <p14:modId xmlns:p14="http://schemas.microsoft.com/office/powerpoint/2010/main" val="3709856520"/>
              </p:ext>
            </p:extLst>
          </p:nvPr>
        </p:nvGraphicFramePr>
        <p:xfrm>
          <a:off x="267116" y="1581150"/>
          <a:ext cx="8800684" cy="3562350"/>
        </p:xfrm>
        <a:graphic>
          <a:graphicData uri="http://schemas.openxmlformats.org/drawingml/2006/table">
            <a:tbl>
              <a:tblPr firstRow="1" bandRow="1">
                <a:tableStyleId>{D016372B-EEBE-4A30-A24A-56B3CD919E51}</a:tableStyleId>
              </a:tblPr>
              <a:tblGrid>
                <a:gridCol w="4384827">
                  <a:extLst>
                    <a:ext uri="{9D8B030D-6E8A-4147-A177-3AD203B41FA5}">
                      <a16:colId xmlns:a16="http://schemas.microsoft.com/office/drawing/2014/main" val="696780819"/>
                    </a:ext>
                  </a:extLst>
                </a:gridCol>
                <a:gridCol w="4415857">
                  <a:extLst>
                    <a:ext uri="{9D8B030D-6E8A-4147-A177-3AD203B41FA5}">
                      <a16:colId xmlns:a16="http://schemas.microsoft.com/office/drawing/2014/main" val="3552814739"/>
                    </a:ext>
                  </a:extLst>
                </a:gridCol>
              </a:tblGrid>
              <a:tr h="3562350">
                <a:tc>
                  <a:txBody>
                    <a:bodyPr/>
                    <a:lstStyle/>
                    <a:p>
                      <a:r>
                        <a:rPr lang="en-IN" sz="1800" b="0" i="0" u="none" strike="noStrike" cap="none" dirty="0">
                          <a:solidFill>
                            <a:srgbClr val="000000"/>
                          </a:solidFill>
                          <a:effectLst/>
                          <a:latin typeface="Arial"/>
                          <a:ea typeface="Arial"/>
                          <a:cs typeface="Arial"/>
                          <a:sym typeface="Arial"/>
                        </a:rPr>
                        <a:t>// Subclass (inherit from Animal)</a:t>
                      </a:r>
                      <a:r>
                        <a:rPr lang="en-IN" sz="1800" dirty="0"/>
                        <a:t> </a:t>
                      </a:r>
                    </a:p>
                    <a:p>
                      <a:r>
                        <a:rPr lang="en-IN" sz="1800" b="0" i="0" u="none" strike="noStrike" cap="none" dirty="0">
                          <a:solidFill>
                            <a:srgbClr val="000000"/>
                          </a:solidFill>
                          <a:effectLst/>
                          <a:latin typeface="Arial"/>
                          <a:ea typeface="Arial"/>
                          <a:cs typeface="Arial"/>
                          <a:sym typeface="Arial"/>
                        </a:rPr>
                        <a:t>class</a:t>
                      </a:r>
                      <a:r>
                        <a:rPr lang="en-IN" sz="1800" dirty="0"/>
                        <a:t> </a:t>
                      </a:r>
                      <a:r>
                        <a:rPr lang="en-IN" sz="1800" b="0" i="0" u="none" strike="noStrike" cap="none" dirty="0">
                          <a:solidFill>
                            <a:srgbClr val="000000"/>
                          </a:solidFill>
                          <a:effectLst/>
                          <a:latin typeface="Arial"/>
                          <a:ea typeface="Arial"/>
                          <a:cs typeface="Arial"/>
                          <a:sym typeface="Arial"/>
                        </a:rPr>
                        <a:t>Pig</a:t>
                      </a:r>
                      <a:r>
                        <a:rPr lang="en-IN" sz="1800" dirty="0"/>
                        <a:t> </a:t>
                      </a:r>
                      <a:r>
                        <a:rPr lang="en-IN" sz="1800" b="0" i="0" u="none" strike="noStrike" cap="none" dirty="0">
                          <a:solidFill>
                            <a:srgbClr val="000000"/>
                          </a:solidFill>
                          <a:effectLst/>
                          <a:highlight>
                            <a:srgbClr val="FFFF00"/>
                          </a:highlight>
                          <a:latin typeface="Arial"/>
                          <a:ea typeface="Arial"/>
                          <a:cs typeface="Arial"/>
                          <a:sym typeface="Arial"/>
                        </a:rPr>
                        <a:t>extends</a:t>
                      </a:r>
                      <a:r>
                        <a:rPr lang="en-IN" sz="1800" dirty="0">
                          <a:highlight>
                            <a:srgbClr val="FFFF00"/>
                          </a:highlight>
                        </a:rPr>
                        <a:t> </a:t>
                      </a:r>
                      <a:r>
                        <a:rPr lang="en-IN" sz="1800" b="0" i="0" u="none" strike="noStrike" cap="none" dirty="0">
                          <a:solidFill>
                            <a:srgbClr val="000000"/>
                          </a:solidFill>
                          <a:effectLst/>
                          <a:highlight>
                            <a:srgbClr val="FFFF00"/>
                          </a:highlight>
                          <a:latin typeface="Arial"/>
                          <a:ea typeface="Arial"/>
                          <a:cs typeface="Arial"/>
                          <a:sym typeface="Arial"/>
                        </a:rPr>
                        <a:t>Animal</a:t>
                      </a:r>
                    </a:p>
                    <a:p>
                      <a:r>
                        <a:rPr lang="en-IN" sz="1800" dirty="0"/>
                        <a:t> </a:t>
                      </a:r>
                      <a:r>
                        <a:rPr lang="en-IN" sz="1800" b="0" i="0" u="none" strike="noStrike" cap="none" dirty="0">
                          <a:solidFill>
                            <a:srgbClr val="000000"/>
                          </a:solidFill>
                          <a:effectLst/>
                          <a:latin typeface="Arial"/>
                          <a:ea typeface="Arial"/>
                          <a:cs typeface="Arial"/>
                          <a:sym typeface="Arial"/>
                        </a:rPr>
                        <a:t>{</a:t>
                      </a:r>
                      <a:r>
                        <a:rPr lang="en-IN" sz="1800" dirty="0"/>
                        <a:t> </a:t>
                      </a:r>
                    </a:p>
                    <a:p>
                      <a:r>
                        <a:rPr lang="en-IN" sz="1800" b="0" i="0" u="none" strike="noStrike" cap="none" dirty="0">
                          <a:solidFill>
                            <a:srgbClr val="FF0000"/>
                          </a:solidFill>
                          <a:effectLst/>
                          <a:latin typeface="Arial"/>
                          <a:ea typeface="Arial"/>
                          <a:cs typeface="Arial"/>
                          <a:sym typeface="Arial"/>
                        </a:rPr>
                        <a:t>public</a:t>
                      </a:r>
                      <a:r>
                        <a:rPr lang="en-IN" sz="1800" dirty="0">
                          <a:solidFill>
                            <a:srgbClr val="FF0000"/>
                          </a:solidFill>
                        </a:rPr>
                        <a:t> </a:t>
                      </a:r>
                      <a:r>
                        <a:rPr lang="en-IN" sz="1800" b="0" i="0" u="none" strike="noStrike" cap="none" dirty="0">
                          <a:solidFill>
                            <a:srgbClr val="FF0000"/>
                          </a:solidFill>
                          <a:effectLst/>
                          <a:latin typeface="Arial"/>
                          <a:ea typeface="Arial"/>
                          <a:cs typeface="Arial"/>
                          <a:sym typeface="Arial"/>
                        </a:rPr>
                        <a:t>void</a:t>
                      </a:r>
                      <a:r>
                        <a:rPr lang="en-IN" sz="1800" dirty="0">
                          <a:solidFill>
                            <a:srgbClr val="FF0000"/>
                          </a:solidFill>
                        </a:rPr>
                        <a:t> </a:t>
                      </a:r>
                      <a:r>
                        <a:rPr lang="en-IN" sz="1800" b="0" i="0" u="none" strike="noStrike" cap="none" dirty="0" err="1">
                          <a:solidFill>
                            <a:srgbClr val="FF0000"/>
                          </a:solidFill>
                          <a:effectLst/>
                          <a:latin typeface="Arial"/>
                          <a:ea typeface="Arial"/>
                          <a:cs typeface="Arial"/>
                          <a:sym typeface="Arial"/>
                        </a:rPr>
                        <a:t>animalSound</a:t>
                      </a:r>
                      <a:r>
                        <a:rPr lang="en-IN" sz="1800" b="0" i="0" u="none" strike="noStrike" cap="none" dirty="0">
                          <a:solidFill>
                            <a:srgbClr val="FF0000"/>
                          </a:solidFill>
                          <a:effectLst/>
                          <a:latin typeface="Arial"/>
                          <a:ea typeface="Arial"/>
                          <a:cs typeface="Arial"/>
                          <a:sym typeface="Arial"/>
                        </a:rPr>
                        <a:t>()</a:t>
                      </a:r>
                    </a:p>
                    <a:p>
                      <a:r>
                        <a:rPr lang="en-IN" sz="1800" dirty="0"/>
                        <a:t> </a:t>
                      </a:r>
                      <a:r>
                        <a:rPr lang="en-IN" sz="1800" b="0" i="0" u="none" strike="noStrike" cap="none" dirty="0">
                          <a:solidFill>
                            <a:srgbClr val="000000"/>
                          </a:solidFill>
                          <a:effectLst/>
                          <a:latin typeface="Arial"/>
                          <a:ea typeface="Arial"/>
                          <a:cs typeface="Arial"/>
                          <a:sym typeface="Arial"/>
                        </a:rPr>
                        <a:t>{</a:t>
                      </a:r>
                      <a:r>
                        <a:rPr lang="en-IN" sz="1800" dirty="0"/>
                        <a:t> </a:t>
                      </a:r>
                      <a:endParaRPr lang="en-IN" sz="1800" b="0" i="0" u="none" strike="noStrike" cap="none" dirty="0">
                        <a:solidFill>
                          <a:srgbClr val="000000"/>
                        </a:solidFill>
                        <a:effectLst/>
                        <a:latin typeface="Arial"/>
                        <a:ea typeface="Arial"/>
                        <a:cs typeface="Arial"/>
                        <a:sym typeface="Arial"/>
                      </a:endParaRPr>
                    </a:p>
                    <a:p>
                      <a:r>
                        <a:rPr lang="en-IN" sz="1600" b="0" i="0" u="none" strike="noStrike" cap="none" dirty="0">
                          <a:solidFill>
                            <a:schemeClr val="accent3">
                              <a:lumMod val="75000"/>
                            </a:schemeClr>
                          </a:solidFill>
                          <a:effectLst/>
                          <a:latin typeface="Arial"/>
                          <a:ea typeface="Arial"/>
                          <a:cs typeface="Arial"/>
                          <a:sym typeface="Arial"/>
                        </a:rPr>
                        <a:t>/ /The body of </a:t>
                      </a:r>
                      <a:r>
                        <a:rPr lang="en-IN" sz="1600" b="0" i="0" u="none" strike="noStrike" cap="none" dirty="0" err="1">
                          <a:solidFill>
                            <a:schemeClr val="accent3">
                              <a:lumMod val="75000"/>
                            </a:schemeClr>
                          </a:solidFill>
                          <a:effectLst/>
                          <a:latin typeface="Arial"/>
                          <a:ea typeface="Arial"/>
                          <a:cs typeface="Arial"/>
                          <a:sym typeface="Arial"/>
                        </a:rPr>
                        <a:t>animalSound</a:t>
                      </a:r>
                      <a:r>
                        <a:rPr lang="en-IN" sz="1600" b="0" i="0" u="none" strike="noStrike" cap="none" dirty="0">
                          <a:solidFill>
                            <a:schemeClr val="accent3">
                              <a:lumMod val="75000"/>
                            </a:schemeClr>
                          </a:solidFill>
                          <a:effectLst/>
                          <a:latin typeface="Arial"/>
                          <a:ea typeface="Arial"/>
                          <a:cs typeface="Arial"/>
                          <a:sym typeface="Arial"/>
                        </a:rPr>
                        <a:t>() is provided here</a:t>
                      </a:r>
                    </a:p>
                    <a:p>
                      <a:r>
                        <a:rPr lang="en-IN" sz="1800" b="0" i="0" u="none" strike="noStrike" cap="none" dirty="0" err="1">
                          <a:solidFill>
                            <a:srgbClr val="000000"/>
                          </a:solidFill>
                          <a:effectLst/>
                          <a:latin typeface="Arial"/>
                          <a:ea typeface="Arial"/>
                          <a:cs typeface="Arial"/>
                          <a:sym typeface="Arial"/>
                        </a:rPr>
                        <a:t>System.</a:t>
                      </a:r>
                      <a:r>
                        <a:rPr lang="en-IN" sz="1800" dirty="0" err="1"/>
                        <a:t>out</a:t>
                      </a:r>
                      <a:r>
                        <a:rPr lang="en-IN" sz="1800" b="0" i="0" u="none" strike="noStrike" cap="none" dirty="0" err="1">
                          <a:solidFill>
                            <a:srgbClr val="000000"/>
                          </a:solidFill>
                          <a:effectLst/>
                          <a:latin typeface="Arial"/>
                          <a:ea typeface="Arial"/>
                          <a:cs typeface="Arial"/>
                          <a:sym typeface="Arial"/>
                        </a:rPr>
                        <a:t>.println</a:t>
                      </a:r>
                      <a:r>
                        <a:rPr lang="en-IN" sz="1800" b="0" i="0" u="none" strike="noStrike" cap="none" dirty="0">
                          <a:solidFill>
                            <a:srgbClr val="000000"/>
                          </a:solidFill>
                          <a:effectLst/>
                          <a:latin typeface="Arial"/>
                          <a:ea typeface="Arial"/>
                          <a:cs typeface="Arial"/>
                          <a:sym typeface="Arial"/>
                        </a:rPr>
                        <a:t>("The pig says: wee wee");</a:t>
                      </a:r>
                      <a:r>
                        <a:rPr lang="en-IN" sz="1800" dirty="0"/>
                        <a:t> </a:t>
                      </a:r>
                    </a:p>
                    <a:p>
                      <a:r>
                        <a:rPr lang="en-IN" sz="1800" b="0" i="0" u="none" strike="noStrike" cap="none" dirty="0">
                          <a:solidFill>
                            <a:srgbClr val="000000"/>
                          </a:solidFill>
                          <a:effectLst/>
                          <a:latin typeface="Arial"/>
                          <a:ea typeface="Arial"/>
                          <a:cs typeface="Arial"/>
                          <a:sym typeface="Arial"/>
                        </a:rPr>
                        <a:t>}</a:t>
                      </a:r>
                      <a:r>
                        <a:rPr lang="en-IN" sz="1800" dirty="0"/>
                        <a:t> </a:t>
                      </a:r>
                    </a:p>
                    <a:p>
                      <a:r>
                        <a:rPr lang="en-IN" sz="1800" b="0" i="0" u="none" strike="noStrike" cap="none" dirty="0">
                          <a:solidFill>
                            <a:srgbClr val="000000"/>
                          </a:solidFill>
                          <a:effectLst/>
                          <a:latin typeface="Arial"/>
                          <a:ea typeface="Arial"/>
                          <a:cs typeface="Arial"/>
                          <a:sym typeface="Arial"/>
                        </a:rPr>
                        <a:t>}</a:t>
                      </a:r>
                      <a:endParaRPr lang="en-IN" sz="1800" dirty="0"/>
                    </a:p>
                  </a:txBody>
                  <a:tcPr/>
                </a:tc>
                <a:tc>
                  <a:txBody>
                    <a:bodyPr/>
                    <a:lstStyle/>
                    <a:p>
                      <a:r>
                        <a:rPr lang="en-IN" sz="2000" b="0" i="0" u="none" strike="noStrike" cap="none" dirty="0">
                          <a:solidFill>
                            <a:srgbClr val="000000"/>
                          </a:solidFill>
                          <a:effectLst/>
                          <a:latin typeface="Arial"/>
                          <a:ea typeface="Arial"/>
                          <a:cs typeface="Arial"/>
                          <a:sym typeface="Arial"/>
                        </a:rPr>
                        <a:t>class</a:t>
                      </a:r>
                      <a:r>
                        <a:rPr lang="en-IN" sz="2000" dirty="0"/>
                        <a:t> </a:t>
                      </a:r>
                      <a:r>
                        <a:rPr lang="en-IN" sz="2000" b="0" i="0" u="none" strike="noStrike" cap="none" dirty="0" err="1">
                          <a:solidFill>
                            <a:srgbClr val="000000"/>
                          </a:solidFill>
                          <a:effectLst/>
                          <a:latin typeface="Arial"/>
                          <a:ea typeface="Arial"/>
                          <a:cs typeface="Arial"/>
                          <a:sym typeface="Arial"/>
                        </a:rPr>
                        <a:t>MyMainClass</a:t>
                      </a:r>
                      <a:r>
                        <a:rPr lang="en-IN" sz="2000" dirty="0"/>
                        <a:t> </a:t>
                      </a:r>
                    </a:p>
                    <a:p>
                      <a:r>
                        <a:rPr lang="en-IN" sz="2000" b="0" i="0" u="none" strike="noStrike" cap="none" dirty="0">
                          <a:solidFill>
                            <a:srgbClr val="000000"/>
                          </a:solidFill>
                          <a:effectLst/>
                          <a:latin typeface="Arial"/>
                          <a:ea typeface="Arial"/>
                          <a:cs typeface="Arial"/>
                          <a:sym typeface="Arial"/>
                        </a:rPr>
                        <a:t>{</a:t>
                      </a:r>
                      <a:r>
                        <a:rPr lang="en-IN" sz="2000" dirty="0"/>
                        <a:t> </a:t>
                      </a:r>
                    </a:p>
                    <a:p>
                      <a:r>
                        <a:rPr lang="en-IN" sz="2000" b="0" i="0" u="none" strike="noStrike" cap="none" dirty="0">
                          <a:solidFill>
                            <a:srgbClr val="000000"/>
                          </a:solidFill>
                          <a:effectLst/>
                          <a:latin typeface="Arial"/>
                          <a:ea typeface="Arial"/>
                          <a:cs typeface="Arial"/>
                          <a:sym typeface="Arial"/>
                        </a:rPr>
                        <a:t>public</a:t>
                      </a:r>
                      <a:r>
                        <a:rPr lang="en-IN" sz="2000" dirty="0"/>
                        <a:t> </a:t>
                      </a:r>
                      <a:r>
                        <a:rPr lang="en-IN" sz="2000" b="0" i="0" u="none" strike="noStrike" cap="none" dirty="0">
                          <a:solidFill>
                            <a:srgbClr val="000000"/>
                          </a:solidFill>
                          <a:effectLst/>
                          <a:latin typeface="Arial"/>
                          <a:ea typeface="Arial"/>
                          <a:cs typeface="Arial"/>
                          <a:sym typeface="Arial"/>
                        </a:rPr>
                        <a:t>static</a:t>
                      </a:r>
                      <a:r>
                        <a:rPr lang="en-IN" sz="2000" dirty="0"/>
                        <a:t> </a:t>
                      </a:r>
                      <a:r>
                        <a:rPr lang="en-IN" sz="2000" b="0" i="0" u="none" strike="noStrike" cap="none" dirty="0">
                          <a:solidFill>
                            <a:srgbClr val="000000"/>
                          </a:solidFill>
                          <a:effectLst/>
                          <a:latin typeface="Arial"/>
                          <a:ea typeface="Arial"/>
                          <a:cs typeface="Arial"/>
                          <a:sym typeface="Arial"/>
                        </a:rPr>
                        <a:t>void</a:t>
                      </a:r>
                      <a:r>
                        <a:rPr lang="en-IN" sz="2000" dirty="0"/>
                        <a:t> </a:t>
                      </a:r>
                      <a:r>
                        <a:rPr lang="en-IN" sz="2000" b="0" i="0" u="none" strike="noStrike" cap="none" dirty="0">
                          <a:solidFill>
                            <a:srgbClr val="000000"/>
                          </a:solidFill>
                          <a:effectLst/>
                          <a:latin typeface="Arial"/>
                          <a:ea typeface="Arial"/>
                          <a:cs typeface="Arial"/>
                          <a:sym typeface="Arial"/>
                        </a:rPr>
                        <a:t>main(String[]</a:t>
                      </a:r>
                      <a:r>
                        <a:rPr lang="en-IN" sz="2000" dirty="0"/>
                        <a:t> </a:t>
                      </a:r>
                      <a:r>
                        <a:rPr lang="en-IN" sz="2000" dirty="0" err="1"/>
                        <a:t>args</a:t>
                      </a:r>
                      <a:r>
                        <a:rPr lang="en-IN" sz="2000" b="0" i="0" u="none" strike="noStrike" cap="none" dirty="0">
                          <a:solidFill>
                            <a:srgbClr val="000000"/>
                          </a:solidFill>
                          <a:effectLst/>
                          <a:latin typeface="Arial"/>
                          <a:ea typeface="Arial"/>
                          <a:cs typeface="Arial"/>
                          <a:sym typeface="Arial"/>
                        </a:rPr>
                        <a:t>)</a:t>
                      </a:r>
                    </a:p>
                    <a:p>
                      <a:r>
                        <a:rPr lang="en-IN" sz="2000" dirty="0"/>
                        <a:t> </a:t>
                      </a:r>
                      <a:r>
                        <a:rPr lang="en-IN" sz="2000" b="0" i="0" u="none" strike="noStrike" cap="none" dirty="0">
                          <a:solidFill>
                            <a:srgbClr val="000000"/>
                          </a:solidFill>
                          <a:effectLst/>
                          <a:latin typeface="Arial"/>
                          <a:ea typeface="Arial"/>
                          <a:cs typeface="Arial"/>
                          <a:sym typeface="Arial"/>
                        </a:rPr>
                        <a:t>{</a:t>
                      </a:r>
                      <a:r>
                        <a:rPr lang="en-IN" sz="2000" dirty="0"/>
                        <a:t> </a:t>
                      </a:r>
                    </a:p>
                    <a:p>
                      <a:r>
                        <a:rPr lang="en-IN" sz="2000" b="0" i="0" u="none" strike="noStrike" cap="none" dirty="0">
                          <a:solidFill>
                            <a:srgbClr val="000000"/>
                          </a:solidFill>
                          <a:effectLst/>
                          <a:latin typeface="Arial"/>
                          <a:ea typeface="Arial"/>
                          <a:cs typeface="Arial"/>
                          <a:sym typeface="Arial"/>
                        </a:rPr>
                        <a:t>Pig</a:t>
                      </a:r>
                      <a:r>
                        <a:rPr lang="en-IN" sz="2000" dirty="0"/>
                        <a:t> </a:t>
                      </a:r>
                      <a:r>
                        <a:rPr lang="en-IN" sz="2000" dirty="0" err="1"/>
                        <a:t>myPig</a:t>
                      </a:r>
                      <a:r>
                        <a:rPr lang="en-IN" sz="2000" dirty="0"/>
                        <a:t> </a:t>
                      </a:r>
                      <a:r>
                        <a:rPr lang="en-IN" sz="2000" b="0" i="0" u="none" strike="noStrike" cap="none" dirty="0">
                          <a:solidFill>
                            <a:srgbClr val="000000"/>
                          </a:solidFill>
                          <a:effectLst/>
                          <a:latin typeface="Arial"/>
                          <a:ea typeface="Arial"/>
                          <a:cs typeface="Arial"/>
                          <a:sym typeface="Arial"/>
                        </a:rPr>
                        <a:t>=</a:t>
                      </a:r>
                      <a:r>
                        <a:rPr lang="en-IN" sz="2000" dirty="0"/>
                        <a:t> </a:t>
                      </a:r>
                      <a:r>
                        <a:rPr lang="en-IN" sz="2000" b="0" i="0" u="none" strike="noStrike" cap="none" dirty="0">
                          <a:solidFill>
                            <a:srgbClr val="000000"/>
                          </a:solidFill>
                          <a:effectLst/>
                          <a:latin typeface="Arial"/>
                          <a:ea typeface="Arial"/>
                          <a:cs typeface="Arial"/>
                          <a:sym typeface="Arial"/>
                        </a:rPr>
                        <a:t>new</a:t>
                      </a:r>
                      <a:r>
                        <a:rPr lang="en-IN" sz="2000" dirty="0"/>
                        <a:t> </a:t>
                      </a:r>
                      <a:r>
                        <a:rPr lang="en-IN" sz="2000" b="0" i="0" u="none" strike="noStrike" cap="none" dirty="0">
                          <a:solidFill>
                            <a:srgbClr val="000000"/>
                          </a:solidFill>
                          <a:effectLst/>
                          <a:latin typeface="Arial"/>
                          <a:ea typeface="Arial"/>
                          <a:cs typeface="Arial"/>
                          <a:sym typeface="Arial"/>
                        </a:rPr>
                        <a:t>Pig();</a:t>
                      </a:r>
                      <a:r>
                        <a:rPr lang="en-IN" sz="2000" dirty="0"/>
                        <a:t> </a:t>
                      </a:r>
                    </a:p>
                    <a:p>
                      <a:endParaRPr lang="en-IN" sz="2000" dirty="0"/>
                    </a:p>
                    <a:p>
                      <a:r>
                        <a:rPr lang="en-IN" sz="2000" dirty="0" err="1"/>
                        <a:t>myPig</a:t>
                      </a:r>
                      <a:r>
                        <a:rPr lang="en-IN" sz="2000" b="0" i="0" u="none" strike="noStrike" cap="none" dirty="0" err="1">
                          <a:solidFill>
                            <a:srgbClr val="000000"/>
                          </a:solidFill>
                          <a:effectLst/>
                          <a:latin typeface="Arial"/>
                          <a:ea typeface="Arial"/>
                          <a:cs typeface="Arial"/>
                          <a:sym typeface="Arial"/>
                        </a:rPr>
                        <a:t>.animalSound</a:t>
                      </a:r>
                      <a:r>
                        <a:rPr lang="en-IN" sz="2000" b="0" i="0" u="none" strike="noStrike" cap="none" dirty="0">
                          <a:solidFill>
                            <a:srgbClr val="000000"/>
                          </a:solidFill>
                          <a:effectLst/>
                          <a:latin typeface="Arial"/>
                          <a:ea typeface="Arial"/>
                          <a:cs typeface="Arial"/>
                          <a:sym typeface="Arial"/>
                        </a:rPr>
                        <a:t>();</a:t>
                      </a:r>
                      <a:r>
                        <a:rPr lang="en-IN" sz="2000" dirty="0"/>
                        <a:t> </a:t>
                      </a:r>
                    </a:p>
                    <a:p>
                      <a:r>
                        <a:rPr lang="en-IN" sz="2000" dirty="0" err="1"/>
                        <a:t>myPig</a:t>
                      </a:r>
                      <a:r>
                        <a:rPr lang="en-IN" sz="2000" b="0" i="0" u="none" strike="noStrike" cap="none" dirty="0" err="1">
                          <a:solidFill>
                            <a:srgbClr val="000000"/>
                          </a:solidFill>
                          <a:effectLst/>
                          <a:latin typeface="Arial"/>
                          <a:ea typeface="Arial"/>
                          <a:cs typeface="Arial"/>
                          <a:sym typeface="Arial"/>
                        </a:rPr>
                        <a:t>.sleep</a:t>
                      </a:r>
                      <a:r>
                        <a:rPr lang="en-IN" sz="2000" b="0" i="0" u="none" strike="noStrike" cap="none" dirty="0">
                          <a:solidFill>
                            <a:srgbClr val="000000"/>
                          </a:solidFill>
                          <a:effectLst/>
                          <a:latin typeface="Arial"/>
                          <a:ea typeface="Arial"/>
                          <a:cs typeface="Arial"/>
                          <a:sym typeface="Arial"/>
                        </a:rPr>
                        <a:t>();</a:t>
                      </a:r>
                    </a:p>
                    <a:p>
                      <a:r>
                        <a:rPr lang="en-IN" sz="2000" dirty="0"/>
                        <a:t> </a:t>
                      </a:r>
                      <a:r>
                        <a:rPr lang="en-IN" sz="2000" b="0" i="0" u="none" strike="noStrike" cap="none" dirty="0">
                          <a:solidFill>
                            <a:srgbClr val="000000"/>
                          </a:solidFill>
                          <a:effectLst/>
                          <a:latin typeface="Arial"/>
                          <a:ea typeface="Arial"/>
                          <a:cs typeface="Arial"/>
                          <a:sym typeface="Arial"/>
                        </a:rPr>
                        <a:t>}</a:t>
                      </a:r>
                      <a:r>
                        <a:rPr lang="en-IN" sz="2000" dirty="0"/>
                        <a:t> </a:t>
                      </a:r>
                    </a:p>
                    <a:p>
                      <a:r>
                        <a:rPr lang="en-IN" sz="2000" b="0" i="0" u="none" strike="noStrike" cap="none" dirty="0">
                          <a:solidFill>
                            <a:srgbClr val="000000"/>
                          </a:solidFill>
                          <a:effectLst/>
                          <a:latin typeface="Arial"/>
                          <a:ea typeface="Arial"/>
                          <a:cs typeface="Arial"/>
                          <a:sym typeface="Arial"/>
                        </a:rPr>
                        <a:t>}</a:t>
                      </a:r>
                      <a:endParaRPr lang="en-IN" dirty="0"/>
                    </a:p>
                  </a:txBody>
                  <a:tcPr/>
                </a:tc>
                <a:extLst>
                  <a:ext uri="{0D108BD9-81ED-4DB2-BD59-A6C34878D82A}">
                    <a16:rowId xmlns:a16="http://schemas.microsoft.com/office/drawing/2014/main" val="3845800458"/>
                  </a:ext>
                </a:extLst>
              </a:tr>
            </a:tbl>
          </a:graphicData>
        </a:graphic>
      </p:graphicFrame>
    </p:spTree>
    <p:extLst>
      <p:ext uri="{BB962C8B-B14F-4D97-AF65-F5344CB8AC3E}">
        <p14:creationId xmlns:p14="http://schemas.microsoft.com/office/powerpoint/2010/main" val="328792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C66D-8A97-A337-D538-B6DF5C68027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70A663C-44C6-AF91-257F-9D88A568B003}"/>
              </a:ext>
            </a:extLst>
          </p:cNvPr>
          <p:cNvSpPr>
            <a:spLocks noGrp="1"/>
          </p:cNvSpPr>
          <p:nvPr>
            <p:ph type="body" idx="1"/>
          </p:nvPr>
        </p:nvSpPr>
        <p:spPr/>
        <p:txBody>
          <a:bodyPr/>
          <a:lstStyle/>
          <a:p>
            <a:pPr algn="just"/>
            <a:r>
              <a:rPr lang="en-US" b="0" i="0" dirty="0">
                <a:solidFill>
                  <a:srgbClr val="610B4B"/>
                </a:solidFill>
                <a:effectLst/>
                <a:latin typeface="erdana"/>
              </a:rPr>
              <a:t>Why use inheritance in java</a:t>
            </a:r>
          </a:p>
          <a:p>
            <a:pPr algn="just">
              <a:buFont typeface="Arial" panose="020B0604020202020204" pitchFamily="34" charset="0"/>
              <a:buChar char="•"/>
            </a:pPr>
            <a:r>
              <a:rPr lang="en-US" b="0" i="0" dirty="0">
                <a:solidFill>
                  <a:srgbClr val="000000"/>
                </a:solidFill>
                <a:effectLst/>
                <a:latin typeface="inter-regular" panose="020B0604020202020204" charset="0"/>
              </a:rPr>
              <a:t>For </a:t>
            </a:r>
            <a:r>
              <a:rPr lang="en-US" b="0" i="0" u="none" strike="noStrike" dirty="0">
                <a:solidFill>
                  <a:srgbClr val="008000"/>
                </a:solidFill>
                <a:effectLst/>
                <a:latin typeface="inter-regular" panose="020B0604020202020204" charset="0"/>
                <a:hlinkClick r:id="rId2"/>
              </a:rPr>
              <a:t>Method Overriding</a:t>
            </a:r>
            <a:r>
              <a:rPr lang="en-US" b="0" i="0" dirty="0">
                <a:solidFill>
                  <a:srgbClr val="000000"/>
                </a:solidFill>
                <a:effectLst/>
                <a:latin typeface="inter-regular" panose="020B0604020202020204" charset="0"/>
              </a:rPr>
              <a:t> (so </a:t>
            </a:r>
            <a:r>
              <a:rPr lang="en-US" b="0" i="0" u="none" strike="noStrike" dirty="0">
                <a:solidFill>
                  <a:srgbClr val="008000"/>
                </a:solidFill>
                <a:effectLst/>
                <a:latin typeface="inter-regular" panose="020B0604020202020204" charset="0"/>
                <a:hlinkClick r:id="rId3"/>
              </a:rPr>
              <a:t>runtime polymorphism</a:t>
            </a:r>
            <a:r>
              <a:rPr lang="en-US" b="0" i="0" dirty="0">
                <a:solidFill>
                  <a:srgbClr val="000000"/>
                </a:solidFill>
                <a:effectLst/>
                <a:latin typeface="inter-regular" panose="020B0604020202020204" charset="0"/>
              </a:rPr>
              <a:t> can be achieved).</a:t>
            </a:r>
          </a:p>
          <a:p>
            <a:pPr algn="just">
              <a:buFont typeface="Arial" panose="020B0604020202020204" pitchFamily="34" charset="0"/>
              <a:buChar char="•"/>
            </a:pPr>
            <a:r>
              <a:rPr lang="en-US" b="0" i="0" dirty="0">
                <a:solidFill>
                  <a:srgbClr val="000000"/>
                </a:solidFill>
                <a:effectLst/>
                <a:latin typeface="inter-regular" panose="020B0604020202020204" charset="0"/>
              </a:rPr>
              <a:t>For Code Reusability.</a:t>
            </a:r>
          </a:p>
          <a:p>
            <a:endParaRPr lang="en-IN" dirty="0"/>
          </a:p>
        </p:txBody>
      </p:sp>
      <p:sp>
        <p:nvSpPr>
          <p:cNvPr id="4" name="Slide Number Placeholder 3">
            <a:extLst>
              <a:ext uri="{FF2B5EF4-FFF2-40B4-BE49-F238E27FC236}">
                <a16:creationId xmlns:a16="http://schemas.microsoft.com/office/drawing/2014/main" id="{BE7BC84D-CD0A-3C5C-2D61-8CAB6DA26E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2611767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r>
              <a:rPr lang="en-IN" sz="1800" dirty="0"/>
              <a:t>Abstract Classes and Methods</a:t>
            </a:r>
          </a:p>
          <a:p>
            <a:pPr algn="just"/>
            <a:r>
              <a:rPr lang="en-US" sz="2000" dirty="0"/>
              <a:t>Abstract Methods are sometimes referred to as </a:t>
            </a:r>
            <a:r>
              <a:rPr lang="en-US" sz="2000" i="1" dirty="0" err="1">
                <a:solidFill>
                  <a:schemeClr val="accent3">
                    <a:lumMod val="75000"/>
                  </a:schemeClr>
                </a:solidFill>
              </a:rPr>
              <a:t>subclasser</a:t>
            </a:r>
            <a:r>
              <a:rPr lang="en-US" sz="2000" i="1" dirty="0">
                <a:solidFill>
                  <a:schemeClr val="accent3">
                    <a:lumMod val="75000"/>
                  </a:schemeClr>
                </a:solidFill>
              </a:rPr>
              <a:t> responsibility </a:t>
            </a:r>
            <a:r>
              <a:rPr lang="en-US" sz="2000" dirty="0">
                <a:solidFill>
                  <a:schemeClr val="accent3">
                    <a:lumMod val="75000"/>
                  </a:schemeClr>
                </a:solidFill>
              </a:rPr>
              <a:t>because they have no implementation specified in the superclass. </a:t>
            </a:r>
          </a:p>
          <a:p>
            <a:pPr algn="just"/>
            <a:r>
              <a:rPr lang="en-US" sz="2000" dirty="0"/>
              <a:t>Thus, a subclass must override them—it cannot simply use the version defined in the superclass. </a:t>
            </a:r>
          </a:p>
          <a:p>
            <a:pPr algn="just"/>
            <a:r>
              <a:rPr lang="en-US" sz="2000" dirty="0"/>
              <a:t>To declare an abstract method, use this general form:</a:t>
            </a:r>
          </a:p>
          <a:p>
            <a:pPr algn="just"/>
            <a:r>
              <a:rPr lang="en-IN" sz="2000" dirty="0">
                <a:solidFill>
                  <a:schemeClr val="accent3">
                    <a:lumMod val="75000"/>
                  </a:schemeClr>
                </a:solidFill>
              </a:rPr>
              <a:t>abstract </a:t>
            </a:r>
            <a:r>
              <a:rPr lang="en-IN" sz="2000" i="1" dirty="0">
                <a:solidFill>
                  <a:schemeClr val="accent3">
                    <a:lumMod val="75000"/>
                  </a:schemeClr>
                </a:solidFill>
              </a:rPr>
              <a:t>type name(parameter-list)</a:t>
            </a:r>
            <a:r>
              <a:rPr lang="en-IN" sz="2000" dirty="0">
                <a:solidFill>
                  <a:schemeClr val="accent3">
                    <a:lumMod val="75000"/>
                  </a:schemeClr>
                </a:solidFill>
              </a:rPr>
              <a:t>;</a:t>
            </a:r>
          </a:p>
          <a:p>
            <a:pPr algn="just"/>
            <a:r>
              <a:rPr lang="en-US" sz="2000" dirty="0"/>
              <a:t>Any class that contains one or more abstract methods must also be declared abstract.</a:t>
            </a:r>
          </a:p>
          <a:p>
            <a:pPr algn="just"/>
            <a:endParaRPr lang="en-US" sz="18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70</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2061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71</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Java Abstract Class - The Coding Shala">
            <a:extLst>
              <a:ext uri="{FF2B5EF4-FFF2-40B4-BE49-F238E27FC236}">
                <a16:creationId xmlns:a16="http://schemas.microsoft.com/office/drawing/2014/main" id="{527DFFF5-4C89-4185-BBE9-F252B6BA9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16" y="699542"/>
            <a:ext cx="8751596" cy="408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433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r>
              <a:rPr lang="en-IN" sz="1800" dirty="0"/>
              <a:t>Abstract Classes and Methods</a:t>
            </a:r>
            <a:endParaRPr lang="en-US" sz="1400" dirty="0"/>
          </a:p>
          <a:p>
            <a:pPr algn="just"/>
            <a:r>
              <a:rPr lang="en-US" sz="1800" dirty="0"/>
              <a:t>To declare a class abstract, you simply use the </a:t>
            </a:r>
            <a:r>
              <a:rPr lang="en-US" sz="1800" b="1" dirty="0"/>
              <a:t>abstract </a:t>
            </a:r>
            <a:r>
              <a:rPr lang="en-US" sz="1800" dirty="0"/>
              <a:t>keyword in front of the </a:t>
            </a:r>
            <a:r>
              <a:rPr lang="en-US" sz="1800" b="1" dirty="0"/>
              <a:t>class </a:t>
            </a:r>
            <a:r>
              <a:rPr lang="en-US" sz="1800" dirty="0"/>
              <a:t>keyword at the beginning of the class declaration. </a:t>
            </a:r>
          </a:p>
          <a:p>
            <a:pPr algn="just"/>
            <a:r>
              <a:rPr lang="en-US" sz="1800" dirty="0">
                <a:highlight>
                  <a:srgbClr val="FFFF00"/>
                </a:highlight>
              </a:rPr>
              <a:t>There can be no objects of an abstract class</a:t>
            </a:r>
            <a:r>
              <a:rPr lang="en-US" sz="1800" dirty="0"/>
              <a:t>. That </a:t>
            </a:r>
            <a:r>
              <a:rPr lang="en-US" sz="1800" dirty="0" err="1"/>
              <a:t>is,an</a:t>
            </a:r>
            <a:r>
              <a:rPr lang="en-US" sz="1800" dirty="0"/>
              <a:t> abstract class cannot be directly instantiated with the </a:t>
            </a:r>
            <a:r>
              <a:rPr lang="en-US" sz="1800" b="1" dirty="0"/>
              <a:t>new </a:t>
            </a:r>
            <a:r>
              <a:rPr lang="en-US" sz="1800" dirty="0"/>
              <a:t>operator.</a:t>
            </a:r>
          </a:p>
          <a:p>
            <a:pPr algn="just"/>
            <a:r>
              <a:rPr lang="en-US" sz="1800" dirty="0"/>
              <a:t> Such objects would be useless, because an abstract class is not fully defined. Also, you cannot declare abstract constructors, or abstract static methods. </a:t>
            </a:r>
          </a:p>
          <a:p>
            <a:pPr algn="just"/>
            <a:r>
              <a:rPr lang="en-US" sz="1800" dirty="0">
                <a:solidFill>
                  <a:srgbClr val="FF0000"/>
                </a:solidFill>
              </a:rPr>
              <a:t>Any subclass of an abstract class must either implement all of the abstract methods in the superclass, or be itself declared </a:t>
            </a:r>
            <a:r>
              <a:rPr lang="en-US" sz="1800" b="1" dirty="0">
                <a:solidFill>
                  <a:srgbClr val="FF0000"/>
                </a:solidFill>
              </a:rPr>
              <a:t>abstract</a:t>
            </a:r>
            <a:r>
              <a:rPr lang="en-US" sz="1800" dirty="0">
                <a:solidFill>
                  <a:srgbClr val="FF0000"/>
                </a:solidFill>
              </a:rPr>
              <a:t>.</a:t>
            </a:r>
          </a:p>
          <a:p>
            <a:pPr marL="76200" indent="0">
              <a:buNone/>
            </a:pPr>
            <a:endParaRPr lang="en-US" sz="12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72</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1729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369332"/>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73</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5383BEC-CD95-422C-84BF-2C4BAFF390B9}"/>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564641-4F0E-46D3-8DAF-D0773CC69496}"/>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FD0A0CB-A3EB-47B7-BFA9-36CB5DE98F41}"/>
              </a:ext>
            </a:extLst>
          </p:cNvPr>
          <p:cNvGraphicFramePr>
            <a:graphicFrameLocks noGrp="1"/>
          </p:cNvGraphicFramePr>
          <p:nvPr>
            <p:extLst>
              <p:ext uri="{D42A27DB-BD31-4B8C-83A1-F6EECF244321}">
                <p14:modId xmlns:p14="http://schemas.microsoft.com/office/powerpoint/2010/main" val="3781012807"/>
              </p:ext>
            </p:extLst>
          </p:nvPr>
        </p:nvGraphicFramePr>
        <p:xfrm>
          <a:off x="179512" y="492810"/>
          <a:ext cx="8888288" cy="4650690"/>
        </p:xfrm>
        <a:graphic>
          <a:graphicData uri="http://schemas.openxmlformats.org/drawingml/2006/table">
            <a:tbl>
              <a:tblPr firstRow="1" bandRow="1">
                <a:tableStyleId>{D016372B-EEBE-4A30-A24A-56B3CD919E51}</a:tableStyleId>
              </a:tblPr>
              <a:tblGrid>
                <a:gridCol w="4467596">
                  <a:extLst>
                    <a:ext uri="{9D8B030D-6E8A-4147-A177-3AD203B41FA5}">
                      <a16:colId xmlns:a16="http://schemas.microsoft.com/office/drawing/2014/main" val="696780819"/>
                    </a:ext>
                  </a:extLst>
                </a:gridCol>
                <a:gridCol w="4420692">
                  <a:extLst>
                    <a:ext uri="{9D8B030D-6E8A-4147-A177-3AD203B41FA5}">
                      <a16:colId xmlns:a16="http://schemas.microsoft.com/office/drawing/2014/main" val="3552814739"/>
                    </a:ext>
                  </a:extLst>
                </a:gridCol>
              </a:tblGrid>
              <a:tr h="4650690">
                <a:tc>
                  <a:txBody>
                    <a:bodyPr/>
                    <a:lstStyle/>
                    <a:p>
                      <a:r>
                        <a:rPr lang="en-US" sz="1400" b="0" i="0" u="none" strike="noStrike" cap="none" baseline="0" dirty="0">
                          <a:solidFill>
                            <a:srgbClr val="000000"/>
                          </a:solidFill>
                          <a:latin typeface="Arial"/>
                          <a:ea typeface="Arial"/>
                          <a:cs typeface="Arial"/>
                          <a:sym typeface="Arial"/>
                        </a:rPr>
                        <a:t>// A Simple demonstration of abstract.</a:t>
                      </a:r>
                    </a:p>
                    <a:p>
                      <a:r>
                        <a:rPr lang="en-IN" sz="1800" b="0" i="0" u="none" strike="noStrike" cap="none" baseline="0" dirty="0">
                          <a:solidFill>
                            <a:srgbClr val="FF0000"/>
                          </a:solidFill>
                          <a:latin typeface="Arial"/>
                          <a:ea typeface="Arial"/>
                          <a:cs typeface="Arial"/>
                          <a:sym typeface="Arial"/>
                        </a:rPr>
                        <a:t>abstract class A </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highlight>
                            <a:srgbClr val="FFFF00"/>
                          </a:highlight>
                          <a:latin typeface="Arial"/>
                          <a:ea typeface="Arial"/>
                          <a:cs typeface="Arial"/>
                          <a:sym typeface="Arial"/>
                        </a:rPr>
                        <a:t>abstract void </a:t>
                      </a:r>
                      <a:r>
                        <a:rPr lang="en-IN" sz="1800" b="0" i="0" u="none" strike="noStrike" cap="none" baseline="0" dirty="0" err="1">
                          <a:solidFill>
                            <a:srgbClr val="000000"/>
                          </a:solidFill>
                          <a:highlight>
                            <a:srgbClr val="FFFF00"/>
                          </a:highlight>
                          <a:latin typeface="Arial"/>
                          <a:ea typeface="Arial"/>
                          <a:cs typeface="Arial"/>
                          <a:sym typeface="Arial"/>
                        </a:rPr>
                        <a:t>callme</a:t>
                      </a:r>
                      <a:r>
                        <a:rPr lang="en-IN" sz="1800" b="0" i="0" u="none" strike="noStrike" cap="none" baseline="0" dirty="0">
                          <a:solidFill>
                            <a:srgbClr val="000000"/>
                          </a:solidFill>
                          <a:highlight>
                            <a:srgbClr val="FFFF00"/>
                          </a:highlight>
                          <a:latin typeface="Arial"/>
                          <a:ea typeface="Arial"/>
                          <a:cs typeface="Arial"/>
                          <a:sym typeface="Arial"/>
                        </a:rPr>
                        <a:t>();</a:t>
                      </a:r>
                    </a:p>
                    <a:p>
                      <a:r>
                        <a:rPr lang="en-US" sz="1800" b="0" i="0" u="none" strike="noStrike" cap="none" baseline="0" dirty="0">
                          <a:solidFill>
                            <a:srgbClr val="000000"/>
                          </a:solidFill>
                          <a:latin typeface="Arial"/>
                          <a:ea typeface="Arial"/>
                          <a:cs typeface="Arial"/>
                          <a:sym typeface="Arial"/>
                        </a:rPr>
                        <a:t>// concrete methods are still allowed in abstract classes</a:t>
                      </a:r>
                    </a:p>
                    <a:p>
                      <a:r>
                        <a:rPr lang="en-IN" sz="1800" b="0" i="0" u="none" strike="noStrike" cap="none" baseline="0" dirty="0">
                          <a:solidFill>
                            <a:schemeClr val="accent3">
                              <a:lumMod val="75000"/>
                            </a:schemeClr>
                          </a:solidFill>
                          <a:latin typeface="Arial"/>
                          <a:ea typeface="Arial"/>
                          <a:cs typeface="Arial"/>
                          <a:sym typeface="Arial"/>
                        </a:rPr>
                        <a:t>void </a:t>
                      </a:r>
                      <a:r>
                        <a:rPr lang="en-IN" sz="1800" b="0" i="0" u="none" strike="noStrike" cap="none" baseline="0" dirty="0" err="1">
                          <a:solidFill>
                            <a:schemeClr val="accent3">
                              <a:lumMod val="75000"/>
                            </a:schemeClr>
                          </a:solidFill>
                          <a:latin typeface="Arial"/>
                          <a:ea typeface="Arial"/>
                          <a:cs typeface="Arial"/>
                          <a:sym typeface="Arial"/>
                        </a:rPr>
                        <a:t>callmetoo</a:t>
                      </a:r>
                      <a:r>
                        <a:rPr lang="en-IN" sz="1800" b="0" i="0" u="none" strike="noStrike" cap="none" baseline="0" dirty="0">
                          <a:solidFill>
                            <a:srgbClr val="000000"/>
                          </a:solidFill>
                          <a:latin typeface="Arial"/>
                          <a:ea typeface="Arial"/>
                          <a:cs typeface="Arial"/>
                          <a:sym typeface="Arial"/>
                        </a:rPr>
                        <a:t>() {</a:t>
                      </a:r>
                    </a:p>
                    <a:p>
                      <a:r>
                        <a:rPr lang="en-US" sz="1800" b="0" i="0" u="none" strike="noStrike" cap="none" baseline="0" dirty="0" err="1">
                          <a:solidFill>
                            <a:srgbClr val="000000"/>
                          </a:solidFill>
                          <a:latin typeface="Arial"/>
                          <a:ea typeface="Arial"/>
                          <a:cs typeface="Arial"/>
                          <a:sym typeface="Arial"/>
                        </a:rPr>
                        <a:t>System.out.println</a:t>
                      </a:r>
                      <a:r>
                        <a:rPr lang="en-US" sz="1800" b="0" i="0" u="none" strike="noStrike" cap="none" baseline="0" dirty="0">
                          <a:solidFill>
                            <a:srgbClr val="000000"/>
                          </a:solidFill>
                          <a:latin typeface="Arial"/>
                          <a:ea typeface="Arial"/>
                          <a:cs typeface="Arial"/>
                          <a:sym typeface="Arial"/>
                        </a:rPr>
                        <a:t>("This is a concrete method.");</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sz="1800" b="0" i="0" u="none" strike="noStrike" cap="none" baseline="0" dirty="0">
                        <a:solidFill>
                          <a:srgbClr val="FF0000"/>
                        </a:solidFill>
                        <a:latin typeface="Arial"/>
                        <a:ea typeface="Arial"/>
                        <a:cs typeface="Arial"/>
                        <a:sym typeface="Arial"/>
                      </a:endParaRPr>
                    </a:p>
                    <a:p>
                      <a:r>
                        <a:rPr lang="en-IN" sz="1800" b="0" i="0" u="none" strike="noStrike" cap="none" baseline="0" dirty="0">
                          <a:solidFill>
                            <a:srgbClr val="FF0000"/>
                          </a:solidFill>
                          <a:latin typeface="Arial"/>
                          <a:ea typeface="Arial"/>
                          <a:cs typeface="Arial"/>
                          <a:sym typeface="Arial"/>
                        </a:rPr>
                        <a:t>class B extends A </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highlight>
                            <a:srgbClr val="FF00FF"/>
                          </a:highlight>
                          <a:latin typeface="Arial"/>
                          <a:ea typeface="Arial"/>
                          <a:cs typeface="Arial"/>
                          <a:sym typeface="Arial"/>
                        </a:rPr>
                        <a:t>void </a:t>
                      </a:r>
                      <a:r>
                        <a:rPr lang="en-IN" sz="1800" b="0" i="0" u="none" strike="noStrike" cap="none" baseline="0" dirty="0" err="1">
                          <a:solidFill>
                            <a:srgbClr val="000000"/>
                          </a:solidFill>
                          <a:highlight>
                            <a:srgbClr val="FF00FF"/>
                          </a:highlight>
                          <a:latin typeface="Arial"/>
                          <a:ea typeface="Arial"/>
                          <a:cs typeface="Arial"/>
                          <a:sym typeface="Arial"/>
                        </a:rPr>
                        <a:t>callme</a:t>
                      </a:r>
                      <a:r>
                        <a:rPr lang="en-IN" sz="1800" b="0" i="0" u="none" strike="noStrike" cap="none" baseline="0" dirty="0">
                          <a:solidFill>
                            <a:srgbClr val="000000"/>
                          </a:solidFill>
                          <a:highlight>
                            <a:srgbClr val="FF00FF"/>
                          </a:highlight>
                          <a:latin typeface="Arial"/>
                          <a:ea typeface="Arial"/>
                          <a:cs typeface="Arial"/>
                          <a:sym typeface="Arial"/>
                        </a:rPr>
                        <a:t>() </a:t>
                      </a:r>
                      <a:r>
                        <a:rPr lang="en-IN" sz="1800" b="0" i="0" u="none" strike="noStrike" cap="none" baseline="0" dirty="0">
                          <a:solidFill>
                            <a:srgbClr val="000000"/>
                          </a:solidFill>
                          <a:latin typeface="Arial"/>
                          <a:ea typeface="Arial"/>
                          <a:cs typeface="Arial"/>
                          <a:sym typeface="Arial"/>
                        </a:rPr>
                        <a:t>{</a:t>
                      </a:r>
                    </a:p>
                    <a:p>
                      <a:r>
                        <a:rPr lang="en-US" sz="1800" b="0" i="0" u="none" strike="noStrike" cap="none" baseline="0" dirty="0" err="1">
                          <a:solidFill>
                            <a:srgbClr val="000000"/>
                          </a:solidFill>
                          <a:latin typeface="Arial"/>
                          <a:ea typeface="Arial"/>
                          <a:cs typeface="Arial"/>
                          <a:sym typeface="Arial"/>
                        </a:rPr>
                        <a:t>System.out.println</a:t>
                      </a:r>
                      <a:r>
                        <a:rPr lang="en-US" sz="1800" b="0" i="0" u="none" strike="noStrike" cap="none" baseline="0" dirty="0">
                          <a:solidFill>
                            <a:srgbClr val="000000"/>
                          </a:solidFill>
                          <a:latin typeface="Arial"/>
                          <a:ea typeface="Arial"/>
                          <a:cs typeface="Arial"/>
                          <a:sym typeface="Arial"/>
                        </a:rPr>
                        <a:t>("B's implementation of </a:t>
                      </a:r>
                      <a:r>
                        <a:rPr lang="en-US" sz="1800" b="0" i="0" u="none" strike="noStrike" cap="none" baseline="0" dirty="0" err="1">
                          <a:solidFill>
                            <a:srgbClr val="000000"/>
                          </a:solidFill>
                          <a:latin typeface="Arial"/>
                          <a:ea typeface="Arial"/>
                          <a:cs typeface="Arial"/>
                          <a:sym typeface="Arial"/>
                        </a:rPr>
                        <a:t>callme</a:t>
                      </a:r>
                      <a:r>
                        <a:rPr lang="en-US"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a:t>
                      </a:r>
                      <a:endParaRPr lang="en-IN" sz="2400" dirty="0"/>
                    </a:p>
                  </a:txBody>
                  <a:tcPr/>
                </a:tc>
                <a:tc>
                  <a:txBody>
                    <a:bodyPr/>
                    <a:lstStyle/>
                    <a:p>
                      <a:r>
                        <a:rPr lang="en-IN" sz="1800" b="0" i="0" u="none" strike="noStrike" cap="none" baseline="0" dirty="0">
                          <a:solidFill>
                            <a:srgbClr val="000000"/>
                          </a:solidFill>
                          <a:latin typeface="Arial"/>
                          <a:ea typeface="Arial"/>
                          <a:cs typeface="Arial"/>
                          <a:sym typeface="Arial"/>
                        </a:rPr>
                        <a:t>class </a:t>
                      </a:r>
                      <a:r>
                        <a:rPr lang="en-IN" sz="1800" b="0" i="0" u="none" strike="noStrike" cap="none" baseline="0" dirty="0" err="1">
                          <a:solidFill>
                            <a:srgbClr val="000000"/>
                          </a:solidFill>
                          <a:latin typeface="Arial"/>
                          <a:ea typeface="Arial"/>
                          <a:cs typeface="Arial"/>
                          <a:sym typeface="Arial"/>
                        </a:rPr>
                        <a:t>AbstractDemo</a:t>
                      </a:r>
                      <a:r>
                        <a:rPr lang="en-IN" sz="1800" b="0" i="0" u="none" strike="noStrike" cap="none" baseline="0" dirty="0">
                          <a:solidFill>
                            <a:srgbClr val="000000"/>
                          </a:solidFill>
                          <a:latin typeface="Arial"/>
                          <a:ea typeface="Arial"/>
                          <a:cs typeface="Arial"/>
                          <a:sym typeface="Arial"/>
                        </a:rPr>
                        <a:t> {</a:t>
                      </a:r>
                    </a:p>
                    <a:p>
                      <a:r>
                        <a:rPr lang="en-US" sz="1800" b="0" i="0" u="none" strike="noStrike" cap="none" baseline="0" dirty="0">
                          <a:solidFill>
                            <a:srgbClr val="000000"/>
                          </a:solidFill>
                          <a:latin typeface="Arial"/>
                          <a:ea typeface="Arial"/>
                          <a:cs typeface="Arial"/>
                          <a:sym typeface="Arial"/>
                        </a:rPr>
                        <a:t>public static void main(String </a:t>
                      </a:r>
                      <a:r>
                        <a:rPr lang="en-US" sz="1800" b="0" i="0" u="none" strike="noStrike" cap="none" baseline="0" dirty="0" err="1">
                          <a:solidFill>
                            <a:srgbClr val="000000"/>
                          </a:solidFill>
                          <a:latin typeface="Arial"/>
                          <a:ea typeface="Arial"/>
                          <a:cs typeface="Arial"/>
                          <a:sym typeface="Arial"/>
                        </a:rPr>
                        <a:t>args</a:t>
                      </a:r>
                      <a:r>
                        <a:rPr lang="en-US"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chemeClr val="accent3">
                              <a:lumMod val="75000"/>
                            </a:schemeClr>
                          </a:solidFill>
                          <a:latin typeface="Arial"/>
                          <a:ea typeface="Arial"/>
                          <a:cs typeface="Arial"/>
                          <a:sym typeface="Arial"/>
                        </a:rPr>
                        <a:t>B </a:t>
                      </a:r>
                      <a:r>
                        <a:rPr lang="en-IN" sz="1800" b="0" i="0" u="none" strike="noStrike" cap="none" baseline="0" dirty="0" err="1">
                          <a:solidFill>
                            <a:schemeClr val="accent3">
                              <a:lumMod val="75000"/>
                            </a:schemeClr>
                          </a:solidFill>
                          <a:latin typeface="Arial"/>
                          <a:ea typeface="Arial"/>
                          <a:cs typeface="Arial"/>
                          <a:sym typeface="Arial"/>
                        </a:rPr>
                        <a:t>b</a:t>
                      </a:r>
                      <a:r>
                        <a:rPr lang="en-IN" sz="1800" b="0" i="0" u="none" strike="noStrike" cap="none" baseline="0" dirty="0">
                          <a:solidFill>
                            <a:schemeClr val="accent3">
                              <a:lumMod val="75000"/>
                            </a:schemeClr>
                          </a:solidFill>
                          <a:latin typeface="Arial"/>
                          <a:ea typeface="Arial"/>
                          <a:cs typeface="Arial"/>
                          <a:sym typeface="Arial"/>
                        </a:rPr>
                        <a:t> = new B();</a:t>
                      </a:r>
                    </a:p>
                    <a:p>
                      <a:r>
                        <a:rPr lang="en-IN" sz="1800" b="0" i="0" u="none" strike="noStrike" cap="none" baseline="0" dirty="0" err="1">
                          <a:solidFill>
                            <a:srgbClr val="000000"/>
                          </a:solidFill>
                          <a:latin typeface="Arial"/>
                          <a:ea typeface="Arial"/>
                          <a:cs typeface="Arial"/>
                          <a:sym typeface="Arial"/>
                        </a:rPr>
                        <a:t>b.callme</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err="1">
                          <a:solidFill>
                            <a:srgbClr val="000000"/>
                          </a:solidFill>
                          <a:latin typeface="Arial"/>
                          <a:ea typeface="Arial"/>
                          <a:cs typeface="Arial"/>
                          <a:sym typeface="Arial"/>
                        </a:rPr>
                        <a:t>b.callmetoo</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dirty="0"/>
                    </a:p>
                  </a:txBody>
                  <a:tcPr/>
                </a:tc>
                <a:extLst>
                  <a:ext uri="{0D108BD9-81ED-4DB2-BD59-A6C34878D82A}">
                    <a16:rowId xmlns:a16="http://schemas.microsoft.com/office/drawing/2014/main" val="3845800458"/>
                  </a:ext>
                </a:extLst>
              </a:tr>
            </a:tbl>
          </a:graphicData>
        </a:graphic>
      </p:graphicFrame>
    </p:spTree>
    <p:extLst>
      <p:ext uri="{BB962C8B-B14F-4D97-AF65-F5344CB8AC3E}">
        <p14:creationId xmlns:p14="http://schemas.microsoft.com/office/powerpoint/2010/main" val="15866594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403872"/>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74</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5383BEC-CD95-422C-84BF-2C4BAFF390B9}"/>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564641-4F0E-46D3-8DAF-D0773CC69496}"/>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FD0A0CB-A3EB-47B7-BFA9-36CB5DE98F41}"/>
              </a:ext>
            </a:extLst>
          </p:cNvPr>
          <p:cNvGraphicFramePr>
            <a:graphicFrameLocks noGrp="1"/>
          </p:cNvGraphicFramePr>
          <p:nvPr>
            <p:extLst>
              <p:ext uri="{D42A27DB-BD31-4B8C-83A1-F6EECF244321}">
                <p14:modId xmlns:p14="http://schemas.microsoft.com/office/powerpoint/2010/main" val="854468875"/>
              </p:ext>
            </p:extLst>
          </p:nvPr>
        </p:nvGraphicFramePr>
        <p:xfrm>
          <a:off x="323528" y="590550"/>
          <a:ext cx="8659688" cy="4552950"/>
        </p:xfrm>
        <a:graphic>
          <a:graphicData uri="http://schemas.openxmlformats.org/drawingml/2006/table">
            <a:tbl>
              <a:tblPr firstRow="1" bandRow="1">
                <a:tableStyleId>{D016372B-EEBE-4A30-A24A-56B3CD919E51}</a:tableStyleId>
              </a:tblPr>
              <a:tblGrid>
                <a:gridCol w="4448048">
                  <a:extLst>
                    <a:ext uri="{9D8B030D-6E8A-4147-A177-3AD203B41FA5}">
                      <a16:colId xmlns:a16="http://schemas.microsoft.com/office/drawing/2014/main" val="696780819"/>
                    </a:ext>
                  </a:extLst>
                </a:gridCol>
                <a:gridCol w="4211640">
                  <a:extLst>
                    <a:ext uri="{9D8B030D-6E8A-4147-A177-3AD203B41FA5}">
                      <a16:colId xmlns:a16="http://schemas.microsoft.com/office/drawing/2014/main" val="3552814739"/>
                    </a:ext>
                  </a:extLst>
                </a:gridCol>
              </a:tblGrid>
              <a:tr h="4552950">
                <a:tc>
                  <a:txBody>
                    <a:bodyPr/>
                    <a:lstStyle/>
                    <a:p>
                      <a:r>
                        <a:rPr lang="en-US" sz="2000" b="0" i="0" u="none" strike="noStrike" cap="none" baseline="0" dirty="0">
                          <a:solidFill>
                            <a:srgbClr val="000000"/>
                          </a:solidFill>
                          <a:latin typeface="Arial"/>
                          <a:ea typeface="Arial"/>
                          <a:cs typeface="Arial"/>
                          <a:sym typeface="Arial"/>
                        </a:rPr>
                        <a:t>// Using abstract methods and classes.</a:t>
                      </a:r>
                    </a:p>
                    <a:p>
                      <a:r>
                        <a:rPr lang="en-IN" sz="2000" b="0" i="0" u="none" strike="noStrike" cap="none" baseline="0" dirty="0">
                          <a:solidFill>
                            <a:srgbClr val="000000"/>
                          </a:solidFill>
                          <a:highlight>
                            <a:srgbClr val="FF00FF"/>
                          </a:highlight>
                          <a:latin typeface="Arial"/>
                          <a:ea typeface="Arial"/>
                          <a:cs typeface="Arial"/>
                          <a:sym typeface="Arial"/>
                        </a:rPr>
                        <a:t>abstract</a:t>
                      </a:r>
                      <a:r>
                        <a:rPr lang="en-IN" sz="2000" b="0" i="0" u="none" strike="noStrike" cap="none" baseline="0" dirty="0">
                          <a:solidFill>
                            <a:srgbClr val="000000"/>
                          </a:solidFill>
                          <a:latin typeface="Arial"/>
                          <a:ea typeface="Arial"/>
                          <a:cs typeface="Arial"/>
                          <a:sym typeface="Arial"/>
                        </a:rPr>
                        <a:t> class Figure {</a:t>
                      </a:r>
                    </a:p>
                    <a:p>
                      <a:r>
                        <a:rPr lang="en-IN" sz="2000" b="0" i="0" u="none" strike="noStrike" cap="none" baseline="0" dirty="0">
                          <a:solidFill>
                            <a:srgbClr val="000000"/>
                          </a:solidFill>
                          <a:latin typeface="Arial"/>
                          <a:ea typeface="Arial"/>
                          <a:cs typeface="Arial"/>
                          <a:sym typeface="Arial"/>
                        </a:rPr>
                        <a:t>double dim1;</a:t>
                      </a:r>
                    </a:p>
                    <a:p>
                      <a:r>
                        <a:rPr lang="en-IN" sz="2000" b="0" i="0" u="none" strike="noStrike" cap="none" baseline="0" dirty="0">
                          <a:solidFill>
                            <a:srgbClr val="000000"/>
                          </a:solidFill>
                          <a:latin typeface="Arial"/>
                          <a:ea typeface="Arial"/>
                          <a:cs typeface="Arial"/>
                          <a:sym typeface="Arial"/>
                        </a:rPr>
                        <a:t>double dim2;</a:t>
                      </a:r>
                    </a:p>
                    <a:p>
                      <a:r>
                        <a:rPr lang="fr-FR" sz="2000" b="0" i="0" u="none" strike="noStrike" cap="none" baseline="0" dirty="0">
                          <a:solidFill>
                            <a:srgbClr val="000000"/>
                          </a:solidFill>
                          <a:latin typeface="Arial"/>
                          <a:ea typeface="Arial"/>
                          <a:cs typeface="Arial"/>
                          <a:sym typeface="Arial"/>
                        </a:rPr>
                        <a:t>Figure(double a, double b) {</a:t>
                      </a:r>
                    </a:p>
                    <a:p>
                      <a:r>
                        <a:rPr lang="en-IN" sz="2000" b="0" i="0" u="none" strike="noStrike" cap="none" baseline="0" dirty="0">
                          <a:solidFill>
                            <a:srgbClr val="000000"/>
                          </a:solidFill>
                          <a:latin typeface="Arial"/>
                          <a:ea typeface="Arial"/>
                          <a:cs typeface="Arial"/>
                          <a:sym typeface="Arial"/>
                        </a:rPr>
                        <a:t>dim1 = a;</a:t>
                      </a:r>
                    </a:p>
                    <a:p>
                      <a:r>
                        <a:rPr lang="en-IN" sz="2000" b="0" i="0" u="none" strike="noStrike" cap="none" baseline="0" dirty="0">
                          <a:solidFill>
                            <a:srgbClr val="000000"/>
                          </a:solidFill>
                          <a:latin typeface="Arial"/>
                          <a:ea typeface="Arial"/>
                          <a:cs typeface="Arial"/>
                          <a:sym typeface="Arial"/>
                        </a:rPr>
                        <a:t>dim2 = b;</a:t>
                      </a:r>
                    </a:p>
                    <a:p>
                      <a:r>
                        <a:rPr lang="en-IN" sz="2000" b="0" i="0" u="none" strike="noStrike" cap="none" baseline="0" dirty="0">
                          <a:solidFill>
                            <a:srgbClr val="000000"/>
                          </a:solidFill>
                          <a:latin typeface="Arial"/>
                          <a:ea typeface="Arial"/>
                          <a:cs typeface="Arial"/>
                          <a:sym typeface="Arial"/>
                        </a:rPr>
                        <a:t>}</a:t>
                      </a:r>
                    </a:p>
                    <a:p>
                      <a:r>
                        <a:rPr lang="en-US" sz="2000" b="0" i="0" u="none" strike="noStrike" cap="none" baseline="0" dirty="0">
                          <a:solidFill>
                            <a:srgbClr val="000000"/>
                          </a:solidFill>
                          <a:highlight>
                            <a:srgbClr val="FFFF00"/>
                          </a:highlight>
                          <a:latin typeface="Arial"/>
                          <a:ea typeface="Arial"/>
                          <a:cs typeface="Arial"/>
                          <a:sym typeface="Arial"/>
                        </a:rPr>
                        <a:t>// area is now an abstract method</a:t>
                      </a:r>
                    </a:p>
                    <a:p>
                      <a:r>
                        <a:rPr lang="en-IN" sz="2000" b="0" i="0" u="none" strike="noStrike" cap="none" baseline="0" dirty="0">
                          <a:solidFill>
                            <a:srgbClr val="000000"/>
                          </a:solidFill>
                          <a:highlight>
                            <a:srgbClr val="FFFF00"/>
                          </a:highlight>
                          <a:latin typeface="Arial"/>
                          <a:ea typeface="Arial"/>
                          <a:cs typeface="Arial"/>
                          <a:sym typeface="Arial"/>
                        </a:rPr>
                        <a:t>abstract double area();</a:t>
                      </a:r>
                    </a:p>
                    <a:p>
                      <a:r>
                        <a:rPr lang="en-IN" sz="2000" b="0" i="0" u="none" strike="noStrike" cap="none" baseline="0" dirty="0">
                          <a:solidFill>
                            <a:srgbClr val="000000"/>
                          </a:solidFill>
                          <a:latin typeface="Arial"/>
                          <a:ea typeface="Arial"/>
                          <a:cs typeface="Arial"/>
                          <a:sym typeface="Arial"/>
                        </a:rPr>
                        <a:t>}</a:t>
                      </a:r>
                    </a:p>
                    <a:p>
                      <a:endParaRPr lang="en-IN" sz="2400" dirty="0"/>
                    </a:p>
                  </a:txBody>
                  <a:tcPr/>
                </a:tc>
                <a:tc>
                  <a:txBody>
                    <a:bodyPr/>
                    <a:lstStyle/>
                    <a:p>
                      <a:r>
                        <a:rPr lang="en-IN" sz="2000" b="0" i="0" u="none" strike="noStrike" cap="none" baseline="0" dirty="0">
                          <a:solidFill>
                            <a:srgbClr val="000000"/>
                          </a:solidFill>
                          <a:latin typeface="Arial"/>
                          <a:ea typeface="Arial"/>
                          <a:cs typeface="Arial"/>
                          <a:sym typeface="Arial"/>
                        </a:rPr>
                        <a:t>class Rectangle extends Figure {</a:t>
                      </a:r>
                    </a:p>
                    <a:p>
                      <a:r>
                        <a:rPr lang="fr-FR" sz="2000" b="0" i="0" u="none" strike="noStrike" cap="none" baseline="0" dirty="0">
                          <a:solidFill>
                            <a:srgbClr val="000000"/>
                          </a:solidFill>
                          <a:latin typeface="Arial"/>
                          <a:ea typeface="Arial"/>
                          <a:cs typeface="Arial"/>
                          <a:sym typeface="Arial"/>
                        </a:rPr>
                        <a:t>Rectangle(double a, double b) {</a:t>
                      </a:r>
                    </a:p>
                    <a:p>
                      <a:r>
                        <a:rPr lang="en-IN" sz="2000" b="0" i="0" u="none" strike="noStrike" cap="none" baseline="0" dirty="0">
                          <a:solidFill>
                            <a:srgbClr val="000000"/>
                          </a:solidFill>
                          <a:latin typeface="Arial"/>
                          <a:ea typeface="Arial"/>
                          <a:cs typeface="Arial"/>
                          <a:sym typeface="Arial"/>
                        </a:rPr>
                        <a:t>super(a, b);</a:t>
                      </a:r>
                    </a:p>
                    <a:p>
                      <a:r>
                        <a:rPr lang="en-IN" sz="2000" b="0" i="0" u="none" strike="noStrike" cap="none" baseline="0" dirty="0">
                          <a:solidFill>
                            <a:srgbClr val="000000"/>
                          </a:solidFill>
                          <a:latin typeface="Arial"/>
                          <a:ea typeface="Arial"/>
                          <a:cs typeface="Arial"/>
                          <a:sym typeface="Arial"/>
                        </a:rPr>
                        <a:t>}</a:t>
                      </a:r>
                    </a:p>
                    <a:p>
                      <a:pPr marR="0" algn="l" rtl="0">
                        <a:lnSpc>
                          <a:spcPct val="100000"/>
                        </a:lnSpc>
                        <a:spcBef>
                          <a:spcPts val="0"/>
                        </a:spcBef>
                        <a:spcAft>
                          <a:spcPts val="0"/>
                        </a:spcAft>
                        <a:buClr>
                          <a:srgbClr val="000000"/>
                        </a:buClr>
                        <a:buFont typeface="Arial"/>
                      </a:pPr>
                      <a:r>
                        <a:rPr lang="en-IN" sz="2000" b="0" i="0" u="none" strike="noStrike" cap="none" baseline="0" dirty="0">
                          <a:solidFill>
                            <a:srgbClr val="000000"/>
                          </a:solidFill>
                          <a:latin typeface="Arial"/>
                          <a:ea typeface="Arial"/>
                          <a:cs typeface="Arial"/>
                          <a:sym typeface="Arial"/>
                        </a:rPr>
                        <a:t>// override area for rectangle</a:t>
                      </a:r>
                    </a:p>
                    <a:p>
                      <a:pPr marR="0" algn="l" rtl="0">
                        <a:lnSpc>
                          <a:spcPct val="100000"/>
                        </a:lnSpc>
                        <a:spcBef>
                          <a:spcPts val="0"/>
                        </a:spcBef>
                        <a:spcAft>
                          <a:spcPts val="0"/>
                        </a:spcAft>
                        <a:buClr>
                          <a:srgbClr val="000000"/>
                        </a:buClr>
                        <a:buFont typeface="Arial"/>
                      </a:pPr>
                      <a:r>
                        <a:rPr lang="en-IN" sz="2000" b="0" i="0" u="none" strike="noStrike" cap="none" baseline="0" dirty="0">
                          <a:solidFill>
                            <a:srgbClr val="FF0000"/>
                          </a:solidFill>
                          <a:latin typeface="Arial"/>
                          <a:ea typeface="Arial"/>
                          <a:cs typeface="Arial"/>
                          <a:sym typeface="Arial"/>
                        </a:rPr>
                        <a:t>double area() {</a:t>
                      </a:r>
                    </a:p>
                    <a:p>
                      <a:pPr marR="0" algn="l" rtl="0">
                        <a:lnSpc>
                          <a:spcPct val="100000"/>
                        </a:lnSpc>
                        <a:spcBef>
                          <a:spcPts val="0"/>
                        </a:spcBef>
                        <a:spcAft>
                          <a:spcPts val="0"/>
                        </a:spcAft>
                        <a:buClr>
                          <a:srgbClr val="000000"/>
                        </a:buClr>
                        <a:buFont typeface="Arial"/>
                      </a:pPr>
                      <a:r>
                        <a:rPr lang="en-US" sz="2000" b="0" i="0" u="none" strike="noStrike" cap="none" baseline="0" dirty="0" err="1">
                          <a:solidFill>
                            <a:srgbClr val="FF0000"/>
                          </a:solidFill>
                          <a:latin typeface="Arial"/>
                          <a:ea typeface="Arial"/>
                          <a:cs typeface="Arial"/>
                          <a:sym typeface="Arial"/>
                        </a:rPr>
                        <a:t>System.out.println</a:t>
                      </a:r>
                      <a:r>
                        <a:rPr lang="en-US" sz="2000" b="0" i="0" u="none" strike="noStrike" cap="none" baseline="0" dirty="0">
                          <a:solidFill>
                            <a:srgbClr val="FF0000"/>
                          </a:solidFill>
                          <a:latin typeface="Arial"/>
                          <a:ea typeface="Arial"/>
                          <a:cs typeface="Arial"/>
                          <a:sym typeface="Arial"/>
                        </a:rPr>
                        <a:t>("Inside Area for Rectangle.");</a:t>
                      </a:r>
                    </a:p>
                    <a:p>
                      <a:pPr marR="0" algn="l" rtl="0">
                        <a:lnSpc>
                          <a:spcPct val="100000"/>
                        </a:lnSpc>
                        <a:spcBef>
                          <a:spcPts val="0"/>
                        </a:spcBef>
                        <a:spcAft>
                          <a:spcPts val="0"/>
                        </a:spcAft>
                        <a:buClr>
                          <a:srgbClr val="000000"/>
                        </a:buClr>
                        <a:buFont typeface="Arial"/>
                      </a:pPr>
                      <a:r>
                        <a:rPr lang="en-IN" sz="2000" b="0" i="0" u="none" strike="noStrike" cap="none" baseline="0" dirty="0">
                          <a:solidFill>
                            <a:srgbClr val="FF0000"/>
                          </a:solidFill>
                          <a:latin typeface="Arial"/>
                          <a:ea typeface="Arial"/>
                          <a:cs typeface="Arial"/>
                          <a:sym typeface="Arial"/>
                        </a:rPr>
                        <a:t>return dim1 * dim2;</a:t>
                      </a:r>
                    </a:p>
                    <a:p>
                      <a:pPr marR="0" algn="l" rtl="0">
                        <a:lnSpc>
                          <a:spcPct val="100000"/>
                        </a:lnSpc>
                        <a:spcBef>
                          <a:spcPts val="0"/>
                        </a:spcBef>
                        <a:spcAft>
                          <a:spcPts val="0"/>
                        </a:spcAft>
                        <a:buClr>
                          <a:srgbClr val="000000"/>
                        </a:buClr>
                        <a:buFont typeface="Arial"/>
                      </a:pPr>
                      <a:r>
                        <a:rPr lang="en-IN" sz="2000" b="0" i="0" u="none" strike="noStrike" cap="none" baseline="0" dirty="0">
                          <a:solidFill>
                            <a:srgbClr val="000000"/>
                          </a:solidFill>
                          <a:latin typeface="Arial"/>
                          <a:ea typeface="Arial"/>
                          <a:cs typeface="Arial"/>
                          <a:sym typeface="Arial"/>
                        </a:rPr>
                        <a:t>}</a:t>
                      </a:r>
                    </a:p>
                    <a:p>
                      <a:pPr marR="0" algn="l" rtl="0">
                        <a:lnSpc>
                          <a:spcPct val="100000"/>
                        </a:lnSpc>
                        <a:spcBef>
                          <a:spcPts val="0"/>
                        </a:spcBef>
                        <a:spcAft>
                          <a:spcPts val="0"/>
                        </a:spcAft>
                        <a:buClr>
                          <a:srgbClr val="000000"/>
                        </a:buClr>
                        <a:buFont typeface="Arial"/>
                      </a:pPr>
                      <a:r>
                        <a:rPr lang="en-IN" sz="2000" b="0" i="0" u="none" strike="noStrike" cap="none" baseline="0" dirty="0">
                          <a:solidFill>
                            <a:srgbClr val="000000"/>
                          </a:solidFill>
                          <a:latin typeface="Arial"/>
                          <a:ea typeface="Arial"/>
                          <a:cs typeface="Arial"/>
                          <a:sym typeface="Arial"/>
                        </a:rPr>
                        <a:t>}</a:t>
                      </a:r>
                    </a:p>
                  </a:txBody>
                  <a:tcPr/>
                </a:tc>
                <a:extLst>
                  <a:ext uri="{0D108BD9-81ED-4DB2-BD59-A6C34878D82A}">
                    <a16:rowId xmlns:a16="http://schemas.microsoft.com/office/drawing/2014/main" val="3845800458"/>
                  </a:ext>
                </a:extLst>
              </a:tr>
            </a:tbl>
          </a:graphicData>
        </a:graphic>
      </p:graphicFrame>
    </p:spTree>
    <p:extLst>
      <p:ext uri="{BB962C8B-B14F-4D97-AF65-F5344CB8AC3E}">
        <p14:creationId xmlns:p14="http://schemas.microsoft.com/office/powerpoint/2010/main" val="258907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marL="76200" indent="0" algn="just">
              <a:buNone/>
            </a:pPr>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75</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5383BEC-CD95-422C-84BF-2C4BAFF390B9}"/>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564641-4F0E-46D3-8DAF-D0773CC69496}"/>
              </a:ext>
            </a:extLst>
          </p:cNvPr>
          <p:cNvSpPr>
            <a:spLocks noChangeArrowheads="1"/>
          </p:cNvSpPr>
          <p:nvPr/>
        </p:nvSpPr>
        <p:spPr bwMode="auto">
          <a:xfrm>
            <a:off x="0" y="-70149"/>
            <a:ext cx="65" cy="597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FD0A0CB-A3EB-47B7-BFA9-36CB5DE98F41}"/>
              </a:ext>
            </a:extLst>
          </p:cNvPr>
          <p:cNvGraphicFramePr>
            <a:graphicFrameLocks noGrp="1"/>
          </p:cNvGraphicFramePr>
          <p:nvPr>
            <p:extLst>
              <p:ext uri="{D42A27DB-BD31-4B8C-83A1-F6EECF244321}">
                <p14:modId xmlns:p14="http://schemas.microsoft.com/office/powerpoint/2010/main" val="496869791"/>
              </p:ext>
            </p:extLst>
          </p:nvPr>
        </p:nvGraphicFramePr>
        <p:xfrm>
          <a:off x="76200" y="866428"/>
          <a:ext cx="8518472" cy="4480560"/>
        </p:xfrm>
        <a:graphic>
          <a:graphicData uri="http://schemas.openxmlformats.org/drawingml/2006/table">
            <a:tbl>
              <a:tblPr firstRow="1" bandRow="1">
                <a:tableStyleId>{D016372B-EEBE-4A30-A24A-56B3CD919E51}</a:tableStyleId>
              </a:tblPr>
              <a:tblGrid>
                <a:gridCol w="4017251">
                  <a:extLst>
                    <a:ext uri="{9D8B030D-6E8A-4147-A177-3AD203B41FA5}">
                      <a16:colId xmlns:a16="http://schemas.microsoft.com/office/drawing/2014/main" val="696780819"/>
                    </a:ext>
                  </a:extLst>
                </a:gridCol>
                <a:gridCol w="4501221">
                  <a:extLst>
                    <a:ext uri="{9D8B030D-6E8A-4147-A177-3AD203B41FA5}">
                      <a16:colId xmlns:a16="http://schemas.microsoft.com/office/drawing/2014/main" val="3552814739"/>
                    </a:ext>
                  </a:extLst>
                </a:gridCol>
              </a:tblGrid>
              <a:tr h="4277072">
                <a:tc>
                  <a:txBody>
                    <a:bodyPr/>
                    <a:lstStyle/>
                    <a:p>
                      <a:r>
                        <a:rPr lang="en-IN" sz="2000" b="0" i="0" u="none" strike="noStrike" cap="none" baseline="0" dirty="0">
                          <a:solidFill>
                            <a:srgbClr val="000000"/>
                          </a:solidFill>
                          <a:latin typeface="Arial"/>
                          <a:ea typeface="Arial"/>
                          <a:cs typeface="Arial"/>
                          <a:sym typeface="Arial"/>
                        </a:rPr>
                        <a:t>class Triangle extends Figure {</a:t>
                      </a:r>
                    </a:p>
                    <a:p>
                      <a:r>
                        <a:rPr lang="fr-FR" sz="2000" b="0" i="0" u="none" strike="noStrike" cap="none" baseline="0" dirty="0">
                          <a:solidFill>
                            <a:srgbClr val="000000"/>
                          </a:solidFill>
                          <a:latin typeface="Arial"/>
                          <a:ea typeface="Arial"/>
                          <a:cs typeface="Arial"/>
                          <a:sym typeface="Arial"/>
                        </a:rPr>
                        <a:t>Triangle(double a, double b) {</a:t>
                      </a:r>
                    </a:p>
                    <a:p>
                      <a:r>
                        <a:rPr lang="en-IN" sz="2000" b="0" i="0" u="none" strike="noStrike" cap="none" baseline="0" dirty="0">
                          <a:solidFill>
                            <a:srgbClr val="000000"/>
                          </a:solidFill>
                          <a:latin typeface="Arial"/>
                          <a:ea typeface="Arial"/>
                          <a:cs typeface="Arial"/>
                          <a:sym typeface="Arial"/>
                        </a:rPr>
                        <a:t>super(a, b);</a:t>
                      </a:r>
                    </a:p>
                    <a:p>
                      <a:r>
                        <a:rPr lang="en-IN" sz="2000" b="0" i="0" u="none" strike="noStrike" cap="none" baseline="0" dirty="0">
                          <a:solidFill>
                            <a:srgbClr val="000000"/>
                          </a:solidFill>
                          <a:latin typeface="Arial"/>
                          <a:ea typeface="Arial"/>
                          <a:cs typeface="Arial"/>
                          <a:sym typeface="Arial"/>
                        </a:rPr>
                        <a:t>}</a:t>
                      </a:r>
                    </a:p>
                    <a:p>
                      <a:r>
                        <a:rPr lang="en-US" sz="2000" b="0" i="0" u="none" strike="noStrike" cap="none" baseline="0" dirty="0">
                          <a:solidFill>
                            <a:srgbClr val="000000"/>
                          </a:solidFill>
                          <a:latin typeface="Arial"/>
                          <a:ea typeface="Arial"/>
                          <a:cs typeface="Arial"/>
                          <a:sym typeface="Arial"/>
                        </a:rPr>
                        <a:t>// override area for right triangle</a:t>
                      </a:r>
                    </a:p>
                    <a:p>
                      <a:r>
                        <a:rPr lang="en-IN" sz="2000" b="0" i="0" u="none" strike="noStrike" cap="none" baseline="0" dirty="0">
                          <a:solidFill>
                            <a:srgbClr val="FF0000"/>
                          </a:solidFill>
                          <a:latin typeface="Arial"/>
                          <a:ea typeface="Arial"/>
                          <a:cs typeface="Arial"/>
                          <a:sym typeface="Arial"/>
                        </a:rPr>
                        <a:t>double area() {</a:t>
                      </a:r>
                    </a:p>
                    <a:p>
                      <a:r>
                        <a:rPr lang="en-US" sz="2000" b="0" i="0" u="none" strike="noStrike" cap="none" baseline="0" dirty="0" err="1">
                          <a:solidFill>
                            <a:srgbClr val="FF0000"/>
                          </a:solidFill>
                          <a:latin typeface="Arial"/>
                          <a:ea typeface="Arial"/>
                          <a:cs typeface="Arial"/>
                          <a:sym typeface="Arial"/>
                        </a:rPr>
                        <a:t>System.out.println</a:t>
                      </a:r>
                      <a:r>
                        <a:rPr lang="en-US" sz="2000" b="0" i="0" u="none" strike="noStrike" cap="none" baseline="0" dirty="0">
                          <a:solidFill>
                            <a:srgbClr val="FF0000"/>
                          </a:solidFill>
                          <a:latin typeface="Arial"/>
                          <a:ea typeface="Arial"/>
                          <a:cs typeface="Arial"/>
                          <a:sym typeface="Arial"/>
                        </a:rPr>
                        <a:t>("Inside Area for Triangle.");</a:t>
                      </a:r>
                    </a:p>
                    <a:p>
                      <a:r>
                        <a:rPr lang="en-IN" sz="2000" b="0" i="0" u="none" strike="noStrike" cap="none" baseline="0" dirty="0">
                          <a:solidFill>
                            <a:srgbClr val="FF0000"/>
                          </a:solidFill>
                          <a:latin typeface="Arial"/>
                          <a:ea typeface="Arial"/>
                          <a:cs typeface="Arial"/>
                          <a:sym typeface="Arial"/>
                        </a:rPr>
                        <a:t>return dim1 * dim2 / 2;</a:t>
                      </a: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a:t>
                      </a:r>
                      <a:endParaRPr lang="en-IN" sz="3600" dirty="0"/>
                    </a:p>
                  </a:txBody>
                  <a:tcPr/>
                </a:tc>
                <a:tc>
                  <a:txBody>
                    <a:bodyPr/>
                    <a:lstStyle/>
                    <a:p>
                      <a:r>
                        <a:rPr lang="en-IN" sz="1800" b="0" i="0" u="none" strike="noStrike" cap="none" baseline="0" dirty="0">
                          <a:solidFill>
                            <a:srgbClr val="000000"/>
                          </a:solidFill>
                          <a:latin typeface="Arial"/>
                          <a:ea typeface="Arial"/>
                          <a:cs typeface="Arial"/>
                          <a:sym typeface="Arial"/>
                        </a:rPr>
                        <a:t>class </a:t>
                      </a:r>
                      <a:r>
                        <a:rPr lang="en-IN" sz="1800" b="0" i="0" u="none" strike="noStrike" cap="none" baseline="0" dirty="0" err="1">
                          <a:solidFill>
                            <a:srgbClr val="000000"/>
                          </a:solidFill>
                          <a:latin typeface="Arial"/>
                          <a:ea typeface="Arial"/>
                          <a:cs typeface="Arial"/>
                          <a:sym typeface="Arial"/>
                        </a:rPr>
                        <a:t>AbstractAreas</a:t>
                      </a:r>
                      <a:r>
                        <a:rPr lang="en-IN" sz="1800" b="0" i="0" u="none" strike="noStrike" cap="none" baseline="0" dirty="0">
                          <a:solidFill>
                            <a:srgbClr val="000000"/>
                          </a:solidFill>
                          <a:latin typeface="Arial"/>
                          <a:ea typeface="Arial"/>
                          <a:cs typeface="Arial"/>
                          <a:sym typeface="Arial"/>
                        </a:rPr>
                        <a:t> {</a:t>
                      </a:r>
                    </a:p>
                    <a:p>
                      <a:r>
                        <a:rPr lang="en-US" sz="1800" b="0" i="0" u="none" strike="noStrike" cap="none" baseline="0" dirty="0">
                          <a:solidFill>
                            <a:srgbClr val="000000"/>
                          </a:solidFill>
                          <a:latin typeface="Arial"/>
                          <a:ea typeface="Arial"/>
                          <a:cs typeface="Arial"/>
                          <a:sym typeface="Arial"/>
                        </a:rPr>
                        <a:t>public static void main(String </a:t>
                      </a:r>
                      <a:r>
                        <a:rPr lang="en-US" sz="1800" b="0" i="0" u="none" strike="noStrike" cap="none" baseline="0" dirty="0" err="1">
                          <a:solidFill>
                            <a:srgbClr val="000000"/>
                          </a:solidFill>
                          <a:latin typeface="Arial"/>
                          <a:ea typeface="Arial"/>
                          <a:cs typeface="Arial"/>
                          <a:sym typeface="Arial"/>
                        </a:rPr>
                        <a:t>args</a:t>
                      </a:r>
                      <a:r>
                        <a:rPr lang="en-US" sz="1800" b="0" i="0" u="none" strike="noStrike" cap="none" baseline="0" dirty="0">
                          <a:solidFill>
                            <a:srgbClr val="000000"/>
                          </a:solidFill>
                          <a:latin typeface="Arial"/>
                          <a:ea typeface="Arial"/>
                          <a:cs typeface="Arial"/>
                          <a:sym typeface="Arial"/>
                        </a:rPr>
                        <a:t>[]) {</a:t>
                      </a:r>
                    </a:p>
                    <a:p>
                      <a:r>
                        <a:rPr lang="en-US" sz="1800" b="0" i="0" u="none" strike="noStrike" cap="none" baseline="0" dirty="0">
                          <a:solidFill>
                            <a:srgbClr val="000000"/>
                          </a:solidFill>
                          <a:highlight>
                            <a:srgbClr val="FFFF00"/>
                          </a:highlight>
                          <a:latin typeface="Arial"/>
                          <a:ea typeface="Arial"/>
                          <a:cs typeface="Arial"/>
                          <a:sym typeface="Arial"/>
                        </a:rPr>
                        <a:t>// Figure f = new Figure(10, 10); </a:t>
                      </a:r>
                      <a:r>
                        <a:rPr lang="en-US" sz="1800" b="0" i="0" u="none" strike="noStrike" cap="none" baseline="0" dirty="0">
                          <a:solidFill>
                            <a:srgbClr val="000000"/>
                          </a:solidFill>
                          <a:latin typeface="Arial"/>
                          <a:ea typeface="Arial"/>
                          <a:cs typeface="Arial"/>
                          <a:sym typeface="Arial"/>
                        </a:rPr>
                        <a:t>// illegal now</a:t>
                      </a:r>
                    </a:p>
                    <a:p>
                      <a:r>
                        <a:rPr lang="en-IN" sz="1800" b="0" i="0" u="none" strike="noStrike" cap="none" baseline="0" dirty="0">
                          <a:solidFill>
                            <a:srgbClr val="000000"/>
                          </a:solidFill>
                          <a:latin typeface="Arial"/>
                          <a:ea typeface="Arial"/>
                          <a:cs typeface="Arial"/>
                          <a:sym typeface="Arial"/>
                        </a:rPr>
                        <a:t>Rectangle r = new Rectangle(9, 5);</a:t>
                      </a:r>
                    </a:p>
                    <a:p>
                      <a:r>
                        <a:rPr lang="en-IN" sz="1800" b="0" i="0" u="none" strike="noStrike" cap="none" baseline="0" dirty="0">
                          <a:solidFill>
                            <a:srgbClr val="000000"/>
                          </a:solidFill>
                          <a:latin typeface="Arial"/>
                          <a:ea typeface="Arial"/>
                          <a:cs typeface="Arial"/>
                          <a:sym typeface="Arial"/>
                        </a:rPr>
                        <a:t>Triangle t = new Triangle(10, 8);</a:t>
                      </a:r>
                    </a:p>
                    <a:p>
                      <a:r>
                        <a:rPr lang="en-US" sz="1800" b="0" i="0" u="none" strike="noStrike" cap="none" baseline="0" dirty="0">
                          <a:solidFill>
                            <a:srgbClr val="000000"/>
                          </a:solidFill>
                          <a:latin typeface="Arial"/>
                          <a:ea typeface="Arial"/>
                          <a:cs typeface="Arial"/>
                          <a:sym typeface="Arial"/>
                        </a:rPr>
                        <a:t>Figure </a:t>
                      </a:r>
                      <a:r>
                        <a:rPr lang="en-US" sz="1800" b="0" i="0" u="none" strike="noStrike" cap="none" baseline="0" dirty="0" err="1">
                          <a:solidFill>
                            <a:srgbClr val="000000"/>
                          </a:solidFill>
                          <a:latin typeface="Arial"/>
                          <a:ea typeface="Arial"/>
                          <a:cs typeface="Arial"/>
                          <a:sym typeface="Arial"/>
                        </a:rPr>
                        <a:t>figref</a:t>
                      </a:r>
                      <a:r>
                        <a:rPr lang="en-US" sz="1800" b="0" i="0" u="none" strike="noStrike" cap="none" baseline="0" dirty="0">
                          <a:solidFill>
                            <a:srgbClr val="000000"/>
                          </a:solidFill>
                          <a:latin typeface="Arial"/>
                          <a:ea typeface="Arial"/>
                          <a:cs typeface="Arial"/>
                          <a:sym typeface="Arial"/>
                        </a:rPr>
                        <a:t>; // this is OK, no object is created</a:t>
                      </a:r>
                    </a:p>
                    <a:p>
                      <a:r>
                        <a:rPr lang="en-IN" sz="1800" b="0" i="0" u="none" strike="noStrike" cap="none" baseline="0" dirty="0" err="1">
                          <a:solidFill>
                            <a:srgbClr val="FF0000"/>
                          </a:solidFill>
                          <a:latin typeface="Arial"/>
                          <a:ea typeface="Arial"/>
                          <a:cs typeface="Arial"/>
                          <a:sym typeface="Arial"/>
                        </a:rPr>
                        <a:t>figref</a:t>
                      </a:r>
                      <a:r>
                        <a:rPr lang="en-IN" sz="1800" b="0" i="0" u="none" strike="noStrike" cap="none" baseline="0" dirty="0">
                          <a:solidFill>
                            <a:srgbClr val="FF0000"/>
                          </a:solidFill>
                          <a:latin typeface="Arial"/>
                          <a:ea typeface="Arial"/>
                          <a:cs typeface="Arial"/>
                          <a:sym typeface="Arial"/>
                        </a:rPr>
                        <a:t> = r;</a:t>
                      </a:r>
                    </a:p>
                    <a:p>
                      <a:r>
                        <a:rPr lang="en-US" sz="1800" b="0" i="0" u="none" strike="noStrike" cap="none" baseline="0" dirty="0" err="1">
                          <a:solidFill>
                            <a:srgbClr val="000000"/>
                          </a:solidFill>
                          <a:latin typeface="Arial"/>
                          <a:ea typeface="Arial"/>
                          <a:cs typeface="Arial"/>
                          <a:sym typeface="Arial"/>
                        </a:rPr>
                        <a:t>System.out.println</a:t>
                      </a:r>
                      <a:r>
                        <a:rPr lang="en-US" sz="1800" b="0" i="0" u="none" strike="noStrike" cap="none" baseline="0" dirty="0">
                          <a:solidFill>
                            <a:srgbClr val="000000"/>
                          </a:solidFill>
                          <a:latin typeface="Arial"/>
                          <a:ea typeface="Arial"/>
                          <a:cs typeface="Arial"/>
                          <a:sym typeface="Arial"/>
                        </a:rPr>
                        <a:t>("Area is " + </a:t>
                      </a:r>
                      <a:r>
                        <a:rPr lang="en-US" sz="1800" b="0" i="0" u="none" strike="noStrike" cap="none" baseline="0" dirty="0" err="1">
                          <a:solidFill>
                            <a:srgbClr val="000000"/>
                          </a:solidFill>
                          <a:latin typeface="Arial"/>
                          <a:ea typeface="Arial"/>
                          <a:cs typeface="Arial"/>
                          <a:sym typeface="Arial"/>
                        </a:rPr>
                        <a:t>figref.area</a:t>
                      </a:r>
                      <a:r>
                        <a:rPr lang="en-US" sz="1800" b="0" i="0" u="none" strike="noStrike" cap="none" baseline="0" dirty="0">
                          <a:solidFill>
                            <a:srgbClr val="000000"/>
                          </a:solidFill>
                          <a:latin typeface="Arial"/>
                          <a:ea typeface="Arial"/>
                          <a:cs typeface="Arial"/>
                          <a:sym typeface="Arial"/>
                        </a:rPr>
                        <a:t>());</a:t>
                      </a:r>
                    </a:p>
                    <a:p>
                      <a:r>
                        <a:rPr lang="en-IN" sz="1800" b="0" i="0" u="none" strike="noStrike" cap="none" baseline="0" dirty="0" err="1">
                          <a:solidFill>
                            <a:srgbClr val="FF0000"/>
                          </a:solidFill>
                          <a:latin typeface="Arial"/>
                          <a:ea typeface="Arial"/>
                          <a:cs typeface="Arial"/>
                          <a:sym typeface="Arial"/>
                        </a:rPr>
                        <a:t>figref</a:t>
                      </a:r>
                      <a:r>
                        <a:rPr lang="en-IN" sz="1800" b="0" i="0" u="none" strike="noStrike" cap="none" baseline="0" dirty="0">
                          <a:solidFill>
                            <a:srgbClr val="FF0000"/>
                          </a:solidFill>
                          <a:latin typeface="Arial"/>
                          <a:ea typeface="Arial"/>
                          <a:cs typeface="Arial"/>
                          <a:sym typeface="Arial"/>
                        </a:rPr>
                        <a:t> = t;</a:t>
                      </a:r>
                    </a:p>
                    <a:p>
                      <a:r>
                        <a:rPr lang="en-US" sz="1800" b="0" i="0" u="none" strike="noStrike" cap="none" baseline="0" dirty="0" err="1">
                          <a:solidFill>
                            <a:srgbClr val="000000"/>
                          </a:solidFill>
                          <a:latin typeface="Arial"/>
                          <a:ea typeface="Arial"/>
                          <a:cs typeface="Arial"/>
                          <a:sym typeface="Arial"/>
                        </a:rPr>
                        <a:t>System.out.println</a:t>
                      </a:r>
                      <a:r>
                        <a:rPr lang="en-US" sz="1800" b="0" i="0" u="none" strike="noStrike" cap="none" baseline="0" dirty="0">
                          <a:solidFill>
                            <a:srgbClr val="000000"/>
                          </a:solidFill>
                          <a:latin typeface="Arial"/>
                          <a:ea typeface="Arial"/>
                          <a:cs typeface="Arial"/>
                          <a:sym typeface="Arial"/>
                        </a:rPr>
                        <a:t>("Area is " + </a:t>
                      </a:r>
                      <a:r>
                        <a:rPr lang="en-US" sz="1800" b="0" i="0" u="none" strike="noStrike" cap="none" baseline="0" dirty="0" err="1">
                          <a:solidFill>
                            <a:srgbClr val="000000"/>
                          </a:solidFill>
                          <a:latin typeface="Arial"/>
                          <a:ea typeface="Arial"/>
                          <a:cs typeface="Arial"/>
                          <a:sym typeface="Arial"/>
                        </a:rPr>
                        <a:t>figref.area</a:t>
                      </a:r>
                      <a:r>
                        <a:rPr lang="en-US"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sz="1400" b="0" i="0" u="none" strike="noStrike" cap="none" baseline="0" dirty="0">
                        <a:solidFill>
                          <a:srgbClr val="000000"/>
                        </a:solidFill>
                        <a:latin typeface="Arial"/>
                        <a:ea typeface="Arial"/>
                        <a:cs typeface="Arial"/>
                        <a:sym typeface="Arial"/>
                      </a:endParaRPr>
                    </a:p>
                  </a:txBody>
                  <a:tcPr/>
                </a:tc>
                <a:extLst>
                  <a:ext uri="{0D108BD9-81ED-4DB2-BD59-A6C34878D82A}">
                    <a16:rowId xmlns:a16="http://schemas.microsoft.com/office/drawing/2014/main" val="3845800458"/>
                  </a:ext>
                </a:extLst>
              </a:tr>
            </a:tbl>
          </a:graphicData>
        </a:graphic>
      </p:graphicFrame>
    </p:spTree>
    <p:extLst>
      <p:ext uri="{BB962C8B-B14F-4D97-AF65-F5344CB8AC3E}">
        <p14:creationId xmlns:p14="http://schemas.microsoft.com/office/powerpoint/2010/main" val="4236259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algn="just"/>
            <a:endParaRPr lang="en-US" sz="18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76</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descr="Abstract Class &amp; Abstract Methods in Java - Simple Snippets">
            <a:extLst>
              <a:ext uri="{FF2B5EF4-FFF2-40B4-BE49-F238E27FC236}">
                <a16:creationId xmlns:a16="http://schemas.microsoft.com/office/drawing/2014/main" id="{F8AC8272-3E16-404F-A604-94F7E067B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04874"/>
            <a:ext cx="753427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7782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Abstraction</a:t>
            </a:r>
          </a:p>
        </p:txBody>
      </p:sp>
      <p:sp>
        <p:nvSpPr>
          <p:cNvPr id="3" name="Text Placeholder 2"/>
          <p:cNvSpPr>
            <a:spLocks noGrp="1"/>
          </p:cNvSpPr>
          <p:nvPr>
            <p:ph type="body" idx="1"/>
          </p:nvPr>
        </p:nvSpPr>
        <p:spPr>
          <a:xfrm>
            <a:off x="323528" y="742950"/>
            <a:ext cx="8640960" cy="4277072"/>
          </a:xfrm>
        </p:spPr>
        <p:txBody>
          <a:bodyPr/>
          <a:lstStyle/>
          <a:p>
            <a:pPr algn="just"/>
            <a:endParaRPr lang="en-US" sz="1800" b="1" dirty="0"/>
          </a:p>
          <a:p>
            <a:pPr algn="just"/>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77</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Rules for Java Abstract class">
            <a:extLst>
              <a:ext uri="{FF2B5EF4-FFF2-40B4-BE49-F238E27FC236}">
                <a16:creationId xmlns:a16="http://schemas.microsoft.com/office/drawing/2014/main" id="{BFCDBB69-2131-4630-8997-BADF8E85D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90550"/>
            <a:ext cx="8001000" cy="435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408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dirty="0"/>
              <a:t>Java Abstract classes advantages</a:t>
            </a:r>
          </a:p>
        </p:txBody>
      </p:sp>
      <p:sp>
        <p:nvSpPr>
          <p:cNvPr id="3" name="Text Placeholder 2"/>
          <p:cNvSpPr>
            <a:spLocks noGrp="1"/>
          </p:cNvSpPr>
          <p:nvPr>
            <p:ph type="body" idx="1"/>
          </p:nvPr>
        </p:nvSpPr>
        <p:spPr>
          <a:xfrm>
            <a:off x="323528" y="742950"/>
            <a:ext cx="8640960" cy="4277072"/>
          </a:xfrm>
        </p:spPr>
        <p:txBody>
          <a:bodyPr/>
          <a:lstStyle/>
          <a:p>
            <a:pPr algn="just"/>
            <a:r>
              <a:rPr lang="en-US" sz="1600" b="1" dirty="0"/>
              <a:t>It helps in </a:t>
            </a:r>
            <a:r>
              <a:rPr lang="en-US" sz="1600" b="1" dirty="0" err="1"/>
              <a:t>generalisation</a:t>
            </a:r>
            <a:r>
              <a:rPr lang="en-US" sz="1600" b="1" dirty="0"/>
              <a:t> of its methods when class extends an Abstract class.</a:t>
            </a:r>
            <a:br>
              <a:rPr lang="en-US" sz="1600" dirty="0"/>
            </a:br>
            <a:r>
              <a:rPr lang="en-US" sz="1600" b="1" dirty="0"/>
              <a:t>And helps in code reusability.</a:t>
            </a:r>
          </a:p>
          <a:p>
            <a:pPr algn="just"/>
            <a:r>
              <a:rPr lang="en-US" sz="1600" dirty="0"/>
              <a:t>Abstraction at the top level can help in writing flexible software. </a:t>
            </a:r>
            <a:r>
              <a:rPr lang="en-US" sz="1600" dirty="0">
                <a:solidFill>
                  <a:srgbClr val="FF0000"/>
                </a:solidFill>
              </a:rPr>
              <a:t>A key challenge while writing software (Java Programs, C++ programs) is not just to cater today's requirement but also to ensure that nurture requirement can be handled without any architectural or design change in your code</a:t>
            </a:r>
            <a:r>
              <a:rPr lang="en-US" sz="1600" dirty="0"/>
              <a:t>. In short, your software must be flexible enough to support future changes.</a:t>
            </a:r>
          </a:p>
          <a:p>
            <a:pPr algn="just"/>
            <a:r>
              <a:rPr lang="en-US" sz="1600" dirty="0"/>
              <a:t>Abstraction is very important to design flexible systems.</a:t>
            </a:r>
            <a:br>
              <a:rPr lang="en-US" dirty="0"/>
            </a:br>
            <a:endParaRPr lang="en-US" sz="1600" dirty="0"/>
          </a:p>
          <a:p>
            <a:pPr algn="just"/>
            <a:r>
              <a:rPr lang="en-US" sz="1600" dirty="0">
                <a:solidFill>
                  <a:srgbClr val="FF0000"/>
                </a:solidFill>
              </a:rPr>
              <a:t>To achieve security </a:t>
            </a:r>
            <a:r>
              <a:rPr lang="en-US" sz="1600" dirty="0"/>
              <a:t>- hide certain details and only show the important details of an object.</a:t>
            </a:r>
          </a:p>
          <a:p>
            <a:pPr marL="76200" indent="0" algn="just">
              <a:buNone/>
            </a:pPr>
            <a:br>
              <a:rPr lang="en-US" dirty="0"/>
            </a:br>
            <a:br>
              <a:rPr lang="en-US" dirty="0"/>
            </a:br>
            <a:endParaRPr lang="en-IN" sz="1200" b="1" dirty="0">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78</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3032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b="1" dirty="0"/>
              <a:t>Three uses of final keyword</a:t>
            </a:r>
            <a:endParaRPr lang="en-IN" dirty="0"/>
          </a:p>
        </p:txBody>
      </p:sp>
      <p:sp>
        <p:nvSpPr>
          <p:cNvPr id="3" name="Text Placeholder 2"/>
          <p:cNvSpPr>
            <a:spLocks noGrp="1"/>
          </p:cNvSpPr>
          <p:nvPr>
            <p:ph type="body" idx="1"/>
          </p:nvPr>
        </p:nvSpPr>
        <p:spPr>
          <a:xfrm>
            <a:off x="323528" y="742950"/>
            <a:ext cx="8640960" cy="4277072"/>
          </a:xfrm>
        </p:spPr>
        <p:txBody>
          <a:bodyPr/>
          <a:lstStyle/>
          <a:p>
            <a:pPr marL="76200" indent="0" algn="just">
              <a:buNone/>
            </a:pPr>
            <a:r>
              <a:rPr lang="en-US" sz="1800" b="1" u="sng" dirty="0">
                <a:solidFill>
                  <a:srgbClr val="FF0000"/>
                </a:solidFill>
                <a:latin typeface="Book Antiqua" pitchFamily="18" charset="0"/>
                <a:ea typeface="Inter-Regular" charset="0"/>
              </a:rPr>
              <a:t>1.To create constants</a:t>
            </a:r>
          </a:p>
          <a:p>
            <a:r>
              <a:rPr lang="en-US" sz="1600" dirty="0"/>
              <a:t>final int FILE_NEW = 1;</a:t>
            </a:r>
          </a:p>
          <a:p>
            <a:r>
              <a:rPr lang="en-US" sz="1600" dirty="0"/>
              <a:t>final int FILE_OPEN = 2;</a:t>
            </a:r>
          </a:p>
          <a:p>
            <a:endParaRPr lang="en-US" sz="1600" b="1" dirty="0">
              <a:latin typeface="Book Antiqua" pitchFamily="18" charset="0"/>
              <a:ea typeface="Inter-Regular" charset="0"/>
            </a:endParaRPr>
          </a:p>
          <a:p>
            <a:pPr marL="76200" indent="0" algn="just">
              <a:buNone/>
            </a:pPr>
            <a:r>
              <a:rPr lang="en-US" sz="1800" b="1" u="sng" dirty="0">
                <a:solidFill>
                  <a:srgbClr val="FF0000"/>
                </a:solidFill>
                <a:latin typeface="Book Antiqua" pitchFamily="18" charset="0"/>
                <a:ea typeface="Inter-Regular" charset="0"/>
              </a:rPr>
              <a:t>2. Using final to Prevent Overriding</a:t>
            </a:r>
          </a:p>
          <a:p>
            <a:pPr algn="just"/>
            <a:r>
              <a:rPr lang="en-US" sz="1800" dirty="0"/>
              <a:t>To disallow a method from being </a:t>
            </a:r>
            <a:r>
              <a:rPr lang="en-US" sz="1800" dirty="0" err="1"/>
              <a:t>overridden,specify</a:t>
            </a:r>
            <a:r>
              <a:rPr lang="en-US" sz="1800" dirty="0"/>
              <a:t> </a:t>
            </a:r>
            <a:r>
              <a:rPr lang="en-US" sz="1800" b="1" dirty="0"/>
              <a:t>final </a:t>
            </a:r>
            <a:r>
              <a:rPr lang="en-US" sz="1800" dirty="0"/>
              <a:t>as a modifier at the start of its declaration. Methods declared as </a:t>
            </a:r>
            <a:r>
              <a:rPr lang="en-US" sz="1800" b="1" dirty="0"/>
              <a:t>final </a:t>
            </a:r>
            <a:r>
              <a:rPr lang="en-US" sz="1800" dirty="0"/>
              <a:t>cannot </a:t>
            </a:r>
            <a:r>
              <a:rPr lang="en-IN" sz="1800" dirty="0"/>
              <a:t>be overridden.</a:t>
            </a:r>
          </a:p>
          <a:p>
            <a:pPr marL="76200" indent="0" algn="just">
              <a:buNone/>
            </a:pPr>
            <a:endParaRPr lang="en-IN" sz="1400" b="1" u="sng"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79</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996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D912B2-D3B8-CC91-B706-34ADEEF91F55}"/>
              </a:ext>
            </a:extLst>
          </p:cNvPr>
          <p:cNvSpPr>
            <a:spLocks noGrp="1"/>
          </p:cNvSpPr>
          <p:nvPr>
            <p:ph type="body" idx="1"/>
          </p:nvPr>
        </p:nvSpPr>
        <p:spPr>
          <a:xfrm>
            <a:off x="381000" y="361950"/>
            <a:ext cx="8305800" cy="4572000"/>
          </a:xfrm>
        </p:spPr>
        <p:txBody>
          <a:bodyPr/>
          <a:lstStyle/>
          <a:p>
            <a:pPr algn="just">
              <a:buFont typeface="Arial" panose="020B0604020202020204" pitchFamily="34" charset="0"/>
              <a:buChar char="•"/>
            </a:pPr>
            <a:r>
              <a:rPr lang="en-US" sz="1800" b="1" i="0" dirty="0">
                <a:solidFill>
                  <a:srgbClr val="000000"/>
                </a:solidFill>
                <a:effectLst/>
                <a:highlight>
                  <a:srgbClr val="00FF00"/>
                </a:highlight>
                <a:latin typeface="inter-bold"/>
              </a:rPr>
              <a:t>Class:</a:t>
            </a:r>
            <a:r>
              <a:rPr lang="en-US" sz="1800" b="0" i="0" dirty="0">
                <a:solidFill>
                  <a:srgbClr val="000000"/>
                </a:solidFill>
                <a:effectLst/>
                <a:latin typeface="inter-regular" panose="020B0604020202020204" charset="0"/>
              </a:rPr>
              <a:t> A class is a group of objects which have common properties. It is a template or blueprint from which objects are created.</a:t>
            </a:r>
          </a:p>
          <a:p>
            <a:pPr algn="just">
              <a:buFont typeface="Arial" panose="020B0604020202020204" pitchFamily="34" charset="0"/>
              <a:buChar char="•"/>
            </a:pPr>
            <a:r>
              <a:rPr lang="en-US" sz="1800" b="1" i="0" dirty="0">
                <a:solidFill>
                  <a:srgbClr val="000000"/>
                </a:solidFill>
                <a:effectLst/>
                <a:highlight>
                  <a:srgbClr val="00FF00"/>
                </a:highlight>
                <a:latin typeface="inter-bold"/>
              </a:rPr>
              <a:t>Sub Class/Child Class:</a:t>
            </a:r>
            <a:r>
              <a:rPr lang="en-US" sz="1800" b="0" i="0" dirty="0">
                <a:solidFill>
                  <a:srgbClr val="000000"/>
                </a:solidFill>
                <a:effectLst/>
                <a:highlight>
                  <a:srgbClr val="00FF00"/>
                </a:highlight>
                <a:latin typeface="inter-regular" panose="020B0604020202020204" charset="0"/>
              </a:rPr>
              <a:t> </a:t>
            </a:r>
            <a:r>
              <a:rPr lang="en-US" sz="1800" b="0" i="0" dirty="0">
                <a:solidFill>
                  <a:srgbClr val="000000"/>
                </a:solidFill>
                <a:effectLst/>
                <a:latin typeface="inter-regular" panose="020B0604020202020204" charset="0"/>
              </a:rPr>
              <a:t>Subclass is a class which inherits the other class. It is also called a derived class, extended class, or child class.</a:t>
            </a:r>
          </a:p>
          <a:p>
            <a:pPr algn="just">
              <a:buFont typeface="Arial" panose="020B0604020202020204" pitchFamily="34" charset="0"/>
              <a:buChar char="•"/>
            </a:pPr>
            <a:r>
              <a:rPr lang="en-US" sz="1800" b="1" i="0" dirty="0">
                <a:solidFill>
                  <a:srgbClr val="000000"/>
                </a:solidFill>
                <a:effectLst/>
                <a:highlight>
                  <a:srgbClr val="00FF00"/>
                </a:highlight>
                <a:latin typeface="inter-bold"/>
              </a:rPr>
              <a:t>Super Class/Parent Class:</a:t>
            </a:r>
            <a:r>
              <a:rPr lang="en-US" sz="1800" b="0" i="0" dirty="0">
                <a:solidFill>
                  <a:srgbClr val="000000"/>
                </a:solidFill>
                <a:effectLst/>
                <a:highlight>
                  <a:srgbClr val="00FF00"/>
                </a:highlight>
                <a:latin typeface="inter-regular" panose="020B0604020202020204" charset="0"/>
              </a:rPr>
              <a:t> </a:t>
            </a:r>
            <a:r>
              <a:rPr lang="en-US" sz="1800" b="0" i="0" dirty="0">
                <a:solidFill>
                  <a:srgbClr val="000000"/>
                </a:solidFill>
                <a:effectLst/>
                <a:latin typeface="inter-regular" panose="020B0604020202020204" charset="0"/>
              </a:rPr>
              <a:t>Superclass is the class from where a subclass inherits the features. It is also called a base class or a parent class.</a:t>
            </a:r>
          </a:p>
          <a:p>
            <a:pPr algn="just">
              <a:buFont typeface="Arial" panose="020B0604020202020204" pitchFamily="34" charset="0"/>
              <a:buChar char="•"/>
            </a:pPr>
            <a:r>
              <a:rPr lang="en-US" sz="1800" b="1" i="0" dirty="0">
                <a:solidFill>
                  <a:srgbClr val="000000"/>
                </a:solidFill>
                <a:effectLst/>
                <a:highlight>
                  <a:srgbClr val="00FF00"/>
                </a:highlight>
                <a:latin typeface="inter-bold"/>
              </a:rPr>
              <a:t>Reusability:</a:t>
            </a:r>
            <a:r>
              <a:rPr lang="en-US" sz="1800" b="0" i="0" dirty="0">
                <a:solidFill>
                  <a:srgbClr val="000000"/>
                </a:solidFill>
                <a:effectLst/>
                <a:latin typeface="inter-regular" panose="020B0604020202020204" charset="0"/>
              </a:rPr>
              <a:t> As the name specifies, reusability is a mechanism which facilitates you to reuse the fields and methods of the existing class when you create a new class. You can use the same fields and methods already defined in the previous class.</a:t>
            </a:r>
          </a:p>
          <a:p>
            <a:endParaRPr lang="en-IN" dirty="0"/>
          </a:p>
        </p:txBody>
      </p:sp>
      <p:sp>
        <p:nvSpPr>
          <p:cNvPr id="4" name="Slide Number Placeholder 3">
            <a:extLst>
              <a:ext uri="{FF2B5EF4-FFF2-40B4-BE49-F238E27FC236}">
                <a16:creationId xmlns:a16="http://schemas.microsoft.com/office/drawing/2014/main" id="{0C79F017-D19C-BCCB-EE1D-E14F77F047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extLst>
      <p:ext uri="{BB962C8B-B14F-4D97-AF65-F5344CB8AC3E}">
        <p14:creationId xmlns:p14="http://schemas.microsoft.com/office/powerpoint/2010/main" val="23737087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b="1" dirty="0"/>
              <a:t>Three uses of final keyword</a:t>
            </a:r>
            <a:endParaRPr lang="en-IN" dirty="0"/>
          </a:p>
        </p:txBody>
      </p:sp>
      <p:sp>
        <p:nvSpPr>
          <p:cNvPr id="3" name="Text Placeholder 2"/>
          <p:cNvSpPr>
            <a:spLocks noGrp="1"/>
          </p:cNvSpPr>
          <p:nvPr>
            <p:ph type="body" idx="1"/>
          </p:nvPr>
        </p:nvSpPr>
        <p:spPr>
          <a:xfrm>
            <a:off x="323528" y="742950"/>
            <a:ext cx="8640960" cy="4277072"/>
          </a:xfrm>
        </p:spPr>
        <p:txBody>
          <a:bodyPr/>
          <a:lstStyle/>
          <a:p>
            <a:pPr marL="76200" indent="0">
              <a:buNone/>
            </a:pPr>
            <a:r>
              <a:rPr lang="en-IN" sz="1400" dirty="0"/>
              <a:t>class A {</a:t>
            </a:r>
          </a:p>
          <a:p>
            <a:pPr marL="76200" indent="0">
              <a:buNone/>
            </a:pPr>
            <a:r>
              <a:rPr lang="en-IN" sz="1400" dirty="0">
                <a:highlight>
                  <a:srgbClr val="FFFF00"/>
                </a:highlight>
              </a:rPr>
              <a:t>final void meth() {</a:t>
            </a:r>
          </a:p>
          <a:p>
            <a:pPr marL="76200" indent="0">
              <a:buNone/>
            </a:pPr>
            <a:r>
              <a:rPr lang="en-US" sz="1400" dirty="0" err="1"/>
              <a:t>System.out.println</a:t>
            </a:r>
            <a:r>
              <a:rPr lang="en-US" sz="1400" dirty="0"/>
              <a:t>("This is a final method.");</a:t>
            </a:r>
          </a:p>
          <a:p>
            <a:pPr marL="76200" indent="0">
              <a:buNone/>
            </a:pPr>
            <a:r>
              <a:rPr lang="en-IN" sz="1400" dirty="0"/>
              <a:t>}</a:t>
            </a:r>
          </a:p>
          <a:p>
            <a:pPr marL="76200" indent="0">
              <a:buNone/>
            </a:pPr>
            <a:r>
              <a:rPr lang="en-IN" sz="1400" dirty="0"/>
              <a:t>}</a:t>
            </a:r>
          </a:p>
          <a:p>
            <a:pPr marL="76200" indent="0">
              <a:buNone/>
            </a:pPr>
            <a:r>
              <a:rPr lang="en-IN" sz="1400" dirty="0"/>
              <a:t>class B extends A {</a:t>
            </a:r>
          </a:p>
          <a:p>
            <a:pPr marL="76200" indent="0">
              <a:buNone/>
            </a:pPr>
            <a:r>
              <a:rPr lang="en-IN" sz="1400" dirty="0">
                <a:solidFill>
                  <a:srgbClr val="FF0000"/>
                </a:solidFill>
              </a:rPr>
              <a:t>void meth() { // ERROR! Can't override.(compile time error)</a:t>
            </a:r>
          </a:p>
          <a:p>
            <a:pPr marL="76200" indent="0">
              <a:buNone/>
            </a:pPr>
            <a:r>
              <a:rPr lang="en-IN" sz="1400" dirty="0" err="1"/>
              <a:t>System.out.println</a:t>
            </a:r>
            <a:r>
              <a:rPr lang="en-IN" sz="1400" dirty="0"/>
              <a:t>("Illegal!");</a:t>
            </a:r>
          </a:p>
          <a:p>
            <a:pPr marL="76200" indent="0">
              <a:buNone/>
            </a:pPr>
            <a:r>
              <a:rPr lang="en-IN" sz="1400" dirty="0"/>
              <a:t>}</a:t>
            </a:r>
          </a:p>
          <a:p>
            <a:pPr marL="76200" indent="0">
              <a:buNone/>
            </a:pPr>
            <a:r>
              <a:rPr lang="en-IN" sz="1400" dirty="0"/>
              <a:t>}</a:t>
            </a:r>
            <a:endParaRPr lang="en-IN" sz="1000" b="1" u="sng"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80</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1609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IN" b="1" dirty="0"/>
              <a:t>Three uses of final keyword</a:t>
            </a:r>
            <a:endParaRPr lang="en-IN" dirty="0"/>
          </a:p>
        </p:txBody>
      </p:sp>
      <p:sp>
        <p:nvSpPr>
          <p:cNvPr id="3" name="Text Placeholder 2"/>
          <p:cNvSpPr>
            <a:spLocks noGrp="1"/>
          </p:cNvSpPr>
          <p:nvPr>
            <p:ph type="body" idx="1"/>
          </p:nvPr>
        </p:nvSpPr>
        <p:spPr>
          <a:xfrm>
            <a:off x="323528" y="742950"/>
            <a:ext cx="8640960" cy="4277072"/>
          </a:xfrm>
        </p:spPr>
        <p:txBody>
          <a:bodyPr/>
          <a:lstStyle/>
          <a:p>
            <a:pPr marL="76200" indent="0">
              <a:buNone/>
            </a:pPr>
            <a:r>
              <a:rPr lang="en-US" sz="1800" b="1" u="sng" dirty="0">
                <a:solidFill>
                  <a:srgbClr val="FF0000"/>
                </a:solidFill>
              </a:rPr>
              <a:t>3.Using final to Prevent Inheritance</a:t>
            </a:r>
          </a:p>
          <a:p>
            <a:pPr algn="just"/>
            <a:r>
              <a:rPr lang="en-US" sz="1600" dirty="0"/>
              <a:t>Sometimes you will want to prevent a class from being inherited. To do this, precede the class declaration with </a:t>
            </a:r>
            <a:r>
              <a:rPr lang="en-US" sz="1600" b="1" dirty="0"/>
              <a:t>final</a:t>
            </a:r>
            <a:r>
              <a:rPr lang="en-US" sz="1600" dirty="0"/>
              <a:t>. </a:t>
            </a:r>
          </a:p>
          <a:p>
            <a:pPr algn="just"/>
            <a:r>
              <a:rPr lang="en-US" sz="1600" dirty="0"/>
              <a:t>Declaring a class as </a:t>
            </a:r>
            <a:r>
              <a:rPr lang="en-US" sz="1600" b="1" dirty="0"/>
              <a:t>final </a:t>
            </a:r>
            <a:r>
              <a:rPr lang="en-US" sz="1600" dirty="0"/>
              <a:t>implicitly declares all of its methods as </a:t>
            </a:r>
            <a:r>
              <a:rPr lang="en-US" sz="1600" b="1" dirty="0"/>
              <a:t>final</a:t>
            </a:r>
            <a:r>
              <a:rPr lang="en-US" sz="1600" dirty="0"/>
              <a:t>, too. </a:t>
            </a:r>
          </a:p>
          <a:p>
            <a:pPr algn="just"/>
            <a:r>
              <a:rPr lang="en-US" sz="1600" dirty="0"/>
              <a:t>As you might expect, it is illegal to declare a class as both </a:t>
            </a:r>
            <a:r>
              <a:rPr lang="en-US" sz="1600" b="1" dirty="0"/>
              <a:t>abstract </a:t>
            </a:r>
            <a:r>
              <a:rPr lang="en-US" sz="1600" dirty="0"/>
              <a:t>and </a:t>
            </a:r>
            <a:r>
              <a:rPr lang="en-US" sz="1600" b="1" dirty="0"/>
              <a:t>final </a:t>
            </a:r>
            <a:r>
              <a:rPr lang="en-US" sz="1600" dirty="0"/>
              <a:t>since an abstract class is incomplete by itself and relies upon its subclasses to provide </a:t>
            </a:r>
            <a:r>
              <a:rPr lang="en-IN" sz="1600" dirty="0"/>
              <a:t>complete implementations.</a:t>
            </a:r>
          </a:p>
          <a:p>
            <a:pPr marL="76200" indent="0">
              <a:buNone/>
            </a:pPr>
            <a:r>
              <a:rPr lang="en-IN" sz="1400" dirty="0">
                <a:solidFill>
                  <a:srgbClr val="FF0000"/>
                </a:solidFill>
              </a:rPr>
              <a:t>final class A {</a:t>
            </a:r>
          </a:p>
          <a:p>
            <a:pPr marL="76200" indent="0">
              <a:buNone/>
            </a:pPr>
            <a:r>
              <a:rPr lang="en-IN" sz="1400" dirty="0"/>
              <a:t>// ...</a:t>
            </a:r>
          </a:p>
          <a:p>
            <a:pPr marL="76200" indent="0">
              <a:buNone/>
            </a:pPr>
            <a:r>
              <a:rPr lang="en-IN" sz="1400" dirty="0"/>
              <a:t>}</a:t>
            </a:r>
          </a:p>
          <a:p>
            <a:pPr marL="76200" indent="0">
              <a:buNone/>
            </a:pPr>
            <a:r>
              <a:rPr lang="en-US" sz="1400" dirty="0"/>
              <a:t>// The following class is illegal.</a:t>
            </a:r>
          </a:p>
          <a:p>
            <a:pPr marL="76200" indent="0">
              <a:buNone/>
            </a:pPr>
            <a:r>
              <a:rPr lang="en-US" sz="1400" dirty="0"/>
              <a:t>class B extends A { // ERROR! Can't subclass A</a:t>
            </a:r>
          </a:p>
          <a:p>
            <a:pPr marL="76200" indent="0">
              <a:buNone/>
            </a:pPr>
            <a:r>
              <a:rPr lang="en-IN" sz="1400" dirty="0"/>
              <a:t>// ...}</a:t>
            </a:r>
            <a:endParaRPr lang="en-IN" sz="100" b="1" u="sng"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81</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44779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659688" cy="576064"/>
          </a:xfrm>
        </p:spPr>
        <p:txBody>
          <a:bodyPr/>
          <a:lstStyle/>
          <a:p>
            <a:r>
              <a:rPr lang="en-US" b="1" dirty="0"/>
              <a:t>S</a:t>
            </a:r>
            <a:r>
              <a:rPr lang="en-IN" b="1" dirty="0"/>
              <a:t>UMMARY</a:t>
            </a:r>
            <a:endParaRPr lang="en-IN" dirty="0"/>
          </a:p>
        </p:txBody>
      </p:sp>
      <p:sp>
        <p:nvSpPr>
          <p:cNvPr id="3" name="Text Placeholder 2"/>
          <p:cNvSpPr>
            <a:spLocks noGrp="1"/>
          </p:cNvSpPr>
          <p:nvPr>
            <p:ph type="body" idx="1"/>
          </p:nvPr>
        </p:nvSpPr>
        <p:spPr>
          <a:xfrm>
            <a:off x="323528" y="742950"/>
            <a:ext cx="8640960" cy="4277072"/>
          </a:xfrm>
        </p:spPr>
        <p:txBody>
          <a:bodyPr/>
          <a:lstStyle/>
          <a:p>
            <a:r>
              <a:rPr lang="en-US" sz="1600" dirty="0"/>
              <a:t>Inheritance is one of the cornerstones of object-oriented programming because it allows the creation of hierarchical classifications. </a:t>
            </a:r>
          </a:p>
          <a:p>
            <a:r>
              <a:rPr lang="en-US" sz="1600" dirty="0"/>
              <a:t>Using inheritance, you can create a general class that defines traits common to a set of related items. </a:t>
            </a:r>
          </a:p>
          <a:p>
            <a:r>
              <a:rPr lang="en-US" sz="1600" dirty="0"/>
              <a:t>This class can then be inherited by other, more specific classes, each adding those things that are unique to it. In the terminology of Java, a class that is inherited is called a </a:t>
            </a:r>
            <a:r>
              <a:rPr lang="en-US" sz="1600" i="1" dirty="0"/>
              <a:t>superclass. </a:t>
            </a:r>
          </a:p>
          <a:p>
            <a:r>
              <a:rPr lang="en-US" sz="1600" dirty="0"/>
              <a:t>The class that does the inheriting is called a </a:t>
            </a:r>
            <a:r>
              <a:rPr lang="en-US" sz="1600" i="1" dirty="0"/>
              <a:t>subclass. </a:t>
            </a:r>
            <a:r>
              <a:rPr lang="en-US" sz="1600" dirty="0"/>
              <a:t>Therefore, a subclass is a specialized version of a superclass. It inherits all of the instance variables and methods defined by the superclass and adds its own, unique elements.</a:t>
            </a:r>
            <a:endParaRPr lang="en-IN" sz="100" b="1" u="sng" dirty="0">
              <a:solidFill>
                <a:srgbClr val="FF0000"/>
              </a:solidFill>
              <a:latin typeface="Book Antiqua" pitchFamily="18" charset="0"/>
              <a:ea typeface="Inter-Regular"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82</a:t>
            </a:fld>
            <a:endParaRPr lang="en"/>
          </a:p>
        </p:txBody>
      </p:sp>
      <p:sp>
        <p:nvSpPr>
          <p:cNvPr id="8" name="Rectangle 4">
            <a:extLst>
              <a:ext uri="{FF2B5EF4-FFF2-40B4-BE49-F238E27FC236}">
                <a16:creationId xmlns:a16="http://schemas.microsoft.com/office/drawing/2014/main" id="{91AA6793-0FB7-443F-A867-80AAE6C8307D}"/>
              </a:ext>
            </a:extLst>
          </p:cNvPr>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5164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
        <p:nvSpPr>
          <p:cNvPr id="309" name="Google Shape;309;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83</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134D-6349-4973-3A81-D554164835E1}"/>
              </a:ext>
            </a:extLst>
          </p:cNvPr>
          <p:cNvSpPr>
            <a:spLocks noGrp="1"/>
          </p:cNvSpPr>
          <p:nvPr>
            <p:ph type="title"/>
          </p:nvPr>
        </p:nvSpPr>
        <p:spPr>
          <a:xfrm>
            <a:off x="1037850" y="1047750"/>
            <a:ext cx="7068300" cy="396300"/>
          </a:xfrm>
        </p:spPr>
        <p:txBody>
          <a:bodyPr/>
          <a:lstStyle/>
          <a:p>
            <a:br>
              <a:rPr lang="en-IN" b="0" dirty="0">
                <a:solidFill>
                  <a:srgbClr val="610B4B"/>
                </a:solidFill>
                <a:effectLst/>
                <a:latin typeface="tahoma" panose="020B0604030504040204" pitchFamily="34" charset="0"/>
              </a:rPr>
            </a:br>
            <a:br>
              <a:rPr lang="en-IN" b="0" dirty="0">
                <a:solidFill>
                  <a:srgbClr val="610B4B"/>
                </a:solidFill>
                <a:effectLst/>
                <a:latin typeface="tahoma" panose="020B0604030504040204" pitchFamily="34" charset="0"/>
              </a:rPr>
            </a:br>
            <a:br>
              <a:rPr lang="en-IN" b="0" dirty="0">
                <a:solidFill>
                  <a:srgbClr val="610B4B"/>
                </a:solidFill>
                <a:effectLst/>
                <a:latin typeface="tahoma" panose="020B0604030504040204" pitchFamily="34" charset="0"/>
              </a:rPr>
            </a:br>
            <a:br>
              <a:rPr lang="en-IN" b="0" dirty="0">
                <a:solidFill>
                  <a:srgbClr val="610B4B"/>
                </a:solidFill>
                <a:effectLst/>
                <a:latin typeface="tahoma" panose="020B0604030504040204" pitchFamily="34" charset="0"/>
              </a:rPr>
            </a:br>
            <a:br>
              <a:rPr lang="en-IN" b="0" dirty="0">
                <a:solidFill>
                  <a:srgbClr val="610B4B"/>
                </a:solidFill>
                <a:effectLst/>
                <a:latin typeface="tahoma" panose="020B0604030504040204" pitchFamily="34" charset="0"/>
              </a:rPr>
            </a:br>
            <a:r>
              <a:rPr lang="en-IN" b="0" dirty="0">
                <a:solidFill>
                  <a:srgbClr val="610B4B"/>
                </a:solidFill>
                <a:effectLst/>
                <a:latin typeface="tahoma" panose="020B0604030504040204" pitchFamily="34" charset="0"/>
              </a:rPr>
              <a:t>Java Inheritance Example</a:t>
            </a:r>
            <a:br>
              <a:rPr lang="en-IN" b="0" dirty="0">
                <a:solidFill>
                  <a:srgbClr val="610B4B"/>
                </a:solidFill>
                <a:effectLst/>
                <a:latin typeface="tahoma" panose="020B0604030504040204" pitchFamily="34" charset="0"/>
              </a:rPr>
            </a:br>
            <a:endParaRPr lang="en-IN" dirty="0"/>
          </a:p>
        </p:txBody>
      </p:sp>
      <p:sp>
        <p:nvSpPr>
          <p:cNvPr id="4" name="Slide Number Placeholder 3">
            <a:extLst>
              <a:ext uri="{FF2B5EF4-FFF2-40B4-BE49-F238E27FC236}">
                <a16:creationId xmlns:a16="http://schemas.microsoft.com/office/drawing/2014/main" id="{16391F09-797E-3A15-8167-DCB12E77B6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1026" name="Picture 2" descr="Inheritance in Java">
            <a:extLst>
              <a:ext uri="{FF2B5EF4-FFF2-40B4-BE49-F238E27FC236}">
                <a16:creationId xmlns:a16="http://schemas.microsoft.com/office/drawing/2014/main" id="{871F6B23-593A-515B-231F-C2B7216C1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077595"/>
            <a:ext cx="2590800" cy="390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74393"/>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7049</TotalTime>
  <Words>6759</Words>
  <Application>Microsoft Office PowerPoint</Application>
  <PresentationFormat>On-screen Show (16:9)</PresentationFormat>
  <Paragraphs>875</Paragraphs>
  <Slides>83</Slides>
  <Notes>5</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83</vt:i4>
      </vt:variant>
    </vt:vector>
  </HeadingPairs>
  <TitlesOfParts>
    <vt:vector size="97" baseType="lpstr">
      <vt:lpstr>Wingdings</vt:lpstr>
      <vt:lpstr>Inter-Regular</vt:lpstr>
      <vt:lpstr>erdana</vt:lpstr>
      <vt:lpstr>tahoma</vt:lpstr>
      <vt:lpstr>Arial</vt:lpstr>
      <vt:lpstr>Times</vt:lpstr>
      <vt:lpstr>Consolas</vt:lpstr>
      <vt:lpstr>Roboto</vt:lpstr>
      <vt:lpstr>Calibri</vt:lpstr>
      <vt:lpstr>inter-bold</vt:lpstr>
      <vt:lpstr>Bookman Old Style</vt:lpstr>
      <vt:lpstr>Inter-Regular</vt:lpstr>
      <vt:lpstr>Book Antiqua</vt:lpstr>
      <vt:lpstr>Joan template</vt:lpstr>
      <vt:lpstr>CST 205 OOP :Core Java Fundamentals      </vt:lpstr>
      <vt:lpstr>SYLLABUS</vt:lpstr>
      <vt:lpstr>OBJECTIVES</vt:lpstr>
      <vt:lpstr>PowerPoint Presentation</vt:lpstr>
      <vt:lpstr>INHERITANCE</vt:lpstr>
      <vt:lpstr>Why Inheritance in java</vt:lpstr>
      <vt:lpstr>PowerPoint Presentation</vt:lpstr>
      <vt:lpstr>PowerPoint Presentation</vt:lpstr>
      <vt:lpstr>     Java Inheritance Example </vt:lpstr>
      <vt:lpstr>PowerPoint Presentation</vt:lpstr>
      <vt:lpstr>Inheritance Basics</vt:lpstr>
      <vt:lpstr>Inheritance Basics</vt:lpstr>
      <vt:lpstr>Inheritance Basics</vt:lpstr>
      <vt:lpstr>Inheritance Basics</vt:lpstr>
      <vt:lpstr>Inheritance Basics</vt:lpstr>
      <vt:lpstr>Inheritance Basics</vt:lpstr>
      <vt:lpstr>Member Access and Inheritance</vt:lpstr>
      <vt:lpstr>Member Access and Inheritance</vt:lpstr>
      <vt:lpstr>Inheritance</vt:lpstr>
      <vt:lpstr>Inheritance</vt:lpstr>
      <vt:lpstr>Inheritance</vt:lpstr>
      <vt:lpstr>A Superclass Variable Can Reference a Subclass Object</vt:lpstr>
      <vt:lpstr>A Superclass Variable Can Reference a Subclass Object</vt:lpstr>
      <vt:lpstr>Using super keyword</vt:lpstr>
      <vt:lpstr>PowerPoint Presentation</vt:lpstr>
      <vt:lpstr>Uses of super keyword</vt:lpstr>
      <vt:lpstr>Using super to Call Superclass Constructors</vt:lpstr>
      <vt:lpstr>Using super to Call Superclass Constructors</vt:lpstr>
      <vt:lpstr>Using super to Call Superclass Constructors</vt:lpstr>
      <vt:lpstr>Using super to Call Superclass Constructors</vt:lpstr>
      <vt:lpstr>Using super to Call Superclass Constructors</vt:lpstr>
      <vt:lpstr>Using super to Call Superclass Constructors</vt:lpstr>
      <vt:lpstr>A Second Use for super</vt:lpstr>
      <vt:lpstr>A Second Use for super</vt:lpstr>
      <vt:lpstr>A Second Use for super</vt:lpstr>
      <vt:lpstr>Types of inheritance in Java:</vt:lpstr>
      <vt:lpstr>Types of inheritance in Java:</vt:lpstr>
      <vt:lpstr>Creating a Multilevel Hierarchy</vt:lpstr>
      <vt:lpstr>Types of inheritance in Java:</vt:lpstr>
      <vt:lpstr>HIERARCHICAL INHERITANCE</vt:lpstr>
      <vt:lpstr>Why multiple inheritance is not supported in java?</vt:lpstr>
      <vt:lpstr>Creating a Multilevel Hierarchy</vt:lpstr>
      <vt:lpstr>PowerPoint Presentation</vt:lpstr>
      <vt:lpstr>PowerPoint Presentation</vt:lpstr>
      <vt:lpstr>PowerPoint Presentation</vt:lpstr>
      <vt:lpstr>PowerPoint Presentation</vt:lpstr>
      <vt:lpstr>PowerPoint Presentation</vt:lpstr>
      <vt:lpstr>When Constructors Are Called</vt:lpstr>
      <vt:lpstr>When Constructors Are Called</vt:lpstr>
      <vt:lpstr>Method Overriding</vt:lpstr>
      <vt:lpstr>PowerPoint Presentation</vt:lpstr>
      <vt:lpstr>Method Overriding</vt:lpstr>
      <vt:lpstr>Method Overriding</vt:lpstr>
      <vt:lpstr>Dynamic Method Dispatch [Run time polymorphism]</vt:lpstr>
      <vt:lpstr>Dynamic Method Dispatch [Run time polymorphism]</vt:lpstr>
      <vt:lpstr>Dynamic Method Dispatch [Run time polymorphism]</vt:lpstr>
      <vt:lpstr>Dynamic Method Dispatch</vt:lpstr>
      <vt:lpstr>Dynamic Method Dispatch</vt:lpstr>
      <vt:lpstr>Dynamic Method Dispatch</vt:lpstr>
      <vt:lpstr>Dynamic Method Dispatch</vt:lpstr>
      <vt:lpstr>Dynamic Method Dispatch</vt:lpstr>
      <vt:lpstr>ADVANTAGES OF METHOD OVERRIDING</vt:lpstr>
      <vt:lpstr>Static vs Dynamic binding</vt:lpstr>
      <vt:lpstr>Applying Method Overriding</vt:lpstr>
      <vt:lpstr>Applying Method Overriding</vt:lpstr>
      <vt:lpstr>UPCASTING IN JAVA</vt:lpstr>
      <vt:lpstr>Java Abstraction</vt:lpstr>
      <vt:lpstr>Java Abstraction</vt:lpstr>
      <vt:lpstr>Java Abstraction</vt:lpstr>
      <vt:lpstr>Java Abstraction</vt:lpstr>
      <vt:lpstr>Java Abstraction</vt:lpstr>
      <vt:lpstr>Java Abstraction</vt:lpstr>
      <vt:lpstr>Java Abstraction</vt:lpstr>
      <vt:lpstr>Java Abstraction</vt:lpstr>
      <vt:lpstr>Java Abstraction</vt:lpstr>
      <vt:lpstr>Java Abstraction</vt:lpstr>
      <vt:lpstr>Java Abstraction</vt:lpstr>
      <vt:lpstr>Java Abstract classes advantages</vt:lpstr>
      <vt:lpstr>Three uses of final keyword</vt:lpstr>
      <vt:lpstr>Three uses of final keyword</vt:lpstr>
      <vt:lpstr>Three uses of final keyword</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dc:creator>MITHU</dc:creator>
  <cp:lastModifiedBy>Eldhose P Sim Toc H</cp:lastModifiedBy>
  <cp:revision>303</cp:revision>
  <dcterms:modified xsi:type="dcterms:W3CDTF">2022-10-27T08:01:13Z</dcterms:modified>
</cp:coreProperties>
</file>