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 id="264" r:id="rId8"/>
    <p:sldId id="286" r:id="rId9"/>
    <p:sldId id="265" r:id="rId10"/>
    <p:sldId id="283" r:id="rId11"/>
    <p:sldId id="284" r:id="rId12"/>
    <p:sldId id="266" r:id="rId13"/>
    <p:sldId id="267" r:id="rId14"/>
    <p:sldId id="269" r:id="rId15"/>
    <p:sldId id="268" r:id="rId16"/>
    <p:sldId id="270" r:id="rId17"/>
    <p:sldId id="271" r:id="rId18"/>
    <p:sldId id="272" r:id="rId19"/>
    <p:sldId id="273" r:id="rId20"/>
    <p:sldId id="287" r:id="rId21"/>
    <p:sldId id="274" r:id="rId22"/>
    <p:sldId id="275" r:id="rId23"/>
    <p:sldId id="276" r:id="rId24"/>
    <p:sldId id="277" r:id="rId25"/>
    <p:sldId id="278" r:id="rId26"/>
    <p:sldId id="279" r:id="rId27"/>
    <p:sldId id="280" r:id="rId28"/>
    <p:sldId id="281" r:id="rId29"/>
    <p:sldId id="282"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6484D-5E5D-4CA9-B207-E139AF4C0CA9}"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625811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6484D-5E5D-4CA9-B207-E139AF4C0CA9}"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34330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6484D-5E5D-4CA9-B207-E139AF4C0CA9}"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28A0A-29F9-44B8-90C4-516C586E0FA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9834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6484D-5E5D-4CA9-B207-E139AF4C0CA9}"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1475855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6484D-5E5D-4CA9-B207-E139AF4C0CA9}"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28A0A-29F9-44B8-90C4-516C586E0FA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5669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6484D-5E5D-4CA9-B207-E139AF4C0CA9}"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3787394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6484D-5E5D-4CA9-B207-E139AF4C0CA9}"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672206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6484D-5E5D-4CA9-B207-E139AF4C0CA9}"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209301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6484D-5E5D-4CA9-B207-E139AF4C0CA9}"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277124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6484D-5E5D-4CA9-B207-E139AF4C0CA9}"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29179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6484D-5E5D-4CA9-B207-E139AF4C0CA9}"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69062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6484D-5E5D-4CA9-B207-E139AF4C0CA9}" type="datetimeFigureOut">
              <a:rPr lang="en-IN" smtClean="0"/>
              <a:t>09-10-2022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41724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6484D-5E5D-4CA9-B207-E139AF4C0CA9}" type="datetimeFigureOut">
              <a:rPr lang="en-IN" smtClean="0"/>
              <a:t>09-10-2022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145893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6484D-5E5D-4CA9-B207-E139AF4C0CA9}" type="datetimeFigureOut">
              <a:rPr lang="en-IN" smtClean="0"/>
              <a:t>09-10-2022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124611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16484D-5E5D-4CA9-B207-E139AF4C0CA9}"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194873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16484D-5E5D-4CA9-B207-E139AF4C0CA9}"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B28A0A-29F9-44B8-90C4-516C586E0FA5}" type="slidenum">
              <a:rPr lang="en-IN" smtClean="0"/>
              <a:t>‹#›</a:t>
            </a:fld>
            <a:endParaRPr lang="en-IN"/>
          </a:p>
        </p:txBody>
      </p:sp>
    </p:spTree>
    <p:extLst>
      <p:ext uri="{BB962C8B-B14F-4D97-AF65-F5344CB8AC3E}">
        <p14:creationId xmlns:p14="http://schemas.microsoft.com/office/powerpoint/2010/main" val="184986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16484D-5E5D-4CA9-B207-E139AF4C0CA9}" type="datetimeFigureOut">
              <a:rPr lang="en-IN" smtClean="0"/>
              <a:t>09-10-2022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B28A0A-29F9-44B8-90C4-516C586E0FA5}" type="slidenum">
              <a:rPr lang="en-IN" smtClean="0"/>
              <a:t>‹#›</a:t>
            </a:fld>
            <a:endParaRPr lang="en-IN"/>
          </a:p>
        </p:txBody>
      </p:sp>
    </p:spTree>
    <p:extLst>
      <p:ext uri="{BB962C8B-B14F-4D97-AF65-F5344CB8AC3E}">
        <p14:creationId xmlns:p14="http://schemas.microsoft.com/office/powerpoint/2010/main" val="1385607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adil.az/post/55588073707/what-tilde-operator-does-in-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p:txBody>
          <a:bodyPr/>
          <a:lstStyle/>
          <a:p>
            <a:pPr algn="just"/>
            <a:r>
              <a:rPr lang="en-US" b="0" i="0" dirty="0">
                <a:solidFill>
                  <a:srgbClr val="333333"/>
                </a:solidFill>
                <a:effectLst/>
                <a:latin typeface="inter-regular" panose="020B0604020202020204" charset="0"/>
              </a:rPr>
              <a:t>There are many types of operators in Java which are given below:</a:t>
            </a:r>
          </a:p>
          <a:p>
            <a:pPr algn="just">
              <a:buFont typeface="Arial" panose="020B0604020202020204" pitchFamily="34" charset="0"/>
              <a:buChar char="•"/>
            </a:pPr>
            <a:r>
              <a:rPr lang="en-US" b="0" i="0" dirty="0">
                <a:solidFill>
                  <a:srgbClr val="000000"/>
                </a:solidFill>
                <a:effectLst/>
                <a:latin typeface="inter-regular" panose="020B0604020202020204" charset="0"/>
              </a:rPr>
              <a:t>Unary Operator,</a:t>
            </a:r>
          </a:p>
          <a:p>
            <a:pPr algn="just">
              <a:buFont typeface="Arial" panose="020B0604020202020204" pitchFamily="34" charset="0"/>
              <a:buChar char="•"/>
            </a:pPr>
            <a:r>
              <a:rPr lang="en-US" b="0" i="0" dirty="0">
                <a:solidFill>
                  <a:srgbClr val="000000"/>
                </a:solidFill>
                <a:effectLst/>
                <a:latin typeface="inter-regular" panose="020B0604020202020204" charset="0"/>
              </a:rPr>
              <a:t>Arithmetic Operator,</a:t>
            </a:r>
          </a:p>
          <a:p>
            <a:pPr algn="just">
              <a:buFont typeface="Arial" panose="020B0604020202020204" pitchFamily="34" charset="0"/>
              <a:buChar char="•"/>
            </a:pPr>
            <a:r>
              <a:rPr lang="en-US" b="0" i="0" dirty="0">
                <a:solidFill>
                  <a:srgbClr val="000000"/>
                </a:solidFill>
                <a:effectLst/>
                <a:latin typeface="inter-regular" panose="020B0604020202020204" charset="0"/>
              </a:rPr>
              <a:t>Shift Operator,</a:t>
            </a:r>
          </a:p>
          <a:p>
            <a:pPr algn="just">
              <a:buFont typeface="Arial" panose="020B0604020202020204" pitchFamily="34" charset="0"/>
              <a:buChar char="•"/>
            </a:pPr>
            <a:r>
              <a:rPr lang="en-US" b="0" i="0" dirty="0">
                <a:solidFill>
                  <a:srgbClr val="000000"/>
                </a:solidFill>
                <a:effectLst/>
                <a:latin typeface="inter-regular" panose="020B0604020202020204" charset="0"/>
              </a:rPr>
              <a:t>Relational Operator,</a:t>
            </a:r>
          </a:p>
          <a:p>
            <a:pPr algn="just">
              <a:buFont typeface="Arial" panose="020B0604020202020204" pitchFamily="34" charset="0"/>
              <a:buChar char="•"/>
            </a:pPr>
            <a:r>
              <a:rPr lang="en-US" b="0" i="0" dirty="0">
                <a:solidFill>
                  <a:srgbClr val="000000"/>
                </a:solidFill>
                <a:effectLst/>
                <a:latin typeface="inter-regular" panose="020B0604020202020204" charset="0"/>
              </a:rPr>
              <a:t>Bitwise Operator,</a:t>
            </a:r>
          </a:p>
          <a:p>
            <a:pPr algn="just">
              <a:buFont typeface="Arial" panose="020B0604020202020204" pitchFamily="34" charset="0"/>
              <a:buChar char="•"/>
            </a:pPr>
            <a:r>
              <a:rPr lang="en-US" b="0" i="0" dirty="0">
                <a:solidFill>
                  <a:srgbClr val="000000"/>
                </a:solidFill>
                <a:effectLst/>
                <a:latin typeface="inter-regular" panose="020B0604020202020204" charset="0"/>
              </a:rPr>
              <a:t>Logical Operator,</a:t>
            </a:r>
          </a:p>
          <a:p>
            <a:pPr algn="just">
              <a:buFont typeface="Arial" panose="020B0604020202020204" pitchFamily="34" charset="0"/>
              <a:buChar char="•"/>
            </a:pPr>
            <a:r>
              <a:rPr lang="en-US" b="0" i="0" dirty="0">
                <a:solidFill>
                  <a:srgbClr val="000000"/>
                </a:solidFill>
                <a:effectLst/>
                <a:latin typeface="inter-regular" panose="020B0604020202020204" charset="0"/>
              </a:rPr>
              <a:t>Ternary Operator and</a:t>
            </a:r>
          </a:p>
          <a:p>
            <a:pPr algn="just">
              <a:buFont typeface="Arial" panose="020B0604020202020204" pitchFamily="34" charset="0"/>
              <a:buChar char="•"/>
            </a:pPr>
            <a:r>
              <a:rPr lang="en-US" b="0" i="0" dirty="0">
                <a:solidFill>
                  <a:srgbClr val="000000"/>
                </a:solidFill>
                <a:effectLst/>
                <a:latin typeface="inter-regular" panose="020B0604020202020204" charset="0"/>
              </a:rPr>
              <a:t>Assignment Operator.</a:t>
            </a:r>
          </a:p>
          <a:p>
            <a:endParaRPr lang="en-IN" dirty="0"/>
          </a:p>
        </p:txBody>
      </p:sp>
    </p:spTree>
    <p:extLst>
      <p:ext uri="{BB962C8B-B14F-4D97-AF65-F5344CB8AC3E}">
        <p14:creationId xmlns:p14="http://schemas.microsoft.com/office/powerpoint/2010/main" val="298310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2"/>
            <a:ext cx="8596668" cy="1004047"/>
          </a:xfrm>
        </p:spPr>
        <p:txBody>
          <a:bodyPr>
            <a:normAutofit fontScale="90000"/>
          </a:bodyPr>
          <a:lstStyle/>
          <a:p>
            <a:r>
              <a:rPr lang="en-US" b="1" i="0" dirty="0">
                <a:solidFill>
                  <a:srgbClr val="25265E"/>
                </a:solidFill>
                <a:effectLst/>
                <a:latin typeface="euclid_circular_a"/>
              </a:rPr>
              <a:t>Java Shift Operators</a:t>
            </a:r>
            <a:br>
              <a:rPr lang="en-US" b="1" i="0" dirty="0">
                <a:solidFill>
                  <a:srgbClr val="25265E"/>
                </a:solidFill>
                <a:effectLst/>
                <a:latin typeface="euclid_circular_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672353"/>
            <a:ext cx="9605184" cy="5818094"/>
          </a:xfrm>
        </p:spPr>
        <p:txBody>
          <a:bodyPr>
            <a:normAutofit/>
          </a:bodyPr>
          <a:lstStyle/>
          <a:p>
            <a:pPr algn="l"/>
            <a:r>
              <a:rPr lang="en-US" b="0" i="0" dirty="0">
                <a:effectLst/>
                <a:latin typeface="euclid_circular_a"/>
              </a:rPr>
              <a:t>There are three types of shift operators in Java:</a:t>
            </a:r>
          </a:p>
          <a:p>
            <a:pPr algn="l">
              <a:buFont typeface="Arial" panose="020B0604020202020204" pitchFamily="34" charset="0"/>
              <a:buChar char="•"/>
            </a:pPr>
            <a:r>
              <a:rPr lang="en-US" b="0" i="0" dirty="0">
                <a:effectLst/>
                <a:latin typeface="euclid_circular_a"/>
              </a:rPr>
              <a:t>Signed Left Shift (&lt;&lt;)</a:t>
            </a:r>
          </a:p>
          <a:p>
            <a:pPr algn="l">
              <a:buFont typeface="Arial" panose="020B0604020202020204" pitchFamily="34" charset="0"/>
              <a:buChar char="•"/>
            </a:pPr>
            <a:r>
              <a:rPr lang="en-US" b="0" i="0" dirty="0">
                <a:effectLst/>
                <a:latin typeface="euclid_circular_a"/>
              </a:rPr>
              <a:t>Signed Right Shift (&gt;&gt;)</a:t>
            </a:r>
          </a:p>
          <a:p>
            <a:pPr algn="l">
              <a:buFont typeface="Arial" panose="020B0604020202020204" pitchFamily="34" charset="0"/>
              <a:buChar char="•"/>
            </a:pPr>
            <a:r>
              <a:rPr lang="en-US" b="0" i="0" dirty="0">
                <a:effectLst/>
                <a:latin typeface="euclid_circular_a"/>
              </a:rPr>
              <a:t>Unsigned Right Shift (&gt;&gt;&gt;)</a:t>
            </a:r>
          </a:p>
          <a:p>
            <a:pPr>
              <a:buFont typeface="Arial" panose="020B0604020202020204" pitchFamily="34" charset="0"/>
              <a:buChar char="•"/>
            </a:pPr>
            <a:r>
              <a:rPr lang="en-IN" sz="3200" b="1" i="0" dirty="0">
                <a:solidFill>
                  <a:srgbClr val="25265E"/>
                </a:solidFill>
                <a:effectLst/>
                <a:latin typeface="euclid_circular_a"/>
              </a:rPr>
              <a:t>Java Left Shift Operator</a:t>
            </a:r>
          </a:p>
          <a:p>
            <a:pPr algn="l">
              <a:buFont typeface="Arial" panose="020B0604020202020204" pitchFamily="34" charset="0"/>
              <a:buChar char="•"/>
            </a:pPr>
            <a:endParaRPr lang="en-US" b="0" i="0" dirty="0">
              <a:effectLst/>
              <a:latin typeface="euclid_circular_a"/>
            </a:endParaRPr>
          </a:p>
          <a:p>
            <a:pPr marL="0" indent="0" algn="just">
              <a:buNone/>
            </a:pPr>
            <a:endParaRPr lang="en-IN" dirty="0"/>
          </a:p>
        </p:txBody>
      </p:sp>
      <p:pic>
        <p:nvPicPr>
          <p:cNvPr id="7170" name="Picture 2" descr="Bits are shifted one position left and 0 is added to the last position">
            <a:extLst>
              <a:ext uri="{FF2B5EF4-FFF2-40B4-BE49-F238E27FC236}">
                <a16:creationId xmlns:a16="http://schemas.microsoft.com/office/drawing/2014/main" id="{2DBB652D-400B-3914-DC9A-790EF2024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26" y="2896160"/>
            <a:ext cx="845820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9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2"/>
            <a:ext cx="8596668" cy="1004047"/>
          </a:xfrm>
        </p:spPr>
        <p:txBody>
          <a:bodyPr>
            <a:normAutofit fontScale="90000"/>
          </a:bodyPr>
          <a:lstStyle/>
          <a:p>
            <a:r>
              <a:rPr lang="en-US" b="1" i="0" dirty="0">
                <a:solidFill>
                  <a:srgbClr val="25265E"/>
                </a:solidFill>
                <a:effectLst/>
                <a:latin typeface="euclid_circular_a"/>
              </a:rPr>
              <a:t>Java Shift Operators</a:t>
            </a:r>
            <a:br>
              <a:rPr lang="en-US" b="1" i="0" dirty="0">
                <a:solidFill>
                  <a:srgbClr val="25265E"/>
                </a:solidFill>
                <a:effectLst/>
                <a:latin typeface="euclid_circular_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672353"/>
            <a:ext cx="9605184" cy="5818094"/>
          </a:xfrm>
        </p:spPr>
        <p:txBody>
          <a:bodyPr>
            <a:normAutofit/>
          </a:bodyPr>
          <a:lstStyle/>
          <a:p>
            <a:pPr algn="l"/>
            <a:r>
              <a:rPr lang="en-US" b="0" i="0" dirty="0">
                <a:effectLst/>
                <a:latin typeface="euclid_circular_a"/>
              </a:rPr>
              <a:t>There are three types of shift operators in Java:</a:t>
            </a:r>
          </a:p>
          <a:p>
            <a:pPr algn="l">
              <a:buFont typeface="Arial" panose="020B0604020202020204" pitchFamily="34" charset="0"/>
              <a:buChar char="•"/>
            </a:pPr>
            <a:r>
              <a:rPr lang="en-US" b="0" i="0" dirty="0">
                <a:effectLst/>
                <a:latin typeface="euclid_circular_a"/>
              </a:rPr>
              <a:t>Signed Left Shift (&lt;&lt;)</a:t>
            </a:r>
          </a:p>
          <a:p>
            <a:pPr algn="l">
              <a:buFont typeface="Arial" panose="020B0604020202020204" pitchFamily="34" charset="0"/>
              <a:buChar char="•"/>
            </a:pPr>
            <a:r>
              <a:rPr lang="en-US" b="0" i="0" dirty="0">
                <a:effectLst/>
                <a:latin typeface="euclid_circular_a"/>
              </a:rPr>
              <a:t>Signed Right Shift (&gt;&gt;)</a:t>
            </a:r>
          </a:p>
          <a:p>
            <a:pPr algn="l">
              <a:buFont typeface="Arial" panose="020B0604020202020204" pitchFamily="34" charset="0"/>
              <a:buChar char="•"/>
            </a:pPr>
            <a:r>
              <a:rPr lang="en-US" b="0" i="0" dirty="0">
                <a:effectLst/>
                <a:latin typeface="euclid_circular_a"/>
              </a:rPr>
              <a:t>Unsigned Right Shift (&gt;&gt;&gt;)</a:t>
            </a:r>
          </a:p>
          <a:p>
            <a:pPr>
              <a:buFont typeface="Arial" panose="020B0604020202020204" pitchFamily="34" charset="0"/>
              <a:buChar char="•"/>
            </a:pPr>
            <a:r>
              <a:rPr lang="en-IN" sz="3200" b="1" i="0" dirty="0">
                <a:solidFill>
                  <a:srgbClr val="25265E"/>
                </a:solidFill>
                <a:effectLst/>
                <a:latin typeface="euclid_circular_a"/>
              </a:rPr>
              <a:t>Java Left Shift Operator</a:t>
            </a:r>
          </a:p>
          <a:p>
            <a:pPr algn="l">
              <a:buFont typeface="Arial" panose="020B0604020202020204" pitchFamily="34" charset="0"/>
              <a:buChar char="•"/>
            </a:pPr>
            <a:endParaRPr lang="en-US" b="0" i="0" dirty="0">
              <a:effectLst/>
              <a:latin typeface="euclid_circular_a"/>
            </a:endParaRPr>
          </a:p>
          <a:p>
            <a:pPr marL="0" indent="0" algn="just">
              <a:buNone/>
            </a:pPr>
            <a:endParaRPr lang="en-IN" dirty="0"/>
          </a:p>
        </p:txBody>
      </p:sp>
      <p:pic>
        <p:nvPicPr>
          <p:cNvPr id="7170" name="Picture 2" descr="Bits are shifted one position left and 0 is added to the last position">
            <a:extLst>
              <a:ext uri="{FF2B5EF4-FFF2-40B4-BE49-F238E27FC236}">
                <a16:creationId xmlns:a16="http://schemas.microsoft.com/office/drawing/2014/main" id="{2DBB652D-400B-3914-DC9A-790EF2024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26" y="2896160"/>
            <a:ext cx="845820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77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sz="4400" b="1" i="0" dirty="0">
                <a:solidFill>
                  <a:srgbClr val="610B4B"/>
                </a:solidFill>
                <a:effectLst/>
                <a:latin typeface="erdana"/>
              </a:rPr>
              <a:t>Java Left Shift Operator</a:t>
            </a: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1084729"/>
            <a:ext cx="9605184" cy="5405718"/>
          </a:xfrm>
        </p:spPr>
        <p:txBody>
          <a:bodyPr>
            <a:normAutofit/>
          </a:bodyPr>
          <a:lstStyle/>
          <a:p>
            <a:pPr marL="0" indent="0" algn="just">
              <a:buNone/>
            </a:pPr>
            <a:r>
              <a:rPr lang="en-US" sz="3200" b="0" i="0" dirty="0">
                <a:solidFill>
                  <a:srgbClr val="333333"/>
                </a:solidFill>
                <a:effectLst/>
                <a:latin typeface="inter-regular" panose="020B0604020202020204" charset="0"/>
              </a:rPr>
              <a:t>The Java left shift operator &lt;&lt; is used to shift all of the bits in a value to the left side of a specified number of times. </a:t>
            </a:r>
            <a:r>
              <a:rPr lang="en-US" sz="3200" b="1" dirty="0">
                <a:solidFill>
                  <a:srgbClr val="FF0000"/>
                </a:solidFill>
                <a:latin typeface="inter-regular" panose="020B0604020202020204" charset="0"/>
              </a:rPr>
              <a:t>b = a&lt;&lt;n = a*(2^n)</a:t>
            </a:r>
            <a:endParaRPr lang="en-US" sz="3200" b="1" i="0" dirty="0">
              <a:solidFill>
                <a:srgbClr val="FF0000"/>
              </a:solidFill>
              <a:effectLst/>
              <a:latin typeface="inter-regular" panose="020B0604020202020204" charset="0"/>
            </a:endParaRPr>
          </a:p>
          <a:p>
            <a:pPr marL="0" indent="0" algn="just">
              <a:buNone/>
            </a:pPr>
            <a:r>
              <a:rPr lang="en-IN" sz="2000" b="1" i="0" dirty="0">
                <a:solidFill>
                  <a:srgbClr val="006699"/>
                </a:solidFill>
                <a:effectLst/>
                <a:latin typeface="inter-regular" panose="020B0604020202020204" charset="0"/>
              </a:rPr>
              <a:t>public</a:t>
            </a:r>
            <a:r>
              <a:rPr lang="en-IN" sz="2000" b="0" i="0" dirty="0">
                <a:solidFill>
                  <a:srgbClr val="000000"/>
                </a:solidFill>
                <a:effectLst/>
                <a:latin typeface="inter-regular" panose="020B0604020202020204" charset="0"/>
              </a:rPr>
              <a:t> </a:t>
            </a:r>
            <a:r>
              <a:rPr lang="en-IN" sz="2000" b="1" i="0" dirty="0">
                <a:solidFill>
                  <a:srgbClr val="006699"/>
                </a:solidFill>
                <a:effectLst/>
                <a:latin typeface="inter-regular" panose="020B0604020202020204" charset="0"/>
              </a:rPr>
              <a:t>class</a:t>
            </a:r>
            <a:r>
              <a:rPr lang="en-IN" sz="2000" b="0" i="0" dirty="0">
                <a:solidFill>
                  <a:srgbClr val="000000"/>
                </a:solidFill>
                <a:effectLst/>
                <a:latin typeface="inter-regular" panose="020B0604020202020204" charset="0"/>
              </a:rPr>
              <a:t> </a:t>
            </a:r>
            <a:r>
              <a:rPr lang="en-IN" sz="2000" b="0" i="0" dirty="0" err="1">
                <a:solidFill>
                  <a:srgbClr val="000000"/>
                </a:solidFill>
                <a:effectLst/>
                <a:latin typeface="inter-regular" panose="020B0604020202020204" charset="0"/>
              </a:rPr>
              <a:t>OperatorExample</a:t>
            </a:r>
            <a:r>
              <a:rPr lang="en-IN" sz="2000" b="0" i="0" dirty="0">
                <a:solidFill>
                  <a:srgbClr val="000000"/>
                </a:solidFill>
                <a:effectLst/>
                <a:latin typeface="inter-regular" panose="020B0604020202020204" charset="0"/>
              </a:rPr>
              <a:t>{  </a:t>
            </a:r>
          </a:p>
          <a:p>
            <a:pPr marL="0" indent="0" algn="just">
              <a:buNone/>
            </a:pPr>
            <a:r>
              <a:rPr lang="en-IN" sz="2000" b="1" i="0" dirty="0">
                <a:solidFill>
                  <a:srgbClr val="006699"/>
                </a:solidFill>
                <a:effectLst/>
                <a:latin typeface="inter-regular" panose="020B0604020202020204" charset="0"/>
              </a:rPr>
              <a:t>public</a:t>
            </a:r>
            <a:r>
              <a:rPr lang="en-IN" sz="2000" b="0" i="0" dirty="0">
                <a:solidFill>
                  <a:srgbClr val="000000"/>
                </a:solidFill>
                <a:effectLst/>
                <a:latin typeface="inter-regular" panose="020B0604020202020204" charset="0"/>
              </a:rPr>
              <a:t> </a:t>
            </a:r>
            <a:r>
              <a:rPr lang="en-IN" sz="2000" b="1" i="0" dirty="0">
                <a:solidFill>
                  <a:srgbClr val="006699"/>
                </a:solidFill>
                <a:effectLst/>
                <a:latin typeface="inter-regular" panose="020B0604020202020204" charset="0"/>
              </a:rPr>
              <a:t>static</a:t>
            </a:r>
            <a:r>
              <a:rPr lang="en-IN" sz="2000" b="0" i="0" dirty="0">
                <a:solidFill>
                  <a:srgbClr val="000000"/>
                </a:solidFill>
                <a:effectLst/>
                <a:latin typeface="inter-regular" panose="020B0604020202020204" charset="0"/>
              </a:rPr>
              <a:t> </a:t>
            </a:r>
            <a:r>
              <a:rPr lang="en-IN" sz="2000" b="1" i="0" dirty="0">
                <a:solidFill>
                  <a:srgbClr val="006699"/>
                </a:solidFill>
                <a:effectLst/>
                <a:latin typeface="inter-regular" panose="020B0604020202020204" charset="0"/>
              </a:rPr>
              <a:t>void</a:t>
            </a:r>
            <a:r>
              <a:rPr lang="en-IN" sz="2000" b="0" i="0" dirty="0">
                <a:solidFill>
                  <a:srgbClr val="000000"/>
                </a:solidFill>
                <a:effectLst/>
                <a:latin typeface="inter-regular" panose="020B0604020202020204" charset="0"/>
              </a:rPr>
              <a:t> main(String </a:t>
            </a:r>
            <a:r>
              <a:rPr lang="en-IN" sz="2000" b="0" i="0" dirty="0" err="1">
                <a:solidFill>
                  <a:srgbClr val="000000"/>
                </a:solidFill>
                <a:effectLst/>
                <a:latin typeface="inter-regular" panose="020B0604020202020204" charset="0"/>
              </a:rPr>
              <a:t>args</a:t>
            </a:r>
            <a:r>
              <a:rPr lang="en-IN" sz="2000" b="0" i="0" dirty="0">
                <a:solidFill>
                  <a:srgbClr val="000000"/>
                </a:solidFill>
                <a:effectLst/>
                <a:latin typeface="inter-regular" panose="020B0604020202020204" charset="0"/>
              </a:rPr>
              <a:t>[]){  </a:t>
            </a:r>
          </a:p>
          <a:p>
            <a:pPr marL="0" indent="0" algn="just">
              <a:buNone/>
            </a:pPr>
            <a:r>
              <a:rPr lang="en-IN" sz="2000" b="0" i="0" dirty="0" err="1">
                <a:solidFill>
                  <a:srgbClr val="000000"/>
                </a:solidFill>
                <a:effectLst/>
                <a:latin typeface="inter-regular" panose="020B0604020202020204" charset="0"/>
              </a:rPr>
              <a:t>System.out.println</a:t>
            </a:r>
            <a:r>
              <a:rPr lang="en-IN" sz="2000" b="0" i="0" dirty="0">
                <a:solidFill>
                  <a:srgbClr val="000000"/>
                </a:solidFill>
                <a:effectLst/>
                <a:latin typeface="inter-regular" panose="020B0604020202020204" charset="0"/>
              </a:rPr>
              <a:t>(</a:t>
            </a:r>
            <a:r>
              <a:rPr lang="en-IN" sz="2000" b="0" i="0" dirty="0">
                <a:solidFill>
                  <a:srgbClr val="C00000"/>
                </a:solidFill>
                <a:effectLst/>
                <a:latin typeface="inter-regular" panose="020B0604020202020204" charset="0"/>
              </a:rPr>
              <a:t>10</a:t>
            </a:r>
            <a:r>
              <a:rPr lang="en-IN" sz="2000" b="0" i="0" dirty="0">
                <a:solidFill>
                  <a:srgbClr val="000000"/>
                </a:solidFill>
                <a:effectLst/>
                <a:latin typeface="inter-regular" panose="020B0604020202020204" charset="0"/>
              </a:rPr>
              <a:t>&lt;&lt;</a:t>
            </a:r>
            <a:r>
              <a:rPr lang="en-IN" sz="2000" b="0" i="0" dirty="0">
                <a:solidFill>
                  <a:srgbClr val="C00000"/>
                </a:solidFill>
                <a:effectLst/>
                <a:latin typeface="inter-regular" panose="020B0604020202020204" charset="0"/>
              </a:rPr>
              <a:t>2</a:t>
            </a:r>
            <a:r>
              <a:rPr lang="en-IN" sz="2000" b="0" i="0" dirty="0">
                <a:solidFill>
                  <a:srgbClr val="000000"/>
                </a:solidFill>
                <a:effectLst/>
                <a:latin typeface="inter-regular" panose="020B0604020202020204" charset="0"/>
              </a:rPr>
              <a:t>);</a:t>
            </a:r>
            <a:r>
              <a:rPr lang="en-IN" sz="2000" b="0" i="0" dirty="0">
                <a:solidFill>
                  <a:srgbClr val="008200"/>
                </a:solidFill>
                <a:effectLst/>
                <a:latin typeface="inter-regular" panose="020B0604020202020204" charset="0"/>
              </a:rPr>
              <a:t>//10*2^2=10*4=40</a:t>
            </a:r>
            <a:r>
              <a:rPr lang="en-IN" sz="2000" b="0" i="0" dirty="0">
                <a:solidFill>
                  <a:srgbClr val="000000"/>
                </a:solidFill>
                <a:effectLst/>
                <a:latin typeface="inter-regular" panose="020B0604020202020204" charset="0"/>
              </a:rPr>
              <a:t>  </a:t>
            </a:r>
          </a:p>
          <a:p>
            <a:pPr marL="0" indent="0" algn="just">
              <a:buNone/>
            </a:pPr>
            <a:r>
              <a:rPr lang="en-IN" sz="2000" b="0" i="0" dirty="0" err="1">
                <a:solidFill>
                  <a:srgbClr val="000000"/>
                </a:solidFill>
                <a:effectLst/>
                <a:latin typeface="inter-regular" panose="020B0604020202020204" charset="0"/>
              </a:rPr>
              <a:t>System.out.println</a:t>
            </a:r>
            <a:r>
              <a:rPr lang="en-IN" sz="2000" b="0" i="0" dirty="0">
                <a:solidFill>
                  <a:srgbClr val="000000"/>
                </a:solidFill>
                <a:effectLst/>
                <a:latin typeface="inter-regular" panose="020B0604020202020204" charset="0"/>
              </a:rPr>
              <a:t>(</a:t>
            </a:r>
            <a:r>
              <a:rPr lang="en-IN" sz="2000" b="0" i="0" dirty="0">
                <a:solidFill>
                  <a:srgbClr val="C00000"/>
                </a:solidFill>
                <a:effectLst/>
                <a:latin typeface="inter-regular" panose="020B0604020202020204" charset="0"/>
              </a:rPr>
              <a:t>10</a:t>
            </a:r>
            <a:r>
              <a:rPr lang="en-IN" sz="2000" b="0" i="0" dirty="0">
                <a:solidFill>
                  <a:srgbClr val="000000"/>
                </a:solidFill>
                <a:effectLst/>
                <a:latin typeface="inter-regular" panose="020B0604020202020204" charset="0"/>
              </a:rPr>
              <a:t>&lt;&lt;</a:t>
            </a:r>
            <a:r>
              <a:rPr lang="en-IN" sz="2000" b="0" i="0" dirty="0">
                <a:solidFill>
                  <a:srgbClr val="C00000"/>
                </a:solidFill>
                <a:effectLst/>
                <a:latin typeface="inter-regular" panose="020B0604020202020204" charset="0"/>
              </a:rPr>
              <a:t>3</a:t>
            </a:r>
            <a:r>
              <a:rPr lang="en-IN" sz="2000" b="0" i="0" dirty="0">
                <a:solidFill>
                  <a:srgbClr val="000000"/>
                </a:solidFill>
                <a:effectLst/>
                <a:latin typeface="inter-regular" panose="020B0604020202020204" charset="0"/>
              </a:rPr>
              <a:t>);</a:t>
            </a:r>
            <a:r>
              <a:rPr lang="en-IN" sz="2000" b="0" i="0" dirty="0">
                <a:solidFill>
                  <a:srgbClr val="008200"/>
                </a:solidFill>
                <a:effectLst/>
                <a:latin typeface="inter-regular" panose="020B0604020202020204" charset="0"/>
              </a:rPr>
              <a:t>//10*2^3=10*8=80</a:t>
            </a:r>
            <a:r>
              <a:rPr lang="en-IN" sz="2000" b="0" i="0" dirty="0">
                <a:solidFill>
                  <a:srgbClr val="000000"/>
                </a:solidFill>
                <a:effectLst/>
                <a:latin typeface="inter-regular" panose="020B0604020202020204" charset="0"/>
              </a:rPr>
              <a:t>  </a:t>
            </a:r>
          </a:p>
          <a:p>
            <a:pPr marL="0" indent="0" algn="just">
              <a:buNone/>
            </a:pPr>
            <a:r>
              <a:rPr lang="en-IN" sz="2000" b="0" i="0" dirty="0" err="1">
                <a:solidFill>
                  <a:srgbClr val="000000"/>
                </a:solidFill>
                <a:effectLst/>
                <a:latin typeface="inter-regular" panose="020B0604020202020204" charset="0"/>
              </a:rPr>
              <a:t>System.out.println</a:t>
            </a:r>
            <a:r>
              <a:rPr lang="en-IN" sz="2000" b="0" i="0" dirty="0">
                <a:solidFill>
                  <a:srgbClr val="000000"/>
                </a:solidFill>
                <a:effectLst/>
                <a:latin typeface="inter-regular" panose="020B0604020202020204" charset="0"/>
              </a:rPr>
              <a:t>(</a:t>
            </a:r>
            <a:r>
              <a:rPr lang="en-IN" sz="2000" b="0" i="0" dirty="0">
                <a:solidFill>
                  <a:srgbClr val="C00000"/>
                </a:solidFill>
                <a:effectLst/>
                <a:latin typeface="inter-regular" panose="020B0604020202020204" charset="0"/>
              </a:rPr>
              <a:t>20</a:t>
            </a:r>
            <a:r>
              <a:rPr lang="en-IN" sz="2000" b="0" i="0" dirty="0">
                <a:solidFill>
                  <a:srgbClr val="000000"/>
                </a:solidFill>
                <a:effectLst/>
                <a:latin typeface="inter-regular" panose="020B0604020202020204" charset="0"/>
              </a:rPr>
              <a:t>&lt;&lt;</a:t>
            </a:r>
            <a:r>
              <a:rPr lang="en-IN" sz="2000" b="0" i="0" dirty="0">
                <a:solidFill>
                  <a:srgbClr val="C00000"/>
                </a:solidFill>
                <a:effectLst/>
                <a:latin typeface="inter-regular" panose="020B0604020202020204" charset="0"/>
              </a:rPr>
              <a:t>2</a:t>
            </a:r>
            <a:r>
              <a:rPr lang="en-IN" sz="2000" b="0" i="0" dirty="0">
                <a:solidFill>
                  <a:srgbClr val="000000"/>
                </a:solidFill>
                <a:effectLst/>
                <a:latin typeface="inter-regular" panose="020B0604020202020204" charset="0"/>
              </a:rPr>
              <a:t>);</a:t>
            </a:r>
            <a:r>
              <a:rPr lang="en-IN" sz="2000" b="0" i="0" dirty="0">
                <a:solidFill>
                  <a:srgbClr val="008200"/>
                </a:solidFill>
                <a:effectLst/>
                <a:latin typeface="inter-regular" panose="020B0604020202020204" charset="0"/>
              </a:rPr>
              <a:t>//20*2^2=20*4=80</a:t>
            </a:r>
            <a:r>
              <a:rPr lang="en-IN" sz="2000" b="0" i="0" dirty="0">
                <a:solidFill>
                  <a:srgbClr val="000000"/>
                </a:solidFill>
                <a:effectLst/>
                <a:latin typeface="inter-regular" panose="020B0604020202020204" charset="0"/>
              </a:rPr>
              <a:t>  </a:t>
            </a:r>
          </a:p>
          <a:p>
            <a:pPr marL="0" indent="0" algn="just">
              <a:buNone/>
            </a:pPr>
            <a:r>
              <a:rPr lang="en-IN" sz="2000" b="0" i="0" dirty="0" err="1">
                <a:solidFill>
                  <a:srgbClr val="000000"/>
                </a:solidFill>
                <a:effectLst/>
                <a:latin typeface="inter-regular" panose="020B0604020202020204" charset="0"/>
              </a:rPr>
              <a:t>System.out.println</a:t>
            </a:r>
            <a:r>
              <a:rPr lang="en-IN" sz="2000" b="0" i="0" dirty="0">
                <a:solidFill>
                  <a:srgbClr val="000000"/>
                </a:solidFill>
                <a:effectLst/>
                <a:latin typeface="inter-regular" panose="020B0604020202020204" charset="0"/>
              </a:rPr>
              <a:t>(</a:t>
            </a:r>
            <a:r>
              <a:rPr lang="en-IN" sz="2000" b="0" i="0" dirty="0">
                <a:solidFill>
                  <a:srgbClr val="C00000"/>
                </a:solidFill>
                <a:effectLst/>
                <a:latin typeface="inter-regular" panose="020B0604020202020204" charset="0"/>
              </a:rPr>
              <a:t>15</a:t>
            </a:r>
            <a:r>
              <a:rPr lang="en-IN" sz="2000" b="0" i="0" dirty="0">
                <a:solidFill>
                  <a:srgbClr val="000000"/>
                </a:solidFill>
                <a:effectLst/>
                <a:latin typeface="inter-regular" panose="020B0604020202020204" charset="0"/>
              </a:rPr>
              <a:t>&lt;&lt;</a:t>
            </a:r>
            <a:r>
              <a:rPr lang="en-IN" sz="2000" b="0" i="0" dirty="0">
                <a:solidFill>
                  <a:srgbClr val="C00000"/>
                </a:solidFill>
                <a:effectLst/>
                <a:latin typeface="inter-regular" panose="020B0604020202020204" charset="0"/>
              </a:rPr>
              <a:t>4</a:t>
            </a:r>
            <a:r>
              <a:rPr lang="en-IN" sz="2000" b="0" i="0" dirty="0">
                <a:solidFill>
                  <a:srgbClr val="000000"/>
                </a:solidFill>
                <a:effectLst/>
                <a:latin typeface="inter-regular" panose="020B0604020202020204" charset="0"/>
              </a:rPr>
              <a:t>);</a:t>
            </a:r>
            <a:r>
              <a:rPr lang="en-IN" sz="2000" b="0" i="0" dirty="0">
                <a:solidFill>
                  <a:srgbClr val="008200"/>
                </a:solidFill>
                <a:effectLst/>
                <a:latin typeface="inter-regular" panose="020B0604020202020204" charset="0"/>
              </a:rPr>
              <a:t>//15*2^4=15*16=240</a:t>
            </a:r>
            <a:r>
              <a:rPr lang="en-IN" sz="2000" b="0" i="0" dirty="0">
                <a:solidFill>
                  <a:srgbClr val="000000"/>
                </a:solidFill>
                <a:effectLst/>
                <a:latin typeface="inter-regular" panose="020B0604020202020204" charset="0"/>
              </a:rPr>
              <a:t>  </a:t>
            </a:r>
          </a:p>
          <a:p>
            <a:pPr marL="0" indent="0" algn="just">
              <a:buNone/>
            </a:pPr>
            <a:r>
              <a:rPr lang="en-IN" sz="2000" b="0" i="0" dirty="0">
                <a:solidFill>
                  <a:srgbClr val="000000"/>
                </a:solidFill>
                <a:effectLst/>
                <a:latin typeface="inter-regular" panose="020B0604020202020204" charset="0"/>
              </a:rPr>
              <a:t>}}  </a:t>
            </a:r>
          </a:p>
          <a:p>
            <a:pPr marL="0" indent="0" algn="just">
              <a:buNone/>
            </a:pPr>
            <a:endParaRPr lang="en-IN" dirty="0"/>
          </a:p>
        </p:txBody>
      </p:sp>
    </p:spTree>
    <p:extLst>
      <p:ext uri="{BB962C8B-B14F-4D97-AF65-F5344CB8AC3E}">
        <p14:creationId xmlns:p14="http://schemas.microsoft.com/office/powerpoint/2010/main" val="437395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sz="4400" b="1" i="0" dirty="0">
                <a:solidFill>
                  <a:srgbClr val="610B4B"/>
                </a:solidFill>
                <a:effectLst/>
                <a:latin typeface="erdana"/>
              </a:rPr>
              <a:t>Java Right Shift Operator</a:t>
            </a: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869577"/>
            <a:ext cx="9605184" cy="5620870"/>
          </a:xfrm>
        </p:spPr>
        <p:txBody>
          <a:bodyPr>
            <a:normAutofit/>
          </a:bodyPr>
          <a:lstStyle/>
          <a:p>
            <a:pPr marL="0" indent="0" algn="just">
              <a:buNone/>
            </a:pPr>
            <a:r>
              <a:rPr lang="en-US" sz="3200" b="0" i="0" dirty="0">
                <a:solidFill>
                  <a:srgbClr val="333333"/>
                </a:solidFill>
                <a:effectLst/>
                <a:latin typeface="inter-regular" panose="020B0604020202020204" charset="0"/>
              </a:rPr>
              <a:t>The Java right shift operator &gt;&gt; is used to move the value of the left operand to right by the number of bits specified by the right operand.. </a:t>
            </a:r>
          </a:p>
          <a:p>
            <a:pPr marL="0" indent="0" algn="just">
              <a:buNone/>
            </a:pPr>
            <a:endParaRPr lang="en-US" sz="3200" b="0" i="0" dirty="0">
              <a:solidFill>
                <a:srgbClr val="333333"/>
              </a:solidFill>
              <a:effectLst/>
              <a:latin typeface="inter-regular" panose="020B0604020202020204" charset="0"/>
            </a:endParaRPr>
          </a:p>
          <a:p>
            <a:pPr marL="0" indent="0" algn="just">
              <a:buNone/>
            </a:pPr>
            <a:endParaRPr lang="en-IN" sz="2000" b="1" i="0" dirty="0">
              <a:solidFill>
                <a:srgbClr val="006699"/>
              </a:solidFill>
              <a:effectLst/>
              <a:latin typeface="inter-regular" panose="020B0604020202020204" charset="0"/>
            </a:endParaRPr>
          </a:p>
          <a:p>
            <a:pPr marL="0" indent="0" algn="just">
              <a:buNone/>
            </a:pPr>
            <a:r>
              <a:rPr lang="en-IN" sz="2000" b="1" i="0" dirty="0">
                <a:solidFill>
                  <a:srgbClr val="006699"/>
                </a:solidFill>
                <a:effectLst/>
                <a:latin typeface="inter-regular" panose="020B0604020202020204" charset="0"/>
              </a:rPr>
              <a:t>public</a:t>
            </a:r>
            <a:r>
              <a:rPr lang="en-IN" sz="2000" b="0" i="0" dirty="0">
                <a:solidFill>
                  <a:srgbClr val="000000"/>
                </a:solidFill>
                <a:effectLst/>
                <a:latin typeface="inter-regular" panose="020B0604020202020204" charset="0"/>
              </a:rPr>
              <a:t> </a:t>
            </a:r>
            <a:r>
              <a:rPr lang="en-IN" sz="2000" b="0" i="0" dirty="0" err="1">
                <a:solidFill>
                  <a:srgbClr val="000000"/>
                </a:solidFill>
                <a:effectLst/>
                <a:latin typeface="inter-regular" panose="020B0604020202020204" charset="0"/>
              </a:rPr>
              <a:t>OperatorExample</a:t>
            </a:r>
            <a:r>
              <a:rPr lang="en-IN" sz="2000" b="0" i="0" dirty="0">
                <a:solidFill>
                  <a:srgbClr val="000000"/>
                </a:solidFill>
                <a:effectLst/>
                <a:latin typeface="inter-regular" panose="020B0604020202020204" charset="0"/>
              </a:rPr>
              <a:t>{  </a:t>
            </a:r>
          </a:p>
          <a:p>
            <a:pPr marL="0" indent="0" algn="just">
              <a:buNone/>
            </a:pPr>
            <a:r>
              <a:rPr lang="en-IN" sz="2000" b="1" i="0" dirty="0">
                <a:solidFill>
                  <a:srgbClr val="006699"/>
                </a:solidFill>
                <a:effectLst/>
                <a:latin typeface="inter-regular" panose="020B0604020202020204" charset="0"/>
              </a:rPr>
              <a:t>public</a:t>
            </a:r>
            <a:r>
              <a:rPr lang="en-IN" sz="2000" b="0" i="0" dirty="0">
                <a:solidFill>
                  <a:srgbClr val="000000"/>
                </a:solidFill>
                <a:effectLst/>
                <a:latin typeface="inter-regular" panose="020B0604020202020204" charset="0"/>
              </a:rPr>
              <a:t> </a:t>
            </a:r>
            <a:r>
              <a:rPr lang="en-IN" sz="2000" b="1" i="0" dirty="0">
                <a:solidFill>
                  <a:srgbClr val="006699"/>
                </a:solidFill>
                <a:effectLst/>
                <a:latin typeface="inter-regular" panose="020B0604020202020204" charset="0"/>
              </a:rPr>
              <a:t>static</a:t>
            </a:r>
            <a:r>
              <a:rPr lang="en-IN" sz="2000" b="0" i="0" dirty="0">
                <a:solidFill>
                  <a:srgbClr val="000000"/>
                </a:solidFill>
                <a:effectLst/>
                <a:latin typeface="inter-regular" panose="020B0604020202020204" charset="0"/>
              </a:rPr>
              <a:t> </a:t>
            </a:r>
            <a:r>
              <a:rPr lang="en-IN" sz="2000" b="1" i="0" dirty="0">
                <a:solidFill>
                  <a:srgbClr val="006699"/>
                </a:solidFill>
                <a:effectLst/>
                <a:latin typeface="inter-regular" panose="020B0604020202020204" charset="0"/>
              </a:rPr>
              <a:t>void</a:t>
            </a:r>
            <a:r>
              <a:rPr lang="en-IN" sz="2000" b="0" i="0" dirty="0">
                <a:solidFill>
                  <a:srgbClr val="000000"/>
                </a:solidFill>
                <a:effectLst/>
                <a:latin typeface="inter-regular" panose="020B0604020202020204" charset="0"/>
              </a:rPr>
              <a:t> main(String </a:t>
            </a:r>
            <a:r>
              <a:rPr lang="en-IN" sz="2000" b="0" i="0" dirty="0" err="1">
                <a:solidFill>
                  <a:srgbClr val="000000"/>
                </a:solidFill>
                <a:effectLst/>
                <a:latin typeface="inter-regular" panose="020B0604020202020204" charset="0"/>
              </a:rPr>
              <a:t>args</a:t>
            </a:r>
            <a:r>
              <a:rPr lang="en-IN" sz="2000" b="0" i="0" dirty="0">
                <a:solidFill>
                  <a:srgbClr val="000000"/>
                </a:solidFill>
                <a:effectLst/>
                <a:latin typeface="inter-regular" panose="020B0604020202020204" charset="0"/>
              </a:rPr>
              <a:t>[]){  </a:t>
            </a:r>
          </a:p>
          <a:p>
            <a:pPr marL="0" indent="0" algn="just">
              <a:buNone/>
            </a:pPr>
            <a:r>
              <a:rPr lang="en-IN" sz="2000" b="0" i="0" dirty="0" err="1">
                <a:solidFill>
                  <a:srgbClr val="000000"/>
                </a:solidFill>
                <a:effectLst/>
                <a:latin typeface="inter-regular" panose="020B0604020202020204" charset="0"/>
              </a:rPr>
              <a:t>System.out.println</a:t>
            </a:r>
            <a:r>
              <a:rPr lang="en-IN" sz="2000" b="0" i="0" dirty="0">
                <a:solidFill>
                  <a:srgbClr val="000000"/>
                </a:solidFill>
                <a:effectLst/>
                <a:latin typeface="inter-regular" panose="020B0604020202020204" charset="0"/>
              </a:rPr>
              <a:t>(</a:t>
            </a:r>
            <a:r>
              <a:rPr lang="en-IN" sz="2000" b="0" i="0" dirty="0">
                <a:solidFill>
                  <a:srgbClr val="C00000"/>
                </a:solidFill>
                <a:effectLst/>
                <a:latin typeface="inter-regular" panose="020B0604020202020204" charset="0"/>
              </a:rPr>
              <a:t>10</a:t>
            </a:r>
            <a:r>
              <a:rPr lang="en-IN" sz="2000" b="0" i="0" dirty="0">
                <a:solidFill>
                  <a:srgbClr val="000000"/>
                </a:solidFill>
                <a:effectLst/>
                <a:latin typeface="inter-regular" panose="020B0604020202020204" charset="0"/>
              </a:rPr>
              <a:t>&gt;&gt;</a:t>
            </a:r>
            <a:r>
              <a:rPr lang="en-IN" sz="2000" b="0" i="0" dirty="0">
                <a:solidFill>
                  <a:srgbClr val="C00000"/>
                </a:solidFill>
                <a:effectLst/>
                <a:latin typeface="inter-regular" panose="020B0604020202020204" charset="0"/>
              </a:rPr>
              <a:t>2</a:t>
            </a:r>
            <a:r>
              <a:rPr lang="en-IN" sz="2000" b="0" i="0" dirty="0">
                <a:solidFill>
                  <a:srgbClr val="000000"/>
                </a:solidFill>
                <a:effectLst/>
                <a:latin typeface="inter-regular" panose="020B0604020202020204" charset="0"/>
              </a:rPr>
              <a:t>);</a:t>
            </a:r>
            <a:r>
              <a:rPr lang="en-IN" sz="2000" b="0" i="0" dirty="0">
                <a:solidFill>
                  <a:srgbClr val="008200"/>
                </a:solidFill>
                <a:effectLst/>
                <a:latin typeface="inter-regular" panose="020B0604020202020204" charset="0"/>
              </a:rPr>
              <a:t>//10/2^2=10/4=2</a:t>
            </a:r>
            <a:r>
              <a:rPr lang="en-IN" sz="2000" b="0" i="0" dirty="0">
                <a:solidFill>
                  <a:srgbClr val="000000"/>
                </a:solidFill>
                <a:effectLst/>
                <a:latin typeface="inter-regular" panose="020B0604020202020204" charset="0"/>
              </a:rPr>
              <a:t>  </a:t>
            </a:r>
          </a:p>
          <a:p>
            <a:pPr marL="0" indent="0" algn="just">
              <a:buNone/>
            </a:pPr>
            <a:r>
              <a:rPr lang="en-IN" sz="2000" b="0" i="0" dirty="0" err="1">
                <a:solidFill>
                  <a:srgbClr val="000000"/>
                </a:solidFill>
                <a:effectLst/>
                <a:latin typeface="inter-regular" panose="020B0604020202020204" charset="0"/>
              </a:rPr>
              <a:t>System.out.println</a:t>
            </a:r>
            <a:r>
              <a:rPr lang="en-IN" sz="2000" b="0" i="0" dirty="0">
                <a:solidFill>
                  <a:srgbClr val="000000"/>
                </a:solidFill>
                <a:effectLst/>
                <a:latin typeface="inter-regular" panose="020B0604020202020204" charset="0"/>
              </a:rPr>
              <a:t>(</a:t>
            </a:r>
            <a:r>
              <a:rPr lang="en-IN" sz="2000" b="0" i="0" dirty="0">
                <a:solidFill>
                  <a:srgbClr val="C00000"/>
                </a:solidFill>
                <a:effectLst/>
                <a:latin typeface="inter-regular" panose="020B0604020202020204" charset="0"/>
              </a:rPr>
              <a:t>20</a:t>
            </a:r>
            <a:r>
              <a:rPr lang="en-IN" sz="2000" b="0" i="0" dirty="0">
                <a:solidFill>
                  <a:srgbClr val="000000"/>
                </a:solidFill>
                <a:effectLst/>
                <a:latin typeface="inter-regular" panose="020B0604020202020204" charset="0"/>
              </a:rPr>
              <a:t>&gt;&gt;</a:t>
            </a:r>
            <a:r>
              <a:rPr lang="en-IN" sz="2000" b="0" i="0" dirty="0">
                <a:solidFill>
                  <a:srgbClr val="C00000"/>
                </a:solidFill>
                <a:effectLst/>
                <a:latin typeface="inter-regular" panose="020B0604020202020204" charset="0"/>
              </a:rPr>
              <a:t>2</a:t>
            </a:r>
            <a:r>
              <a:rPr lang="en-IN" sz="2000" b="0" i="0" dirty="0">
                <a:solidFill>
                  <a:srgbClr val="000000"/>
                </a:solidFill>
                <a:effectLst/>
                <a:latin typeface="inter-regular" panose="020B0604020202020204" charset="0"/>
              </a:rPr>
              <a:t>);</a:t>
            </a:r>
            <a:r>
              <a:rPr lang="en-IN" sz="2000" b="0" i="0" dirty="0">
                <a:solidFill>
                  <a:srgbClr val="008200"/>
                </a:solidFill>
                <a:effectLst/>
                <a:latin typeface="inter-regular" panose="020B0604020202020204" charset="0"/>
              </a:rPr>
              <a:t>//20/2^2=20/4=5</a:t>
            </a:r>
            <a:r>
              <a:rPr lang="en-IN" sz="2000" b="0" i="0" dirty="0">
                <a:solidFill>
                  <a:srgbClr val="000000"/>
                </a:solidFill>
                <a:effectLst/>
                <a:latin typeface="inter-regular" panose="020B0604020202020204" charset="0"/>
              </a:rPr>
              <a:t>  </a:t>
            </a:r>
          </a:p>
          <a:p>
            <a:pPr marL="0" indent="0" algn="just">
              <a:buNone/>
            </a:pPr>
            <a:r>
              <a:rPr lang="en-IN" sz="2000" b="0" i="0" dirty="0" err="1">
                <a:solidFill>
                  <a:srgbClr val="000000"/>
                </a:solidFill>
                <a:effectLst/>
                <a:latin typeface="inter-regular" panose="020B0604020202020204" charset="0"/>
              </a:rPr>
              <a:t>System.out.println</a:t>
            </a:r>
            <a:r>
              <a:rPr lang="en-IN" sz="2000" b="0" i="0" dirty="0">
                <a:solidFill>
                  <a:srgbClr val="000000"/>
                </a:solidFill>
                <a:effectLst/>
                <a:latin typeface="inter-regular" panose="020B0604020202020204" charset="0"/>
              </a:rPr>
              <a:t>(</a:t>
            </a:r>
            <a:r>
              <a:rPr lang="en-IN" sz="2000" b="0" i="0" dirty="0">
                <a:solidFill>
                  <a:srgbClr val="C00000"/>
                </a:solidFill>
                <a:effectLst/>
                <a:latin typeface="inter-regular" panose="020B0604020202020204" charset="0"/>
              </a:rPr>
              <a:t>20</a:t>
            </a:r>
            <a:r>
              <a:rPr lang="en-IN" sz="2000" b="0" i="0" dirty="0">
                <a:solidFill>
                  <a:srgbClr val="000000"/>
                </a:solidFill>
                <a:effectLst/>
                <a:latin typeface="inter-regular" panose="020B0604020202020204" charset="0"/>
              </a:rPr>
              <a:t>&gt;&gt;</a:t>
            </a:r>
            <a:r>
              <a:rPr lang="en-IN" sz="2000" b="0" i="0" dirty="0">
                <a:solidFill>
                  <a:srgbClr val="C00000"/>
                </a:solidFill>
                <a:effectLst/>
                <a:latin typeface="inter-regular" panose="020B0604020202020204" charset="0"/>
              </a:rPr>
              <a:t>3</a:t>
            </a:r>
            <a:r>
              <a:rPr lang="en-IN" sz="2000" b="0" i="0" dirty="0">
                <a:solidFill>
                  <a:srgbClr val="000000"/>
                </a:solidFill>
                <a:effectLst/>
                <a:latin typeface="inter-regular" panose="020B0604020202020204" charset="0"/>
              </a:rPr>
              <a:t>);</a:t>
            </a:r>
            <a:r>
              <a:rPr lang="en-IN" sz="2000" b="0" i="0" dirty="0">
                <a:solidFill>
                  <a:srgbClr val="008200"/>
                </a:solidFill>
                <a:effectLst/>
                <a:latin typeface="inter-regular" panose="020B0604020202020204" charset="0"/>
              </a:rPr>
              <a:t>//20/2^3=20/8=2</a:t>
            </a:r>
            <a:r>
              <a:rPr lang="en-IN" sz="2000" b="0" i="0" dirty="0">
                <a:solidFill>
                  <a:srgbClr val="000000"/>
                </a:solidFill>
                <a:effectLst/>
                <a:latin typeface="inter-regular" panose="020B0604020202020204" charset="0"/>
              </a:rPr>
              <a:t>  </a:t>
            </a:r>
          </a:p>
          <a:p>
            <a:pPr marL="0" indent="0" algn="just">
              <a:buNone/>
            </a:pPr>
            <a:r>
              <a:rPr lang="en-IN" sz="2000" b="0" i="0" dirty="0">
                <a:solidFill>
                  <a:srgbClr val="000000"/>
                </a:solidFill>
                <a:effectLst/>
                <a:latin typeface="inter-regular" panose="020B0604020202020204" charset="0"/>
              </a:rPr>
              <a:t>}}  </a:t>
            </a:r>
          </a:p>
          <a:p>
            <a:pPr marL="0" indent="0" algn="just">
              <a:buNone/>
            </a:pPr>
            <a:endParaRPr lang="en-IN" dirty="0"/>
          </a:p>
        </p:txBody>
      </p:sp>
      <p:pic>
        <p:nvPicPr>
          <p:cNvPr id="4098" name="Picture 2" descr="Bitwise Operator in Java">
            <a:extLst>
              <a:ext uri="{FF2B5EF4-FFF2-40B4-BE49-F238E27FC236}">
                <a16:creationId xmlns:a16="http://schemas.microsoft.com/office/drawing/2014/main" id="{D4F59EF8-3FAB-F51D-11A8-E49CA7521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63" y="2284601"/>
            <a:ext cx="5715000" cy="105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86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sz="3100" b="0" i="0" dirty="0">
                <a:solidFill>
                  <a:srgbClr val="000000"/>
                </a:solidFill>
                <a:effectLst/>
                <a:latin typeface="Segoe UI" panose="020B0502040204020203" pitchFamily="34" charset="0"/>
              </a:rPr>
              <a:t>Java Logical Operators</a:t>
            </a: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869577"/>
            <a:ext cx="9605184" cy="5620870"/>
          </a:xfrm>
        </p:spPr>
        <p:txBody>
          <a:bodyPr>
            <a:normAutofit/>
          </a:bodyPr>
          <a:lstStyle/>
          <a:p>
            <a:pPr marL="0" indent="0" algn="just">
              <a:buNone/>
            </a:pPr>
            <a:endParaRPr lang="en-IN" dirty="0"/>
          </a:p>
        </p:txBody>
      </p:sp>
      <p:graphicFrame>
        <p:nvGraphicFramePr>
          <p:cNvPr id="4" name="Object 3">
            <a:extLst>
              <a:ext uri="{FF2B5EF4-FFF2-40B4-BE49-F238E27FC236}">
                <a16:creationId xmlns:a16="http://schemas.microsoft.com/office/drawing/2014/main" id="{4CCA770E-A803-7BB5-5F73-415212ADF2EE}"/>
              </a:ext>
            </a:extLst>
          </p:cNvPr>
          <p:cNvGraphicFramePr>
            <a:graphicFrameLocks noChangeAspect="1"/>
          </p:cNvGraphicFramePr>
          <p:nvPr/>
        </p:nvGraphicFramePr>
        <p:xfrm>
          <a:off x="320184" y="869577"/>
          <a:ext cx="9310968" cy="4757178"/>
        </p:xfrm>
        <a:graphic>
          <a:graphicData uri="http://schemas.openxmlformats.org/presentationml/2006/ole">
            <mc:AlternateContent xmlns:mc="http://schemas.openxmlformats.org/markup-compatibility/2006">
              <mc:Choice xmlns:v="urn:schemas-microsoft-com:vml" Requires="v">
                <p:oleObj name="Bitmap Image" r:id="rId2" imgW="9944280" imgH="3223440" progId="PBrush">
                  <p:embed/>
                </p:oleObj>
              </mc:Choice>
              <mc:Fallback>
                <p:oleObj name="Bitmap Image" r:id="rId2" imgW="9944280" imgH="3223440" progId="PBrush">
                  <p:embed/>
                  <p:pic>
                    <p:nvPicPr>
                      <p:cNvPr id="4" name="Object 3">
                        <a:extLst>
                          <a:ext uri="{FF2B5EF4-FFF2-40B4-BE49-F238E27FC236}">
                            <a16:creationId xmlns:a16="http://schemas.microsoft.com/office/drawing/2014/main" id="{4CCA770E-A803-7BB5-5F73-415212ADF2EE}"/>
                          </a:ext>
                        </a:extLst>
                      </p:cNvPr>
                      <p:cNvPicPr/>
                      <p:nvPr/>
                    </p:nvPicPr>
                    <p:blipFill>
                      <a:blip r:embed="rId3"/>
                      <a:stretch>
                        <a:fillRect/>
                      </a:stretch>
                    </p:blipFill>
                    <p:spPr>
                      <a:xfrm>
                        <a:off x="320184" y="869577"/>
                        <a:ext cx="9310968" cy="4757178"/>
                      </a:xfrm>
                      <a:prstGeom prst="rect">
                        <a:avLst/>
                      </a:prstGeom>
                    </p:spPr>
                  </p:pic>
                </p:oleObj>
              </mc:Fallback>
            </mc:AlternateContent>
          </a:graphicData>
        </a:graphic>
      </p:graphicFrame>
    </p:spTree>
    <p:extLst>
      <p:ext uri="{BB962C8B-B14F-4D97-AF65-F5344CB8AC3E}">
        <p14:creationId xmlns:p14="http://schemas.microsoft.com/office/powerpoint/2010/main" val="367163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sz="3100" b="0" i="0" dirty="0">
                <a:solidFill>
                  <a:srgbClr val="000000"/>
                </a:solidFill>
                <a:effectLst/>
                <a:latin typeface="Segoe UI" panose="020B0502040204020203" pitchFamily="34" charset="0"/>
              </a:rPr>
              <a:t>Java Logical Operators</a:t>
            </a: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869577"/>
            <a:ext cx="9605184" cy="5620870"/>
          </a:xfrm>
        </p:spPr>
        <p:txBody>
          <a:bodyPr>
            <a:normAutofit/>
          </a:bodyPr>
          <a:lstStyle/>
          <a:p>
            <a:pPr algn="just"/>
            <a:r>
              <a:rPr lang="en-US" sz="3200" b="0" i="0" dirty="0">
                <a:solidFill>
                  <a:srgbClr val="610B4B"/>
                </a:solidFill>
                <a:effectLst/>
                <a:latin typeface="erdana"/>
              </a:rPr>
              <a:t>Java AND Operator Example: Logical &amp;&amp; and Bitwise &amp;</a:t>
            </a:r>
          </a:p>
          <a:p>
            <a:pPr algn="just"/>
            <a:r>
              <a:rPr lang="en-US" b="0" i="0" dirty="0">
                <a:solidFill>
                  <a:srgbClr val="333333"/>
                </a:solidFill>
                <a:effectLst/>
                <a:latin typeface="inter-regular" panose="020B0604020202020204" charset="0"/>
              </a:rPr>
              <a:t>The logical &amp;&amp; operator doesn't check the second condition if the first condition is false. It checks the second condition only if the first one is true.</a:t>
            </a:r>
          </a:p>
          <a:p>
            <a:pPr algn="just"/>
            <a:r>
              <a:rPr lang="en-US" b="0" i="0" dirty="0">
                <a:solidFill>
                  <a:srgbClr val="333333"/>
                </a:solidFill>
                <a:effectLst/>
                <a:latin typeface="inter-regular" panose="020B0604020202020204" charset="0"/>
              </a:rPr>
              <a:t>The bitwise &amp; operator always checks both conditions whether first condition is true or false.</a:t>
            </a:r>
          </a:p>
          <a:p>
            <a:pPr marL="0" indent="0" algn="just">
              <a:buNone/>
            </a:pPr>
            <a:r>
              <a:rPr lang="en-IN" sz="2000" b="1" i="0" dirty="0">
                <a:solidFill>
                  <a:srgbClr val="006699"/>
                </a:solidFill>
                <a:effectLst/>
                <a:latin typeface="inter-regular" panose="020B0604020202020204" charset="0"/>
              </a:rPr>
              <a:t>public</a:t>
            </a:r>
            <a:r>
              <a:rPr lang="en-IN" sz="2000" b="0" i="0" dirty="0">
                <a:solidFill>
                  <a:srgbClr val="000000"/>
                </a:solidFill>
                <a:effectLst/>
                <a:latin typeface="inter-regular" panose="020B0604020202020204" charset="0"/>
              </a:rPr>
              <a:t> </a:t>
            </a:r>
            <a:r>
              <a:rPr lang="en-IN" sz="2000" b="1" i="0" dirty="0">
                <a:solidFill>
                  <a:srgbClr val="006699"/>
                </a:solidFill>
                <a:effectLst/>
                <a:latin typeface="inter-regular" panose="020B0604020202020204" charset="0"/>
              </a:rPr>
              <a:t>class</a:t>
            </a:r>
            <a:r>
              <a:rPr lang="en-IN" sz="2000" b="0" i="0" dirty="0">
                <a:solidFill>
                  <a:srgbClr val="000000"/>
                </a:solidFill>
                <a:effectLst/>
                <a:latin typeface="inter-regular" panose="020B0604020202020204" charset="0"/>
              </a:rPr>
              <a:t> </a:t>
            </a:r>
            <a:r>
              <a:rPr lang="en-IN" sz="2000" b="0" i="0" dirty="0" err="1">
                <a:solidFill>
                  <a:srgbClr val="000000"/>
                </a:solidFill>
                <a:effectLst/>
                <a:latin typeface="inter-regular" panose="020B0604020202020204" charset="0"/>
              </a:rPr>
              <a:t>OperatorExample</a:t>
            </a:r>
            <a:r>
              <a:rPr lang="en-IN" sz="2000" b="0" i="0" dirty="0">
                <a:solidFill>
                  <a:srgbClr val="000000"/>
                </a:solidFill>
                <a:effectLst/>
                <a:latin typeface="inter-regular" panose="020B0604020202020204" charset="0"/>
              </a:rPr>
              <a:t>{  </a:t>
            </a:r>
          </a:p>
          <a:p>
            <a:pPr marL="0" indent="0" algn="just">
              <a:buNone/>
            </a:pPr>
            <a:r>
              <a:rPr lang="en-IN" sz="2000" b="1" i="0" dirty="0">
                <a:solidFill>
                  <a:srgbClr val="006699"/>
                </a:solidFill>
                <a:effectLst/>
                <a:latin typeface="inter-regular" panose="020B0604020202020204" charset="0"/>
              </a:rPr>
              <a:t>public</a:t>
            </a:r>
            <a:r>
              <a:rPr lang="en-IN" sz="2000" b="0" i="0" dirty="0">
                <a:solidFill>
                  <a:srgbClr val="000000"/>
                </a:solidFill>
                <a:effectLst/>
                <a:latin typeface="inter-regular" panose="020B0604020202020204" charset="0"/>
              </a:rPr>
              <a:t> </a:t>
            </a:r>
            <a:r>
              <a:rPr lang="en-IN" sz="2000" b="1" i="0" dirty="0">
                <a:solidFill>
                  <a:srgbClr val="006699"/>
                </a:solidFill>
                <a:effectLst/>
                <a:latin typeface="inter-regular" panose="020B0604020202020204" charset="0"/>
              </a:rPr>
              <a:t>static</a:t>
            </a:r>
            <a:r>
              <a:rPr lang="en-IN" sz="2000" b="0" i="0" dirty="0">
                <a:solidFill>
                  <a:srgbClr val="000000"/>
                </a:solidFill>
                <a:effectLst/>
                <a:latin typeface="inter-regular" panose="020B0604020202020204" charset="0"/>
              </a:rPr>
              <a:t> </a:t>
            </a:r>
            <a:r>
              <a:rPr lang="en-IN" sz="2000" b="1" i="0" dirty="0">
                <a:solidFill>
                  <a:srgbClr val="006699"/>
                </a:solidFill>
                <a:effectLst/>
                <a:latin typeface="inter-regular" panose="020B0604020202020204" charset="0"/>
              </a:rPr>
              <a:t>void</a:t>
            </a:r>
            <a:r>
              <a:rPr lang="en-IN" sz="2000" b="0" i="0" dirty="0">
                <a:solidFill>
                  <a:srgbClr val="000000"/>
                </a:solidFill>
                <a:effectLst/>
                <a:latin typeface="inter-regular" panose="020B0604020202020204" charset="0"/>
              </a:rPr>
              <a:t> main(String </a:t>
            </a:r>
            <a:r>
              <a:rPr lang="en-IN" sz="2000" b="0" i="0" dirty="0" err="1">
                <a:solidFill>
                  <a:srgbClr val="000000"/>
                </a:solidFill>
                <a:effectLst/>
                <a:latin typeface="inter-regular" panose="020B0604020202020204" charset="0"/>
              </a:rPr>
              <a:t>args</a:t>
            </a:r>
            <a:r>
              <a:rPr lang="en-IN" sz="2000" b="0" i="0" dirty="0">
                <a:solidFill>
                  <a:srgbClr val="000000"/>
                </a:solidFill>
                <a:effectLst/>
                <a:latin typeface="inter-regular" panose="020B0604020202020204" charset="0"/>
              </a:rPr>
              <a:t>[]){  </a:t>
            </a:r>
          </a:p>
          <a:p>
            <a:pPr marL="0" indent="0" algn="just">
              <a:buNone/>
            </a:pPr>
            <a:r>
              <a:rPr lang="en-IN" sz="2000" b="1" i="0" dirty="0">
                <a:solidFill>
                  <a:srgbClr val="006699"/>
                </a:solidFill>
                <a:effectLst/>
                <a:latin typeface="inter-regular" panose="020B0604020202020204" charset="0"/>
              </a:rPr>
              <a:t>int</a:t>
            </a:r>
            <a:r>
              <a:rPr lang="en-IN" sz="2000" b="0" i="0" dirty="0">
                <a:solidFill>
                  <a:srgbClr val="000000"/>
                </a:solidFill>
                <a:effectLst/>
                <a:latin typeface="inter-regular" panose="020B0604020202020204" charset="0"/>
              </a:rPr>
              <a:t> a=</a:t>
            </a:r>
            <a:r>
              <a:rPr lang="en-IN" sz="2000" b="0" i="0" dirty="0">
                <a:solidFill>
                  <a:srgbClr val="C00000"/>
                </a:solidFill>
                <a:effectLst/>
                <a:latin typeface="inter-regular" panose="020B0604020202020204" charset="0"/>
              </a:rPr>
              <a:t>10</a:t>
            </a:r>
            <a:r>
              <a:rPr lang="en-IN" sz="2000" b="0" i="0" dirty="0">
                <a:solidFill>
                  <a:srgbClr val="000000"/>
                </a:solidFill>
                <a:effectLst/>
                <a:latin typeface="inter-regular" panose="020B0604020202020204" charset="0"/>
              </a:rPr>
              <a:t>;  </a:t>
            </a:r>
          </a:p>
          <a:p>
            <a:pPr marL="0" indent="0" algn="just">
              <a:buNone/>
            </a:pPr>
            <a:r>
              <a:rPr lang="en-IN" sz="2000" b="1" i="0" dirty="0">
                <a:solidFill>
                  <a:srgbClr val="006699"/>
                </a:solidFill>
                <a:effectLst/>
                <a:latin typeface="inter-regular" panose="020B0604020202020204" charset="0"/>
              </a:rPr>
              <a:t>int</a:t>
            </a:r>
            <a:r>
              <a:rPr lang="en-IN" sz="2000" b="0" i="0" dirty="0">
                <a:solidFill>
                  <a:srgbClr val="000000"/>
                </a:solidFill>
                <a:effectLst/>
                <a:latin typeface="inter-regular" panose="020B0604020202020204" charset="0"/>
              </a:rPr>
              <a:t> b=</a:t>
            </a:r>
            <a:r>
              <a:rPr lang="en-IN" sz="2000" b="0" i="0" dirty="0">
                <a:solidFill>
                  <a:srgbClr val="C00000"/>
                </a:solidFill>
                <a:effectLst/>
                <a:latin typeface="inter-regular" panose="020B0604020202020204" charset="0"/>
              </a:rPr>
              <a:t>5</a:t>
            </a:r>
            <a:r>
              <a:rPr lang="en-IN" sz="2000" b="0" i="0" dirty="0">
                <a:solidFill>
                  <a:srgbClr val="000000"/>
                </a:solidFill>
                <a:effectLst/>
                <a:latin typeface="inter-regular" panose="020B0604020202020204" charset="0"/>
              </a:rPr>
              <a:t>;  </a:t>
            </a:r>
          </a:p>
          <a:p>
            <a:pPr marL="0" indent="0" algn="just">
              <a:buNone/>
            </a:pPr>
            <a:r>
              <a:rPr lang="en-IN" sz="2000" b="1" i="0" dirty="0">
                <a:solidFill>
                  <a:srgbClr val="006699"/>
                </a:solidFill>
                <a:effectLst/>
                <a:latin typeface="inter-regular" panose="020B0604020202020204" charset="0"/>
              </a:rPr>
              <a:t>int</a:t>
            </a:r>
            <a:r>
              <a:rPr lang="en-IN" sz="2000" b="0" i="0" dirty="0">
                <a:solidFill>
                  <a:srgbClr val="000000"/>
                </a:solidFill>
                <a:effectLst/>
                <a:latin typeface="inter-regular" panose="020B0604020202020204" charset="0"/>
              </a:rPr>
              <a:t> c=</a:t>
            </a:r>
            <a:r>
              <a:rPr lang="en-IN" sz="2000" b="0" i="0" dirty="0">
                <a:solidFill>
                  <a:srgbClr val="C00000"/>
                </a:solidFill>
                <a:effectLst/>
                <a:latin typeface="inter-regular" panose="020B0604020202020204" charset="0"/>
              </a:rPr>
              <a:t>20</a:t>
            </a:r>
            <a:r>
              <a:rPr lang="en-IN" sz="2000" b="0" i="0" dirty="0">
                <a:solidFill>
                  <a:srgbClr val="000000"/>
                </a:solidFill>
                <a:effectLst/>
                <a:latin typeface="inter-regular" panose="020B0604020202020204" charset="0"/>
              </a:rPr>
              <a:t>;  </a:t>
            </a:r>
          </a:p>
          <a:p>
            <a:pPr marL="0" indent="0" algn="just">
              <a:buNone/>
            </a:pPr>
            <a:r>
              <a:rPr lang="en-IN" sz="2000" b="0" i="0" dirty="0" err="1">
                <a:solidFill>
                  <a:srgbClr val="000000"/>
                </a:solidFill>
                <a:effectLst/>
                <a:latin typeface="inter-regular" panose="020B0604020202020204" charset="0"/>
              </a:rPr>
              <a:t>System.out.println</a:t>
            </a:r>
            <a:r>
              <a:rPr lang="en-IN" sz="2000" b="0" i="0" dirty="0">
                <a:solidFill>
                  <a:srgbClr val="000000"/>
                </a:solidFill>
                <a:effectLst/>
                <a:latin typeface="inter-regular" panose="020B0604020202020204" charset="0"/>
              </a:rPr>
              <a:t>(a&lt;b&amp;&amp;a&lt;c);</a:t>
            </a:r>
            <a:r>
              <a:rPr lang="en-IN" sz="2000" b="0" i="0" dirty="0">
                <a:solidFill>
                  <a:srgbClr val="008200"/>
                </a:solidFill>
                <a:effectLst/>
                <a:latin typeface="inter-regular" panose="020B0604020202020204" charset="0"/>
              </a:rPr>
              <a:t>//false &amp;&amp; true = false</a:t>
            </a:r>
            <a:r>
              <a:rPr lang="en-IN" sz="2000" b="0" i="0" dirty="0">
                <a:solidFill>
                  <a:srgbClr val="000000"/>
                </a:solidFill>
                <a:effectLst/>
                <a:latin typeface="inter-regular" panose="020B0604020202020204" charset="0"/>
              </a:rPr>
              <a:t>  </a:t>
            </a:r>
          </a:p>
          <a:p>
            <a:pPr marL="0" indent="0" algn="just">
              <a:buNone/>
            </a:pPr>
            <a:r>
              <a:rPr lang="en-IN" sz="2000" b="0" i="0" dirty="0" err="1">
                <a:solidFill>
                  <a:srgbClr val="000000"/>
                </a:solidFill>
                <a:effectLst/>
                <a:latin typeface="inter-regular" panose="020B0604020202020204" charset="0"/>
              </a:rPr>
              <a:t>System.out.println</a:t>
            </a:r>
            <a:r>
              <a:rPr lang="en-IN" sz="2000" b="0" i="0" dirty="0">
                <a:solidFill>
                  <a:srgbClr val="000000"/>
                </a:solidFill>
                <a:effectLst/>
                <a:latin typeface="inter-regular" panose="020B0604020202020204" charset="0"/>
              </a:rPr>
              <a:t>(a&lt;</a:t>
            </a:r>
            <a:r>
              <a:rPr lang="en-IN" sz="2000" b="0" i="0" dirty="0" err="1">
                <a:solidFill>
                  <a:srgbClr val="000000"/>
                </a:solidFill>
                <a:effectLst/>
                <a:latin typeface="inter-regular" panose="020B0604020202020204" charset="0"/>
              </a:rPr>
              <a:t>b&amp;a</a:t>
            </a:r>
            <a:r>
              <a:rPr lang="en-IN" sz="2000" b="0" i="0" dirty="0">
                <a:solidFill>
                  <a:srgbClr val="000000"/>
                </a:solidFill>
                <a:effectLst/>
                <a:latin typeface="inter-regular" panose="020B0604020202020204" charset="0"/>
              </a:rPr>
              <a:t>&lt;c);</a:t>
            </a:r>
            <a:r>
              <a:rPr lang="en-IN" sz="2000" b="0" i="0" dirty="0">
                <a:solidFill>
                  <a:srgbClr val="008200"/>
                </a:solidFill>
                <a:effectLst/>
                <a:latin typeface="inter-regular" panose="020B0604020202020204" charset="0"/>
              </a:rPr>
              <a:t>//false &amp; true = false</a:t>
            </a:r>
            <a:r>
              <a:rPr lang="en-IN" sz="2000" b="0" i="0" dirty="0">
                <a:solidFill>
                  <a:srgbClr val="000000"/>
                </a:solidFill>
                <a:effectLst/>
                <a:latin typeface="inter-regular" panose="020B0604020202020204" charset="0"/>
              </a:rPr>
              <a:t>  </a:t>
            </a:r>
          </a:p>
          <a:p>
            <a:pPr marL="0" indent="0" algn="just">
              <a:buNone/>
            </a:pPr>
            <a:r>
              <a:rPr lang="en-IN" sz="2000" b="0" i="0" dirty="0">
                <a:solidFill>
                  <a:srgbClr val="000000"/>
                </a:solidFill>
                <a:effectLst/>
                <a:latin typeface="inter-regular" panose="020B0604020202020204" charset="0"/>
              </a:rPr>
              <a:t>}}  </a:t>
            </a:r>
          </a:p>
          <a:p>
            <a:pPr marL="0" indent="0" algn="just">
              <a:buNone/>
            </a:pPr>
            <a:endParaRPr lang="en-IN" dirty="0"/>
          </a:p>
        </p:txBody>
      </p:sp>
    </p:spTree>
    <p:extLst>
      <p:ext uri="{BB962C8B-B14F-4D97-AF65-F5344CB8AC3E}">
        <p14:creationId xmlns:p14="http://schemas.microsoft.com/office/powerpoint/2010/main" val="3160924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US" sz="3100" b="0" i="0" dirty="0">
                <a:solidFill>
                  <a:srgbClr val="000000"/>
                </a:solidFill>
                <a:effectLst/>
                <a:latin typeface="Segoe UI" panose="020B0502040204020203" pitchFamily="34" charset="0"/>
              </a:rPr>
              <a:t>Java AND Operator Example: Logical &amp;&amp; vs Bitwise &amp;</a:t>
            </a: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869577"/>
            <a:ext cx="9605184" cy="5620870"/>
          </a:xfrm>
        </p:spPr>
        <p:txBody>
          <a:bodyPr>
            <a:normAutofit/>
          </a:bodyPr>
          <a:lstStyle/>
          <a:p>
            <a:pPr marL="0" indent="0" algn="just">
              <a:buNone/>
            </a:pPr>
            <a:r>
              <a:rPr lang="en-IN" sz="2400" dirty="0"/>
              <a:t>public class </a:t>
            </a:r>
            <a:r>
              <a:rPr lang="en-IN" sz="2400" dirty="0" err="1"/>
              <a:t>OperatorExample</a:t>
            </a:r>
            <a:r>
              <a:rPr lang="en-IN" sz="2400" dirty="0"/>
              <a:t>{  </a:t>
            </a:r>
          </a:p>
          <a:p>
            <a:pPr marL="0" indent="0" algn="just">
              <a:buNone/>
            </a:pPr>
            <a:r>
              <a:rPr lang="en-IN" sz="2400" dirty="0"/>
              <a:t>public static void main(String </a:t>
            </a:r>
            <a:r>
              <a:rPr lang="en-IN" sz="2400" dirty="0" err="1"/>
              <a:t>args</a:t>
            </a:r>
            <a:r>
              <a:rPr lang="en-IN" sz="2400" dirty="0"/>
              <a:t>[]){  </a:t>
            </a:r>
          </a:p>
          <a:p>
            <a:pPr marL="0" indent="0" algn="just">
              <a:buNone/>
            </a:pPr>
            <a:r>
              <a:rPr lang="en-IN" sz="2400" dirty="0"/>
              <a:t>int a=10;  </a:t>
            </a:r>
          </a:p>
          <a:p>
            <a:pPr marL="0" indent="0" algn="just">
              <a:buNone/>
            </a:pPr>
            <a:r>
              <a:rPr lang="en-IN" sz="2400" dirty="0"/>
              <a:t>int b=5;  </a:t>
            </a:r>
          </a:p>
          <a:p>
            <a:pPr marL="0" indent="0" algn="just">
              <a:buNone/>
            </a:pPr>
            <a:r>
              <a:rPr lang="en-IN" sz="2400" dirty="0"/>
              <a:t>int c=20;  </a:t>
            </a:r>
          </a:p>
          <a:p>
            <a:pPr marL="0" indent="0" algn="just">
              <a:buNone/>
            </a:pPr>
            <a:r>
              <a:rPr lang="en-IN" sz="2400" dirty="0" err="1"/>
              <a:t>System.out.println</a:t>
            </a:r>
            <a:r>
              <a:rPr lang="en-IN" sz="2400" dirty="0"/>
              <a:t>(a&lt;b&amp;&amp;a++&lt;c);//false &amp;&amp; true = false  </a:t>
            </a:r>
          </a:p>
          <a:p>
            <a:pPr marL="0" indent="0" algn="just">
              <a:buNone/>
            </a:pPr>
            <a:r>
              <a:rPr lang="en-IN" sz="2400" dirty="0" err="1"/>
              <a:t>System.out.println</a:t>
            </a:r>
            <a:r>
              <a:rPr lang="en-IN" sz="2400" dirty="0"/>
              <a:t>(a);//10 because second condition is not checked  </a:t>
            </a:r>
          </a:p>
          <a:p>
            <a:pPr marL="0" indent="0" algn="just">
              <a:buNone/>
            </a:pPr>
            <a:r>
              <a:rPr lang="en-IN" sz="2400" dirty="0" err="1"/>
              <a:t>System.out.println</a:t>
            </a:r>
            <a:r>
              <a:rPr lang="en-IN" sz="2400" dirty="0"/>
              <a:t>(a&lt;</a:t>
            </a:r>
            <a:r>
              <a:rPr lang="en-IN" sz="2400" dirty="0" err="1"/>
              <a:t>b&amp;a</a:t>
            </a:r>
            <a:r>
              <a:rPr lang="en-IN" sz="2400" dirty="0"/>
              <a:t>++&lt;c);//false &amp;&amp; true = false  </a:t>
            </a:r>
          </a:p>
          <a:p>
            <a:pPr marL="0" indent="0" algn="just">
              <a:buNone/>
            </a:pPr>
            <a:r>
              <a:rPr lang="en-IN" sz="2400" dirty="0" err="1"/>
              <a:t>System.out.println</a:t>
            </a:r>
            <a:r>
              <a:rPr lang="en-IN" sz="2400" dirty="0"/>
              <a:t>(a);//11 because second condition is checked  </a:t>
            </a:r>
          </a:p>
          <a:p>
            <a:pPr marL="0" indent="0" algn="just">
              <a:buNone/>
            </a:pPr>
            <a:r>
              <a:rPr lang="en-IN" sz="2400" dirty="0"/>
              <a:t>}} </a:t>
            </a:r>
          </a:p>
        </p:txBody>
      </p:sp>
    </p:spTree>
    <p:extLst>
      <p:ext uri="{BB962C8B-B14F-4D97-AF65-F5344CB8AC3E}">
        <p14:creationId xmlns:p14="http://schemas.microsoft.com/office/powerpoint/2010/main" val="249447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US" sz="3200" b="0" i="0" dirty="0">
                <a:solidFill>
                  <a:srgbClr val="610B4B"/>
                </a:solidFill>
                <a:effectLst/>
                <a:latin typeface="erdana"/>
              </a:rPr>
              <a:t>Java OR Operator Example: Logical || and Bitwise |</a:t>
            </a: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645459"/>
            <a:ext cx="10707842" cy="5844988"/>
          </a:xfrm>
        </p:spPr>
        <p:txBody>
          <a:bodyPr>
            <a:normAutofit fontScale="77500" lnSpcReduction="20000"/>
          </a:bodyPr>
          <a:lstStyle/>
          <a:p>
            <a:pPr algn="just"/>
            <a:r>
              <a:rPr lang="en-US" sz="3300" b="0" i="0" dirty="0">
                <a:solidFill>
                  <a:srgbClr val="333333"/>
                </a:solidFill>
                <a:effectLst/>
                <a:latin typeface="inter-regular" panose="020B0604020202020204" charset="0"/>
              </a:rPr>
              <a:t>The logical || operator doesn't check the second condition if the first condition is true. It checks the second condition only if the first one is false.</a:t>
            </a:r>
          </a:p>
          <a:p>
            <a:pPr marL="0" indent="0" algn="just">
              <a:buNone/>
            </a:pPr>
            <a:r>
              <a:rPr lang="en-IN" sz="2400" b="1" i="0" dirty="0">
                <a:solidFill>
                  <a:srgbClr val="006699"/>
                </a:solidFill>
                <a:effectLst/>
                <a:latin typeface="inter-regular" panose="020B0604020202020204" charset="0"/>
              </a:rPr>
              <a:t>public</a:t>
            </a:r>
            <a:r>
              <a:rPr lang="en-IN" sz="2400" b="0" i="0" dirty="0">
                <a:solidFill>
                  <a:srgbClr val="000000"/>
                </a:solidFill>
                <a:effectLst/>
                <a:latin typeface="inter-regular" panose="020B0604020202020204" charset="0"/>
              </a:rPr>
              <a:t> </a:t>
            </a:r>
            <a:r>
              <a:rPr lang="en-IN" sz="2400" b="1" i="0" dirty="0">
                <a:solidFill>
                  <a:srgbClr val="006699"/>
                </a:solidFill>
                <a:effectLst/>
                <a:latin typeface="inter-regular" panose="020B0604020202020204" charset="0"/>
              </a:rPr>
              <a:t>class</a:t>
            </a:r>
            <a:r>
              <a:rPr lang="en-IN" sz="2400" b="0" i="0" dirty="0">
                <a:solidFill>
                  <a:srgbClr val="000000"/>
                </a:solidFill>
                <a:effectLst/>
                <a:latin typeface="inter-regular" panose="020B0604020202020204" charset="0"/>
              </a:rPr>
              <a:t> </a:t>
            </a:r>
            <a:r>
              <a:rPr lang="en-IN" sz="2400" b="0" i="0" dirty="0" err="1">
                <a:solidFill>
                  <a:srgbClr val="000000"/>
                </a:solidFill>
                <a:effectLst/>
                <a:latin typeface="inter-regular" panose="020B0604020202020204" charset="0"/>
              </a:rPr>
              <a:t>OperatorExample</a:t>
            </a:r>
            <a:r>
              <a:rPr lang="en-IN" sz="2400" b="0" i="0" dirty="0">
                <a:solidFill>
                  <a:srgbClr val="000000"/>
                </a:solidFill>
                <a:effectLst/>
                <a:latin typeface="inter-regular" panose="020B0604020202020204" charset="0"/>
              </a:rPr>
              <a:t>{  </a:t>
            </a:r>
          </a:p>
          <a:p>
            <a:pPr marL="0" indent="0" algn="just">
              <a:buNone/>
            </a:pPr>
            <a:r>
              <a:rPr lang="en-IN" sz="2400" b="1" i="0" dirty="0">
                <a:solidFill>
                  <a:srgbClr val="006699"/>
                </a:solidFill>
                <a:effectLst/>
                <a:latin typeface="inter-regular" panose="020B0604020202020204" charset="0"/>
              </a:rPr>
              <a:t>public</a:t>
            </a:r>
            <a:r>
              <a:rPr lang="en-IN" sz="2400" b="0" i="0" dirty="0">
                <a:solidFill>
                  <a:srgbClr val="000000"/>
                </a:solidFill>
                <a:effectLst/>
                <a:latin typeface="inter-regular" panose="020B0604020202020204" charset="0"/>
              </a:rPr>
              <a:t> </a:t>
            </a:r>
            <a:r>
              <a:rPr lang="en-IN" sz="2400" b="1" i="0" dirty="0">
                <a:solidFill>
                  <a:srgbClr val="006699"/>
                </a:solidFill>
                <a:effectLst/>
                <a:latin typeface="inter-regular" panose="020B0604020202020204" charset="0"/>
              </a:rPr>
              <a:t>static</a:t>
            </a:r>
            <a:r>
              <a:rPr lang="en-IN" sz="2400" b="0" i="0" dirty="0">
                <a:solidFill>
                  <a:srgbClr val="000000"/>
                </a:solidFill>
                <a:effectLst/>
                <a:latin typeface="inter-regular" panose="020B0604020202020204" charset="0"/>
              </a:rPr>
              <a:t> </a:t>
            </a:r>
            <a:r>
              <a:rPr lang="en-IN" sz="2400" b="1" i="0" dirty="0">
                <a:solidFill>
                  <a:srgbClr val="006699"/>
                </a:solidFill>
                <a:effectLst/>
                <a:latin typeface="inter-regular" panose="020B0604020202020204" charset="0"/>
              </a:rPr>
              <a:t>void</a:t>
            </a:r>
            <a:r>
              <a:rPr lang="en-IN" sz="2400" b="0" i="0" dirty="0">
                <a:solidFill>
                  <a:srgbClr val="000000"/>
                </a:solidFill>
                <a:effectLst/>
                <a:latin typeface="inter-regular" panose="020B0604020202020204" charset="0"/>
              </a:rPr>
              <a:t> main(String </a:t>
            </a:r>
            <a:r>
              <a:rPr lang="en-IN" sz="2400" b="0" i="0" dirty="0" err="1">
                <a:solidFill>
                  <a:srgbClr val="000000"/>
                </a:solidFill>
                <a:effectLst/>
                <a:latin typeface="inter-regular" panose="020B0604020202020204" charset="0"/>
              </a:rPr>
              <a:t>args</a:t>
            </a:r>
            <a:r>
              <a:rPr lang="en-IN" sz="2400" b="0" i="0" dirty="0">
                <a:solidFill>
                  <a:srgbClr val="000000"/>
                </a:solidFill>
                <a:effectLst/>
                <a:latin typeface="inter-regular" panose="020B0604020202020204" charset="0"/>
              </a:rPr>
              <a:t>[]){  </a:t>
            </a:r>
          </a:p>
          <a:p>
            <a:pPr marL="0" indent="0" algn="just">
              <a:buNone/>
            </a:pPr>
            <a:r>
              <a:rPr lang="en-IN" sz="2400" b="1" i="0" dirty="0">
                <a:solidFill>
                  <a:srgbClr val="006699"/>
                </a:solidFill>
                <a:effectLst/>
                <a:latin typeface="inter-regular" panose="020B0604020202020204" charset="0"/>
              </a:rPr>
              <a:t>int</a:t>
            </a:r>
            <a:r>
              <a:rPr lang="en-IN" sz="2400" b="0" i="0" dirty="0">
                <a:solidFill>
                  <a:srgbClr val="000000"/>
                </a:solidFill>
                <a:effectLst/>
                <a:latin typeface="inter-regular" panose="020B0604020202020204" charset="0"/>
              </a:rPr>
              <a:t> a=</a:t>
            </a:r>
            <a:r>
              <a:rPr lang="en-IN" sz="2400" b="0" i="0" dirty="0">
                <a:solidFill>
                  <a:srgbClr val="C00000"/>
                </a:solidFill>
                <a:effectLst/>
                <a:latin typeface="inter-regular" panose="020B0604020202020204" charset="0"/>
              </a:rPr>
              <a:t>10</a:t>
            </a:r>
            <a:r>
              <a:rPr lang="en-IN" sz="2400" b="0" i="0" dirty="0">
                <a:solidFill>
                  <a:srgbClr val="000000"/>
                </a:solidFill>
                <a:effectLst/>
                <a:latin typeface="inter-regular" panose="020B0604020202020204" charset="0"/>
              </a:rPr>
              <a:t>;  </a:t>
            </a:r>
          </a:p>
          <a:p>
            <a:pPr marL="0" indent="0" algn="just">
              <a:buNone/>
            </a:pPr>
            <a:r>
              <a:rPr lang="en-IN" sz="2400" b="1" i="0" dirty="0">
                <a:solidFill>
                  <a:srgbClr val="006699"/>
                </a:solidFill>
                <a:effectLst/>
                <a:latin typeface="inter-regular" panose="020B0604020202020204" charset="0"/>
              </a:rPr>
              <a:t>int</a:t>
            </a:r>
            <a:r>
              <a:rPr lang="en-IN" sz="2400" b="0" i="0" dirty="0">
                <a:solidFill>
                  <a:srgbClr val="000000"/>
                </a:solidFill>
                <a:effectLst/>
                <a:latin typeface="inter-regular" panose="020B0604020202020204" charset="0"/>
              </a:rPr>
              <a:t> b=</a:t>
            </a:r>
            <a:r>
              <a:rPr lang="en-IN" sz="2400" b="0" i="0" dirty="0">
                <a:solidFill>
                  <a:srgbClr val="C00000"/>
                </a:solidFill>
                <a:effectLst/>
                <a:latin typeface="inter-regular" panose="020B0604020202020204" charset="0"/>
              </a:rPr>
              <a:t>5</a:t>
            </a:r>
            <a:r>
              <a:rPr lang="en-IN" sz="2400" b="0" i="0" dirty="0">
                <a:solidFill>
                  <a:srgbClr val="000000"/>
                </a:solidFill>
                <a:effectLst/>
                <a:latin typeface="inter-regular" panose="020B0604020202020204" charset="0"/>
              </a:rPr>
              <a:t>;  </a:t>
            </a:r>
          </a:p>
          <a:p>
            <a:pPr marL="0" indent="0" algn="just">
              <a:buNone/>
            </a:pPr>
            <a:r>
              <a:rPr lang="en-IN" sz="2400" b="1" i="0" dirty="0">
                <a:solidFill>
                  <a:srgbClr val="006699"/>
                </a:solidFill>
                <a:effectLst/>
                <a:latin typeface="inter-regular" panose="020B0604020202020204" charset="0"/>
              </a:rPr>
              <a:t>int</a:t>
            </a:r>
            <a:r>
              <a:rPr lang="en-IN" sz="2400" b="0" i="0" dirty="0">
                <a:solidFill>
                  <a:srgbClr val="000000"/>
                </a:solidFill>
                <a:effectLst/>
                <a:latin typeface="inter-regular" panose="020B0604020202020204" charset="0"/>
              </a:rPr>
              <a:t> c=</a:t>
            </a:r>
            <a:r>
              <a:rPr lang="en-IN" sz="2400" b="0" i="0" dirty="0">
                <a:solidFill>
                  <a:srgbClr val="C00000"/>
                </a:solidFill>
                <a:effectLst/>
                <a:latin typeface="inter-regular" panose="020B0604020202020204" charset="0"/>
              </a:rPr>
              <a:t>20</a:t>
            </a:r>
            <a:r>
              <a:rPr lang="en-IN" sz="2400" b="0" i="0" dirty="0">
                <a:solidFill>
                  <a:srgbClr val="000000"/>
                </a:solidFill>
                <a:effectLst/>
                <a:latin typeface="inter-regular" panose="020B0604020202020204" charset="0"/>
              </a:rPr>
              <a:t>;  </a:t>
            </a:r>
          </a:p>
          <a:p>
            <a:pPr marL="0" indent="0" algn="just">
              <a:buNone/>
            </a:pPr>
            <a:r>
              <a:rPr lang="en-IN" sz="2400" b="0" i="0" dirty="0" err="1">
                <a:solidFill>
                  <a:srgbClr val="000000"/>
                </a:solidFill>
                <a:effectLst/>
                <a:latin typeface="inter-regular" panose="020B0604020202020204" charset="0"/>
              </a:rPr>
              <a:t>System.out.println</a:t>
            </a:r>
            <a:r>
              <a:rPr lang="en-IN" sz="2400" b="0" i="0" dirty="0">
                <a:solidFill>
                  <a:srgbClr val="000000"/>
                </a:solidFill>
                <a:effectLst/>
                <a:latin typeface="inter-regular" panose="020B0604020202020204" charset="0"/>
              </a:rPr>
              <a:t>(a&gt;b||a&lt;c);</a:t>
            </a:r>
            <a:r>
              <a:rPr lang="en-IN" sz="2400" b="0" i="0" dirty="0">
                <a:solidFill>
                  <a:srgbClr val="008200"/>
                </a:solidFill>
                <a:effectLst/>
                <a:latin typeface="inter-regular" panose="020B0604020202020204" charset="0"/>
              </a:rPr>
              <a:t>//true || true = true</a:t>
            </a:r>
            <a:r>
              <a:rPr lang="en-IN" sz="2400" b="0" i="0" dirty="0">
                <a:solidFill>
                  <a:srgbClr val="000000"/>
                </a:solidFill>
                <a:effectLst/>
                <a:latin typeface="inter-regular" panose="020B0604020202020204" charset="0"/>
              </a:rPr>
              <a:t>  </a:t>
            </a:r>
          </a:p>
          <a:p>
            <a:pPr marL="0" indent="0" algn="just">
              <a:buNone/>
            </a:pPr>
            <a:r>
              <a:rPr lang="en-IN" sz="2400" b="0" i="0" dirty="0" err="1">
                <a:solidFill>
                  <a:srgbClr val="000000"/>
                </a:solidFill>
                <a:effectLst/>
                <a:latin typeface="inter-regular" panose="020B0604020202020204" charset="0"/>
              </a:rPr>
              <a:t>System.out.println</a:t>
            </a:r>
            <a:r>
              <a:rPr lang="en-IN" sz="2400" b="0" i="0" dirty="0">
                <a:solidFill>
                  <a:srgbClr val="000000"/>
                </a:solidFill>
                <a:effectLst/>
                <a:latin typeface="inter-regular" panose="020B0604020202020204" charset="0"/>
              </a:rPr>
              <a:t>(a&gt;</a:t>
            </a:r>
            <a:r>
              <a:rPr lang="en-IN" sz="2400" b="0" i="0" dirty="0" err="1">
                <a:solidFill>
                  <a:srgbClr val="000000"/>
                </a:solidFill>
                <a:effectLst/>
                <a:latin typeface="inter-regular" panose="020B0604020202020204" charset="0"/>
              </a:rPr>
              <a:t>b|a</a:t>
            </a:r>
            <a:r>
              <a:rPr lang="en-IN" sz="2400" b="0" i="0" dirty="0">
                <a:solidFill>
                  <a:srgbClr val="000000"/>
                </a:solidFill>
                <a:effectLst/>
                <a:latin typeface="inter-regular" panose="020B0604020202020204" charset="0"/>
              </a:rPr>
              <a:t>&lt;c);</a:t>
            </a:r>
            <a:r>
              <a:rPr lang="en-IN" sz="2400" b="0" i="0" dirty="0">
                <a:solidFill>
                  <a:srgbClr val="008200"/>
                </a:solidFill>
                <a:effectLst/>
                <a:latin typeface="inter-regular" panose="020B0604020202020204" charset="0"/>
              </a:rPr>
              <a:t>//true | true = true</a:t>
            </a:r>
            <a:r>
              <a:rPr lang="en-IN" sz="2400" b="0" i="0" dirty="0">
                <a:solidFill>
                  <a:srgbClr val="000000"/>
                </a:solidFill>
                <a:effectLst/>
                <a:latin typeface="inter-regular" panose="020B0604020202020204" charset="0"/>
              </a:rPr>
              <a:t>  </a:t>
            </a:r>
          </a:p>
          <a:p>
            <a:pPr marL="0" indent="0" algn="just">
              <a:buNone/>
            </a:pPr>
            <a:r>
              <a:rPr lang="en-IN" sz="2400" b="0" i="0" dirty="0">
                <a:solidFill>
                  <a:srgbClr val="008200"/>
                </a:solidFill>
                <a:effectLst/>
                <a:latin typeface="inter-regular" panose="020B0604020202020204" charset="0"/>
              </a:rPr>
              <a:t>//|| vs |</a:t>
            </a:r>
            <a:r>
              <a:rPr lang="en-IN" sz="2400" b="0" i="0" dirty="0">
                <a:solidFill>
                  <a:srgbClr val="000000"/>
                </a:solidFill>
                <a:effectLst/>
                <a:latin typeface="inter-regular" panose="020B0604020202020204" charset="0"/>
              </a:rPr>
              <a:t>  </a:t>
            </a:r>
          </a:p>
          <a:p>
            <a:pPr marL="0" indent="0" algn="just">
              <a:buNone/>
            </a:pPr>
            <a:r>
              <a:rPr lang="en-IN" sz="2400" b="0" i="0" dirty="0" err="1">
                <a:solidFill>
                  <a:srgbClr val="000000"/>
                </a:solidFill>
                <a:effectLst/>
                <a:latin typeface="inter-regular" panose="020B0604020202020204" charset="0"/>
              </a:rPr>
              <a:t>System.out.println</a:t>
            </a:r>
            <a:r>
              <a:rPr lang="en-IN" sz="2400" b="0" i="0" dirty="0">
                <a:solidFill>
                  <a:srgbClr val="000000"/>
                </a:solidFill>
                <a:effectLst/>
                <a:latin typeface="inter-regular" panose="020B0604020202020204" charset="0"/>
              </a:rPr>
              <a:t>(a&gt;b||a++&lt;c);</a:t>
            </a:r>
            <a:r>
              <a:rPr lang="en-IN" sz="2400" b="0" i="0" dirty="0">
                <a:solidFill>
                  <a:srgbClr val="008200"/>
                </a:solidFill>
                <a:effectLst/>
                <a:latin typeface="inter-regular" panose="020B0604020202020204" charset="0"/>
              </a:rPr>
              <a:t>//true || true = true</a:t>
            </a:r>
            <a:r>
              <a:rPr lang="en-IN" sz="2400" b="0" i="0" dirty="0">
                <a:solidFill>
                  <a:srgbClr val="000000"/>
                </a:solidFill>
                <a:effectLst/>
                <a:latin typeface="inter-regular" panose="020B0604020202020204" charset="0"/>
              </a:rPr>
              <a:t>  </a:t>
            </a:r>
          </a:p>
          <a:p>
            <a:pPr marL="0" indent="0" algn="just">
              <a:buNone/>
            </a:pPr>
            <a:r>
              <a:rPr lang="en-IN" sz="2400" b="0" i="0" dirty="0" err="1">
                <a:solidFill>
                  <a:srgbClr val="000000"/>
                </a:solidFill>
                <a:effectLst/>
                <a:latin typeface="inter-regular" panose="020B0604020202020204" charset="0"/>
              </a:rPr>
              <a:t>System.out.println</a:t>
            </a:r>
            <a:r>
              <a:rPr lang="en-IN" sz="2400" b="0" i="0" dirty="0">
                <a:solidFill>
                  <a:srgbClr val="000000"/>
                </a:solidFill>
                <a:effectLst/>
                <a:latin typeface="inter-regular" panose="020B0604020202020204" charset="0"/>
              </a:rPr>
              <a:t>(a);</a:t>
            </a:r>
            <a:r>
              <a:rPr lang="en-IN" sz="2400" b="0" i="0" dirty="0">
                <a:solidFill>
                  <a:srgbClr val="008200"/>
                </a:solidFill>
                <a:effectLst/>
                <a:latin typeface="inter-regular" panose="020B0604020202020204" charset="0"/>
              </a:rPr>
              <a:t>//10 because second condition is not checked</a:t>
            </a:r>
            <a:r>
              <a:rPr lang="en-IN" sz="2400" b="0" i="0" dirty="0">
                <a:solidFill>
                  <a:srgbClr val="000000"/>
                </a:solidFill>
                <a:effectLst/>
                <a:latin typeface="inter-regular" panose="020B0604020202020204" charset="0"/>
              </a:rPr>
              <a:t>  </a:t>
            </a:r>
          </a:p>
          <a:p>
            <a:pPr marL="0" indent="0" algn="just">
              <a:buNone/>
            </a:pPr>
            <a:r>
              <a:rPr lang="en-IN" sz="2400" b="0" i="0" dirty="0" err="1">
                <a:solidFill>
                  <a:srgbClr val="000000"/>
                </a:solidFill>
                <a:effectLst/>
                <a:latin typeface="inter-regular" panose="020B0604020202020204" charset="0"/>
              </a:rPr>
              <a:t>System.out.println</a:t>
            </a:r>
            <a:r>
              <a:rPr lang="en-IN" sz="2400" b="0" i="0" dirty="0">
                <a:solidFill>
                  <a:srgbClr val="000000"/>
                </a:solidFill>
                <a:effectLst/>
                <a:latin typeface="inter-regular" panose="020B0604020202020204" charset="0"/>
              </a:rPr>
              <a:t>(a&gt;</a:t>
            </a:r>
            <a:r>
              <a:rPr lang="en-IN" sz="2400" b="0" i="0" dirty="0" err="1">
                <a:solidFill>
                  <a:srgbClr val="000000"/>
                </a:solidFill>
                <a:effectLst/>
                <a:latin typeface="inter-regular" panose="020B0604020202020204" charset="0"/>
              </a:rPr>
              <a:t>b|a</a:t>
            </a:r>
            <a:r>
              <a:rPr lang="en-IN" sz="2400" b="0" i="0" dirty="0">
                <a:solidFill>
                  <a:srgbClr val="000000"/>
                </a:solidFill>
                <a:effectLst/>
                <a:latin typeface="inter-regular" panose="020B0604020202020204" charset="0"/>
              </a:rPr>
              <a:t>++&lt;c);</a:t>
            </a:r>
            <a:r>
              <a:rPr lang="en-IN" sz="2400" b="0" i="0" dirty="0">
                <a:solidFill>
                  <a:srgbClr val="008200"/>
                </a:solidFill>
                <a:effectLst/>
                <a:latin typeface="inter-regular" panose="020B0604020202020204" charset="0"/>
              </a:rPr>
              <a:t>//true | true = true</a:t>
            </a:r>
            <a:r>
              <a:rPr lang="en-IN" sz="2400" b="0" i="0" dirty="0">
                <a:solidFill>
                  <a:srgbClr val="000000"/>
                </a:solidFill>
                <a:effectLst/>
                <a:latin typeface="inter-regular" panose="020B0604020202020204" charset="0"/>
              </a:rPr>
              <a:t>  </a:t>
            </a:r>
          </a:p>
          <a:p>
            <a:pPr marL="0" indent="0" algn="just">
              <a:buNone/>
            </a:pPr>
            <a:r>
              <a:rPr lang="en-IN" sz="2400" b="0" i="0" dirty="0" err="1">
                <a:solidFill>
                  <a:srgbClr val="000000"/>
                </a:solidFill>
                <a:effectLst/>
                <a:latin typeface="inter-regular" panose="020B0604020202020204" charset="0"/>
              </a:rPr>
              <a:t>System.out.println</a:t>
            </a:r>
            <a:r>
              <a:rPr lang="en-IN" sz="2400" b="0" i="0" dirty="0">
                <a:solidFill>
                  <a:srgbClr val="000000"/>
                </a:solidFill>
                <a:effectLst/>
                <a:latin typeface="inter-regular" panose="020B0604020202020204" charset="0"/>
              </a:rPr>
              <a:t>(a);</a:t>
            </a:r>
            <a:r>
              <a:rPr lang="en-IN" sz="2400" b="0" i="0" dirty="0">
                <a:solidFill>
                  <a:srgbClr val="008200"/>
                </a:solidFill>
                <a:effectLst/>
                <a:latin typeface="inter-regular" panose="020B0604020202020204" charset="0"/>
              </a:rPr>
              <a:t>//11 because second condition is checked</a:t>
            </a:r>
            <a:r>
              <a:rPr lang="en-IN" sz="2400" b="0" i="0" dirty="0">
                <a:solidFill>
                  <a:srgbClr val="000000"/>
                </a:solidFill>
                <a:effectLst/>
                <a:latin typeface="inter-regular" panose="020B0604020202020204" charset="0"/>
              </a:rPr>
              <a:t>  </a:t>
            </a:r>
          </a:p>
          <a:p>
            <a:pPr marL="0" indent="0" algn="just">
              <a:buNone/>
            </a:pPr>
            <a:r>
              <a:rPr lang="en-IN" sz="2400" b="0" i="0" dirty="0">
                <a:solidFill>
                  <a:srgbClr val="000000"/>
                </a:solidFill>
                <a:effectLst/>
                <a:latin typeface="inter-regular" panose="020B0604020202020204" charset="0"/>
              </a:rPr>
              <a:t>}}  </a:t>
            </a:r>
          </a:p>
          <a:p>
            <a:pPr algn="just"/>
            <a:endParaRPr lang="en-US" sz="2400" b="0" i="0" dirty="0">
              <a:solidFill>
                <a:srgbClr val="333333"/>
              </a:solidFill>
              <a:effectLst/>
              <a:latin typeface="inter-regular" panose="020B0604020202020204" charset="0"/>
            </a:endParaRPr>
          </a:p>
          <a:p>
            <a:pPr marL="0" indent="0" algn="just">
              <a:buNone/>
            </a:pPr>
            <a:endParaRPr lang="en-IN" sz="2400" dirty="0"/>
          </a:p>
        </p:txBody>
      </p:sp>
    </p:spTree>
    <p:extLst>
      <p:ext uri="{BB962C8B-B14F-4D97-AF65-F5344CB8AC3E}">
        <p14:creationId xmlns:p14="http://schemas.microsoft.com/office/powerpoint/2010/main" val="211187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sz="3200" b="0" i="0" dirty="0">
                <a:solidFill>
                  <a:srgbClr val="610B4B"/>
                </a:solidFill>
                <a:effectLst/>
                <a:latin typeface="erdana"/>
              </a:rPr>
              <a:t>Java Ternary Operator</a:t>
            </a: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645459"/>
            <a:ext cx="10707842" cy="5844988"/>
          </a:xfrm>
        </p:spPr>
        <p:txBody>
          <a:bodyPr>
            <a:normAutofit/>
          </a:bodyPr>
          <a:lstStyle/>
          <a:p>
            <a:pPr marL="0" indent="0" algn="just">
              <a:buNone/>
            </a:pPr>
            <a:r>
              <a:rPr lang="en-IN" sz="2400" b="1" i="0" dirty="0">
                <a:solidFill>
                  <a:srgbClr val="006699"/>
                </a:solidFill>
                <a:effectLst/>
                <a:latin typeface="inter-regular" panose="020B0604020202020204" charset="0"/>
              </a:rPr>
              <a:t>public</a:t>
            </a:r>
            <a:r>
              <a:rPr lang="en-IN" sz="2400" b="0" i="0" dirty="0">
                <a:solidFill>
                  <a:srgbClr val="000000"/>
                </a:solidFill>
                <a:effectLst/>
                <a:latin typeface="inter-regular" panose="020B0604020202020204" charset="0"/>
              </a:rPr>
              <a:t> </a:t>
            </a:r>
            <a:r>
              <a:rPr lang="en-IN" sz="2400" b="1" i="0" dirty="0">
                <a:solidFill>
                  <a:srgbClr val="006699"/>
                </a:solidFill>
                <a:effectLst/>
                <a:latin typeface="inter-regular" panose="020B0604020202020204" charset="0"/>
              </a:rPr>
              <a:t>class</a:t>
            </a:r>
            <a:r>
              <a:rPr lang="en-IN" sz="2400" b="0" i="0" dirty="0">
                <a:solidFill>
                  <a:srgbClr val="000000"/>
                </a:solidFill>
                <a:effectLst/>
                <a:latin typeface="inter-regular" panose="020B0604020202020204" charset="0"/>
              </a:rPr>
              <a:t> </a:t>
            </a:r>
            <a:r>
              <a:rPr lang="en-IN" sz="2400" b="0" i="0" dirty="0" err="1">
                <a:solidFill>
                  <a:srgbClr val="000000"/>
                </a:solidFill>
                <a:effectLst/>
                <a:latin typeface="inter-regular" panose="020B0604020202020204" charset="0"/>
              </a:rPr>
              <a:t>OperatorExample</a:t>
            </a:r>
            <a:r>
              <a:rPr lang="en-IN" sz="2400" b="0" i="0" dirty="0">
                <a:solidFill>
                  <a:srgbClr val="000000"/>
                </a:solidFill>
                <a:effectLst/>
                <a:latin typeface="inter-regular" panose="020B0604020202020204" charset="0"/>
              </a:rPr>
              <a:t>{  </a:t>
            </a:r>
          </a:p>
          <a:p>
            <a:pPr marL="0" indent="0" algn="just">
              <a:buNone/>
            </a:pPr>
            <a:r>
              <a:rPr lang="en-IN" sz="2400" b="1" i="0" dirty="0">
                <a:solidFill>
                  <a:srgbClr val="006699"/>
                </a:solidFill>
                <a:effectLst/>
                <a:latin typeface="inter-regular" panose="020B0604020202020204" charset="0"/>
              </a:rPr>
              <a:t>public</a:t>
            </a:r>
            <a:r>
              <a:rPr lang="en-IN" sz="2400" b="0" i="0" dirty="0">
                <a:solidFill>
                  <a:srgbClr val="000000"/>
                </a:solidFill>
                <a:effectLst/>
                <a:latin typeface="inter-regular" panose="020B0604020202020204" charset="0"/>
              </a:rPr>
              <a:t> </a:t>
            </a:r>
            <a:r>
              <a:rPr lang="en-IN" sz="2400" b="1" i="0" dirty="0">
                <a:solidFill>
                  <a:srgbClr val="006699"/>
                </a:solidFill>
                <a:effectLst/>
                <a:latin typeface="inter-regular" panose="020B0604020202020204" charset="0"/>
              </a:rPr>
              <a:t>static</a:t>
            </a:r>
            <a:r>
              <a:rPr lang="en-IN" sz="2400" b="0" i="0" dirty="0">
                <a:solidFill>
                  <a:srgbClr val="000000"/>
                </a:solidFill>
                <a:effectLst/>
                <a:latin typeface="inter-regular" panose="020B0604020202020204" charset="0"/>
              </a:rPr>
              <a:t> </a:t>
            </a:r>
            <a:r>
              <a:rPr lang="en-IN" sz="2400" b="1" i="0" dirty="0">
                <a:solidFill>
                  <a:srgbClr val="006699"/>
                </a:solidFill>
                <a:effectLst/>
                <a:latin typeface="inter-regular" panose="020B0604020202020204" charset="0"/>
              </a:rPr>
              <a:t>void</a:t>
            </a:r>
            <a:r>
              <a:rPr lang="en-IN" sz="2400" b="0" i="0" dirty="0">
                <a:solidFill>
                  <a:srgbClr val="000000"/>
                </a:solidFill>
                <a:effectLst/>
                <a:latin typeface="inter-regular" panose="020B0604020202020204" charset="0"/>
              </a:rPr>
              <a:t> main(String </a:t>
            </a:r>
            <a:r>
              <a:rPr lang="en-IN" sz="2400" b="0" i="0" dirty="0" err="1">
                <a:solidFill>
                  <a:srgbClr val="000000"/>
                </a:solidFill>
                <a:effectLst/>
                <a:latin typeface="inter-regular" panose="020B0604020202020204" charset="0"/>
              </a:rPr>
              <a:t>args</a:t>
            </a:r>
            <a:r>
              <a:rPr lang="en-IN" sz="2400" b="0" i="0" dirty="0">
                <a:solidFill>
                  <a:srgbClr val="000000"/>
                </a:solidFill>
                <a:effectLst/>
                <a:latin typeface="inter-regular" panose="020B0604020202020204" charset="0"/>
              </a:rPr>
              <a:t>[]){  </a:t>
            </a:r>
          </a:p>
          <a:p>
            <a:pPr marL="0" indent="0" algn="just">
              <a:buNone/>
            </a:pPr>
            <a:r>
              <a:rPr lang="en-IN" sz="2400" b="1" i="0" dirty="0">
                <a:solidFill>
                  <a:srgbClr val="006699"/>
                </a:solidFill>
                <a:effectLst/>
                <a:latin typeface="inter-regular" panose="020B0604020202020204" charset="0"/>
              </a:rPr>
              <a:t>int</a:t>
            </a:r>
            <a:r>
              <a:rPr lang="en-IN" sz="2400" b="0" i="0" dirty="0">
                <a:solidFill>
                  <a:srgbClr val="000000"/>
                </a:solidFill>
                <a:effectLst/>
                <a:latin typeface="inter-regular" panose="020B0604020202020204" charset="0"/>
              </a:rPr>
              <a:t> a=</a:t>
            </a:r>
            <a:r>
              <a:rPr lang="en-IN" sz="2400" b="0" i="0" dirty="0">
                <a:solidFill>
                  <a:srgbClr val="C00000"/>
                </a:solidFill>
                <a:effectLst/>
                <a:latin typeface="inter-regular" panose="020B0604020202020204" charset="0"/>
              </a:rPr>
              <a:t>2</a:t>
            </a:r>
            <a:r>
              <a:rPr lang="en-IN" sz="2400" b="0" i="0" dirty="0">
                <a:solidFill>
                  <a:srgbClr val="000000"/>
                </a:solidFill>
                <a:effectLst/>
                <a:latin typeface="inter-regular" panose="020B0604020202020204" charset="0"/>
              </a:rPr>
              <a:t>;  </a:t>
            </a:r>
          </a:p>
          <a:p>
            <a:pPr marL="0" indent="0" algn="just">
              <a:buNone/>
            </a:pPr>
            <a:r>
              <a:rPr lang="en-IN" sz="2400" b="1" i="0" dirty="0">
                <a:solidFill>
                  <a:srgbClr val="006699"/>
                </a:solidFill>
                <a:effectLst/>
                <a:latin typeface="inter-regular" panose="020B0604020202020204" charset="0"/>
              </a:rPr>
              <a:t>int</a:t>
            </a:r>
            <a:r>
              <a:rPr lang="en-IN" sz="2400" b="0" i="0" dirty="0">
                <a:solidFill>
                  <a:srgbClr val="000000"/>
                </a:solidFill>
                <a:effectLst/>
                <a:latin typeface="inter-regular" panose="020B0604020202020204" charset="0"/>
              </a:rPr>
              <a:t> b=</a:t>
            </a:r>
            <a:r>
              <a:rPr lang="en-IN" sz="2400" b="0" i="0" dirty="0">
                <a:solidFill>
                  <a:srgbClr val="C00000"/>
                </a:solidFill>
                <a:effectLst/>
                <a:latin typeface="inter-regular" panose="020B0604020202020204" charset="0"/>
              </a:rPr>
              <a:t>5</a:t>
            </a:r>
            <a:r>
              <a:rPr lang="en-IN" sz="2400" b="0" i="0" dirty="0">
                <a:solidFill>
                  <a:srgbClr val="000000"/>
                </a:solidFill>
                <a:effectLst/>
                <a:latin typeface="inter-regular" panose="020B0604020202020204" charset="0"/>
              </a:rPr>
              <a:t>;  </a:t>
            </a:r>
          </a:p>
          <a:p>
            <a:pPr marL="0" indent="0" algn="just">
              <a:buNone/>
            </a:pPr>
            <a:r>
              <a:rPr lang="en-IN" sz="2400" b="1" i="0" dirty="0">
                <a:solidFill>
                  <a:srgbClr val="006699"/>
                </a:solidFill>
                <a:effectLst/>
                <a:latin typeface="inter-regular" panose="020B0604020202020204" charset="0"/>
              </a:rPr>
              <a:t>int</a:t>
            </a:r>
            <a:r>
              <a:rPr lang="en-IN" sz="2400" b="0" i="0" dirty="0">
                <a:solidFill>
                  <a:srgbClr val="000000"/>
                </a:solidFill>
                <a:effectLst/>
                <a:latin typeface="inter-regular" panose="020B0604020202020204" charset="0"/>
              </a:rPr>
              <a:t> min=(a&lt;b)?</a:t>
            </a:r>
            <a:r>
              <a:rPr lang="en-IN" sz="2400" b="0" i="0" dirty="0" err="1">
                <a:solidFill>
                  <a:srgbClr val="000000"/>
                </a:solidFill>
                <a:effectLst/>
                <a:latin typeface="inter-regular" panose="020B0604020202020204" charset="0"/>
              </a:rPr>
              <a:t>a:b</a:t>
            </a:r>
            <a:r>
              <a:rPr lang="en-IN" sz="2400" b="0" i="0" dirty="0">
                <a:solidFill>
                  <a:srgbClr val="000000"/>
                </a:solidFill>
                <a:effectLst/>
                <a:latin typeface="inter-regular" panose="020B0604020202020204" charset="0"/>
              </a:rPr>
              <a:t>;  </a:t>
            </a:r>
          </a:p>
          <a:p>
            <a:pPr marL="0" indent="0" algn="just">
              <a:buNone/>
            </a:pPr>
            <a:r>
              <a:rPr lang="en-IN" sz="2400" b="0" i="0" dirty="0" err="1">
                <a:solidFill>
                  <a:srgbClr val="000000"/>
                </a:solidFill>
                <a:effectLst/>
                <a:latin typeface="inter-regular" panose="020B0604020202020204" charset="0"/>
              </a:rPr>
              <a:t>System.out.println</a:t>
            </a:r>
            <a:r>
              <a:rPr lang="en-IN" sz="2400" b="0" i="0" dirty="0">
                <a:solidFill>
                  <a:srgbClr val="000000"/>
                </a:solidFill>
                <a:effectLst/>
                <a:latin typeface="inter-regular" panose="020B0604020202020204" charset="0"/>
              </a:rPr>
              <a:t>(min);  </a:t>
            </a:r>
          </a:p>
          <a:p>
            <a:pPr marL="0" indent="0" algn="just">
              <a:buNone/>
            </a:pPr>
            <a:r>
              <a:rPr lang="en-IN" sz="2400" b="0" i="0" dirty="0">
                <a:solidFill>
                  <a:srgbClr val="000000"/>
                </a:solidFill>
                <a:effectLst/>
                <a:latin typeface="inter-regular" panose="020B0604020202020204" charset="0"/>
              </a:rPr>
              <a:t>}}  </a:t>
            </a:r>
          </a:p>
          <a:p>
            <a:pPr marL="0" indent="0" algn="just">
              <a:buNone/>
            </a:pPr>
            <a:r>
              <a:rPr lang="en-IN" sz="2400" b="0" i="0" dirty="0">
                <a:solidFill>
                  <a:srgbClr val="000000"/>
                </a:solidFill>
                <a:effectLst/>
                <a:latin typeface="inter-regular" panose="020B0604020202020204" charset="0"/>
              </a:rPr>
              <a:t>OUTPUT :2 </a:t>
            </a:r>
          </a:p>
          <a:p>
            <a:pPr algn="just"/>
            <a:endParaRPr lang="en-US" sz="2400" b="0" i="0" dirty="0">
              <a:solidFill>
                <a:srgbClr val="333333"/>
              </a:solidFill>
              <a:effectLst/>
              <a:latin typeface="inter-regular" panose="020B0604020202020204" charset="0"/>
            </a:endParaRPr>
          </a:p>
          <a:p>
            <a:pPr marL="0" indent="0" algn="just">
              <a:buNone/>
            </a:pPr>
            <a:endParaRPr lang="en-IN" sz="2400" dirty="0"/>
          </a:p>
        </p:txBody>
      </p:sp>
    </p:spTree>
    <p:extLst>
      <p:ext uri="{BB962C8B-B14F-4D97-AF65-F5344CB8AC3E}">
        <p14:creationId xmlns:p14="http://schemas.microsoft.com/office/powerpoint/2010/main" val="592782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sz="4000" b="0" i="0" dirty="0">
                <a:solidFill>
                  <a:srgbClr val="610B4B"/>
                </a:solidFill>
                <a:effectLst/>
                <a:latin typeface="erdana"/>
              </a:rPr>
              <a:t>Java Assignment Operator Example</a:t>
            </a: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1066799"/>
            <a:ext cx="10707842" cy="5423647"/>
          </a:xfrm>
        </p:spPr>
        <p:txBody>
          <a:bodyPr>
            <a:normAutofit/>
          </a:bodyPr>
          <a:lstStyle/>
          <a:p>
            <a:pPr marL="0" indent="0" algn="just">
              <a:buNone/>
            </a:pPr>
            <a:r>
              <a:rPr lang="en-US" sz="2400" dirty="0"/>
              <a:t>+=, for adding left operand with right operand and then assigning it to the variable on the left.</a:t>
            </a:r>
          </a:p>
          <a:p>
            <a:pPr marL="0" indent="0" algn="just">
              <a:buNone/>
            </a:pPr>
            <a:r>
              <a:rPr lang="en-US" sz="2400" dirty="0"/>
              <a:t>-=, for subtracting right operand from left operand and then assigning it to the variable on the left.</a:t>
            </a:r>
          </a:p>
          <a:p>
            <a:pPr marL="0" indent="0" algn="just">
              <a:buNone/>
            </a:pPr>
            <a:r>
              <a:rPr lang="en-US" sz="2400" dirty="0"/>
              <a:t>*=, for multiplying left operand with right operand and then assigning it to the variable on the left.</a:t>
            </a:r>
          </a:p>
          <a:p>
            <a:pPr marL="0" indent="0" algn="just">
              <a:buNone/>
            </a:pPr>
            <a:r>
              <a:rPr lang="en-US" sz="2400" dirty="0"/>
              <a:t>/=, for dividing left operand by right operand and then assigning it to the variable on the left.</a:t>
            </a:r>
          </a:p>
          <a:p>
            <a:pPr marL="0" indent="0" algn="just">
              <a:buNone/>
            </a:pPr>
            <a:r>
              <a:rPr lang="en-US" sz="2400" dirty="0"/>
              <a:t>%=, for assigning modulo of left operand by right operand and then assigning it to the variable on the left.</a:t>
            </a:r>
            <a:endParaRPr lang="en-IN" sz="2400" dirty="0"/>
          </a:p>
        </p:txBody>
      </p:sp>
    </p:spTree>
    <p:extLst>
      <p:ext uri="{BB962C8B-B14F-4D97-AF65-F5344CB8AC3E}">
        <p14:creationId xmlns:p14="http://schemas.microsoft.com/office/powerpoint/2010/main" val="75402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609600"/>
            <a:ext cx="8596668" cy="815788"/>
          </a:xfrm>
        </p:spPr>
        <p:txBody>
          <a:bodyPr>
            <a:normAutofit fontScale="90000"/>
          </a:bodyPr>
          <a:lstStyle/>
          <a:p>
            <a:r>
              <a:rPr lang="en-US" b="0" i="0" dirty="0">
                <a:solidFill>
                  <a:srgbClr val="610B4B"/>
                </a:solidFill>
                <a:effectLst/>
                <a:latin typeface="erdana"/>
              </a:rPr>
              <a:t>Java Unary Operator</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1353671"/>
            <a:ext cx="8596668" cy="4687691"/>
          </a:xfrm>
        </p:spPr>
        <p:txBody>
          <a:bodyPr/>
          <a:lstStyle/>
          <a:p>
            <a:pPr algn="just"/>
            <a:r>
              <a:rPr lang="en-US" b="0" i="0" dirty="0">
                <a:solidFill>
                  <a:srgbClr val="333333"/>
                </a:solidFill>
                <a:effectLst/>
                <a:latin typeface="inter-regular" panose="020B0604020202020204" charset="0"/>
              </a:rPr>
              <a:t>The Java unary operators require only one operand. Unary operators are used to perform various operations i.e.:</a:t>
            </a:r>
          </a:p>
          <a:p>
            <a:pPr algn="just">
              <a:buFont typeface="Arial" panose="020B0604020202020204" pitchFamily="34" charset="0"/>
              <a:buChar char="•"/>
            </a:pPr>
            <a:r>
              <a:rPr lang="en-US" b="0" i="0" dirty="0">
                <a:solidFill>
                  <a:srgbClr val="000000"/>
                </a:solidFill>
                <a:effectLst/>
                <a:latin typeface="inter-regular" panose="020B0604020202020204" charset="0"/>
              </a:rPr>
              <a:t>incrementing/decrementing a value by one</a:t>
            </a:r>
          </a:p>
          <a:p>
            <a:pPr algn="just">
              <a:buFont typeface="Arial" panose="020B0604020202020204" pitchFamily="34" charset="0"/>
              <a:buChar char="•"/>
            </a:pPr>
            <a:r>
              <a:rPr lang="en-US" b="0" i="0" dirty="0">
                <a:solidFill>
                  <a:srgbClr val="000000"/>
                </a:solidFill>
                <a:effectLst/>
                <a:latin typeface="inter-regular" panose="020B0604020202020204" charset="0"/>
              </a:rPr>
              <a:t>negating an expression</a:t>
            </a:r>
          </a:p>
          <a:p>
            <a:pPr algn="just">
              <a:buFont typeface="Arial" panose="020B0604020202020204" pitchFamily="34" charset="0"/>
              <a:buChar char="•"/>
            </a:pPr>
            <a:r>
              <a:rPr lang="en-US" b="0" i="0" dirty="0">
                <a:solidFill>
                  <a:srgbClr val="000000"/>
                </a:solidFill>
                <a:effectLst/>
                <a:latin typeface="inter-regular" panose="020B0604020202020204" charset="0"/>
              </a:rPr>
              <a:t>inverting the value of a </a:t>
            </a:r>
            <a:r>
              <a:rPr lang="en-US" b="0" i="0" dirty="0" err="1">
                <a:solidFill>
                  <a:srgbClr val="000000"/>
                </a:solidFill>
                <a:effectLst/>
                <a:latin typeface="inter-regular" panose="020B0604020202020204" charset="0"/>
              </a:rPr>
              <a:t>boolean</a:t>
            </a:r>
            <a:endParaRPr lang="en-US" b="0" i="0" dirty="0">
              <a:solidFill>
                <a:srgbClr val="000000"/>
              </a:solidFill>
              <a:effectLst/>
              <a:latin typeface="inter-regular" panose="020B0604020202020204" charset="0"/>
            </a:endParaRPr>
          </a:p>
          <a:p>
            <a:pPr algn="just"/>
            <a:endParaRPr lang="en-US" b="0" i="0" dirty="0">
              <a:solidFill>
                <a:srgbClr val="333333"/>
              </a:solidFill>
              <a:effectLst/>
              <a:latin typeface="inter-regular" panose="020B0604020202020204" charset="0"/>
            </a:endParaRPr>
          </a:p>
          <a:p>
            <a:endParaRPr lang="en-IN" dirty="0"/>
          </a:p>
        </p:txBody>
      </p:sp>
    </p:spTree>
    <p:extLst>
      <p:ext uri="{BB962C8B-B14F-4D97-AF65-F5344CB8AC3E}">
        <p14:creationId xmlns:p14="http://schemas.microsoft.com/office/powerpoint/2010/main" val="3089862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sz="4000" b="0" i="0" dirty="0">
                <a:solidFill>
                  <a:srgbClr val="610B4B"/>
                </a:solidFill>
                <a:effectLst/>
                <a:latin typeface="erdana"/>
              </a:rPr>
              <a:t>Java Assignment Operator Example</a:t>
            </a: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1066799"/>
            <a:ext cx="10707842" cy="5423647"/>
          </a:xfrm>
        </p:spPr>
        <p:txBody>
          <a:bodyPr>
            <a:normAutofit/>
          </a:bodyPr>
          <a:lstStyle/>
          <a:p>
            <a:pPr marL="0" indent="0" algn="just">
              <a:buNone/>
            </a:pPr>
            <a:r>
              <a:rPr lang="en-US" sz="2000" b="0" i="0" dirty="0">
                <a:solidFill>
                  <a:srgbClr val="333333"/>
                </a:solidFill>
                <a:effectLst/>
                <a:latin typeface="inter-regular" panose="020B0604020202020204" charset="0"/>
              </a:rPr>
              <a:t>public class </a:t>
            </a:r>
            <a:r>
              <a:rPr lang="en-US" sz="2000" b="0" i="0" dirty="0" err="1">
                <a:solidFill>
                  <a:srgbClr val="333333"/>
                </a:solidFill>
                <a:effectLst/>
                <a:latin typeface="inter-regular" panose="020B0604020202020204" charset="0"/>
              </a:rPr>
              <a:t>OperatorExample</a:t>
            </a:r>
            <a:r>
              <a:rPr lang="en-US" sz="2000" b="0" i="0" dirty="0">
                <a:solidFill>
                  <a:srgbClr val="333333"/>
                </a:solidFill>
                <a:effectLst/>
                <a:latin typeface="inter-regular" panose="020B0604020202020204" charset="0"/>
              </a:rPr>
              <a:t>{  </a:t>
            </a:r>
          </a:p>
          <a:p>
            <a:pPr marL="0" indent="0" algn="just">
              <a:buNone/>
            </a:pPr>
            <a:r>
              <a:rPr lang="en-US" sz="2000" b="0" i="0" dirty="0">
                <a:solidFill>
                  <a:srgbClr val="333333"/>
                </a:solidFill>
                <a:effectLst/>
                <a:latin typeface="inter-regular" panose="020B0604020202020204" charset="0"/>
              </a:rPr>
              <a:t>public static void main(String[] </a:t>
            </a:r>
            <a:r>
              <a:rPr lang="en-US" sz="2000" b="0" i="0" dirty="0" err="1">
                <a:solidFill>
                  <a:srgbClr val="333333"/>
                </a:solidFill>
                <a:effectLst/>
                <a:latin typeface="inter-regular" panose="020B0604020202020204" charset="0"/>
              </a:rPr>
              <a:t>args</a:t>
            </a:r>
            <a:r>
              <a:rPr lang="en-US" sz="2000" b="0" i="0" dirty="0">
                <a:solidFill>
                  <a:srgbClr val="333333"/>
                </a:solidFill>
                <a:effectLst/>
                <a:latin typeface="inter-regular" panose="020B0604020202020204" charset="0"/>
              </a:rPr>
              <a:t>){  </a:t>
            </a:r>
          </a:p>
          <a:p>
            <a:pPr marL="0" indent="0" algn="just">
              <a:buNone/>
            </a:pPr>
            <a:r>
              <a:rPr lang="en-US" sz="2000" b="0" i="0" dirty="0">
                <a:solidFill>
                  <a:srgbClr val="333333"/>
                </a:solidFill>
                <a:effectLst/>
                <a:latin typeface="inter-regular" panose="020B0604020202020204" charset="0"/>
              </a:rPr>
              <a:t>int a=10;  </a:t>
            </a:r>
          </a:p>
          <a:p>
            <a:pPr marL="0" indent="0" algn="just">
              <a:buNone/>
            </a:pPr>
            <a:r>
              <a:rPr lang="en-US" sz="2000" b="0" i="0" dirty="0">
                <a:solidFill>
                  <a:srgbClr val="333333"/>
                </a:solidFill>
                <a:effectLst/>
                <a:latin typeface="inter-regular" panose="020B0604020202020204" charset="0"/>
              </a:rPr>
              <a:t>a+=3;//10+3  </a:t>
            </a:r>
          </a:p>
          <a:p>
            <a:pPr marL="0" indent="0" algn="just">
              <a:buNone/>
            </a:pPr>
            <a:r>
              <a:rPr lang="en-US" sz="2000" b="0" i="0" dirty="0" err="1">
                <a:solidFill>
                  <a:srgbClr val="333333"/>
                </a:solidFill>
                <a:effectLst/>
                <a:latin typeface="inter-regular" panose="020B0604020202020204" charset="0"/>
              </a:rPr>
              <a:t>System.out.println</a:t>
            </a:r>
            <a:r>
              <a:rPr lang="en-US" sz="2000" b="0" i="0" dirty="0">
                <a:solidFill>
                  <a:srgbClr val="333333"/>
                </a:solidFill>
                <a:effectLst/>
                <a:latin typeface="inter-regular" panose="020B0604020202020204" charset="0"/>
              </a:rPr>
              <a:t>(a);  </a:t>
            </a:r>
          </a:p>
          <a:p>
            <a:pPr marL="0" indent="0" algn="just">
              <a:buNone/>
            </a:pPr>
            <a:r>
              <a:rPr lang="en-US" sz="2000" b="0" i="0" dirty="0">
                <a:solidFill>
                  <a:srgbClr val="333333"/>
                </a:solidFill>
                <a:effectLst/>
                <a:latin typeface="inter-regular" panose="020B0604020202020204" charset="0"/>
              </a:rPr>
              <a:t>a-=4;//13-4  </a:t>
            </a:r>
          </a:p>
          <a:p>
            <a:pPr marL="0" indent="0" algn="just">
              <a:buNone/>
            </a:pPr>
            <a:r>
              <a:rPr lang="en-US" sz="2000" b="0" i="0" dirty="0" err="1">
                <a:solidFill>
                  <a:srgbClr val="333333"/>
                </a:solidFill>
                <a:effectLst/>
                <a:latin typeface="inter-regular" panose="020B0604020202020204" charset="0"/>
              </a:rPr>
              <a:t>System.out.println</a:t>
            </a:r>
            <a:r>
              <a:rPr lang="en-US" sz="2000" b="0" i="0" dirty="0">
                <a:solidFill>
                  <a:srgbClr val="333333"/>
                </a:solidFill>
                <a:effectLst/>
                <a:latin typeface="inter-regular" panose="020B0604020202020204" charset="0"/>
              </a:rPr>
              <a:t>(a);  </a:t>
            </a:r>
          </a:p>
          <a:p>
            <a:pPr marL="0" indent="0" algn="just">
              <a:buNone/>
            </a:pPr>
            <a:r>
              <a:rPr lang="en-US" sz="2000" b="0" i="0" dirty="0">
                <a:solidFill>
                  <a:srgbClr val="333333"/>
                </a:solidFill>
                <a:effectLst/>
                <a:latin typeface="inter-regular" panose="020B0604020202020204" charset="0"/>
              </a:rPr>
              <a:t>a*=2;//9*2  </a:t>
            </a:r>
          </a:p>
          <a:p>
            <a:pPr marL="0" indent="0" algn="just">
              <a:buNone/>
            </a:pPr>
            <a:r>
              <a:rPr lang="en-US" sz="2000" b="0" i="0" dirty="0" err="1">
                <a:solidFill>
                  <a:srgbClr val="333333"/>
                </a:solidFill>
                <a:effectLst/>
                <a:latin typeface="inter-regular" panose="020B0604020202020204" charset="0"/>
              </a:rPr>
              <a:t>System.out.println</a:t>
            </a:r>
            <a:r>
              <a:rPr lang="en-US" sz="2000" b="0" i="0" dirty="0">
                <a:solidFill>
                  <a:srgbClr val="333333"/>
                </a:solidFill>
                <a:effectLst/>
                <a:latin typeface="inter-regular" panose="020B0604020202020204" charset="0"/>
              </a:rPr>
              <a:t>(a);  </a:t>
            </a:r>
          </a:p>
          <a:p>
            <a:pPr marL="0" indent="0" algn="just">
              <a:buNone/>
            </a:pPr>
            <a:r>
              <a:rPr lang="en-US" sz="2000" b="0" i="0" dirty="0">
                <a:solidFill>
                  <a:srgbClr val="333333"/>
                </a:solidFill>
                <a:effectLst/>
                <a:latin typeface="inter-regular" panose="020B0604020202020204" charset="0"/>
              </a:rPr>
              <a:t>a/=2;//18/2  </a:t>
            </a:r>
          </a:p>
          <a:p>
            <a:pPr marL="0" indent="0" algn="just">
              <a:buNone/>
            </a:pPr>
            <a:r>
              <a:rPr lang="en-US" sz="2000" b="0" i="0" dirty="0" err="1">
                <a:solidFill>
                  <a:srgbClr val="333333"/>
                </a:solidFill>
                <a:effectLst/>
                <a:latin typeface="inter-regular" panose="020B0604020202020204" charset="0"/>
              </a:rPr>
              <a:t>System.out.println</a:t>
            </a:r>
            <a:r>
              <a:rPr lang="en-US" sz="2000" b="0" i="0" dirty="0">
                <a:solidFill>
                  <a:srgbClr val="333333"/>
                </a:solidFill>
                <a:effectLst/>
                <a:latin typeface="inter-regular" panose="020B0604020202020204" charset="0"/>
              </a:rPr>
              <a:t>(a);  </a:t>
            </a:r>
          </a:p>
          <a:p>
            <a:pPr marL="0" indent="0" algn="just">
              <a:buNone/>
            </a:pPr>
            <a:r>
              <a:rPr lang="en-US" sz="2000" b="0" i="0" dirty="0">
                <a:solidFill>
                  <a:srgbClr val="333333"/>
                </a:solidFill>
                <a:effectLst/>
                <a:latin typeface="inter-regular" panose="020B0604020202020204" charset="0"/>
              </a:rPr>
              <a:t>}} </a:t>
            </a:r>
          </a:p>
          <a:p>
            <a:pPr marL="0" indent="0" algn="just">
              <a:buNone/>
            </a:pPr>
            <a:endParaRPr lang="en-IN" sz="2400" dirty="0"/>
          </a:p>
        </p:txBody>
      </p:sp>
    </p:spTree>
    <p:extLst>
      <p:ext uri="{BB962C8B-B14F-4D97-AF65-F5344CB8AC3E}">
        <p14:creationId xmlns:p14="http://schemas.microsoft.com/office/powerpoint/2010/main" val="160355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b="1" i="0" dirty="0">
                <a:solidFill>
                  <a:srgbClr val="25265E"/>
                </a:solidFill>
                <a:effectLst/>
                <a:latin typeface="euclid_circular_a"/>
              </a:rPr>
              <a:t>Java Bitwise Operators</a:t>
            </a:r>
            <a:br>
              <a:rPr lang="en-IN" sz="2000" b="1" i="0" dirty="0">
                <a:solidFill>
                  <a:srgbClr val="25265E"/>
                </a:solidFill>
                <a:effectLst/>
                <a:latin typeface="euclid_circular_a"/>
              </a:rPr>
            </a:b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1066799"/>
            <a:ext cx="10707842" cy="5423647"/>
          </a:xfrm>
        </p:spPr>
        <p:txBody>
          <a:bodyPr>
            <a:normAutofit/>
          </a:bodyPr>
          <a:lstStyle/>
          <a:p>
            <a:pPr marL="0" indent="0" algn="just">
              <a:buNone/>
            </a:pPr>
            <a:endParaRPr lang="en-IN" sz="2400" dirty="0"/>
          </a:p>
        </p:txBody>
      </p:sp>
      <p:graphicFrame>
        <p:nvGraphicFramePr>
          <p:cNvPr id="4" name="Object 3">
            <a:extLst>
              <a:ext uri="{FF2B5EF4-FFF2-40B4-BE49-F238E27FC236}">
                <a16:creationId xmlns:a16="http://schemas.microsoft.com/office/drawing/2014/main" id="{856C0D8B-3853-F1BE-D17F-930C94B8470E}"/>
              </a:ext>
            </a:extLst>
          </p:cNvPr>
          <p:cNvGraphicFramePr>
            <a:graphicFrameLocks noChangeAspect="1"/>
          </p:cNvGraphicFramePr>
          <p:nvPr>
            <p:extLst>
              <p:ext uri="{D42A27DB-BD31-4B8C-83A1-F6EECF244321}">
                <p14:modId xmlns:p14="http://schemas.microsoft.com/office/powerpoint/2010/main" val="3290650582"/>
              </p:ext>
            </p:extLst>
          </p:nvPr>
        </p:nvGraphicFramePr>
        <p:xfrm>
          <a:off x="1149817" y="1383366"/>
          <a:ext cx="7489825" cy="5107080"/>
        </p:xfrm>
        <a:graphic>
          <a:graphicData uri="http://schemas.openxmlformats.org/presentationml/2006/ole">
            <mc:AlternateContent xmlns:mc="http://schemas.openxmlformats.org/markup-compatibility/2006">
              <mc:Choice xmlns:v="urn:schemas-microsoft-com:vml" Requires="v">
                <p:oleObj name="Bitmap Image" r:id="rId2" imgW="7490520" imgH="4320720" progId="PBrush">
                  <p:embed/>
                </p:oleObj>
              </mc:Choice>
              <mc:Fallback>
                <p:oleObj name="Bitmap Image" r:id="rId2" imgW="7490520" imgH="4320720" progId="PBrush">
                  <p:embed/>
                  <p:pic>
                    <p:nvPicPr>
                      <p:cNvPr id="0" name=""/>
                      <p:cNvPicPr/>
                      <p:nvPr/>
                    </p:nvPicPr>
                    <p:blipFill>
                      <a:blip r:embed="rId3"/>
                      <a:stretch>
                        <a:fillRect/>
                      </a:stretch>
                    </p:blipFill>
                    <p:spPr>
                      <a:xfrm>
                        <a:off x="1149817" y="1383366"/>
                        <a:ext cx="7489825" cy="5107080"/>
                      </a:xfrm>
                      <a:prstGeom prst="rect">
                        <a:avLst/>
                      </a:prstGeom>
                    </p:spPr>
                  </p:pic>
                </p:oleObj>
              </mc:Fallback>
            </mc:AlternateContent>
          </a:graphicData>
        </a:graphic>
      </p:graphicFrame>
    </p:spTree>
    <p:extLst>
      <p:ext uri="{BB962C8B-B14F-4D97-AF65-F5344CB8AC3E}">
        <p14:creationId xmlns:p14="http://schemas.microsoft.com/office/powerpoint/2010/main" val="1281123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b="1" i="0" dirty="0">
                <a:solidFill>
                  <a:srgbClr val="25265E"/>
                </a:solidFill>
                <a:effectLst/>
                <a:latin typeface="euclid_circular_a"/>
              </a:rPr>
              <a:t>Java Bitwise Operators</a:t>
            </a:r>
            <a:br>
              <a:rPr lang="en-IN" sz="2000" b="1" i="0" dirty="0">
                <a:solidFill>
                  <a:srgbClr val="25265E"/>
                </a:solidFill>
                <a:effectLst/>
                <a:latin typeface="euclid_circular_a"/>
              </a:rPr>
            </a:b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1066799"/>
            <a:ext cx="10707842" cy="5423647"/>
          </a:xfrm>
        </p:spPr>
        <p:txBody>
          <a:bodyPr>
            <a:normAutofit/>
          </a:bodyPr>
          <a:lstStyle/>
          <a:p>
            <a:pPr marL="0" indent="0" algn="just">
              <a:buNone/>
            </a:pPr>
            <a:endParaRPr lang="en-IN" sz="2400" dirty="0"/>
          </a:p>
        </p:txBody>
      </p:sp>
      <p:graphicFrame>
        <p:nvGraphicFramePr>
          <p:cNvPr id="5" name="Object 4">
            <a:extLst>
              <a:ext uri="{FF2B5EF4-FFF2-40B4-BE49-F238E27FC236}">
                <a16:creationId xmlns:a16="http://schemas.microsoft.com/office/drawing/2014/main" id="{903D5EE1-5DA4-4FB9-A76C-B924FF0C1EB4}"/>
              </a:ext>
            </a:extLst>
          </p:cNvPr>
          <p:cNvGraphicFramePr>
            <a:graphicFrameLocks noChangeAspect="1"/>
          </p:cNvGraphicFramePr>
          <p:nvPr>
            <p:extLst>
              <p:ext uri="{D42A27DB-BD31-4B8C-83A1-F6EECF244321}">
                <p14:modId xmlns:p14="http://schemas.microsoft.com/office/powerpoint/2010/main" val="2074740620"/>
              </p:ext>
            </p:extLst>
          </p:nvPr>
        </p:nvGraphicFramePr>
        <p:xfrm>
          <a:off x="1087811" y="1066799"/>
          <a:ext cx="7361237" cy="5181600"/>
        </p:xfrm>
        <a:graphic>
          <a:graphicData uri="http://schemas.openxmlformats.org/presentationml/2006/ole">
            <mc:AlternateContent xmlns:mc="http://schemas.openxmlformats.org/markup-compatibility/2006">
              <mc:Choice xmlns:v="urn:schemas-microsoft-com:vml" Requires="v">
                <p:oleObj name="Bitmap Image" r:id="rId2" imgW="7360920" imgH="5181480" progId="PBrush">
                  <p:embed/>
                </p:oleObj>
              </mc:Choice>
              <mc:Fallback>
                <p:oleObj name="Bitmap Image" r:id="rId2" imgW="7360920" imgH="5181480" progId="PBrush">
                  <p:embed/>
                  <p:pic>
                    <p:nvPicPr>
                      <p:cNvPr id="0" name=""/>
                      <p:cNvPicPr/>
                      <p:nvPr/>
                    </p:nvPicPr>
                    <p:blipFill>
                      <a:blip r:embed="rId3"/>
                      <a:stretch>
                        <a:fillRect/>
                      </a:stretch>
                    </p:blipFill>
                    <p:spPr>
                      <a:xfrm>
                        <a:off x="1087811" y="1066799"/>
                        <a:ext cx="7361237" cy="5181600"/>
                      </a:xfrm>
                      <a:prstGeom prst="rect">
                        <a:avLst/>
                      </a:prstGeom>
                    </p:spPr>
                  </p:pic>
                </p:oleObj>
              </mc:Fallback>
            </mc:AlternateContent>
          </a:graphicData>
        </a:graphic>
      </p:graphicFrame>
    </p:spTree>
    <p:extLst>
      <p:ext uri="{BB962C8B-B14F-4D97-AF65-F5344CB8AC3E}">
        <p14:creationId xmlns:p14="http://schemas.microsoft.com/office/powerpoint/2010/main" val="2425813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b="1" i="0" dirty="0">
                <a:solidFill>
                  <a:srgbClr val="25265E"/>
                </a:solidFill>
                <a:effectLst/>
                <a:latin typeface="euclid_circular_a"/>
              </a:rPr>
              <a:t>Java Bitwise Operators</a:t>
            </a:r>
            <a:br>
              <a:rPr lang="en-IN" sz="2000" b="1" i="0" dirty="0">
                <a:solidFill>
                  <a:srgbClr val="25265E"/>
                </a:solidFill>
                <a:effectLst/>
                <a:latin typeface="euclid_circular_a"/>
              </a:rPr>
            </a:b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1066799"/>
            <a:ext cx="10707842" cy="5423647"/>
          </a:xfrm>
        </p:spPr>
        <p:txBody>
          <a:bodyPr>
            <a:normAutofit/>
          </a:bodyPr>
          <a:lstStyle/>
          <a:p>
            <a:pPr marL="0" indent="0" algn="just">
              <a:buNone/>
            </a:pPr>
            <a:r>
              <a:rPr lang="en-IN" sz="2400" b="1" i="0" dirty="0">
                <a:solidFill>
                  <a:srgbClr val="25265E"/>
                </a:solidFill>
                <a:effectLst/>
                <a:latin typeface="euclid_circular_a"/>
              </a:rPr>
              <a:t> Bitwise OR</a:t>
            </a:r>
          </a:p>
          <a:p>
            <a:pPr marL="0" indent="0" algn="just">
              <a:buNone/>
            </a:pPr>
            <a:r>
              <a:rPr lang="en-IN" sz="2400" dirty="0"/>
              <a:t>class Main {</a:t>
            </a:r>
          </a:p>
          <a:p>
            <a:pPr marL="0" indent="0" algn="just">
              <a:buNone/>
            </a:pPr>
            <a:r>
              <a:rPr lang="en-IN" sz="2400" dirty="0"/>
              <a:t>  public static void main(String[] </a:t>
            </a:r>
            <a:r>
              <a:rPr lang="en-IN" sz="2400" dirty="0" err="1"/>
              <a:t>args</a:t>
            </a:r>
            <a:r>
              <a:rPr lang="en-IN" sz="2400" dirty="0"/>
              <a:t>) {</a:t>
            </a:r>
          </a:p>
          <a:p>
            <a:pPr marL="0" indent="0" algn="just">
              <a:buNone/>
            </a:pPr>
            <a:endParaRPr lang="en-IN" sz="2400" dirty="0"/>
          </a:p>
          <a:p>
            <a:pPr marL="0" indent="0" algn="just">
              <a:buNone/>
            </a:pPr>
            <a:r>
              <a:rPr lang="en-IN" sz="2400" dirty="0"/>
              <a:t>    int number1 = 12, number2 = 25, result;</a:t>
            </a:r>
          </a:p>
          <a:p>
            <a:pPr marL="0" indent="0" algn="just">
              <a:buNone/>
            </a:pPr>
            <a:endParaRPr lang="en-IN" sz="2400" dirty="0"/>
          </a:p>
          <a:p>
            <a:pPr marL="0" indent="0" algn="just">
              <a:buNone/>
            </a:pPr>
            <a:r>
              <a:rPr lang="en-IN" sz="2400" dirty="0"/>
              <a:t>    // bitwise OR between 12 and 25</a:t>
            </a:r>
          </a:p>
          <a:p>
            <a:pPr marL="0" indent="0" algn="just">
              <a:buNone/>
            </a:pPr>
            <a:r>
              <a:rPr lang="en-IN" sz="2400" dirty="0"/>
              <a:t>    result = number1 | number2;</a:t>
            </a:r>
          </a:p>
          <a:p>
            <a:pPr marL="0" indent="0" algn="just">
              <a:buNone/>
            </a:pPr>
            <a:r>
              <a:rPr lang="en-IN" sz="2400" dirty="0"/>
              <a:t>    </a:t>
            </a:r>
            <a:r>
              <a:rPr lang="en-IN" sz="2400" dirty="0" err="1"/>
              <a:t>System.out.println</a:t>
            </a:r>
            <a:r>
              <a:rPr lang="en-IN" sz="2400" dirty="0"/>
              <a:t>(result);    // prints 29</a:t>
            </a:r>
          </a:p>
          <a:p>
            <a:pPr marL="0" indent="0" algn="just">
              <a:buNone/>
            </a:pPr>
            <a:r>
              <a:rPr lang="en-IN" sz="2400" dirty="0"/>
              <a:t>  }</a:t>
            </a:r>
          </a:p>
          <a:p>
            <a:pPr marL="0" indent="0" algn="just">
              <a:buNone/>
            </a:pPr>
            <a:r>
              <a:rPr lang="en-IN" sz="2400" dirty="0"/>
              <a:t>}</a:t>
            </a:r>
          </a:p>
        </p:txBody>
      </p:sp>
    </p:spTree>
    <p:extLst>
      <p:ext uri="{BB962C8B-B14F-4D97-AF65-F5344CB8AC3E}">
        <p14:creationId xmlns:p14="http://schemas.microsoft.com/office/powerpoint/2010/main" val="76873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b="1" i="0" dirty="0">
                <a:solidFill>
                  <a:srgbClr val="25265E"/>
                </a:solidFill>
                <a:effectLst/>
                <a:latin typeface="euclid_circular_a"/>
              </a:rPr>
              <a:t>Java Bitwise Operators</a:t>
            </a:r>
            <a:br>
              <a:rPr lang="en-IN" sz="2000" b="1" i="0" dirty="0">
                <a:solidFill>
                  <a:srgbClr val="25265E"/>
                </a:solidFill>
                <a:effectLst/>
                <a:latin typeface="euclid_circular_a"/>
              </a:rPr>
            </a:b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672353"/>
            <a:ext cx="10707842" cy="5818093"/>
          </a:xfrm>
        </p:spPr>
        <p:txBody>
          <a:bodyPr>
            <a:normAutofit/>
          </a:bodyPr>
          <a:lstStyle/>
          <a:p>
            <a:pPr marL="0" indent="0" algn="just">
              <a:buNone/>
            </a:pPr>
            <a:r>
              <a:rPr lang="en-IN" sz="2400" b="1" i="0" dirty="0">
                <a:solidFill>
                  <a:srgbClr val="25265E"/>
                </a:solidFill>
                <a:effectLst/>
                <a:latin typeface="euclid_circular_a"/>
              </a:rPr>
              <a:t>Java Bitwise AND Operator</a:t>
            </a:r>
          </a:p>
          <a:p>
            <a:pPr marL="0" indent="0" algn="just">
              <a:buNone/>
            </a:pPr>
            <a:endParaRPr lang="en-IN" sz="2400" dirty="0"/>
          </a:p>
        </p:txBody>
      </p:sp>
      <p:graphicFrame>
        <p:nvGraphicFramePr>
          <p:cNvPr id="4" name="Object 3">
            <a:extLst>
              <a:ext uri="{FF2B5EF4-FFF2-40B4-BE49-F238E27FC236}">
                <a16:creationId xmlns:a16="http://schemas.microsoft.com/office/drawing/2014/main" id="{4D6986AB-5CA0-7C0E-ECBF-95E7EC70E187}"/>
              </a:ext>
            </a:extLst>
          </p:cNvPr>
          <p:cNvGraphicFramePr>
            <a:graphicFrameLocks noChangeAspect="1"/>
          </p:cNvGraphicFramePr>
          <p:nvPr>
            <p:extLst>
              <p:ext uri="{D42A27DB-BD31-4B8C-83A1-F6EECF244321}">
                <p14:modId xmlns:p14="http://schemas.microsoft.com/office/powerpoint/2010/main" val="4240789519"/>
              </p:ext>
            </p:extLst>
          </p:nvPr>
        </p:nvGraphicFramePr>
        <p:xfrm>
          <a:off x="946897" y="1042055"/>
          <a:ext cx="7429500" cy="5448392"/>
        </p:xfrm>
        <a:graphic>
          <a:graphicData uri="http://schemas.openxmlformats.org/presentationml/2006/ole">
            <mc:AlternateContent xmlns:mc="http://schemas.openxmlformats.org/markup-compatibility/2006">
              <mc:Choice xmlns:v="urn:schemas-microsoft-com:vml" Requires="v">
                <p:oleObj name="Bitmap Image" r:id="rId2" imgW="7429680" imgH="5920920" progId="PBrush">
                  <p:embed/>
                </p:oleObj>
              </mc:Choice>
              <mc:Fallback>
                <p:oleObj name="Bitmap Image" r:id="rId2" imgW="7429680" imgH="5920920" progId="PBrush">
                  <p:embed/>
                  <p:pic>
                    <p:nvPicPr>
                      <p:cNvPr id="0" name=""/>
                      <p:cNvPicPr/>
                      <p:nvPr/>
                    </p:nvPicPr>
                    <p:blipFill>
                      <a:blip r:embed="rId3"/>
                      <a:stretch>
                        <a:fillRect/>
                      </a:stretch>
                    </p:blipFill>
                    <p:spPr>
                      <a:xfrm>
                        <a:off x="946897" y="1042055"/>
                        <a:ext cx="7429500" cy="5448392"/>
                      </a:xfrm>
                      <a:prstGeom prst="rect">
                        <a:avLst/>
                      </a:prstGeom>
                    </p:spPr>
                  </p:pic>
                </p:oleObj>
              </mc:Fallback>
            </mc:AlternateContent>
          </a:graphicData>
        </a:graphic>
      </p:graphicFrame>
    </p:spTree>
    <p:extLst>
      <p:ext uri="{BB962C8B-B14F-4D97-AF65-F5344CB8AC3E}">
        <p14:creationId xmlns:p14="http://schemas.microsoft.com/office/powerpoint/2010/main" val="1573577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b="1" i="0" dirty="0">
                <a:solidFill>
                  <a:srgbClr val="25265E"/>
                </a:solidFill>
                <a:effectLst/>
                <a:latin typeface="euclid_circular_a"/>
              </a:rPr>
              <a:t>Java Bitwise Operators</a:t>
            </a:r>
            <a:br>
              <a:rPr lang="en-IN" sz="2000" b="1" i="0" dirty="0">
                <a:solidFill>
                  <a:srgbClr val="25265E"/>
                </a:solidFill>
                <a:effectLst/>
                <a:latin typeface="euclid_circular_a"/>
              </a:rPr>
            </a:b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672353"/>
            <a:ext cx="10707842" cy="5818093"/>
          </a:xfrm>
        </p:spPr>
        <p:txBody>
          <a:bodyPr>
            <a:normAutofit/>
          </a:bodyPr>
          <a:lstStyle/>
          <a:p>
            <a:pPr marL="0" indent="0" algn="just">
              <a:buNone/>
            </a:pPr>
            <a:r>
              <a:rPr lang="en-IN" sz="2400" b="1" i="0" dirty="0">
                <a:solidFill>
                  <a:srgbClr val="25265E"/>
                </a:solidFill>
                <a:effectLst/>
                <a:latin typeface="euclid_circular_a"/>
              </a:rPr>
              <a:t>Java Bitwise AND Operator</a:t>
            </a:r>
          </a:p>
          <a:p>
            <a:pPr marL="0" indent="0" algn="just">
              <a:buNone/>
            </a:pPr>
            <a:r>
              <a:rPr lang="en-US" sz="2400" dirty="0"/>
              <a:t>class Main {</a:t>
            </a:r>
          </a:p>
          <a:p>
            <a:pPr marL="0" indent="0" algn="just">
              <a:buNone/>
            </a:pPr>
            <a:r>
              <a:rPr lang="en-US" sz="2400" dirty="0"/>
              <a:t>  public static void main(String[] </a:t>
            </a:r>
            <a:r>
              <a:rPr lang="en-US" sz="2400" dirty="0" err="1"/>
              <a:t>args</a:t>
            </a:r>
            <a:r>
              <a:rPr lang="en-US" sz="2400" dirty="0"/>
              <a:t>) {</a:t>
            </a:r>
          </a:p>
          <a:p>
            <a:pPr marL="0" indent="0" algn="just">
              <a:buNone/>
            </a:pPr>
            <a:endParaRPr lang="en-US" sz="2400" dirty="0"/>
          </a:p>
          <a:p>
            <a:pPr marL="0" indent="0" algn="just">
              <a:buNone/>
            </a:pPr>
            <a:r>
              <a:rPr lang="en-US" sz="2400" dirty="0"/>
              <a:t>    int number1 = 12, number2 = 25, result;</a:t>
            </a:r>
          </a:p>
          <a:p>
            <a:pPr marL="0" indent="0" algn="just">
              <a:buNone/>
            </a:pPr>
            <a:endParaRPr lang="en-US" sz="2400" dirty="0"/>
          </a:p>
          <a:p>
            <a:pPr marL="0" indent="0" algn="just">
              <a:buNone/>
            </a:pPr>
            <a:r>
              <a:rPr lang="en-US" sz="2400" dirty="0"/>
              <a:t>    // bitwise AND between 12 and 25</a:t>
            </a:r>
          </a:p>
          <a:p>
            <a:pPr marL="0" indent="0" algn="just">
              <a:buNone/>
            </a:pPr>
            <a:r>
              <a:rPr lang="en-US" sz="2400" dirty="0"/>
              <a:t>    result = number1 &amp; number2;</a:t>
            </a:r>
          </a:p>
          <a:p>
            <a:pPr marL="0" indent="0" algn="just">
              <a:buNone/>
            </a:pPr>
            <a:r>
              <a:rPr lang="en-US" sz="2400" dirty="0"/>
              <a:t>    </a:t>
            </a:r>
            <a:r>
              <a:rPr lang="en-US" sz="2400" dirty="0" err="1"/>
              <a:t>System.out.println</a:t>
            </a:r>
            <a:r>
              <a:rPr lang="en-US" sz="2400" dirty="0"/>
              <a:t>(result);    // prints 8</a:t>
            </a:r>
          </a:p>
          <a:p>
            <a:pPr marL="0" indent="0" algn="just">
              <a:buNone/>
            </a:pPr>
            <a:r>
              <a:rPr lang="en-US" sz="2400" dirty="0"/>
              <a:t>  }</a:t>
            </a:r>
          </a:p>
          <a:p>
            <a:pPr marL="0" indent="0" algn="just">
              <a:buNone/>
            </a:pPr>
            <a:r>
              <a:rPr lang="en-US" sz="2400" dirty="0"/>
              <a:t>}</a:t>
            </a:r>
            <a:endParaRPr lang="en-IN" sz="2400" dirty="0"/>
          </a:p>
        </p:txBody>
      </p:sp>
    </p:spTree>
    <p:extLst>
      <p:ext uri="{BB962C8B-B14F-4D97-AF65-F5344CB8AC3E}">
        <p14:creationId xmlns:p14="http://schemas.microsoft.com/office/powerpoint/2010/main" val="1025382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b="1" i="0" dirty="0">
                <a:solidFill>
                  <a:srgbClr val="25265E"/>
                </a:solidFill>
                <a:effectLst/>
                <a:latin typeface="euclid_circular_a"/>
              </a:rPr>
              <a:t>Java Bitwise Operators</a:t>
            </a:r>
            <a:br>
              <a:rPr lang="en-IN" sz="2000" b="1" i="0" dirty="0">
                <a:solidFill>
                  <a:srgbClr val="25265E"/>
                </a:solidFill>
                <a:effectLst/>
                <a:latin typeface="euclid_circular_a"/>
              </a:rPr>
            </a:b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672353"/>
            <a:ext cx="10707842" cy="5818093"/>
          </a:xfrm>
        </p:spPr>
        <p:txBody>
          <a:bodyPr>
            <a:normAutofit/>
          </a:bodyPr>
          <a:lstStyle/>
          <a:p>
            <a:pPr marL="0" indent="0" algn="just">
              <a:buNone/>
            </a:pPr>
            <a:r>
              <a:rPr lang="en-IN" sz="2400" b="1" i="0" dirty="0">
                <a:solidFill>
                  <a:srgbClr val="25265E"/>
                </a:solidFill>
                <a:effectLst/>
                <a:latin typeface="euclid_circular_a"/>
              </a:rPr>
              <a:t>Java Bitwise XOR Operator</a:t>
            </a:r>
          </a:p>
          <a:p>
            <a:pPr marL="0" indent="0" algn="just">
              <a:buNone/>
            </a:pPr>
            <a:endParaRPr lang="en-IN" sz="2400" dirty="0"/>
          </a:p>
        </p:txBody>
      </p:sp>
      <p:graphicFrame>
        <p:nvGraphicFramePr>
          <p:cNvPr id="4" name="Object 3">
            <a:extLst>
              <a:ext uri="{FF2B5EF4-FFF2-40B4-BE49-F238E27FC236}">
                <a16:creationId xmlns:a16="http://schemas.microsoft.com/office/drawing/2014/main" id="{F957BF4F-6405-A3F9-DB44-7D0B7EC99FD2}"/>
              </a:ext>
            </a:extLst>
          </p:cNvPr>
          <p:cNvGraphicFramePr>
            <a:graphicFrameLocks noChangeAspect="1"/>
          </p:cNvGraphicFramePr>
          <p:nvPr>
            <p:extLst>
              <p:ext uri="{D42A27DB-BD31-4B8C-83A1-F6EECF244321}">
                <p14:modId xmlns:p14="http://schemas.microsoft.com/office/powerpoint/2010/main" val="575535786"/>
              </p:ext>
            </p:extLst>
          </p:nvPr>
        </p:nvGraphicFramePr>
        <p:xfrm>
          <a:off x="872938" y="1055080"/>
          <a:ext cx="7505700" cy="5249863"/>
        </p:xfrm>
        <a:graphic>
          <a:graphicData uri="http://schemas.openxmlformats.org/presentationml/2006/ole">
            <mc:AlternateContent xmlns:mc="http://schemas.openxmlformats.org/markup-compatibility/2006">
              <mc:Choice xmlns:v="urn:schemas-microsoft-com:vml" Requires="v">
                <p:oleObj name="Bitmap Image" r:id="rId2" imgW="7505640" imgH="5250240" progId="PBrush">
                  <p:embed/>
                </p:oleObj>
              </mc:Choice>
              <mc:Fallback>
                <p:oleObj name="Bitmap Image" r:id="rId2" imgW="7505640" imgH="5250240" progId="PBrush">
                  <p:embed/>
                  <p:pic>
                    <p:nvPicPr>
                      <p:cNvPr id="0" name=""/>
                      <p:cNvPicPr/>
                      <p:nvPr/>
                    </p:nvPicPr>
                    <p:blipFill>
                      <a:blip r:embed="rId3"/>
                      <a:stretch>
                        <a:fillRect/>
                      </a:stretch>
                    </p:blipFill>
                    <p:spPr>
                      <a:xfrm>
                        <a:off x="872938" y="1055080"/>
                        <a:ext cx="7505700" cy="5249863"/>
                      </a:xfrm>
                      <a:prstGeom prst="rect">
                        <a:avLst/>
                      </a:prstGeom>
                    </p:spPr>
                  </p:pic>
                </p:oleObj>
              </mc:Fallback>
            </mc:AlternateContent>
          </a:graphicData>
        </a:graphic>
      </p:graphicFrame>
    </p:spTree>
    <p:extLst>
      <p:ext uri="{BB962C8B-B14F-4D97-AF65-F5344CB8AC3E}">
        <p14:creationId xmlns:p14="http://schemas.microsoft.com/office/powerpoint/2010/main" val="2299994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b="1" i="0" dirty="0">
                <a:solidFill>
                  <a:srgbClr val="25265E"/>
                </a:solidFill>
                <a:effectLst/>
                <a:latin typeface="euclid_circular_a"/>
              </a:rPr>
              <a:t>Java Bitwise Operators</a:t>
            </a:r>
            <a:br>
              <a:rPr lang="en-IN" sz="2000" b="1" i="0" dirty="0">
                <a:solidFill>
                  <a:srgbClr val="25265E"/>
                </a:solidFill>
                <a:effectLst/>
                <a:latin typeface="euclid_circular_a"/>
              </a:rPr>
            </a:b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672353"/>
            <a:ext cx="10707842" cy="5818093"/>
          </a:xfrm>
        </p:spPr>
        <p:txBody>
          <a:bodyPr>
            <a:normAutofit/>
          </a:bodyPr>
          <a:lstStyle/>
          <a:p>
            <a:pPr marL="0" indent="0" algn="just">
              <a:buNone/>
            </a:pPr>
            <a:r>
              <a:rPr lang="en-IN" sz="2400" b="1" i="0" dirty="0">
                <a:solidFill>
                  <a:srgbClr val="25265E"/>
                </a:solidFill>
                <a:effectLst/>
                <a:latin typeface="euclid_circular_a"/>
              </a:rPr>
              <a:t>Java Bitwise XOR Operator</a:t>
            </a:r>
          </a:p>
          <a:p>
            <a:pPr marL="0" indent="0" algn="just">
              <a:buNone/>
            </a:pPr>
            <a:r>
              <a:rPr lang="en-IN" sz="2400" dirty="0"/>
              <a:t>class Main {</a:t>
            </a:r>
          </a:p>
          <a:p>
            <a:pPr marL="0" indent="0" algn="just">
              <a:buNone/>
            </a:pPr>
            <a:r>
              <a:rPr lang="en-IN" sz="2400" dirty="0"/>
              <a:t>  public static void main(String[] </a:t>
            </a:r>
            <a:r>
              <a:rPr lang="en-IN" sz="2400" dirty="0" err="1"/>
              <a:t>args</a:t>
            </a:r>
            <a:r>
              <a:rPr lang="en-IN" sz="2400" dirty="0"/>
              <a:t>) {</a:t>
            </a:r>
          </a:p>
          <a:p>
            <a:pPr marL="0" indent="0" algn="just">
              <a:buNone/>
            </a:pPr>
            <a:endParaRPr lang="en-IN" sz="2400" dirty="0"/>
          </a:p>
          <a:p>
            <a:pPr marL="0" indent="0" algn="just">
              <a:buNone/>
            </a:pPr>
            <a:r>
              <a:rPr lang="en-IN" sz="2400" dirty="0"/>
              <a:t>    int number1 = 12, number2 = 25, result;</a:t>
            </a:r>
          </a:p>
          <a:p>
            <a:pPr marL="0" indent="0" algn="just">
              <a:buNone/>
            </a:pPr>
            <a:endParaRPr lang="en-IN" sz="2400" dirty="0"/>
          </a:p>
          <a:p>
            <a:pPr marL="0" indent="0" algn="just">
              <a:buNone/>
            </a:pPr>
            <a:r>
              <a:rPr lang="en-IN" sz="2400" dirty="0"/>
              <a:t>    // bitwise XOR between 12 and 25</a:t>
            </a:r>
          </a:p>
          <a:p>
            <a:pPr marL="0" indent="0" algn="just">
              <a:buNone/>
            </a:pPr>
            <a:r>
              <a:rPr lang="en-IN" sz="2400" dirty="0"/>
              <a:t>    result = number1 ^ number2;</a:t>
            </a:r>
          </a:p>
          <a:p>
            <a:pPr marL="0" indent="0" algn="just">
              <a:buNone/>
            </a:pPr>
            <a:r>
              <a:rPr lang="en-IN" sz="2400" dirty="0"/>
              <a:t>    </a:t>
            </a:r>
            <a:r>
              <a:rPr lang="en-IN" sz="2400" dirty="0" err="1"/>
              <a:t>System.out.println</a:t>
            </a:r>
            <a:r>
              <a:rPr lang="en-IN" sz="2400" dirty="0"/>
              <a:t>(result);    // prints 21</a:t>
            </a:r>
          </a:p>
          <a:p>
            <a:pPr marL="0" indent="0" algn="just">
              <a:buNone/>
            </a:pPr>
            <a:r>
              <a:rPr lang="en-IN" sz="2400" dirty="0"/>
              <a:t>  }</a:t>
            </a:r>
          </a:p>
          <a:p>
            <a:pPr marL="0" indent="0" algn="just">
              <a:buNone/>
            </a:pPr>
            <a:r>
              <a:rPr lang="en-IN" sz="2400" dirty="0"/>
              <a:t>}</a:t>
            </a:r>
          </a:p>
        </p:txBody>
      </p:sp>
    </p:spTree>
    <p:extLst>
      <p:ext uri="{BB962C8B-B14F-4D97-AF65-F5344CB8AC3E}">
        <p14:creationId xmlns:p14="http://schemas.microsoft.com/office/powerpoint/2010/main" val="3641844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b="1" i="0" dirty="0">
                <a:solidFill>
                  <a:srgbClr val="25265E"/>
                </a:solidFill>
                <a:effectLst/>
                <a:latin typeface="euclid_circular_a"/>
              </a:rPr>
              <a:t>Java Bitwise Operators</a:t>
            </a:r>
            <a:br>
              <a:rPr lang="en-IN" sz="2000" b="1" i="0" dirty="0">
                <a:solidFill>
                  <a:srgbClr val="25265E"/>
                </a:solidFill>
                <a:effectLst/>
                <a:latin typeface="euclid_circular_a"/>
              </a:rPr>
            </a:b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672353"/>
            <a:ext cx="10707842" cy="5818093"/>
          </a:xfrm>
        </p:spPr>
        <p:txBody>
          <a:bodyPr>
            <a:normAutofit/>
          </a:bodyPr>
          <a:lstStyle/>
          <a:p>
            <a:pPr algn="l"/>
            <a:r>
              <a:rPr lang="en-IN" sz="2400" b="1" i="0" dirty="0">
                <a:solidFill>
                  <a:srgbClr val="25265E"/>
                </a:solidFill>
                <a:effectLst/>
                <a:latin typeface="euclid_circular_a"/>
              </a:rPr>
              <a:t>Java Bitwise Complement Operator</a:t>
            </a:r>
          </a:p>
        </p:txBody>
      </p:sp>
      <p:graphicFrame>
        <p:nvGraphicFramePr>
          <p:cNvPr id="4" name="Object 3">
            <a:extLst>
              <a:ext uri="{FF2B5EF4-FFF2-40B4-BE49-F238E27FC236}">
                <a16:creationId xmlns:a16="http://schemas.microsoft.com/office/drawing/2014/main" id="{B5CA92F0-AB7E-22EC-DA70-712CC68A3E16}"/>
              </a:ext>
            </a:extLst>
          </p:cNvPr>
          <p:cNvGraphicFramePr>
            <a:graphicFrameLocks noChangeAspect="1"/>
          </p:cNvGraphicFramePr>
          <p:nvPr>
            <p:extLst>
              <p:ext uri="{D42A27DB-BD31-4B8C-83A1-F6EECF244321}">
                <p14:modId xmlns:p14="http://schemas.microsoft.com/office/powerpoint/2010/main" val="2184881750"/>
              </p:ext>
            </p:extLst>
          </p:nvPr>
        </p:nvGraphicFramePr>
        <p:xfrm>
          <a:off x="677334" y="1032061"/>
          <a:ext cx="7673975" cy="5295900"/>
        </p:xfrm>
        <a:graphic>
          <a:graphicData uri="http://schemas.openxmlformats.org/presentationml/2006/ole">
            <mc:AlternateContent xmlns:mc="http://schemas.openxmlformats.org/markup-compatibility/2006">
              <mc:Choice xmlns:v="urn:schemas-microsoft-com:vml" Requires="v">
                <p:oleObj name="Bitmap Image" r:id="rId2" imgW="7673400" imgH="5295960" progId="PBrush">
                  <p:embed/>
                </p:oleObj>
              </mc:Choice>
              <mc:Fallback>
                <p:oleObj name="Bitmap Image" r:id="rId2" imgW="7673400" imgH="5295960" progId="PBrush">
                  <p:embed/>
                  <p:pic>
                    <p:nvPicPr>
                      <p:cNvPr id="0" name=""/>
                      <p:cNvPicPr/>
                      <p:nvPr/>
                    </p:nvPicPr>
                    <p:blipFill>
                      <a:blip r:embed="rId3"/>
                      <a:stretch>
                        <a:fillRect/>
                      </a:stretch>
                    </p:blipFill>
                    <p:spPr>
                      <a:xfrm>
                        <a:off x="677334" y="1032061"/>
                        <a:ext cx="7673975" cy="5295900"/>
                      </a:xfrm>
                      <a:prstGeom prst="rect">
                        <a:avLst/>
                      </a:prstGeom>
                    </p:spPr>
                  </p:pic>
                </p:oleObj>
              </mc:Fallback>
            </mc:AlternateContent>
          </a:graphicData>
        </a:graphic>
      </p:graphicFrame>
    </p:spTree>
    <p:extLst>
      <p:ext uri="{BB962C8B-B14F-4D97-AF65-F5344CB8AC3E}">
        <p14:creationId xmlns:p14="http://schemas.microsoft.com/office/powerpoint/2010/main" val="4096592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b="1" i="0" dirty="0">
                <a:solidFill>
                  <a:srgbClr val="25265E"/>
                </a:solidFill>
                <a:effectLst/>
                <a:latin typeface="euclid_circular_a"/>
              </a:rPr>
              <a:t>Java Bitwise Operators</a:t>
            </a:r>
            <a:br>
              <a:rPr lang="en-IN" sz="2000" b="1" i="0" dirty="0">
                <a:solidFill>
                  <a:srgbClr val="25265E"/>
                </a:solidFill>
                <a:effectLst/>
                <a:latin typeface="euclid_circular_a"/>
              </a:rPr>
            </a:b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672353"/>
            <a:ext cx="10707842" cy="5818093"/>
          </a:xfrm>
        </p:spPr>
        <p:txBody>
          <a:bodyPr>
            <a:normAutofit/>
          </a:bodyPr>
          <a:lstStyle/>
          <a:p>
            <a:pPr algn="l"/>
            <a:r>
              <a:rPr lang="en-IN" sz="2400" b="1" i="0" dirty="0">
                <a:solidFill>
                  <a:srgbClr val="25265E"/>
                </a:solidFill>
                <a:effectLst/>
                <a:latin typeface="euclid_circular_a"/>
              </a:rPr>
              <a:t>Java Bitwise Complement Operator</a:t>
            </a:r>
          </a:p>
        </p:txBody>
      </p:sp>
      <p:graphicFrame>
        <p:nvGraphicFramePr>
          <p:cNvPr id="5" name="Object 4">
            <a:extLst>
              <a:ext uri="{FF2B5EF4-FFF2-40B4-BE49-F238E27FC236}">
                <a16:creationId xmlns:a16="http://schemas.microsoft.com/office/drawing/2014/main" id="{D3E4E436-404B-45B6-B742-E652D96371B9}"/>
              </a:ext>
            </a:extLst>
          </p:cNvPr>
          <p:cNvGraphicFramePr>
            <a:graphicFrameLocks noChangeAspect="1"/>
          </p:cNvGraphicFramePr>
          <p:nvPr>
            <p:extLst>
              <p:ext uri="{D42A27DB-BD31-4B8C-83A1-F6EECF244321}">
                <p14:modId xmlns:p14="http://schemas.microsoft.com/office/powerpoint/2010/main" val="3145589198"/>
              </p:ext>
            </p:extLst>
          </p:nvPr>
        </p:nvGraphicFramePr>
        <p:xfrm>
          <a:off x="598302" y="1281580"/>
          <a:ext cx="7750175" cy="3717925"/>
        </p:xfrm>
        <a:graphic>
          <a:graphicData uri="http://schemas.openxmlformats.org/presentationml/2006/ole">
            <mc:AlternateContent xmlns:mc="http://schemas.openxmlformats.org/markup-compatibility/2006">
              <mc:Choice xmlns:v="urn:schemas-microsoft-com:vml" Requires="v">
                <p:oleObj name="Bitmap Image" r:id="rId2" imgW="7749720" imgH="3718440" progId="PBrush">
                  <p:embed/>
                </p:oleObj>
              </mc:Choice>
              <mc:Fallback>
                <p:oleObj name="Bitmap Image" r:id="rId2" imgW="7749720" imgH="3718440" progId="PBrush">
                  <p:embed/>
                  <p:pic>
                    <p:nvPicPr>
                      <p:cNvPr id="0" name=""/>
                      <p:cNvPicPr/>
                      <p:nvPr/>
                    </p:nvPicPr>
                    <p:blipFill>
                      <a:blip r:embed="rId3"/>
                      <a:stretch>
                        <a:fillRect/>
                      </a:stretch>
                    </p:blipFill>
                    <p:spPr>
                      <a:xfrm>
                        <a:off x="598302" y="1281580"/>
                        <a:ext cx="7750175" cy="3717925"/>
                      </a:xfrm>
                      <a:prstGeom prst="rect">
                        <a:avLst/>
                      </a:prstGeom>
                    </p:spPr>
                  </p:pic>
                </p:oleObj>
              </mc:Fallback>
            </mc:AlternateContent>
          </a:graphicData>
        </a:graphic>
      </p:graphicFrame>
    </p:spTree>
    <p:extLst>
      <p:ext uri="{BB962C8B-B14F-4D97-AF65-F5344CB8AC3E}">
        <p14:creationId xmlns:p14="http://schemas.microsoft.com/office/powerpoint/2010/main" val="131416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609600"/>
            <a:ext cx="8596668" cy="815788"/>
          </a:xfrm>
        </p:spPr>
        <p:txBody>
          <a:bodyPr>
            <a:normAutofit fontScale="90000"/>
          </a:bodyPr>
          <a:lstStyle/>
          <a:p>
            <a:r>
              <a:rPr lang="en-US" b="0" i="0" dirty="0">
                <a:solidFill>
                  <a:srgbClr val="610B4B"/>
                </a:solidFill>
                <a:effectLst/>
                <a:latin typeface="erdana"/>
              </a:rPr>
              <a:t>Java Unary Operator</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1353671"/>
            <a:ext cx="8596668" cy="5136776"/>
          </a:xfrm>
        </p:spPr>
        <p:txBody>
          <a:bodyPr/>
          <a:lstStyle/>
          <a:p>
            <a:pPr algn="l" fontAlgn="base">
              <a:buFont typeface="Arial" panose="020B0604020202020204" pitchFamily="34" charset="0"/>
              <a:buChar char="•"/>
            </a:pPr>
            <a:r>
              <a:rPr lang="en-US" b="1" i="0" dirty="0">
                <a:solidFill>
                  <a:srgbClr val="273239"/>
                </a:solidFill>
                <a:effectLst/>
                <a:latin typeface="urw-din"/>
              </a:rPr>
              <a:t>– :</a:t>
            </a:r>
            <a:r>
              <a:rPr lang="en-US" b="0" i="0" dirty="0">
                <a:solidFill>
                  <a:srgbClr val="273239"/>
                </a:solidFill>
                <a:effectLst/>
                <a:latin typeface="urw-din"/>
              </a:rPr>
              <a:t> </a:t>
            </a:r>
            <a:r>
              <a:rPr lang="en-US" b="1" i="0" dirty="0">
                <a:solidFill>
                  <a:srgbClr val="273239"/>
                </a:solidFill>
                <a:effectLst/>
                <a:latin typeface="urw-din"/>
              </a:rPr>
              <a:t>Unary minus</a:t>
            </a:r>
            <a:r>
              <a:rPr lang="en-US" b="0" i="0" dirty="0">
                <a:solidFill>
                  <a:srgbClr val="273239"/>
                </a:solidFill>
                <a:effectLst/>
                <a:latin typeface="urw-din"/>
              </a:rPr>
              <a:t>, used for negating the values.</a:t>
            </a:r>
          </a:p>
          <a:p>
            <a:pPr algn="l" fontAlgn="base">
              <a:buFont typeface="Arial" panose="020B0604020202020204" pitchFamily="34" charset="0"/>
              <a:buChar char="•"/>
            </a:pPr>
            <a:r>
              <a:rPr lang="en-US" b="1" i="0" dirty="0">
                <a:solidFill>
                  <a:srgbClr val="273239"/>
                </a:solidFill>
                <a:effectLst/>
                <a:latin typeface="urw-din"/>
              </a:rPr>
              <a:t>+ :</a:t>
            </a:r>
            <a:r>
              <a:rPr lang="en-US" b="0" i="0" dirty="0">
                <a:solidFill>
                  <a:srgbClr val="273239"/>
                </a:solidFill>
                <a:effectLst/>
                <a:latin typeface="urw-din"/>
              </a:rPr>
              <a:t> </a:t>
            </a:r>
            <a:r>
              <a:rPr lang="en-US" b="1" i="0" dirty="0">
                <a:solidFill>
                  <a:srgbClr val="273239"/>
                </a:solidFill>
                <a:effectLst/>
                <a:latin typeface="urw-din"/>
              </a:rPr>
              <a:t>Unary plus</a:t>
            </a:r>
            <a:r>
              <a:rPr lang="en-US" b="0" i="0" dirty="0">
                <a:solidFill>
                  <a:srgbClr val="273239"/>
                </a:solidFill>
                <a:effectLst/>
                <a:latin typeface="urw-din"/>
              </a:rPr>
              <a:t> indicates the positive value (numbers are positive without this, however). It performs an automatic conversion to int when the type of its operand is the byte, char, or short. This is called unary numeric promotion.</a:t>
            </a:r>
          </a:p>
          <a:p>
            <a:pPr algn="l" fontAlgn="base">
              <a:buFont typeface="Arial" panose="020B0604020202020204" pitchFamily="34" charset="0"/>
              <a:buChar char="•"/>
            </a:pPr>
            <a:r>
              <a:rPr lang="en-US" b="1" i="0" dirty="0">
                <a:solidFill>
                  <a:srgbClr val="273239"/>
                </a:solidFill>
                <a:effectLst/>
                <a:latin typeface="urw-din"/>
              </a:rPr>
              <a:t>++ :</a:t>
            </a:r>
            <a:r>
              <a:rPr lang="en-US" b="0" i="0" dirty="0">
                <a:solidFill>
                  <a:srgbClr val="273239"/>
                </a:solidFill>
                <a:effectLst/>
                <a:latin typeface="urw-din"/>
              </a:rPr>
              <a:t> </a:t>
            </a:r>
            <a:r>
              <a:rPr lang="en-US" b="1" i="0" dirty="0">
                <a:solidFill>
                  <a:srgbClr val="273239"/>
                </a:solidFill>
                <a:effectLst/>
                <a:latin typeface="urw-din"/>
              </a:rPr>
              <a:t>Increment operator</a:t>
            </a:r>
            <a:r>
              <a:rPr lang="en-US" b="0" i="0" dirty="0">
                <a:solidFill>
                  <a:srgbClr val="273239"/>
                </a:solidFill>
                <a:effectLst/>
                <a:latin typeface="urw-din"/>
              </a:rPr>
              <a:t>, used for incrementing the value by 1. There are two varieties of increment operators. </a:t>
            </a:r>
          </a:p>
          <a:p>
            <a:pPr marL="742950" lvl="1" indent="-285750" algn="l" fontAlgn="base">
              <a:buFont typeface="Arial" panose="020B0604020202020204" pitchFamily="34" charset="0"/>
              <a:buChar char="•"/>
            </a:pPr>
            <a:r>
              <a:rPr lang="en-US" b="1" i="0" dirty="0">
                <a:solidFill>
                  <a:srgbClr val="273239"/>
                </a:solidFill>
                <a:effectLst/>
                <a:latin typeface="urw-din"/>
              </a:rPr>
              <a:t>Post-Increment: </a:t>
            </a:r>
            <a:r>
              <a:rPr lang="en-US" b="0" i="0" dirty="0">
                <a:solidFill>
                  <a:srgbClr val="273239"/>
                </a:solidFill>
                <a:effectLst/>
                <a:latin typeface="urw-din"/>
              </a:rPr>
              <a:t>Value is first used for computing the result and then incremented.</a:t>
            </a:r>
          </a:p>
          <a:p>
            <a:pPr marL="742950" lvl="1" indent="-285750" algn="l" fontAlgn="base">
              <a:buFont typeface="Arial" panose="020B0604020202020204" pitchFamily="34" charset="0"/>
              <a:buChar char="•"/>
            </a:pPr>
            <a:r>
              <a:rPr lang="en-US" b="1" i="0" dirty="0">
                <a:solidFill>
                  <a:srgbClr val="273239"/>
                </a:solidFill>
                <a:effectLst/>
                <a:latin typeface="urw-din"/>
              </a:rPr>
              <a:t>Pre-Increment: </a:t>
            </a:r>
            <a:r>
              <a:rPr lang="en-US" b="0" i="0" dirty="0">
                <a:solidFill>
                  <a:srgbClr val="273239"/>
                </a:solidFill>
                <a:effectLst/>
                <a:latin typeface="urw-din"/>
              </a:rPr>
              <a:t>Value is incremented first, and then the result is computed.</a:t>
            </a:r>
          </a:p>
          <a:p>
            <a:pPr algn="l" fontAlgn="base">
              <a:buFont typeface="Arial" panose="020B0604020202020204" pitchFamily="34" charset="0"/>
              <a:buChar char="•"/>
            </a:pPr>
            <a:r>
              <a:rPr lang="en-US" b="1" i="0" dirty="0">
                <a:solidFill>
                  <a:srgbClr val="273239"/>
                </a:solidFill>
                <a:effectLst/>
                <a:latin typeface="urw-din"/>
              </a:rPr>
              <a:t>— : Decrement operator</a:t>
            </a:r>
            <a:r>
              <a:rPr lang="en-US" b="0" i="0" dirty="0">
                <a:solidFill>
                  <a:srgbClr val="273239"/>
                </a:solidFill>
                <a:effectLst/>
                <a:latin typeface="urw-din"/>
              </a:rPr>
              <a:t>, used for decrementing the value by 1. There are two varieties of decrement operators. </a:t>
            </a:r>
          </a:p>
          <a:p>
            <a:pPr marL="742950" lvl="1" indent="-285750" algn="l" fontAlgn="base">
              <a:buFont typeface="Arial" panose="020B0604020202020204" pitchFamily="34" charset="0"/>
              <a:buChar char="•"/>
            </a:pPr>
            <a:r>
              <a:rPr lang="en-US" b="1" i="0" dirty="0">
                <a:solidFill>
                  <a:srgbClr val="273239"/>
                </a:solidFill>
                <a:effectLst/>
                <a:latin typeface="urw-din"/>
              </a:rPr>
              <a:t>Post-decrement: </a:t>
            </a:r>
            <a:r>
              <a:rPr lang="en-US" b="0" i="0" dirty="0">
                <a:solidFill>
                  <a:srgbClr val="273239"/>
                </a:solidFill>
                <a:effectLst/>
                <a:latin typeface="urw-din"/>
              </a:rPr>
              <a:t>Value is first used for computing the result and then decremented.</a:t>
            </a:r>
          </a:p>
          <a:p>
            <a:pPr marL="742950" lvl="1" indent="-285750" algn="l" fontAlgn="base">
              <a:buFont typeface="Arial" panose="020B0604020202020204" pitchFamily="34" charset="0"/>
              <a:buChar char="•"/>
            </a:pPr>
            <a:r>
              <a:rPr lang="en-US" b="1" i="0" dirty="0">
                <a:solidFill>
                  <a:srgbClr val="273239"/>
                </a:solidFill>
                <a:effectLst/>
                <a:latin typeface="urw-din"/>
              </a:rPr>
              <a:t>Pre-Decrement: </a:t>
            </a:r>
            <a:r>
              <a:rPr lang="en-US" b="0" i="0" dirty="0">
                <a:solidFill>
                  <a:srgbClr val="273239"/>
                </a:solidFill>
                <a:effectLst/>
                <a:latin typeface="urw-din"/>
              </a:rPr>
              <a:t>Value is decremented first, and then the result is computed.</a:t>
            </a:r>
          </a:p>
          <a:p>
            <a:pPr algn="l" fontAlgn="base">
              <a:buFont typeface="Arial" panose="020B0604020202020204" pitchFamily="34" charset="0"/>
              <a:buChar char="•"/>
            </a:pPr>
            <a:r>
              <a:rPr lang="en-US" b="1" i="0" dirty="0">
                <a:solidFill>
                  <a:srgbClr val="273239"/>
                </a:solidFill>
                <a:effectLst/>
                <a:latin typeface="urw-din"/>
              </a:rPr>
              <a:t>! : Logical not operator</a:t>
            </a:r>
            <a:r>
              <a:rPr lang="en-US" b="0" i="0" dirty="0">
                <a:solidFill>
                  <a:srgbClr val="273239"/>
                </a:solidFill>
                <a:effectLst/>
                <a:latin typeface="urw-din"/>
              </a:rPr>
              <a:t>, used for inverting a </a:t>
            </a:r>
            <a:r>
              <a:rPr lang="en-US" b="0" i="0" dirty="0" err="1">
                <a:solidFill>
                  <a:srgbClr val="273239"/>
                </a:solidFill>
                <a:effectLst/>
                <a:latin typeface="urw-din"/>
              </a:rPr>
              <a:t>boolean</a:t>
            </a:r>
            <a:r>
              <a:rPr lang="en-US" b="0" i="0" dirty="0">
                <a:solidFill>
                  <a:srgbClr val="273239"/>
                </a:solidFill>
                <a:effectLst/>
                <a:latin typeface="urw-din"/>
              </a:rPr>
              <a:t> value.</a:t>
            </a:r>
          </a:p>
          <a:p>
            <a:pPr algn="just"/>
            <a:endParaRPr lang="en-US" b="0" i="0" dirty="0">
              <a:solidFill>
                <a:srgbClr val="333333"/>
              </a:solidFill>
              <a:effectLst/>
              <a:latin typeface="inter-regular" panose="020B0604020202020204" charset="0"/>
            </a:endParaRPr>
          </a:p>
          <a:p>
            <a:endParaRPr lang="en-IN" dirty="0"/>
          </a:p>
        </p:txBody>
      </p:sp>
    </p:spTree>
    <p:extLst>
      <p:ext uri="{BB962C8B-B14F-4D97-AF65-F5344CB8AC3E}">
        <p14:creationId xmlns:p14="http://schemas.microsoft.com/office/powerpoint/2010/main" val="2876494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3"/>
            <a:ext cx="8596668" cy="788894"/>
          </a:xfrm>
        </p:spPr>
        <p:txBody>
          <a:bodyPr>
            <a:normAutofit fontScale="90000"/>
          </a:bodyPr>
          <a:lstStyle/>
          <a:p>
            <a:r>
              <a:rPr lang="en-IN" b="1" i="0" dirty="0">
                <a:solidFill>
                  <a:srgbClr val="25265E"/>
                </a:solidFill>
                <a:effectLst/>
                <a:latin typeface="euclid_circular_a"/>
              </a:rPr>
              <a:t>Java </a:t>
            </a:r>
            <a:r>
              <a:rPr lang="en-US" sz="3600" b="1" i="0" dirty="0">
                <a:solidFill>
                  <a:srgbClr val="25265E"/>
                </a:solidFill>
                <a:effectLst/>
                <a:latin typeface="euclid_circular_a"/>
              </a:rPr>
              <a:t>Relational Operators: </a:t>
            </a:r>
            <a:br>
              <a:rPr lang="en-IN" sz="2000" b="1" i="0" dirty="0">
                <a:solidFill>
                  <a:srgbClr val="25265E"/>
                </a:solidFill>
                <a:effectLst/>
                <a:latin typeface="euclid_circular_a"/>
              </a:rPr>
            </a:br>
            <a:br>
              <a:rPr lang="en-IN" sz="3200" b="0" i="0" dirty="0">
                <a:solidFill>
                  <a:srgbClr val="610B4B"/>
                </a:solidFill>
                <a:effectLst/>
                <a:latin typeface="erdana"/>
              </a:rPr>
            </a:br>
            <a:br>
              <a:rPr lang="en-US" sz="3200" b="0" i="0" dirty="0">
                <a:solidFill>
                  <a:srgbClr val="610B4B"/>
                </a:solidFill>
                <a:effectLst/>
                <a:latin typeface="erdana"/>
              </a:rPr>
            </a:br>
            <a:br>
              <a:rPr lang="en-IN" sz="2400" b="0" i="0" dirty="0">
                <a:solidFill>
                  <a:srgbClr val="000000"/>
                </a:solidFill>
                <a:effectLst/>
                <a:latin typeface="Segoe UI" panose="020B0502040204020203" pitchFamily="34" charset="0"/>
              </a:rPr>
            </a:br>
            <a:br>
              <a:rPr lang="en-IN" b="0" i="0" dirty="0">
                <a:solidFill>
                  <a:srgbClr val="610B4B"/>
                </a:solidFill>
                <a:effectLst/>
                <a:latin typeface="erdana"/>
              </a:rPr>
            </a:b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672353"/>
            <a:ext cx="10707842" cy="5818093"/>
          </a:xfrm>
        </p:spPr>
        <p:txBody>
          <a:bodyPr>
            <a:normAutofit fontScale="92500"/>
          </a:bodyPr>
          <a:lstStyle/>
          <a:p>
            <a:pPr algn="l"/>
            <a:r>
              <a:rPr lang="en-US" sz="2400" b="1" i="0" dirty="0">
                <a:solidFill>
                  <a:srgbClr val="25265E"/>
                </a:solidFill>
                <a:effectLst/>
                <a:latin typeface="euclid_circular_a"/>
              </a:rPr>
              <a:t>These operators are used to check for relations like equality, greater than, and less than. They return </a:t>
            </a:r>
            <a:r>
              <a:rPr lang="en-US" sz="2400" b="1" i="0" dirty="0" err="1">
                <a:solidFill>
                  <a:srgbClr val="25265E"/>
                </a:solidFill>
                <a:effectLst/>
                <a:latin typeface="euclid_circular_a"/>
              </a:rPr>
              <a:t>boolean</a:t>
            </a:r>
            <a:r>
              <a:rPr lang="en-US" sz="2400" b="1" i="0" dirty="0">
                <a:solidFill>
                  <a:srgbClr val="25265E"/>
                </a:solidFill>
                <a:effectLst/>
                <a:latin typeface="euclid_circular_a"/>
              </a:rPr>
              <a:t> results after the comparison and are extensively used in looping statements as well as conditional if-else statements. The general format is, </a:t>
            </a:r>
          </a:p>
          <a:p>
            <a:pPr algn="l"/>
            <a:r>
              <a:rPr lang="en-US" sz="2400" b="1" i="0" dirty="0">
                <a:solidFill>
                  <a:srgbClr val="25265E"/>
                </a:solidFill>
                <a:effectLst/>
                <a:latin typeface="euclid_circular_a"/>
              </a:rPr>
              <a:t>Some of the relational operators are- </a:t>
            </a:r>
          </a:p>
          <a:p>
            <a:pPr algn="l"/>
            <a:r>
              <a:rPr lang="en-US" sz="2400" b="1" i="0" dirty="0">
                <a:solidFill>
                  <a:srgbClr val="25265E"/>
                </a:solidFill>
                <a:effectLst/>
                <a:latin typeface="euclid_circular_a"/>
              </a:rPr>
              <a:t>==, Equal to returns true if the left-hand side is equal to the right-hand side.</a:t>
            </a:r>
          </a:p>
          <a:p>
            <a:pPr algn="l"/>
            <a:r>
              <a:rPr lang="en-US" sz="2400" b="1" i="0" dirty="0">
                <a:solidFill>
                  <a:srgbClr val="25265E"/>
                </a:solidFill>
                <a:effectLst/>
                <a:latin typeface="euclid_circular_a"/>
              </a:rPr>
              <a:t>!=, Not Equal to returns true if the left-hand side is not equal to the right-hand side.</a:t>
            </a:r>
          </a:p>
          <a:p>
            <a:pPr algn="l"/>
            <a:r>
              <a:rPr lang="en-US" sz="2400" b="1" i="0" dirty="0">
                <a:solidFill>
                  <a:srgbClr val="25265E"/>
                </a:solidFill>
                <a:effectLst/>
                <a:latin typeface="euclid_circular_a"/>
              </a:rPr>
              <a:t>&lt;, less than: returns true if the left-hand side is less than the right-hand side.</a:t>
            </a:r>
          </a:p>
          <a:p>
            <a:pPr algn="l"/>
            <a:r>
              <a:rPr lang="en-US" sz="2400" b="1" i="0" dirty="0">
                <a:solidFill>
                  <a:srgbClr val="25265E"/>
                </a:solidFill>
                <a:effectLst/>
                <a:latin typeface="euclid_circular_a"/>
              </a:rPr>
              <a:t>&lt;=, less than or equal to returns true if the left-hand side is less than or equal to the right-hand side.</a:t>
            </a:r>
          </a:p>
          <a:p>
            <a:pPr algn="l"/>
            <a:r>
              <a:rPr lang="en-US" sz="2400" b="1" i="0" dirty="0">
                <a:solidFill>
                  <a:srgbClr val="25265E"/>
                </a:solidFill>
                <a:effectLst/>
                <a:latin typeface="euclid_circular_a"/>
              </a:rPr>
              <a:t>&gt;, Greater than: returns true if the left-hand side is greater than the right-hand side.</a:t>
            </a:r>
          </a:p>
          <a:p>
            <a:pPr algn="l"/>
            <a:r>
              <a:rPr lang="en-US" sz="2400" b="1" i="0" dirty="0">
                <a:solidFill>
                  <a:srgbClr val="25265E"/>
                </a:solidFill>
                <a:effectLst/>
                <a:latin typeface="euclid_circular_a"/>
              </a:rPr>
              <a:t>&gt;=, Greater than or equal to returns true if the left-hand side is greater than or equal to the right-hand side.</a:t>
            </a:r>
            <a:endParaRPr lang="en-IN" sz="2400" b="1" i="0" dirty="0">
              <a:solidFill>
                <a:srgbClr val="25265E"/>
              </a:solidFill>
              <a:effectLst/>
              <a:latin typeface="euclid_circular_a"/>
            </a:endParaRPr>
          </a:p>
        </p:txBody>
      </p:sp>
    </p:spTree>
    <p:extLst>
      <p:ext uri="{BB962C8B-B14F-4D97-AF65-F5344CB8AC3E}">
        <p14:creationId xmlns:p14="http://schemas.microsoft.com/office/powerpoint/2010/main" val="129182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2"/>
            <a:ext cx="8596668" cy="618565"/>
          </a:xfrm>
        </p:spPr>
        <p:txBody>
          <a:bodyPr>
            <a:normAutofit fontScale="90000"/>
          </a:bodyPr>
          <a:lstStyle/>
          <a:p>
            <a:r>
              <a:rPr lang="en-US" b="0" i="0" dirty="0">
                <a:solidFill>
                  <a:srgbClr val="610B4B"/>
                </a:solidFill>
                <a:effectLst/>
                <a:latin typeface="erdana"/>
              </a:rPr>
              <a:t>Java Unary Operator</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537882"/>
            <a:ext cx="9605184" cy="5952565"/>
          </a:xfrm>
        </p:spPr>
        <p:txBody>
          <a:bodyPr>
            <a:normAutofit lnSpcReduction="10000"/>
          </a:bodyPr>
          <a:lstStyle/>
          <a:p>
            <a:pPr marL="0" indent="0" algn="just">
              <a:buNone/>
            </a:pPr>
            <a:r>
              <a:rPr lang="en-IN" b="1" i="0" dirty="0">
                <a:solidFill>
                  <a:srgbClr val="006699"/>
                </a:solidFill>
                <a:effectLst/>
                <a:latin typeface="inter-regular" panose="020B0604020202020204" charset="0"/>
              </a:rPr>
              <a:t>public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class</a:t>
            </a:r>
            <a:r>
              <a:rPr lang="en-IN" b="0" i="0" dirty="0">
                <a:solidFill>
                  <a:srgbClr val="000000"/>
                </a:solidFill>
                <a:effectLst/>
                <a:latin typeface="inter-regular" panose="020B0604020202020204" charset="0"/>
              </a:rPr>
              <a:t> </a:t>
            </a:r>
            <a:r>
              <a:rPr lang="en-IN" b="0" i="0" dirty="0" err="1">
                <a:solidFill>
                  <a:srgbClr val="000000"/>
                </a:solidFill>
                <a:effectLst/>
                <a:latin typeface="inter-regular" panose="020B0604020202020204" charset="0"/>
              </a:rPr>
              <a:t>OperatorExample</a:t>
            </a:r>
            <a:r>
              <a:rPr lang="en-IN" b="0" i="0" dirty="0">
                <a:solidFill>
                  <a:srgbClr val="000000"/>
                </a:solidFill>
                <a:effectLst/>
                <a:latin typeface="inter-regular" panose="020B0604020202020204" charset="0"/>
              </a:rPr>
              <a:t>{  </a:t>
            </a:r>
          </a:p>
          <a:p>
            <a:pPr marL="0" indent="0" algn="just">
              <a:buNone/>
            </a:pPr>
            <a:r>
              <a:rPr lang="en-IN" b="1" i="0" dirty="0">
                <a:solidFill>
                  <a:srgbClr val="006699"/>
                </a:solidFill>
                <a:effectLst/>
                <a:latin typeface="inter-regular" panose="020B0604020202020204" charset="0"/>
              </a:rPr>
              <a:t>public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static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void</a:t>
            </a:r>
            <a:r>
              <a:rPr lang="en-IN" b="0" i="0" dirty="0">
                <a:solidFill>
                  <a:srgbClr val="000000"/>
                </a:solidFill>
                <a:effectLst/>
                <a:latin typeface="inter-regular" panose="020B0604020202020204" charset="0"/>
              </a:rPr>
              <a:t> main(String </a:t>
            </a:r>
            <a:r>
              <a:rPr lang="en-IN" b="0" i="0" dirty="0" err="1">
                <a:solidFill>
                  <a:srgbClr val="000000"/>
                </a:solidFill>
                <a:effectLst/>
                <a:latin typeface="inter-regular" panose="020B0604020202020204" charset="0"/>
              </a:rPr>
              <a:t>args</a:t>
            </a:r>
            <a:r>
              <a:rPr lang="en-IN" b="0" i="0" dirty="0">
                <a:solidFill>
                  <a:srgbClr val="000000"/>
                </a:solidFill>
                <a:effectLst/>
                <a:latin typeface="inter-regular" panose="020B0604020202020204" charset="0"/>
              </a:rPr>
              <a:t>[]){  </a:t>
            </a:r>
          </a:p>
          <a:p>
            <a:pPr marL="0" indent="0" algn="just">
              <a:buNone/>
            </a:pPr>
            <a:r>
              <a:rPr lang="en-IN" b="1" i="0" dirty="0">
                <a:solidFill>
                  <a:srgbClr val="006699"/>
                </a:solidFill>
                <a:effectLst/>
                <a:latin typeface="inter-regular" panose="020B0604020202020204" charset="0"/>
              </a:rPr>
              <a:t>int</a:t>
            </a:r>
            <a:r>
              <a:rPr lang="en-IN" b="0" i="0" dirty="0">
                <a:solidFill>
                  <a:srgbClr val="000000"/>
                </a:solidFill>
                <a:effectLst/>
                <a:latin typeface="inter-regular" panose="020B0604020202020204" charset="0"/>
              </a:rPr>
              <a:t> x=</a:t>
            </a:r>
            <a:r>
              <a:rPr lang="en-IN" b="0" i="0" dirty="0">
                <a:solidFill>
                  <a:srgbClr val="C00000"/>
                </a:solidFill>
                <a:effectLst/>
                <a:latin typeface="inter-regular" panose="020B0604020202020204" charset="0"/>
              </a:rPr>
              <a:t>10</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(x++);</a:t>
            </a:r>
            <a:r>
              <a:rPr lang="en-IN" b="0" i="0" dirty="0">
                <a:solidFill>
                  <a:srgbClr val="008200"/>
                </a:solidFill>
                <a:effectLst/>
                <a:latin typeface="inter-regular" panose="020B0604020202020204" charset="0"/>
              </a:rPr>
              <a:t>//10 (11)</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(++x);</a:t>
            </a:r>
            <a:r>
              <a:rPr lang="en-IN" b="0" i="0" dirty="0">
                <a:solidFill>
                  <a:srgbClr val="008200"/>
                </a:solidFill>
                <a:effectLst/>
                <a:latin typeface="inter-regular" panose="020B0604020202020204" charset="0"/>
              </a:rPr>
              <a:t>//12</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(x--);</a:t>
            </a:r>
            <a:r>
              <a:rPr lang="en-IN" b="0" i="0" dirty="0">
                <a:solidFill>
                  <a:srgbClr val="008200"/>
                </a:solidFill>
                <a:effectLst/>
                <a:latin typeface="inter-regular" panose="020B0604020202020204" charset="0"/>
              </a:rPr>
              <a:t>//12 (11)</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(--x);</a:t>
            </a:r>
            <a:r>
              <a:rPr lang="en-IN" b="0" i="0" dirty="0">
                <a:solidFill>
                  <a:srgbClr val="008200"/>
                </a:solidFill>
                <a:effectLst/>
                <a:latin typeface="inter-regular" panose="020B0604020202020204" charset="0"/>
              </a:rPr>
              <a:t>//10</a:t>
            </a:r>
            <a:r>
              <a:rPr lang="en-IN" b="0" i="0" dirty="0">
                <a:solidFill>
                  <a:srgbClr val="000000"/>
                </a:solidFill>
                <a:effectLst/>
                <a:latin typeface="inter-regular" panose="020B0604020202020204" charset="0"/>
              </a:rPr>
              <a:t>  </a:t>
            </a:r>
          </a:p>
          <a:p>
            <a:pPr marL="0" indent="0" algn="just">
              <a:buNone/>
            </a:pPr>
            <a:r>
              <a:rPr lang="en-IN" b="0" i="0" dirty="0">
                <a:solidFill>
                  <a:srgbClr val="000000"/>
                </a:solidFill>
                <a:effectLst/>
                <a:latin typeface="inter-regular" panose="020B0604020202020204" charset="0"/>
              </a:rPr>
              <a:t>}} </a:t>
            </a:r>
          </a:p>
          <a:p>
            <a:pPr algn="just"/>
            <a:endParaRPr lang="en-US" b="0" i="0" dirty="0">
              <a:solidFill>
                <a:srgbClr val="333333"/>
              </a:solidFill>
              <a:effectLst/>
              <a:latin typeface="inter-regular" panose="020B0604020202020204" charset="0"/>
            </a:endParaRPr>
          </a:p>
          <a:p>
            <a:r>
              <a:rPr lang="en-US" dirty="0"/>
              <a:t>Output:</a:t>
            </a:r>
          </a:p>
          <a:p>
            <a:endParaRPr lang="en-US" dirty="0"/>
          </a:p>
          <a:p>
            <a:r>
              <a:rPr lang="en-US" dirty="0"/>
              <a:t>10</a:t>
            </a:r>
          </a:p>
          <a:p>
            <a:r>
              <a:rPr lang="en-US" dirty="0"/>
              <a:t>12</a:t>
            </a:r>
          </a:p>
          <a:p>
            <a:r>
              <a:rPr lang="en-US" dirty="0"/>
              <a:t>12</a:t>
            </a:r>
          </a:p>
          <a:p>
            <a:r>
              <a:rPr lang="en-US" dirty="0"/>
              <a:t>10</a:t>
            </a:r>
            <a:endParaRPr lang="en-IN" dirty="0"/>
          </a:p>
        </p:txBody>
      </p:sp>
    </p:spTree>
    <p:extLst>
      <p:ext uri="{BB962C8B-B14F-4D97-AF65-F5344CB8AC3E}">
        <p14:creationId xmlns:p14="http://schemas.microsoft.com/office/powerpoint/2010/main" val="209292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2"/>
            <a:ext cx="8596668" cy="618565"/>
          </a:xfrm>
        </p:spPr>
        <p:txBody>
          <a:bodyPr>
            <a:normAutofit fontScale="90000"/>
          </a:bodyPr>
          <a:lstStyle/>
          <a:p>
            <a:r>
              <a:rPr lang="en-US" b="0" i="0" dirty="0">
                <a:solidFill>
                  <a:srgbClr val="610B4B"/>
                </a:solidFill>
                <a:effectLst/>
                <a:latin typeface="erdana"/>
              </a:rPr>
              <a:t>Java Unary Operator</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537882"/>
            <a:ext cx="9605184" cy="5952565"/>
          </a:xfrm>
        </p:spPr>
        <p:txBody>
          <a:bodyPr>
            <a:normAutofit/>
          </a:bodyPr>
          <a:lstStyle/>
          <a:p>
            <a:pPr marL="0" indent="0" algn="just">
              <a:buNone/>
            </a:pPr>
            <a:r>
              <a:rPr lang="en-IN" b="1" i="0" dirty="0">
                <a:solidFill>
                  <a:srgbClr val="006699"/>
                </a:solidFill>
                <a:effectLst/>
                <a:latin typeface="inter-regular" panose="020B0604020202020204" charset="0"/>
              </a:rPr>
              <a:t>public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class</a:t>
            </a:r>
            <a:r>
              <a:rPr lang="en-IN" b="0" i="0" dirty="0">
                <a:solidFill>
                  <a:srgbClr val="000000"/>
                </a:solidFill>
                <a:effectLst/>
                <a:latin typeface="inter-regular" panose="020B0604020202020204" charset="0"/>
              </a:rPr>
              <a:t> </a:t>
            </a:r>
            <a:r>
              <a:rPr lang="en-IN" b="0" i="0" dirty="0" err="1">
                <a:solidFill>
                  <a:srgbClr val="000000"/>
                </a:solidFill>
                <a:effectLst/>
                <a:latin typeface="inter-regular" panose="020B0604020202020204" charset="0"/>
              </a:rPr>
              <a:t>OperatorExample</a:t>
            </a:r>
            <a:r>
              <a:rPr lang="en-IN" b="0" i="0" dirty="0">
                <a:solidFill>
                  <a:srgbClr val="000000"/>
                </a:solidFill>
                <a:effectLst/>
                <a:latin typeface="inter-regular" panose="020B0604020202020204" charset="0"/>
              </a:rPr>
              <a:t>{  </a:t>
            </a:r>
          </a:p>
          <a:p>
            <a:pPr marL="0" indent="0" algn="just">
              <a:buNone/>
            </a:pPr>
            <a:r>
              <a:rPr lang="en-IN" b="1" i="0" dirty="0">
                <a:solidFill>
                  <a:srgbClr val="006699"/>
                </a:solidFill>
                <a:effectLst/>
                <a:latin typeface="inter-regular" panose="020B0604020202020204" charset="0"/>
              </a:rPr>
              <a:t>public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static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void</a:t>
            </a:r>
            <a:r>
              <a:rPr lang="en-IN" b="0" i="0" dirty="0">
                <a:solidFill>
                  <a:srgbClr val="000000"/>
                </a:solidFill>
                <a:effectLst/>
                <a:latin typeface="inter-regular" panose="020B0604020202020204" charset="0"/>
              </a:rPr>
              <a:t> main(String </a:t>
            </a:r>
            <a:r>
              <a:rPr lang="en-IN" b="0" i="0" dirty="0" err="1">
                <a:solidFill>
                  <a:srgbClr val="000000"/>
                </a:solidFill>
                <a:effectLst/>
                <a:latin typeface="inter-regular" panose="020B0604020202020204" charset="0"/>
              </a:rPr>
              <a:t>args</a:t>
            </a:r>
            <a:r>
              <a:rPr lang="en-IN" b="0" i="0" dirty="0">
                <a:solidFill>
                  <a:srgbClr val="000000"/>
                </a:solidFill>
                <a:effectLst/>
                <a:latin typeface="inter-regular" panose="020B0604020202020204" charset="0"/>
              </a:rPr>
              <a:t>[]){  </a:t>
            </a:r>
          </a:p>
          <a:p>
            <a:pPr marL="0" indent="0" algn="just">
              <a:buNone/>
            </a:pPr>
            <a:r>
              <a:rPr lang="en-IN" b="1" i="0" dirty="0">
                <a:solidFill>
                  <a:srgbClr val="006699"/>
                </a:solidFill>
                <a:effectLst/>
                <a:latin typeface="inter-regular" panose="020B0604020202020204" charset="0"/>
              </a:rPr>
              <a:t>int</a:t>
            </a:r>
            <a:r>
              <a:rPr lang="en-IN" b="0" i="0" dirty="0">
                <a:solidFill>
                  <a:srgbClr val="000000"/>
                </a:solidFill>
                <a:effectLst/>
                <a:latin typeface="inter-regular" panose="020B0604020202020204" charset="0"/>
              </a:rPr>
              <a:t> a=</a:t>
            </a:r>
            <a:r>
              <a:rPr lang="en-IN" b="0" i="0" dirty="0">
                <a:solidFill>
                  <a:srgbClr val="C00000"/>
                </a:solidFill>
                <a:effectLst/>
                <a:latin typeface="inter-regular" panose="020B0604020202020204" charset="0"/>
              </a:rPr>
              <a:t>10</a:t>
            </a:r>
            <a:r>
              <a:rPr lang="en-IN" b="0" i="0" dirty="0">
                <a:solidFill>
                  <a:srgbClr val="000000"/>
                </a:solidFill>
                <a:effectLst/>
                <a:latin typeface="inter-regular" panose="020B0604020202020204" charset="0"/>
              </a:rPr>
              <a:t>;  </a:t>
            </a:r>
          </a:p>
          <a:p>
            <a:pPr marL="0" indent="0" algn="just">
              <a:buNone/>
            </a:pPr>
            <a:r>
              <a:rPr lang="en-IN" b="1" i="0" dirty="0">
                <a:solidFill>
                  <a:srgbClr val="006699"/>
                </a:solidFill>
                <a:effectLst/>
                <a:latin typeface="inter-regular" panose="020B0604020202020204" charset="0"/>
              </a:rPr>
              <a:t>int</a:t>
            </a:r>
            <a:r>
              <a:rPr lang="en-IN" b="0" i="0" dirty="0">
                <a:solidFill>
                  <a:srgbClr val="000000"/>
                </a:solidFill>
                <a:effectLst/>
                <a:latin typeface="inter-regular" panose="020B0604020202020204" charset="0"/>
              </a:rPr>
              <a:t> b=</a:t>
            </a:r>
            <a:r>
              <a:rPr lang="en-IN" b="0" i="0" dirty="0">
                <a:solidFill>
                  <a:srgbClr val="C00000"/>
                </a:solidFill>
                <a:effectLst/>
                <a:latin typeface="inter-regular" panose="020B0604020202020204" charset="0"/>
              </a:rPr>
              <a:t>10</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(a++ + ++a);</a:t>
            </a:r>
            <a:r>
              <a:rPr lang="en-IN" b="0" i="0" dirty="0">
                <a:solidFill>
                  <a:srgbClr val="008200"/>
                </a:solidFill>
                <a:effectLst/>
                <a:latin typeface="inter-regular" panose="020B0604020202020204" charset="0"/>
              </a:rPr>
              <a:t>//10+12=22</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(b++ + b++);</a:t>
            </a:r>
            <a:r>
              <a:rPr lang="en-IN" b="0" i="0" dirty="0">
                <a:solidFill>
                  <a:srgbClr val="008200"/>
                </a:solidFill>
                <a:effectLst/>
                <a:latin typeface="inter-regular" panose="020B0604020202020204" charset="0"/>
              </a:rPr>
              <a:t>//10+11=21</a:t>
            </a:r>
            <a:r>
              <a:rPr lang="en-IN" b="0" i="0" dirty="0">
                <a:solidFill>
                  <a:srgbClr val="000000"/>
                </a:solidFill>
                <a:effectLst/>
                <a:latin typeface="inter-regular" panose="020B0604020202020204" charset="0"/>
              </a:rPr>
              <a:t>  </a:t>
            </a:r>
          </a:p>
          <a:p>
            <a:pPr marL="0" indent="0" algn="just">
              <a:buNone/>
            </a:pPr>
            <a:r>
              <a:rPr lang="en-IN" b="0" i="0" dirty="0">
                <a:solidFill>
                  <a:srgbClr val="000000"/>
                </a:solidFill>
                <a:effectLst/>
                <a:latin typeface="inter-regular" panose="020B0604020202020204" charset="0"/>
              </a:rPr>
              <a:t>  </a:t>
            </a:r>
          </a:p>
          <a:p>
            <a:pPr marL="0" indent="0" algn="just">
              <a:buNone/>
            </a:pPr>
            <a:r>
              <a:rPr lang="en-IN" b="0" i="0" dirty="0">
                <a:solidFill>
                  <a:srgbClr val="000000"/>
                </a:solidFill>
                <a:effectLst/>
                <a:latin typeface="inter-regular" panose="020B0604020202020204" charset="0"/>
              </a:rPr>
              <a:t>}}  </a:t>
            </a:r>
          </a:p>
          <a:p>
            <a:pPr marL="0" indent="0" algn="just">
              <a:buNone/>
            </a:pPr>
            <a:r>
              <a:rPr lang="en-IN" dirty="0"/>
              <a:t>Output:</a:t>
            </a:r>
          </a:p>
          <a:p>
            <a:pPr marL="0" indent="0" algn="just">
              <a:buNone/>
            </a:pPr>
            <a:endParaRPr lang="en-IN" dirty="0"/>
          </a:p>
          <a:p>
            <a:pPr marL="0" indent="0" algn="just">
              <a:buNone/>
            </a:pPr>
            <a:r>
              <a:rPr lang="en-IN" dirty="0"/>
              <a:t>22</a:t>
            </a:r>
          </a:p>
          <a:p>
            <a:pPr marL="0" indent="0" algn="just">
              <a:buNone/>
            </a:pPr>
            <a:r>
              <a:rPr lang="en-IN" dirty="0"/>
              <a:t>21</a:t>
            </a:r>
          </a:p>
        </p:txBody>
      </p:sp>
    </p:spTree>
    <p:extLst>
      <p:ext uri="{BB962C8B-B14F-4D97-AF65-F5344CB8AC3E}">
        <p14:creationId xmlns:p14="http://schemas.microsoft.com/office/powerpoint/2010/main" val="391537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2"/>
            <a:ext cx="8596668" cy="618565"/>
          </a:xfrm>
        </p:spPr>
        <p:txBody>
          <a:bodyPr>
            <a:normAutofit fontScale="90000"/>
          </a:bodyPr>
          <a:lstStyle/>
          <a:p>
            <a:r>
              <a:rPr lang="en-US" b="0" i="0" dirty="0">
                <a:solidFill>
                  <a:srgbClr val="610B4B"/>
                </a:solidFill>
                <a:effectLst/>
                <a:latin typeface="erdana"/>
              </a:rPr>
              <a:t>Java Unary Operator</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537882"/>
            <a:ext cx="9605184" cy="5952565"/>
          </a:xfrm>
        </p:spPr>
        <p:txBody>
          <a:bodyPr>
            <a:normAutofit/>
          </a:bodyPr>
          <a:lstStyle/>
          <a:p>
            <a:pPr marL="0" indent="0" algn="just">
              <a:buNone/>
            </a:pPr>
            <a:r>
              <a:rPr lang="en-US" dirty="0">
                <a:hlinkClick r:id="rId2"/>
              </a:rPr>
              <a:t>Adil Aliyev's blog — What "~" (tilde) operator does in Java</a:t>
            </a:r>
            <a:endParaRPr lang="en-US" dirty="0"/>
          </a:p>
          <a:p>
            <a:pPr marL="0" indent="0" algn="just">
              <a:buNone/>
            </a:pPr>
            <a:r>
              <a:rPr lang="en-US" sz="2400" b="1" i="0" u="sng" dirty="0">
                <a:solidFill>
                  <a:srgbClr val="610B4B"/>
                </a:solidFill>
                <a:effectLst/>
                <a:latin typeface="erdana"/>
              </a:rPr>
              <a:t>Java Unary Operator Example: ~ and !</a:t>
            </a:r>
          </a:p>
          <a:p>
            <a:pPr marL="0" indent="0" algn="just">
              <a:buNone/>
            </a:pPr>
            <a:endParaRPr lang="en-US" dirty="0"/>
          </a:p>
          <a:p>
            <a:pPr marL="0" indent="0" algn="just">
              <a:buNone/>
            </a:pPr>
            <a:r>
              <a:rPr lang="en-IN" b="1" i="0" dirty="0">
                <a:solidFill>
                  <a:srgbClr val="006699"/>
                </a:solidFill>
                <a:effectLst/>
                <a:latin typeface="inter-regular" panose="020B0604020202020204" charset="0"/>
              </a:rPr>
              <a:t>public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class</a:t>
            </a:r>
            <a:r>
              <a:rPr lang="en-IN" b="0" i="0" dirty="0">
                <a:solidFill>
                  <a:srgbClr val="000000"/>
                </a:solidFill>
                <a:effectLst/>
                <a:latin typeface="inter-regular" panose="020B0604020202020204" charset="0"/>
              </a:rPr>
              <a:t> </a:t>
            </a:r>
            <a:r>
              <a:rPr lang="en-IN" b="0" i="0" dirty="0" err="1">
                <a:solidFill>
                  <a:srgbClr val="000000"/>
                </a:solidFill>
                <a:effectLst/>
                <a:latin typeface="inter-regular" panose="020B0604020202020204" charset="0"/>
              </a:rPr>
              <a:t>OperatorExample</a:t>
            </a:r>
            <a:r>
              <a:rPr lang="en-IN" b="0" i="0" dirty="0">
                <a:solidFill>
                  <a:srgbClr val="000000"/>
                </a:solidFill>
                <a:effectLst/>
                <a:latin typeface="inter-regular" panose="020B0604020202020204" charset="0"/>
              </a:rPr>
              <a:t>{  </a:t>
            </a:r>
          </a:p>
          <a:p>
            <a:pPr marL="0" indent="0" algn="just">
              <a:buNone/>
            </a:pPr>
            <a:r>
              <a:rPr lang="en-IN" b="1" i="0" dirty="0">
                <a:solidFill>
                  <a:srgbClr val="006699"/>
                </a:solidFill>
                <a:effectLst/>
                <a:latin typeface="inter-regular" panose="020B0604020202020204" charset="0"/>
              </a:rPr>
              <a:t>public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static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void</a:t>
            </a:r>
            <a:r>
              <a:rPr lang="en-IN" b="0" i="0" dirty="0">
                <a:solidFill>
                  <a:srgbClr val="000000"/>
                </a:solidFill>
                <a:effectLst/>
                <a:latin typeface="inter-regular" panose="020B0604020202020204" charset="0"/>
              </a:rPr>
              <a:t> main(String </a:t>
            </a:r>
            <a:r>
              <a:rPr lang="en-IN" b="0" i="0" dirty="0" err="1">
                <a:solidFill>
                  <a:srgbClr val="000000"/>
                </a:solidFill>
                <a:effectLst/>
                <a:latin typeface="inter-regular" panose="020B0604020202020204" charset="0"/>
              </a:rPr>
              <a:t>args</a:t>
            </a:r>
            <a:r>
              <a:rPr lang="en-IN" b="0" i="0" dirty="0">
                <a:solidFill>
                  <a:srgbClr val="000000"/>
                </a:solidFill>
                <a:effectLst/>
                <a:latin typeface="inter-regular" panose="020B0604020202020204" charset="0"/>
              </a:rPr>
              <a:t>[]){  </a:t>
            </a:r>
          </a:p>
          <a:p>
            <a:pPr marL="0" indent="0" algn="just">
              <a:buNone/>
            </a:pPr>
            <a:r>
              <a:rPr lang="en-IN" b="1" i="0" dirty="0">
                <a:solidFill>
                  <a:srgbClr val="006699"/>
                </a:solidFill>
                <a:effectLst/>
                <a:latin typeface="inter-regular" panose="020B0604020202020204" charset="0"/>
              </a:rPr>
              <a:t>int</a:t>
            </a:r>
            <a:r>
              <a:rPr lang="en-IN" b="0" i="0" dirty="0">
                <a:solidFill>
                  <a:srgbClr val="000000"/>
                </a:solidFill>
                <a:effectLst/>
                <a:latin typeface="inter-regular" panose="020B0604020202020204" charset="0"/>
              </a:rPr>
              <a:t> a=</a:t>
            </a:r>
            <a:r>
              <a:rPr lang="en-IN" b="0" i="0" dirty="0">
                <a:solidFill>
                  <a:srgbClr val="C00000"/>
                </a:solidFill>
                <a:effectLst/>
                <a:latin typeface="inter-regular" panose="020B0604020202020204" charset="0"/>
              </a:rPr>
              <a:t>10</a:t>
            </a:r>
            <a:r>
              <a:rPr lang="en-IN" b="0" i="0" dirty="0">
                <a:solidFill>
                  <a:srgbClr val="000000"/>
                </a:solidFill>
                <a:effectLst/>
                <a:latin typeface="inter-regular" panose="020B0604020202020204" charset="0"/>
              </a:rPr>
              <a:t>;  </a:t>
            </a:r>
          </a:p>
          <a:p>
            <a:pPr marL="0" indent="0" algn="just">
              <a:buNone/>
            </a:pPr>
            <a:r>
              <a:rPr lang="en-IN" b="1" i="0" dirty="0">
                <a:solidFill>
                  <a:srgbClr val="006699"/>
                </a:solidFill>
                <a:effectLst/>
                <a:latin typeface="inter-regular" panose="020B0604020202020204" charset="0"/>
              </a:rPr>
              <a:t>int</a:t>
            </a:r>
            <a:r>
              <a:rPr lang="en-IN" b="0" i="0" dirty="0">
                <a:solidFill>
                  <a:srgbClr val="000000"/>
                </a:solidFill>
                <a:effectLst/>
                <a:latin typeface="inter-regular" panose="020B0604020202020204" charset="0"/>
              </a:rPr>
              <a:t> b=-</a:t>
            </a:r>
            <a:r>
              <a:rPr lang="en-IN" b="0" i="0" dirty="0">
                <a:solidFill>
                  <a:srgbClr val="C00000"/>
                </a:solidFill>
                <a:effectLst/>
                <a:latin typeface="inter-regular" panose="020B0604020202020204" charset="0"/>
              </a:rPr>
              <a:t>10</a:t>
            </a:r>
            <a:r>
              <a:rPr lang="en-IN" b="0" i="0" dirty="0">
                <a:solidFill>
                  <a:srgbClr val="000000"/>
                </a:solidFill>
                <a:effectLst/>
                <a:latin typeface="inter-regular" panose="020B0604020202020204" charset="0"/>
              </a:rPr>
              <a:t>;  </a:t>
            </a:r>
          </a:p>
          <a:p>
            <a:pPr marL="0" indent="0" algn="just">
              <a:buNone/>
            </a:pPr>
            <a:r>
              <a:rPr lang="en-IN" b="1" i="0" dirty="0" err="1">
                <a:solidFill>
                  <a:srgbClr val="006699"/>
                </a:solidFill>
                <a:effectLst/>
                <a:latin typeface="inter-regular" panose="020B0604020202020204" charset="0"/>
              </a:rPr>
              <a:t>boolean</a:t>
            </a:r>
            <a:r>
              <a:rPr lang="en-IN" b="0" i="0" dirty="0">
                <a:solidFill>
                  <a:srgbClr val="000000"/>
                </a:solidFill>
                <a:effectLst/>
                <a:latin typeface="inter-regular" panose="020B0604020202020204" charset="0"/>
              </a:rPr>
              <a:t> c=</a:t>
            </a:r>
            <a:r>
              <a:rPr lang="en-IN" b="1" i="0" dirty="0">
                <a:solidFill>
                  <a:srgbClr val="006699"/>
                </a:solidFill>
                <a:effectLst/>
                <a:latin typeface="inter-regular" panose="020B0604020202020204" charset="0"/>
              </a:rPr>
              <a:t>true</a:t>
            </a:r>
            <a:r>
              <a:rPr lang="en-IN" b="0" i="0" dirty="0">
                <a:solidFill>
                  <a:srgbClr val="000000"/>
                </a:solidFill>
                <a:effectLst/>
                <a:latin typeface="inter-regular" panose="020B0604020202020204" charset="0"/>
              </a:rPr>
              <a:t>;  </a:t>
            </a:r>
          </a:p>
          <a:p>
            <a:pPr marL="0" indent="0" algn="just">
              <a:buNone/>
            </a:pPr>
            <a:r>
              <a:rPr lang="en-IN" b="1" i="0" dirty="0" err="1">
                <a:solidFill>
                  <a:srgbClr val="006699"/>
                </a:solidFill>
                <a:effectLst/>
                <a:latin typeface="inter-regular" panose="020B0604020202020204" charset="0"/>
              </a:rPr>
              <a:t>boolean</a:t>
            </a:r>
            <a:r>
              <a:rPr lang="en-IN" b="0" i="0" dirty="0">
                <a:solidFill>
                  <a:srgbClr val="000000"/>
                </a:solidFill>
                <a:effectLst/>
                <a:latin typeface="inter-regular" panose="020B0604020202020204" charset="0"/>
              </a:rPr>
              <a:t> d=</a:t>
            </a:r>
            <a:r>
              <a:rPr lang="en-IN" b="1" i="0" dirty="0">
                <a:solidFill>
                  <a:srgbClr val="006699"/>
                </a:solidFill>
                <a:effectLst/>
                <a:latin typeface="inter-regular" panose="020B0604020202020204" charset="0"/>
              </a:rPr>
              <a:t>false</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(~a);</a:t>
            </a:r>
            <a:r>
              <a:rPr lang="en-IN" b="0" i="0" dirty="0">
                <a:solidFill>
                  <a:srgbClr val="008200"/>
                </a:solidFill>
                <a:effectLst/>
                <a:latin typeface="inter-regular" panose="020B0604020202020204" charset="0"/>
              </a:rPr>
              <a:t>//-11 </a:t>
            </a:r>
            <a:endParaRPr lang="en-IN" b="0" i="0" dirty="0">
              <a:solidFill>
                <a:srgbClr val="000000"/>
              </a:solidFill>
              <a:effectLst/>
              <a:latin typeface="inter-regular" panose="020B0604020202020204" charset="0"/>
            </a:endParaRP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(~b);</a:t>
            </a:r>
            <a:r>
              <a:rPr lang="en-IN" b="0" i="0" dirty="0">
                <a:solidFill>
                  <a:srgbClr val="008200"/>
                </a:solidFill>
                <a:effectLst/>
                <a:latin typeface="inter-regular" panose="020B0604020202020204" charset="0"/>
              </a:rPr>
              <a:t>//9 </a:t>
            </a:r>
            <a:endParaRPr lang="en-IN" b="0" i="0" dirty="0">
              <a:solidFill>
                <a:srgbClr val="000000"/>
              </a:solidFill>
              <a:effectLst/>
              <a:latin typeface="inter-regular" panose="020B0604020202020204" charset="0"/>
            </a:endParaRP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(!c);</a:t>
            </a:r>
            <a:r>
              <a:rPr lang="en-IN" b="0" i="0" dirty="0">
                <a:solidFill>
                  <a:srgbClr val="008200"/>
                </a:solidFill>
                <a:effectLst/>
                <a:latin typeface="inter-regular" panose="020B0604020202020204" charset="0"/>
              </a:rPr>
              <a:t>//false (opposite of </a:t>
            </a:r>
            <a:r>
              <a:rPr lang="en-IN" b="0" i="0" dirty="0" err="1">
                <a:solidFill>
                  <a:srgbClr val="008200"/>
                </a:solidFill>
                <a:effectLst/>
                <a:latin typeface="inter-regular" panose="020B0604020202020204" charset="0"/>
              </a:rPr>
              <a:t>boolean</a:t>
            </a:r>
            <a:r>
              <a:rPr lang="en-IN" b="0" i="0" dirty="0">
                <a:solidFill>
                  <a:srgbClr val="008200"/>
                </a:solidFill>
                <a:effectLst/>
                <a:latin typeface="inter-regular" panose="020B0604020202020204" charset="0"/>
              </a:rPr>
              <a:t> value)</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(!d);</a:t>
            </a:r>
            <a:r>
              <a:rPr lang="en-IN" b="0" i="0" dirty="0">
                <a:solidFill>
                  <a:srgbClr val="008200"/>
                </a:solidFill>
                <a:effectLst/>
                <a:latin typeface="inter-regular" panose="020B0604020202020204" charset="0"/>
              </a:rPr>
              <a:t>//true</a:t>
            </a:r>
            <a:r>
              <a:rPr lang="en-IN" b="0" i="0" dirty="0">
                <a:solidFill>
                  <a:srgbClr val="000000"/>
                </a:solidFill>
                <a:effectLst/>
                <a:latin typeface="inter-regular" panose="020B0604020202020204" charset="0"/>
              </a:rPr>
              <a:t>  </a:t>
            </a:r>
          </a:p>
          <a:p>
            <a:pPr marL="0" indent="0" algn="just">
              <a:buNone/>
            </a:pPr>
            <a:r>
              <a:rPr lang="en-IN" b="0" i="0" dirty="0">
                <a:solidFill>
                  <a:srgbClr val="000000"/>
                </a:solidFill>
                <a:effectLst/>
                <a:latin typeface="inter-regular" panose="020B0604020202020204" charset="0"/>
              </a:rPr>
              <a:t>}}  </a:t>
            </a:r>
          </a:p>
          <a:p>
            <a:pPr marL="0" indent="0" algn="just">
              <a:buNone/>
            </a:pPr>
            <a:endParaRPr lang="en-IN" dirty="0"/>
          </a:p>
        </p:txBody>
      </p:sp>
    </p:spTree>
    <p:extLst>
      <p:ext uri="{BB962C8B-B14F-4D97-AF65-F5344CB8AC3E}">
        <p14:creationId xmlns:p14="http://schemas.microsoft.com/office/powerpoint/2010/main" val="1358622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2"/>
            <a:ext cx="8596668" cy="1004047"/>
          </a:xfrm>
        </p:spPr>
        <p:txBody>
          <a:bodyPr>
            <a:normAutofit fontScale="90000"/>
          </a:bodyPr>
          <a:lstStyle/>
          <a:p>
            <a:r>
              <a:rPr lang="en-IN" b="0" i="0" dirty="0">
                <a:solidFill>
                  <a:srgbClr val="610B4B"/>
                </a:solidFill>
                <a:effectLst/>
                <a:latin typeface="erdana"/>
              </a:rPr>
              <a:t>Java Arithmetic Operator Example</a:t>
            </a: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1084729"/>
            <a:ext cx="9605184" cy="5405718"/>
          </a:xfrm>
        </p:spPr>
        <p:txBody>
          <a:bodyPr>
            <a:normAutofit/>
          </a:bodyPr>
          <a:lstStyle/>
          <a:p>
            <a:pPr marL="0" indent="0" algn="just">
              <a:buNone/>
            </a:pPr>
            <a:endParaRPr lang="en-IN" b="0" i="0" dirty="0">
              <a:solidFill>
                <a:srgbClr val="000000"/>
              </a:solidFill>
              <a:effectLst/>
              <a:latin typeface="inter-regular" panose="020B0604020202020204" charset="0"/>
            </a:endParaRPr>
          </a:p>
          <a:p>
            <a:pPr marL="0" indent="0" algn="just">
              <a:buNone/>
            </a:pPr>
            <a:r>
              <a:rPr lang="en-US" sz="2400" dirty="0"/>
              <a:t>1. Arithmetic Operators: They are used to perform simple arithmetic operations on primitive data types. </a:t>
            </a:r>
          </a:p>
          <a:p>
            <a:pPr marL="0" indent="0" algn="just">
              <a:buNone/>
            </a:pPr>
            <a:endParaRPr lang="en-US" sz="2400" dirty="0"/>
          </a:p>
          <a:p>
            <a:pPr marL="0" indent="0" algn="just">
              <a:buNone/>
            </a:pPr>
            <a:r>
              <a:rPr lang="en-US" sz="2400" dirty="0"/>
              <a:t>* : Multiplication</a:t>
            </a:r>
          </a:p>
          <a:p>
            <a:pPr marL="0" indent="0" algn="just">
              <a:buNone/>
            </a:pPr>
            <a:r>
              <a:rPr lang="en-US" sz="2400" dirty="0"/>
              <a:t>/ : Division</a:t>
            </a:r>
          </a:p>
          <a:p>
            <a:pPr marL="0" indent="0" algn="just">
              <a:buNone/>
            </a:pPr>
            <a:r>
              <a:rPr lang="en-US" sz="2400" dirty="0"/>
              <a:t>% : Modulo</a:t>
            </a:r>
          </a:p>
          <a:p>
            <a:pPr marL="0" indent="0" algn="just">
              <a:buNone/>
            </a:pPr>
            <a:r>
              <a:rPr lang="en-US" sz="2400" dirty="0"/>
              <a:t>+ : Addition</a:t>
            </a:r>
          </a:p>
          <a:p>
            <a:pPr marL="0" indent="0" algn="just">
              <a:buNone/>
            </a:pPr>
            <a:r>
              <a:rPr lang="en-US" sz="2400" dirty="0"/>
              <a:t>– : Subtraction</a:t>
            </a:r>
            <a:endParaRPr lang="en-IN" sz="2400" dirty="0"/>
          </a:p>
        </p:txBody>
      </p:sp>
    </p:spTree>
    <p:extLst>
      <p:ext uri="{BB962C8B-B14F-4D97-AF65-F5344CB8AC3E}">
        <p14:creationId xmlns:p14="http://schemas.microsoft.com/office/powerpoint/2010/main" val="328917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2"/>
            <a:ext cx="8596668" cy="1004047"/>
          </a:xfrm>
        </p:spPr>
        <p:txBody>
          <a:bodyPr>
            <a:normAutofit fontScale="90000"/>
          </a:bodyPr>
          <a:lstStyle/>
          <a:p>
            <a:r>
              <a:rPr lang="en-IN" b="0" i="0" dirty="0">
                <a:solidFill>
                  <a:srgbClr val="610B4B"/>
                </a:solidFill>
                <a:effectLst/>
                <a:latin typeface="erdana"/>
              </a:rPr>
              <a:t>Java Arithmetic Operator Example</a:t>
            </a: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1084729"/>
            <a:ext cx="9605184" cy="5405718"/>
          </a:xfrm>
        </p:spPr>
        <p:txBody>
          <a:bodyPr>
            <a:normAutofit fontScale="92500" lnSpcReduction="10000"/>
          </a:bodyPr>
          <a:lstStyle/>
          <a:p>
            <a:pPr marL="0" indent="0" algn="just">
              <a:buNone/>
            </a:pPr>
            <a:r>
              <a:rPr lang="en-IN" b="1" i="0" dirty="0">
                <a:solidFill>
                  <a:srgbClr val="006699"/>
                </a:solidFill>
                <a:effectLst/>
                <a:latin typeface="inter-regular" panose="020B0604020202020204" charset="0"/>
              </a:rPr>
              <a:t>public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class</a:t>
            </a:r>
            <a:r>
              <a:rPr lang="en-IN" b="0" i="0" dirty="0">
                <a:solidFill>
                  <a:srgbClr val="000000"/>
                </a:solidFill>
                <a:effectLst/>
                <a:latin typeface="inter-regular" panose="020B0604020202020204" charset="0"/>
              </a:rPr>
              <a:t> </a:t>
            </a:r>
            <a:r>
              <a:rPr lang="en-IN" b="0" i="0" dirty="0" err="1">
                <a:solidFill>
                  <a:srgbClr val="000000"/>
                </a:solidFill>
                <a:effectLst/>
                <a:latin typeface="inter-regular" panose="020B0604020202020204" charset="0"/>
              </a:rPr>
              <a:t>OperatorExample</a:t>
            </a:r>
            <a:r>
              <a:rPr lang="en-IN" b="0" i="0" dirty="0">
                <a:solidFill>
                  <a:srgbClr val="000000"/>
                </a:solidFill>
                <a:effectLst/>
                <a:latin typeface="inter-regular" panose="020B0604020202020204" charset="0"/>
              </a:rPr>
              <a:t>{  </a:t>
            </a:r>
          </a:p>
          <a:p>
            <a:pPr marL="0" indent="0" algn="just">
              <a:buNone/>
            </a:pPr>
            <a:r>
              <a:rPr lang="en-IN" b="1" i="0" dirty="0">
                <a:solidFill>
                  <a:srgbClr val="006699"/>
                </a:solidFill>
                <a:effectLst/>
                <a:latin typeface="inter-regular" panose="020B0604020202020204" charset="0"/>
              </a:rPr>
              <a:t>public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static</a:t>
            </a:r>
            <a:r>
              <a:rPr lang="en-IN" b="0" i="0" dirty="0">
                <a:solidFill>
                  <a:srgbClr val="000000"/>
                </a:solidFill>
                <a:effectLst/>
                <a:latin typeface="inter-regular" panose="020B0604020202020204" charset="0"/>
              </a:rPr>
              <a:t> </a:t>
            </a:r>
            <a:r>
              <a:rPr lang="en-IN" b="1" i="0" dirty="0">
                <a:solidFill>
                  <a:srgbClr val="006699"/>
                </a:solidFill>
                <a:effectLst/>
                <a:latin typeface="inter-regular" panose="020B0604020202020204" charset="0"/>
              </a:rPr>
              <a:t>void</a:t>
            </a:r>
            <a:r>
              <a:rPr lang="en-IN" b="0" i="0" dirty="0">
                <a:solidFill>
                  <a:srgbClr val="000000"/>
                </a:solidFill>
                <a:effectLst/>
                <a:latin typeface="inter-regular" panose="020B0604020202020204" charset="0"/>
              </a:rPr>
              <a:t> main(String </a:t>
            </a:r>
            <a:r>
              <a:rPr lang="en-IN" b="0" i="0" dirty="0" err="1">
                <a:solidFill>
                  <a:srgbClr val="000000"/>
                </a:solidFill>
                <a:effectLst/>
                <a:latin typeface="inter-regular" panose="020B0604020202020204" charset="0"/>
              </a:rPr>
              <a:t>args</a:t>
            </a:r>
            <a:r>
              <a:rPr lang="en-IN" b="0" i="0" dirty="0">
                <a:solidFill>
                  <a:srgbClr val="000000"/>
                </a:solidFill>
                <a:effectLst/>
                <a:latin typeface="inter-regular" panose="020B0604020202020204" charset="0"/>
              </a:rPr>
              <a:t>[]){  </a:t>
            </a:r>
          </a:p>
          <a:p>
            <a:pPr marL="0" indent="0" algn="just">
              <a:buNone/>
            </a:pPr>
            <a:r>
              <a:rPr lang="en-IN" b="1" i="0" dirty="0">
                <a:solidFill>
                  <a:srgbClr val="006699"/>
                </a:solidFill>
                <a:effectLst/>
                <a:latin typeface="inter-regular" panose="020B0604020202020204" charset="0"/>
              </a:rPr>
              <a:t>int</a:t>
            </a:r>
            <a:r>
              <a:rPr lang="en-IN" b="0" i="0" dirty="0">
                <a:solidFill>
                  <a:srgbClr val="000000"/>
                </a:solidFill>
                <a:effectLst/>
                <a:latin typeface="inter-regular" panose="020B0604020202020204" charset="0"/>
              </a:rPr>
              <a:t> a=</a:t>
            </a:r>
            <a:r>
              <a:rPr lang="en-IN" b="0" i="0" dirty="0">
                <a:solidFill>
                  <a:srgbClr val="C00000"/>
                </a:solidFill>
                <a:effectLst/>
                <a:latin typeface="inter-regular" panose="020B0604020202020204" charset="0"/>
              </a:rPr>
              <a:t>10</a:t>
            </a:r>
            <a:r>
              <a:rPr lang="en-IN" b="0" i="0" dirty="0">
                <a:solidFill>
                  <a:srgbClr val="000000"/>
                </a:solidFill>
                <a:effectLst/>
                <a:latin typeface="inter-regular" panose="020B0604020202020204" charset="0"/>
              </a:rPr>
              <a:t>;  </a:t>
            </a:r>
          </a:p>
          <a:p>
            <a:pPr marL="0" indent="0" algn="just">
              <a:buNone/>
            </a:pPr>
            <a:r>
              <a:rPr lang="en-IN" b="1" i="0" dirty="0">
                <a:solidFill>
                  <a:srgbClr val="006699"/>
                </a:solidFill>
                <a:effectLst/>
                <a:latin typeface="inter-regular" panose="020B0604020202020204" charset="0"/>
              </a:rPr>
              <a:t>int</a:t>
            </a:r>
            <a:r>
              <a:rPr lang="en-IN" b="0" i="0" dirty="0">
                <a:solidFill>
                  <a:srgbClr val="000000"/>
                </a:solidFill>
                <a:effectLst/>
                <a:latin typeface="inter-regular" panose="020B0604020202020204" charset="0"/>
              </a:rPr>
              <a:t> b=</a:t>
            </a:r>
            <a:r>
              <a:rPr lang="en-IN" b="0" i="0" dirty="0">
                <a:solidFill>
                  <a:srgbClr val="C00000"/>
                </a:solidFill>
                <a:effectLst/>
                <a:latin typeface="inter-regular" panose="020B0604020202020204" charset="0"/>
              </a:rPr>
              <a:t>5</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a:t>
            </a:r>
            <a:r>
              <a:rPr lang="en-IN" b="0" i="0" dirty="0" err="1">
                <a:solidFill>
                  <a:srgbClr val="000000"/>
                </a:solidFill>
                <a:effectLst/>
                <a:latin typeface="inter-regular" panose="020B0604020202020204" charset="0"/>
              </a:rPr>
              <a:t>a+b</a:t>
            </a:r>
            <a:r>
              <a:rPr lang="en-IN" b="0" i="0" dirty="0">
                <a:solidFill>
                  <a:srgbClr val="000000"/>
                </a:solidFill>
                <a:effectLst/>
                <a:latin typeface="inter-regular" panose="020B0604020202020204" charset="0"/>
              </a:rPr>
              <a:t>);</a:t>
            </a:r>
            <a:r>
              <a:rPr lang="en-IN" b="0" i="0" dirty="0">
                <a:solidFill>
                  <a:srgbClr val="008200"/>
                </a:solidFill>
                <a:effectLst/>
                <a:latin typeface="inter-regular" panose="020B0604020202020204" charset="0"/>
              </a:rPr>
              <a:t>//15</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(a-b);</a:t>
            </a:r>
            <a:r>
              <a:rPr lang="en-IN" b="0" i="0" dirty="0">
                <a:solidFill>
                  <a:srgbClr val="008200"/>
                </a:solidFill>
                <a:effectLst/>
                <a:latin typeface="inter-regular" panose="020B0604020202020204" charset="0"/>
              </a:rPr>
              <a:t>//5</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(a*b);</a:t>
            </a:r>
            <a:r>
              <a:rPr lang="en-IN" b="0" i="0" dirty="0">
                <a:solidFill>
                  <a:srgbClr val="008200"/>
                </a:solidFill>
                <a:effectLst/>
                <a:latin typeface="inter-regular" panose="020B0604020202020204" charset="0"/>
              </a:rPr>
              <a:t>//50</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(a/b);</a:t>
            </a:r>
            <a:r>
              <a:rPr lang="en-IN" b="0" i="0" dirty="0">
                <a:solidFill>
                  <a:srgbClr val="008200"/>
                </a:solidFill>
                <a:effectLst/>
                <a:latin typeface="inter-regular" panose="020B0604020202020204" charset="0"/>
              </a:rPr>
              <a:t>//2</a:t>
            </a:r>
            <a:r>
              <a:rPr lang="en-IN" b="0" i="0" dirty="0">
                <a:solidFill>
                  <a:srgbClr val="000000"/>
                </a:solidFill>
                <a:effectLst/>
                <a:latin typeface="inter-regular" panose="020B0604020202020204" charset="0"/>
              </a:rPr>
              <a:t>  </a:t>
            </a:r>
          </a:p>
          <a:p>
            <a:pPr marL="0" indent="0" algn="just">
              <a:buNone/>
            </a:pPr>
            <a:r>
              <a:rPr lang="en-IN" b="0" i="0" dirty="0" err="1">
                <a:solidFill>
                  <a:srgbClr val="000000"/>
                </a:solidFill>
                <a:effectLst/>
                <a:latin typeface="inter-regular" panose="020B0604020202020204" charset="0"/>
              </a:rPr>
              <a:t>System.out.println</a:t>
            </a:r>
            <a:r>
              <a:rPr lang="en-IN" b="0" i="0" dirty="0">
                <a:solidFill>
                  <a:srgbClr val="000000"/>
                </a:solidFill>
                <a:effectLst/>
                <a:latin typeface="inter-regular" panose="020B0604020202020204" charset="0"/>
              </a:rPr>
              <a:t>(</a:t>
            </a:r>
            <a:r>
              <a:rPr lang="en-IN" b="0" i="0" dirty="0" err="1">
                <a:solidFill>
                  <a:srgbClr val="000000"/>
                </a:solidFill>
                <a:effectLst/>
                <a:latin typeface="inter-regular" panose="020B0604020202020204" charset="0"/>
              </a:rPr>
              <a:t>a%b</a:t>
            </a:r>
            <a:r>
              <a:rPr lang="en-IN" b="0" i="0" dirty="0">
                <a:solidFill>
                  <a:srgbClr val="000000"/>
                </a:solidFill>
                <a:effectLst/>
                <a:latin typeface="inter-regular" panose="020B0604020202020204" charset="0"/>
              </a:rPr>
              <a:t>);</a:t>
            </a:r>
            <a:r>
              <a:rPr lang="en-IN" b="0" i="0" dirty="0">
                <a:solidFill>
                  <a:srgbClr val="008200"/>
                </a:solidFill>
                <a:effectLst/>
                <a:latin typeface="inter-regular" panose="020B0604020202020204" charset="0"/>
              </a:rPr>
              <a:t>//0</a:t>
            </a:r>
            <a:r>
              <a:rPr lang="en-IN" b="0" i="0" dirty="0">
                <a:solidFill>
                  <a:srgbClr val="000000"/>
                </a:solidFill>
                <a:effectLst/>
                <a:latin typeface="inter-regular" panose="020B0604020202020204" charset="0"/>
              </a:rPr>
              <a:t>  </a:t>
            </a:r>
          </a:p>
          <a:p>
            <a:pPr marL="0" indent="0" algn="just">
              <a:buNone/>
            </a:pPr>
            <a:r>
              <a:rPr lang="en-IN" b="0" i="0" dirty="0">
                <a:solidFill>
                  <a:srgbClr val="000000"/>
                </a:solidFill>
                <a:effectLst/>
                <a:latin typeface="inter-regular" panose="020B0604020202020204" charset="0"/>
              </a:rPr>
              <a:t>}}  </a:t>
            </a:r>
          </a:p>
          <a:p>
            <a:pPr marL="0" indent="0" algn="just">
              <a:buNone/>
            </a:pPr>
            <a:r>
              <a:rPr lang="en-IN" b="0" i="0" dirty="0">
                <a:solidFill>
                  <a:srgbClr val="000000"/>
                </a:solidFill>
                <a:effectLst/>
                <a:latin typeface="inter-regular" panose="020B0604020202020204" charset="0"/>
              </a:rPr>
              <a:t>15</a:t>
            </a:r>
          </a:p>
          <a:p>
            <a:pPr marL="0" indent="0" algn="just">
              <a:buNone/>
            </a:pPr>
            <a:r>
              <a:rPr lang="en-IN" b="0" i="0" dirty="0">
                <a:solidFill>
                  <a:srgbClr val="000000"/>
                </a:solidFill>
                <a:effectLst/>
                <a:latin typeface="inter-regular" panose="020B0604020202020204" charset="0"/>
              </a:rPr>
              <a:t>5</a:t>
            </a:r>
          </a:p>
          <a:p>
            <a:pPr marL="0" indent="0" algn="just">
              <a:buNone/>
            </a:pPr>
            <a:r>
              <a:rPr lang="en-IN" b="0" i="0" dirty="0">
                <a:solidFill>
                  <a:srgbClr val="000000"/>
                </a:solidFill>
                <a:effectLst/>
                <a:latin typeface="inter-regular" panose="020B0604020202020204" charset="0"/>
              </a:rPr>
              <a:t>50</a:t>
            </a:r>
          </a:p>
          <a:p>
            <a:pPr marL="0" indent="0" algn="just">
              <a:buNone/>
            </a:pPr>
            <a:r>
              <a:rPr lang="en-IN" b="0" i="0" dirty="0">
                <a:solidFill>
                  <a:srgbClr val="000000"/>
                </a:solidFill>
                <a:effectLst/>
                <a:latin typeface="inter-regular" panose="020B0604020202020204" charset="0"/>
              </a:rPr>
              <a:t>2</a:t>
            </a:r>
          </a:p>
          <a:p>
            <a:pPr marL="0" indent="0" algn="just">
              <a:buNone/>
            </a:pPr>
            <a:r>
              <a:rPr lang="en-IN" b="0" i="0" dirty="0">
                <a:solidFill>
                  <a:srgbClr val="000000"/>
                </a:solidFill>
                <a:effectLst/>
                <a:latin typeface="inter-regular" panose="020B0604020202020204" charset="0"/>
              </a:rPr>
              <a:t>0</a:t>
            </a:r>
          </a:p>
          <a:p>
            <a:pPr marL="0" indent="0" algn="just">
              <a:buNone/>
            </a:pPr>
            <a:endParaRPr lang="en-IN" b="0" i="0" dirty="0">
              <a:solidFill>
                <a:srgbClr val="000000"/>
              </a:solidFill>
              <a:effectLst/>
              <a:latin typeface="inter-regular" panose="020B0604020202020204" charset="0"/>
            </a:endParaRPr>
          </a:p>
          <a:p>
            <a:pPr marL="0" indent="0" algn="just">
              <a:buNone/>
            </a:pPr>
            <a:endParaRPr lang="en-IN" dirty="0"/>
          </a:p>
        </p:txBody>
      </p:sp>
    </p:spTree>
    <p:extLst>
      <p:ext uri="{BB962C8B-B14F-4D97-AF65-F5344CB8AC3E}">
        <p14:creationId xmlns:p14="http://schemas.microsoft.com/office/powerpoint/2010/main" val="15218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046-FE14-0468-7A00-0F6F5B072AD6}"/>
              </a:ext>
            </a:extLst>
          </p:cNvPr>
          <p:cNvSpPr>
            <a:spLocks noGrp="1"/>
          </p:cNvSpPr>
          <p:nvPr>
            <p:ph type="title"/>
          </p:nvPr>
        </p:nvSpPr>
        <p:spPr>
          <a:xfrm>
            <a:off x="677334" y="80682"/>
            <a:ext cx="8596668" cy="1004047"/>
          </a:xfrm>
        </p:spPr>
        <p:txBody>
          <a:bodyPr>
            <a:normAutofit fontScale="90000"/>
          </a:bodyPr>
          <a:lstStyle/>
          <a:p>
            <a:r>
              <a:rPr lang="en-IN" b="0" i="0" dirty="0">
                <a:solidFill>
                  <a:srgbClr val="610B4B"/>
                </a:solidFill>
                <a:effectLst/>
                <a:latin typeface="erdana"/>
              </a:rPr>
              <a:t>Java Arithmetic Operator Example</a:t>
            </a:r>
            <a:br>
              <a:rPr lang="en-IN" b="0" i="0" dirty="0">
                <a:solidFill>
                  <a:srgbClr val="610B4B"/>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BDC627-5296-7E31-E437-80DDA12DF1C8}"/>
              </a:ext>
            </a:extLst>
          </p:cNvPr>
          <p:cNvSpPr>
            <a:spLocks noGrp="1"/>
          </p:cNvSpPr>
          <p:nvPr>
            <p:ph idx="1"/>
          </p:nvPr>
        </p:nvSpPr>
        <p:spPr>
          <a:xfrm>
            <a:off x="677334" y="1084729"/>
            <a:ext cx="9605184" cy="5405718"/>
          </a:xfrm>
        </p:spPr>
        <p:txBody>
          <a:bodyPr>
            <a:normAutofit/>
          </a:bodyPr>
          <a:lstStyle/>
          <a:p>
            <a:pPr marL="0" indent="0" algn="just">
              <a:buNone/>
            </a:pPr>
            <a:r>
              <a:rPr lang="en-IN" sz="3200" dirty="0"/>
              <a:t>public class </a:t>
            </a:r>
            <a:r>
              <a:rPr lang="en-IN" sz="3200" dirty="0" err="1"/>
              <a:t>OperatorExample</a:t>
            </a:r>
            <a:endParaRPr lang="en-IN" sz="3200" dirty="0"/>
          </a:p>
          <a:p>
            <a:pPr marL="0" indent="0" algn="just">
              <a:buNone/>
            </a:pPr>
            <a:r>
              <a:rPr lang="en-IN" sz="3200" dirty="0"/>
              <a:t>{  </a:t>
            </a:r>
          </a:p>
          <a:p>
            <a:pPr marL="0" indent="0" algn="just">
              <a:buNone/>
            </a:pPr>
            <a:r>
              <a:rPr lang="en-IN" sz="3200" dirty="0"/>
              <a:t>public static void main(String </a:t>
            </a:r>
            <a:r>
              <a:rPr lang="en-IN" sz="3200" dirty="0" err="1"/>
              <a:t>args</a:t>
            </a:r>
            <a:r>
              <a:rPr lang="en-IN" sz="3200" dirty="0"/>
              <a:t>[])</a:t>
            </a:r>
          </a:p>
          <a:p>
            <a:pPr marL="0" indent="0" algn="just">
              <a:buNone/>
            </a:pPr>
            <a:r>
              <a:rPr lang="en-IN" sz="3200" dirty="0"/>
              <a:t>{  </a:t>
            </a:r>
          </a:p>
          <a:p>
            <a:pPr marL="0" indent="0" algn="just">
              <a:buNone/>
            </a:pPr>
            <a:r>
              <a:rPr lang="en-IN" sz="3200" dirty="0" err="1"/>
              <a:t>System.out.println</a:t>
            </a:r>
            <a:r>
              <a:rPr lang="en-IN" sz="3200" dirty="0"/>
              <a:t>(10*10/5+3-1*4/2);  </a:t>
            </a:r>
          </a:p>
          <a:p>
            <a:pPr marL="0" indent="0" algn="just">
              <a:buNone/>
            </a:pPr>
            <a:r>
              <a:rPr lang="en-IN" sz="3200" dirty="0"/>
              <a:t>}</a:t>
            </a:r>
          </a:p>
          <a:p>
            <a:pPr marL="0" indent="0" algn="just">
              <a:buNone/>
            </a:pPr>
            <a:r>
              <a:rPr lang="en-IN" sz="3200" dirty="0"/>
              <a:t>} </a:t>
            </a:r>
          </a:p>
          <a:p>
            <a:pPr marL="0" indent="0" algn="just">
              <a:buNone/>
            </a:pPr>
            <a:r>
              <a:rPr lang="en-IN" sz="3600" dirty="0"/>
              <a:t>OUTPUT</a:t>
            </a:r>
          </a:p>
          <a:p>
            <a:pPr marL="0" indent="0" algn="just">
              <a:buNone/>
            </a:pPr>
            <a:r>
              <a:rPr lang="en-IN" dirty="0"/>
              <a:t>21</a:t>
            </a:r>
          </a:p>
        </p:txBody>
      </p:sp>
    </p:spTree>
    <p:extLst>
      <p:ext uri="{BB962C8B-B14F-4D97-AF65-F5344CB8AC3E}">
        <p14:creationId xmlns:p14="http://schemas.microsoft.com/office/powerpoint/2010/main" val="30126567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2007</Words>
  <Application>Microsoft Office PowerPoint</Application>
  <PresentationFormat>Widescreen</PresentationFormat>
  <Paragraphs>256</Paragraphs>
  <Slides>30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erdana</vt:lpstr>
      <vt:lpstr>euclid_circular_a</vt:lpstr>
      <vt:lpstr>Inter-Regular</vt:lpstr>
      <vt:lpstr>Segoe UI</vt:lpstr>
      <vt:lpstr>Trebuchet MS</vt:lpstr>
      <vt:lpstr>urw-din</vt:lpstr>
      <vt:lpstr>Wingdings 3</vt:lpstr>
      <vt:lpstr>Facet</vt:lpstr>
      <vt:lpstr>Bitmap Image</vt:lpstr>
      <vt:lpstr>PowerPoint Presentation</vt:lpstr>
      <vt:lpstr>Java Unary Operator </vt:lpstr>
      <vt:lpstr>Java Unary Operator </vt:lpstr>
      <vt:lpstr>Java Unary Operator </vt:lpstr>
      <vt:lpstr>Java Unary Operator </vt:lpstr>
      <vt:lpstr>Java Unary Operator </vt:lpstr>
      <vt:lpstr>Java Arithmetic Operator Example  </vt:lpstr>
      <vt:lpstr>Java Arithmetic Operator Example  </vt:lpstr>
      <vt:lpstr>Java Arithmetic Operator Example  </vt:lpstr>
      <vt:lpstr>Java Shift Operators   </vt:lpstr>
      <vt:lpstr>Java Shift Operators   </vt:lpstr>
      <vt:lpstr>Java Left Shift Operator   </vt:lpstr>
      <vt:lpstr>Java Right Shift Operator   </vt:lpstr>
      <vt:lpstr>Java Logical Operators    </vt:lpstr>
      <vt:lpstr>Java Logical Operators    </vt:lpstr>
      <vt:lpstr>Java AND Operator Example: Logical &amp;&amp; vs Bitwise &amp;    </vt:lpstr>
      <vt:lpstr>Java OR Operator Example: Logical || and Bitwise |     </vt:lpstr>
      <vt:lpstr>Java Ternary Operator      </vt:lpstr>
      <vt:lpstr>Java Assignment Operator Example      </vt:lpstr>
      <vt:lpstr>Java Assignment Operator Example      </vt:lpstr>
      <vt:lpstr>Java Bitwise Operators       </vt:lpstr>
      <vt:lpstr>Java Bitwise Operators       </vt:lpstr>
      <vt:lpstr>Java Bitwise Operators       </vt:lpstr>
      <vt:lpstr>Java Bitwise Operators       </vt:lpstr>
      <vt:lpstr>Java Bitwise Operators       </vt:lpstr>
      <vt:lpstr>Java Bitwise Operators       </vt:lpstr>
      <vt:lpstr>Java Bitwise Operators       </vt:lpstr>
      <vt:lpstr>Java Bitwise Operators       </vt:lpstr>
      <vt:lpstr>Java Bitwise Operators       </vt:lpstr>
      <vt:lpstr>Java Relational Operators: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 Mery George Toc H</dc:creator>
  <cp:lastModifiedBy>Eldhose P Sim Toc H</cp:lastModifiedBy>
  <cp:revision>9</cp:revision>
  <dcterms:created xsi:type="dcterms:W3CDTF">2022-09-23T04:04:23Z</dcterms:created>
  <dcterms:modified xsi:type="dcterms:W3CDTF">2022-10-09T15:52:29Z</dcterms:modified>
</cp:coreProperties>
</file>