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318" r:id="rId2"/>
    <p:sldId id="317" r:id="rId3"/>
    <p:sldId id="281" r:id="rId4"/>
    <p:sldId id="319" r:id="rId5"/>
    <p:sldId id="285" r:id="rId6"/>
    <p:sldId id="287" r:id="rId7"/>
    <p:sldId id="286" r:id="rId8"/>
    <p:sldId id="288" r:id="rId9"/>
    <p:sldId id="289" r:id="rId10"/>
    <p:sldId id="320" r:id="rId11"/>
    <p:sldId id="260" r:id="rId12"/>
    <p:sldId id="322" r:id="rId13"/>
    <p:sldId id="280" r:id="rId14"/>
    <p:sldId id="323" r:id="rId15"/>
    <p:sldId id="321" r:id="rId16"/>
    <p:sldId id="261" r:id="rId17"/>
    <p:sldId id="262" r:id="rId18"/>
    <p:sldId id="263" r:id="rId19"/>
    <p:sldId id="264" r:id="rId20"/>
    <p:sldId id="265" r:id="rId21"/>
    <p:sldId id="291" r:id="rId22"/>
    <p:sldId id="292" r:id="rId23"/>
    <p:sldId id="293" r:id="rId24"/>
    <p:sldId id="294" r:id="rId25"/>
    <p:sldId id="295" r:id="rId26"/>
    <p:sldId id="297" r:id="rId27"/>
    <p:sldId id="298" r:id="rId28"/>
    <p:sldId id="299" r:id="rId29"/>
    <p:sldId id="300" r:id="rId30"/>
    <p:sldId id="301" r:id="rId31"/>
    <p:sldId id="302" r:id="rId32"/>
    <p:sldId id="303" r:id="rId33"/>
    <p:sldId id="304" r:id="rId34"/>
    <p:sldId id="305" r:id="rId35"/>
    <p:sldId id="328" r:id="rId36"/>
    <p:sldId id="329" r:id="rId37"/>
    <p:sldId id="330" r:id="rId38"/>
    <p:sldId id="327" r:id="rId39"/>
    <p:sldId id="324" r:id="rId40"/>
    <p:sldId id="306" r:id="rId41"/>
    <p:sldId id="309" r:id="rId42"/>
    <p:sldId id="310" r:id="rId43"/>
    <p:sldId id="311" r:id="rId44"/>
    <p:sldId id="312" r:id="rId45"/>
    <p:sldId id="313" r:id="rId46"/>
    <p:sldId id="325" r:id="rId47"/>
    <p:sldId id="331" r:id="rId48"/>
    <p:sldId id="332" r:id="rId49"/>
    <p:sldId id="333" r:id="rId50"/>
    <p:sldId id="334" r:id="rId51"/>
    <p:sldId id="335" r:id="rId52"/>
    <p:sldId id="314" r:id="rId53"/>
    <p:sldId id="315" r:id="rId54"/>
    <p:sldId id="316"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p:cViewPr varScale="1">
        <p:scale>
          <a:sx n="85" d="100"/>
          <a:sy n="85" d="100"/>
        </p:scale>
        <p:origin x="45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1/19/2022</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D57F1E4F-1CFF-5643-939E-217C01CDF565}" type="slidenum">
              <a:rPr lang="en-US" smtClean="0"/>
              <a:pPr/>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82282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64043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954142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52647F38-B617-4D2F-AE0A-013F0C4D2C57}" type="datetimeFigureOut">
              <a:rPr lang="en-US" smtClean="0"/>
              <a:t>1/19/2022</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337444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29458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960554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392344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30651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0176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72066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B61BEF0D-F0BB-DE4B-95CE-6DB70DBA9567}" type="datetimeFigureOut">
              <a:rPr lang="en-US" smtClean="0"/>
              <a:pPr/>
              <a:t>1/19/2022</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D57F1E4F-1CFF-5643-939E-217C01CDF565}" type="slidenum">
              <a:rPr lang="en-US" smtClean="0"/>
              <a:pPr/>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39922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1/19/2022</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638129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645" y="620690"/>
            <a:ext cx="9663851" cy="3338751"/>
          </a:xfrm>
        </p:spPr>
        <p:txBody>
          <a:bodyPr/>
          <a:lstStyle/>
          <a:p>
            <a:pPr algn="l"/>
            <a:r>
              <a:rPr lang="en-US" sz="4800" b="1" dirty="0"/>
              <a:t>CST 205 OOP MODULE  4 MULTITHREADING -PART 3</a:t>
            </a:r>
            <a:endParaRPr lang="en-IN" sz="4800" b="1" dirty="0"/>
          </a:p>
        </p:txBody>
      </p:sp>
    </p:spTree>
    <p:extLst>
      <p:ext uri="{BB962C8B-B14F-4D97-AF65-F5344CB8AC3E}">
        <p14:creationId xmlns:p14="http://schemas.microsoft.com/office/powerpoint/2010/main" val="2923697777"/>
      </p:ext>
    </p:extLst>
  </p:cSld>
  <p:clrMapOvr>
    <a:masterClrMapping/>
  </p:clrMapOvr>
  <mc:AlternateContent xmlns:mc="http://schemas.openxmlformats.org/markup-compatibility/2006" xmlns:p14="http://schemas.microsoft.com/office/powerpoint/2010/main">
    <mc:Choice Requires="p14">
      <p:transition spd="slow" p14:dur="2000" advTm="5640"/>
    </mc:Choice>
    <mc:Fallback xmlns="">
      <p:transition spd="slow" advTm="564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3784" y="1029810"/>
            <a:ext cx="11452194" cy="4436535"/>
          </a:xfrm>
        </p:spPr>
        <p:txBody>
          <a:bodyPr>
            <a:normAutofit fontScale="55000" lnSpcReduction="20000"/>
          </a:bodyPr>
          <a:lstStyle/>
          <a:p>
            <a:pPr algn="l"/>
            <a:r>
              <a:rPr lang="en-US" sz="5100" b="0" i="0" dirty="0">
                <a:solidFill>
                  <a:srgbClr val="000000"/>
                </a:solidFill>
                <a:effectLst/>
                <a:latin typeface="Times New Roman" panose="02020603050405020304" pitchFamily="18" charset="0"/>
                <a:cs typeface="Times New Roman" panose="02020603050405020304" pitchFamily="18" charset="0"/>
              </a:rPr>
              <a:t>Synchronization in java is the capability </a:t>
            </a:r>
            <a:r>
              <a:rPr lang="en-US" sz="5100" b="0" i="1" dirty="0">
                <a:solidFill>
                  <a:srgbClr val="000000"/>
                </a:solidFill>
                <a:effectLst/>
                <a:latin typeface="Times New Roman" panose="02020603050405020304" pitchFamily="18" charset="0"/>
                <a:cs typeface="Times New Roman" panose="02020603050405020304" pitchFamily="18" charset="0"/>
              </a:rPr>
              <a:t>to control the access of multiple threads to any shared resource</a:t>
            </a:r>
            <a:r>
              <a:rPr lang="en-US" sz="5100" b="0" i="0" dirty="0">
                <a:solidFill>
                  <a:srgbClr val="000000"/>
                </a:solidFill>
                <a:effectLst/>
                <a:latin typeface="Times New Roman" panose="02020603050405020304" pitchFamily="18" charset="0"/>
                <a:cs typeface="Times New Roman" panose="02020603050405020304" pitchFamily="18" charset="0"/>
              </a:rPr>
              <a:t>.</a:t>
            </a:r>
          </a:p>
          <a:p>
            <a:pPr algn="l"/>
            <a:r>
              <a:rPr lang="en-US" sz="5100" b="0" i="0" dirty="0">
                <a:solidFill>
                  <a:srgbClr val="000000"/>
                </a:solidFill>
                <a:effectLst/>
                <a:latin typeface="Times New Roman" panose="02020603050405020304" pitchFamily="18" charset="0"/>
                <a:cs typeface="Times New Roman" panose="02020603050405020304" pitchFamily="18" charset="0"/>
              </a:rPr>
              <a:t>Java Synchronization is better option where we want to allow only one thread to access the shared resource.</a:t>
            </a:r>
          </a:p>
          <a:p>
            <a:pPr marL="0" indent="0" algn="l">
              <a:buNone/>
            </a:pPr>
            <a:endParaRPr lang="en-US" sz="2800" dirty="0">
              <a:solidFill>
                <a:srgbClr val="000000"/>
              </a:solidFill>
              <a:latin typeface="verdana" panose="020B0604030504040204" pitchFamily="34" charset="0"/>
            </a:endParaRPr>
          </a:p>
          <a:p>
            <a:pPr marL="0" indent="0" algn="l">
              <a:buNone/>
            </a:pPr>
            <a:r>
              <a:rPr lang="en-US" sz="3400" b="1" i="0" u="sng" dirty="0">
                <a:solidFill>
                  <a:srgbClr val="610B38"/>
                </a:solidFill>
                <a:effectLst/>
                <a:latin typeface="erdana"/>
              </a:rPr>
              <a:t>Why use Synchronization</a:t>
            </a:r>
          </a:p>
          <a:p>
            <a:pPr algn="l">
              <a:buFont typeface="+mj-lt"/>
              <a:buAutoNum type="arabicPeriod"/>
            </a:pPr>
            <a:r>
              <a:rPr lang="en-US" sz="3600" b="0" i="0" dirty="0">
                <a:solidFill>
                  <a:srgbClr val="000000"/>
                </a:solidFill>
                <a:effectLst/>
                <a:latin typeface="verdana" panose="020B0604030504040204" pitchFamily="34" charset="0"/>
              </a:rPr>
              <a:t>To prevent thread interference.</a:t>
            </a:r>
          </a:p>
          <a:p>
            <a:pPr algn="l">
              <a:buFont typeface="+mj-lt"/>
              <a:buAutoNum type="arabicPeriod"/>
            </a:pPr>
            <a:r>
              <a:rPr lang="en-US" sz="3600" b="0" i="0" dirty="0">
                <a:solidFill>
                  <a:srgbClr val="000000"/>
                </a:solidFill>
                <a:effectLst/>
                <a:latin typeface="verdana" panose="020B0604030504040204" pitchFamily="34" charset="0"/>
              </a:rPr>
              <a:t>To prevent consistency problem.</a:t>
            </a:r>
          </a:p>
          <a:p>
            <a:pPr marL="0" indent="0">
              <a:buNone/>
            </a:pPr>
            <a:br>
              <a:rPr lang="en-US" sz="2400" dirty="0"/>
            </a:br>
            <a:endParaRPr lang="en-US" sz="2800" b="0" i="0" dirty="0">
              <a:solidFill>
                <a:srgbClr val="000000"/>
              </a:solidFill>
              <a:effectLst/>
              <a:latin typeface="verdana" panose="020B0604030504040204" pitchFamily="34" charset="0"/>
            </a:endParaRPr>
          </a:p>
        </p:txBody>
      </p:sp>
      <p:sp>
        <p:nvSpPr>
          <p:cNvPr id="3" name="Title 2"/>
          <p:cNvSpPr>
            <a:spLocks noGrp="1"/>
          </p:cNvSpPr>
          <p:nvPr>
            <p:ph type="title"/>
          </p:nvPr>
        </p:nvSpPr>
        <p:spPr>
          <a:xfrm>
            <a:off x="523783" y="168676"/>
            <a:ext cx="10209763" cy="861133"/>
          </a:xfrm>
        </p:spPr>
        <p:txBody>
          <a:bodyPr>
            <a:normAutofit/>
          </a:bodyPr>
          <a:lstStyle/>
          <a:p>
            <a:pPr algn="l"/>
            <a:r>
              <a:rPr lang="en-US" b="0" i="0" dirty="0">
                <a:solidFill>
                  <a:srgbClr val="610B38"/>
                </a:solidFill>
                <a:effectLst/>
                <a:latin typeface="erdana"/>
              </a:rPr>
              <a:t>Synchronization in Java</a:t>
            </a:r>
          </a:p>
        </p:txBody>
      </p:sp>
    </p:spTree>
    <p:extLst>
      <p:ext uri="{BB962C8B-B14F-4D97-AF65-F5344CB8AC3E}">
        <p14:creationId xmlns:p14="http://schemas.microsoft.com/office/powerpoint/2010/main" val="1945713728"/>
      </p:ext>
    </p:extLst>
  </p:cSld>
  <p:clrMapOvr>
    <a:masterClrMapping/>
  </p:clrMapOvr>
  <mc:AlternateContent xmlns:mc="http://schemas.openxmlformats.org/markup-compatibility/2006" xmlns:p14="http://schemas.microsoft.com/office/powerpoint/2010/main">
    <mc:Choice Requires="p14">
      <p:transition spd="slow" p14:dur="2000" advTm="10502"/>
    </mc:Choice>
    <mc:Fallback xmlns="">
      <p:transition spd="slow" advTm="1050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0517" y="861134"/>
            <a:ext cx="11141475" cy="5015883"/>
          </a:xfrm>
        </p:spPr>
        <p:txBody>
          <a:bodyPr>
            <a:normAutofit/>
          </a:bodyPr>
          <a:lstStyle/>
          <a:p>
            <a:pPr algn="just"/>
            <a:r>
              <a:rPr lang="en-IN" sz="2800" dirty="0">
                <a:latin typeface="Times New Roman" panose="02020603050405020304" pitchFamily="18" charset="0"/>
                <a:cs typeface="Times New Roman" panose="02020603050405020304" pitchFamily="18" charset="0"/>
              </a:rPr>
              <a:t>When two or more threads need access to a shared resource, they need some way to ensure that the resource will be used by only one thread at a time. </a:t>
            </a:r>
          </a:p>
          <a:p>
            <a:pPr algn="just"/>
            <a:r>
              <a:rPr lang="en-IN" sz="2800" dirty="0">
                <a:latin typeface="Times New Roman" panose="02020603050405020304" pitchFamily="18" charset="0"/>
                <a:cs typeface="Times New Roman" panose="02020603050405020304" pitchFamily="18" charset="0"/>
              </a:rPr>
              <a:t>The process by which this is achieved is called </a:t>
            </a:r>
            <a:r>
              <a:rPr lang="en-IN" sz="2800" b="1" dirty="0">
                <a:latin typeface="Times New Roman" panose="02020603050405020304" pitchFamily="18" charset="0"/>
                <a:cs typeface="Times New Roman" panose="02020603050405020304" pitchFamily="18" charset="0"/>
              </a:rPr>
              <a:t>synchronization.</a:t>
            </a:r>
          </a:p>
          <a:p>
            <a:pPr algn="just"/>
            <a:r>
              <a:rPr lang="en-IN" sz="2800" dirty="0">
                <a:latin typeface="Times New Roman" panose="02020603050405020304" pitchFamily="18" charset="0"/>
                <a:cs typeface="Times New Roman" panose="02020603050405020304" pitchFamily="18" charset="0"/>
              </a:rPr>
              <a:t>Key to synchronization is the concept of the </a:t>
            </a:r>
            <a:r>
              <a:rPr lang="en-IN" sz="2800" dirty="0">
                <a:solidFill>
                  <a:srgbClr val="FF0000"/>
                </a:solidFill>
                <a:latin typeface="Times New Roman" panose="02020603050405020304" pitchFamily="18" charset="0"/>
                <a:cs typeface="Times New Roman" panose="02020603050405020304" pitchFamily="18" charset="0"/>
              </a:rPr>
              <a:t>monitor(also called semaphore). </a:t>
            </a:r>
          </a:p>
          <a:p>
            <a:pPr algn="just"/>
            <a:r>
              <a:rPr lang="en-IN" sz="2800" dirty="0">
                <a:solidFill>
                  <a:srgbClr val="FF0000"/>
                </a:solidFill>
                <a:latin typeface="Times New Roman" panose="02020603050405020304" pitchFamily="18" charset="0"/>
                <a:cs typeface="Times New Roman" panose="02020603050405020304" pitchFamily="18" charset="0"/>
              </a:rPr>
              <a:t>A monitor is an object that is used as a mutually exclusive lock (</a:t>
            </a:r>
            <a:r>
              <a:rPr lang="en-IN" sz="2800" dirty="0" err="1">
                <a:solidFill>
                  <a:srgbClr val="FF0000"/>
                </a:solidFill>
                <a:latin typeface="Times New Roman" panose="02020603050405020304" pitchFamily="18" charset="0"/>
                <a:cs typeface="Times New Roman" panose="02020603050405020304" pitchFamily="18" charset="0"/>
              </a:rPr>
              <a:t>mutex</a:t>
            </a:r>
            <a:r>
              <a:rPr lang="en-IN" sz="2800" dirty="0">
                <a:solidFill>
                  <a:srgbClr val="FF0000"/>
                </a:solidFill>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 </a:t>
            </a:r>
          </a:p>
        </p:txBody>
      </p:sp>
      <p:sp>
        <p:nvSpPr>
          <p:cNvPr id="2" name="Title 1"/>
          <p:cNvSpPr>
            <a:spLocks noGrp="1"/>
          </p:cNvSpPr>
          <p:nvPr>
            <p:ph type="title"/>
          </p:nvPr>
        </p:nvSpPr>
        <p:spPr>
          <a:xfrm>
            <a:off x="408372" y="133165"/>
            <a:ext cx="10259628" cy="621437"/>
          </a:xfrm>
        </p:spPr>
        <p:txBody>
          <a:bodyPr>
            <a:normAutofit/>
          </a:bodyPr>
          <a:lstStyle/>
          <a:p>
            <a:r>
              <a:rPr lang="en-IN" b="1" dirty="0"/>
              <a:t>Thread Synchronization</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105550"/>
    </mc:Choice>
    <mc:Fallback xmlns="">
      <p:transition spd="slow" advTm="10555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0517" y="861134"/>
            <a:ext cx="11141475" cy="5015883"/>
          </a:xfrm>
        </p:spPr>
        <p:txBody>
          <a:bodyPr>
            <a:normAutofit/>
          </a:bodyPr>
          <a:lstStyle/>
          <a:p>
            <a:pPr algn="l"/>
            <a:r>
              <a:rPr lang="en-US" sz="3200" b="0" i="0" u="sng" dirty="0">
                <a:solidFill>
                  <a:srgbClr val="610B38"/>
                </a:solidFill>
                <a:effectLst/>
                <a:latin typeface="erdana"/>
              </a:rPr>
              <a:t>Concept of Lock in Java</a:t>
            </a:r>
          </a:p>
          <a:p>
            <a:pPr algn="l"/>
            <a:r>
              <a:rPr lang="en-US" sz="2400" b="0" i="0" dirty="0">
                <a:solidFill>
                  <a:srgbClr val="000000"/>
                </a:solidFill>
                <a:effectLst/>
                <a:latin typeface="verdana" panose="020B0604030504040204" pitchFamily="34" charset="0"/>
              </a:rPr>
              <a:t>Synchronization is built around an internal entity known as the lock or monitor. </a:t>
            </a:r>
          </a:p>
          <a:p>
            <a:pPr algn="l"/>
            <a:r>
              <a:rPr lang="en-US" sz="2400" b="0" i="0" dirty="0">
                <a:solidFill>
                  <a:srgbClr val="000000"/>
                </a:solidFill>
                <a:effectLst/>
                <a:latin typeface="verdana" panose="020B0604030504040204" pitchFamily="34" charset="0"/>
              </a:rPr>
              <a:t>Every object has an lock associated with it. </a:t>
            </a:r>
          </a:p>
          <a:p>
            <a:pPr algn="l"/>
            <a:r>
              <a:rPr lang="en-US" sz="2400" b="0" i="0" dirty="0">
                <a:solidFill>
                  <a:srgbClr val="000000"/>
                </a:solidFill>
                <a:effectLst/>
                <a:latin typeface="verdana" panose="020B0604030504040204" pitchFamily="34" charset="0"/>
              </a:rPr>
              <a:t>By convention, a thread that needs consistent access to an object's fields has to acquire the object's lock before accessing them, and then release the lock when it's done with them.</a:t>
            </a:r>
          </a:p>
        </p:txBody>
      </p:sp>
      <p:sp>
        <p:nvSpPr>
          <p:cNvPr id="2" name="Title 1"/>
          <p:cNvSpPr>
            <a:spLocks noGrp="1"/>
          </p:cNvSpPr>
          <p:nvPr>
            <p:ph type="title"/>
          </p:nvPr>
        </p:nvSpPr>
        <p:spPr>
          <a:xfrm>
            <a:off x="408372" y="133165"/>
            <a:ext cx="10259628" cy="621437"/>
          </a:xfrm>
        </p:spPr>
        <p:txBody>
          <a:bodyPr>
            <a:normAutofit/>
          </a:bodyPr>
          <a:lstStyle/>
          <a:p>
            <a:r>
              <a:rPr lang="en-IN" b="1" dirty="0"/>
              <a:t>Thread Synchronization</a:t>
            </a:r>
            <a:endParaRPr lang="en-IN" dirty="0"/>
          </a:p>
        </p:txBody>
      </p:sp>
    </p:spTree>
    <p:extLst>
      <p:ext uri="{BB962C8B-B14F-4D97-AF65-F5344CB8AC3E}">
        <p14:creationId xmlns:p14="http://schemas.microsoft.com/office/powerpoint/2010/main" val="3410783031"/>
      </p:ext>
    </p:extLst>
  </p:cSld>
  <p:clrMapOvr>
    <a:masterClrMapping/>
  </p:clrMapOvr>
  <mc:AlternateContent xmlns:mc="http://schemas.openxmlformats.org/markup-compatibility/2006" xmlns:p14="http://schemas.microsoft.com/office/powerpoint/2010/main">
    <mc:Choice Requires="p14">
      <p:transition spd="slow" p14:dur="2000" advTm="105550"/>
    </mc:Choice>
    <mc:Fallback xmlns="">
      <p:transition spd="slow" advTm="10555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7049" y="1056444"/>
            <a:ext cx="11614951" cy="4412202"/>
          </a:xfrm>
        </p:spPr>
        <p:txBody>
          <a:bodyPr>
            <a:normAutofit/>
          </a:bodyPr>
          <a:lstStyle/>
          <a:p>
            <a:pPr algn="just"/>
            <a:r>
              <a:rPr lang="en-IN" sz="2800" dirty="0">
                <a:latin typeface="Times New Roman" panose="02020603050405020304" pitchFamily="18" charset="0"/>
                <a:cs typeface="Times New Roman" panose="02020603050405020304" pitchFamily="18" charset="0"/>
              </a:rPr>
              <a:t>Only one thread can own a monitor at a given time.</a:t>
            </a:r>
          </a:p>
          <a:p>
            <a:pPr algn="just"/>
            <a:r>
              <a:rPr lang="en-IN" sz="2800" dirty="0">
                <a:latin typeface="Times New Roman" panose="02020603050405020304" pitchFamily="18" charset="0"/>
                <a:cs typeface="Times New Roman" panose="02020603050405020304" pitchFamily="18" charset="0"/>
              </a:rPr>
              <a:t> When a thread acquires a lock, it is said to have entered the monitor. </a:t>
            </a:r>
          </a:p>
          <a:p>
            <a:pPr algn="just"/>
            <a:r>
              <a:rPr lang="en-IN" sz="2800" dirty="0">
                <a:solidFill>
                  <a:srgbClr val="FF0000"/>
                </a:solidFill>
                <a:latin typeface="Times New Roman" panose="02020603050405020304" pitchFamily="18" charset="0"/>
                <a:cs typeface="Times New Roman" panose="02020603050405020304" pitchFamily="18" charset="0"/>
              </a:rPr>
              <a:t>All other threads attempting to enter the locked monitor will be suspended until the first thread exits the monitor. </a:t>
            </a:r>
          </a:p>
          <a:p>
            <a:pPr algn="just"/>
            <a:r>
              <a:rPr lang="en-IN" sz="2800" dirty="0">
                <a:latin typeface="Times New Roman" panose="02020603050405020304" pitchFamily="18" charset="0"/>
                <a:cs typeface="Times New Roman" panose="02020603050405020304" pitchFamily="18" charset="0"/>
              </a:rPr>
              <a:t>These other threads are said to be waiting for the monitor. </a:t>
            </a:r>
          </a:p>
        </p:txBody>
      </p:sp>
      <p:sp>
        <p:nvSpPr>
          <p:cNvPr id="2" name="Title 1"/>
          <p:cNvSpPr>
            <a:spLocks noGrp="1"/>
          </p:cNvSpPr>
          <p:nvPr>
            <p:ph type="title"/>
          </p:nvPr>
        </p:nvSpPr>
        <p:spPr>
          <a:xfrm>
            <a:off x="1981200" y="0"/>
            <a:ext cx="8229600" cy="1219200"/>
          </a:xfrm>
        </p:spPr>
        <p:txBody>
          <a:bodyPr>
            <a:normAutofit/>
          </a:bodyPr>
          <a:lstStyle/>
          <a:p>
            <a:r>
              <a:rPr lang="en-IN" b="1" dirty="0"/>
              <a:t>Thread Synchronization</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33527"/>
    </mc:Choice>
    <mc:Fallback xmlns="">
      <p:transition spd="slow" advTm="3352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7049" y="1056444"/>
            <a:ext cx="11614951" cy="4412202"/>
          </a:xfrm>
        </p:spPr>
        <p:txBody>
          <a:bodyPr>
            <a:normAutofit fontScale="92500" lnSpcReduction="20000"/>
          </a:bodyPr>
          <a:lstStyle/>
          <a:p>
            <a:pPr algn="just"/>
            <a:r>
              <a:rPr lang="en-US" sz="2400" b="0" i="0" dirty="0">
                <a:solidFill>
                  <a:srgbClr val="212324"/>
                </a:solidFill>
                <a:effectLst/>
                <a:latin typeface="Arial" panose="020B0604020202020204" pitchFamily="34" charset="0"/>
              </a:rPr>
              <a:t>A monitor is like a building that contains </a:t>
            </a:r>
            <a:r>
              <a:rPr lang="en-US" sz="2400" b="0" i="0" dirty="0">
                <a:solidFill>
                  <a:srgbClr val="212324"/>
                </a:solidFill>
                <a:effectLst/>
                <a:highlight>
                  <a:srgbClr val="FFFF00"/>
                </a:highlight>
                <a:latin typeface="Arial" panose="020B0604020202020204" pitchFamily="34" charset="0"/>
              </a:rPr>
              <a:t>one special room</a:t>
            </a:r>
            <a:r>
              <a:rPr lang="en-US" sz="2400" b="0" i="0" dirty="0">
                <a:solidFill>
                  <a:srgbClr val="212324"/>
                </a:solidFill>
                <a:effectLst/>
                <a:latin typeface="Arial" panose="020B0604020202020204" pitchFamily="34" charset="0"/>
              </a:rPr>
              <a:t> that can be occupied by only one thread at a time. </a:t>
            </a:r>
          </a:p>
          <a:p>
            <a:pPr algn="just"/>
            <a:r>
              <a:rPr lang="en-US" sz="2400" b="0" i="0" dirty="0">
                <a:solidFill>
                  <a:srgbClr val="212324"/>
                </a:solidFill>
                <a:effectLst/>
                <a:latin typeface="Arial" panose="020B0604020202020204" pitchFamily="34" charset="0"/>
              </a:rPr>
              <a:t>The room usually contains some data.</a:t>
            </a:r>
          </a:p>
          <a:p>
            <a:pPr algn="just"/>
            <a:r>
              <a:rPr lang="en-US" sz="2400" b="0" i="0" dirty="0">
                <a:solidFill>
                  <a:srgbClr val="212324"/>
                </a:solidFill>
                <a:effectLst/>
                <a:latin typeface="Arial" panose="020B0604020202020204" pitchFamily="34" charset="0"/>
              </a:rPr>
              <a:t> From the time a thread enters this room to the time it leaves, it has exclusive access to any data in the room. </a:t>
            </a:r>
          </a:p>
          <a:p>
            <a:pPr algn="just"/>
            <a:r>
              <a:rPr lang="en-US" sz="2400" b="0" i="0" dirty="0">
                <a:solidFill>
                  <a:srgbClr val="FF0000"/>
                </a:solidFill>
                <a:effectLst/>
                <a:latin typeface="Arial" panose="020B0604020202020204" pitchFamily="34" charset="0"/>
              </a:rPr>
              <a:t>Entering the monitor building is called "entering the monitor." </a:t>
            </a:r>
          </a:p>
          <a:p>
            <a:pPr algn="just"/>
            <a:r>
              <a:rPr lang="en-US" sz="2400" b="0" i="0" dirty="0">
                <a:solidFill>
                  <a:srgbClr val="212324"/>
                </a:solidFill>
                <a:effectLst/>
                <a:latin typeface="Arial" panose="020B0604020202020204" pitchFamily="34" charset="0"/>
              </a:rPr>
              <a:t>Entering the special room inside the building is called "acquiring the monitor." </a:t>
            </a:r>
          </a:p>
          <a:p>
            <a:pPr algn="just"/>
            <a:r>
              <a:rPr lang="en-US" sz="2400" b="0" i="0" dirty="0">
                <a:solidFill>
                  <a:srgbClr val="212324"/>
                </a:solidFill>
                <a:effectLst/>
                <a:latin typeface="Arial" panose="020B0604020202020204" pitchFamily="34" charset="0"/>
              </a:rPr>
              <a:t>Occupying the room is called "owning the monitor," and leaving the room is called "releasing the monitor.“</a:t>
            </a:r>
          </a:p>
          <a:p>
            <a:pPr algn="just"/>
            <a:r>
              <a:rPr lang="en-US" sz="2400" b="0" i="0" dirty="0">
                <a:solidFill>
                  <a:srgbClr val="212324"/>
                </a:solidFill>
                <a:effectLst/>
                <a:latin typeface="Arial" panose="020B0604020202020204" pitchFamily="34" charset="0"/>
              </a:rPr>
              <a:t> Leaving the entire building is called "exiting the monitor."</a:t>
            </a:r>
            <a:endParaRPr lang="en-IN" sz="28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1981200" y="0"/>
            <a:ext cx="8229600" cy="1219200"/>
          </a:xfrm>
        </p:spPr>
        <p:txBody>
          <a:bodyPr>
            <a:normAutofit/>
          </a:bodyPr>
          <a:lstStyle/>
          <a:p>
            <a:r>
              <a:rPr lang="en-IN" b="1" dirty="0"/>
              <a:t>Thread Synchronization</a:t>
            </a:r>
            <a:endParaRPr lang="en-IN" dirty="0"/>
          </a:p>
        </p:txBody>
      </p:sp>
    </p:spTree>
    <p:extLst>
      <p:ext uri="{BB962C8B-B14F-4D97-AF65-F5344CB8AC3E}">
        <p14:creationId xmlns:p14="http://schemas.microsoft.com/office/powerpoint/2010/main" val="1883416878"/>
      </p:ext>
    </p:extLst>
  </p:cSld>
  <p:clrMapOvr>
    <a:masterClrMapping/>
  </p:clrMapOvr>
  <mc:AlternateContent xmlns:mc="http://schemas.openxmlformats.org/markup-compatibility/2006" xmlns:p14="http://schemas.microsoft.com/office/powerpoint/2010/main">
    <mc:Choice Requires="p14">
      <p:transition spd="slow" p14:dur="2000" advTm="33527"/>
    </mc:Choice>
    <mc:Fallback xmlns="">
      <p:transition spd="slow" advTm="3352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7049" y="1056444"/>
            <a:ext cx="11614951" cy="4412202"/>
          </a:xfrm>
        </p:spPr>
        <p:txBody>
          <a:bodyPr>
            <a:normAutofit/>
          </a:bodyPr>
          <a:lstStyle/>
          <a:p>
            <a:pPr algn="l"/>
            <a:r>
              <a:rPr lang="en-US" b="0" i="0" dirty="0">
                <a:solidFill>
                  <a:srgbClr val="000000"/>
                </a:solidFill>
                <a:effectLst/>
                <a:latin typeface="verdana" panose="020B0604030504040204" pitchFamily="34" charset="0"/>
              </a:rPr>
              <a:t>There are two types of thread synchronization </a:t>
            </a:r>
            <a:r>
              <a:rPr lang="en-US" b="1" i="0" dirty="0">
                <a:solidFill>
                  <a:srgbClr val="000000"/>
                </a:solidFill>
                <a:effectLst/>
                <a:latin typeface="verdana" panose="020B0604030504040204" pitchFamily="34" charset="0"/>
              </a:rPr>
              <a:t>mutual exclusive and inter-thread communication.</a:t>
            </a:r>
          </a:p>
          <a:p>
            <a:pPr algn="l">
              <a:buFont typeface="+mj-lt"/>
              <a:buAutoNum type="arabicPeriod"/>
            </a:pPr>
            <a:r>
              <a:rPr lang="en-US" b="0" i="0" dirty="0">
                <a:solidFill>
                  <a:srgbClr val="000000"/>
                </a:solidFill>
                <a:effectLst/>
                <a:latin typeface="verdana" panose="020B0604030504040204" pitchFamily="34" charset="0"/>
              </a:rPr>
              <a:t>Mutual Exclusive</a:t>
            </a:r>
          </a:p>
          <a:p>
            <a:pPr marL="742950" lvl="1" indent="-285750" algn="l">
              <a:buFont typeface="+mj-lt"/>
              <a:buAutoNum type="arabicPeriod"/>
            </a:pPr>
            <a:r>
              <a:rPr lang="en-US" b="0" i="0" dirty="0">
                <a:solidFill>
                  <a:srgbClr val="000000"/>
                </a:solidFill>
                <a:effectLst/>
                <a:latin typeface="verdana" panose="020B0604030504040204" pitchFamily="34" charset="0"/>
              </a:rPr>
              <a:t>Synchronized method.</a:t>
            </a:r>
          </a:p>
          <a:p>
            <a:pPr marL="742950" lvl="1" indent="-285750" algn="l">
              <a:buFont typeface="+mj-lt"/>
              <a:buAutoNum type="arabicPeriod"/>
            </a:pPr>
            <a:r>
              <a:rPr lang="en-US" b="0" i="0" dirty="0">
                <a:solidFill>
                  <a:srgbClr val="000000"/>
                </a:solidFill>
                <a:effectLst/>
                <a:latin typeface="verdana" panose="020B0604030504040204" pitchFamily="34" charset="0"/>
              </a:rPr>
              <a:t>Synchronized block.</a:t>
            </a:r>
          </a:p>
          <a:p>
            <a:pPr marL="742950" lvl="1" indent="-285750" algn="l">
              <a:buFont typeface="+mj-lt"/>
              <a:buAutoNum type="arabicPeriod"/>
            </a:pPr>
            <a:r>
              <a:rPr lang="en-US" b="0" i="0" dirty="0">
                <a:solidFill>
                  <a:srgbClr val="000000"/>
                </a:solidFill>
                <a:effectLst/>
                <a:latin typeface="verdana" panose="020B0604030504040204" pitchFamily="34" charset="0"/>
              </a:rPr>
              <a:t>static synchronization.</a:t>
            </a:r>
          </a:p>
          <a:p>
            <a:pPr algn="l">
              <a:buFont typeface="+mj-lt"/>
              <a:buAutoNum type="arabicPeriod"/>
            </a:pPr>
            <a:r>
              <a:rPr lang="en-US" b="0" i="0" dirty="0">
                <a:solidFill>
                  <a:srgbClr val="000000"/>
                </a:solidFill>
                <a:effectLst/>
                <a:latin typeface="verdana" panose="020B0604030504040204" pitchFamily="34" charset="0"/>
              </a:rPr>
              <a:t>Cooperation (Inter-thread communication in java)</a:t>
            </a:r>
          </a:p>
        </p:txBody>
      </p:sp>
      <p:sp>
        <p:nvSpPr>
          <p:cNvPr id="2" name="Title 1"/>
          <p:cNvSpPr>
            <a:spLocks noGrp="1"/>
          </p:cNvSpPr>
          <p:nvPr>
            <p:ph type="title"/>
          </p:nvPr>
        </p:nvSpPr>
        <p:spPr>
          <a:xfrm>
            <a:off x="1981200" y="0"/>
            <a:ext cx="8229600" cy="1219200"/>
          </a:xfrm>
        </p:spPr>
        <p:txBody>
          <a:bodyPr>
            <a:normAutofit/>
          </a:bodyPr>
          <a:lstStyle/>
          <a:p>
            <a:r>
              <a:rPr lang="en-IN" b="1" dirty="0"/>
              <a:t>Thread Synchronization</a:t>
            </a:r>
            <a:endParaRPr lang="en-IN" dirty="0"/>
          </a:p>
        </p:txBody>
      </p:sp>
    </p:spTree>
    <p:extLst>
      <p:ext uri="{BB962C8B-B14F-4D97-AF65-F5344CB8AC3E}">
        <p14:creationId xmlns:p14="http://schemas.microsoft.com/office/powerpoint/2010/main" val="3090970129"/>
      </p:ext>
    </p:extLst>
  </p:cSld>
  <p:clrMapOvr>
    <a:masterClrMapping/>
  </p:clrMapOvr>
  <mc:AlternateContent xmlns:mc="http://schemas.openxmlformats.org/markup-compatibility/2006" xmlns:p14="http://schemas.microsoft.com/office/powerpoint/2010/main">
    <mc:Choice Requires="p14">
      <p:transition spd="slow" p14:dur="2000" advTm="33527"/>
    </mc:Choice>
    <mc:Fallback xmlns="">
      <p:transition spd="slow" advTm="3352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4804" y="745725"/>
            <a:ext cx="11354540" cy="5228947"/>
          </a:xfrm>
        </p:spPr>
        <p:txBody>
          <a:bodyPr>
            <a:noAutofit/>
          </a:bodyPr>
          <a:lstStyle/>
          <a:p>
            <a:r>
              <a:rPr lang="en-IN" sz="2800" dirty="0">
                <a:latin typeface="Times New Roman" panose="02020603050405020304" pitchFamily="18" charset="0"/>
                <a:cs typeface="Times New Roman" panose="02020603050405020304" pitchFamily="18" charset="0"/>
              </a:rPr>
              <a:t>Synchronization is easy in Java, </a:t>
            </a:r>
            <a:r>
              <a:rPr lang="en-IN" sz="2800" dirty="0">
                <a:solidFill>
                  <a:srgbClr val="FF0000"/>
                </a:solidFill>
                <a:latin typeface="Times New Roman" panose="02020603050405020304" pitchFamily="18" charset="0"/>
                <a:cs typeface="Times New Roman" panose="02020603050405020304" pitchFamily="18" charset="0"/>
              </a:rPr>
              <a:t>because all objects have their own implicit monitor associated with them.</a:t>
            </a:r>
          </a:p>
          <a:p>
            <a:r>
              <a:rPr lang="en-IN" sz="2800" dirty="0">
                <a:latin typeface="Times New Roman" panose="02020603050405020304" pitchFamily="18" charset="0"/>
                <a:cs typeface="Times New Roman" panose="02020603050405020304" pitchFamily="18" charset="0"/>
              </a:rPr>
              <a:t> To enter an object’s monitor, just call a method that has been modified with the </a:t>
            </a:r>
            <a:r>
              <a:rPr lang="en-IN" sz="2800" b="1" dirty="0">
                <a:latin typeface="Times New Roman" panose="02020603050405020304" pitchFamily="18" charset="0"/>
                <a:cs typeface="Times New Roman" panose="02020603050405020304" pitchFamily="18" charset="0"/>
              </a:rPr>
              <a:t>synchronized keyword. </a:t>
            </a:r>
          </a:p>
          <a:p>
            <a:r>
              <a:rPr lang="en-IN" sz="2800" b="1" dirty="0">
                <a:latin typeface="Times New Roman" panose="02020603050405020304" pitchFamily="18" charset="0"/>
                <a:cs typeface="Times New Roman" panose="02020603050405020304" pitchFamily="18" charset="0"/>
              </a:rPr>
              <a:t>While a thread is inside a synchronized method, all other threads that </a:t>
            </a:r>
            <a:r>
              <a:rPr lang="en-IN" sz="2800" dirty="0">
                <a:latin typeface="Times New Roman" panose="02020603050405020304" pitchFamily="18" charset="0"/>
                <a:cs typeface="Times New Roman" panose="02020603050405020304" pitchFamily="18" charset="0"/>
              </a:rPr>
              <a:t>try to call it on the same instance have to wait. </a:t>
            </a:r>
          </a:p>
          <a:p>
            <a:r>
              <a:rPr lang="en-IN" sz="2800" dirty="0">
                <a:latin typeface="Times New Roman" panose="02020603050405020304" pitchFamily="18" charset="0"/>
                <a:cs typeface="Times New Roman" panose="02020603050405020304" pitchFamily="18" charset="0"/>
              </a:rPr>
              <a:t>To exit the monitor and relinquish control of the object to the next waiting thread, the owner of the monitor simply returns from the synchronized method.</a:t>
            </a:r>
          </a:p>
        </p:txBody>
      </p:sp>
      <p:sp>
        <p:nvSpPr>
          <p:cNvPr id="2" name="Title 1"/>
          <p:cNvSpPr>
            <a:spLocks noGrp="1"/>
          </p:cNvSpPr>
          <p:nvPr>
            <p:ph type="title"/>
          </p:nvPr>
        </p:nvSpPr>
        <p:spPr>
          <a:xfrm>
            <a:off x="470518" y="0"/>
            <a:ext cx="10263028" cy="736847"/>
          </a:xfrm>
        </p:spPr>
        <p:txBody>
          <a:bodyPr>
            <a:normAutofit fontScale="90000"/>
          </a:bodyPr>
          <a:lstStyle/>
          <a:p>
            <a:r>
              <a:rPr lang="en-IN" b="1" dirty="0"/>
              <a:t>Thread Synchronization Using Synchronized Methods</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Tm="66275"/>
    </mc:Choice>
    <mc:Fallback xmlns="">
      <p:transition spd="slow" advTm="6627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83581" y="88777"/>
            <a:ext cx="10901777" cy="5637320"/>
          </a:xfrm>
        </p:spPr>
        <p:txBody>
          <a:bodyPr>
            <a:normAutofit fontScale="47500" lnSpcReduction="20000"/>
          </a:bodyPr>
          <a:lstStyle/>
          <a:p>
            <a:pPr>
              <a:buNone/>
            </a:pPr>
            <a:endParaRPr lang="en-IN" dirty="0"/>
          </a:p>
          <a:p>
            <a:pPr>
              <a:buNone/>
            </a:pPr>
            <a:r>
              <a:rPr lang="en-IN" sz="4400" dirty="0">
                <a:latin typeface="Times New Roman" panose="02020603050405020304" pitchFamily="18" charset="0"/>
                <a:cs typeface="Times New Roman" panose="02020603050405020304" pitchFamily="18" charset="0"/>
              </a:rPr>
              <a:t>// This program is not synchronized.</a:t>
            </a:r>
          </a:p>
          <a:p>
            <a:pPr>
              <a:buNone/>
            </a:pPr>
            <a:r>
              <a:rPr lang="en-IN" sz="4400" dirty="0">
                <a:latin typeface="Times New Roman" panose="02020603050405020304" pitchFamily="18" charset="0"/>
                <a:cs typeface="Times New Roman" panose="02020603050405020304" pitchFamily="18" charset="0"/>
              </a:rPr>
              <a:t>class </a:t>
            </a:r>
            <a:r>
              <a:rPr lang="en-IN" sz="4500" b="1" dirty="0" err="1">
                <a:solidFill>
                  <a:srgbClr val="FF0000"/>
                </a:solidFill>
                <a:latin typeface="Times New Roman" panose="02020603050405020304" pitchFamily="18" charset="0"/>
                <a:cs typeface="Times New Roman" panose="02020603050405020304" pitchFamily="18" charset="0"/>
              </a:rPr>
              <a:t>Callme</a:t>
            </a:r>
            <a:r>
              <a:rPr lang="en-IN" sz="4400" dirty="0">
                <a:latin typeface="Times New Roman" panose="02020603050405020304" pitchFamily="18" charset="0"/>
                <a:cs typeface="Times New Roman" panose="02020603050405020304" pitchFamily="18" charset="0"/>
              </a:rPr>
              <a:t> {</a:t>
            </a:r>
          </a:p>
          <a:p>
            <a:pPr>
              <a:buNone/>
            </a:pPr>
            <a:r>
              <a:rPr lang="en-IN" sz="4400" dirty="0">
                <a:latin typeface="Times New Roman" panose="02020603050405020304" pitchFamily="18" charset="0"/>
                <a:cs typeface="Times New Roman" panose="02020603050405020304" pitchFamily="18" charset="0"/>
              </a:rPr>
              <a:t>void call(String </a:t>
            </a:r>
            <a:r>
              <a:rPr lang="en-IN" sz="4400" dirty="0" err="1">
                <a:latin typeface="Times New Roman" panose="02020603050405020304" pitchFamily="18" charset="0"/>
                <a:cs typeface="Times New Roman" panose="02020603050405020304" pitchFamily="18" charset="0"/>
              </a:rPr>
              <a:t>msg</a:t>
            </a:r>
            <a:r>
              <a:rPr lang="en-IN" sz="4400" dirty="0">
                <a:latin typeface="Times New Roman" panose="02020603050405020304" pitchFamily="18" charset="0"/>
                <a:cs typeface="Times New Roman" panose="02020603050405020304" pitchFamily="18" charset="0"/>
              </a:rPr>
              <a:t>) {</a:t>
            </a:r>
          </a:p>
          <a:p>
            <a:pPr>
              <a:buNone/>
            </a:pPr>
            <a:r>
              <a:rPr lang="en-IN" sz="4400" dirty="0" err="1">
                <a:latin typeface="Times New Roman" panose="02020603050405020304" pitchFamily="18" charset="0"/>
                <a:cs typeface="Times New Roman" panose="02020603050405020304" pitchFamily="18" charset="0"/>
              </a:rPr>
              <a:t>System.out.print</a:t>
            </a:r>
            <a:r>
              <a:rPr lang="en-IN" sz="4400" dirty="0">
                <a:latin typeface="Times New Roman" panose="02020603050405020304" pitchFamily="18" charset="0"/>
                <a:cs typeface="Times New Roman" panose="02020603050405020304" pitchFamily="18" charset="0"/>
              </a:rPr>
              <a:t>("[" + </a:t>
            </a:r>
            <a:r>
              <a:rPr lang="en-IN" sz="4400" dirty="0" err="1">
                <a:latin typeface="Times New Roman" panose="02020603050405020304" pitchFamily="18" charset="0"/>
                <a:cs typeface="Times New Roman" panose="02020603050405020304" pitchFamily="18" charset="0"/>
              </a:rPr>
              <a:t>msg</a:t>
            </a:r>
            <a:r>
              <a:rPr lang="en-IN" sz="4400" dirty="0">
                <a:latin typeface="Times New Roman" panose="02020603050405020304" pitchFamily="18" charset="0"/>
                <a:cs typeface="Times New Roman" panose="02020603050405020304" pitchFamily="18" charset="0"/>
              </a:rPr>
              <a:t>);</a:t>
            </a:r>
          </a:p>
          <a:p>
            <a:pPr>
              <a:buNone/>
            </a:pPr>
            <a:r>
              <a:rPr lang="en-IN" sz="4400" dirty="0">
                <a:latin typeface="Times New Roman" panose="02020603050405020304" pitchFamily="18" charset="0"/>
                <a:cs typeface="Times New Roman" panose="02020603050405020304" pitchFamily="18" charset="0"/>
              </a:rPr>
              <a:t>try {</a:t>
            </a:r>
          </a:p>
          <a:p>
            <a:pPr>
              <a:buNone/>
            </a:pPr>
            <a:r>
              <a:rPr lang="en-IN" sz="4400" dirty="0" err="1">
                <a:highlight>
                  <a:srgbClr val="FFFF00"/>
                </a:highlight>
                <a:latin typeface="Times New Roman" panose="02020603050405020304" pitchFamily="18" charset="0"/>
                <a:cs typeface="Times New Roman" panose="02020603050405020304" pitchFamily="18" charset="0"/>
              </a:rPr>
              <a:t>Thread.sleep</a:t>
            </a:r>
            <a:r>
              <a:rPr lang="en-IN" sz="4400" dirty="0">
                <a:highlight>
                  <a:srgbClr val="FFFF00"/>
                </a:highlight>
                <a:latin typeface="Times New Roman" panose="02020603050405020304" pitchFamily="18" charset="0"/>
                <a:cs typeface="Times New Roman" panose="02020603050405020304" pitchFamily="18" charset="0"/>
              </a:rPr>
              <a:t>(1000);</a:t>
            </a:r>
          </a:p>
          <a:p>
            <a:pPr>
              <a:buNone/>
            </a:pPr>
            <a:r>
              <a:rPr lang="en-IN" sz="4400" dirty="0">
                <a:latin typeface="Times New Roman" panose="02020603050405020304" pitchFamily="18" charset="0"/>
                <a:cs typeface="Times New Roman" panose="02020603050405020304" pitchFamily="18" charset="0"/>
              </a:rPr>
              <a:t>} catch(</a:t>
            </a:r>
            <a:r>
              <a:rPr lang="en-IN" sz="4400" dirty="0" err="1">
                <a:latin typeface="Times New Roman" panose="02020603050405020304" pitchFamily="18" charset="0"/>
                <a:cs typeface="Times New Roman" panose="02020603050405020304" pitchFamily="18" charset="0"/>
              </a:rPr>
              <a:t>InterruptedException</a:t>
            </a:r>
            <a:r>
              <a:rPr lang="en-IN" sz="4400" dirty="0">
                <a:latin typeface="Times New Roman" panose="02020603050405020304" pitchFamily="18" charset="0"/>
                <a:cs typeface="Times New Roman" panose="02020603050405020304" pitchFamily="18" charset="0"/>
              </a:rPr>
              <a:t> e) {</a:t>
            </a:r>
          </a:p>
          <a:p>
            <a:pPr>
              <a:buNone/>
            </a:pPr>
            <a:r>
              <a:rPr lang="en-IN" sz="4400" dirty="0" err="1">
                <a:latin typeface="Times New Roman" panose="02020603050405020304" pitchFamily="18" charset="0"/>
                <a:cs typeface="Times New Roman" panose="02020603050405020304" pitchFamily="18" charset="0"/>
              </a:rPr>
              <a:t>System.out.println</a:t>
            </a:r>
            <a:r>
              <a:rPr lang="en-IN" sz="4400" dirty="0">
                <a:latin typeface="Times New Roman" panose="02020603050405020304" pitchFamily="18" charset="0"/>
                <a:cs typeface="Times New Roman" panose="02020603050405020304" pitchFamily="18" charset="0"/>
              </a:rPr>
              <a:t>("Interrupted");</a:t>
            </a:r>
          </a:p>
          <a:p>
            <a:pPr>
              <a:buNone/>
            </a:pPr>
            <a:r>
              <a:rPr lang="en-IN" sz="4400" dirty="0">
                <a:latin typeface="Times New Roman" panose="02020603050405020304" pitchFamily="18" charset="0"/>
                <a:cs typeface="Times New Roman" panose="02020603050405020304" pitchFamily="18" charset="0"/>
              </a:rPr>
              <a:t>}</a:t>
            </a:r>
          </a:p>
          <a:p>
            <a:pPr>
              <a:buNone/>
            </a:pPr>
            <a:r>
              <a:rPr lang="en-IN" sz="4400" dirty="0" err="1">
                <a:latin typeface="Times New Roman" panose="02020603050405020304" pitchFamily="18" charset="0"/>
                <a:cs typeface="Times New Roman" panose="02020603050405020304" pitchFamily="18" charset="0"/>
              </a:rPr>
              <a:t>System.out.println</a:t>
            </a:r>
            <a:r>
              <a:rPr lang="en-IN" sz="4400" dirty="0">
                <a:latin typeface="Times New Roman" panose="02020603050405020304" pitchFamily="18" charset="0"/>
                <a:cs typeface="Times New Roman" panose="02020603050405020304" pitchFamily="18" charset="0"/>
              </a:rPr>
              <a:t>("]");</a:t>
            </a:r>
          </a:p>
          <a:p>
            <a:pPr>
              <a:buNone/>
            </a:pPr>
            <a:r>
              <a:rPr lang="en-IN" sz="4400" dirty="0">
                <a:latin typeface="Times New Roman" panose="02020603050405020304" pitchFamily="18" charset="0"/>
                <a:cs typeface="Times New Roman" panose="02020603050405020304" pitchFamily="18" charset="0"/>
              </a:rPr>
              <a:t>}</a:t>
            </a:r>
          </a:p>
          <a:p>
            <a:pPr>
              <a:buNone/>
            </a:pPr>
            <a:r>
              <a:rPr lang="en-US" sz="4400" dirty="0">
                <a:latin typeface="Times New Roman" panose="02020603050405020304" pitchFamily="18" charset="0"/>
                <a:cs typeface="Times New Roman" panose="02020603050405020304" pitchFamily="18" charset="0"/>
              </a:rPr>
              <a:t>}</a:t>
            </a:r>
            <a:endParaRPr lang="en-IN" sz="4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581E180-DF0C-4B63-8940-F8AF43851D79}"/>
              </a:ext>
            </a:extLst>
          </p:cNvPr>
          <p:cNvPicPr>
            <a:picLocks noChangeAspect="1"/>
          </p:cNvPicPr>
          <p:nvPr/>
        </p:nvPicPr>
        <p:blipFill>
          <a:blip r:embed="rId2"/>
          <a:stretch>
            <a:fillRect/>
          </a:stretch>
        </p:blipFill>
        <p:spPr>
          <a:xfrm>
            <a:off x="5419540" y="1279170"/>
            <a:ext cx="5276850" cy="25241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5869"/>
    </mc:Choice>
    <mc:Fallback xmlns="">
      <p:transition spd="slow" advTm="1586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309" y="0"/>
            <a:ext cx="10244091" cy="6124754"/>
          </a:xfrm>
          <a:prstGeom prst="rect">
            <a:avLst/>
          </a:prstGeom>
        </p:spPr>
        <p:txBody>
          <a:bodyPr wrap="square">
            <a:spAutoFit/>
          </a:bodyPr>
          <a:lstStyle/>
          <a:p>
            <a:r>
              <a:rPr lang="en-IN" sz="2800" dirty="0">
                <a:solidFill>
                  <a:srgbClr val="FF0000"/>
                </a:solidFill>
                <a:latin typeface="Times New Roman" panose="02020603050405020304" pitchFamily="18" charset="0"/>
                <a:cs typeface="Times New Roman" panose="02020603050405020304" pitchFamily="18" charset="0"/>
              </a:rPr>
              <a:t>class Caller implements </a:t>
            </a:r>
            <a:r>
              <a:rPr lang="en-IN" sz="2800" dirty="0" err="1">
                <a:solidFill>
                  <a:srgbClr val="FF0000"/>
                </a:solidFill>
                <a:latin typeface="Times New Roman" panose="02020603050405020304" pitchFamily="18" charset="0"/>
                <a:cs typeface="Times New Roman" panose="02020603050405020304" pitchFamily="18" charset="0"/>
              </a:rPr>
              <a:t>Runnable</a:t>
            </a:r>
            <a:r>
              <a:rPr lang="en-IN" sz="2800" dirty="0">
                <a:solidFill>
                  <a:srgbClr val="FF0000"/>
                </a:solidFill>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String </a:t>
            </a:r>
            <a:r>
              <a:rPr lang="en-IN" sz="2800" dirty="0" err="1">
                <a:latin typeface="Times New Roman" panose="02020603050405020304" pitchFamily="18" charset="0"/>
                <a:cs typeface="Times New Roman" panose="02020603050405020304" pitchFamily="18" charset="0"/>
              </a:rPr>
              <a:t>msg</a:t>
            </a:r>
            <a:r>
              <a:rPr lang="en-IN" sz="2800" dirty="0">
                <a:latin typeface="Times New Roman" panose="02020603050405020304" pitchFamily="18" charset="0"/>
                <a:cs typeface="Times New Roman" panose="02020603050405020304" pitchFamily="18" charset="0"/>
              </a:rPr>
              <a:t>;</a:t>
            </a:r>
          </a:p>
          <a:p>
            <a:r>
              <a:rPr lang="en-IN" sz="2800" dirty="0" err="1">
                <a:latin typeface="Times New Roman" panose="02020603050405020304" pitchFamily="18" charset="0"/>
                <a:cs typeface="Times New Roman" panose="02020603050405020304" pitchFamily="18" charset="0"/>
              </a:rPr>
              <a:t>Callme</a:t>
            </a:r>
            <a:r>
              <a:rPr lang="en-IN" sz="2800" dirty="0">
                <a:latin typeface="Times New Roman" panose="02020603050405020304" pitchFamily="18" charset="0"/>
                <a:cs typeface="Times New Roman" panose="02020603050405020304" pitchFamily="18" charset="0"/>
              </a:rPr>
              <a:t> target;</a:t>
            </a:r>
          </a:p>
          <a:p>
            <a:r>
              <a:rPr lang="en-IN" sz="2800" dirty="0">
                <a:latin typeface="Times New Roman" panose="02020603050405020304" pitchFamily="18" charset="0"/>
                <a:cs typeface="Times New Roman" panose="02020603050405020304" pitchFamily="18" charset="0"/>
              </a:rPr>
              <a:t>Thread t;</a:t>
            </a:r>
          </a:p>
          <a:p>
            <a:r>
              <a:rPr lang="en-IN" sz="2800" dirty="0">
                <a:latin typeface="Times New Roman" panose="02020603050405020304" pitchFamily="18" charset="0"/>
                <a:cs typeface="Times New Roman" panose="02020603050405020304" pitchFamily="18" charset="0"/>
              </a:rPr>
              <a:t>public Caller(</a:t>
            </a:r>
            <a:r>
              <a:rPr lang="en-IN" sz="2800" dirty="0" err="1">
                <a:solidFill>
                  <a:srgbClr val="FF0000"/>
                </a:solidFill>
                <a:latin typeface="Times New Roman" panose="02020603050405020304" pitchFamily="18" charset="0"/>
                <a:cs typeface="Times New Roman" panose="02020603050405020304" pitchFamily="18" charset="0"/>
              </a:rPr>
              <a:t>Callme</a:t>
            </a:r>
            <a:r>
              <a:rPr lang="en-IN" sz="2800" dirty="0">
                <a:solidFill>
                  <a:srgbClr val="FF0000"/>
                </a:solidFill>
                <a:latin typeface="Times New Roman" panose="02020603050405020304" pitchFamily="18" charset="0"/>
                <a:cs typeface="Times New Roman" panose="02020603050405020304" pitchFamily="18" charset="0"/>
              </a:rPr>
              <a:t> </a:t>
            </a:r>
            <a:r>
              <a:rPr lang="en-IN" sz="2800" dirty="0" err="1">
                <a:solidFill>
                  <a:srgbClr val="FF0000"/>
                </a:solidFill>
                <a:latin typeface="Times New Roman" panose="02020603050405020304" pitchFamily="18" charset="0"/>
                <a:cs typeface="Times New Roman" panose="02020603050405020304" pitchFamily="18" charset="0"/>
              </a:rPr>
              <a:t>targ</a:t>
            </a:r>
            <a:r>
              <a:rPr lang="en-IN" sz="2800" dirty="0">
                <a:solidFill>
                  <a:srgbClr val="FF0000"/>
                </a:solidFill>
                <a:latin typeface="Times New Roman" panose="02020603050405020304" pitchFamily="18" charset="0"/>
                <a:cs typeface="Times New Roman" panose="02020603050405020304" pitchFamily="18" charset="0"/>
              </a:rPr>
              <a:t>, String s</a:t>
            </a:r>
            <a:r>
              <a:rPr lang="en-IN" sz="2800" dirty="0">
                <a:latin typeface="Times New Roman" panose="02020603050405020304" pitchFamily="18" charset="0"/>
                <a:cs typeface="Times New Roman" panose="02020603050405020304" pitchFamily="18" charset="0"/>
              </a:rPr>
              <a:t>) {</a:t>
            </a:r>
          </a:p>
          <a:p>
            <a:r>
              <a:rPr lang="en-IN" sz="2800" dirty="0">
                <a:latin typeface="Times New Roman" panose="02020603050405020304" pitchFamily="18" charset="0"/>
                <a:cs typeface="Times New Roman" panose="02020603050405020304" pitchFamily="18" charset="0"/>
              </a:rPr>
              <a:t>target = </a:t>
            </a:r>
            <a:r>
              <a:rPr lang="en-IN" sz="2800" dirty="0" err="1">
                <a:latin typeface="Times New Roman" panose="02020603050405020304" pitchFamily="18" charset="0"/>
                <a:cs typeface="Times New Roman" panose="02020603050405020304" pitchFamily="18" charset="0"/>
              </a:rPr>
              <a:t>targ</a:t>
            </a:r>
            <a:r>
              <a:rPr lang="en-IN" sz="2800" dirty="0">
                <a:latin typeface="Times New Roman" panose="02020603050405020304" pitchFamily="18" charset="0"/>
                <a:cs typeface="Times New Roman" panose="02020603050405020304" pitchFamily="18" charset="0"/>
              </a:rPr>
              <a:t>;</a:t>
            </a:r>
          </a:p>
          <a:p>
            <a:r>
              <a:rPr lang="en-IN" sz="2800" dirty="0" err="1">
                <a:latin typeface="Times New Roman" panose="02020603050405020304" pitchFamily="18" charset="0"/>
                <a:cs typeface="Times New Roman" panose="02020603050405020304" pitchFamily="18" charset="0"/>
              </a:rPr>
              <a:t>msg</a:t>
            </a:r>
            <a:r>
              <a:rPr lang="en-IN" sz="2800" dirty="0">
                <a:latin typeface="Times New Roman" panose="02020603050405020304" pitchFamily="18" charset="0"/>
                <a:cs typeface="Times New Roman" panose="02020603050405020304" pitchFamily="18" charset="0"/>
              </a:rPr>
              <a:t> = s;</a:t>
            </a:r>
          </a:p>
          <a:p>
            <a:r>
              <a:rPr lang="en-IN" sz="2800" dirty="0">
                <a:latin typeface="Times New Roman" panose="02020603050405020304" pitchFamily="18" charset="0"/>
                <a:cs typeface="Times New Roman" panose="02020603050405020304" pitchFamily="18" charset="0"/>
              </a:rPr>
              <a:t>t = new Thread(this);</a:t>
            </a:r>
          </a:p>
          <a:p>
            <a:r>
              <a:rPr lang="en-IN" sz="2800" dirty="0" err="1">
                <a:latin typeface="Times New Roman" panose="02020603050405020304" pitchFamily="18" charset="0"/>
                <a:cs typeface="Times New Roman" panose="02020603050405020304" pitchFamily="18" charset="0"/>
              </a:rPr>
              <a:t>t.start</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a:t>
            </a:r>
          </a:p>
          <a:p>
            <a:r>
              <a:rPr lang="en-IN" sz="2800" dirty="0">
                <a:highlight>
                  <a:srgbClr val="FFFF00"/>
                </a:highlight>
                <a:latin typeface="Times New Roman" panose="02020603050405020304" pitchFamily="18" charset="0"/>
                <a:cs typeface="Times New Roman" panose="02020603050405020304" pitchFamily="18" charset="0"/>
              </a:rPr>
              <a:t>public void run() {</a:t>
            </a:r>
          </a:p>
          <a:p>
            <a:r>
              <a:rPr lang="en-IN" sz="2800" dirty="0" err="1">
                <a:solidFill>
                  <a:srgbClr val="FF0000"/>
                </a:solidFill>
                <a:highlight>
                  <a:srgbClr val="FFFF00"/>
                </a:highlight>
                <a:latin typeface="Times New Roman" panose="02020603050405020304" pitchFamily="18" charset="0"/>
                <a:cs typeface="Times New Roman" panose="02020603050405020304" pitchFamily="18" charset="0"/>
              </a:rPr>
              <a:t>target.call</a:t>
            </a:r>
            <a:r>
              <a:rPr lang="en-IN" sz="2800" dirty="0">
                <a:solidFill>
                  <a:srgbClr val="FF0000"/>
                </a:solidFill>
                <a:highlight>
                  <a:srgbClr val="FFFF00"/>
                </a:highlight>
                <a:latin typeface="Times New Roman" panose="02020603050405020304" pitchFamily="18" charset="0"/>
                <a:cs typeface="Times New Roman" panose="02020603050405020304" pitchFamily="18" charset="0"/>
              </a:rPr>
              <a:t>(</a:t>
            </a:r>
            <a:r>
              <a:rPr lang="en-IN" sz="2800" dirty="0" err="1">
                <a:solidFill>
                  <a:srgbClr val="FF0000"/>
                </a:solidFill>
                <a:highlight>
                  <a:srgbClr val="FFFF00"/>
                </a:highlight>
                <a:latin typeface="Times New Roman" panose="02020603050405020304" pitchFamily="18" charset="0"/>
                <a:cs typeface="Times New Roman" panose="02020603050405020304" pitchFamily="18" charset="0"/>
              </a:rPr>
              <a:t>msg</a:t>
            </a:r>
            <a:r>
              <a:rPr lang="en-IN" sz="2800" dirty="0">
                <a:solidFill>
                  <a:srgbClr val="FF0000"/>
                </a:solidFill>
                <a:highlight>
                  <a:srgbClr val="FFFF00"/>
                </a:highlight>
                <a:latin typeface="Times New Roman" panose="02020603050405020304" pitchFamily="18" charset="0"/>
                <a:cs typeface="Times New Roman" panose="02020603050405020304" pitchFamily="18" charset="0"/>
              </a:rPr>
              <a:t>);</a:t>
            </a:r>
          </a:p>
          <a:p>
            <a:r>
              <a:rPr lang="en-IN" sz="2800" dirty="0">
                <a:highlight>
                  <a:srgbClr val="FFFF00"/>
                </a:highlight>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advTm="428"/>
    </mc:Choice>
    <mc:Fallback xmlns="">
      <p:transition spd="slow" advTm="428"/>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677" y="-128528"/>
            <a:ext cx="11496582" cy="5755422"/>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class Synch {</a:t>
            </a:r>
          </a:p>
          <a:p>
            <a:r>
              <a:rPr lang="en-IN" sz="2400" dirty="0">
                <a:latin typeface="Times New Roman" panose="02020603050405020304" pitchFamily="18" charset="0"/>
                <a:cs typeface="Times New Roman" panose="02020603050405020304" pitchFamily="18" charset="0"/>
              </a:rPr>
              <a:t>public static void main(String </a:t>
            </a:r>
            <a:r>
              <a:rPr lang="en-IN" sz="2400" dirty="0" err="1">
                <a:latin typeface="Times New Roman" panose="02020603050405020304" pitchFamily="18" charset="0"/>
                <a:cs typeface="Times New Roman" panose="02020603050405020304" pitchFamily="18" charset="0"/>
              </a:rPr>
              <a:t>args</a:t>
            </a:r>
            <a:r>
              <a:rPr lang="en-IN" sz="2400" dirty="0">
                <a:latin typeface="Times New Roman" panose="02020603050405020304" pitchFamily="18" charset="0"/>
                <a:cs typeface="Times New Roman" panose="02020603050405020304" pitchFamily="18" charset="0"/>
              </a:rPr>
              <a:t>[]) {</a:t>
            </a:r>
          </a:p>
          <a:p>
            <a:r>
              <a:rPr lang="en-IN" sz="2400" dirty="0" err="1">
                <a:latin typeface="Times New Roman" panose="02020603050405020304" pitchFamily="18" charset="0"/>
                <a:cs typeface="Times New Roman" panose="02020603050405020304" pitchFamily="18" charset="0"/>
              </a:rPr>
              <a:t>Callme</a:t>
            </a:r>
            <a:r>
              <a:rPr lang="en-IN" sz="2400" dirty="0">
                <a:latin typeface="Times New Roman" panose="02020603050405020304" pitchFamily="18" charset="0"/>
                <a:cs typeface="Times New Roman" panose="02020603050405020304" pitchFamily="18" charset="0"/>
              </a:rPr>
              <a:t> target = new </a:t>
            </a:r>
            <a:r>
              <a:rPr lang="en-IN" sz="2400" dirty="0" err="1">
                <a:latin typeface="Times New Roman" panose="02020603050405020304" pitchFamily="18" charset="0"/>
                <a:cs typeface="Times New Roman" panose="02020603050405020304" pitchFamily="18" charset="0"/>
              </a:rPr>
              <a:t>Callme</a:t>
            </a:r>
            <a:r>
              <a:rPr lang="en-IN" sz="2400" dirty="0">
                <a:latin typeface="Times New Roman" panose="02020603050405020304" pitchFamily="18" charset="0"/>
                <a:cs typeface="Times New Roman" panose="02020603050405020304" pitchFamily="18" charset="0"/>
              </a:rPr>
              <a:t>();</a:t>
            </a:r>
          </a:p>
          <a:p>
            <a:r>
              <a:rPr lang="en-IN" sz="2400" dirty="0">
                <a:highlight>
                  <a:srgbClr val="FFFF00"/>
                </a:highlight>
                <a:latin typeface="Times New Roman" panose="02020603050405020304" pitchFamily="18" charset="0"/>
                <a:cs typeface="Times New Roman" panose="02020603050405020304" pitchFamily="18" charset="0"/>
              </a:rPr>
              <a:t>Caller ob1 = new Caller(target, "Hello");</a:t>
            </a:r>
          </a:p>
          <a:p>
            <a:r>
              <a:rPr lang="en-IN" sz="2400" dirty="0">
                <a:highlight>
                  <a:srgbClr val="FF00FF"/>
                </a:highlight>
                <a:latin typeface="Times New Roman" panose="02020603050405020304" pitchFamily="18" charset="0"/>
                <a:cs typeface="Times New Roman" panose="02020603050405020304" pitchFamily="18" charset="0"/>
              </a:rPr>
              <a:t>Caller ob2 = new Caller(target, "Synchronized");</a:t>
            </a:r>
          </a:p>
          <a:p>
            <a:r>
              <a:rPr lang="en-IN" sz="2400" dirty="0">
                <a:highlight>
                  <a:srgbClr val="00FFFF"/>
                </a:highlight>
                <a:latin typeface="Times New Roman" panose="02020603050405020304" pitchFamily="18" charset="0"/>
                <a:cs typeface="Times New Roman" panose="02020603050405020304" pitchFamily="18" charset="0"/>
              </a:rPr>
              <a:t>Caller ob3 = new Caller(target, "World");</a:t>
            </a:r>
          </a:p>
          <a:p>
            <a:r>
              <a:rPr lang="en-IN" sz="2400" dirty="0">
                <a:latin typeface="Times New Roman" panose="02020603050405020304" pitchFamily="18" charset="0"/>
                <a:cs typeface="Times New Roman" panose="02020603050405020304" pitchFamily="18" charset="0"/>
              </a:rPr>
              <a:t>// wait for threads to end</a:t>
            </a:r>
          </a:p>
          <a:p>
            <a:r>
              <a:rPr lang="en-IN" sz="2400" dirty="0">
                <a:latin typeface="Times New Roman" panose="02020603050405020304" pitchFamily="18" charset="0"/>
                <a:cs typeface="Times New Roman" panose="02020603050405020304" pitchFamily="18" charset="0"/>
              </a:rPr>
              <a:t>try {</a:t>
            </a:r>
          </a:p>
          <a:p>
            <a:r>
              <a:rPr lang="en-IN" sz="2400" dirty="0">
                <a:latin typeface="Times New Roman" panose="02020603050405020304" pitchFamily="18" charset="0"/>
                <a:cs typeface="Times New Roman" panose="02020603050405020304" pitchFamily="18" charset="0"/>
              </a:rPr>
              <a:t>ob1.t.join();</a:t>
            </a:r>
          </a:p>
          <a:p>
            <a:r>
              <a:rPr lang="en-IN" sz="2400" dirty="0">
                <a:latin typeface="Times New Roman" panose="02020603050405020304" pitchFamily="18" charset="0"/>
                <a:cs typeface="Times New Roman" panose="02020603050405020304" pitchFamily="18" charset="0"/>
              </a:rPr>
              <a:t>ob2.t.join();</a:t>
            </a:r>
          </a:p>
          <a:p>
            <a:r>
              <a:rPr lang="en-IN" sz="2400" dirty="0">
                <a:latin typeface="Times New Roman" panose="02020603050405020304" pitchFamily="18" charset="0"/>
                <a:cs typeface="Times New Roman" panose="02020603050405020304" pitchFamily="18" charset="0"/>
              </a:rPr>
              <a:t>ob3.t.join();</a:t>
            </a:r>
          </a:p>
          <a:p>
            <a:r>
              <a:rPr lang="en-IN" sz="2400" dirty="0">
                <a:latin typeface="Times New Roman" panose="02020603050405020304" pitchFamily="18" charset="0"/>
                <a:cs typeface="Times New Roman" panose="02020603050405020304" pitchFamily="18" charset="0"/>
              </a:rPr>
              <a:t>} catch(</a:t>
            </a:r>
            <a:r>
              <a:rPr lang="en-IN" sz="2400" dirty="0" err="1">
                <a:latin typeface="Times New Roman" panose="02020603050405020304" pitchFamily="18" charset="0"/>
                <a:cs typeface="Times New Roman" panose="02020603050405020304" pitchFamily="18" charset="0"/>
              </a:rPr>
              <a:t>InterruptedException</a:t>
            </a:r>
            <a:r>
              <a:rPr lang="en-IN" sz="2400" dirty="0">
                <a:latin typeface="Times New Roman" panose="02020603050405020304" pitchFamily="18" charset="0"/>
                <a:cs typeface="Times New Roman" panose="02020603050405020304" pitchFamily="18" charset="0"/>
              </a:rPr>
              <a:t> e) {</a:t>
            </a:r>
          </a:p>
          <a:p>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("Interrupted");</a:t>
            </a:r>
          </a:p>
          <a:p>
            <a:r>
              <a:rPr lang="en-IN" sz="2400"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2000" advTm="19031"/>
    </mc:Choice>
    <mc:Fallback xmlns="">
      <p:transition spd="slow" advTm="1903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br>
              <a:rPr lang="en-US" dirty="0"/>
            </a:br>
            <a:endParaRPr lang="en-IN" dirty="0"/>
          </a:p>
        </p:txBody>
      </p:sp>
      <p:pic>
        <p:nvPicPr>
          <p:cNvPr id="4" name="Picture 2" descr="Image result for threads in 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0057" y="17458"/>
            <a:ext cx="4285887" cy="1755358"/>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2" descr="Image result for threading in os"/>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Image result for threading in os"/>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Image result for threading in os"/>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17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5841" y="17458"/>
            <a:ext cx="1944216" cy="1755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054" y="17458"/>
            <a:ext cx="3600105" cy="17553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Content Placeholder 8">
            <a:extLst>
              <a:ext uri="{FF2B5EF4-FFF2-40B4-BE49-F238E27FC236}">
                <a16:creationId xmlns:a16="http://schemas.microsoft.com/office/drawing/2014/main" id="{7736CA11-BF6B-470D-BFDC-80CA69B034A3}"/>
              </a:ext>
            </a:extLst>
          </p:cNvPr>
          <p:cNvPicPr>
            <a:picLocks noGrp="1" noChangeAspect="1"/>
          </p:cNvPicPr>
          <p:nvPr>
            <p:ph idx="1"/>
          </p:nvPr>
        </p:nvPicPr>
        <p:blipFill>
          <a:blip r:embed="rId5"/>
          <a:stretch>
            <a:fillRect/>
          </a:stretch>
        </p:blipFill>
        <p:spPr>
          <a:xfrm>
            <a:off x="1130270" y="2002559"/>
            <a:ext cx="9860285" cy="3901354"/>
          </a:xfrm>
          <a:prstGeom prst="rect">
            <a:avLst/>
          </a:prstGeom>
        </p:spPr>
      </p:pic>
    </p:spTree>
    <p:extLst>
      <p:ext uri="{BB962C8B-B14F-4D97-AF65-F5344CB8AC3E}">
        <p14:creationId xmlns:p14="http://schemas.microsoft.com/office/powerpoint/2010/main" val="643183874"/>
      </p:ext>
    </p:extLst>
  </p:cSld>
  <p:clrMapOvr>
    <a:masterClrMapping/>
  </p:clrMapOvr>
  <mc:AlternateContent xmlns:mc="http://schemas.openxmlformats.org/markup-compatibility/2006" xmlns:p14="http://schemas.microsoft.com/office/powerpoint/2010/main">
    <mc:Choice Requires="p14">
      <p:transition spd="slow" p14:dur="2000" advTm="90680"/>
    </mc:Choice>
    <mc:Fallback xmlns="">
      <p:transition spd="slow" advTm="9068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8474" y="533401"/>
            <a:ext cx="11523215" cy="4770537"/>
          </a:xfrm>
          <a:prstGeom prst="rect">
            <a:avLst/>
          </a:prstGeom>
        </p:spPr>
        <p:txBody>
          <a:bodyPr wrap="square">
            <a:spAutoFit/>
          </a:bodyPr>
          <a:lstStyle/>
          <a:p>
            <a:pPr algn="just">
              <a:buFont typeface="Arial" pitchFamily="34" charset="0"/>
              <a:buChar char="•"/>
            </a:pPr>
            <a:r>
              <a:rPr lang="en-IN" sz="2800" dirty="0"/>
              <a:t>output produced by this program:</a:t>
            </a:r>
          </a:p>
          <a:p>
            <a:pPr algn="just"/>
            <a:r>
              <a:rPr lang="en-IN" sz="2800" dirty="0"/>
              <a:t>[Hello[Synchronized[World]</a:t>
            </a:r>
          </a:p>
          <a:p>
            <a:pPr algn="just"/>
            <a:r>
              <a:rPr lang="en-IN" sz="2800" dirty="0"/>
              <a:t>]</a:t>
            </a:r>
          </a:p>
          <a:p>
            <a:pPr algn="just"/>
            <a:r>
              <a:rPr lang="en-IN" sz="2800" dirty="0"/>
              <a:t>]</a:t>
            </a:r>
          </a:p>
          <a:p>
            <a:pPr algn="just">
              <a:buFont typeface="Arial" pitchFamily="34" charset="0"/>
              <a:buChar char="•"/>
            </a:pPr>
            <a:r>
              <a:rPr lang="en-IN" sz="2400" dirty="0"/>
              <a:t> This program has three simple classes. </a:t>
            </a:r>
          </a:p>
          <a:p>
            <a:pPr algn="just">
              <a:buFont typeface="Arial" pitchFamily="34" charset="0"/>
              <a:buChar char="•"/>
            </a:pPr>
            <a:endParaRPr lang="en-IN" sz="2400" dirty="0"/>
          </a:p>
          <a:p>
            <a:pPr algn="just">
              <a:buFont typeface="Arial" pitchFamily="34" charset="0"/>
              <a:buChar char="•"/>
            </a:pPr>
            <a:r>
              <a:rPr lang="en-IN" sz="2400" dirty="0"/>
              <a:t>The first one, </a:t>
            </a:r>
            <a:r>
              <a:rPr lang="en-IN" sz="2400" b="1" dirty="0" err="1"/>
              <a:t>Callme,</a:t>
            </a:r>
            <a:r>
              <a:rPr lang="en-IN" sz="2400" dirty="0" err="1"/>
              <a:t>has</a:t>
            </a:r>
            <a:r>
              <a:rPr lang="en-IN" sz="2400" dirty="0"/>
              <a:t> a single method named </a:t>
            </a:r>
            <a:r>
              <a:rPr lang="en-IN" sz="2400" b="1" dirty="0"/>
              <a:t>call( ). The call( ) method takes a String parameter called </a:t>
            </a:r>
            <a:r>
              <a:rPr lang="en-IN" sz="2400" b="1" dirty="0" err="1"/>
              <a:t>msg.This</a:t>
            </a:r>
            <a:r>
              <a:rPr lang="en-IN" sz="2400" b="1" dirty="0"/>
              <a:t> </a:t>
            </a:r>
            <a:r>
              <a:rPr lang="en-IN" sz="2400" dirty="0"/>
              <a:t>method tries to print the </a:t>
            </a:r>
            <a:r>
              <a:rPr lang="en-IN" sz="2400" b="1" dirty="0" err="1"/>
              <a:t>msg</a:t>
            </a:r>
            <a:r>
              <a:rPr lang="en-IN" sz="2400" b="1" dirty="0"/>
              <a:t> string inside of square brackets. </a:t>
            </a:r>
          </a:p>
          <a:p>
            <a:pPr algn="just"/>
            <a:endParaRPr lang="en-IN" sz="2400" b="1" dirty="0"/>
          </a:p>
          <a:p>
            <a:pPr algn="just">
              <a:buFont typeface="Arial" pitchFamily="34" charset="0"/>
              <a:buChar char="•"/>
            </a:pPr>
            <a:r>
              <a:rPr lang="en-IN" sz="2400" dirty="0"/>
              <a:t>After </a:t>
            </a:r>
            <a:r>
              <a:rPr lang="en-IN" sz="2400" b="1" dirty="0"/>
              <a:t>call( ) it prints the opening bracket and the </a:t>
            </a:r>
            <a:r>
              <a:rPr lang="en-IN" sz="2400" b="1" dirty="0" err="1"/>
              <a:t>msg</a:t>
            </a:r>
            <a:r>
              <a:rPr lang="en-IN" sz="2400" b="1" dirty="0"/>
              <a:t> string, it calls </a:t>
            </a:r>
            <a:r>
              <a:rPr lang="en-IN" sz="2400" b="1" dirty="0" err="1"/>
              <a:t>Thread.sleep</a:t>
            </a:r>
            <a:r>
              <a:rPr lang="en-IN" sz="2400" b="1" dirty="0"/>
              <a:t>(1000),</a:t>
            </a:r>
            <a:r>
              <a:rPr lang="en-IN" sz="2400" dirty="0"/>
              <a:t>which pauses the current thread for one second</a:t>
            </a:r>
          </a:p>
        </p:txBody>
      </p:sp>
    </p:spTree>
  </p:cSld>
  <p:clrMapOvr>
    <a:masterClrMapping/>
  </p:clrMapOvr>
  <mc:AlternateContent xmlns:mc="http://schemas.openxmlformats.org/markup-compatibility/2006" xmlns:p14="http://schemas.microsoft.com/office/powerpoint/2010/main">
    <mc:Choice Requires="p14">
      <p:transition spd="slow" p14:dur="2000" advTm="15814"/>
    </mc:Choice>
    <mc:Fallback xmlns="">
      <p:transition spd="slow" advTm="1581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3984" y="1076416"/>
            <a:ext cx="11558727" cy="4889377"/>
          </a:xfrm>
        </p:spPr>
        <p:txBody>
          <a:bodyPr>
            <a:noAutofit/>
          </a:bodyPr>
          <a:lstStyle/>
          <a:p>
            <a:pPr algn="just">
              <a:buFont typeface="Arial" pitchFamily="34" charset="0"/>
              <a:buChar char="•"/>
            </a:pPr>
            <a:r>
              <a:rPr lang="en-IN" sz="2800" dirty="0">
                <a:latin typeface="Times New Roman" panose="02020603050405020304" pitchFamily="18" charset="0"/>
                <a:cs typeface="Times New Roman" panose="02020603050405020304" pitchFamily="18" charset="0"/>
              </a:rPr>
              <a:t>The constructor of the next class, </a:t>
            </a:r>
            <a:r>
              <a:rPr lang="en-IN" sz="2800" b="1" dirty="0">
                <a:latin typeface="Times New Roman" panose="02020603050405020304" pitchFamily="18" charset="0"/>
                <a:cs typeface="Times New Roman" panose="02020603050405020304" pitchFamily="18" charset="0"/>
              </a:rPr>
              <a:t>Caller, takes a </a:t>
            </a:r>
            <a:r>
              <a:rPr lang="en-IN" sz="2800" b="1" dirty="0">
                <a:solidFill>
                  <a:srgbClr val="FF0000"/>
                </a:solidFill>
                <a:latin typeface="Times New Roman" panose="02020603050405020304" pitchFamily="18" charset="0"/>
                <a:cs typeface="Times New Roman" panose="02020603050405020304" pitchFamily="18" charset="0"/>
              </a:rPr>
              <a:t>reference to an instance of the </a:t>
            </a:r>
            <a:r>
              <a:rPr lang="en-IN" sz="2800" b="1" dirty="0" err="1">
                <a:solidFill>
                  <a:srgbClr val="FF0000"/>
                </a:solidFill>
                <a:latin typeface="Times New Roman" panose="02020603050405020304" pitchFamily="18" charset="0"/>
                <a:cs typeface="Times New Roman" panose="02020603050405020304" pitchFamily="18" charset="0"/>
              </a:rPr>
              <a:t>Callme</a:t>
            </a:r>
            <a:r>
              <a:rPr lang="en-IN" sz="2800" b="1" dirty="0">
                <a:solidFill>
                  <a:srgbClr val="FF0000"/>
                </a:solidFill>
                <a:latin typeface="Times New Roman" panose="02020603050405020304" pitchFamily="18" charset="0"/>
                <a:cs typeface="Times New Roman" panose="02020603050405020304" pitchFamily="18" charset="0"/>
              </a:rPr>
              <a:t> class </a:t>
            </a:r>
            <a:r>
              <a:rPr lang="en-IN" sz="2800" dirty="0">
                <a:latin typeface="Times New Roman" panose="02020603050405020304" pitchFamily="18" charset="0"/>
                <a:cs typeface="Times New Roman" panose="02020603050405020304" pitchFamily="18" charset="0"/>
              </a:rPr>
              <a:t>and a </a:t>
            </a:r>
            <a:r>
              <a:rPr lang="en-IN" sz="2800" b="1" dirty="0">
                <a:latin typeface="Times New Roman" panose="02020603050405020304" pitchFamily="18" charset="0"/>
                <a:cs typeface="Times New Roman" panose="02020603050405020304" pitchFamily="18" charset="0"/>
              </a:rPr>
              <a:t>String, which are stored in target and </a:t>
            </a:r>
            <a:r>
              <a:rPr lang="en-IN" sz="2800" b="1" dirty="0" err="1">
                <a:latin typeface="Times New Roman" panose="02020603050405020304" pitchFamily="18" charset="0"/>
                <a:cs typeface="Times New Roman" panose="02020603050405020304" pitchFamily="18" charset="0"/>
              </a:rPr>
              <a:t>msg</a:t>
            </a:r>
            <a:r>
              <a:rPr lang="en-IN" sz="2800" b="1" dirty="0">
                <a:latin typeface="Times New Roman" panose="02020603050405020304" pitchFamily="18" charset="0"/>
                <a:cs typeface="Times New Roman" panose="02020603050405020304" pitchFamily="18" charset="0"/>
              </a:rPr>
              <a:t>, respectively. </a:t>
            </a:r>
          </a:p>
          <a:p>
            <a:pPr marL="0" indent="0" algn="just">
              <a:buNone/>
            </a:pPr>
            <a:endParaRPr lang="en-IN" sz="2800" b="1" dirty="0">
              <a:latin typeface="Times New Roman" panose="02020603050405020304" pitchFamily="18" charset="0"/>
              <a:cs typeface="Times New Roman" panose="02020603050405020304" pitchFamily="18" charset="0"/>
            </a:endParaRPr>
          </a:p>
          <a:p>
            <a:pPr algn="just">
              <a:buFont typeface="Arial" pitchFamily="34" charset="0"/>
              <a:buChar char="•"/>
            </a:pPr>
            <a:r>
              <a:rPr lang="en-IN" sz="2800" b="1" dirty="0">
                <a:latin typeface="Times New Roman" panose="02020603050405020304" pitchFamily="18" charset="0"/>
                <a:cs typeface="Times New Roman" panose="02020603050405020304" pitchFamily="18" charset="0"/>
              </a:rPr>
              <a:t>The constructor also </a:t>
            </a:r>
            <a:r>
              <a:rPr lang="en-IN" sz="2800" dirty="0">
                <a:latin typeface="Times New Roman" panose="02020603050405020304" pitchFamily="18" charset="0"/>
                <a:cs typeface="Times New Roman" panose="02020603050405020304" pitchFamily="18" charset="0"/>
              </a:rPr>
              <a:t>creates a new thread that will call this object’s </a:t>
            </a:r>
            <a:r>
              <a:rPr lang="en-IN" sz="2800" b="1" dirty="0">
                <a:latin typeface="Times New Roman" panose="02020603050405020304" pitchFamily="18" charset="0"/>
                <a:cs typeface="Times New Roman" panose="02020603050405020304" pitchFamily="18" charset="0"/>
              </a:rPr>
              <a:t>run( ) method. The thread is started immediately.</a:t>
            </a:r>
          </a:p>
          <a:p>
            <a:pPr algn="just">
              <a:buFont typeface="Arial" pitchFamily="34" charset="0"/>
              <a:buChar char="•"/>
            </a:pPr>
            <a:endParaRPr lang="en-IN" sz="2800" b="1"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79900" y="186432"/>
            <a:ext cx="10653646" cy="381739"/>
          </a:xfrm>
        </p:spPr>
        <p:txBody>
          <a:bodyPr>
            <a:normAutofit fontScale="90000"/>
          </a:bodyPr>
          <a:lstStyle/>
          <a:p>
            <a:r>
              <a:rPr lang="en-IN" b="1" dirty="0"/>
              <a:t>Thread Synchronization Using Synchronized Methods</a:t>
            </a:r>
            <a:endParaRPr lang="en-IN" dirty="0"/>
          </a:p>
        </p:txBody>
      </p:sp>
    </p:spTree>
    <p:extLst>
      <p:ext uri="{BB962C8B-B14F-4D97-AF65-F5344CB8AC3E}">
        <p14:creationId xmlns:p14="http://schemas.microsoft.com/office/powerpoint/2010/main" val="3737863971"/>
      </p:ext>
    </p:extLst>
  </p:cSld>
  <p:clrMapOvr>
    <a:masterClrMapping/>
  </p:clrMapOvr>
  <mc:AlternateContent xmlns:mc="http://schemas.openxmlformats.org/markup-compatibility/2006" xmlns:p14="http://schemas.microsoft.com/office/powerpoint/2010/main">
    <mc:Choice Requires="p14">
      <p:transition spd="slow" p14:dur="2000" advTm="15394"/>
    </mc:Choice>
    <mc:Fallback xmlns="">
      <p:transition spd="slow" advTm="15394"/>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1841" y="1136342"/>
            <a:ext cx="11452193" cy="4330003"/>
          </a:xfrm>
        </p:spPr>
        <p:txBody>
          <a:bodyPr>
            <a:normAutofit/>
          </a:bodyPr>
          <a:lstStyle/>
          <a:p>
            <a:pPr algn="just">
              <a:buFont typeface="Arial" pitchFamily="34" charset="0"/>
              <a:buChar char="•"/>
            </a:pPr>
            <a:r>
              <a:rPr lang="en-IN" sz="2400" dirty="0"/>
              <a:t>The </a:t>
            </a:r>
            <a:r>
              <a:rPr lang="en-IN" sz="2400" b="1" dirty="0"/>
              <a:t>run( ) method of Caller calls the call( ) method </a:t>
            </a:r>
            <a:r>
              <a:rPr lang="en-IN" sz="2400" b="1" dirty="0">
                <a:solidFill>
                  <a:srgbClr val="FF0000"/>
                </a:solidFill>
              </a:rPr>
              <a:t>on the target instance of </a:t>
            </a:r>
            <a:r>
              <a:rPr lang="en-IN" sz="2400" b="1" dirty="0" err="1">
                <a:solidFill>
                  <a:srgbClr val="FF0000"/>
                </a:solidFill>
              </a:rPr>
              <a:t>Callme</a:t>
            </a:r>
            <a:r>
              <a:rPr lang="en-IN" sz="2400" b="1" dirty="0"/>
              <a:t>, passing </a:t>
            </a:r>
            <a:r>
              <a:rPr lang="en-IN" sz="2400" dirty="0"/>
              <a:t>in the </a:t>
            </a:r>
            <a:r>
              <a:rPr lang="en-IN" sz="2400" b="1" dirty="0" err="1"/>
              <a:t>msg</a:t>
            </a:r>
            <a:r>
              <a:rPr lang="en-IN" sz="2400" b="1" dirty="0"/>
              <a:t> string.</a:t>
            </a:r>
          </a:p>
          <a:p>
            <a:pPr algn="just">
              <a:buFont typeface="Arial" pitchFamily="34" charset="0"/>
              <a:buChar char="•"/>
            </a:pPr>
            <a:endParaRPr lang="en-IN" sz="2400" b="1" dirty="0"/>
          </a:p>
          <a:p>
            <a:pPr algn="just">
              <a:buFont typeface="Arial" pitchFamily="34" charset="0"/>
              <a:buChar char="•"/>
            </a:pPr>
            <a:r>
              <a:rPr lang="en-IN" sz="2400" b="1" dirty="0"/>
              <a:t> Finally, the Synch class starts by creating a single instance of </a:t>
            </a:r>
            <a:r>
              <a:rPr lang="en-IN" sz="2400" b="1" dirty="0" err="1"/>
              <a:t>Callme</a:t>
            </a:r>
            <a:r>
              <a:rPr lang="en-IN" sz="2400" b="1" dirty="0"/>
              <a:t>, and </a:t>
            </a:r>
            <a:r>
              <a:rPr lang="en-IN" sz="2400" dirty="0"/>
              <a:t>three instances of </a:t>
            </a:r>
            <a:r>
              <a:rPr lang="en-IN" sz="2400" b="1" dirty="0"/>
              <a:t>Caller, each with a unique message string.</a:t>
            </a:r>
          </a:p>
          <a:p>
            <a:pPr algn="just">
              <a:buFont typeface="Arial" pitchFamily="34" charset="0"/>
              <a:buChar char="•"/>
            </a:pPr>
            <a:endParaRPr lang="en-IN" sz="2400" b="1" dirty="0"/>
          </a:p>
          <a:p>
            <a:pPr algn="just">
              <a:buFont typeface="Arial" pitchFamily="34" charset="0"/>
              <a:buChar char="•"/>
            </a:pPr>
            <a:r>
              <a:rPr lang="en-IN" sz="2400" dirty="0"/>
              <a:t>The same instance of </a:t>
            </a:r>
            <a:r>
              <a:rPr lang="en-IN" sz="2400" b="1" dirty="0" err="1"/>
              <a:t>Callme</a:t>
            </a:r>
            <a:r>
              <a:rPr lang="en-IN" sz="2400" b="1" dirty="0"/>
              <a:t> </a:t>
            </a:r>
            <a:r>
              <a:rPr lang="en-IN" sz="2400" dirty="0"/>
              <a:t>is passed to each </a:t>
            </a:r>
            <a:r>
              <a:rPr lang="en-IN" sz="2400" b="1" dirty="0"/>
              <a:t>Caller.</a:t>
            </a:r>
            <a:endParaRPr lang="en-IN" sz="2400" dirty="0"/>
          </a:p>
          <a:p>
            <a:endParaRPr lang="en-IN" dirty="0"/>
          </a:p>
        </p:txBody>
      </p:sp>
      <p:sp>
        <p:nvSpPr>
          <p:cNvPr id="3" name="Title 2"/>
          <p:cNvSpPr>
            <a:spLocks noGrp="1"/>
          </p:cNvSpPr>
          <p:nvPr>
            <p:ph type="title"/>
          </p:nvPr>
        </p:nvSpPr>
        <p:spPr>
          <a:xfrm>
            <a:off x="390618" y="1"/>
            <a:ext cx="10342928" cy="710214"/>
          </a:xfrm>
        </p:spPr>
        <p:txBody>
          <a:bodyPr>
            <a:normAutofit fontScale="90000"/>
          </a:bodyPr>
          <a:lstStyle/>
          <a:p>
            <a:r>
              <a:rPr lang="en-IN" b="1" dirty="0"/>
              <a:t>Thread Synchronization Using Synchronized Methods</a:t>
            </a:r>
            <a:endParaRPr lang="en-IN" dirty="0"/>
          </a:p>
        </p:txBody>
      </p:sp>
    </p:spTree>
    <p:extLst>
      <p:ext uri="{BB962C8B-B14F-4D97-AF65-F5344CB8AC3E}">
        <p14:creationId xmlns:p14="http://schemas.microsoft.com/office/powerpoint/2010/main" val="512063391"/>
      </p:ext>
    </p:extLst>
  </p:cSld>
  <p:clrMapOvr>
    <a:masterClrMapping/>
  </p:clrMapOvr>
  <mc:AlternateContent xmlns:mc="http://schemas.openxmlformats.org/markup-compatibility/2006" xmlns:p14="http://schemas.microsoft.com/office/powerpoint/2010/main">
    <mc:Choice Requires="p14">
      <p:transition spd="slow" p14:dur="2000" advTm="9573"/>
    </mc:Choice>
    <mc:Fallback xmlns="">
      <p:transition spd="slow" advTm="957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1437" y="914400"/>
            <a:ext cx="10795245" cy="4607512"/>
          </a:xfrm>
        </p:spPr>
        <p:txBody>
          <a:bodyPr>
            <a:normAutofit/>
          </a:bodyPr>
          <a:lstStyle/>
          <a:p>
            <a:pPr algn="just">
              <a:buFont typeface="Arial" pitchFamily="34" charset="0"/>
              <a:buChar char="•"/>
            </a:pPr>
            <a:r>
              <a:rPr lang="en-IN" sz="2400" dirty="0"/>
              <a:t>By calling </a:t>
            </a:r>
            <a:r>
              <a:rPr lang="en-IN" sz="2400" b="1" dirty="0"/>
              <a:t>sleep( ), the call( ) method allows execution to switch to another </a:t>
            </a:r>
            <a:r>
              <a:rPr lang="en-IN" sz="2400" dirty="0"/>
              <a:t>thread.</a:t>
            </a:r>
          </a:p>
          <a:p>
            <a:pPr algn="just">
              <a:buFont typeface="Arial" pitchFamily="34" charset="0"/>
              <a:buChar char="•"/>
            </a:pPr>
            <a:endParaRPr lang="en-IN" sz="2400" dirty="0"/>
          </a:p>
          <a:p>
            <a:pPr algn="just">
              <a:buFont typeface="Arial" pitchFamily="34" charset="0"/>
              <a:buChar char="•"/>
            </a:pPr>
            <a:r>
              <a:rPr lang="en-IN" sz="2400" dirty="0"/>
              <a:t> This results in the mixed-up output of the three message strings.</a:t>
            </a:r>
          </a:p>
          <a:p>
            <a:pPr algn="just"/>
            <a:endParaRPr lang="en-IN" sz="2400" dirty="0"/>
          </a:p>
          <a:p>
            <a:pPr algn="just">
              <a:buFont typeface="Arial" pitchFamily="34" charset="0"/>
              <a:buChar char="•"/>
            </a:pPr>
            <a:r>
              <a:rPr lang="en-IN" sz="2400" dirty="0"/>
              <a:t> In this program, nothing exists to </a:t>
            </a:r>
            <a:r>
              <a:rPr lang="en-IN" sz="2400" dirty="0">
                <a:solidFill>
                  <a:srgbClr val="00B050"/>
                </a:solidFill>
              </a:rPr>
              <a:t>stop </a:t>
            </a:r>
            <a:r>
              <a:rPr lang="en-IN" sz="2400" b="1" i="1" dirty="0">
                <a:solidFill>
                  <a:srgbClr val="00B050"/>
                </a:solidFill>
              </a:rPr>
              <a:t>all three threads from calling the same method, on the same object, at the same time</a:t>
            </a:r>
            <a:r>
              <a:rPr lang="en-IN" sz="2400" dirty="0"/>
              <a:t>. This is known as a </a:t>
            </a:r>
            <a:r>
              <a:rPr lang="en-IN" sz="2400" b="1" i="1" dirty="0">
                <a:solidFill>
                  <a:srgbClr val="00B0F0"/>
                </a:solidFill>
              </a:rPr>
              <a:t>race condition</a:t>
            </a:r>
            <a:r>
              <a:rPr lang="en-IN" sz="2400" i="1" dirty="0"/>
              <a:t>, because the three threads are racing each </a:t>
            </a:r>
            <a:r>
              <a:rPr lang="en-IN" sz="2400" dirty="0"/>
              <a:t>other to complete the method. </a:t>
            </a:r>
          </a:p>
          <a:p>
            <a:endParaRPr lang="en-IN" dirty="0"/>
          </a:p>
        </p:txBody>
      </p:sp>
      <p:sp>
        <p:nvSpPr>
          <p:cNvPr id="3" name="Title 2"/>
          <p:cNvSpPr>
            <a:spLocks noGrp="1"/>
          </p:cNvSpPr>
          <p:nvPr>
            <p:ph type="title"/>
          </p:nvPr>
        </p:nvSpPr>
        <p:spPr>
          <a:xfrm>
            <a:off x="452762" y="133165"/>
            <a:ext cx="10280784" cy="470518"/>
          </a:xfrm>
        </p:spPr>
        <p:txBody>
          <a:bodyPr>
            <a:normAutofit fontScale="90000"/>
          </a:bodyPr>
          <a:lstStyle/>
          <a:p>
            <a:r>
              <a:rPr lang="en-IN" b="1" dirty="0"/>
              <a:t>Thread Synchronization Using Synchronized Methods</a:t>
            </a:r>
            <a:endParaRPr lang="en-IN" dirty="0"/>
          </a:p>
        </p:txBody>
      </p:sp>
    </p:spTree>
    <p:extLst>
      <p:ext uri="{BB962C8B-B14F-4D97-AF65-F5344CB8AC3E}">
        <p14:creationId xmlns:p14="http://schemas.microsoft.com/office/powerpoint/2010/main" val="1238794945"/>
      </p:ext>
    </p:extLst>
  </p:cSld>
  <p:clrMapOvr>
    <a:masterClrMapping/>
  </p:clrMapOvr>
  <mc:AlternateContent xmlns:mc="http://schemas.openxmlformats.org/markup-compatibility/2006" xmlns:p14="http://schemas.microsoft.com/office/powerpoint/2010/main">
    <mc:Choice Requires="p14">
      <p:transition spd="slow" p14:dur="2000" advTm="33048"/>
    </mc:Choice>
    <mc:Fallback xmlns="">
      <p:transition spd="slow" advTm="33048"/>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8475" y="887767"/>
            <a:ext cx="11629746" cy="4714043"/>
          </a:xfrm>
        </p:spPr>
        <p:txBody>
          <a:bodyPr>
            <a:normAutofit fontScale="92500"/>
          </a:bodyPr>
          <a:lstStyle/>
          <a:p>
            <a:pPr>
              <a:buFont typeface="Arial" pitchFamily="34" charset="0"/>
              <a:buChar char="•"/>
            </a:pPr>
            <a:r>
              <a:rPr lang="en-IN" sz="2800" dirty="0">
                <a:latin typeface="Times New Roman" panose="02020603050405020304" pitchFamily="18" charset="0"/>
                <a:cs typeface="Times New Roman" panose="02020603050405020304" pitchFamily="18" charset="0"/>
              </a:rPr>
              <a:t>To fix the preceding program, you must </a:t>
            </a:r>
            <a:r>
              <a:rPr lang="en-IN" sz="2800" i="1" dirty="0">
                <a:latin typeface="Times New Roman" panose="02020603050405020304" pitchFamily="18" charset="0"/>
                <a:cs typeface="Times New Roman" panose="02020603050405020304" pitchFamily="18" charset="0"/>
              </a:rPr>
              <a:t>serialize access to </a:t>
            </a:r>
            <a:r>
              <a:rPr lang="en-IN" sz="2800" b="1" i="1" dirty="0">
                <a:latin typeface="Times New Roman" panose="02020603050405020304" pitchFamily="18" charset="0"/>
                <a:cs typeface="Times New Roman" panose="02020603050405020304" pitchFamily="18" charset="0"/>
              </a:rPr>
              <a:t>call( ). That is, you must </a:t>
            </a:r>
            <a:r>
              <a:rPr lang="en-IN" sz="2800" dirty="0">
                <a:latin typeface="Times New Roman" panose="02020603050405020304" pitchFamily="18" charset="0"/>
                <a:cs typeface="Times New Roman" panose="02020603050405020304" pitchFamily="18" charset="0"/>
              </a:rPr>
              <a:t>restrict its access to only one thread at a time. </a:t>
            </a:r>
          </a:p>
          <a:p>
            <a:r>
              <a:rPr lang="en-IN" sz="2800" dirty="0">
                <a:latin typeface="Times New Roman" panose="02020603050405020304" pitchFamily="18" charset="0"/>
                <a:cs typeface="Times New Roman" panose="02020603050405020304" pitchFamily="18" charset="0"/>
              </a:rPr>
              <a:t>To do this, you simply need to precede </a:t>
            </a:r>
            <a:r>
              <a:rPr lang="en-IN" sz="2800" b="1" dirty="0">
                <a:latin typeface="Times New Roman" panose="02020603050405020304" pitchFamily="18" charset="0"/>
                <a:cs typeface="Times New Roman" panose="02020603050405020304" pitchFamily="18" charset="0"/>
              </a:rPr>
              <a:t>call( )’s </a:t>
            </a:r>
            <a:r>
              <a:rPr lang="en-IN" sz="2800" dirty="0">
                <a:latin typeface="Times New Roman" panose="02020603050405020304" pitchFamily="18" charset="0"/>
                <a:cs typeface="Times New Roman" panose="02020603050405020304" pitchFamily="18" charset="0"/>
              </a:rPr>
              <a:t>definition with the keyword </a:t>
            </a:r>
            <a:r>
              <a:rPr lang="en-IN" sz="2800" b="1" dirty="0">
                <a:latin typeface="Times New Roman" panose="02020603050405020304" pitchFamily="18" charset="0"/>
                <a:cs typeface="Times New Roman" panose="02020603050405020304" pitchFamily="18" charset="0"/>
              </a:rPr>
              <a:t>synchronized, as shown here:</a:t>
            </a:r>
          </a:p>
          <a:p>
            <a:pPr marL="45720" indent="0">
              <a:buNone/>
            </a:pPr>
            <a:r>
              <a:rPr lang="en-IN" sz="2800" dirty="0">
                <a:latin typeface="Times New Roman" panose="02020603050405020304" pitchFamily="18" charset="0"/>
                <a:cs typeface="Times New Roman" panose="02020603050405020304" pitchFamily="18" charset="0"/>
              </a:rPr>
              <a:t>	class </a:t>
            </a:r>
            <a:r>
              <a:rPr lang="en-IN" sz="2800" dirty="0" err="1">
                <a:latin typeface="Times New Roman" panose="02020603050405020304" pitchFamily="18" charset="0"/>
                <a:cs typeface="Times New Roman" panose="02020603050405020304" pitchFamily="18" charset="0"/>
              </a:rPr>
              <a:t>Callme</a:t>
            </a:r>
            <a:r>
              <a:rPr lang="en-IN" sz="2800" dirty="0">
                <a:latin typeface="Times New Roman" panose="02020603050405020304" pitchFamily="18" charset="0"/>
                <a:cs typeface="Times New Roman" panose="02020603050405020304" pitchFamily="18" charset="0"/>
              </a:rPr>
              <a:t> {</a:t>
            </a:r>
          </a:p>
          <a:p>
            <a:pPr marL="45720" indent="0">
              <a:buNone/>
            </a:pPr>
            <a:r>
              <a:rPr lang="en-IN" sz="2800" dirty="0">
                <a:latin typeface="Times New Roman" panose="02020603050405020304" pitchFamily="18" charset="0"/>
                <a:cs typeface="Times New Roman" panose="02020603050405020304" pitchFamily="18" charset="0"/>
              </a:rPr>
              <a:t>		</a:t>
            </a:r>
            <a:r>
              <a:rPr lang="en-IN" sz="3500" b="1" dirty="0">
                <a:solidFill>
                  <a:srgbClr val="FF0000"/>
                </a:solidFill>
                <a:latin typeface="Times New Roman" panose="02020603050405020304" pitchFamily="18" charset="0"/>
                <a:cs typeface="Times New Roman" panose="02020603050405020304" pitchFamily="18" charset="0"/>
              </a:rPr>
              <a:t>synchronized</a:t>
            </a:r>
            <a:r>
              <a:rPr lang="en-IN" sz="3500" dirty="0">
                <a:solidFill>
                  <a:srgbClr val="FF0000"/>
                </a:solidFill>
                <a:latin typeface="Times New Roman" panose="02020603050405020304" pitchFamily="18" charset="0"/>
                <a:cs typeface="Times New Roman" panose="02020603050405020304" pitchFamily="18" charset="0"/>
              </a:rPr>
              <a:t> void call(String </a:t>
            </a:r>
            <a:r>
              <a:rPr lang="en-IN" sz="3500" dirty="0" err="1">
                <a:solidFill>
                  <a:srgbClr val="FF0000"/>
                </a:solidFill>
                <a:latin typeface="Times New Roman" panose="02020603050405020304" pitchFamily="18" charset="0"/>
                <a:cs typeface="Times New Roman" panose="02020603050405020304" pitchFamily="18" charset="0"/>
              </a:rPr>
              <a:t>msg</a:t>
            </a:r>
            <a:r>
              <a:rPr lang="en-IN" sz="3500" dirty="0">
                <a:solidFill>
                  <a:srgbClr val="FF0000"/>
                </a:solidFill>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t>
            </a:r>
          </a:p>
          <a:p>
            <a:pPr marL="45720" indent="0">
              <a:buNone/>
            </a:pPr>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a:p>
            <a:pPr>
              <a:buFont typeface="Arial" pitchFamily="34" charset="0"/>
              <a:buChar char="•"/>
            </a:pPr>
            <a:r>
              <a:rPr lang="en-IN" sz="2800" dirty="0">
                <a:latin typeface="Times New Roman" panose="02020603050405020304" pitchFamily="18" charset="0"/>
                <a:cs typeface="Times New Roman" panose="02020603050405020304" pitchFamily="18" charset="0"/>
              </a:rPr>
              <a:t>This prevents other threads from entering </a:t>
            </a:r>
            <a:r>
              <a:rPr lang="en-IN" sz="2800" b="1" dirty="0">
                <a:latin typeface="Times New Roman" panose="02020603050405020304" pitchFamily="18" charset="0"/>
                <a:cs typeface="Times New Roman" panose="02020603050405020304" pitchFamily="18" charset="0"/>
              </a:rPr>
              <a:t>call( ) while another thread is using it.</a:t>
            </a:r>
          </a:p>
          <a:p>
            <a:pPr marL="0" indent="0">
              <a:buNone/>
            </a:pP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683582" y="71022"/>
            <a:ext cx="10564426" cy="523782"/>
          </a:xfrm>
        </p:spPr>
        <p:txBody>
          <a:bodyPr>
            <a:normAutofit fontScale="90000"/>
          </a:bodyPr>
          <a:lstStyle/>
          <a:p>
            <a:r>
              <a:rPr lang="en-IN" b="1" dirty="0"/>
              <a:t>Thread Synchronization Using Synchronized Methods</a:t>
            </a:r>
            <a:endParaRPr lang="en-IN" dirty="0"/>
          </a:p>
        </p:txBody>
      </p:sp>
    </p:spTree>
    <p:extLst>
      <p:ext uri="{BB962C8B-B14F-4D97-AF65-F5344CB8AC3E}">
        <p14:creationId xmlns:p14="http://schemas.microsoft.com/office/powerpoint/2010/main" val="517473494"/>
      </p:ext>
    </p:extLst>
  </p:cSld>
  <p:clrMapOvr>
    <a:masterClrMapping/>
  </p:clrMapOvr>
  <mc:AlternateContent xmlns:mc="http://schemas.openxmlformats.org/markup-compatibility/2006" xmlns:p14="http://schemas.microsoft.com/office/powerpoint/2010/main">
    <mc:Choice Requires="p14">
      <p:transition spd="slow" p14:dur="2000" advTm="39564"/>
    </mc:Choice>
    <mc:Fallback xmlns="">
      <p:transition spd="slow" advTm="39564"/>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06028" y="1233996"/>
            <a:ext cx="11141476" cy="4232349"/>
          </a:xfrm>
        </p:spPr>
        <p:txBody>
          <a:bodyPr/>
          <a:lstStyle/>
          <a:p>
            <a:pPr>
              <a:buFont typeface="Arial" pitchFamily="34" charset="0"/>
              <a:buChar char="•"/>
            </a:pPr>
            <a:r>
              <a:rPr lang="en-IN" sz="2800" b="1" dirty="0"/>
              <a:t>After synchronized has been added to call( ), the output of the program is as follows:</a:t>
            </a:r>
          </a:p>
          <a:p>
            <a:pPr lvl="2"/>
            <a:r>
              <a:rPr lang="en-IN" sz="2800" dirty="0"/>
              <a:t>[Hello]</a:t>
            </a:r>
          </a:p>
          <a:p>
            <a:pPr lvl="2"/>
            <a:r>
              <a:rPr lang="en-IN" sz="2800" dirty="0"/>
              <a:t>[Synchronized]</a:t>
            </a:r>
          </a:p>
          <a:p>
            <a:pPr lvl="2"/>
            <a:r>
              <a:rPr lang="en-IN" sz="2800" dirty="0"/>
              <a:t>[World]</a:t>
            </a:r>
          </a:p>
          <a:p>
            <a:endParaRPr lang="en-IN" dirty="0"/>
          </a:p>
        </p:txBody>
      </p:sp>
      <p:sp>
        <p:nvSpPr>
          <p:cNvPr id="3" name="Title 2"/>
          <p:cNvSpPr>
            <a:spLocks noGrp="1"/>
          </p:cNvSpPr>
          <p:nvPr>
            <p:ph type="title"/>
          </p:nvPr>
        </p:nvSpPr>
        <p:spPr>
          <a:xfrm>
            <a:off x="310718" y="142044"/>
            <a:ext cx="10422827" cy="488271"/>
          </a:xfrm>
        </p:spPr>
        <p:txBody>
          <a:bodyPr>
            <a:normAutofit fontScale="90000"/>
          </a:bodyPr>
          <a:lstStyle/>
          <a:p>
            <a:r>
              <a:rPr lang="en-IN" b="1" dirty="0"/>
              <a:t>Thread Synchronization Using Synchronized Methods</a:t>
            </a:r>
            <a:endParaRPr lang="en-IN" dirty="0"/>
          </a:p>
        </p:txBody>
      </p:sp>
    </p:spTree>
    <p:extLst>
      <p:ext uri="{BB962C8B-B14F-4D97-AF65-F5344CB8AC3E}">
        <p14:creationId xmlns:p14="http://schemas.microsoft.com/office/powerpoint/2010/main" val="1170868773"/>
      </p:ext>
    </p:extLst>
  </p:cSld>
  <p:clrMapOvr>
    <a:masterClrMapping/>
  </p:clrMapOvr>
  <mc:AlternateContent xmlns:mc="http://schemas.openxmlformats.org/markup-compatibility/2006" xmlns:p14="http://schemas.microsoft.com/office/powerpoint/2010/main">
    <mc:Choice Requires="p14">
      <p:transition spd="slow" p14:dur="2000" advTm="16859"/>
    </mc:Choice>
    <mc:Fallback xmlns="">
      <p:transition spd="slow" advTm="16859"/>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52256" y="816747"/>
            <a:ext cx="10804125" cy="5042515"/>
          </a:xfrm>
        </p:spPr>
        <p:txBody>
          <a:bodyPr>
            <a:normAutofit/>
          </a:bodyPr>
          <a:lstStyle/>
          <a:p>
            <a:pPr algn="just">
              <a:buFont typeface="Arial" pitchFamily="34" charset="0"/>
              <a:buChar char="•"/>
            </a:pPr>
            <a:r>
              <a:rPr lang="en-IN" sz="2800" dirty="0">
                <a:latin typeface="Times New Roman" panose="02020603050405020304" pitchFamily="18" charset="0"/>
                <a:cs typeface="Times New Roman" panose="02020603050405020304" pitchFamily="18" charset="0"/>
              </a:rPr>
              <a:t>Any time that you have a method, or group of methods, that manipulates the internal state of an object in a multithreaded situation, you should use the </a:t>
            </a:r>
            <a:r>
              <a:rPr lang="en-IN" sz="2800" b="1" dirty="0">
                <a:latin typeface="Times New Roman" panose="02020603050405020304" pitchFamily="18" charset="0"/>
                <a:cs typeface="Times New Roman" panose="02020603050405020304" pitchFamily="18" charset="0"/>
              </a:rPr>
              <a:t>synchronized keyword to </a:t>
            </a:r>
            <a:r>
              <a:rPr lang="en-IN" sz="2800" dirty="0">
                <a:latin typeface="Times New Roman" panose="02020603050405020304" pitchFamily="18" charset="0"/>
                <a:cs typeface="Times New Roman" panose="02020603050405020304" pitchFamily="18" charset="0"/>
              </a:rPr>
              <a:t>guard the state from race conditions. </a:t>
            </a:r>
          </a:p>
          <a:p>
            <a:pPr algn="just">
              <a:buFont typeface="Arial" pitchFamily="34" charset="0"/>
              <a:buChar char="•"/>
            </a:pPr>
            <a:endParaRPr lang="en-IN" sz="2800" dirty="0">
              <a:latin typeface="Times New Roman" panose="02020603050405020304" pitchFamily="18" charset="0"/>
              <a:cs typeface="Times New Roman" panose="02020603050405020304" pitchFamily="18" charset="0"/>
            </a:endParaRPr>
          </a:p>
          <a:p>
            <a:pPr algn="just">
              <a:buFont typeface="Arial" pitchFamily="34" charset="0"/>
              <a:buChar char="•"/>
            </a:pPr>
            <a:r>
              <a:rPr lang="en-IN" sz="2800" dirty="0">
                <a:latin typeface="Times New Roman" panose="02020603050405020304" pitchFamily="18" charset="0"/>
                <a:cs typeface="Times New Roman" panose="02020603050405020304" pitchFamily="18" charset="0"/>
              </a:rPr>
              <a:t>Remember, once a thread enters any synchronized method on an instance, no other thread can enter any other synchronized method on the  same instance. </a:t>
            </a:r>
          </a:p>
          <a:p>
            <a:pPr marL="45720" indent="0" algn="just">
              <a:buNone/>
            </a:pPr>
            <a:endParaRPr lang="en-IN" sz="2800" dirty="0"/>
          </a:p>
        </p:txBody>
      </p:sp>
      <p:sp>
        <p:nvSpPr>
          <p:cNvPr id="3" name="Title 2"/>
          <p:cNvSpPr>
            <a:spLocks noGrp="1"/>
          </p:cNvSpPr>
          <p:nvPr>
            <p:ph type="title"/>
          </p:nvPr>
        </p:nvSpPr>
        <p:spPr>
          <a:xfrm>
            <a:off x="479394" y="79900"/>
            <a:ext cx="10254151" cy="497149"/>
          </a:xfrm>
        </p:spPr>
        <p:txBody>
          <a:bodyPr>
            <a:normAutofit fontScale="90000"/>
          </a:bodyPr>
          <a:lstStyle/>
          <a:p>
            <a:r>
              <a:rPr lang="en-IN" b="1" dirty="0"/>
              <a:t>Thread Synchronization Using Synchronized Methods</a:t>
            </a:r>
            <a:endParaRPr lang="en-IN" dirty="0"/>
          </a:p>
        </p:txBody>
      </p:sp>
    </p:spTree>
    <p:extLst>
      <p:ext uri="{BB962C8B-B14F-4D97-AF65-F5344CB8AC3E}">
        <p14:creationId xmlns:p14="http://schemas.microsoft.com/office/powerpoint/2010/main" val="3416648913"/>
      </p:ext>
    </p:extLst>
  </p:cSld>
  <p:clrMapOvr>
    <a:masterClrMapping/>
  </p:clrMapOvr>
  <mc:AlternateContent xmlns:mc="http://schemas.openxmlformats.org/markup-compatibility/2006" xmlns:p14="http://schemas.microsoft.com/office/powerpoint/2010/main">
    <mc:Choice Requires="p14">
      <p:transition spd="slow" p14:dur="2000" advTm="14096"/>
    </mc:Choice>
    <mc:Fallback xmlns="">
      <p:transition spd="slow" advTm="1409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1336" y="648070"/>
            <a:ext cx="11043821" cy="4935985"/>
          </a:xfrm>
        </p:spPr>
        <p:txBody>
          <a:bodyPr>
            <a:noAutofit/>
          </a:bodyPr>
          <a:lstStyle/>
          <a:p>
            <a:r>
              <a:rPr lang="en-IN" sz="2800" dirty="0">
                <a:latin typeface="Times New Roman" panose="02020603050405020304" pitchFamily="18" charset="0"/>
                <a:cs typeface="Times New Roman" panose="02020603050405020304" pitchFamily="18" charset="0"/>
              </a:rPr>
              <a:t>While creating </a:t>
            </a:r>
            <a:r>
              <a:rPr lang="en-IN" sz="2800" b="1" dirty="0">
                <a:latin typeface="Times New Roman" panose="02020603050405020304" pitchFamily="18" charset="0"/>
                <a:cs typeface="Times New Roman" panose="02020603050405020304" pitchFamily="18" charset="0"/>
              </a:rPr>
              <a:t>synchronized methods within classes that you create is an easy and effective </a:t>
            </a:r>
            <a:r>
              <a:rPr lang="en-IN" sz="2800" dirty="0">
                <a:latin typeface="Times New Roman" panose="02020603050405020304" pitchFamily="18" charset="0"/>
                <a:cs typeface="Times New Roman" panose="02020603050405020304" pitchFamily="18" charset="0"/>
              </a:rPr>
              <a:t>means of achieving synchronization, it will not work in all cases.</a:t>
            </a:r>
          </a:p>
          <a:p>
            <a:pPr marL="45720" indent="0">
              <a:buNone/>
            </a:pP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Imagine that you want to synchronize access to objects of a class that was not designed for multithreaded access. That is, the class does not use </a:t>
            </a:r>
            <a:r>
              <a:rPr lang="en-IN" sz="2800" b="1" dirty="0">
                <a:latin typeface="Times New Roman" panose="02020603050405020304" pitchFamily="18" charset="0"/>
                <a:cs typeface="Times New Roman" panose="02020603050405020304" pitchFamily="18" charset="0"/>
              </a:rPr>
              <a:t>synchronized methods.</a:t>
            </a:r>
          </a:p>
        </p:txBody>
      </p:sp>
      <p:sp>
        <p:nvSpPr>
          <p:cNvPr id="2" name="Title 1"/>
          <p:cNvSpPr>
            <a:spLocks noGrp="1"/>
          </p:cNvSpPr>
          <p:nvPr>
            <p:ph type="title"/>
          </p:nvPr>
        </p:nvSpPr>
        <p:spPr>
          <a:xfrm>
            <a:off x="310718" y="0"/>
            <a:ext cx="9900082" cy="523783"/>
          </a:xfrm>
        </p:spPr>
        <p:txBody>
          <a:bodyPr>
            <a:normAutofit fontScale="90000"/>
          </a:bodyPr>
          <a:lstStyle/>
          <a:p>
            <a:r>
              <a:rPr lang="en-IN" b="1" dirty="0"/>
              <a:t>Synchronized Statement</a:t>
            </a:r>
            <a:endParaRPr lang="en-IN" dirty="0"/>
          </a:p>
        </p:txBody>
      </p:sp>
    </p:spTree>
    <p:extLst>
      <p:ext uri="{BB962C8B-B14F-4D97-AF65-F5344CB8AC3E}">
        <p14:creationId xmlns:p14="http://schemas.microsoft.com/office/powerpoint/2010/main" val="3172249150"/>
      </p:ext>
    </p:extLst>
  </p:cSld>
  <p:clrMapOvr>
    <a:masterClrMapping/>
  </p:clrMapOvr>
  <mc:AlternateContent xmlns:mc="http://schemas.openxmlformats.org/markup-compatibility/2006" xmlns:p14="http://schemas.microsoft.com/office/powerpoint/2010/main">
    <mc:Choice Requires="p14">
      <p:transition spd="slow" p14:dur="2000" advTm="27524"/>
    </mc:Choice>
    <mc:Fallback xmlns="">
      <p:transition spd="slow" advTm="27524"/>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1235" y="816746"/>
            <a:ext cx="10644326" cy="4563122"/>
          </a:xfrm>
        </p:spPr>
        <p:txBody>
          <a:bodyPr>
            <a:noAutofit/>
          </a:bodyPr>
          <a:lstStyle/>
          <a:p>
            <a:r>
              <a:rPr lang="en-IN" sz="2800" dirty="0">
                <a:latin typeface="Times New Roman" panose="02020603050405020304" pitchFamily="18" charset="0"/>
                <a:cs typeface="Times New Roman" panose="02020603050405020304" pitchFamily="18" charset="0"/>
              </a:rPr>
              <a:t>Further, this class was not created by you, but by a third party, and you do not have access to the source code. Thus, you can’t add </a:t>
            </a:r>
            <a:r>
              <a:rPr lang="en-IN" sz="2800" b="1" dirty="0">
                <a:latin typeface="Times New Roman" panose="02020603050405020304" pitchFamily="18" charset="0"/>
                <a:cs typeface="Times New Roman" panose="02020603050405020304" pitchFamily="18" charset="0"/>
              </a:rPr>
              <a:t>synchronized to the appropriate methods within the </a:t>
            </a:r>
            <a:r>
              <a:rPr lang="en-IN" sz="2800" dirty="0">
                <a:latin typeface="Times New Roman" panose="02020603050405020304" pitchFamily="18" charset="0"/>
                <a:cs typeface="Times New Roman" panose="02020603050405020304" pitchFamily="18" charset="0"/>
              </a:rPr>
              <a:t>class.</a:t>
            </a:r>
          </a:p>
          <a:p>
            <a:pPr marL="45720" indent="0">
              <a:buNone/>
            </a:pP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For synchronization, simply put calls to the methods defined by this class inside a </a:t>
            </a:r>
            <a:r>
              <a:rPr lang="en-IN" sz="2800" b="1" dirty="0">
                <a:latin typeface="Times New Roman" panose="02020603050405020304" pitchFamily="18" charset="0"/>
                <a:cs typeface="Times New Roman" panose="02020603050405020304" pitchFamily="18" charset="0"/>
              </a:rPr>
              <a:t>synchronized block.</a:t>
            </a:r>
            <a:endParaRPr lang="en-IN" sz="28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204186" y="0"/>
            <a:ext cx="10006614" cy="550416"/>
          </a:xfrm>
        </p:spPr>
        <p:txBody>
          <a:bodyPr>
            <a:normAutofit/>
          </a:bodyPr>
          <a:lstStyle/>
          <a:p>
            <a:r>
              <a:rPr lang="en-IN" b="1" dirty="0"/>
              <a:t>Synchronized Statement</a:t>
            </a:r>
            <a:endParaRPr lang="en-IN" dirty="0"/>
          </a:p>
        </p:txBody>
      </p:sp>
    </p:spTree>
    <p:extLst>
      <p:ext uri="{BB962C8B-B14F-4D97-AF65-F5344CB8AC3E}">
        <p14:creationId xmlns:p14="http://schemas.microsoft.com/office/powerpoint/2010/main" val="2069572539"/>
      </p:ext>
    </p:extLst>
  </p:cSld>
  <p:clrMapOvr>
    <a:masterClrMapping/>
  </p:clrMapOvr>
  <mc:AlternateContent xmlns:mc="http://schemas.openxmlformats.org/markup-compatibility/2006" xmlns:p14="http://schemas.microsoft.com/office/powerpoint/2010/main">
    <mc:Choice Requires="p14">
      <p:transition spd="slow" p14:dur="2000" advTm="27270"/>
    </mc:Choice>
    <mc:Fallback xmlns="">
      <p:transition spd="slow" advTm="2727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6746" y="923278"/>
            <a:ext cx="11496582" cy="4793941"/>
          </a:xfrm>
        </p:spPr>
        <p:txBody>
          <a:bodyPr>
            <a:normAutofit/>
          </a:bodyPr>
          <a:lstStyle/>
          <a:p>
            <a:pPr algn="just"/>
            <a:r>
              <a:rPr lang="en-IN" sz="2400" dirty="0">
                <a:latin typeface="Times New Roman" panose="02020603050405020304" pitchFamily="18" charset="0"/>
                <a:cs typeface="Times New Roman" panose="02020603050405020304" pitchFamily="18" charset="0"/>
              </a:rPr>
              <a:t>This is the general form of the </a:t>
            </a:r>
            <a:r>
              <a:rPr lang="en-IN" sz="2400" b="1" dirty="0">
                <a:latin typeface="Times New Roman" panose="02020603050405020304" pitchFamily="18" charset="0"/>
                <a:cs typeface="Times New Roman" panose="02020603050405020304" pitchFamily="18" charset="0"/>
              </a:rPr>
              <a:t>synchronized statement:</a:t>
            </a:r>
          </a:p>
          <a:p>
            <a:pPr lvl="2" algn="just">
              <a:buNone/>
            </a:pPr>
            <a:r>
              <a:rPr lang="en-IN" sz="3200" dirty="0">
                <a:latin typeface="Times New Roman" panose="02020603050405020304" pitchFamily="18" charset="0"/>
                <a:cs typeface="Times New Roman" panose="02020603050405020304" pitchFamily="18" charset="0"/>
              </a:rPr>
              <a:t>synchronized(</a:t>
            </a:r>
            <a:r>
              <a:rPr lang="en-IN" sz="3200" dirty="0" err="1">
                <a:latin typeface="Times New Roman" panose="02020603050405020304" pitchFamily="18" charset="0"/>
                <a:cs typeface="Times New Roman" panose="02020603050405020304" pitchFamily="18" charset="0"/>
              </a:rPr>
              <a:t>objRef</a:t>
            </a:r>
            <a:r>
              <a:rPr lang="en-IN" sz="3200" dirty="0">
                <a:latin typeface="Times New Roman" panose="02020603050405020304" pitchFamily="18" charset="0"/>
                <a:cs typeface="Times New Roman" panose="02020603050405020304" pitchFamily="18" charset="0"/>
              </a:rPr>
              <a:t>) {</a:t>
            </a:r>
          </a:p>
          <a:p>
            <a:pPr lvl="2" algn="just">
              <a:buNone/>
            </a:pPr>
            <a:r>
              <a:rPr lang="en-IN" sz="3200" dirty="0">
                <a:latin typeface="Times New Roman" panose="02020603050405020304" pitchFamily="18" charset="0"/>
                <a:cs typeface="Times New Roman" panose="02020603050405020304" pitchFamily="18" charset="0"/>
              </a:rPr>
              <a:t>// statements to be synchronized</a:t>
            </a:r>
          </a:p>
          <a:p>
            <a:pPr lvl="2" algn="just">
              <a:buNone/>
            </a:pPr>
            <a:r>
              <a:rPr lang="en-IN" sz="32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Here, </a:t>
            </a:r>
            <a:r>
              <a:rPr lang="en-IN" sz="2400" b="1" dirty="0" err="1">
                <a:latin typeface="Times New Roman" panose="02020603050405020304" pitchFamily="18" charset="0"/>
                <a:cs typeface="Times New Roman" panose="02020603050405020304" pitchFamily="18" charset="0"/>
              </a:rPr>
              <a:t>objRef</a:t>
            </a:r>
            <a:r>
              <a:rPr lang="en-IN" sz="2400" b="1" dirty="0">
                <a:latin typeface="Times New Roman" panose="02020603050405020304" pitchFamily="18" charset="0"/>
                <a:cs typeface="Times New Roman" panose="02020603050405020304" pitchFamily="18" charset="0"/>
              </a:rPr>
              <a:t> is a reference to the object being synchronized.</a:t>
            </a:r>
          </a:p>
          <a:p>
            <a:pPr algn="just"/>
            <a:r>
              <a:rPr lang="en-IN" sz="2400" dirty="0">
                <a:latin typeface="Times New Roman" panose="02020603050405020304" pitchFamily="18" charset="0"/>
                <a:cs typeface="Times New Roman" panose="02020603050405020304" pitchFamily="18" charset="0"/>
              </a:rPr>
              <a:t> A synchronized block ensures that a call to a synchronized method that is a member of </a:t>
            </a:r>
            <a:r>
              <a:rPr lang="en-IN" sz="2400" dirty="0" err="1">
                <a:latin typeface="Times New Roman" panose="02020603050405020304" pitchFamily="18" charset="0"/>
                <a:cs typeface="Times New Roman" panose="02020603050405020304" pitchFamily="18" charset="0"/>
              </a:rPr>
              <a:t>objRef’s</a:t>
            </a:r>
            <a:r>
              <a:rPr lang="en-IN" sz="2400" dirty="0">
                <a:latin typeface="Times New Roman" panose="02020603050405020304" pitchFamily="18" charset="0"/>
                <a:cs typeface="Times New Roman" panose="02020603050405020304" pitchFamily="18" charset="0"/>
              </a:rPr>
              <a:t> class occurs only after the current thread has successfully entered </a:t>
            </a:r>
            <a:r>
              <a:rPr lang="en-IN" sz="2400" dirty="0" err="1">
                <a:latin typeface="Times New Roman" panose="02020603050405020304" pitchFamily="18" charset="0"/>
                <a:cs typeface="Times New Roman" panose="02020603050405020304" pitchFamily="18" charset="0"/>
              </a:rPr>
              <a:t>objRef’s</a:t>
            </a:r>
            <a:r>
              <a:rPr lang="en-IN" sz="2400" dirty="0">
                <a:latin typeface="Times New Roman" panose="02020603050405020304" pitchFamily="18" charset="0"/>
                <a:cs typeface="Times New Roman" panose="02020603050405020304" pitchFamily="18" charset="0"/>
              </a:rPr>
              <a:t> monitor.</a:t>
            </a:r>
          </a:p>
        </p:txBody>
      </p:sp>
      <p:sp>
        <p:nvSpPr>
          <p:cNvPr id="2" name="Title 1"/>
          <p:cNvSpPr>
            <a:spLocks noGrp="1"/>
          </p:cNvSpPr>
          <p:nvPr>
            <p:ph type="title"/>
          </p:nvPr>
        </p:nvSpPr>
        <p:spPr>
          <a:xfrm>
            <a:off x="1109709" y="79899"/>
            <a:ext cx="9101091" cy="408373"/>
          </a:xfrm>
        </p:spPr>
        <p:txBody>
          <a:bodyPr>
            <a:normAutofit fontScale="90000"/>
          </a:bodyPr>
          <a:lstStyle/>
          <a:p>
            <a:r>
              <a:rPr lang="en-IN" b="1" dirty="0"/>
              <a:t>Synchronized Statement</a:t>
            </a:r>
            <a:endParaRPr lang="en-IN" dirty="0"/>
          </a:p>
        </p:txBody>
      </p:sp>
    </p:spTree>
    <p:extLst>
      <p:ext uri="{BB962C8B-B14F-4D97-AF65-F5344CB8AC3E}">
        <p14:creationId xmlns:p14="http://schemas.microsoft.com/office/powerpoint/2010/main" val="965525091"/>
      </p:ext>
    </p:extLst>
  </p:cSld>
  <p:clrMapOvr>
    <a:masterClrMapping/>
  </p:clrMapOvr>
  <mc:AlternateContent xmlns:mc="http://schemas.openxmlformats.org/markup-compatibility/2006" xmlns:p14="http://schemas.microsoft.com/office/powerpoint/2010/main">
    <mc:Choice Requires="p14">
      <p:transition spd="slow" p14:dur="2000" advTm="43963"/>
    </mc:Choice>
    <mc:Fallback xmlns="">
      <p:transition spd="slow" advTm="4396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4299" y="1752602"/>
            <a:ext cx="9765437" cy="3554504"/>
          </a:xfrm>
        </p:spPr>
        <p:txBody>
          <a:bodyPr/>
          <a:lstStyle/>
          <a:p>
            <a:r>
              <a:rPr lang="en-US" sz="3200" dirty="0"/>
              <a:t>To introduce thread priorities.</a:t>
            </a:r>
          </a:p>
          <a:p>
            <a:r>
              <a:rPr lang="en-US" sz="3200" dirty="0">
                <a:solidFill>
                  <a:srgbClr val="FF0000"/>
                </a:solidFill>
              </a:rPr>
              <a:t>To examine thread synchronization.</a:t>
            </a:r>
          </a:p>
          <a:p>
            <a:r>
              <a:rPr lang="en-US" sz="3200" dirty="0" err="1"/>
              <a:t>Interthread</a:t>
            </a:r>
            <a:r>
              <a:rPr lang="en-US" sz="3200" dirty="0"/>
              <a:t> communication</a:t>
            </a:r>
          </a:p>
          <a:p>
            <a:endParaRPr lang="en-US" dirty="0"/>
          </a:p>
          <a:p>
            <a:endParaRPr lang="en-IN" dirty="0"/>
          </a:p>
        </p:txBody>
      </p:sp>
      <p:sp>
        <p:nvSpPr>
          <p:cNvPr id="2" name="Title 1"/>
          <p:cNvSpPr>
            <a:spLocks noGrp="1"/>
          </p:cNvSpPr>
          <p:nvPr>
            <p:ph type="title"/>
          </p:nvPr>
        </p:nvSpPr>
        <p:spPr>
          <a:xfrm>
            <a:off x="514905" y="71021"/>
            <a:ext cx="9695895" cy="514905"/>
          </a:xfrm>
        </p:spPr>
        <p:txBody>
          <a:bodyPr>
            <a:normAutofit fontScale="90000"/>
          </a:bodyPr>
          <a:lstStyle/>
          <a:p>
            <a:r>
              <a:rPr lang="en-US" sz="4000" dirty="0">
                <a:latin typeface="Times New Roman" panose="02020603050405020304" pitchFamily="18" charset="0"/>
                <a:cs typeface="Times New Roman" panose="02020603050405020304" pitchFamily="18" charset="0"/>
              </a:rPr>
              <a:t>OBJECTIVE</a:t>
            </a:r>
            <a:endParaRPr lang="en-IN" sz="4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7029"/>
    </mc:Choice>
    <mc:Fallback xmlns="">
      <p:transition spd="slow" advTm="17029"/>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04187" y="136125"/>
            <a:ext cx="11185863" cy="5776403"/>
          </a:xfrm>
        </p:spPr>
        <p:txBody>
          <a:bodyPr>
            <a:normAutofit lnSpcReduction="10000"/>
          </a:bodyPr>
          <a:lstStyle/>
          <a:p>
            <a:pPr>
              <a:buNone/>
            </a:pPr>
            <a:r>
              <a:rPr lang="en-IN" sz="2400" dirty="0">
                <a:latin typeface="Times New Roman" panose="02020603050405020304" pitchFamily="18" charset="0"/>
                <a:cs typeface="Times New Roman" panose="02020603050405020304" pitchFamily="18" charset="0"/>
              </a:rPr>
              <a:t>// This program uses a synchronized block.</a:t>
            </a:r>
          </a:p>
          <a:p>
            <a:pPr>
              <a:buNone/>
            </a:pPr>
            <a:r>
              <a:rPr lang="en-IN" sz="2400" dirty="0">
                <a:latin typeface="Times New Roman" panose="02020603050405020304" pitchFamily="18" charset="0"/>
                <a:cs typeface="Times New Roman" panose="02020603050405020304" pitchFamily="18" charset="0"/>
              </a:rPr>
              <a:t>class </a:t>
            </a:r>
            <a:r>
              <a:rPr lang="en-IN" sz="2400" dirty="0" err="1">
                <a:latin typeface="Times New Roman" panose="02020603050405020304" pitchFamily="18" charset="0"/>
                <a:cs typeface="Times New Roman" panose="02020603050405020304" pitchFamily="18" charset="0"/>
              </a:rPr>
              <a:t>Callme</a:t>
            </a:r>
            <a:r>
              <a:rPr lang="en-IN" sz="2400" dirty="0">
                <a:latin typeface="Times New Roman" panose="02020603050405020304" pitchFamily="18" charset="0"/>
                <a:cs typeface="Times New Roman" panose="02020603050405020304" pitchFamily="18" charset="0"/>
              </a:rPr>
              <a:t> {</a:t>
            </a:r>
          </a:p>
          <a:p>
            <a:pPr>
              <a:buNone/>
            </a:pPr>
            <a:r>
              <a:rPr lang="en-IN" sz="2400" dirty="0">
                <a:latin typeface="Times New Roman" panose="02020603050405020304" pitchFamily="18" charset="0"/>
                <a:cs typeface="Times New Roman" panose="02020603050405020304" pitchFamily="18" charset="0"/>
              </a:rPr>
              <a:t>void call(String </a:t>
            </a:r>
            <a:r>
              <a:rPr lang="en-IN" sz="2400" dirty="0" err="1">
                <a:latin typeface="Times New Roman" panose="02020603050405020304" pitchFamily="18" charset="0"/>
                <a:cs typeface="Times New Roman" panose="02020603050405020304" pitchFamily="18" charset="0"/>
              </a:rPr>
              <a:t>msg</a:t>
            </a:r>
            <a:r>
              <a:rPr lang="en-IN" sz="2400" dirty="0">
                <a:latin typeface="Times New Roman" panose="02020603050405020304" pitchFamily="18" charset="0"/>
                <a:cs typeface="Times New Roman" panose="02020603050405020304" pitchFamily="18" charset="0"/>
              </a:rPr>
              <a:t>) {</a:t>
            </a:r>
          </a:p>
          <a:p>
            <a:pPr>
              <a:buNone/>
            </a:pPr>
            <a:r>
              <a:rPr lang="en-IN" sz="2400" dirty="0" err="1">
                <a:latin typeface="Times New Roman" panose="02020603050405020304" pitchFamily="18" charset="0"/>
                <a:cs typeface="Times New Roman" panose="02020603050405020304" pitchFamily="18" charset="0"/>
              </a:rPr>
              <a:t>System.out.print</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msg</a:t>
            </a:r>
            <a:r>
              <a:rPr lang="en-IN" sz="2400" dirty="0">
                <a:latin typeface="Times New Roman" panose="02020603050405020304" pitchFamily="18" charset="0"/>
                <a:cs typeface="Times New Roman" panose="02020603050405020304" pitchFamily="18" charset="0"/>
              </a:rPr>
              <a:t>);</a:t>
            </a:r>
          </a:p>
          <a:p>
            <a:pPr>
              <a:buNone/>
            </a:pPr>
            <a:r>
              <a:rPr lang="en-IN" sz="2400" dirty="0">
                <a:latin typeface="Times New Roman" panose="02020603050405020304" pitchFamily="18" charset="0"/>
                <a:cs typeface="Times New Roman" panose="02020603050405020304" pitchFamily="18" charset="0"/>
              </a:rPr>
              <a:t>try {</a:t>
            </a:r>
          </a:p>
          <a:p>
            <a:pPr>
              <a:buNone/>
            </a:pPr>
            <a:r>
              <a:rPr lang="en-IN" sz="2400" dirty="0" err="1">
                <a:latin typeface="Times New Roman" panose="02020603050405020304" pitchFamily="18" charset="0"/>
                <a:cs typeface="Times New Roman" panose="02020603050405020304" pitchFamily="18" charset="0"/>
              </a:rPr>
              <a:t>Thread.sleep</a:t>
            </a:r>
            <a:r>
              <a:rPr lang="en-IN" sz="2400" dirty="0">
                <a:latin typeface="Times New Roman" panose="02020603050405020304" pitchFamily="18" charset="0"/>
                <a:cs typeface="Times New Roman" panose="02020603050405020304" pitchFamily="18" charset="0"/>
              </a:rPr>
              <a:t>(1000);</a:t>
            </a:r>
          </a:p>
          <a:p>
            <a:pPr>
              <a:buNone/>
            </a:pPr>
            <a:r>
              <a:rPr lang="en-IN" sz="2400" dirty="0">
                <a:latin typeface="Times New Roman" panose="02020603050405020304" pitchFamily="18" charset="0"/>
                <a:cs typeface="Times New Roman" panose="02020603050405020304" pitchFamily="18" charset="0"/>
              </a:rPr>
              <a:t>} catch (</a:t>
            </a:r>
            <a:r>
              <a:rPr lang="en-IN" sz="2400" dirty="0" err="1">
                <a:latin typeface="Times New Roman" panose="02020603050405020304" pitchFamily="18" charset="0"/>
                <a:cs typeface="Times New Roman" panose="02020603050405020304" pitchFamily="18" charset="0"/>
              </a:rPr>
              <a:t>InterruptedException</a:t>
            </a:r>
            <a:r>
              <a:rPr lang="en-IN" sz="2400" dirty="0">
                <a:latin typeface="Times New Roman" panose="02020603050405020304" pitchFamily="18" charset="0"/>
                <a:cs typeface="Times New Roman" panose="02020603050405020304" pitchFamily="18" charset="0"/>
              </a:rPr>
              <a:t> e) {</a:t>
            </a:r>
          </a:p>
          <a:p>
            <a:pPr>
              <a:buNone/>
            </a:pPr>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("Interrupted");</a:t>
            </a:r>
          </a:p>
          <a:p>
            <a:pPr>
              <a:buNone/>
            </a:pPr>
            <a:r>
              <a:rPr lang="en-IN" sz="2400" dirty="0">
                <a:latin typeface="Times New Roman" panose="02020603050405020304" pitchFamily="18" charset="0"/>
                <a:cs typeface="Times New Roman" panose="02020603050405020304" pitchFamily="18" charset="0"/>
              </a:rPr>
              <a:t>}</a:t>
            </a:r>
          </a:p>
          <a:p>
            <a:pPr>
              <a:buNone/>
            </a:pPr>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a:t>
            </a:r>
          </a:p>
          <a:p>
            <a:pPr>
              <a:buNone/>
            </a:pP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70304283"/>
      </p:ext>
    </p:extLst>
  </p:cSld>
  <p:clrMapOvr>
    <a:masterClrMapping/>
  </p:clrMapOvr>
  <mc:AlternateContent xmlns:mc="http://schemas.openxmlformats.org/markup-compatibility/2006" xmlns:p14="http://schemas.microsoft.com/office/powerpoint/2010/main">
    <mc:Choice Requires="p14">
      <p:transition spd="slow" p14:dur="2000" advTm="17093"/>
    </mc:Choice>
    <mc:Fallback xmlns="">
      <p:transition spd="slow" advTm="17093"/>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9596" y="1"/>
            <a:ext cx="11727402" cy="5632311"/>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class Caller implements </a:t>
            </a:r>
            <a:r>
              <a:rPr lang="en-IN" sz="2400" dirty="0" err="1">
                <a:latin typeface="Times New Roman" panose="02020603050405020304" pitchFamily="18" charset="0"/>
                <a:cs typeface="Times New Roman" panose="02020603050405020304" pitchFamily="18" charset="0"/>
              </a:rPr>
              <a:t>Runnable</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String </a:t>
            </a:r>
            <a:r>
              <a:rPr lang="en-IN" sz="2400" dirty="0" err="1">
                <a:latin typeface="Times New Roman" panose="02020603050405020304" pitchFamily="18" charset="0"/>
                <a:cs typeface="Times New Roman" panose="02020603050405020304" pitchFamily="18" charset="0"/>
              </a:rPr>
              <a:t>msg</a:t>
            </a:r>
            <a:r>
              <a:rPr lang="en-IN" sz="2400" dirty="0">
                <a:latin typeface="Times New Roman" panose="02020603050405020304" pitchFamily="18" charset="0"/>
                <a:cs typeface="Times New Roman" panose="02020603050405020304" pitchFamily="18" charset="0"/>
              </a:rPr>
              <a:t>;</a:t>
            </a:r>
          </a:p>
          <a:p>
            <a:r>
              <a:rPr lang="en-IN" sz="2400" dirty="0" err="1">
                <a:latin typeface="Times New Roman" panose="02020603050405020304" pitchFamily="18" charset="0"/>
                <a:cs typeface="Times New Roman" panose="02020603050405020304" pitchFamily="18" charset="0"/>
              </a:rPr>
              <a:t>Callme</a:t>
            </a:r>
            <a:r>
              <a:rPr lang="en-IN" sz="2400" dirty="0">
                <a:latin typeface="Times New Roman" panose="02020603050405020304" pitchFamily="18" charset="0"/>
                <a:cs typeface="Times New Roman" panose="02020603050405020304" pitchFamily="18" charset="0"/>
              </a:rPr>
              <a:t> target;</a:t>
            </a:r>
          </a:p>
          <a:p>
            <a:r>
              <a:rPr lang="en-IN" sz="2400" dirty="0">
                <a:latin typeface="Times New Roman" panose="02020603050405020304" pitchFamily="18" charset="0"/>
                <a:cs typeface="Times New Roman" panose="02020603050405020304" pitchFamily="18" charset="0"/>
              </a:rPr>
              <a:t>Thread t;</a:t>
            </a:r>
          </a:p>
          <a:p>
            <a:r>
              <a:rPr lang="en-IN" sz="2400" dirty="0">
                <a:latin typeface="Times New Roman" panose="02020603050405020304" pitchFamily="18" charset="0"/>
                <a:cs typeface="Times New Roman" panose="02020603050405020304" pitchFamily="18" charset="0"/>
              </a:rPr>
              <a:t>public Caller(</a:t>
            </a:r>
            <a:r>
              <a:rPr lang="en-IN" sz="2400" dirty="0" err="1">
                <a:latin typeface="Times New Roman" panose="02020603050405020304" pitchFamily="18" charset="0"/>
                <a:cs typeface="Times New Roman" panose="02020603050405020304" pitchFamily="18" charset="0"/>
              </a:rPr>
              <a:t>Callme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targ</a:t>
            </a:r>
            <a:r>
              <a:rPr lang="en-IN" sz="2400" dirty="0">
                <a:latin typeface="Times New Roman" panose="02020603050405020304" pitchFamily="18" charset="0"/>
                <a:cs typeface="Times New Roman" panose="02020603050405020304" pitchFamily="18" charset="0"/>
              </a:rPr>
              <a:t>, String s) {</a:t>
            </a:r>
          </a:p>
          <a:p>
            <a:r>
              <a:rPr lang="en-IN" sz="2400" dirty="0">
                <a:latin typeface="Times New Roman" panose="02020603050405020304" pitchFamily="18" charset="0"/>
                <a:cs typeface="Times New Roman" panose="02020603050405020304" pitchFamily="18" charset="0"/>
              </a:rPr>
              <a:t>target = </a:t>
            </a:r>
            <a:r>
              <a:rPr lang="en-IN" sz="2400" dirty="0" err="1">
                <a:latin typeface="Times New Roman" panose="02020603050405020304" pitchFamily="18" charset="0"/>
                <a:cs typeface="Times New Roman" panose="02020603050405020304" pitchFamily="18" charset="0"/>
              </a:rPr>
              <a:t>targ</a:t>
            </a:r>
            <a:r>
              <a:rPr lang="en-IN" sz="2400" dirty="0">
                <a:latin typeface="Times New Roman" panose="02020603050405020304" pitchFamily="18" charset="0"/>
                <a:cs typeface="Times New Roman" panose="02020603050405020304" pitchFamily="18" charset="0"/>
              </a:rPr>
              <a:t>;</a:t>
            </a:r>
          </a:p>
          <a:p>
            <a:r>
              <a:rPr lang="en-IN" sz="2400" dirty="0" err="1">
                <a:latin typeface="Times New Roman" panose="02020603050405020304" pitchFamily="18" charset="0"/>
                <a:cs typeface="Times New Roman" panose="02020603050405020304" pitchFamily="18" charset="0"/>
              </a:rPr>
              <a:t>msg</a:t>
            </a:r>
            <a:r>
              <a:rPr lang="en-IN" sz="2400" dirty="0">
                <a:latin typeface="Times New Roman" panose="02020603050405020304" pitchFamily="18" charset="0"/>
                <a:cs typeface="Times New Roman" panose="02020603050405020304" pitchFamily="18" charset="0"/>
              </a:rPr>
              <a:t> = s;</a:t>
            </a:r>
          </a:p>
          <a:p>
            <a:r>
              <a:rPr lang="en-IN" sz="2400" dirty="0">
                <a:latin typeface="Times New Roman" panose="02020603050405020304" pitchFamily="18" charset="0"/>
                <a:cs typeface="Times New Roman" panose="02020603050405020304" pitchFamily="18" charset="0"/>
              </a:rPr>
              <a:t>t = new Thread(this);</a:t>
            </a:r>
          </a:p>
          <a:p>
            <a:r>
              <a:rPr lang="en-IN" sz="2400" dirty="0" err="1">
                <a:latin typeface="Times New Roman" panose="02020603050405020304" pitchFamily="18" charset="0"/>
                <a:cs typeface="Times New Roman" panose="02020603050405020304" pitchFamily="18" charset="0"/>
              </a:rPr>
              <a:t>t.start</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synchronize calls to call()</a:t>
            </a:r>
          </a:p>
          <a:p>
            <a:r>
              <a:rPr lang="en-IN" sz="2400" dirty="0">
                <a:latin typeface="Times New Roman" panose="02020603050405020304" pitchFamily="18" charset="0"/>
                <a:cs typeface="Times New Roman" panose="02020603050405020304" pitchFamily="18" charset="0"/>
              </a:rPr>
              <a:t>public void run() {</a:t>
            </a:r>
          </a:p>
          <a:p>
            <a:r>
              <a:rPr lang="en-IN" sz="2400" b="1" dirty="0">
                <a:solidFill>
                  <a:srgbClr val="00B0F0"/>
                </a:solidFill>
                <a:latin typeface="Times New Roman" panose="02020603050405020304" pitchFamily="18" charset="0"/>
                <a:cs typeface="Times New Roman" panose="02020603050405020304" pitchFamily="18" charset="0"/>
              </a:rPr>
              <a:t>synchronized(target) { // synchronized block</a:t>
            </a:r>
          </a:p>
          <a:p>
            <a:r>
              <a:rPr lang="en-IN" sz="2400" b="1" dirty="0" err="1">
                <a:solidFill>
                  <a:srgbClr val="00B0F0"/>
                </a:solidFill>
                <a:latin typeface="Times New Roman" panose="02020603050405020304" pitchFamily="18" charset="0"/>
                <a:cs typeface="Times New Roman" panose="02020603050405020304" pitchFamily="18" charset="0"/>
              </a:rPr>
              <a:t>target.call</a:t>
            </a:r>
            <a:r>
              <a:rPr lang="en-IN" sz="2400" b="1" dirty="0">
                <a:solidFill>
                  <a:srgbClr val="00B0F0"/>
                </a:solidFill>
                <a:latin typeface="Times New Roman" panose="02020603050405020304" pitchFamily="18" charset="0"/>
                <a:cs typeface="Times New Roman" panose="02020603050405020304" pitchFamily="18" charset="0"/>
              </a:rPr>
              <a:t>(</a:t>
            </a:r>
            <a:r>
              <a:rPr lang="en-IN" sz="2400" b="1" dirty="0" err="1">
                <a:solidFill>
                  <a:srgbClr val="00B0F0"/>
                </a:solidFill>
                <a:latin typeface="Times New Roman" panose="02020603050405020304" pitchFamily="18" charset="0"/>
                <a:cs typeface="Times New Roman" panose="02020603050405020304" pitchFamily="18" charset="0"/>
              </a:rPr>
              <a:t>msg</a:t>
            </a:r>
            <a:r>
              <a:rPr lang="en-IN" sz="2400" b="1" dirty="0">
                <a:solidFill>
                  <a:srgbClr val="00B0F0"/>
                </a:solidFill>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1595415455"/>
      </p:ext>
    </p:extLst>
  </p:cSld>
  <p:clrMapOvr>
    <a:masterClrMapping/>
  </p:clrMapOvr>
  <mc:AlternateContent xmlns:mc="http://schemas.openxmlformats.org/markup-compatibility/2006" xmlns:p14="http://schemas.microsoft.com/office/powerpoint/2010/main">
    <mc:Choice Requires="p14">
      <p:transition spd="slow" p14:dur="2000" advTm="45772"/>
    </mc:Choice>
    <mc:Fallback xmlns="">
      <p:transition spd="slow" advTm="45772"/>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064" y="0"/>
            <a:ext cx="10454936" cy="6124754"/>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class Synch1 {</a:t>
            </a:r>
          </a:p>
          <a:p>
            <a:r>
              <a:rPr lang="en-IN" sz="2800" dirty="0">
                <a:latin typeface="Times New Roman" panose="02020603050405020304" pitchFamily="18" charset="0"/>
                <a:cs typeface="Times New Roman" panose="02020603050405020304" pitchFamily="18" charset="0"/>
              </a:rPr>
              <a:t>public static void main(String </a:t>
            </a:r>
            <a:r>
              <a:rPr lang="en-IN" sz="2800" dirty="0" err="1">
                <a:latin typeface="Times New Roman" panose="02020603050405020304" pitchFamily="18" charset="0"/>
                <a:cs typeface="Times New Roman" panose="02020603050405020304" pitchFamily="18" charset="0"/>
              </a:rPr>
              <a:t>args</a:t>
            </a:r>
            <a:r>
              <a:rPr lang="en-IN" sz="2800" dirty="0">
                <a:latin typeface="Times New Roman" panose="02020603050405020304" pitchFamily="18" charset="0"/>
                <a:cs typeface="Times New Roman" panose="02020603050405020304" pitchFamily="18" charset="0"/>
              </a:rPr>
              <a:t>[]) {</a:t>
            </a:r>
          </a:p>
          <a:p>
            <a:r>
              <a:rPr lang="en-IN" sz="2800" dirty="0" err="1">
                <a:latin typeface="Times New Roman" panose="02020603050405020304" pitchFamily="18" charset="0"/>
                <a:cs typeface="Times New Roman" panose="02020603050405020304" pitchFamily="18" charset="0"/>
              </a:rPr>
              <a:t>Callme</a:t>
            </a:r>
            <a:r>
              <a:rPr lang="en-IN" sz="2800" dirty="0">
                <a:latin typeface="Times New Roman" panose="02020603050405020304" pitchFamily="18" charset="0"/>
                <a:cs typeface="Times New Roman" panose="02020603050405020304" pitchFamily="18" charset="0"/>
              </a:rPr>
              <a:t> target = new </a:t>
            </a:r>
            <a:r>
              <a:rPr lang="en-IN" sz="2800" dirty="0" err="1">
                <a:latin typeface="Times New Roman" panose="02020603050405020304" pitchFamily="18" charset="0"/>
                <a:cs typeface="Times New Roman" panose="02020603050405020304" pitchFamily="18" charset="0"/>
              </a:rPr>
              <a:t>Callme</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Caller ob1 = new Caller(target, "Hello");</a:t>
            </a:r>
          </a:p>
          <a:p>
            <a:r>
              <a:rPr lang="en-IN" sz="2800" dirty="0">
                <a:latin typeface="Times New Roman" panose="02020603050405020304" pitchFamily="18" charset="0"/>
                <a:cs typeface="Times New Roman" panose="02020603050405020304" pitchFamily="18" charset="0"/>
              </a:rPr>
              <a:t>Caller ob2 = new Caller(target, "Synchronized");</a:t>
            </a:r>
          </a:p>
          <a:p>
            <a:r>
              <a:rPr lang="en-IN" sz="2800" dirty="0">
                <a:latin typeface="Times New Roman" panose="02020603050405020304" pitchFamily="18" charset="0"/>
                <a:cs typeface="Times New Roman" panose="02020603050405020304" pitchFamily="18" charset="0"/>
              </a:rPr>
              <a:t>Caller ob3 = new Caller(target, "World");</a:t>
            </a:r>
          </a:p>
          <a:p>
            <a:r>
              <a:rPr lang="en-IN" sz="2800" dirty="0">
                <a:latin typeface="Times New Roman" panose="02020603050405020304" pitchFamily="18" charset="0"/>
                <a:cs typeface="Times New Roman" panose="02020603050405020304" pitchFamily="18" charset="0"/>
              </a:rPr>
              <a:t>// wait for threads to end</a:t>
            </a:r>
          </a:p>
          <a:p>
            <a:r>
              <a:rPr lang="en-IN" sz="2800" dirty="0">
                <a:latin typeface="Times New Roman" panose="02020603050405020304" pitchFamily="18" charset="0"/>
                <a:cs typeface="Times New Roman" panose="02020603050405020304" pitchFamily="18" charset="0"/>
              </a:rPr>
              <a:t>try {</a:t>
            </a:r>
          </a:p>
          <a:p>
            <a:r>
              <a:rPr lang="en-IN" sz="2800" dirty="0">
                <a:highlight>
                  <a:srgbClr val="00FFFF"/>
                </a:highlight>
                <a:latin typeface="Times New Roman" panose="02020603050405020304" pitchFamily="18" charset="0"/>
                <a:cs typeface="Times New Roman" panose="02020603050405020304" pitchFamily="18" charset="0"/>
              </a:rPr>
              <a:t>ob1.t.join();</a:t>
            </a:r>
          </a:p>
          <a:p>
            <a:r>
              <a:rPr lang="en-IN" sz="2800" dirty="0">
                <a:highlight>
                  <a:srgbClr val="00FFFF"/>
                </a:highlight>
                <a:latin typeface="Times New Roman" panose="02020603050405020304" pitchFamily="18" charset="0"/>
                <a:cs typeface="Times New Roman" panose="02020603050405020304" pitchFamily="18" charset="0"/>
              </a:rPr>
              <a:t>ob2.t.join();</a:t>
            </a:r>
          </a:p>
          <a:p>
            <a:r>
              <a:rPr lang="en-IN" sz="2800" dirty="0">
                <a:highlight>
                  <a:srgbClr val="00FFFF"/>
                </a:highlight>
                <a:latin typeface="Times New Roman" panose="02020603050405020304" pitchFamily="18" charset="0"/>
                <a:cs typeface="Times New Roman" panose="02020603050405020304" pitchFamily="18" charset="0"/>
              </a:rPr>
              <a:t>ob3.t.join();</a:t>
            </a:r>
          </a:p>
          <a:p>
            <a:r>
              <a:rPr lang="en-IN" sz="2800" dirty="0">
                <a:latin typeface="Times New Roman" panose="02020603050405020304" pitchFamily="18" charset="0"/>
                <a:cs typeface="Times New Roman" panose="02020603050405020304" pitchFamily="18" charset="0"/>
              </a:rPr>
              <a:t>} catch(</a:t>
            </a:r>
            <a:r>
              <a:rPr lang="en-IN" sz="2800" dirty="0" err="1">
                <a:latin typeface="Times New Roman" panose="02020603050405020304" pitchFamily="18" charset="0"/>
                <a:cs typeface="Times New Roman" panose="02020603050405020304" pitchFamily="18" charset="0"/>
              </a:rPr>
              <a:t>InterruptedException</a:t>
            </a:r>
            <a:r>
              <a:rPr lang="en-IN" sz="2800" dirty="0">
                <a:latin typeface="Times New Roman" panose="02020603050405020304" pitchFamily="18" charset="0"/>
                <a:cs typeface="Times New Roman" panose="02020603050405020304" pitchFamily="18" charset="0"/>
              </a:rPr>
              <a:t> e) {</a:t>
            </a:r>
          </a:p>
          <a:p>
            <a:r>
              <a:rPr lang="en-IN" sz="2800" dirty="0" err="1">
                <a:latin typeface="Times New Roman" panose="02020603050405020304" pitchFamily="18" charset="0"/>
                <a:cs typeface="Times New Roman" panose="02020603050405020304" pitchFamily="18" charset="0"/>
              </a:rPr>
              <a:t>Sy</a:t>
            </a: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stem.out.println</a:t>
            </a:r>
            <a:r>
              <a:rPr lang="en-IN" sz="2800" dirty="0">
                <a:latin typeface="Times New Roman" panose="02020603050405020304" pitchFamily="18" charset="0"/>
                <a:cs typeface="Times New Roman" panose="02020603050405020304" pitchFamily="18" charset="0"/>
              </a:rPr>
              <a:t>("Interrupted");</a:t>
            </a:r>
          </a:p>
          <a:p>
            <a:r>
              <a:rPr lang="en-IN" sz="2800" dirty="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26643671"/>
      </p:ext>
    </p:extLst>
  </p:cSld>
  <p:clrMapOvr>
    <a:masterClrMapping/>
  </p:clrMapOvr>
  <mc:AlternateContent xmlns:mc="http://schemas.openxmlformats.org/markup-compatibility/2006" xmlns:p14="http://schemas.microsoft.com/office/powerpoint/2010/main">
    <mc:Choice Requires="p14">
      <p:transition spd="slow" p14:dur="2000" advTm="9805"/>
    </mc:Choice>
    <mc:Fallback xmlns="">
      <p:transition spd="slow" advTm="9805"/>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3883" y="914401"/>
            <a:ext cx="11532094" cy="3539430"/>
          </a:xfrm>
          <a:prstGeom prst="rect">
            <a:avLst/>
          </a:prstGeom>
        </p:spPr>
        <p:txBody>
          <a:bodyPr wrap="square">
            <a:spAutoFit/>
          </a:bodyPr>
          <a:lstStyle/>
          <a:p>
            <a:pPr>
              <a:buFont typeface="Arial" pitchFamily="34" charset="0"/>
              <a:buChar char="•"/>
            </a:pPr>
            <a:r>
              <a:rPr lang="en-IN" sz="2800" dirty="0"/>
              <a:t>Here, the </a:t>
            </a:r>
            <a:r>
              <a:rPr lang="en-IN" sz="2800" b="1" dirty="0"/>
              <a:t>call( ) method is not modified by synchronized.</a:t>
            </a:r>
          </a:p>
          <a:p>
            <a:endParaRPr lang="en-IN" sz="2800" b="1" dirty="0"/>
          </a:p>
          <a:p>
            <a:pPr>
              <a:buFont typeface="Arial" pitchFamily="34" charset="0"/>
              <a:buChar char="•"/>
            </a:pPr>
            <a:r>
              <a:rPr lang="en-IN" sz="2800" b="1" dirty="0"/>
              <a:t> Instead, the synchronized </a:t>
            </a:r>
            <a:r>
              <a:rPr lang="en-IN" sz="2800" dirty="0"/>
              <a:t>statement is used inside </a:t>
            </a:r>
            <a:r>
              <a:rPr lang="en-IN" sz="2800" b="1" dirty="0"/>
              <a:t>Caller’s run( ) method. </a:t>
            </a:r>
          </a:p>
          <a:p>
            <a:endParaRPr lang="en-IN" sz="2800" b="1" dirty="0"/>
          </a:p>
          <a:p>
            <a:pPr>
              <a:buFont typeface="Arial" pitchFamily="34" charset="0"/>
              <a:buChar char="•"/>
            </a:pPr>
            <a:r>
              <a:rPr lang="en-IN" sz="2800" b="1" dirty="0"/>
              <a:t>This causes the same correct output as the </a:t>
            </a:r>
            <a:r>
              <a:rPr lang="en-IN" sz="2800" dirty="0"/>
              <a:t>preceding example, because each thread waits for the prior one to finish before proceeding.</a:t>
            </a:r>
          </a:p>
        </p:txBody>
      </p:sp>
    </p:spTree>
    <p:extLst>
      <p:ext uri="{BB962C8B-B14F-4D97-AF65-F5344CB8AC3E}">
        <p14:creationId xmlns:p14="http://schemas.microsoft.com/office/powerpoint/2010/main" val="2576723586"/>
      </p:ext>
    </p:extLst>
  </p:cSld>
  <p:clrMapOvr>
    <a:masterClrMapping/>
  </p:clrMapOvr>
  <mc:AlternateContent xmlns:mc="http://schemas.openxmlformats.org/markup-compatibility/2006" xmlns:p14="http://schemas.microsoft.com/office/powerpoint/2010/main">
    <mc:Choice Requires="p14">
      <p:transition spd="slow" p14:dur="2000" advTm="8093"/>
    </mc:Choice>
    <mc:Fallback xmlns="">
      <p:transition spd="slow" advTm="8093"/>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6229" y="692458"/>
            <a:ext cx="11398928" cy="4998128"/>
          </a:xfrm>
        </p:spPr>
        <p:txBody>
          <a:bodyPr>
            <a:normAutofit/>
          </a:bodyPr>
          <a:lstStyle/>
          <a:p>
            <a:pPr algn="l"/>
            <a:r>
              <a:rPr lang="en-US" b="0" i="0" u="none" strike="noStrike" baseline="0" dirty="0">
                <a:latin typeface="Palatino-Roman"/>
              </a:rPr>
              <a:t>As mentioned, often you will want the main thread to finish last.</a:t>
            </a:r>
          </a:p>
          <a:p>
            <a:pPr algn="l"/>
            <a:r>
              <a:rPr lang="en-US" b="0" i="0" u="none" strike="noStrike" baseline="0" dirty="0">
                <a:latin typeface="Palatino-Roman"/>
              </a:rPr>
              <a:t> In the preceding </a:t>
            </a:r>
            <a:r>
              <a:rPr lang="en-US" b="0" i="0" u="none" strike="noStrike" baseline="0" dirty="0" err="1">
                <a:latin typeface="Palatino-Roman"/>
              </a:rPr>
              <a:t>examples,this</a:t>
            </a:r>
            <a:r>
              <a:rPr lang="en-US" b="0" i="0" u="none" strike="noStrike" baseline="0" dirty="0">
                <a:latin typeface="Palatino-Roman"/>
              </a:rPr>
              <a:t> is accomplished by calling </a:t>
            </a:r>
            <a:r>
              <a:rPr lang="en-US" b="1" i="0" u="none" strike="noStrike" baseline="0" dirty="0">
                <a:latin typeface="Palatino-Bold"/>
              </a:rPr>
              <a:t>sleep( ) </a:t>
            </a:r>
            <a:r>
              <a:rPr lang="en-US" b="0" i="0" u="none" strike="noStrike" baseline="0" dirty="0">
                <a:latin typeface="Palatino-Roman"/>
              </a:rPr>
              <a:t>within </a:t>
            </a:r>
            <a:r>
              <a:rPr lang="en-US" b="1" i="0" u="none" strike="noStrike" baseline="0" dirty="0">
                <a:latin typeface="Palatino-Bold"/>
              </a:rPr>
              <a:t>main( )</a:t>
            </a:r>
            <a:r>
              <a:rPr lang="en-US" b="0" i="0" u="none" strike="noStrike" baseline="0" dirty="0">
                <a:latin typeface="Palatino-Roman"/>
              </a:rPr>
              <a:t>, with a long enough delay to ensure that all child threads terminate prior to the main thread. </a:t>
            </a:r>
          </a:p>
          <a:p>
            <a:pPr algn="l"/>
            <a:r>
              <a:rPr lang="en-US" b="0" i="0" u="none" strike="noStrike" baseline="0" dirty="0">
                <a:latin typeface="Palatino-Roman"/>
              </a:rPr>
              <a:t>How can one thread know when another thread has ended? </a:t>
            </a:r>
          </a:p>
          <a:p>
            <a:pPr algn="l"/>
            <a:r>
              <a:rPr lang="en-US" b="0" i="0" u="none" strike="noStrike" baseline="0" dirty="0">
                <a:latin typeface="Palatino-Roman"/>
              </a:rPr>
              <a:t>Two ways exist to determine whether a thread has finished. First, you can call </a:t>
            </a:r>
            <a:r>
              <a:rPr lang="en-US" b="1" i="0" u="none" strike="noStrike" baseline="0" dirty="0" err="1">
                <a:latin typeface="Palatino-Bold"/>
              </a:rPr>
              <a:t>isAlive</a:t>
            </a:r>
            <a:r>
              <a:rPr lang="en-US" b="1" i="0" u="none" strike="noStrike" baseline="0" dirty="0">
                <a:latin typeface="Palatino-Bold"/>
              </a:rPr>
              <a:t>( ) </a:t>
            </a:r>
            <a:r>
              <a:rPr lang="en-US" b="0" i="0" u="none" strike="noStrike" baseline="0" dirty="0">
                <a:latin typeface="Palatino-Roman"/>
              </a:rPr>
              <a:t>on the thread. </a:t>
            </a:r>
          </a:p>
          <a:p>
            <a:pPr algn="l"/>
            <a:r>
              <a:rPr lang="en-US" b="0" i="0" u="none" strike="noStrike" baseline="0" dirty="0">
                <a:latin typeface="Palatino-Roman"/>
              </a:rPr>
              <a:t>This method is defined by </a:t>
            </a:r>
            <a:r>
              <a:rPr lang="en-US" b="1" i="0" u="none" strike="noStrike" baseline="0" dirty="0">
                <a:latin typeface="Palatino-Bold"/>
              </a:rPr>
              <a:t>Thread</a:t>
            </a:r>
            <a:r>
              <a:rPr lang="en-US" b="0" i="0" u="none" strike="noStrike" baseline="0" dirty="0">
                <a:latin typeface="Palatino-Roman"/>
              </a:rPr>
              <a:t>, and its general form is shown here:</a:t>
            </a:r>
          </a:p>
          <a:p>
            <a:pPr marL="0" indent="0" algn="l">
              <a:buNone/>
            </a:pPr>
            <a:r>
              <a:rPr lang="en-IN" sz="3000" b="1" i="0" u="none" strike="noStrike" baseline="0" dirty="0">
                <a:solidFill>
                  <a:schemeClr val="accent6">
                    <a:lumMod val="75000"/>
                  </a:schemeClr>
                </a:solidFill>
                <a:highlight>
                  <a:srgbClr val="00FFFF"/>
                </a:highlight>
                <a:latin typeface="Palatino-Roman"/>
              </a:rPr>
              <a:t>final </a:t>
            </a:r>
            <a:r>
              <a:rPr lang="en-IN" sz="3000" b="1" i="0" u="none" strike="noStrike" baseline="0" dirty="0" err="1">
                <a:solidFill>
                  <a:schemeClr val="accent6">
                    <a:lumMod val="75000"/>
                  </a:schemeClr>
                </a:solidFill>
                <a:highlight>
                  <a:srgbClr val="00FFFF"/>
                </a:highlight>
                <a:latin typeface="Palatino-Roman"/>
              </a:rPr>
              <a:t>boolean</a:t>
            </a:r>
            <a:r>
              <a:rPr lang="en-IN" sz="3000" b="1" i="0" u="none" strike="noStrike" baseline="0" dirty="0">
                <a:solidFill>
                  <a:schemeClr val="accent6">
                    <a:lumMod val="75000"/>
                  </a:schemeClr>
                </a:solidFill>
                <a:highlight>
                  <a:srgbClr val="00FFFF"/>
                </a:highlight>
                <a:latin typeface="Palatino-Roman"/>
              </a:rPr>
              <a:t> </a:t>
            </a:r>
            <a:r>
              <a:rPr lang="en-IN" sz="3000" b="1" i="0" u="none" strike="noStrike" baseline="0" dirty="0" err="1">
                <a:solidFill>
                  <a:schemeClr val="accent6">
                    <a:lumMod val="75000"/>
                  </a:schemeClr>
                </a:solidFill>
                <a:highlight>
                  <a:srgbClr val="00FFFF"/>
                </a:highlight>
                <a:latin typeface="Palatino-Roman"/>
              </a:rPr>
              <a:t>isAlive</a:t>
            </a:r>
            <a:r>
              <a:rPr lang="en-IN" sz="3000" b="1" i="0" u="none" strike="noStrike" baseline="0" dirty="0">
                <a:solidFill>
                  <a:schemeClr val="accent6">
                    <a:lumMod val="75000"/>
                  </a:schemeClr>
                </a:solidFill>
                <a:highlight>
                  <a:srgbClr val="00FFFF"/>
                </a:highlight>
                <a:latin typeface="Palatino-Roman"/>
              </a:rPr>
              <a:t>( )</a:t>
            </a:r>
          </a:p>
        </p:txBody>
      </p:sp>
      <p:sp>
        <p:nvSpPr>
          <p:cNvPr id="2" name="Title 1"/>
          <p:cNvSpPr>
            <a:spLocks noGrp="1"/>
          </p:cNvSpPr>
          <p:nvPr>
            <p:ph type="title"/>
          </p:nvPr>
        </p:nvSpPr>
        <p:spPr>
          <a:xfrm>
            <a:off x="470517" y="0"/>
            <a:ext cx="10484528" cy="612559"/>
          </a:xfrm>
        </p:spPr>
        <p:txBody>
          <a:bodyPr>
            <a:normAutofit/>
          </a:bodyPr>
          <a:lstStyle/>
          <a:p>
            <a:r>
              <a:rPr lang="en-IN" b="1" dirty="0"/>
              <a:t>Using </a:t>
            </a:r>
            <a:r>
              <a:rPr lang="en-IN" b="1" dirty="0" err="1"/>
              <a:t>isAlive</a:t>
            </a:r>
            <a:r>
              <a:rPr lang="en-IN" b="1" dirty="0"/>
              <a:t>( ) and join( )</a:t>
            </a:r>
            <a:endParaRPr lang="en-IN" dirty="0"/>
          </a:p>
        </p:txBody>
      </p:sp>
    </p:spTree>
    <p:extLst>
      <p:ext uri="{BB962C8B-B14F-4D97-AF65-F5344CB8AC3E}">
        <p14:creationId xmlns:p14="http://schemas.microsoft.com/office/powerpoint/2010/main" val="4098909828"/>
      </p:ext>
    </p:extLst>
  </p:cSld>
  <p:clrMapOvr>
    <a:masterClrMapping/>
  </p:clrMapOvr>
  <mc:AlternateContent xmlns:mc="http://schemas.openxmlformats.org/markup-compatibility/2006" xmlns:p14="http://schemas.microsoft.com/office/powerpoint/2010/main">
    <mc:Choice Requires="p14">
      <p:transition spd="slow" p14:dur="2000" advTm="54717"/>
    </mc:Choice>
    <mc:Fallback xmlns="">
      <p:transition spd="slow" advTm="54717"/>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6229" y="692458"/>
            <a:ext cx="11398928" cy="4998128"/>
          </a:xfrm>
        </p:spPr>
        <p:txBody>
          <a:bodyPr>
            <a:normAutofit/>
          </a:bodyPr>
          <a:lstStyle/>
          <a:p>
            <a:pPr algn="just"/>
            <a:r>
              <a:rPr lang="en-US" sz="2400" dirty="0">
                <a:latin typeface="Palatino-Roman"/>
              </a:rPr>
              <a:t>T</a:t>
            </a:r>
            <a:r>
              <a:rPr lang="en-US" sz="2400" b="0" i="0" u="none" strike="noStrike" baseline="0" dirty="0">
                <a:latin typeface="Palatino-Roman"/>
              </a:rPr>
              <a:t>o wait for a thread to finish USE </a:t>
            </a:r>
            <a:r>
              <a:rPr lang="en-US" sz="2400" b="1" i="0" u="none" strike="noStrike" baseline="0" dirty="0">
                <a:latin typeface="Palatino-Bold"/>
              </a:rPr>
              <a:t>join( )</a:t>
            </a:r>
            <a:r>
              <a:rPr lang="en-US" sz="2400" b="0" i="0" u="none" strike="noStrike" baseline="0" dirty="0">
                <a:latin typeface="Palatino-Roman"/>
              </a:rPr>
              <a:t>, shown here:</a:t>
            </a:r>
          </a:p>
          <a:p>
            <a:pPr marL="0" indent="0" algn="just">
              <a:buFont typeface="Arial" panose="020B0604020202020204" pitchFamily="34" charset="0"/>
              <a:buNone/>
            </a:pPr>
            <a:r>
              <a:rPr lang="en-US" sz="3600" b="1" dirty="0">
                <a:solidFill>
                  <a:schemeClr val="accent6">
                    <a:lumMod val="75000"/>
                  </a:schemeClr>
                </a:solidFill>
                <a:highlight>
                  <a:srgbClr val="00FFFF"/>
                </a:highlight>
                <a:latin typeface="Palatino-Roman"/>
              </a:rPr>
              <a:t>final void join( ) throws </a:t>
            </a:r>
            <a:r>
              <a:rPr lang="en-US" sz="3600" b="1" dirty="0" err="1">
                <a:solidFill>
                  <a:schemeClr val="accent6">
                    <a:lumMod val="75000"/>
                  </a:schemeClr>
                </a:solidFill>
                <a:highlight>
                  <a:srgbClr val="00FFFF"/>
                </a:highlight>
                <a:latin typeface="Palatino-Roman"/>
              </a:rPr>
              <a:t>InterruptedException</a:t>
            </a:r>
            <a:endParaRPr lang="en-US" sz="3600" b="1" dirty="0">
              <a:solidFill>
                <a:schemeClr val="accent6">
                  <a:lumMod val="75000"/>
                </a:schemeClr>
              </a:solidFill>
              <a:highlight>
                <a:srgbClr val="00FFFF"/>
              </a:highlight>
              <a:latin typeface="Palatino-Roman"/>
            </a:endParaRPr>
          </a:p>
          <a:p>
            <a:pPr algn="just"/>
            <a:r>
              <a:rPr lang="en-US" sz="2400" b="1" i="0" u="none" strike="noStrike" baseline="0" dirty="0">
                <a:latin typeface="Palatino-Roman"/>
              </a:rPr>
              <a:t>This method waits until the thread on which it is called terminates.</a:t>
            </a:r>
          </a:p>
          <a:p>
            <a:pPr algn="just"/>
            <a:r>
              <a:rPr lang="en-US" sz="2400" b="0" i="0" u="none" strike="noStrike" baseline="0" dirty="0">
                <a:latin typeface="Palatino-Roman"/>
              </a:rPr>
              <a:t> Its name comes from the concept of the calling thread waiting until the specified thread </a:t>
            </a:r>
            <a:r>
              <a:rPr lang="en-US" sz="2400" b="0" i="1" u="none" strike="noStrike" baseline="0" dirty="0">
                <a:latin typeface="Palatino-Italic"/>
              </a:rPr>
              <a:t>joins </a:t>
            </a:r>
            <a:r>
              <a:rPr lang="en-US" sz="2400" b="0" i="0" u="none" strike="noStrike" baseline="0" dirty="0">
                <a:latin typeface="Palatino-Roman"/>
              </a:rPr>
              <a:t>it.</a:t>
            </a:r>
          </a:p>
          <a:p>
            <a:pPr algn="just"/>
            <a:r>
              <a:rPr lang="en-US" sz="2400" b="0" i="0" u="none" strike="noStrike" baseline="0" dirty="0">
                <a:latin typeface="Palatino-Roman"/>
              </a:rPr>
              <a:t> Additional forms of </a:t>
            </a:r>
            <a:r>
              <a:rPr lang="en-US" sz="2400" b="1" i="0" u="none" strike="noStrike" baseline="0" dirty="0">
                <a:latin typeface="Palatino-Bold"/>
              </a:rPr>
              <a:t>join( ) </a:t>
            </a:r>
            <a:r>
              <a:rPr lang="en-US" sz="2400" b="0" i="0" u="none" strike="noStrike" baseline="0" dirty="0">
                <a:latin typeface="Palatino-Roman"/>
              </a:rPr>
              <a:t>allow you to specify a maximum amount of time that you want to wait for the specified </a:t>
            </a:r>
            <a:r>
              <a:rPr lang="en-IN" sz="2400" b="0" i="0" u="none" strike="noStrike" baseline="0" dirty="0">
                <a:latin typeface="Palatino-Roman"/>
              </a:rPr>
              <a:t>thread to terminate.</a:t>
            </a:r>
            <a:endParaRPr lang="en-IN" sz="3600" b="1" dirty="0">
              <a:solidFill>
                <a:schemeClr val="accent6">
                  <a:lumMod val="75000"/>
                </a:schemeClr>
              </a:solidFill>
              <a:highlight>
                <a:srgbClr val="00FFFF"/>
              </a:highlight>
              <a:latin typeface="Palatino-Roman"/>
            </a:endParaRPr>
          </a:p>
        </p:txBody>
      </p:sp>
      <p:sp>
        <p:nvSpPr>
          <p:cNvPr id="2" name="Title 1"/>
          <p:cNvSpPr>
            <a:spLocks noGrp="1"/>
          </p:cNvSpPr>
          <p:nvPr>
            <p:ph type="title"/>
          </p:nvPr>
        </p:nvSpPr>
        <p:spPr>
          <a:xfrm>
            <a:off x="470517" y="0"/>
            <a:ext cx="10484528" cy="612559"/>
          </a:xfrm>
        </p:spPr>
        <p:txBody>
          <a:bodyPr>
            <a:normAutofit/>
          </a:bodyPr>
          <a:lstStyle/>
          <a:p>
            <a:r>
              <a:rPr lang="en-IN" b="1" dirty="0"/>
              <a:t>Using </a:t>
            </a:r>
            <a:r>
              <a:rPr lang="en-IN" b="1" dirty="0" err="1"/>
              <a:t>isAlive</a:t>
            </a:r>
            <a:r>
              <a:rPr lang="en-IN" b="1" dirty="0"/>
              <a:t>( ) and join( )</a:t>
            </a:r>
            <a:endParaRPr lang="en-IN" dirty="0"/>
          </a:p>
        </p:txBody>
      </p:sp>
    </p:spTree>
    <p:extLst>
      <p:ext uri="{BB962C8B-B14F-4D97-AF65-F5344CB8AC3E}">
        <p14:creationId xmlns:p14="http://schemas.microsoft.com/office/powerpoint/2010/main" val="3427589834"/>
      </p:ext>
    </p:extLst>
  </p:cSld>
  <p:clrMapOvr>
    <a:masterClrMapping/>
  </p:clrMapOvr>
  <mc:AlternateContent xmlns:mc="http://schemas.openxmlformats.org/markup-compatibility/2006" xmlns:p14="http://schemas.microsoft.com/office/powerpoint/2010/main">
    <mc:Choice Requires="p14">
      <p:transition spd="slow" p14:dur="2000" advTm="54717"/>
    </mc:Choice>
    <mc:Fallback xmlns="">
      <p:transition spd="slow" advTm="54717"/>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965B092-FEA8-4EA4-8C2B-34CF1DE5A3DA}"/>
              </a:ext>
            </a:extLst>
          </p:cNvPr>
          <p:cNvGraphicFramePr>
            <a:graphicFrameLocks noGrp="1"/>
          </p:cNvGraphicFramePr>
          <p:nvPr>
            <p:ph idx="1"/>
            <p:extLst>
              <p:ext uri="{D42A27DB-BD31-4B8C-83A1-F6EECF244321}">
                <p14:modId xmlns:p14="http://schemas.microsoft.com/office/powerpoint/2010/main" val="3163884062"/>
              </p:ext>
            </p:extLst>
          </p:nvPr>
        </p:nvGraphicFramePr>
        <p:xfrm>
          <a:off x="89647" y="497149"/>
          <a:ext cx="11880286" cy="6276514"/>
        </p:xfrm>
        <a:graphic>
          <a:graphicData uri="http://schemas.openxmlformats.org/drawingml/2006/table">
            <a:tbl>
              <a:tblPr firstRow="1" bandRow="1">
                <a:tableStyleId>{5C22544A-7EE6-4342-B048-85BDC9FD1C3A}</a:tableStyleId>
              </a:tblPr>
              <a:tblGrid>
                <a:gridCol w="5940143">
                  <a:extLst>
                    <a:ext uri="{9D8B030D-6E8A-4147-A177-3AD203B41FA5}">
                      <a16:colId xmlns:a16="http://schemas.microsoft.com/office/drawing/2014/main" val="853263901"/>
                    </a:ext>
                  </a:extLst>
                </a:gridCol>
                <a:gridCol w="5940143">
                  <a:extLst>
                    <a:ext uri="{9D8B030D-6E8A-4147-A177-3AD203B41FA5}">
                      <a16:colId xmlns:a16="http://schemas.microsoft.com/office/drawing/2014/main" val="3019271864"/>
                    </a:ext>
                  </a:extLst>
                </a:gridCol>
              </a:tblGrid>
              <a:tr h="6276514">
                <a:tc>
                  <a:txBody>
                    <a:bodyPr/>
                    <a:lstStyle/>
                    <a:p>
                      <a:r>
                        <a:rPr lang="en-US" sz="1800" b="0" i="0" u="none" strike="noStrike" kern="1200" baseline="0" dirty="0">
                          <a:solidFill>
                            <a:schemeClr val="lt1"/>
                          </a:solidFill>
                          <a:latin typeface="+mn-lt"/>
                          <a:ea typeface="+mn-ea"/>
                          <a:cs typeface="+mn-cs"/>
                        </a:rPr>
                        <a:t>// Using join() to wait for threads to finish.</a:t>
                      </a:r>
                    </a:p>
                    <a:p>
                      <a:r>
                        <a:rPr lang="en-IN" sz="1800" b="0" i="0" u="none" strike="noStrike" kern="1200" baseline="0" dirty="0">
                          <a:solidFill>
                            <a:schemeClr val="lt1"/>
                          </a:solidFill>
                          <a:latin typeface="+mn-lt"/>
                          <a:ea typeface="+mn-ea"/>
                          <a:cs typeface="+mn-cs"/>
                        </a:rPr>
                        <a:t>class </a:t>
                      </a:r>
                      <a:r>
                        <a:rPr lang="en-IN" sz="1800" b="0" i="0" u="none" strike="noStrike" kern="1200" baseline="0" dirty="0" err="1">
                          <a:solidFill>
                            <a:schemeClr val="lt1"/>
                          </a:solidFill>
                          <a:latin typeface="+mn-lt"/>
                          <a:ea typeface="+mn-ea"/>
                          <a:cs typeface="+mn-cs"/>
                        </a:rPr>
                        <a:t>NewThread</a:t>
                      </a:r>
                      <a:r>
                        <a:rPr lang="en-IN" sz="1800" b="0" i="0" u="none" strike="noStrike" kern="1200" baseline="0" dirty="0">
                          <a:solidFill>
                            <a:schemeClr val="lt1"/>
                          </a:solidFill>
                          <a:latin typeface="+mn-lt"/>
                          <a:ea typeface="+mn-ea"/>
                          <a:cs typeface="+mn-cs"/>
                        </a:rPr>
                        <a:t> implements Runnable {</a:t>
                      </a:r>
                    </a:p>
                    <a:p>
                      <a:r>
                        <a:rPr lang="en-US" sz="1800" b="0" i="0" u="none" strike="noStrike" kern="1200" baseline="0" dirty="0">
                          <a:solidFill>
                            <a:schemeClr val="lt1"/>
                          </a:solidFill>
                          <a:latin typeface="+mn-lt"/>
                          <a:ea typeface="+mn-ea"/>
                          <a:cs typeface="+mn-cs"/>
                        </a:rPr>
                        <a:t>String name; // name of thread</a:t>
                      </a:r>
                    </a:p>
                    <a:p>
                      <a:r>
                        <a:rPr lang="en-IN" sz="1800" b="0" i="0" u="none" strike="noStrike" kern="1200" baseline="0" dirty="0">
                          <a:solidFill>
                            <a:schemeClr val="lt1"/>
                          </a:solidFill>
                          <a:latin typeface="+mn-lt"/>
                          <a:ea typeface="+mn-ea"/>
                          <a:cs typeface="+mn-cs"/>
                        </a:rPr>
                        <a:t>Thread t;</a:t>
                      </a:r>
                    </a:p>
                    <a:p>
                      <a:r>
                        <a:rPr lang="en-IN" sz="1800" b="0" i="0" u="none" strike="noStrike" kern="1200" baseline="0" dirty="0" err="1">
                          <a:solidFill>
                            <a:schemeClr val="lt1"/>
                          </a:solidFill>
                          <a:latin typeface="+mn-lt"/>
                          <a:ea typeface="+mn-ea"/>
                          <a:cs typeface="+mn-cs"/>
                        </a:rPr>
                        <a:t>NewThread</a:t>
                      </a:r>
                      <a:r>
                        <a:rPr lang="en-IN" sz="1800" b="0" i="0" u="none" strike="noStrike" kern="1200" baseline="0" dirty="0">
                          <a:solidFill>
                            <a:schemeClr val="lt1"/>
                          </a:solidFill>
                          <a:latin typeface="+mn-lt"/>
                          <a:ea typeface="+mn-ea"/>
                          <a:cs typeface="+mn-cs"/>
                        </a:rPr>
                        <a:t>(String </a:t>
                      </a:r>
                      <a:r>
                        <a:rPr lang="en-IN" sz="1800" b="0" i="0" u="none" strike="noStrike" kern="1200" baseline="0" dirty="0" err="1">
                          <a:solidFill>
                            <a:schemeClr val="lt1"/>
                          </a:solidFill>
                          <a:latin typeface="+mn-lt"/>
                          <a:ea typeface="+mn-ea"/>
                          <a:cs typeface="+mn-cs"/>
                        </a:rPr>
                        <a:t>threadname</a:t>
                      </a:r>
                      <a:r>
                        <a:rPr lang="en-IN" sz="1800" b="0" i="0" u="none" strike="noStrike" kern="1200" baseline="0" dirty="0">
                          <a:solidFill>
                            <a:schemeClr val="lt1"/>
                          </a:solidFill>
                          <a:latin typeface="+mn-lt"/>
                          <a:ea typeface="+mn-ea"/>
                          <a:cs typeface="+mn-cs"/>
                        </a:rPr>
                        <a:t>) {</a:t>
                      </a:r>
                    </a:p>
                    <a:p>
                      <a:r>
                        <a:rPr lang="en-IN" sz="1800" b="0" i="0" u="none" strike="noStrike" kern="1200" baseline="0" dirty="0">
                          <a:solidFill>
                            <a:schemeClr val="lt1"/>
                          </a:solidFill>
                          <a:latin typeface="+mn-lt"/>
                          <a:ea typeface="+mn-ea"/>
                          <a:cs typeface="+mn-cs"/>
                        </a:rPr>
                        <a:t>name = </a:t>
                      </a:r>
                      <a:r>
                        <a:rPr lang="en-IN" sz="1800" b="0" i="0" u="none" strike="noStrike" kern="1200" baseline="0" dirty="0" err="1">
                          <a:solidFill>
                            <a:schemeClr val="lt1"/>
                          </a:solidFill>
                          <a:latin typeface="+mn-lt"/>
                          <a:ea typeface="+mn-ea"/>
                          <a:cs typeface="+mn-cs"/>
                        </a:rPr>
                        <a:t>threadname</a:t>
                      </a:r>
                      <a:r>
                        <a:rPr lang="en-IN" sz="1800" b="0" i="0" u="none" strike="noStrike" kern="1200" baseline="0" dirty="0">
                          <a:solidFill>
                            <a:schemeClr val="lt1"/>
                          </a:solidFill>
                          <a:latin typeface="+mn-lt"/>
                          <a:ea typeface="+mn-ea"/>
                          <a:cs typeface="+mn-cs"/>
                        </a:rPr>
                        <a:t>;</a:t>
                      </a:r>
                    </a:p>
                    <a:p>
                      <a:r>
                        <a:rPr lang="en-US" sz="1800" b="0" i="0" u="none" strike="noStrike" kern="1200" baseline="0" dirty="0">
                          <a:solidFill>
                            <a:schemeClr val="lt1"/>
                          </a:solidFill>
                          <a:latin typeface="+mn-lt"/>
                          <a:ea typeface="+mn-ea"/>
                          <a:cs typeface="+mn-cs"/>
                        </a:rPr>
                        <a:t>t = new Thread(this, name);</a:t>
                      </a:r>
                    </a:p>
                    <a:p>
                      <a:r>
                        <a:rPr lang="en-US" sz="1800" b="0" i="0" u="none" strike="noStrike" kern="1200" baseline="0" dirty="0" err="1">
                          <a:solidFill>
                            <a:schemeClr val="lt1"/>
                          </a:solidFill>
                          <a:latin typeface="+mn-lt"/>
                          <a:ea typeface="+mn-ea"/>
                          <a:cs typeface="+mn-cs"/>
                        </a:rPr>
                        <a:t>System.out.println</a:t>
                      </a:r>
                      <a:r>
                        <a:rPr lang="en-US" sz="1800" b="0" i="0" u="none" strike="noStrike" kern="1200" baseline="0" dirty="0">
                          <a:solidFill>
                            <a:schemeClr val="lt1"/>
                          </a:solidFill>
                          <a:latin typeface="+mn-lt"/>
                          <a:ea typeface="+mn-ea"/>
                          <a:cs typeface="+mn-cs"/>
                        </a:rPr>
                        <a:t>("New thread: " + t);</a:t>
                      </a:r>
                    </a:p>
                    <a:p>
                      <a:r>
                        <a:rPr lang="en-US" sz="1800" b="0" i="0" u="none" strike="noStrike" kern="1200" baseline="0" dirty="0" err="1">
                          <a:solidFill>
                            <a:schemeClr val="lt1"/>
                          </a:solidFill>
                          <a:latin typeface="+mn-lt"/>
                          <a:ea typeface="+mn-ea"/>
                          <a:cs typeface="+mn-cs"/>
                        </a:rPr>
                        <a:t>t.start</a:t>
                      </a:r>
                      <a:r>
                        <a:rPr lang="en-US" sz="1800" b="0" i="0" u="none" strike="noStrike" kern="1200" baseline="0" dirty="0">
                          <a:solidFill>
                            <a:schemeClr val="lt1"/>
                          </a:solidFill>
                          <a:latin typeface="+mn-lt"/>
                          <a:ea typeface="+mn-ea"/>
                          <a:cs typeface="+mn-cs"/>
                        </a:rPr>
                        <a:t>(); // Start the thread</a:t>
                      </a:r>
                    </a:p>
                    <a:p>
                      <a:r>
                        <a:rPr lang="en-IN" sz="1800" b="0" i="0" u="none" strike="noStrike" kern="1200" baseline="0" dirty="0">
                          <a:solidFill>
                            <a:schemeClr val="lt1"/>
                          </a:solidFill>
                          <a:latin typeface="+mn-lt"/>
                          <a:ea typeface="+mn-ea"/>
                          <a:cs typeface="+mn-cs"/>
                        </a:rPr>
                        <a:t>}</a:t>
                      </a:r>
                    </a:p>
                    <a:p>
                      <a:r>
                        <a:rPr lang="en-US" sz="1800" b="0" i="0" u="none" strike="noStrike" kern="1200" baseline="0" dirty="0">
                          <a:solidFill>
                            <a:schemeClr val="lt1"/>
                          </a:solidFill>
                          <a:latin typeface="+mn-lt"/>
                          <a:ea typeface="+mn-ea"/>
                          <a:cs typeface="+mn-cs"/>
                        </a:rPr>
                        <a:t>// This is the entry point for thread.</a:t>
                      </a:r>
                    </a:p>
                    <a:p>
                      <a:r>
                        <a:rPr lang="en-IN" sz="1800" b="0" i="0" u="none" strike="noStrike" kern="1200" baseline="0" dirty="0">
                          <a:solidFill>
                            <a:schemeClr val="lt1"/>
                          </a:solidFill>
                          <a:latin typeface="+mn-lt"/>
                          <a:ea typeface="+mn-ea"/>
                          <a:cs typeface="+mn-cs"/>
                        </a:rPr>
                        <a:t>public void run() {</a:t>
                      </a:r>
                    </a:p>
                    <a:p>
                      <a:r>
                        <a:rPr lang="en-IN" sz="1800" b="0" i="0" u="none" strike="noStrike" kern="1200" baseline="0" dirty="0">
                          <a:solidFill>
                            <a:schemeClr val="lt1"/>
                          </a:solidFill>
                          <a:latin typeface="+mn-lt"/>
                          <a:ea typeface="+mn-ea"/>
                          <a:cs typeface="+mn-cs"/>
                        </a:rPr>
                        <a:t>try {</a:t>
                      </a:r>
                    </a:p>
                    <a:p>
                      <a:r>
                        <a:rPr lang="nn-NO" sz="1800" b="0" i="0" u="none" strike="noStrike" kern="1200" baseline="0" dirty="0">
                          <a:solidFill>
                            <a:schemeClr val="lt1"/>
                          </a:solidFill>
                          <a:latin typeface="+mn-lt"/>
                          <a:ea typeface="+mn-ea"/>
                          <a:cs typeface="+mn-cs"/>
                        </a:rPr>
                        <a:t>for(int i = 5; i &gt; 0; i--) {</a:t>
                      </a:r>
                    </a:p>
                    <a:p>
                      <a:r>
                        <a:rPr lang="en-IN" sz="1800" b="0" i="0" u="none" strike="noStrike" kern="1200" baseline="0" dirty="0" err="1">
                          <a:solidFill>
                            <a:schemeClr val="lt1"/>
                          </a:solidFill>
                          <a:latin typeface="+mn-lt"/>
                          <a:ea typeface="+mn-ea"/>
                          <a:cs typeface="+mn-cs"/>
                        </a:rPr>
                        <a:t>System.out.println</a:t>
                      </a:r>
                      <a:r>
                        <a:rPr lang="en-IN" sz="1800" b="0" i="0" u="none" strike="noStrike" kern="1200" baseline="0" dirty="0">
                          <a:solidFill>
                            <a:schemeClr val="lt1"/>
                          </a:solidFill>
                          <a:latin typeface="+mn-lt"/>
                          <a:ea typeface="+mn-ea"/>
                          <a:cs typeface="+mn-cs"/>
                        </a:rPr>
                        <a:t>(name + ": " + </a:t>
                      </a:r>
                      <a:r>
                        <a:rPr lang="en-IN" sz="1800" b="0" i="0" u="none" strike="noStrike" kern="1200" baseline="0" dirty="0" err="1">
                          <a:solidFill>
                            <a:schemeClr val="lt1"/>
                          </a:solidFill>
                          <a:latin typeface="+mn-lt"/>
                          <a:ea typeface="+mn-ea"/>
                          <a:cs typeface="+mn-cs"/>
                        </a:rPr>
                        <a:t>i</a:t>
                      </a:r>
                      <a:r>
                        <a:rPr lang="en-IN" sz="1800" b="0" i="0" u="none" strike="noStrike" kern="1200" baseline="0" dirty="0">
                          <a:solidFill>
                            <a:schemeClr val="lt1"/>
                          </a:solidFill>
                          <a:latin typeface="+mn-lt"/>
                          <a:ea typeface="+mn-ea"/>
                          <a:cs typeface="+mn-cs"/>
                        </a:rPr>
                        <a:t>);</a:t>
                      </a:r>
                    </a:p>
                    <a:p>
                      <a:r>
                        <a:rPr lang="en-IN" sz="1800" b="0" i="0" u="none" strike="noStrike" kern="1200" baseline="0" dirty="0" err="1">
                          <a:solidFill>
                            <a:schemeClr val="lt1"/>
                          </a:solidFill>
                          <a:latin typeface="+mn-lt"/>
                          <a:ea typeface="+mn-ea"/>
                          <a:cs typeface="+mn-cs"/>
                        </a:rPr>
                        <a:t>Thread.sleep</a:t>
                      </a:r>
                      <a:r>
                        <a:rPr lang="en-IN" sz="1800" b="0" i="0" u="none" strike="noStrike" kern="1200" baseline="0" dirty="0">
                          <a:solidFill>
                            <a:schemeClr val="lt1"/>
                          </a:solidFill>
                          <a:latin typeface="+mn-lt"/>
                          <a:ea typeface="+mn-ea"/>
                          <a:cs typeface="+mn-cs"/>
                        </a:rPr>
                        <a:t>(1000);</a:t>
                      </a:r>
                    </a:p>
                    <a:p>
                      <a:r>
                        <a:rPr lang="en-IN" sz="1800" b="0" i="0" u="none" strike="noStrike" kern="1200" baseline="0" dirty="0">
                          <a:solidFill>
                            <a:schemeClr val="lt1"/>
                          </a:solidFill>
                          <a:latin typeface="+mn-lt"/>
                          <a:ea typeface="+mn-ea"/>
                          <a:cs typeface="+mn-cs"/>
                        </a:rPr>
                        <a:t>} } catch (</a:t>
                      </a:r>
                      <a:r>
                        <a:rPr lang="en-IN" sz="1800" b="0" i="0" u="none" strike="noStrike" kern="1200" baseline="0" dirty="0" err="1">
                          <a:solidFill>
                            <a:schemeClr val="lt1"/>
                          </a:solidFill>
                          <a:latin typeface="+mn-lt"/>
                          <a:ea typeface="+mn-ea"/>
                          <a:cs typeface="+mn-cs"/>
                        </a:rPr>
                        <a:t>InterruptedException</a:t>
                      </a:r>
                      <a:r>
                        <a:rPr lang="en-IN" sz="1800" b="0" i="0" u="none" strike="noStrike" kern="1200" baseline="0" dirty="0">
                          <a:solidFill>
                            <a:schemeClr val="lt1"/>
                          </a:solidFill>
                          <a:latin typeface="+mn-lt"/>
                          <a:ea typeface="+mn-ea"/>
                          <a:cs typeface="+mn-cs"/>
                        </a:rPr>
                        <a:t> e) {</a:t>
                      </a:r>
                    </a:p>
                    <a:p>
                      <a:r>
                        <a:rPr lang="en-IN" sz="1800" b="0" i="0" u="none" strike="noStrike" kern="1200" baseline="0" dirty="0" err="1">
                          <a:solidFill>
                            <a:schemeClr val="lt1"/>
                          </a:solidFill>
                          <a:latin typeface="+mn-lt"/>
                          <a:ea typeface="+mn-ea"/>
                          <a:cs typeface="+mn-cs"/>
                        </a:rPr>
                        <a:t>System.out.println</a:t>
                      </a:r>
                      <a:r>
                        <a:rPr lang="en-IN" sz="1800" b="0" i="0" u="none" strike="noStrike" kern="1200" baseline="0" dirty="0">
                          <a:solidFill>
                            <a:schemeClr val="lt1"/>
                          </a:solidFill>
                          <a:latin typeface="+mn-lt"/>
                          <a:ea typeface="+mn-ea"/>
                          <a:cs typeface="+mn-cs"/>
                        </a:rPr>
                        <a:t>(name + " interrupted.");</a:t>
                      </a:r>
                    </a:p>
                    <a:p>
                      <a:r>
                        <a:rPr lang="en-IN" sz="1800" b="0" i="0" u="none" strike="noStrike" kern="1200" baseline="0" dirty="0">
                          <a:solidFill>
                            <a:schemeClr val="lt1"/>
                          </a:solidFill>
                          <a:latin typeface="+mn-lt"/>
                          <a:ea typeface="+mn-ea"/>
                          <a:cs typeface="+mn-cs"/>
                        </a:rPr>
                        <a:t>}</a:t>
                      </a:r>
                    </a:p>
                    <a:p>
                      <a:r>
                        <a:rPr lang="en-IN" sz="1800" b="0" i="0" u="none" strike="noStrike" kern="1200" baseline="0" dirty="0" err="1">
                          <a:solidFill>
                            <a:schemeClr val="lt1"/>
                          </a:solidFill>
                          <a:latin typeface="+mn-lt"/>
                          <a:ea typeface="+mn-ea"/>
                          <a:cs typeface="+mn-cs"/>
                        </a:rPr>
                        <a:t>System.out.println</a:t>
                      </a:r>
                      <a:r>
                        <a:rPr lang="en-IN" sz="1800" b="0" i="0" u="none" strike="noStrike" kern="1200" baseline="0" dirty="0">
                          <a:solidFill>
                            <a:schemeClr val="lt1"/>
                          </a:solidFill>
                          <a:latin typeface="+mn-lt"/>
                          <a:ea typeface="+mn-ea"/>
                          <a:cs typeface="+mn-cs"/>
                        </a:rPr>
                        <a:t>(name + " exiting.");</a:t>
                      </a:r>
                    </a:p>
                    <a:p>
                      <a:r>
                        <a:rPr lang="en-IN" sz="1800" b="0" i="0" u="none" strike="noStrike" kern="1200" baseline="0" dirty="0">
                          <a:solidFill>
                            <a:schemeClr val="lt1"/>
                          </a:solidFill>
                          <a:latin typeface="+mn-lt"/>
                          <a:ea typeface="+mn-ea"/>
                          <a:cs typeface="+mn-cs"/>
                        </a:rPr>
                        <a:t>} }</a:t>
                      </a:r>
                      <a:endParaRPr lang="en-IN" dirty="0"/>
                    </a:p>
                  </a:txBody>
                  <a:tcPr/>
                </a:tc>
                <a:tc>
                  <a:txBody>
                    <a:bodyPr/>
                    <a:lstStyle/>
                    <a:p>
                      <a:r>
                        <a:rPr lang="en-IN" sz="1800" b="0" i="0" u="none" strike="noStrike" kern="1200" baseline="0" dirty="0">
                          <a:solidFill>
                            <a:schemeClr val="lt1"/>
                          </a:solidFill>
                          <a:latin typeface="+mn-lt"/>
                          <a:ea typeface="+mn-ea"/>
                          <a:cs typeface="+mn-cs"/>
                        </a:rPr>
                        <a:t>class </a:t>
                      </a:r>
                      <a:r>
                        <a:rPr lang="en-IN" sz="1800" b="0" i="0" u="none" strike="noStrike" kern="1200" baseline="0" dirty="0" err="1">
                          <a:solidFill>
                            <a:schemeClr val="lt1"/>
                          </a:solidFill>
                          <a:latin typeface="+mn-lt"/>
                          <a:ea typeface="+mn-ea"/>
                          <a:cs typeface="+mn-cs"/>
                        </a:rPr>
                        <a:t>DemoJoin</a:t>
                      </a:r>
                      <a:r>
                        <a:rPr lang="en-IN" sz="1800" b="0" i="0" u="none" strike="noStrike" kern="1200" baseline="0" dirty="0">
                          <a:solidFill>
                            <a:schemeClr val="lt1"/>
                          </a:solidFill>
                          <a:latin typeface="+mn-lt"/>
                          <a:ea typeface="+mn-ea"/>
                          <a:cs typeface="+mn-cs"/>
                        </a:rPr>
                        <a:t> {</a:t>
                      </a:r>
                    </a:p>
                    <a:p>
                      <a:r>
                        <a:rPr lang="en-US" sz="1800" b="0" i="0" u="none" strike="noStrike" kern="1200" baseline="0" dirty="0">
                          <a:solidFill>
                            <a:schemeClr val="lt1"/>
                          </a:solidFill>
                          <a:latin typeface="+mn-lt"/>
                          <a:ea typeface="+mn-ea"/>
                          <a:cs typeface="+mn-cs"/>
                        </a:rPr>
                        <a:t>public static void main(String </a:t>
                      </a:r>
                      <a:r>
                        <a:rPr lang="en-US" sz="1800" b="0" i="0" u="none" strike="noStrike" kern="1200" baseline="0" dirty="0" err="1">
                          <a:solidFill>
                            <a:schemeClr val="lt1"/>
                          </a:solidFill>
                          <a:latin typeface="+mn-lt"/>
                          <a:ea typeface="+mn-ea"/>
                          <a:cs typeface="+mn-cs"/>
                        </a:rPr>
                        <a:t>args</a:t>
                      </a:r>
                      <a:r>
                        <a:rPr lang="en-US" sz="1800" b="0" i="0" u="none" strike="noStrike" kern="1200" baseline="0" dirty="0">
                          <a:solidFill>
                            <a:schemeClr val="lt1"/>
                          </a:solidFill>
                          <a:latin typeface="+mn-lt"/>
                          <a:ea typeface="+mn-ea"/>
                          <a:cs typeface="+mn-cs"/>
                        </a:rPr>
                        <a:t>[]) {</a:t>
                      </a:r>
                    </a:p>
                    <a:p>
                      <a:r>
                        <a:rPr lang="en-US" sz="1800" b="0" i="0" u="none" strike="noStrike" kern="1200" baseline="0" dirty="0" err="1">
                          <a:solidFill>
                            <a:schemeClr val="lt1"/>
                          </a:solidFill>
                          <a:latin typeface="+mn-lt"/>
                          <a:ea typeface="+mn-ea"/>
                          <a:cs typeface="+mn-cs"/>
                        </a:rPr>
                        <a:t>NewThread</a:t>
                      </a:r>
                      <a:r>
                        <a:rPr lang="en-US" sz="1800" b="0" i="0" u="none" strike="noStrike" kern="1200" baseline="0" dirty="0">
                          <a:solidFill>
                            <a:schemeClr val="lt1"/>
                          </a:solidFill>
                          <a:latin typeface="+mn-lt"/>
                          <a:ea typeface="+mn-ea"/>
                          <a:cs typeface="+mn-cs"/>
                        </a:rPr>
                        <a:t> ob1 = new </a:t>
                      </a:r>
                      <a:r>
                        <a:rPr lang="en-US" sz="1800" b="0" i="0" u="none" strike="noStrike" kern="1200" baseline="0" dirty="0" err="1">
                          <a:solidFill>
                            <a:schemeClr val="lt1"/>
                          </a:solidFill>
                          <a:latin typeface="+mn-lt"/>
                          <a:ea typeface="+mn-ea"/>
                          <a:cs typeface="+mn-cs"/>
                        </a:rPr>
                        <a:t>NewThread</a:t>
                      </a:r>
                      <a:r>
                        <a:rPr lang="en-US" sz="1800" b="0" i="0" u="none" strike="noStrike" kern="1200" baseline="0" dirty="0">
                          <a:solidFill>
                            <a:schemeClr val="lt1"/>
                          </a:solidFill>
                          <a:latin typeface="+mn-lt"/>
                          <a:ea typeface="+mn-ea"/>
                          <a:cs typeface="+mn-cs"/>
                        </a:rPr>
                        <a:t>("One");</a:t>
                      </a:r>
                    </a:p>
                    <a:p>
                      <a:r>
                        <a:rPr lang="en-US" sz="1800" b="0" i="0" u="none" strike="noStrike" kern="1200" baseline="0" dirty="0" err="1">
                          <a:solidFill>
                            <a:schemeClr val="lt1"/>
                          </a:solidFill>
                          <a:latin typeface="+mn-lt"/>
                          <a:ea typeface="+mn-ea"/>
                          <a:cs typeface="+mn-cs"/>
                        </a:rPr>
                        <a:t>NewThread</a:t>
                      </a:r>
                      <a:r>
                        <a:rPr lang="en-US" sz="1800" b="0" i="0" u="none" strike="noStrike" kern="1200" baseline="0" dirty="0">
                          <a:solidFill>
                            <a:schemeClr val="lt1"/>
                          </a:solidFill>
                          <a:latin typeface="+mn-lt"/>
                          <a:ea typeface="+mn-ea"/>
                          <a:cs typeface="+mn-cs"/>
                        </a:rPr>
                        <a:t> ob2 = new </a:t>
                      </a:r>
                      <a:r>
                        <a:rPr lang="en-US" sz="1800" b="0" i="0" u="none" strike="noStrike" kern="1200" baseline="0" dirty="0" err="1">
                          <a:solidFill>
                            <a:schemeClr val="lt1"/>
                          </a:solidFill>
                          <a:latin typeface="+mn-lt"/>
                          <a:ea typeface="+mn-ea"/>
                          <a:cs typeface="+mn-cs"/>
                        </a:rPr>
                        <a:t>NewThread</a:t>
                      </a:r>
                      <a:r>
                        <a:rPr lang="en-US" sz="1800" b="0" i="0" u="none" strike="noStrike" kern="1200" baseline="0" dirty="0">
                          <a:solidFill>
                            <a:schemeClr val="lt1"/>
                          </a:solidFill>
                          <a:latin typeface="+mn-lt"/>
                          <a:ea typeface="+mn-ea"/>
                          <a:cs typeface="+mn-cs"/>
                        </a:rPr>
                        <a:t>("Two");</a:t>
                      </a:r>
                    </a:p>
                    <a:p>
                      <a:r>
                        <a:rPr lang="en-US" sz="1800" b="0" i="0" u="none" strike="noStrike" kern="1200" baseline="0" dirty="0" err="1">
                          <a:solidFill>
                            <a:schemeClr val="lt1"/>
                          </a:solidFill>
                          <a:latin typeface="+mn-lt"/>
                          <a:ea typeface="+mn-ea"/>
                          <a:cs typeface="+mn-cs"/>
                        </a:rPr>
                        <a:t>NewThread</a:t>
                      </a:r>
                      <a:r>
                        <a:rPr lang="en-US" sz="1800" b="0" i="0" u="none" strike="noStrike" kern="1200" baseline="0" dirty="0">
                          <a:solidFill>
                            <a:schemeClr val="lt1"/>
                          </a:solidFill>
                          <a:latin typeface="+mn-lt"/>
                          <a:ea typeface="+mn-ea"/>
                          <a:cs typeface="+mn-cs"/>
                        </a:rPr>
                        <a:t> ob3 = new </a:t>
                      </a:r>
                      <a:r>
                        <a:rPr lang="en-US" sz="1800" b="0" i="0" u="none" strike="noStrike" kern="1200" baseline="0" dirty="0" err="1">
                          <a:solidFill>
                            <a:schemeClr val="lt1"/>
                          </a:solidFill>
                          <a:latin typeface="+mn-lt"/>
                          <a:ea typeface="+mn-ea"/>
                          <a:cs typeface="+mn-cs"/>
                        </a:rPr>
                        <a:t>NewThread</a:t>
                      </a:r>
                      <a:r>
                        <a:rPr lang="en-US" sz="1800" b="0" i="0" u="none" strike="noStrike" kern="1200" baseline="0" dirty="0">
                          <a:solidFill>
                            <a:schemeClr val="lt1"/>
                          </a:solidFill>
                          <a:latin typeface="+mn-lt"/>
                          <a:ea typeface="+mn-ea"/>
                          <a:cs typeface="+mn-cs"/>
                        </a:rPr>
                        <a:t>("Three");</a:t>
                      </a:r>
                    </a:p>
                    <a:p>
                      <a:r>
                        <a:rPr lang="en-US" sz="1800" b="0" i="0" u="none" strike="noStrike" kern="1200" baseline="0" dirty="0" err="1">
                          <a:solidFill>
                            <a:schemeClr val="lt1"/>
                          </a:solidFill>
                          <a:latin typeface="+mn-lt"/>
                          <a:ea typeface="+mn-ea"/>
                          <a:cs typeface="+mn-cs"/>
                        </a:rPr>
                        <a:t>System.out.println</a:t>
                      </a:r>
                      <a:r>
                        <a:rPr lang="en-US" sz="1800" b="0" i="0" u="none" strike="noStrike" kern="1200" baseline="0" dirty="0">
                          <a:solidFill>
                            <a:schemeClr val="lt1"/>
                          </a:solidFill>
                          <a:latin typeface="+mn-lt"/>
                          <a:ea typeface="+mn-ea"/>
                          <a:cs typeface="+mn-cs"/>
                        </a:rPr>
                        <a:t>("Thread One is alive: "</a:t>
                      </a:r>
                    </a:p>
                    <a:p>
                      <a:r>
                        <a:rPr lang="en-IN" sz="1800" b="0" i="0" u="none" strike="noStrike" kern="1200" baseline="0" dirty="0">
                          <a:solidFill>
                            <a:schemeClr val="lt1"/>
                          </a:solidFill>
                          <a:latin typeface="+mn-lt"/>
                          <a:ea typeface="+mn-ea"/>
                          <a:cs typeface="+mn-cs"/>
                        </a:rPr>
                        <a:t>+ ob1.t.isAlive());</a:t>
                      </a:r>
                    </a:p>
                    <a:p>
                      <a:r>
                        <a:rPr lang="en-US" sz="1800" b="0" i="0" u="none" strike="noStrike" kern="1200" baseline="0" dirty="0" err="1">
                          <a:solidFill>
                            <a:schemeClr val="lt1"/>
                          </a:solidFill>
                          <a:latin typeface="+mn-lt"/>
                          <a:ea typeface="+mn-ea"/>
                          <a:cs typeface="+mn-cs"/>
                        </a:rPr>
                        <a:t>System.out.println</a:t>
                      </a:r>
                      <a:r>
                        <a:rPr lang="en-US" sz="1800" b="0" i="0" u="none" strike="noStrike" kern="1200" baseline="0" dirty="0">
                          <a:solidFill>
                            <a:schemeClr val="lt1"/>
                          </a:solidFill>
                          <a:latin typeface="+mn-lt"/>
                          <a:ea typeface="+mn-ea"/>
                          <a:cs typeface="+mn-cs"/>
                        </a:rPr>
                        <a:t>("Thread Two is alive: "</a:t>
                      </a:r>
                    </a:p>
                    <a:p>
                      <a:r>
                        <a:rPr lang="en-IN" sz="1800" b="0" i="0" u="none" strike="noStrike" kern="1200" baseline="0" dirty="0">
                          <a:solidFill>
                            <a:schemeClr val="lt1"/>
                          </a:solidFill>
                          <a:latin typeface="+mn-lt"/>
                          <a:ea typeface="+mn-ea"/>
                          <a:cs typeface="+mn-cs"/>
                        </a:rPr>
                        <a:t>+ ob2.t.isAlive());</a:t>
                      </a:r>
                    </a:p>
                    <a:p>
                      <a:r>
                        <a:rPr lang="en-US" sz="1800" b="0" i="0" u="none" strike="noStrike" kern="1200" baseline="0" dirty="0" err="1">
                          <a:solidFill>
                            <a:schemeClr val="lt1"/>
                          </a:solidFill>
                          <a:latin typeface="+mn-lt"/>
                          <a:ea typeface="+mn-ea"/>
                          <a:cs typeface="+mn-cs"/>
                        </a:rPr>
                        <a:t>System.out.println</a:t>
                      </a:r>
                      <a:r>
                        <a:rPr lang="en-US" sz="1800" b="0" i="0" u="none" strike="noStrike" kern="1200" baseline="0" dirty="0">
                          <a:solidFill>
                            <a:schemeClr val="lt1"/>
                          </a:solidFill>
                          <a:latin typeface="+mn-lt"/>
                          <a:ea typeface="+mn-ea"/>
                          <a:cs typeface="+mn-cs"/>
                        </a:rPr>
                        <a:t>("Thread Three is alive: "</a:t>
                      </a:r>
                    </a:p>
                    <a:p>
                      <a:r>
                        <a:rPr lang="en-IN" sz="1800" b="0" i="0" u="none" strike="noStrike" kern="1200" baseline="0" dirty="0">
                          <a:solidFill>
                            <a:schemeClr val="lt1"/>
                          </a:solidFill>
                          <a:latin typeface="+mn-lt"/>
                          <a:ea typeface="+mn-ea"/>
                          <a:cs typeface="+mn-cs"/>
                        </a:rPr>
                        <a:t>+ ob3.t.isAlive());</a:t>
                      </a:r>
                    </a:p>
                    <a:p>
                      <a:r>
                        <a:rPr lang="en-US" sz="1800" b="0" i="0" u="none" strike="noStrike" kern="1200" baseline="0" dirty="0">
                          <a:solidFill>
                            <a:schemeClr val="lt1"/>
                          </a:solidFill>
                          <a:latin typeface="+mn-lt"/>
                          <a:ea typeface="+mn-ea"/>
                          <a:cs typeface="+mn-cs"/>
                        </a:rPr>
                        <a:t>// wait for threads to finish</a:t>
                      </a:r>
                    </a:p>
                    <a:p>
                      <a:r>
                        <a:rPr lang="en-IN" sz="1800" b="0" i="0" u="none" strike="noStrike" kern="1200" baseline="0" dirty="0">
                          <a:solidFill>
                            <a:schemeClr val="lt1"/>
                          </a:solidFill>
                          <a:latin typeface="+mn-lt"/>
                          <a:ea typeface="+mn-ea"/>
                          <a:cs typeface="+mn-cs"/>
                        </a:rPr>
                        <a:t>try {</a:t>
                      </a:r>
                    </a:p>
                    <a:p>
                      <a:r>
                        <a:rPr lang="en-US" sz="1800" b="0" i="0" u="none" strike="noStrike" kern="1200" baseline="0" dirty="0" err="1">
                          <a:solidFill>
                            <a:schemeClr val="lt1"/>
                          </a:solidFill>
                          <a:latin typeface="+mn-lt"/>
                          <a:ea typeface="+mn-ea"/>
                          <a:cs typeface="+mn-cs"/>
                        </a:rPr>
                        <a:t>System.out.println</a:t>
                      </a:r>
                      <a:r>
                        <a:rPr lang="en-US" sz="1800" b="0" i="0" u="none" strike="noStrike" kern="1200" baseline="0" dirty="0">
                          <a:solidFill>
                            <a:schemeClr val="lt1"/>
                          </a:solidFill>
                          <a:latin typeface="+mn-lt"/>
                          <a:ea typeface="+mn-ea"/>
                          <a:cs typeface="+mn-cs"/>
                        </a:rPr>
                        <a:t>("Waiting for threads to finish.");</a:t>
                      </a:r>
                    </a:p>
                    <a:p>
                      <a:r>
                        <a:rPr lang="en-IN" sz="1800" b="0" i="0" u="none" strike="noStrike" kern="1200" baseline="0" dirty="0">
                          <a:solidFill>
                            <a:schemeClr val="lt1"/>
                          </a:solidFill>
                          <a:latin typeface="+mn-lt"/>
                          <a:ea typeface="+mn-ea"/>
                          <a:cs typeface="+mn-cs"/>
                        </a:rPr>
                        <a:t>ob1.t.join();</a:t>
                      </a:r>
                    </a:p>
                    <a:p>
                      <a:r>
                        <a:rPr lang="en-IN" sz="1800" b="0" i="0" u="none" strike="noStrike" kern="1200" baseline="0" dirty="0">
                          <a:solidFill>
                            <a:schemeClr val="lt1"/>
                          </a:solidFill>
                          <a:latin typeface="+mn-lt"/>
                          <a:ea typeface="+mn-ea"/>
                          <a:cs typeface="+mn-cs"/>
                        </a:rPr>
                        <a:t>ob2.t.join();</a:t>
                      </a:r>
                    </a:p>
                    <a:p>
                      <a:r>
                        <a:rPr lang="en-IN" sz="1800" b="0" i="0" u="none" strike="noStrike" kern="1200" baseline="0" dirty="0">
                          <a:solidFill>
                            <a:schemeClr val="lt1"/>
                          </a:solidFill>
                          <a:latin typeface="+mn-lt"/>
                          <a:ea typeface="+mn-ea"/>
                          <a:cs typeface="+mn-cs"/>
                        </a:rPr>
                        <a:t>ob3.t.join();</a:t>
                      </a:r>
                    </a:p>
                    <a:p>
                      <a:r>
                        <a:rPr lang="en-IN" sz="1800" b="0" i="0" u="none" strike="noStrike" kern="1200" baseline="0" dirty="0">
                          <a:solidFill>
                            <a:schemeClr val="lt1"/>
                          </a:solidFill>
                          <a:latin typeface="+mn-lt"/>
                          <a:ea typeface="+mn-ea"/>
                          <a:cs typeface="+mn-cs"/>
                        </a:rPr>
                        <a:t>} catch (</a:t>
                      </a:r>
                      <a:r>
                        <a:rPr lang="en-IN" sz="1800" b="0" i="0" u="none" strike="noStrike" kern="1200" baseline="0" dirty="0" err="1">
                          <a:solidFill>
                            <a:schemeClr val="lt1"/>
                          </a:solidFill>
                          <a:latin typeface="+mn-lt"/>
                          <a:ea typeface="+mn-ea"/>
                          <a:cs typeface="+mn-cs"/>
                        </a:rPr>
                        <a:t>InterruptedException</a:t>
                      </a:r>
                      <a:r>
                        <a:rPr lang="en-IN" sz="1800" b="0" i="0" u="none" strike="noStrike" kern="1200" baseline="0" dirty="0">
                          <a:solidFill>
                            <a:schemeClr val="lt1"/>
                          </a:solidFill>
                          <a:latin typeface="+mn-lt"/>
                          <a:ea typeface="+mn-ea"/>
                          <a:cs typeface="+mn-cs"/>
                        </a:rPr>
                        <a:t> e) {</a:t>
                      </a:r>
                    </a:p>
                    <a:p>
                      <a:r>
                        <a:rPr lang="en-US" sz="1800" b="0" i="0" u="none" strike="noStrike" kern="1200" baseline="0" dirty="0" err="1">
                          <a:solidFill>
                            <a:schemeClr val="lt1"/>
                          </a:solidFill>
                          <a:latin typeface="+mn-lt"/>
                          <a:ea typeface="+mn-ea"/>
                          <a:cs typeface="+mn-cs"/>
                        </a:rPr>
                        <a:t>System.out.println</a:t>
                      </a:r>
                      <a:r>
                        <a:rPr lang="en-US" sz="1800" b="0" i="0" u="none" strike="noStrike" kern="1200" baseline="0" dirty="0">
                          <a:solidFill>
                            <a:schemeClr val="lt1"/>
                          </a:solidFill>
                          <a:latin typeface="+mn-lt"/>
                          <a:ea typeface="+mn-ea"/>
                          <a:cs typeface="+mn-cs"/>
                        </a:rPr>
                        <a:t>("Main thread Interrupted");</a:t>
                      </a:r>
                    </a:p>
                    <a:p>
                      <a:r>
                        <a:rPr lang="en-IN" sz="1800" b="0" i="0" u="none" strike="noStrike" kern="1200" baseline="0" dirty="0">
                          <a:solidFill>
                            <a:schemeClr val="lt1"/>
                          </a:solidFill>
                          <a:latin typeface="+mn-lt"/>
                          <a:ea typeface="+mn-ea"/>
                          <a:cs typeface="+mn-cs"/>
                        </a:rPr>
                        <a:t>}</a:t>
                      </a:r>
                      <a:endParaRPr lang="en-IN" dirty="0"/>
                    </a:p>
                  </a:txBody>
                  <a:tcPr/>
                </a:tc>
                <a:extLst>
                  <a:ext uri="{0D108BD9-81ED-4DB2-BD59-A6C34878D82A}">
                    <a16:rowId xmlns:a16="http://schemas.microsoft.com/office/drawing/2014/main" val="1017674743"/>
                  </a:ext>
                </a:extLst>
              </a:tr>
            </a:tbl>
          </a:graphicData>
        </a:graphic>
      </p:graphicFrame>
      <p:sp>
        <p:nvSpPr>
          <p:cNvPr id="2" name="Title 1"/>
          <p:cNvSpPr>
            <a:spLocks noGrp="1"/>
          </p:cNvSpPr>
          <p:nvPr>
            <p:ph type="title"/>
          </p:nvPr>
        </p:nvSpPr>
        <p:spPr>
          <a:xfrm>
            <a:off x="470517" y="0"/>
            <a:ext cx="10484528" cy="612559"/>
          </a:xfrm>
        </p:spPr>
        <p:txBody>
          <a:bodyPr>
            <a:normAutofit/>
          </a:bodyPr>
          <a:lstStyle/>
          <a:p>
            <a:r>
              <a:rPr lang="en-IN" b="1" dirty="0"/>
              <a:t>Using </a:t>
            </a:r>
            <a:r>
              <a:rPr lang="en-IN" b="1" dirty="0" err="1"/>
              <a:t>isAlive</a:t>
            </a:r>
            <a:r>
              <a:rPr lang="en-IN" b="1" dirty="0"/>
              <a:t>( ) and join( )</a:t>
            </a:r>
            <a:endParaRPr lang="en-IN" dirty="0"/>
          </a:p>
        </p:txBody>
      </p:sp>
    </p:spTree>
    <p:extLst>
      <p:ext uri="{BB962C8B-B14F-4D97-AF65-F5344CB8AC3E}">
        <p14:creationId xmlns:p14="http://schemas.microsoft.com/office/powerpoint/2010/main" val="1078979799"/>
      </p:ext>
    </p:extLst>
  </p:cSld>
  <p:clrMapOvr>
    <a:masterClrMapping/>
  </p:clrMapOvr>
  <mc:AlternateContent xmlns:mc="http://schemas.openxmlformats.org/markup-compatibility/2006" xmlns:p14="http://schemas.microsoft.com/office/powerpoint/2010/main">
    <mc:Choice Requires="p14">
      <p:transition spd="slow" p14:dur="2000" advTm="54717"/>
    </mc:Choice>
    <mc:Fallback xmlns="">
      <p:transition spd="slow" advTm="54717"/>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965B092-FEA8-4EA4-8C2B-34CF1DE5A3DA}"/>
              </a:ext>
            </a:extLst>
          </p:cNvPr>
          <p:cNvGraphicFramePr>
            <a:graphicFrameLocks noGrp="1"/>
          </p:cNvGraphicFramePr>
          <p:nvPr>
            <p:ph idx="1"/>
            <p:extLst>
              <p:ext uri="{D42A27DB-BD31-4B8C-83A1-F6EECF244321}">
                <p14:modId xmlns:p14="http://schemas.microsoft.com/office/powerpoint/2010/main" val="4213947956"/>
              </p:ext>
            </p:extLst>
          </p:nvPr>
        </p:nvGraphicFramePr>
        <p:xfrm>
          <a:off x="115410" y="426128"/>
          <a:ext cx="11499416" cy="6276514"/>
        </p:xfrm>
        <a:graphic>
          <a:graphicData uri="http://schemas.openxmlformats.org/drawingml/2006/table">
            <a:tbl>
              <a:tblPr firstRow="1" bandRow="1">
                <a:tableStyleId>{5C22544A-7EE6-4342-B048-85BDC9FD1C3A}</a:tableStyleId>
              </a:tblPr>
              <a:tblGrid>
                <a:gridCol w="5749708">
                  <a:extLst>
                    <a:ext uri="{9D8B030D-6E8A-4147-A177-3AD203B41FA5}">
                      <a16:colId xmlns:a16="http://schemas.microsoft.com/office/drawing/2014/main" val="853263901"/>
                    </a:ext>
                  </a:extLst>
                </a:gridCol>
                <a:gridCol w="5749708">
                  <a:extLst>
                    <a:ext uri="{9D8B030D-6E8A-4147-A177-3AD203B41FA5}">
                      <a16:colId xmlns:a16="http://schemas.microsoft.com/office/drawing/2014/main" val="3019271864"/>
                    </a:ext>
                  </a:extLst>
                </a:gridCol>
              </a:tblGrid>
              <a:tr h="6276514">
                <a:tc>
                  <a:txBody>
                    <a:bodyPr/>
                    <a:lstStyle/>
                    <a:p>
                      <a:r>
                        <a:rPr lang="en-US" sz="1800" b="0" i="0" u="none" strike="noStrike" kern="1200" baseline="0" dirty="0" err="1">
                          <a:solidFill>
                            <a:schemeClr val="lt1"/>
                          </a:solidFill>
                          <a:latin typeface="+mn-lt"/>
                          <a:ea typeface="+mn-ea"/>
                          <a:cs typeface="+mn-cs"/>
                        </a:rPr>
                        <a:t>System.out.println</a:t>
                      </a:r>
                      <a:r>
                        <a:rPr lang="en-US" sz="1800" b="0" i="0" u="none" strike="noStrike" kern="1200" baseline="0" dirty="0">
                          <a:solidFill>
                            <a:schemeClr val="lt1"/>
                          </a:solidFill>
                          <a:latin typeface="+mn-lt"/>
                          <a:ea typeface="+mn-ea"/>
                          <a:cs typeface="+mn-cs"/>
                        </a:rPr>
                        <a:t>("Thread One is alive: "</a:t>
                      </a:r>
                    </a:p>
                    <a:p>
                      <a:r>
                        <a:rPr lang="en-IN" sz="1800" b="0" i="0" u="none" strike="noStrike" kern="1200" baseline="0" dirty="0">
                          <a:solidFill>
                            <a:schemeClr val="lt1"/>
                          </a:solidFill>
                          <a:latin typeface="+mn-lt"/>
                          <a:ea typeface="+mn-ea"/>
                          <a:cs typeface="+mn-cs"/>
                        </a:rPr>
                        <a:t>+ ob1.t.isAlive());</a:t>
                      </a:r>
                    </a:p>
                    <a:p>
                      <a:r>
                        <a:rPr lang="en-US" sz="1800" b="0" i="0" u="none" strike="noStrike" kern="1200" baseline="0" dirty="0" err="1">
                          <a:solidFill>
                            <a:schemeClr val="lt1"/>
                          </a:solidFill>
                          <a:latin typeface="+mn-lt"/>
                          <a:ea typeface="+mn-ea"/>
                          <a:cs typeface="+mn-cs"/>
                        </a:rPr>
                        <a:t>System.out.println</a:t>
                      </a:r>
                      <a:r>
                        <a:rPr lang="en-US" sz="1800" b="0" i="0" u="none" strike="noStrike" kern="1200" baseline="0" dirty="0">
                          <a:solidFill>
                            <a:schemeClr val="lt1"/>
                          </a:solidFill>
                          <a:latin typeface="+mn-lt"/>
                          <a:ea typeface="+mn-ea"/>
                          <a:cs typeface="+mn-cs"/>
                        </a:rPr>
                        <a:t>("Thread Two is alive: "</a:t>
                      </a:r>
                    </a:p>
                    <a:p>
                      <a:r>
                        <a:rPr lang="en-IN" sz="1800" b="0" i="0" u="none" strike="noStrike" kern="1200" baseline="0" dirty="0">
                          <a:solidFill>
                            <a:schemeClr val="lt1"/>
                          </a:solidFill>
                          <a:latin typeface="+mn-lt"/>
                          <a:ea typeface="+mn-ea"/>
                          <a:cs typeface="+mn-cs"/>
                        </a:rPr>
                        <a:t>+ ob2.t.isAlive());</a:t>
                      </a:r>
                    </a:p>
                    <a:p>
                      <a:r>
                        <a:rPr lang="en-US" sz="1800" b="0" i="0" u="none" strike="noStrike" kern="1200" baseline="0" dirty="0" err="1">
                          <a:solidFill>
                            <a:schemeClr val="lt1"/>
                          </a:solidFill>
                          <a:latin typeface="+mn-lt"/>
                          <a:ea typeface="+mn-ea"/>
                          <a:cs typeface="+mn-cs"/>
                        </a:rPr>
                        <a:t>System.out.println</a:t>
                      </a:r>
                      <a:r>
                        <a:rPr lang="en-US" sz="1800" b="0" i="0" u="none" strike="noStrike" kern="1200" baseline="0" dirty="0">
                          <a:solidFill>
                            <a:schemeClr val="lt1"/>
                          </a:solidFill>
                          <a:latin typeface="+mn-lt"/>
                          <a:ea typeface="+mn-ea"/>
                          <a:cs typeface="+mn-cs"/>
                        </a:rPr>
                        <a:t>("Thread Three is alive: "</a:t>
                      </a:r>
                    </a:p>
                    <a:p>
                      <a:r>
                        <a:rPr lang="en-IN" sz="1800" b="0" i="0" u="none" strike="noStrike" kern="1200" baseline="0" dirty="0">
                          <a:solidFill>
                            <a:schemeClr val="lt1"/>
                          </a:solidFill>
                          <a:latin typeface="+mn-lt"/>
                          <a:ea typeface="+mn-ea"/>
                          <a:cs typeface="+mn-cs"/>
                        </a:rPr>
                        <a:t>+ ob3.t.isAlive());</a:t>
                      </a:r>
                    </a:p>
                    <a:p>
                      <a:r>
                        <a:rPr lang="en-US" sz="1800" b="0" i="0" u="none" strike="noStrike" kern="1200" baseline="0" dirty="0" err="1">
                          <a:solidFill>
                            <a:schemeClr val="lt1"/>
                          </a:solidFill>
                          <a:latin typeface="+mn-lt"/>
                          <a:ea typeface="+mn-ea"/>
                          <a:cs typeface="+mn-cs"/>
                        </a:rPr>
                        <a:t>System.out.println</a:t>
                      </a:r>
                      <a:r>
                        <a:rPr lang="en-US" sz="1800" b="0" i="0" u="none" strike="noStrike" kern="1200" baseline="0" dirty="0">
                          <a:solidFill>
                            <a:schemeClr val="lt1"/>
                          </a:solidFill>
                          <a:latin typeface="+mn-lt"/>
                          <a:ea typeface="+mn-ea"/>
                          <a:cs typeface="+mn-cs"/>
                        </a:rPr>
                        <a:t>("Main thread exiting.");</a:t>
                      </a:r>
                    </a:p>
                    <a:p>
                      <a:r>
                        <a:rPr lang="en-IN" sz="1800" b="0" i="0" u="none" strike="noStrike" kern="1200" baseline="0" dirty="0">
                          <a:solidFill>
                            <a:schemeClr val="lt1"/>
                          </a:solidFill>
                          <a:latin typeface="+mn-lt"/>
                          <a:ea typeface="+mn-ea"/>
                          <a:cs typeface="+mn-cs"/>
                        </a:rPr>
                        <a:t>}</a:t>
                      </a:r>
                    </a:p>
                    <a:p>
                      <a:r>
                        <a:rPr lang="en-IN" sz="1800" b="0" i="0" u="none" strike="noStrike" kern="1200" baseline="0" dirty="0">
                          <a:solidFill>
                            <a:schemeClr val="lt1"/>
                          </a:solidFill>
                          <a:latin typeface="+mn-lt"/>
                          <a:ea typeface="+mn-ea"/>
                          <a:cs typeface="+mn-cs"/>
                        </a:rPr>
                        <a:t>}</a:t>
                      </a:r>
                    </a:p>
                    <a:p>
                      <a:r>
                        <a:rPr lang="en-US" sz="1800" b="0" i="0" u="none" strike="noStrike" kern="1200" baseline="0" dirty="0">
                          <a:solidFill>
                            <a:schemeClr val="lt1"/>
                          </a:solidFill>
                          <a:latin typeface="+mn-lt"/>
                          <a:ea typeface="+mn-ea"/>
                          <a:cs typeface="+mn-cs"/>
                        </a:rPr>
                        <a:t>Sample output from this program is shown here</a:t>
                      </a:r>
                    </a:p>
                    <a:p>
                      <a:r>
                        <a:rPr lang="en-US" sz="1800" b="0" i="0" u="none" strike="noStrike" kern="1200" baseline="0" dirty="0">
                          <a:solidFill>
                            <a:schemeClr val="lt1"/>
                          </a:solidFill>
                          <a:latin typeface="+mn-lt"/>
                          <a:ea typeface="+mn-ea"/>
                          <a:cs typeface="+mn-cs"/>
                        </a:rPr>
                        <a:t>New thread: Thread[One,5,main]</a:t>
                      </a:r>
                    </a:p>
                    <a:p>
                      <a:r>
                        <a:rPr lang="en-US" sz="1800" b="0" i="0" u="none" strike="noStrike" kern="1200" baseline="0" dirty="0">
                          <a:solidFill>
                            <a:schemeClr val="lt1"/>
                          </a:solidFill>
                          <a:latin typeface="+mn-lt"/>
                          <a:ea typeface="+mn-ea"/>
                          <a:cs typeface="+mn-cs"/>
                        </a:rPr>
                        <a:t>New thread: Thread[Two,5,main]</a:t>
                      </a:r>
                    </a:p>
                    <a:p>
                      <a:r>
                        <a:rPr lang="en-US" sz="1800" b="0" i="0" u="none" strike="noStrike" kern="1200" baseline="0" dirty="0">
                          <a:solidFill>
                            <a:schemeClr val="lt1"/>
                          </a:solidFill>
                          <a:latin typeface="+mn-lt"/>
                          <a:ea typeface="+mn-ea"/>
                          <a:cs typeface="+mn-cs"/>
                        </a:rPr>
                        <a:t>New thread: Thread[Three,5,main]</a:t>
                      </a:r>
                    </a:p>
                    <a:p>
                      <a:r>
                        <a:rPr lang="en-US" sz="1800" b="0" i="0" u="none" strike="noStrike" kern="1200" baseline="0" dirty="0">
                          <a:solidFill>
                            <a:schemeClr val="lt1"/>
                          </a:solidFill>
                          <a:latin typeface="+mn-lt"/>
                          <a:ea typeface="+mn-ea"/>
                          <a:cs typeface="+mn-cs"/>
                        </a:rPr>
                        <a:t>Thread One is alive: true</a:t>
                      </a:r>
                    </a:p>
                    <a:p>
                      <a:r>
                        <a:rPr lang="en-US" sz="1800" b="0" i="0" u="none" strike="noStrike" kern="1200" baseline="0" dirty="0">
                          <a:solidFill>
                            <a:schemeClr val="lt1"/>
                          </a:solidFill>
                          <a:latin typeface="+mn-lt"/>
                          <a:ea typeface="+mn-ea"/>
                          <a:cs typeface="+mn-cs"/>
                        </a:rPr>
                        <a:t>Thread Two is alive: true</a:t>
                      </a:r>
                    </a:p>
                    <a:p>
                      <a:r>
                        <a:rPr lang="en-US" sz="1800" b="0" i="0" u="none" strike="noStrike" kern="1200" baseline="0" dirty="0">
                          <a:solidFill>
                            <a:schemeClr val="lt1"/>
                          </a:solidFill>
                          <a:latin typeface="+mn-lt"/>
                          <a:ea typeface="+mn-ea"/>
                          <a:cs typeface="+mn-cs"/>
                        </a:rPr>
                        <a:t>Thread Three is alive: true</a:t>
                      </a:r>
                    </a:p>
                    <a:p>
                      <a:r>
                        <a:rPr lang="en-US" sz="1800" b="0" i="0" u="none" strike="noStrike" kern="1200" baseline="0" dirty="0">
                          <a:solidFill>
                            <a:schemeClr val="lt1"/>
                          </a:solidFill>
                          <a:latin typeface="+mn-lt"/>
                          <a:ea typeface="+mn-ea"/>
                          <a:cs typeface="+mn-cs"/>
                        </a:rPr>
                        <a:t>Waiting for threads to finish.</a:t>
                      </a:r>
                    </a:p>
                    <a:p>
                      <a:r>
                        <a:rPr lang="en-IN" sz="1800" b="0" i="0" u="none" strike="noStrike" kern="1200" baseline="0" dirty="0">
                          <a:solidFill>
                            <a:schemeClr val="lt1"/>
                          </a:solidFill>
                          <a:latin typeface="+mn-lt"/>
                          <a:ea typeface="+mn-ea"/>
                          <a:cs typeface="+mn-cs"/>
                        </a:rPr>
                        <a:t>One: 5</a:t>
                      </a:r>
                    </a:p>
                    <a:p>
                      <a:r>
                        <a:rPr lang="en-IN" sz="1800" b="0" i="0" u="none" strike="noStrike" kern="1200" baseline="0" dirty="0">
                          <a:solidFill>
                            <a:schemeClr val="lt1"/>
                          </a:solidFill>
                          <a:latin typeface="+mn-lt"/>
                          <a:ea typeface="+mn-ea"/>
                          <a:cs typeface="+mn-cs"/>
                        </a:rPr>
                        <a:t>Two: 5</a:t>
                      </a:r>
                    </a:p>
                  </a:txBody>
                  <a:tcPr/>
                </a:tc>
                <a:tc>
                  <a:txBody>
                    <a:bodyPr/>
                    <a:lstStyle/>
                    <a:p>
                      <a:r>
                        <a:rPr lang="en-IN" sz="1800" b="0" i="0" u="none" strike="noStrike" kern="1200" baseline="0" dirty="0">
                          <a:solidFill>
                            <a:schemeClr val="lt1"/>
                          </a:solidFill>
                          <a:latin typeface="+mn-lt"/>
                          <a:ea typeface="+mn-ea"/>
                          <a:cs typeface="+mn-cs"/>
                        </a:rPr>
                        <a:t>Three: 5</a:t>
                      </a:r>
                    </a:p>
                    <a:p>
                      <a:r>
                        <a:rPr lang="en-IN" sz="1800" b="0" i="0" u="none" strike="noStrike" kern="1200" baseline="0" dirty="0">
                          <a:solidFill>
                            <a:schemeClr val="lt1"/>
                          </a:solidFill>
                          <a:latin typeface="+mn-lt"/>
                          <a:ea typeface="+mn-ea"/>
                          <a:cs typeface="+mn-cs"/>
                        </a:rPr>
                        <a:t>One: 4</a:t>
                      </a:r>
                    </a:p>
                    <a:p>
                      <a:r>
                        <a:rPr lang="en-IN" sz="1800" b="0" i="0" u="none" strike="noStrike" kern="1200" baseline="0" dirty="0">
                          <a:solidFill>
                            <a:schemeClr val="lt1"/>
                          </a:solidFill>
                          <a:latin typeface="+mn-lt"/>
                          <a:ea typeface="+mn-ea"/>
                          <a:cs typeface="+mn-cs"/>
                        </a:rPr>
                        <a:t>Two: 4</a:t>
                      </a:r>
                    </a:p>
                    <a:p>
                      <a:r>
                        <a:rPr lang="en-IN" sz="1800" b="0" i="0" u="none" strike="noStrike" kern="1200" baseline="0" dirty="0">
                          <a:solidFill>
                            <a:schemeClr val="lt1"/>
                          </a:solidFill>
                          <a:latin typeface="+mn-lt"/>
                          <a:ea typeface="+mn-ea"/>
                          <a:cs typeface="+mn-cs"/>
                        </a:rPr>
                        <a:t>Three: 4</a:t>
                      </a:r>
                    </a:p>
                    <a:p>
                      <a:r>
                        <a:rPr lang="en-IN" sz="1800" b="0" i="0" u="none" strike="noStrike" kern="1200" baseline="0" dirty="0">
                          <a:solidFill>
                            <a:schemeClr val="lt1"/>
                          </a:solidFill>
                          <a:latin typeface="+mn-lt"/>
                          <a:ea typeface="+mn-ea"/>
                          <a:cs typeface="+mn-cs"/>
                        </a:rPr>
                        <a:t>One: 3</a:t>
                      </a:r>
                    </a:p>
                    <a:p>
                      <a:r>
                        <a:rPr lang="en-IN" sz="1800" b="0" i="0" u="none" strike="noStrike" kern="1200" baseline="0" dirty="0">
                          <a:solidFill>
                            <a:schemeClr val="lt1"/>
                          </a:solidFill>
                          <a:latin typeface="+mn-lt"/>
                          <a:ea typeface="+mn-ea"/>
                          <a:cs typeface="+mn-cs"/>
                        </a:rPr>
                        <a:t>Two: 3</a:t>
                      </a:r>
                    </a:p>
                    <a:p>
                      <a:r>
                        <a:rPr lang="en-IN" sz="1800" b="0" i="0" u="none" strike="noStrike" kern="1200" baseline="0" dirty="0">
                          <a:solidFill>
                            <a:schemeClr val="lt1"/>
                          </a:solidFill>
                          <a:latin typeface="+mn-lt"/>
                          <a:ea typeface="+mn-ea"/>
                          <a:cs typeface="+mn-cs"/>
                        </a:rPr>
                        <a:t>Three: 3</a:t>
                      </a:r>
                    </a:p>
                    <a:p>
                      <a:r>
                        <a:rPr lang="en-IN" sz="1800" b="0" i="0" u="none" strike="noStrike" kern="1200" baseline="0" dirty="0">
                          <a:solidFill>
                            <a:schemeClr val="lt1"/>
                          </a:solidFill>
                          <a:latin typeface="+mn-lt"/>
                          <a:ea typeface="+mn-ea"/>
                          <a:cs typeface="+mn-cs"/>
                        </a:rPr>
                        <a:t>One: 2</a:t>
                      </a:r>
                    </a:p>
                    <a:p>
                      <a:r>
                        <a:rPr lang="en-IN" sz="1800" b="0" i="0" u="none" strike="noStrike" kern="1200" baseline="0" dirty="0">
                          <a:solidFill>
                            <a:schemeClr val="lt1"/>
                          </a:solidFill>
                          <a:latin typeface="+mn-lt"/>
                          <a:ea typeface="+mn-ea"/>
                          <a:cs typeface="+mn-cs"/>
                        </a:rPr>
                        <a:t>Two: 2</a:t>
                      </a:r>
                    </a:p>
                    <a:p>
                      <a:r>
                        <a:rPr lang="en-IN" sz="1800" b="0" i="0" u="none" strike="noStrike" kern="1200" baseline="0" dirty="0">
                          <a:solidFill>
                            <a:schemeClr val="lt1"/>
                          </a:solidFill>
                          <a:latin typeface="+mn-lt"/>
                          <a:ea typeface="+mn-ea"/>
                          <a:cs typeface="+mn-cs"/>
                        </a:rPr>
                        <a:t>Three: 2</a:t>
                      </a:r>
                      <a:endParaRPr lang="en-US" sz="1800" b="0" i="0" u="none" strike="noStrike" kern="1200" baseline="0" dirty="0">
                        <a:solidFill>
                          <a:schemeClr val="lt1"/>
                        </a:solidFill>
                        <a:latin typeface="+mn-lt"/>
                        <a:ea typeface="+mn-ea"/>
                        <a:cs typeface="+mn-cs"/>
                      </a:endParaRPr>
                    </a:p>
                    <a:p>
                      <a:r>
                        <a:rPr lang="en-IN" sz="1800" b="0" i="0" u="none" strike="noStrike" kern="1200" baseline="0" dirty="0">
                          <a:solidFill>
                            <a:schemeClr val="lt1"/>
                          </a:solidFill>
                          <a:latin typeface="+mn-lt"/>
                          <a:ea typeface="+mn-ea"/>
                          <a:cs typeface="+mn-cs"/>
                        </a:rPr>
                        <a:t>One: 1</a:t>
                      </a:r>
                    </a:p>
                    <a:p>
                      <a:r>
                        <a:rPr lang="en-IN" sz="1800" b="0" i="0" u="none" strike="noStrike" kern="1200" baseline="0" dirty="0">
                          <a:solidFill>
                            <a:schemeClr val="lt1"/>
                          </a:solidFill>
                          <a:latin typeface="+mn-lt"/>
                          <a:ea typeface="+mn-ea"/>
                          <a:cs typeface="+mn-cs"/>
                        </a:rPr>
                        <a:t>Two: 1</a:t>
                      </a:r>
                    </a:p>
                    <a:p>
                      <a:r>
                        <a:rPr lang="en-IN" sz="1800" b="0" i="0" u="none" strike="noStrike" kern="1200" baseline="0" dirty="0">
                          <a:solidFill>
                            <a:schemeClr val="lt1"/>
                          </a:solidFill>
                          <a:latin typeface="+mn-lt"/>
                          <a:ea typeface="+mn-ea"/>
                          <a:cs typeface="+mn-cs"/>
                        </a:rPr>
                        <a:t>Three: 1</a:t>
                      </a:r>
                    </a:p>
                    <a:p>
                      <a:r>
                        <a:rPr lang="en-IN" sz="1800" b="0" i="0" u="none" strike="noStrike" kern="1200" baseline="0" dirty="0">
                          <a:solidFill>
                            <a:schemeClr val="lt1"/>
                          </a:solidFill>
                          <a:latin typeface="+mn-lt"/>
                          <a:ea typeface="+mn-ea"/>
                          <a:cs typeface="+mn-cs"/>
                        </a:rPr>
                        <a:t>Two exiting.</a:t>
                      </a:r>
                    </a:p>
                    <a:p>
                      <a:r>
                        <a:rPr lang="en-IN" sz="1800" b="0" i="0" u="none" strike="noStrike" kern="1200" baseline="0" dirty="0">
                          <a:solidFill>
                            <a:schemeClr val="lt1"/>
                          </a:solidFill>
                          <a:latin typeface="+mn-lt"/>
                          <a:ea typeface="+mn-ea"/>
                          <a:cs typeface="+mn-cs"/>
                        </a:rPr>
                        <a:t>Three exiting.</a:t>
                      </a:r>
                    </a:p>
                    <a:p>
                      <a:r>
                        <a:rPr lang="en-IN" sz="1800" b="0" i="0" u="none" strike="noStrike" kern="1200" baseline="0" dirty="0">
                          <a:solidFill>
                            <a:schemeClr val="lt1"/>
                          </a:solidFill>
                          <a:latin typeface="+mn-lt"/>
                          <a:ea typeface="+mn-ea"/>
                          <a:cs typeface="+mn-cs"/>
                        </a:rPr>
                        <a:t>One exiting.</a:t>
                      </a:r>
                    </a:p>
                    <a:p>
                      <a:r>
                        <a:rPr lang="en-US" sz="1800" b="0" i="0" u="none" strike="noStrike" kern="1200" baseline="0" dirty="0">
                          <a:solidFill>
                            <a:schemeClr val="lt1"/>
                          </a:solidFill>
                          <a:latin typeface="+mn-lt"/>
                          <a:ea typeface="+mn-ea"/>
                          <a:cs typeface="+mn-cs"/>
                        </a:rPr>
                        <a:t>Thread One is alive: false</a:t>
                      </a:r>
                    </a:p>
                    <a:p>
                      <a:r>
                        <a:rPr lang="en-US" sz="1800" b="0" i="0" u="none" strike="noStrike" kern="1200" baseline="0" dirty="0">
                          <a:solidFill>
                            <a:schemeClr val="lt1"/>
                          </a:solidFill>
                          <a:latin typeface="+mn-lt"/>
                          <a:ea typeface="+mn-ea"/>
                          <a:cs typeface="+mn-cs"/>
                        </a:rPr>
                        <a:t>Thread Two is alive: false</a:t>
                      </a:r>
                    </a:p>
                    <a:p>
                      <a:r>
                        <a:rPr lang="en-US" sz="1800" b="0" i="0" u="none" strike="noStrike" kern="1200" baseline="0" dirty="0">
                          <a:solidFill>
                            <a:schemeClr val="lt1"/>
                          </a:solidFill>
                          <a:latin typeface="+mn-lt"/>
                          <a:ea typeface="+mn-ea"/>
                          <a:cs typeface="+mn-cs"/>
                        </a:rPr>
                        <a:t>Thread Three is alive: false</a:t>
                      </a:r>
                    </a:p>
                    <a:p>
                      <a:r>
                        <a:rPr lang="en-IN" sz="1800" b="0" i="0" u="none" strike="noStrike" kern="1200" baseline="0" dirty="0">
                          <a:solidFill>
                            <a:schemeClr val="lt1"/>
                          </a:solidFill>
                          <a:latin typeface="+mn-lt"/>
                          <a:ea typeface="+mn-ea"/>
                          <a:cs typeface="+mn-cs"/>
                        </a:rPr>
                        <a:t>Main thread exiting.</a:t>
                      </a:r>
                      <a:endParaRPr lang="en-IN" dirty="0"/>
                    </a:p>
                  </a:txBody>
                  <a:tcPr/>
                </a:tc>
                <a:extLst>
                  <a:ext uri="{0D108BD9-81ED-4DB2-BD59-A6C34878D82A}">
                    <a16:rowId xmlns:a16="http://schemas.microsoft.com/office/drawing/2014/main" val="1017674743"/>
                  </a:ext>
                </a:extLst>
              </a:tr>
            </a:tbl>
          </a:graphicData>
        </a:graphic>
      </p:graphicFrame>
      <p:sp>
        <p:nvSpPr>
          <p:cNvPr id="2" name="Title 1"/>
          <p:cNvSpPr>
            <a:spLocks noGrp="1"/>
          </p:cNvSpPr>
          <p:nvPr>
            <p:ph type="title"/>
          </p:nvPr>
        </p:nvSpPr>
        <p:spPr>
          <a:xfrm>
            <a:off x="470517" y="0"/>
            <a:ext cx="10484528" cy="612559"/>
          </a:xfrm>
        </p:spPr>
        <p:txBody>
          <a:bodyPr>
            <a:normAutofit/>
          </a:bodyPr>
          <a:lstStyle/>
          <a:p>
            <a:r>
              <a:rPr lang="en-IN" b="1" dirty="0"/>
              <a:t>Using </a:t>
            </a:r>
            <a:r>
              <a:rPr lang="en-IN" b="1" dirty="0" err="1"/>
              <a:t>isAlive</a:t>
            </a:r>
            <a:r>
              <a:rPr lang="en-IN" b="1" dirty="0"/>
              <a:t>( ) and join( )</a:t>
            </a:r>
            <a:endParaRPr lang="en-IN" dirty="0"/>
          </a:p>
        </p:txBody>
      </p:sp>
    </p:spTree>
    <p:extLst>
      <p:ext uri="{BB962C8B-B14F-4D97-AF65-F5344CB8AC3E}">
        <p14:creationId xmlns:p14="http://schemas.microsoft.com/office/powerpoint/2010/main" val="963859848"/>
      </p:ext>
    </p:extLst>
  </p:cSld>
  <p:clrMapOvr>
    <a:masterClrMapping/>
  </p:clrMapOvr>
  <mc:AlternateContent xmlns:mc="http://schemas.openxmlformats.org/markup-compatibility/2006" xmlns:p14="http://schemas.microsoft.com/office/powerpoint/2010/main">
    <mc:Choice Requires="p14">
      <p:transition spd="slow" p14:dur="2000" advTm="54717"/>
    </mc:Choice>
    <mc:Fallback xmlns="">
      <p:transition spd="slow" advTm="54717"/>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224" y="860612"/>
            <a:ext cx="11851341" cy="5262282"/>
          </a:xfrm>
        </p:spPr>
        <p:txBody>
          <a:bodyPr>
            <a:normAutofit fontScale="70000" lnSpcReduction="20000"/>
          </a:bodyPr>
          <a:lstStyle/>
          <a:p>
            <a:r>
              <a:rPr lang="en-US" sz="4000" dirty="0">
                <a:latin typeface="Times New Roman" panose="02020603050405020304" pitchFamily="18" charset="0"/>
                <a:cs typeface="Times New Roman" panose="02020603050405020304" pitchFamily="18" charset="0"/>
              </a:rPr>
              <a:t>Inter-thread communication or Co-operation is all about allowing synchronized threads to communicate with each other.</a:t>
            </a:r>
          </a:p>
          <a:p>
            <a:r>
              <a:rPr lang="en-US" sz="4000" dirty="0">
                <a:latin typeface="Times New Roman" panose="02020603050405020304" pitchFamily="18" charset="0"/>
                <a:cs typeface="Times New Roman" panose="02020603050405020304" pitchFamily="18" charset="0"/>
              </a:rPr>
              <a:t>Cooperation (Inter-thread communication) is a mechanism in which a thread is paused running in its critical section and another thread is allowed to enter (or lock) in the same critical section to be executed.</a:t>
            </a:r>
          </a:p>
          <a:p>
            <a:r>
              <a:rPr lang="en-US" sz="4000" dirty="0">
                <a:latin typeface="Times New Roman" panose="02020603050405020304" pitchFamily="18" charset="0"/>
                <a:cs typeface="Times New Roman" panose="02020603050405020304" pitchFamily="18" charset="0"/>
              </a:rPr>
              <a:t>It is implemented by following methods of Object class:</a:t>
            </a:r>
          </a:p>
          <a:p>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wait()</a:t>
            </a:r>
          </a:p>
          <a:p>
            <a:r>
              <a:rPr lang="en-US" sz="4000" dirty="0">
                <a:latin typeface="Times New Roman" panose="02020603050405020304" pitchFamily="18" charset="0"/>
                <a:cs typeface="Times New Roman" panose="02020603050405020304" pitchFamily="18" charset="0"/>
              </a:rPr>
              <a:t>notify()</a:t>
            </a:r>
          </a:p>
          <a:p>
            <a:r>
              <a:rPr lang="en-US" sz="4000" dirty="0" err="1">
                <a:latin typeface="Times New Roman" panose="02020603050405020304" pitchFamily="18" charset="0"/>
                <a:cs typeface="Times New Roman" panose="02020603050405020304" pitchFamily="18" charset="0"/>
              </a:rPr>
              <a:t>notifyAll</a:t>
            </a:r>
            <a:r>
              <a:rPr lang="en-US" sz="4000" dirty="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70517" y="0"/>
            <a:ext cx="10484528" cy="612559"/>
          </a:xfrm>
        </p:spPr>
        <p:txBody>
          <a:bodyPr>
            <a:normAutofit/>
          </a:bodyPr>
          <a:lstStyle/>
          <a:p>
            <a:r>
              <a:rPr lang="en-IN" b="1" dirty="0" err="1"/>
              <a:t>Interthread</a:t>
            </a:r>
            <a:r>
              <a:rPr lang="en-IN" b="1" dirty="0"/>
              <a:t> Communication</a:t>
            </a:r>
            <a:endParaRPr lang="en-IN" dirty="0"/>
          </a:p>
        </p:txBody>
      </p:sp>
    </p:spTree>
    <p:extLst>
      <p:ext uri="{BB962C8B-B14F-4D97-AF65-F5344CB8AC3E}">
        <p14:creationId xmlns:p14="http://schemas.microsoft.com/office/powerpoint/2010/main" val="4288266669"/>
      </p:ext>
    </p:extLst>
  </p:cSld>
  <p:clrMapOvr>
    <a:masterClrMapping/>
  </p:clrMapOvr>
  <mc:AlternateContent xmlns:mc="http://schemas.openxmlformats.org/markup-compatibility/2006" xmlns:p14="http://schemas.microsoft.com/office/powerpoint/2010/main">
    <mc:Choice Requires="p14">
      <p:transition spd="slow" p14:dur="2000" advTm="54717"/>
    </mc:Choice>
    <mc:Fallback xmlns="">
      <p:transition spd="slow" advTm="54717"/>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188" y="842681"/>
            <a:ext cx="11842377" cy="5271247"/>
          </a:xfrm>
        </p:spPr>
        <p:txBody>
          <a:bodyPr>
            <a:normAutofit/>
          </a:bodyPr>
          <a:lstStyle/>
          <a:p>
            <a:pPr algn="l" fontAlgn="base"/>
            <a:r>
              <a:rPr lang="en-US" sz="2800" b="0" i="0" dirty="0">
                <a:effectLst/>
                <a:latin typeface="var(--font-din)"/>
              </a:rPr>
              <a:t>The process of testing a condition repeatedly till it becomes true is known as polling.</a:t>
            </a:r>
          </a:p>
          <a:p>
            <a:pPr algn="l" fontAlgn="base"/>
            <a:r>
              <a:rPr lang="en-US" sz="2800" b="0" i="0" dirty="0">
                <a:solidFill>
                  <a:srgbClr val="FF0000"/>
                </a:solidFill>
                <a:effectLst/>
                <a:latin typeface="var(--font-din)"/>
              </a:rPr>
              <a:t>Polling is usually implemented with the help of loops to check whether a particular condition is true or not.</a:t>
            </a:r>
          </a:p>
          <a:p>
            <a:pPr algn="l" fontAlgn="base"/>
            <a:r>
              <a:rPr lang="en-US" sz="2800" b="0" i="0" dirty="0">
                <a:effectLst/>
                <a:latin typeface="var(--font-din)"/>
              </a:rPr>
              <a:t> If it is true, certain action is taken. This waste many CPU cycles and makes the implementation inefficient.</a:t>
            </a:r>
          </a:p>
          <a:p>
            <a:pPr algn="l" fontAlgn="base"/>
            <a:r>
              <a:rPr lang="en-US" sz="2800" dirty="0">
                <a:latin typeface="var(--font-din)"/>
              </a:rPr>
              <a:t>To avoid polling, Java uses three methods, namely</a:t>
            </a:r>
            <a:r>
              <a:rPr lang="en-US" sz="2400" b="0" i="0" dirty="0">
                <a:effectLst/>
                <a:latin typeface="urw-din"/>
              </a:rPr>
              <a:t>, </a:t>
            </a:r>
            <a:r>
              <a:rPr lang="en-US" sz="2400" b="1" i="0" dirty="0">
                <a:effectLst/>
                <a:latin typeface="urw-din"/>
              </a:rPr>
              <a:t>wait(), notify() and </a:t>
            </a:r>
            <a:r>
              <a:rPr lang="en-US" sz="2400" b="1" i="0" dirty="0" err="1">
                <a:effectLst/>
                <a:latin typeface="urw-din"/>
              </a:rPr>
              <a:t>notifyAll</a:t>
            </a:r>
            <a:r>
              <a:rPr lang="en-US" sz="2400" b="1" i="0" dirty="0">
                <a:effectLst/>
                <a:latin typeface="urw-din"/>
              </a:rPr>
              <a:t>().</a:t>
            </a:r>
            <a:endParaRPr lang="en-US" sz="2800" b="0" i="0" dirty="0">
              <a:effectLst/>
              <a:latin typeface="var(--font-din)"/>
            </a:endParaRPr>
          </a:p>
        </p:txBody>
      </p:sp>
      <p:sp>
        <p:nvSpPr>
          <p:cNvPr id="2" name="Title 1"/>
          <p:cNvSpPr>
            <a:spLocks noGrp="1"/>
          </p:cNvSpPr>
          <p:nvPr>
            <p:ph type="title"/>
          </p:nvPr>
        </p:nvSpPr>
        <p:spPr>
          <a:xfrm>
            <a:off x="470517" y="0"/>
            <a:ext cx="10484528" cy="612559"/>
          </a:xfrm>
        </p:spPr>
        <p:txBody>
          <a:bodyPr>
            <a:normAutofit/>
          </a:bodyPr>
          <a:lstStyle/>
          <a:p>
            <a:r>
              <a:rPr lang="en-IN" b="1" dirty="0" err="1"/>
              <a:t>Interthread</a:t>
            </a:r>
            <a:r>
              <a:rPr lang="en-IN" b="1" dirty="0"/>
              <a:t> Communication</a:t>
            </a:r>
            <a:endParaRPr lang="en-IN" dirty="0"/>
          </a:p>
        </p:txBody>
      </p:sp>
    </p:spTree>
    <p:extLst>
      <p:ext uri="{BB962C8B-B14F-4D97-AF65-F5344CB8AC3E}">
        <p14:creationId xmlns:p14="http://schemas.microsoft.com/office/powerpoint/2010/main" val="1442793878"/>
      </p:ext>
    </p:extLst>
  </p:cSld>
  <p:clrMapOvr>
    <a:masterClrMapping/>
  </p:clrMapOvr>
  <mc:AlternateContent xmlns:mc="http://schemas.openxmlformats.org/markup-compatibility/2006" xmlns:p14="http://schemas.microsoft.com/office/powerpoint/2010/main">
    <mc:Choice Requires="p14">
      <p:transition spd="slow" p14:dur="2000" advTm="54717"/>
    </mc:Choice>
    <mc:Fallback xmlns="">
      <p:transition spd="slow" advTm="5471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8474" y="976544"/>
            <a:ext cx="11656379" cy="4714042"/>
          </a:xfrm>
        </p:spPr>
        <p:txBody>
          <a:bodyPr>
            <a:noAutofit/>
          </a:bodyPr>
          <a:lstStyle/>
          <a:p>
            <a:pPr algn="just"/>
            <a:r>
              <a:rPr lang="en-IN" sz="2800" dirty="0">
                <a:latin typeface="Times New Roman" panose="02020603050405020304" pitchFamily="18" charset="0"/>
                <a:cs typeface="Times New Roman" panose="02020603050405020304" pitchFamily="18" charset="0"/>
              </a:rPr>
              <a:t>Used by the </a:t>
            </a:r>
            <a:r>
              <a:rPr lang="en-IN" sz="2800" dirty="0">
                <a:solidFill>
                  <a:srgbClr val="FF0000"/>
                </a:solidFill>
                <a:latin typeface="Times New Roman" panose="02020603050405020304" pitchFamily="18" charset="0"/>
                <a:cs typeface="Times New Roman" panose="02020603050405020304" pitchFamily="18" charset="0"/>
              </a:rPr>
              <a:t>thread scheduler </a:t>
            </a:r>
            <a:r>
              <a:rPr lang="en-IN" sz="2800" dirty="0">
                <a:latin typeface="Times New Roman" panose="02020603050405020304" pitchFamily="18" charset="0"/>
                <a:cs typeface="Times New Roman" panose="02020603050405020304" pitchFamily="18" charset="0"/>
              </a:rPr>
              <a:t>to decide when each thread should be allowed to run.</a:t>
            </a:r>
          </a:p>
          <a:p>
            <a:pPr algn="just"/>
            <a:r>
              <a:rPr lang="en-IN" sz="2800" dirty="0">
                <a:latin typeface="Times New Roman" panose="02020603050405020304" pitchFamily="18" charset="0"/>
                <a:cs typeface="Times New Roman" panose="02020603050405020304" pitchFamily="18" charset="0"/>
              </a:rPr>
              <a:t>In theory, over a given period of time, </a:t>
            </a:r>
            <a:r>
              <a:rPr lang="en-IN" sz="2800" b="1" dirty="0">
                <a:latin typeface="Times New Roman" panose="02020603050405020304" pitchFamily="18" charset="0"/>
                <a:cs typeface="Times New Roman" panose="02020603050405020304" pitchFamily="18" charset="0"/>
              </a:rPr>
              <a:t>higher-priority threads get more CPU time than lower-priority threads.</a:t>
            </a:r>
          </a:p>
          <a:p>
            <a:pPr algn="just"/>
            <a:r>
              <a:rPr lang="en-IN" sz="2800" dirty="0">
                <a:latin typeface="Times New Roman" panose="02020603050405020304" pitchFamily="18" charset="0"/>
                <a:cs typeface="Times New Roman" panose="02020603050405020304" pitchFamily="18" charset="0"/>
              </a:rPr>
              <a:t>A higher-priority thread can also </a:t>
            </a:r>
            <a:r>
              <a:rPr lang="en-IN" sz="2800" dirty="0" err="1">
                <a:latin typeface="Times New Roman" panose="02020603050405020304" pitchFamily="18" charset="0"/>
                <a:cs typeface="Times New Roman" panose="02020603050405020304" pitchFamily="18" charset="0"/>
              </a:rPr>
              <a:t>preempt</a:t>
            </a:r>
            <a:r>
              <a:rPr lang="en-IN" sz="2800" dirty="0">
                <a:latin typeface="Times New Roman" panose="02020603050405020304" pitchFamily="18" charset="0"/>
                <a:cs typeface="Times New Roman" panose="02020603050405020304" pitchFamily="18" charset="0"/>
              </a:rPr>
              <a:t> a lower-priority one. </a:t>
            </a:r>
          </a:p>
          <a:p>
            <a:pPr algn="just"/>
            <a:r>
              <a:rPr lang="en-IN" sz="2800" dirty="0">
                <a:latin typeface="Times New Roman" panose="02020603050405020304" pitchFamily="18" charset="0"/>
                <a:cs typeface="Times New Roman" panose="02020603050405020304" pitchFamily="18" charset="0"/>
              </a:rPr>
              <a:t>For instance, when a lower-priority thread is running and a higher-priority thread resumes (from sleeping or waiting on I/O,) it will </a:t>
            </a:r>
            <a:r>
              <a:rPr lang="en-IN" sz="2800" dirty="0" err="1">
                <a:latin typeface="Times New Roman" panose="02020603050405020304" pitchFamily="18" charset="0"/>
                <a:cs typeface="Times New Roman" panose="02020603050405020304" pitchFamily="18" charset="0"/>
              </a:rPr>
              <a:t>preempt</a:t>
            </a:r>
            <a:r>
              <a:rPr lang="en-IN" sz="2800" dirty="0">
                <a:latin typeface="Times New Roman" panose="02020603050405020304" pitchFamily="18" charset="0"/>
                <a:cs typeface="Times New Roman" panose="02020603050405020304" pitchFamily="18" charset="0"/>
              </a:rPr>
              <a:t> the lower-priority thread.</a:t>
            </a:r>
          </a:p>
        </p:txBody>
      </p:sp>
      <p:sp>
        <p:nvSpPr>
          <p:cNvPr id="2" name="Title 1"/>
          <p:cNvSpPr>
            <a:spLocks noGrp="1"/>
          </p:cNvSpPr>
          <p:nvPr>
            <p:ph type="title"/>
          </p:nvPr>
        </p:nvSpPr>
        <p:spPr>
          <a:xfrm>
            <a:off x="816746" y="79900"/>
            <a:ext cx="9394054" cy="443884"/>
          </a:xfrm>
        </p:spPr>
        <p:txBody>
          <a:bodyPr>
            <a:noAutofit/>
          </a:bodyPr>
          <a:lstStyle/>
          <a:p>
            <a:r>
              <a:rPr lang="en-IN" sz="4000" b="1" dirty="0"/>
              <a:t>Thread Priorities</a:t>
            </a:r>
            <a:endParaRPr lang="en-IN" sz="4000" dirty="0"/>
          </a:p>
        </p:txBody>
      </p:sp>
    </p:spTree>
  </p:cSld>
  <p:clrMapOvr>
    <a:masterClrMapping/>
  </p:clrMapOvr>
  <mc:AlternateContent xmlns:mc="http://schemas.openxmlformats.org/markup-compatibility/2006" xmlns:p14="http://schemas.microsoft.com/office/powerpoint/2010/main">
    <mc:Choice Requires="p14">
      <p:transition spd="slow" p14:dur="2000" advTm="82944"/>
    </mc:Choice>
    <mc:Fallback xmlns="">
      <p:transition spd="slow" advTm="8294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539" y="781235"/>
            <a:ext cx="11274640" cy="4927107"/>
          </a:xfrm>
        </p:spPr>
        <p:txBody>
          <a:bodyPr>
            <a:normAutofit/>
          </a:bodyPr>
          <a:lstStyle/>
          <a:p>
            <a:pPr algn="just"/>
            <a:r>
              <a:rPr lang="en-IN" sz="2800" dirty="0">
                <a:latin typeface="Times New Roman" panose="02020603050405020304" pitchFamily="18" charset="0"/>
                <a:cs typeface="Times New Roman" panose="02020603050405020304" pitchFamily="18" charset="0"/>
              </a:rPr>
              <a:t>To avoid polling, Java includes an elegant interthread communication mechanism via the </a:t>
            </a:r>
            <a:r>
              <a:rPr lang="en-IN" sz="2800" b="1" dirty="0">
                <a:latin typeface="Times New Roman" panose="02020603050405020304" pitchFamily="18" charset="0"/>
                <a:cs typeface="Times New Roman" panose="02020603050405020304" pitchFamily="18" charset="0"/>
              </a:rPr>
              <a:t>wait( ), notify( ), and </a:t>
            </a:r>
            <a:r>
              <a:rPr lang="en-IN" sz="2800" b="1" dirty="0" err="1">
                <a:latin typeface="Times New Roman" panose="02020603050405020304" pitchFamily="18" charset="0"/>
                <a:cs typeface="Times New Roman" panose="02020603050405020304" pitchFamily="18" charset="0"/>
              </a:rPr>
              <a:t>notifyAll</a:t>
            </a:r>
            <a:r>
              <a:rPr lang="en-IN" sz="2800" b="1" dirty="0">
                <a:latin typeface="Times New Roman" panose="02020603050405020304" pitchFamily="18" charset="0"/>
                <a:cs typeface="Times New Roman" panose="02020603050405020304" pitchFamily="18" charset="0"/>
              </a:rPr>
              <a:t>( ) methods.</a:t>
            </a:r>
          </a:p>
          <a:p>
            <a:pPr algn="just">
              <a:buNone/>
            </a:pPr>
            <a:endParaRPr lang="en-IN" sz="2800" b="1"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 These methods are implemented as final </a:t>
            </a:r>
            <a:r>
              <a:rPr lang="en-IN" sz="2800" dirty="0">
                <a:latin typeface="Times New Roman" panose="02020603050405020304" pitchFamily="18" charset="0"/>
                <a:cs typeface="Times New Roman" panose="02020603050405020304" pitchFamily="18" charset="0"/>
              </a:rPr>
              <a:t>methods in </a:t>
            </a:r>
            <a:r>
              <a:rPr lang="en-IN" sz="2800" b="1" dirty="0">
                <a:latin typeface="Times New Roman" panose="02020603050405020304" pitchFamily="18" charset="0"/>
                <a:cs typeface="Times New Roman" panose="02020603050405020304" pitchFamily="18" charset="0"/>
              </a:rPr>
              <a:t>Object, so all classes have them. </a:t>
            </a:r>
          </a:p>
          <a:p>
            <a:pPr algn="just">
              <a:buNone/>
            </a:pPr>
            <a:endParaRPr lang="en-IN" sz="2800" b="1"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All three methods can be called only from </a:t>
            </a:r>
            <a:r>
              <a:rPr lang="en-IN" sz="2800" dirty="0">
                <a:latin typeface="Times New Roman" panose="02020603050405020304" pitchFamily="18" charset="0"/>
                <a:cs typeface="Times New Roman" panose="02020603050405020304" pitchFamily="18" charset="0"/>
              </a:rPr>
              <a:t>within a </a:t>
            </a:r>
            <a:r>
              <a:rPr lang="en-IN" sz="2800" b="1" dirty="0">
                <a:latin typeface="Times New Roman" panose="02020603050405020304" pitchFamily="18" charset="0"/>
                <a:cs typeface="Times New Roman" panose="02020603050405020304" pitchFamily="18" charset="0"/>
              </a:rPr>
              <a:t>synchronized context.</a:t>
            </a:r>
            <a:endParaRPr lang="en-IN" sz="28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967666" y="0"/>
            <a:ext cx="9765879" cy="612559"/>
          </a:xfrm>
        </p:spPr>
        <p:txBody>
          <a:bodyPr/>
          <a:lstStyle/>
          <a:p>
            <a:r>
              <a:rPr lang="en-IN" b="1" dirty="0" err="1"/>
              <a:t>Interthread</a:t>
            </a:r>
            <a:r>
              <a:rPr lang="en-IN" b="1" dirty="0"/>
              <a:t> Communication</a:t>
            </a:r>
            <a:endParaRPr lang="en-IN" dirty="0"/>
          </a:p>
        </p:txBody>
      </p:sp>
    </p:spTree>
    <p:extLst>
      <p:ext uri="{BB962C8B-B14F-4D97-AF65-F5344CB8AC3E}">
        <p14:creationId xmlns:p14="http://schemas.microsoft.com/office/powerpoint/2010/main" val="1104747660"/>
      </p:ext>
    </p:extLst>
  </p:cSld>
  <p:clrMapOvr>
    <a:masterClrMapping/>
  </p:clrMapOvr>
  <mc:AlternateContent xmlns:mc="http://schemas.openxmlformats.org/markup-compatibility/2006" xmlns:p14="http://schemas.microsoft.com/office/powerpoint/2010/main">
    <mc:Choice Requires="p14">
      <p:transition spd="slow" p14:dur="2000" advTm="29618"/>
    </mc:Choice>
    <mc:Fallback xmlns="">
      <p:transition spd="slow" advTm="29618"/>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1437" y="781235"/>
            <a:ext cx="11239130" cy="5135471"/>
          </a:xfrm>
        </p:spPr>
        <p:txBody>
          <a:bodyPr>
            <a:normAutofit fontScale="77500" lnSpcReduction="20000"/>
          </a:bodyPr>
          <a:lstStyle/>
          <a:p>
            <a:pPr>
              <a:buFont typeface="Arial" pitchFamily="34" charset="0"/>
              <a:buChar char="•"/>
            </a:pPr>
            <a:r>
              <a:rPr lang="en-IN" sz="2800" b="1" dirty="0"/>
              <a:t>wait( ) tells the calling thread to give up the monitor and go to sleep until some </a:t>
            </a:r>
            <a:r>
              <a:rPr lang="en-IN" sz="2800" dirty="0"/>
              <a:t>other thread enters the same monitor and calls </a:t>
            </a:r>
            <a:r>
              <a:rPr lang="en-IN" sz="2800" b="1" dirty="0"/>
              <a:t>notify( ) or </a:t>
            </a:r>
            <a:r>
              <a:rPr lang="en-IN" sz="2800" b="1" dirty="0" err="1"/>
              <a:t>notifyAll</a:t>
            </a:r>
            <a:r>
              <a:rPr lang="en-IN" sz="2800" b="1" dirty="0"/>
              <a:t>( ).</a:t>
            </a:r>
          </a:p>
          <a:p>
            <a:endParaRPr lang="en-IN" sz="2800" b="1" dirty="0"/>
          </a:p>
          <a:p>
            <a:pPr>
              <a:buFont typeface="Arial" pitchFamily="34" charset="0"/>
              <a:buChar char="•"/>
            </a:pPr>
            <a:r>
              <a:rPr lang="en-IN" sz="2800" b="1" dirty="0"/>
              <a:t> notify( ) wakes up a thread that called wait( ) on the same object.</a:t>
            </a:r>
          </a:p>
          <a:p>
            <a:endParaRPr lang="en-IN" sz="2800" b="1" dirty="0"/>
          </a:p>
          <a:p>
            <a:pPr>
              <a:buFont typeface="Arial" pitchFamily="34" charset="0"/>
              <a:buChar char="•"/>
            </a:pPr>
            <a:r>
              <a:rPr lang="en-IN" sz="2800" b="1" dirty="0" err="1"/>
              <a:t>notifyAll</a:t>
            </a:r>
            <a:r>
              <a:rPr lang="en-IN" sz="2800" b="1" dirty="0"/>
              <a:t>( ) wakes up all the threads that called wait( ) on the same object. One of </a:t>
            </a:r>
            <a:r>
              <a:rPr lang="en-IN" sz="2800" dirty="0"/>
              <a:t>the threads will be granted access.</a:t>
            </a:r>
          </a:p>
          <a:p>
            <a:endParaRPr lang="en-IN" sz="2800" dirty="0"/>
          </a:p>
          <a:p>
            <a:pPr>
              <a:buFont typeface="Arial" pitchFamily="34" charset="0"/>
              <a:buChar char="•"/>
            </a:pPr>
            <a:r>
              <a:rPr lang="en-IN" sz="2800" dirty="0"/>
              <a:t>These methods are declared within </a:t>
            </a:r>
            <a:r>
              <a:rPr lang="en-IN" sz="2800" b="1" dirty="0"/>
              <a:t>Object, as shown here:</a:t>
            </a:r>
          </a:p>
          <a:p>
            <a:pPr lvl="2"/>
            <a:r>
              <a:rPr lang="en-IN" sz="2800" dirty="0"/>
              <a:t>final void wait( ) throws </a:t>
            </a:r>
            <a:r>
              <a:rPr lang="en-IN" sz="2800" dirty="0" err="1"/>
              <a:t>InterruptedException</a:t>
            </a:r>
            <a:endParaRPr lang="en-IN" sz="2800" dirty="0"/>
          </a:p>
          <a:p>
            <a:pPr lvl="2"/>
            <a:r>
              <a:rPr lang="en-IN" sz="2800" dirty="0"/>
              <a:t>final void notify( )</a:t>
            </a:r>
          </a:p>
          <a:p>
            <a:pPr lvl="2"/>
            <a:r>
              <a:rPr lang="en-IN" sz="2800" dirty="0"/>
              <a:t>final void notify All( )</a:t>
            </a:r>
          </a:p>
        </p:txBody>
      </p:sp>
      <p:sp>
        <p:nvSpPr>
          <p:cNvPr id="2" name="Title 1"/>
          <p:cNvSpPr>
            <a:spLocks noGrp="1"/>
          </p:cNvSpPr>
          <p:nvPr>
            <p:ph type="title"/>
          </p:nvPr>
        </p:nvSpPr>
        <p:spPr>
          <a:xfrm>
            <a:off x="1130270" y="1"/>
            <a:ext cx="9603275" cy="639192"/>
          </a:xfrm>
        </p:spPr>
        <p:txBody>
          <a:bodyPr/>
          <a:lstStyle/>
          <a:p>
            <a:r>
              <a:rPr lang="en-IN" b="1" dirty="0" err="1"/>
              <a:t>Interthread</a:t>
            </a:r>
            <a:r>
              <a:rPr lang="en-IN" b="1" dirty="0"/>
              <a:t> Communication</a:t>
            </a:r>
            <a:endParaRPr lang="en-IN" dirty="0"/>
          </a:p>
        </p:txBody>
      </p:sp>
    </p:spTree>
    <p:extLst>
      <p:ext uri="{BB962C8B-B14F-4D97-AF65-F5344CB8AC3E}">
        <p14:creationId xmlns:p14="http://schemas.microsoft.com/office/powerpoint/2010/main" val="152313236"/>
      </p:ext>
    </p:extLst>
  </p:cSld>
  <p:clrMapOvr>
    <a:masterClrMapping/>
  </p:clrMapOvr>
  <mc:AlternateContent xmlns:mc="http://schemas.openxmlformats.org/markup-compatibility/2006" xmlns:p14="http://schemas.microsoft.com/office/powerpoint/2010/main">
    <mc:Choice Requires="p14">
      <p:transition spd="slow" p14:dur="2000" advTm="78344"/>
    </mc:Choice>
    <mc:Fallback xmlns="">
      <p:transition spd="slow" advTm="78344"/>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719091"/>
            <a:ext cx="11860566" cy="5299969"/>
          </a:xfrm>
        </p:spPr>
        <p:txBody>
          <a:bodyPr>
            <a:noAutofit/>
          </a:bodyPr>
          <a:lstStyle/>
          <a:p>
            <a:pPr marL="45720" indent="0">
              <a:buNone/>
            </a:pPr>
            <a:r>
              <a:rPr lang="en-IN" sz="1800" b="1" dirty="0"/>
              <a:t>class </a:t>
            </a:r>
            <a:r>
              <a:rPr lang="en-IN" sz="1800" dirty="0"/>
              <a:t> Customer{  </a:t>
            </a:r>
          </a:p>
          <a:p>
            <a:pPr marL="45720" indent="0">
              <a:buNone/>
            </a:pPr>
            <a:r>
              <a:rPr lang="en-IN" sz="1800" b="1" dirty="0"/>
              <a:t>int</a:t>
            </a:r>
            <a:r>
              <a:rPr lang="en-IN" sz="1800" dirty="0"/>
              <a:t>  amount=10000;  </a:t>
            </a:r>
          </a:p>
          <a:p>
            <a:pPr marL="45720" indent="0">
              <a:buNone/>
            </a:pPr>
            <a:r>
              <a:rPr lang="en-IN" sz="1800" b="1" dirty="0"/>
              <a:t>synchronized</a:t>
            </a:r>
            <a:r>
              <a:rPr lang="en-IN" sz="1800" dirty="0"/>
              <a:t> </a:t>
            </a:r>
            <a:r>
              <a:rPr lang="en-IN" sz="1800" b="1" dirty="0"/>
              <a:t>void</a:t>
            </a:r>
            <a:r>
              <a:rPr lang="en-IN" sz="1800" dirty="0"/>
              <a:t> </a:t>
            </a:r>
            <a:r>
              <a:rPr lang="en-IN" sz="1800" dirty="0">
                <a:solidFill>
                  <a:srgbClr val="FF0000"/>
                </a:solidFill>
              </a:rPr>
              <a:t>withdraw</a:t>
            </a:r>
            <a:r>
              <a:rPr lang="en-IN" sz="1800" dirty="0"/>
              <a:t>(</a:t>
            </a:r>
            <a:r>
              <a:rPr lang="en-IN" sz="1800" b="1" dirty="0"/>
              <a:t>int</a:t>
            </a:r>
            <a:r>
              <a:rPr lang="en-IN" sz="1800" dirty="0"/>
              <a:t> amount){  </a:t>
            </a:r>
          </a:p>
          <a:p>
            <a:pPr marL="45720" indent="0">
              <a:buNone/>
            </a:pPr>
            <a:r>
              <a:rPr lang="en-IN" sz="1800" dirty="0" err="1"/>
              <a:t>System.out.println</a:t>
            </a:r>
            <a:r>
              <a:rPr lang="en-IN" sz="1800" dirty="0"/>
              <a:t>("going to withdraw...");  </a:t>
            </a:r>
          </a:p>
          <a:p>
            <a:pPr marL="45720" indent="0">
              <a:buNone/>
            </a:pPr>
            <a:r>
              <a:rPr lang="en-IN" sz="1800" dirty="0"/>
              <a:t>  </a:t>
            </a:r>
            <a:r>
              <a:rPr lang="en-IN" sz="1800" b="1" dirty="0"/>
              <a:t>if</a:t>
            </a:r>
            <a:r>
              <a:rPr lang="en-IN" sz="1800" dirty="0"/>
              <a:t>(</a:t>
            </a:r>
            <a:r>
              <a:rPr lang="en-IN" sz="1800" b="1" dirty="0" err="1"/>
              <a:t>this</a:t>
            </a:r>
            <a:r>
              <a:rPr lang="en-IN" sz="1800" dirty="0" err="1"/>
              <a:t>.amount</a:t>
            </a:r>
            <a:r>
              <a:rPr lang="en-IN" sz="1800" dirty="0"/>
              <a:t>&lt;amount){  </a:t>
            </a:r>
          </a:p>
          <a:p>
            <a:pPr marL="45720" indent="0">
              <a:buNone/>
            </a:pPr>
            <a:r>
              <a:rPr lang="en-IN" sz="1800" dirty="0" err="1"/>
              <a:t>System.out.println</a:t>
            </a:r>
            <a:r>
              <a:rPr lang="en-IN" sz="1800" dirty="0"/>
              <a:t>("Less balance; waiting for deposit...");  </a:t>
            </a:r>
          </a:p>
          <a:p>
            <a:pPr marL="45720" indent="0">
              <a:buNone/>
            </a:pPr>
            <a:r>
              <a:rPr lang="en-IN" sz="1800" b="1" dirty="0"/>
              <a:t>try</a:t>
            </a:r>
          </a:p>
          <a:p>
            <a:pPr marL="45720" indent="0">
              <a:buNone/>
            </a:pPr>
            <a:r>
              <a:rPr lang="en-IN" sz="1800" dirty="0">
                <a:solidFill>
                  <a:srgbClr val="FF0000"/>
                </a:solidFill>
              </a:rPr>
              <a:t>{wait();}</a:t>
            </a:r>
          </a:p>
          <a:p>
            <a:pPr marL="45720" indent="0">
              <a:buNone/>
            </a:pPr>
            <a:r>
              <a:rPr lang="en-IN" sz="1800" b="1" dirty="0"/>
              <a:t>catch</a:t>
            </a:r>
            <a:r>
              <a:rPr lang="en-IN" sz="1800" dirty="0"/>
              <a:t>(Exception e){}  </a:t>
            </a:r>
          </a:p>
          <a:p>
            <a:pPr marL="45720" indent="0">
              <a:buNone/>
            </a:pPr>
            <a:r>
              <a:rPr lang="en-IN" sz="1800" dirty="0"/>
              <a:t>}  </a:t>
            </a:r>
          </a:p>
          <a:p>
            <a:pPr marL="45720" indent="0">
              <a:buNone/>
            </a:pPr>
            <a:r>
              <a:rPr lang="en-IN" sz="1800" b="1" dirty="0" err="1"/>
              <a:t>this</a:t>
            </a:r>
            <a:r>
              <a:rPr lang="en-IN" sz="1800" dirty="0" err="1"/>
              <a:t>.amount</a:t>
            </a:r>
            <a:r>
              <a:rPr lang="en-IN" sz="1800" dirty="0"/>
              <a:t>-=amount;  </a:t>
            </a:r>
          </a:p>
          <a:p>
            <a:pPr marL="45720" indent="0">
              <a:buNone/>
            </a:pPr>
            <a:r>
              <a:rPr lang="en-IN" sz="1800" dirty="0" err="1"/>
              <a:t>System.out.println</a:t>
            </a:r>
            <a:r>
              <a:rPr lang="en-IN" sz="1800" dirty="0"/>
              <a:t>("withdraw completed...");  } </a:t>
            </a:r>
          </a:p>
          <a:p>
            <a:pPr marL="45720" indent="0">
              <a:buNone/>
            </a:pPr>
            <a:r>
              <a:rPr lang="en-IN" sz="1800" dirty="0"/>
              <a:t> </a:t>
            </a:r>
            <a:endParaRPr lang="en-IN" sz="1600" dirty="0"/>
          </a:p>
        </p:txBody>
      </p:sp>
      <p:sp>
        <p:nvSpPr>
          <p:cNvPr id="3" name="Title 2"/>
          <p:cNvSpPr>
            <a:spLocks noGrp="1"/>
          </p:cNvSpPr>
          <p:nvPr>
            <p:ph type="title"/>
          </p:nvPr>
        </p:nvSpPr>
        <p:spPr>
          <a:xfrm>
            <a:off x="1130270" y="115410"/>
            <a:ext cx="9603275" cy="603681"/>
          </a:xfrm>
        </p:spPr>
        <p:txBody>
          <a:bodyPr/>
          <a:lstStyle/>
          <a:p>
            <a:r>
              <a:rPr lang="en-IN" b="1" dirty="0" err="1"/>
              <a:t>Interthread</a:t>
            </a:r>
            <a:r>
              <a:rPr lang="en-IN" b="1" dirty="0"/>
              <a:t> Communication</a:t>
            </a:r>
            <a:endParaRPr lang="en-IN" dirty="0"/>
          </a:p>
        </p:txBody>
      </p:sp>
    </p:spTree>
    <p:extLst>
      <p:ext uri="{BB962C8B-B14F-4D97-AF65-F5344CB8AC3E}">
        <p14:creationId xmlns:p14="http://schemas.microsoft.com/office/powerpoint/2010/main" val="1661491608"/>
      </p:ext>
    </p:extLst>
  </p:cSld>
  <p:clrMapOvr>
    <a:masterClrMapping/>
  </p:clrMapOvr>
  <mc:AlternateContent xmlns:mc="http://schemas.openxmlformats.org/markup-compatibility/2006" xmlns:p14="http://schemas.microsoft.com/office/powerpoint/2010/main">
    <mc:Choice Requires="p14">
      <p:transition spd="slow" p14:dur="2000" advTm="10401"/>
    </mc:Choice>
    <mc:Fallback xmlns="">
      <p:transition spd="slow" advTm="10401"/>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8576" y="790113"/>
            <a:ext cx="11381172" cy="4676232"/>
          </a:xfrm>
        </p:spPr>
        <p:txBody>
          <a:bodyPr>
            <a:normAutofit fontScale="92500" lnSpcReduction="20000"/>
          </a:bodyPr>
          <a:lstStyle/>
          <a:p>
            <a:pPr marL="45720" indent="0">
              <a:buNone/>
            </a:pPr>
            <a:r>
              <a:rPr lang="en-IN" b="1" dirty="0"/>
              <a:t>synchronized</a:t>
            </a:r>
            <a:r>
              <a:rPr lang="en-IN" dirty="0"/>
              <a:t> </a:t>
            </a:r>
            <a:r>
              <a:rPr lang="en-IN" b="1" dirty="0"/>
              <a:t>void</a:t>
            </a:r>
            <a:r>
              <a:rPr lang="en-IN" dirty="0"/>
              <a:t> </a:t>
            </a:r>
            <a:r>
              <a:rPr lang="en-IN" dirty="0">
                <a:solidFill>
                  <a:srgbClr val="FF0000"/>
                </a:solidFill>
              </a:rPr>
              <a:t>deposit</a:t>
            </a:r>
            <a:r>
              <a:rPr lang="en-IN" dirty="0"/>
              <a:t>(</a:t>
            </a:r>
            <a:r>
              <a:rPr lang="en-IN" b="1" dirty="0" err="1"/>
              <a:t>int</a:t>
            </a:r>
            <a:r>
              <a:rPr lang="en-IN" dirty="0"/>
              <a:t> amount)</a:t>
            </a:r>
          </a:p>
          <a:p>
            <a:pPr marL="45720" indent="0">
              <a:buNone/>
            </a:pPr>
            <a:r>
              <a:rPr lang="en-IN" dirty="0"/>
              <a:t>{  </a:t>
            </a:r>
          </a:p>
          <a:p>
            <a:pPr marL="45720" indent="0">
              <a:buNone/>
            </a:pPr>
            <a:r>
              <a:rPr lang="en-IN" dirty="0" err="1"/>
              <a:t>System.out.println</a:t>
            </a:r>
            <a:r>
              <a:rPr lang="en-IN" dirty="0"/>
              <a:t>("going to deposit...");  </a:t>
            </a:r>
          </a:p>
          <a:p>
            <a:pPr marL="45720" indent="0">
              <a:buNone/>
            </a:pPr>
            <a:r>
              <a:rPr lang="en-IN" b="1" dirty="0" err="1"/>
              <a:t>this</a:t>
            </a:r>
            <a:r>
              <a:rPr lang="en-IN" dirty="0" err="1"/>
              <a:t>.amount</a:t>
            </a:r>
            <a:r>
              <a:rPr lang="en-IN" dirty="0"/>
              <a:t>+=amount;  </a:t>
            </a:r>
          </a:p>
          <a:p>
            <a:pPr marL="45720" indent="0">
              <a:buNone/>
            </a:pPr>
            <a:r>
              <a:rPr lang="en-IN" dirty="0" err="1"/>
              <a:t>System.out.println</a:t>
            </a:r>
            <a:r>
              <a:rPr lang="en-IN" dirty="0"/>
              <a:t>("deposit completed... ");  </a:t>
            </a:r>
          </a:p>
          <a:p>
            <a:pPr marL="45720" indent="0">
              <a:buNone/>
            </a:pPr>
            <a:r>
              <a:rPr lang="en-IN" b="1" dirty="0">
                <a:solidFill>
                  <a:srgbClr val="FF0000"/>
                </a:solidFill>
              </a:rPr>
              <a:t>notify();  </a:t>
            </a:r>
          </a:p>
          <a:p>
            <a:pPr marL="45720" indent="0">
              <a:buNone/>
            </a:pPr>
            <a:r>
              <a:rPr lang="en-IN" dirty="0"/>
              <a:t>} </a:t>
            </a:r>
          </a:p>
          <a:p>
            <a:pPr marL="45720" indent="0">
              <a:buNone/>
            </a:pPr>
            <a:r>
              <a:rPr lang="en-IN" dirty="0"/>
              <a:t> } </a:t>
            </a:r>
          </a:p>
          <a:p>
            <a:pPr marL="45720" indent="0">
              <a:buNone/>
            </a:pPr>
            <a:r>
              <a:rPr lang="en-IN" b="1" dirty="0"/>
              <a:t>class</a:t>
            </a:r>
            <a:r>
              <a:rPr lang="en-IN" dirty="0"/>
              <a:t> Test</a:t>
            </a:r>
          </a:p>
          <a:p>
            <a:pPr marL="45720" indent="0">
              <a:buNone/>
            </a:pPr>
            <a:r>
              <a:rPr lang="en-IN" dirty="0"/>
              <a:t>{  </a:t>
            </a:r>
          </a:p>
          <a:p>
            <a:pPr marL="4572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a:t>
            </a:r>
          </a:p>
          <a:p>
            <a:pPr marL="45720" indent="0">
              <a:buNone/>
            </a:pPr>
            <a:endParaRPr lang="en-IN" dirty="0"/>
          </a:p>
          <a:p>
            <a:endParaRPr lang="en-IN" dirty="0"/>
          </a:p>
        </p:txBody>
      </p:sp>
      <p:sp>
        <p:nvSpPr>
          <p:cNvPr id="3" name="Title 2"/>
          <p:cNvSpPr>
            <a:spLocks noGrp="1"/>
          </p:cNvSpPr>
          <p:nvPr>
            <p:ph type="title"/>
          </p:nvPr>
        </p:nvSpPr>
        <p:spPr>
          <a:xfrm>
            <a:off x="1130270" y="115410"/>
            <a:ext cx="9603275" cy="461639"/>
          </a:xfrm>
        </p:spPr>
        <p:txBody>
          <a:bodyPr>
            <a:normAutofit fontScale="90000"/>
          </a:bodyPr>
          <a:lstStyle/>
          <a:p>
            <a:r>
              <a:rPr lang="en-IN" b="1" dirty="0" err="1"/>
              <a:t>Interthread</a:t>
            </a:r>
            <a:r>
              <a:rPr lang="en-IN" b="1" dirty="0"/>
              <a:t> Communication</a:t>
            </a:r>
            <a:endParaRPr lang="en-IN" dirty="0"/>
          </a:p>
        </p:txBody>
      </p:sp>
    </p:spTree>
    <p:extLst>
      <p:ext uri="{BB962C8B-B14F-4D97-AF65-F5344CB8AC3E}">
        <p14:creationId xmlns:p14="http://schemas.microsoft.com/office/powerpoint/2010/main" val="4177946308"/>
      </p:ext>
    </p:extLst>
  </p:cSld>
  <p:clrMapOvr>
    <a:masterClrMapping/>
  </p:clrMapOvr>
  <mc:AlternateContent xmlns:mc="http://schemas.openxmlformats.org/markup-compatibility/2006" xmlns:p14="http://schemas.microsoft.com/office/powerpoint/2010/main">
    <mc:Choice Requires="p14">
      <p:transition spd="slow" p14:dur="2000" advTm="465"/>
    </mc:Choice>
    <mc:Fallback xmlns="">
      <p:transition spd="slow" advTm="465"/>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9394" y="896644"/>
            <a:ext cx="11176987" cy="5020061"/>
          </a:xfrm>
        </p:spPr>
        <p:txBody>
          <a:bodyPr>
            <a:normAutofit fontScale="47500" lnSpcReduction="20000"/>
          </a:bodyPr>
          <a:lstStyle/>
          <a:p>
            <a:pPr marL="45720" indent="0">
              <a:buNone/>
            </a:pPr>
            <a:r>
              <a:rPr lang="en-IN" sz="4000" dirty="0"/>
              <a:t>{  </a:t>
            </a:r>
          </a:p>
          <a:p>
            <a:pPr marL="45720" indent="0">
              <a:buNone/>
            </a:pPr>
            <a:r>
              <a:rPr lang="en-IN" sz="4000" dirty="0"/>
              <a:t> Customer c=</a:t>
            </a:r>
            <a:r>
              <a:rPr lang="en-IN" sz="4000" b="1" dirty="0"/>
              <a:t>new</a:t>
            </a:r>
            <a:r>
              <a:rPr lang="en-IN" sz="4000" dirty="0"/>
              <a:t> Customer();  </a:t>
            </a:r>
          </a:p>
          <a:p>
            <a:pPr marL="45720" indent="0">
              <a:buNone/>
            </a:pPr>
            <a:r>
              <a:rPr lang="en-IN" sz="4000" b="1" dirty="0"/>
              <a:t>new</a:t>
            </a:r>
            <a:r>
              <a:rPr lang="en-IN" sz="4000" dirty="0"/>
              <a:t> Thread()</a:t>
            </a:r>
          </a:p>
          <a:p>
            <a:pPr marL="45720" indent="0">
              <a:buNone/>
            </a:pPr>
            <a:r>
              <a:rPr lang="en-IN" sz="4000" dirty="0"/>
              <a:t>{  </a:t>
            </a:r>
          </a:p>
          <a:p>
            <a:pPr marL="45720" indent="0">
              <a:buNone/>
            </a:pPr>
            <a:r>
              <a:rPr lang="en-IN" sz="4000" b="1" dirty="0"/>
              <a:t>public</a:t>
            </a:r>
            <a:r>
              <a:rPr lang="en-IN" sz="4000" dirty="0"/>
              <a:t> </a:t>
            </a:r>
            <a:r>
              <a:rPr lang="en-IN" sz="4000" b="1" dirty="0"/>
              <a:t>void</a:t>
            </a:r>
            <a:r>
              <a:rPr lang="en-IN" sz="4000" dirty="0"/>
              <a:t> run()</a:t>
            </a:r>
          </a:p>
          <a:p>
            <a:pPr marL="45720" indent="0">
              <a:buNone/>
            </a:pPr>
            <a:r>
              <a:rPr lang="en-IN" sz="4000" dirty="0"/>
              <a:t>{</a:t>
            </a:r>
            <a:r>
              <a:rPr lang="en-IN" sz="4000" dirty="0" err="1"/>
              <a:t>c.withdraw</a:t>
            </a:r>
            <a:r>
              <a:rPr lang="en-IN" sz="4000" dirty="0"/>
              <a:t>(15000);}  </a:t>
            </a:r>
          </a:p>
          <a:p>
            <a:pPr marL="45720" indent="0">
              <a:buNone/>
            </a:pPr>
            <a:r>
              <a:rPr lang="en-IN" sz="4000" dirty="0"/>
              <a:t>}.start();  </a:t>
            </a:r>
          </a:p>
          <a:p>
            <a:pPr marL="45720" indent="0">
              <a:buNone/>
            </a:pPr>
            <a:r>
              <a:rPr lang="en-IN" sz="4000" b="1" dirty="0"/>
              <a:t>new</a:t>
            </a:r>
            <a:r>
              <a:rPr lang="en-IN" sz="4000" dirty="0"/>
              <a:t> Thread(){  </a:t>
            </a:r>
          </a:p>
          <a:p>
            <a:pPr marL="45720" indent="0">
              <a:buNone/>
            </a:pPr>
            <a:r>
              <a:rPr lang="en-IN" sz="4000" b="1" dirty="0"/>
              <a:t>public</a:t>
            </a:r>
            <a:r>
              <a:rPr lang="en-IN" sz="4000" dirty="0"/>
              <a:t> </a:t>
            </a:r>
            <a:r>
              <a:rPr lang="en-IN" sz="4000" b="1" dirty="0"/>
              <a:t>void</a:t>
            </a:r>
            <a:r>
              <a:rPr lang="en-IN" sz="4000" dirty="0"/>
              <a:t> run(){</a:t>
            </a:r>
            <a:r>
              <a:rPr lang="en-IN" sz="4000" dirty="0" err="1"/>
              <a:t>c.deposit</a:t>
            </a:r>
            <a:r>
              <a:rPr lang="en-IN" sz="4000" dirty="0"/>
              <a:t>(10000);}  </a:t>
            </a:r>
          </a:p>
          <a:p>
            <a:pPr marL="45720" indent="0">
              <a:buNone/>
            </a:pPr>
            <a:r>
              <a:rPr lang="en-IN" sz="4000" dirty="0"/>
              <a:t>}.start();  </a:t>
            </a:r>
          </a:p>
          <a:p>
            <a:pPr marL="45720" indent="0">
              <a:buNone/>
            </a:pPr>
            <a:r>
              <a:rPr lang="en-IN" sz="4000" dirty="0"/>
              <a:t>  </a:t>
            </a:r>
          </a:p>
          <a:p>
            <a:pPr marL="45720" indent="0">
              <a:buNone/>
            </a:pPr>
            <a:r>
              <a:rPr lang="en-IN" sz="4000" dirty="0"/>
              <a:t>}}  </a:t>
            </a:r>
          </a:p>
          <a:p>
            <a:endParaRPr lang="en-IN" dirty="0"/>
          </a:p>
        </p:txBody>
      </p:sp>
      <p:sp>
        <p:nvSpPr>
          <p:cNvPr id="3" name="Title 2"/>
          <p:cNvSpPr>
            <a:spLocks noGrp="1"/>
          </p:cNvSpPr>
          <p:nvPr>
            <p:ph type="title"/>
          </p:nvPr>
        </p:nvSpPr>
        <p:spPr>
          <a:xfrm>
            <a:off x="479394" y="142044"/>
            <a:ext cx="10254151" cy="603680"/>
          </a:xfrm>
        </p:spPr>
        <p:txBody>
          <a:bodyPr/>
          <a:lstStyle/>
          <a:p>
            <a:r>
              <a:rPr lang="en-IN" b="1" dirty="0" err="1"/>
              <a:t>Interthread</a:t>
            </a:r>
            <a:r>
              <a:rPr lang="en-IN" b="1" dirty="0"/>
              <a:t> Communication</a:t>
            </a:r>
            <a:endParaRPr lang="en-IN" dirty="0"/>
          </a:p>
        </p:txBody>
      </p:sp>
    </p:spTree>
    <p:extLst>
      <p:ext uri="{BB962C8B-B14F-4D97-AF65-F5344CB8AC3E}">
        <p14:creationId xmlns:p14="http://schemas.microsoft.com/office/powerpoint/2010/main" val="274975157"/>
      </p:ext>
    </p:extLst>
  </p:cSld>
  <p:clrMapOvr>
    <a:masterClrMapping/>
  </p:clrMapOvr>
  <mc:AlternateContent xmlns:mc="http://schemas.openxmlformats.org/markup-compatibility/2006" xmlns:p14="http://schemas.microsoft.com/office/powerpoint/2010/main">
    <mc:Choice Requires="p14">
      <p:transition spd="slow" p14:dur="2000" advTm="23237"/>
    </mc:Choice>
    <mc:Fallback xmlns="">
      <p:transition spd="slow" advTm="23237"/>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3480" y="1012055"/>
            <a:ext cx="10733102" cy="4463168"/>
          </a:xfrm>
        </p:spPr>
        <p:txBody>
          <a:bodyPr>
            <a:normAutofit/>
          </a:bodyPr>
          <a:lstStyle/>
          <a:p>
            <a:r>
              <a:rPr lang="en-IN" sz="2800" u="sng" dirty="0"/>
              <a:t>Output: </a:t>
            </a:r>
          </a:p>
          <a:p>
            <a:endParaRPr lang="en-IN" dirty="0"/>
          </a:p>
          <a:p>
            <a:pPr marL="45720" indent="0">
              <a:buNone/>
            </a:pPr>
            <a:r>
              <a:rPr lang="en-IN" dirty="0"/>
              <a:t>going to withdraw... Less balance; </a:t>
            </a:r>
          </a:p>
          <a:p>
            <a:pPr marL="45720" indent="0">
              <a:buNone/>
            </a:pPr>
            <a:r>
              <a:rPr lang="en-IN" dirty="0"/>
              <a:t>waiting for deposit... </a:t>
            </a:r>
          </a:p>
          <a:p>
            <a:pPr marL="45720" indent="0">
              <a:buNone/>
            </a:pPr>
            <a:r>
              <a:rPr lang="en-IN" dirty="0"/>
              <a:t>going to deposit...</a:t>
            </a:r>
          </a:p>
          <a:p>
            <a:pPr marL="45720" indent="0">
              <a:buNone/>
            </a:pPr>
            <a:r>
              <a:rPr lang="en-IN" dirty="0"/>
              <a:t> deposit completed... </a:t>
            </a:r>
          </a:p>
          <a:p>
            <a:pPr marL="45720" indent="0">
              <a:buNone/>
            </a:pPr>
            <a:r>
              <a:rPr lang="en-IN" dirty="0"/>
              <a:t>withdraw completed </a:t>
            </a:r>
          </a:p>
        </p:txBody>
      </p:sp>
      <p:sp>
        <p:nvSpPr>
          <p:cNvPr id="3" name="Title 2"/>
          <p:cNvSpPr>
            <a:spLocks noGrp="1"/>
          </p:cNvSpPr>
          <p:nvPr>
            <p:ph type="title"/>
          </p:nvPr>
        </p:nvSpPr>
        <p:spPr>
          <a:xfrm>
            <a:off x="1130270" y="115411"/>
            <a:ext cx="9603275" cy="532660"/>
          </a:xfrm>
        </p:spPr>
        <p:txBody>
          <a:bodyPr/>
          <a:lstStyle/>
          <a:p>
            <a:r>
              <a:rPr lang="en-IN" b="1" dirty="0" err="1"/>
              <a:t>Interthread</a:t>
            </a:r>
            <a:r>
              <a:rPr lang="en-IN" b="1" dirty="0"/>
              <a:t> Communication</a:t>
            </a:r>
            <a:endParaRPr lang="en-IN" dirty="0"/>
          </a:p>
        </p:txBody>
      </p:sp>
    </p:spTree>
    <p:extLst>
      <p:ext uri="{BB962C8B-B14F-4D97-AF65-F5344CB8AC3E}">
        <p14:creationId xmlns:p14="http://schemas.microsoft.com/office/powerpoint/2010/main" val="227026236"/>
      </p:ext>
    </p:extLst>
  </p:cSld>
  <p:clrMapOvr>
    <a:masterClrMapping/>
  </p:clrMapOvr>
  <mc:AlternateContent xmlns:mc="http://schemas.openxmlformats.org/markup-compatibility/2006" xmlns:p14="http://schemas.microsoft.com/office/powerpoint/2010/main">
    <mc:Choice Requires="p14">
      <p:transition spd="slow" p14:dur="2000" advTm="8932"/>
    </mc:Choice>
    <mc:Fallback xmlns="">
      <p:transition spd="slow" advTm="8932"/>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3480" y="1012055"/>
            <a:ext cx="10733102" cy="4463168"/>
          </a:xfrm>
        </p:spPr>
        <p:txBody>
          <a:bodyPr>
            <a:normAutofit/>
          </a:bodyPr>
          <a:lstStyle/>
          <a:p>
            <a:r>
              <a:rPr lang="en-IN" sz="2800" u="sng" dirty="0"/>
              <a:t>REFER PRODUCER CONSUMER PROGRAM IN TEXTBOOK</a:t>
            </a:r>
            <a:endParaRPr lang="en-IN" dirty="0"/>
          </a:p>
        </p:txBody>
      </p:sp>
      <p:sp>
        <p:nvSpPr>
          <p:cNvPr id="3" name="Title 2"/>
          <p:cNvSpPr>
            <a:spLocks noGrp="1"/>
          </p:cNvSpPr>
          <p:nvPr>
            <p:ph type="title"/>
          </p:nvPr>
        </p:nvSpPr>
        <p:spPr>
          <a:xfrm>
            <a:off x="1130270" y="115411"/>
            <a:ext cx="9603275" cy="532660"/>
          </a:xfrm>
        </p:spPr>
        <p:txBody>
          <a:bodyPr/>
          <a:lstStyle/>
          <a:p>
            <a:r>
              <a:rPr lang="en-IN" b="1" dirty="0" err="1"/>
              <a:t>Interthread</a:t>
            </a:r>
            <a:r>
              <a:rPr lang="en-IN" b="1" dirty="0"/>
              <a:t> Communication</a:t>
            </a:r>
            <a:endParaRPr lang="en-IN" dirty="0"/>
          </a:p>
        </p:txBody>
      </p:sp>
    </p:spTree>
    <p:extLst>
      <p:ext uri="{BB962C8B-B14F-4D97-AF65-F5344CB8AC3E}">
        <p14:creationId xmlns:p14="http://schemas.microsoft.com/office/powerpoint/2010/main" val="31135137"/>
      </p:ext>
    </p:extLst>
  </p:cSld>
  <p:clrMapOvr>
    <a:masterClrMapping/>
  </p:clrMapOvr>
  <mc:AlternateContent xmlns:mc="http://schemas.openxmlformats.org/markup-compatibility/2006" xmlns:p14="http://schemas.microsoft.com/office/powerpoint/2010/main">
    <mc:Choice Requires="p14">
      <p:transition spd="slow" p14:dur="2000" advTm="8932"/>
    </mc:Choice>
    <mc:Fallback xmlns="">
      <p:transition spd="slow" advTm="8932"/>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3480" y="1012055"/>
            <a:ext cx="10733102" cy="5007006"/>
          </a:xfrm>
        </p:spPr>
        <p:txBody>
          <a:bodyPr>
            <a:normAutofit/>
          </a:bodyPr>
          <a:lstStyle/>
          <a:p>
            <a:r>
              <a:rPr lang="en-US" sz="2400" b="0" i="0" dirty="0">
                <a:solidFill>
                  <a:srgbClr val="000000"/>
                </a:solidFill>
                <a:effectLst/>
                <a:latin typeface="verdana" panose="020B0604030504040204" pitchFamily="34" charset="0"/>
              </a:rPr>
              <a:t>The </a:t>
            </a:r>
            <a:r>
              <a:rPr lang="en-US" sz="2400" b="1" i="0" dirty="0">
                <a:effectLst/>
                <a:latin typeface="verdana" panose="020B0604030504040204" pitchFamily="34" charset="0"/>
              </a:rPr>
              <a:t>suspend()</a:t>
            </a:r>
            <a:r>
              <a:rPr lang="en-US" sz="2400" b="0" i="0" dirty="0">
                <a:solidFill>
                  <a:srgbClr val="000000"/>
                </a:solidFill>
                <a:effectLst/>
                <a:latin typeface="verdana" panose="020B0604030504040204" pitchFamily="34" charset="0"/>
              </a:rPr>
              <a:t> method of thread class puts the thread from running to waiting state. </a:t>
            </a:r>
          </a:p>
          <a:p>
            <a:r>
              <a:rPr lang="en-US" sz="2400" b="0" i="0" dirty="0">
                <a:solidFill>
                  <a:srgbClr val="000000"/>
                </a:solidFill>
                <a:effectLst/>
                <a:latin typeface="verdana" panose="020B0604030504040204" pitchFamily="34" charset="0"/>
              </a:rPr>
              <a:t>This method is used if you want to stop the thread execution and start it again when a certain event occurs.</a:t>
            </a:r>
          </a:p>
          <a:p>
            <a:r>
              <a:rPr lang="en-US" sz="2400" b="0" i="0" dirty="0">
                <a:solidFill>
                  <a:srgbClr val="000000"/>
                </a:solidFill>
                <a:effectLst/>
                <a:latin typeface="verdana" panose="020B0604030504040204" pitchFamily="34" charset="0"/>
              </a:rPr>
              <a:t> This method allows a thread to temporarily cease execution. </a:t>
            </a:r>
          </a:p>
          <a:p>
            <a:r>
              <a:rPr lang="en-US" sz="2400" b="0" i="0" dirty="0">
                <a:solidFill>
                  <a:srgbClr val="000000"/>
                </a:solidFill>
                <a:effectLst/>
                <a:latin typeface="verdana" panose="020B0604030504040204" pitchFamily="34" charset="0"/>
              </a:rPr>
              <a:t>The suspended thread can be resumed using the resume() method.</a:t>
            </a:r>
          </a:p>
          <a:p>
            <a:r>
              <a:rPr lang="en-IN" b="1" i="0" dirty="0">
                <a:solidFill>
                  <a:srgbClr val="006699"/>
                </a:solidFill>
                <a:effectLst/>
                <a:latin typeface="verdana" panose="020B0604030504040204" pitchFamily="34" charset="0"/>
              </a:rPr>
              <a:t>public</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final</a:t>
            </a:r>
            <a:r>
              <a:rPr lang="en-IN" b="0" i="0" dirty="0">
                <a:solidFill>
                  <a:srgbClr val="000000"/>
                </a:solidFill>
                <a:effectLst/>
                <a:latin typeface="verdana" panose="020B0604030504040204" pitchFamily="34" charset="0"/>
              </a:rPr>
              <a:t> </a:t>
            </a:r>
            <a:r>
              <a:rPr lang="en-IN" b="1" i="0" dirty="0">
                <a:solidFill>
                  <a:srgbClr val="006699"/>
                </a:solidFill>
                <a:effectLst/>
                <a:latin typeface="verdana" panose="020B0604030504040204" pitchFamily="34" charset="0"/>
              </a:rPr>
              <a:t>void</a:t>
            </a:r>
            <a:r>
              <a:rPr lang="en-IN" b="0" i="0" dirty="0">
                <a:solidFill>
                  <a:srgbClr val="000000"/>
                </a:solidFill>
                <a:effectLst/>
                <a:latin typeface="verdana" panose="020B0604030504040204" pitchFamily="34" charset="0"/>
              </a:rPr>
              <a:t> suspend() </a:t>
            </a:r>
            <a:endParaRPr lang="en-IN" dirty="0"/>
          </a:p>
        </p:txBody>
      </p:sp>
      <p:sp>
        <p:nvSpPr>
          <p:cNvPr id="3" name="Title 2"/>
          <p:cNvSpPr>
            <a:spLocks noGrp="1"/>
          </p:cNvSpPr>
          <p:nvPr>
            <p:ph type="title"/>
          </p:nvPr>
        </p:nvSpPr>
        <p:spPr>
          <a:xfrm>
            <a:off x="612560" y="115411"/>
            <a:ext cx="10120986" cy="532660"/>
          </a:xfrm>
        </p:spPr>
        <p:txBody>
          <a:bodyPr>
            <a:normAutofit/>
          </a:bodyPr>
          <a:lstStyle/>
          <a:p>
            <a:r>
              <a:rPr lang="en-US" b="1" i="0" u="none" strike="noStrike" baseline="0" dirty="0">
                <a:latin typeface="FranklinGothic-DemiCnd"/>
              </a:rPr>
              <a:t>Suspending, Resuming, and Stopping Threads</a:t>
            </a:r>
            <a:endParaRPr lang="en-IN" sz="4800" dirty="0"/>
          </a:p>
        </p:txBody>
      </p:sp>
    </p:spTree>
    <p:extLst>
      <p:ext uri="{BB962C8B-B14F-4D97-AF65-F5344CB8AC3E}">
        <p14:creationId xmlns:p14="http://schemas.microsoft.com/office/powerpoint/2010/main" val="1173156215"/>
      </p:ext>
    </p:extLst>
  </p:cSld>
  <p:clrMapOvr>
    <a:masterClrMapping/>
  </p:clrMapOvr>
  <mc:AlternateContent xmlns:mc="http://schemas.openxmlformats.org/markup-compatibility/2006" xmlns:p14="http://schemas.microsoft.com/office/powerpoint/2010/main">
    <mc:Choice Requires="p14">
      <p:transition spd="slow" p14:dur="2000" advTm="8932"/>
    </mc:Choice>
    <mc:Fallback xmlns="">
      <p:transition spd="slow" advTm="8932"/>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3479" y="1012055"/>
            <a:ext cx="11267155" cy="5007006"/>
          </a:xfrm>
        </p:spPr>
        <p:txBody>
          <a:bodyPr>
            <a:normAutofit/>
          </a:bodyPr>
          <a:lstStyle/>
          <a:p>
            <a:r>
              <a:rPr lang="en-US" sz="3200" b="1" dirty="0">
                <a:solidFill>
                  <a:schemeClr val="accent6">
                    <a:lumMod val="75000"/>
                  </a:schemeClr>
                </a:solidFill>
                <a:latin typeface="Palatino-Roman"/>
              </a:rPr>
              <a:t>public void resume()</a:t>
            </a:r>
          </a:p>
          <a:p>
            <a:pPr algn="just"/>
            <a:r>
              <a:rPr lang="en-US" sz="2000" b="0" i="0" dirty="0">
                <a:solidFill>
                  <a:srgbClr val="000000"/>
                </a:solidFill>
                <a:effectLst/>
                <a:latin typeface="Arial" panose="020B0604020202020204" pitchFamily="34" charset="0"/>
              </a:rPr>
              <a:t>This method resumes a thread, which was suspended using suspend() method.</a:t>
            </a:r>
          </a:p>
          <a:p>
            <a:pPr algn="l"/>
            <a:r>
              <a:rPr lang="en-US" sz="1800" b="0" i="0" u="none" strike="noStrike" baseline="0" dirty="0">
                <a:latin typeface="Palatino-Roman"/>
              </a:rPr>
              <a:t>The </a:t>
            </a:r>
            <a:r>
              <a:rPr lang="en-US" sz="1800" b="1" i="0" u="none" strike="noStrike" baseline="0" dirty="0">
                <a:latin typeface="Palatino-Bold"/>
              </a:rPr>
              <a:t>Thread </a:t>
            </a:r>
            <a:r>
              <a:rPr lang="en-US" sz="1800" b="0" i="0" u="none" strike="noStrike" baseline="0" dirty="0">
                <a:latin typeface="Palatino-Roman"/>
              </a:rPr>
              <a:t>class also defines a method called </a:t>
            </a:r>
            <a:r>
              <a:rPr lang="en-US" sz="1800" b="1" i="0" u="none" strike="noStrike" baseline="0" dirty="0">
                <a:latin typeface="Palatino-Bold"/>
              </a:rPr>
              <a:t>stop( ) </a:t>
            </a:r>
            <a:r>
              <a:rPr lang="en-US" sz="1800" b="0" i="0" u="none" strike="noStrike" baseline="0" dirty="0">
                <a:latin typeface="Palatino-Roman"/>
              </a:rPr>
              <a:t>that stops a thread. </a:t>
            </a:r>
          </a:p>
          <a:p>
            <a:pPr algn="l"/>
            <a:r>
              <a:rPr lang="en-US" sz="1800" b="0" i="0" u="none" strike="noStrike" baseline="0" dirty="0">
                <a:latin typeface="Palatino-Roman"/>
              </a:rPr>
              <a:t>Its signature is </a:t>
            </a:r>
            <a:r>
              <a:rPr lang="en-IN" sz="1800" b="0" i="0" u="none" strike="noStrike" baseline="0" dirty="0">
                <a:latin typeface="Palatino-Roman"/>
              </a:rPr>
              <a:t>shown here:</a:t>
            </a:r>
          </a:p>
          <a:p>
            <a:pPr algn="l"/>
            <a:r>
              <a:rPr lang="en-IN" sz="2800" b="1" i="0" u="none" strike="noStrike" baseline="0" dirty="0">
                <a:solidFill>
                  <a:schemeClr val="accent6">
                    <a:lumMod val="75000"/>
                  </a:schemeClr>
                </a:solidFill>
                <a:latin typeface="Palatino-Roman"/>
              </a:rPr>
              <a:t>final void stop( )</a:t>
            </a:r>
          </a:p>
          <a:p>
            <a:pPr algn="l"/>
            <a:r>
              <a:rPr lang="en-US" sz="1800" b="0" i="0" u="none" strike="noStrike" baseline="0" dirty="0">
                <a:latin typeface="Palatino-Roman"/>
              </a:rPr>
              <a:t>Once a thread has been stopped, it cannot be restarted using </a:t>
            </a:r>
            <a:r>
              <a:rPr lang="en-US" sz="1800" b="1" i="0" u="none" strike="noStrike" baseline="0" dirty="0">
                <a:latin typeface="Palatino-Bold"/>
              </a:rPr>
              <a:t>resume( )</a:t>
            </a:r>
            <a:r>
              <a:rPr lang="en-US" sz="1800" b="0" i="0" u="none" strike="noStrike" baseline="0" dirty="0">
                <a:latin typeface="Palatino-Roman"/>
              </a:rPr>
              <a:t>.</a:t>
            </a:r>
            <a:endParaRPr lang="en-IN" dirty="0"/>
          </a:p>
        </p:txBody>
      </p:sp>
      <p:sp>
        <p:nvSpPr>
          <p:cNvPr id="3" name="Title 2"/>
          <p:cNvSpPr>
            <a:spLocks noGrp="1"/>
          </p:cNvSpPr>
          <p:nvPr>
            <p:ph type="title"/>
          </p:nvPr>
        </p:nvSpPr>
        <p:spPr>
          <a:xfrm>
            <a:off x="612560" y="115411"/>
            <a:ext cx="10120986" cy="532660"/>
          </a:xfrm>
        </p:spPr>
        <p:txBody>
          <a:bodyPr>
            <a:normAutofit/>
          </a:bodyPr>
          <a:lstStyle/>
          <a:p>
            <a:r>
              <a:rPr lang="en-US" b="1" i="0" u="none" strike="noStrike" baseline="0" dirty="0">
                <a:latin typeface="FranklinGothic-DemiCnd"/>
              </a:rPr>
              <a:t>Suspending, Resuming, and Stopping Threads</a:t>
            </a:r>
            <a:endParaRPr lang="en-IN" sz="4800" dirty="0"/>
          </a:p>
        </p:txBody>
      </p:sp>
    </p:spTree>
    <p:extLst>
      <p:ext uri="{BB962C8B-B14F-4D97-AF65-F5344CB8AC3E}">
        <p14:creationId xmlns:p14="http://schemas.microsoft.com/office/powerpoint/2010/main" val="2560475026"/>
      </p:ext>
    </p:extLst>
  </p:cSld>
  <p:clrMapOvr>
    <a:masterClrMapping/>
  </p:clrMapOvr>
  <mc:AlternateContent xmlns:mc="http://schemas.openxmlformats.org/markup-compatibility/2006" xmlns:p14="http://schemas.microsoft.com/office/powerpoint/2010/main">
    <mc:Choice Requires="p14">
      <p:transition spd="slow" p14:dur="2000" advTm="8932"/>
    </mc:Choice>
    <mc:Fallback xmlns="">
      <p:transition spd="slow" advTm="8932"/>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3480" y="1012055"/>
            <a:ext cx="10733102" cy="5007006"/>
          </a:xfrm>
        </p:spPr>
        <p:txBody>
          <a:bodyPr>
            <a:normAutofit/>
          </a:bodyPr>
          <a:lstStyle/>
          <a:p>
            <a:r>
              <a:rPr lang="en-US" sz="2400" b="1" dirty="0">
                <a:latin typeface="Times New Roman" panose="02020603050405020304" pitchFamily="18" charset="0"/>
                <a:cs typeface="Times New Roman" panose="02020603050405020304" pitchFamily="18" charset="0"/>
              </a:rPr>
              <a:t>The suspend() method has been deprecated</a:t>
            </a:r>
            <a:r>
              <a:rPr lang="en-US" sz="2400" dirty="0">
                <a:latin typeface="Times New Roman" panose="02020603050405020304" pitchFamily="18" charset="0"/>
                <a:cs typeface="Times New Roman" panose="02020603050405020304" pitchFamily="18" charset="0"/>
              </a:rPr>
              <a:t>, as it is inherently deadlock-</a:t>
            </a:r>
            <a:r>
              <a:rPr lang="en-US" sz="2400" dirty="0" err="1">
                <a:latin typeface="Times New Roman" panose="02020603050405020304" pitchFamily="18" charset="0"/>
                <a:cs typeface="Times New Roman" panose="02020603050405020304" pitchFamily="18" charset="0"/>
              </a:rPr>
              <a:t>prone.It</a:t>
            </a:r>
            <a:r>
              <a:rPr lang="en-US" sz="2400" dirty="0">
                <a:latin typeface="Times New Roman" panose="02020603050405020304" pitchFamily="18" charset="0"/>
                <a:cs typeface="Times New Roman" panose="02020603050405020304" pitchFamily="18" charset="0"/>
              </a:rPr>
              <a:t> suspends the thread on which it is invoked. </a:t>
            </a:r>
          </a:p>
          <a:p>
            <a:r>
              <a:rPr lang="en-US" sz="2400" dirty="0">
                <a:latin typeface="Times New Roman" panose="02020603050405020304" pitchFamily="18" charset="0"/>
                <a:cs typeface="Times New Roman" panose="02020603050405020304" pitchFamily="18" charset="0"/>
              </a:rPr>
              <a:t>If the target thread holds a lock on the monitor protecting a critical system resource when it is suspended, no thread can access this resource until the target thread is resumed.</a:t>
            </a:r>
          </a:p>
          <a:p>
            <a:r>
              <a:rPr lang="en-US" sz="2400" dirty="0">
                <a:latin typeface="Times New Roman" panose="02020603050405020304" pitchFamily="18" charset="0"/>
                <a:cs typeface="Times New Roman" panose="02020603050405020304" pitchFamily="18" charset="0"/>
              </a:rPr>
              <a:t> If the thread that would resume the target thread attempts to lock this monitor prior to calling resume, deadlock results.</a:t>
            </a:r>
            <a:endParaRPr lang="en-IN"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612560" y="115411"/>
            <a:ext cx="10120986" cy="532660"/>
          </a:xfrm>
        </p:spPr>
        <p:txBody>
          <a:bodyPr>
            <a:normAutofit/>
          </a:bodyPr>
          <a:lstStyle/>
          <a:p>
            <a:r>
              <a:rPr lang="en-US" b="1" i="0" u="none" strike="noStrike" baseline="0" dirty="0">
                <a:latin typeface="FranklinGothic-DemiCnd"/>
              </a:rPr>
              <a:t>Suspending, Resuming, and Stopping Threads</a:t>
            </a:r>
            <a:endParaRPr lang="en-IN" sz="4800" dirty="0"/>
          </a:p>
        </p:txBody>
      </p:sp>
    </p:spTree>
    <p:extLst>
      <p:ext uri="{BB962C8B-B14F-4D97-AF65-F5344CB8AC3E}">
        <p14:creationId xmlns:p14="http://schemas.microsoft.com/office/powerpoint/2010/main" val="2151198776"/>
      </p:ext>
    </p:extLst>
  </p:cSld>
  <p:clrMapOvr>
    <a:masterClrMapping/>
  </p:clrMapOvr>
  <mc:AlternateContent xmlns:mc="http://schemas.openxmlformats.org/markup-compatibility/2006" xmlns:p14="http://schemas.microsoft.com/office/powerpoint/2010/main">
    <mc:Choice Requires="p14">
      <p:transition spd="slow" p14:dur="2000" advTm="8932"/>
    </mc:Choice>
    <mc:Fallback xmlns="">
      <p:transition spd="slow" advTm="893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798" y="985422"/>
            <a:ext cx="11780668" cy="4847207"/>
          </a:xfrm>
        </p:spPr>
        <p:txBody>
          <a:bodyPr>
            <a:noAutofit/>
          </a:bodyPr>
          <a:lstStyle/>
          <a:p>
            <a:r>
              <a:rPr lang="en-IN" sz="2400" dirty="0">
                <a:latin typeface="Times New Roman" panose="02020603050405020304" pitchFamily="18" charset="0"/>
                <a:cs typeface="Times New Roman" panose="02020603050405020304" pitchFamily="18" charset="0"/>
              </a:rPr>
              <a:t>To set a thread’s priority, use the </a:t>
            </a:r>
            <a:r>
              <a:rPr lang="en-IN" sz="2400" b="1" dirty="0" err="1">
                <a:latin typeface="Times New Roman" panose="02020603050405020304" pitchFamily="18" charset="0"/>
                <a:cs typeface="Times New Roman" panose="02020603050405020304" pitchFamily="18" charset="0"/>
              </a:rPr>
              <a:t>setPriority</a:t>
            </a:r>
            <a:r>
              <a:rPr lang="en-IN" sz="2400" b="1" dirty="0">
                <a:latin typeface="Times New Roman" panose="02020603050405020304" pitchFamily="18" charset="0"/>
                <a:cs typeface="Times New Roman" panose="02020603050405020304" pitchFamily="18" charset="0"/>
              </a:rPr>
              <a:t>( ) </a:t>
            </a:r>
            <a:r>
              <a:rPr lang="en-IN" sz="2400" dirty="0">
                <a:latin typeface="Times New Roman" panose="02020603050405020304" pitchFamily="18" charset="0"/>
                <a:cs typeface="Times New Roman" panose="02020603050405020304" pitchFamily="18" charset="0"/>
              </a:rPr>
              <a:t>method, which is a member of Thread.</a:t>
            </a:r>
          </a:p>
          <a:p>
            <a:r>
              <a:rPr lang="en-IN" sz="2400" dirty="0">
                <a:latin typeface="Times New Roman" panose="02020603050405020304" pitchFamily="18" charset="0"/>
                <a:cs typeface="Times New Roman" panose="02020603050405020304" pitchFamily="18" charset="0"/>
              </a:rPr>
              <a:t>This is its general form:</a:t>
            </a:r>
          </a:p>
          <a:p>
            <a:pPr>
              <a:buNone/>
            </a:pPr>
            <a:r>
              <a:rPr lang="en-IN" sz="2400" dirty="0">
                <a:latin typeface="Times New Roman" panose="02020603050405020304" pitchFamily="18" charset="0"/>
                <a:cs typeface="Times New Roman" panose="02020603050405020304" pitchFamily="18" charset="0"/>
              </a:rPr>
              <a:t>		</a:t>
            </a:r>
            <a:r>
              <a:rPr lang="en-IN" sz="2400" b="1" dirty="0">
                <a:solidFill>
                  <a:srgbClr val="FF0000"/>
                </a:solidFill>
                <a:latin typeface="Times New Roman" panose="02020603050405020304" pitchFamily="18" charset="0"/>
                <a:cs typeface="Times New Roman" panose="02020603050405020304" pitchFamily="18" charset="0"/>
              </a:rPr>
              <a:t>final void </a:t>
            </a:r>
            <a:r>
              <a:rPr lang="en-IN" sz="2400" b="1" dirty="0" err="1">
                <a:solidFill>
                  <a:srgbClr val="FF0000"/>
                </a:solidFill>
                <a:latin typeface="Times New Roman" panose="02020603050405020304" pitchFamily="18" charset="0"/>
                <a:cs typeface="Times New Roman" panose="02020603050405020304" pitchFamily="18" charset="0"/>
              </a:rPr>
              <a:t>setPriority</a:t>
            </a:r>
            <a:r>
              <a:rPr lang="en-IN" sz="2400" b="1" dirty="0">
                <a:solidFill>
                  <a:srgbClr val="FF0000"/>
                </a:solidFill>
                <a:latin typeface="Times New Roman" panose="02020603050405020304" pitchFamily="18" charset="0"/>
                <a:cs typeface="Times New Roman" panose="02020603050405020304" pitchFamily="18" charset="0"/>
              </a:rPr>
              <a:t>(</a:t>
            </a:r>
            <a:r>
              <a:rPr lang="en-IN" sz="2400" b="1" dirty="0" err="1">
                <a:solidFill>
                  <a:srgbClr val="FF0000"/>
                </a:solidFill>
                <a:latin typeface="Times New Roman" panose="02020603050405020304" pitchFamily="18" charset="0"/>
                <a:cs typeface="Times New Roman" panose="02020603050405020304" pitchFamily="18" charset="0"/>
              </a:rPr>
              <a:t>int</a:t>
            </a:r>
            <a:r>
              <a:rPr lang="en-IN" sz="2400" b="1" dirty="0">
                <a:solidFill>
                  <a:srgbClr val="FF0000"/>
                </a:solidFill>
                <a:latin typeface="Times New Roman" panose="02020603050405020304" pitchFamily="18" charset="0"/>
                <a:cs typeface="Times New Roman" panose="02020603050405020304" pitchFamily="18" charset="0"/>
              </a:rPr>
              <a:t> </a:t>
            </a:r>
            <a:r>
              <a:rPr lang="en-IN" sz="2400" b="1" i="1" dirty="0">
                <a:solidFill>
                  <a:srgbClr val="FF0000"/>
                </a:solidFill>
                <a:latin typeface="Times New Roman" panose="02020603050405020304" pitchFamily="18" charset="0"/>
                <a:cs typeface="Times New Roman" panose="02020603050405020304" pitchFamily="18" charset="0"/>
              </a:rPr>
              <a:t>level)</a:t>
            </a:r>
          </a:p>
          <a:p>
            <a:r>
              <a:rPr lang="en-IN" sz="2400" dirty="0">
                <a:latin typeface="Times New Roman" panose="02020603050405020304" pitchFamily="18" charset="0"/>
                <a:cs typeface="Times New Roman" panose="02020603050405020304" pitchFamily="18" charset="0"/>
              </a:rPr>
              <a:t>Here, </a:t>
            </a:r>
            <a:r>
              <a:rPr lang="en-IN" sz="2400" i="1" dirty="0">
                <a:latin typeface="Times New Roman" panose="02020603050405020304" pitchFamily="18" charset="0"/>
                <a:cs typeface="Times New Roman" panose="02020603050405020304" pitchFamily="18" charset="0"/>
              </a:rPr>
              <a:t>level specifies the new priority setting for the calling thread. </a:t>
            </a:r>
          </a:p>
          <a:p>
            <a:r>
              <a:rPr lang="en-IN" sz="2400" i="1" dirty="0">
                <a:latin typeface="Times New Roman" panose="02020603050405020304" pitchFamily="18" charset="0"/>
                <a:cs typeface="Times New Roman" panose="02020603050405020304" pitchFamily="18" charset="0"/>
              </a:rPr>
              <a:t>The value of level must be </a:t>
            </a:r>
            <a:r>
              <a:rPr lang="en-IN" sz="2400" dirty="0">
                <a:latin typeface="Times New Roman" panose="02020603050405020304" pitchFamily="18" charset="0"/>
                <a:cs typeface="Times New Roman" panose="02020603050405020304" pitchFamily="18" charset="0"/>
              </a:rPr>
              <a:t>within the range </a:t>
            </a:r>
            <a:r>
              <a:rPr lang="en-IN" sz="2400" b="1" dirty="0">
                <a:latin typeface="Times New Roman" panose="02020603050405020304" pitchFamily="18" charset="0"/>
                <a:cs typeface="Times New Roman" panose="02020603050405020304" pitchFamily="18" charset="0"/>
              </a:rPr>
              <a:t>MIN_PRIORITY and MAX_PRIORITY. Currently, these values are 1 and 10</a:t>
            </a:r>
            <a:r>
              <a:rPr lang="en-IN" sz="2400" dirty="0">
                <a:latin typeface="Times New Roman" panose="02020603050405020304" pitchFamily="18" charset="0"/>
                <a:cs typeface="Times New Roman" panose="02020603050405020304" pitchFamily="18" charset="0"/>
              </a:rPr>
              <a:t>, respectively. </a:t>
            </a:r>
          </a:p>
          <a:p>
            <a:r>
              <a:rPr lang="en-IN" sz="2400" dirty="0">
                <a:latin typeface="Times New Roman" panose="02020603050405020304" pitchFamily="18" charset="0"/>
                <a:cs typeface="Times New Roman" panose="02020603050405020304" pitchFamily="18" charset="0"/>
              </a:rPr>
              <a:t>To return a thread to default priority, specify </a:t>
            </a:r>
            <a:r>
              <a:rPr lang="en-IN" sz="2400" b="1" dirty="0">
                <a:latin typeface="Times New Roman" panose="02020603050405020304" pitchFamily="18" charset="0"/>
                <a:cs typeface="Times New Roman" panose="02020603050405020304" pitchFamily="18" charset="0"/>
              </a:rPr>
              <a:t>NORM_PRIORITY, which is </a:t>
            </a:r>
            <a:r>
              <a:rPr lang="en-IN" sz="2400" dirty="0">
                <a:latin typeface="Times New Roman" panose="02020603050405020304" pitchFamily="18" charset="0"/>
                <a:cs typeface="Times New Roman" panose="02020603050405020304" pitchFamily="18" charset="0"/>
              </a:rPr>
              <a:t>currently 5.</a:t>
            </a:r>
          </a:p>
          <a:p>
            <a:r>
              <a:rPr lang="en-IN" sz="2400" dirty="0">
                <a:latin typeface="Times New Roman" panose="02020603050405020304" pitchFamily="18" charset="0"/>
                <a:cs typeface="Times New Roman" panose="02020603050405020304" pitchFamily="18" charset="0"/>
              </a:rPr>
              <a:t> These priorities are defined as </a:t>
            </a:r>
            <a:r>
              <a:rPr lang="en-IN" sz="2400" b="1" dirty="0">
                <a:latin typeface="Times New Roman" panose="02020603050405020304" pitchFamily="18" charset="0"/>
                <a:cs typeface="Times New Roman" panose="02020603050405020304" pitchFamily="18" charset="0"/>
              </a:rPr>
              <a:t>static final variables within Thread.</a:t>
            </a:r>
            <a:endParaRPr lang="en-IN"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594804" y="71021"/>
            <a:ext cx="9615996" cy="523783"/>
          </a:xfrm>
        </p:spPr>
        <p:txBody>
          <a:bodyPr>
            <a:noAutofit/>
          </a:bodyPr>
          <a:lstStyle/>
          <a:p>
            <a:r>
              <a:rPr lang="en-IN" sz="4000" b="1" dirty="0"/>
              <a:t>Thread Priorities</a:t>
            </a:r>
            <a:endParaRPr lang="en-IN" sz="4000" dirty="0"/>
          </a:p>
        </p:txBody>
      </p:sp>
    </p:spTree>
    <p:extLst>
      <p:ext uri="{BB962C8B-B14F-4D97-AF65-F5344CB8AC3E}">
        <p14:creationId xmlns:p14="http://schemas.microsoft.com/office/powerpoint/2010/main" val="1074219731"/>
      </p:ext>
    </p:extLst>
  </p:cSld>
  <p:clrMapOvr>
    <a:masterClrMapping/>
  </p:clrMapOvr>
  <mc:AlternateContent xmlns:mc="http://schemas.openxmlformats.org/markup-compatibility/2006" xmlns:p14="http://schemas.microsoft.com/office/powerpoint/2010/main">
    <mc:Choice Requires="p14">
      <p:transition spd="slow" p14:dur="2000" advTm="65946"/>
    </mc:Choice>
    <mc:Fallback xmlns="">
      <p:transition spd="slow" advTm="65946"/>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41A0090-CBF9-4DBC-8286-C6582E66689A}"/>
              </a:ext>
            </a:extLst>
          </p:cNvPr>
          <p:cNvGraphicFramePr>
            <a:graphicFrameLocks noGrp="1"/>
          </p:cNvGraphicFramePr>
          <p:nvPr>
            <p:ph idx="1"/>
            <p:extLst>
              <p:ext uri="{D42A27DB-BD31-4B8C-83A1-F6EECF244321}">
                <p14:modId xmlns:p14="http://schemas.microsoft.com/office/powerpoint/2010/main" val="1478281023"/>
              </p:ext>
            </p:extLst>
          </p:nvPr>
        </p:nvGraphicFramePr>
        <p:xfrm>
          <a:off x="284085" y="852256"/>
          <a:ext cx="11514338" cy="5212080"/>
        </p:xfrm>
        <a:graphic>
          <a:graphicData uri="http://schemas.openxmlformats.org/drawingml/2006/table">
            <a:tbl>
              <a:tblPr firstRow="1" bandRow="1">
                <a:tableStyleId>{616DA210-FB5B-4158-B5E0-FEB733F419BA}</a:tableStyleId>
              </a:tblPr>
              <a:tblGrid>
                <a:gridCol w="5793986">
                  <a:extLst>
                    <a:ext uri="{9D8B030D-6E8A-4147-A177-3AD203B41FA5}">
                      <a16:colId xmlns:a16="http://schemas.microsoft.com/office/drawing/2014/main" val="1863863845"/>
                    </a:ext>
                  </a:extLst>
                </a:gridCol>
                <a:gridCol w="5720352">
                  <a:extLst>
                    <a:ext uri="{9D8B030D-6E8A-4147-A177-3AD203B41FA5}">
                      <a16:colId xmlns:a16="http://schemas.microsoft.com/office/drawing/2014/main" val="300290815"/>
                    </a:ext>
                  </a:extLst>
                </a:gridCol>
              </a:tblGrid>
              <a:tr h="5175682">
                <a:tc>
                  <a:txBody>
                    <a:bodyPr/>
                    <a:lstStyle/>
                    <a:p>
                      <a:r>
                        <a:rPr lang="en-IN" sz="1600" b="0" dirty="0">
                          <a:latin typeface="Times New Roman" panose="02020603050405020304" pitchFamily="18" charset="0"/>
                          <a:cs typeface="Times New Roman" panose="02020603050405020304" pitchFamily="18" charset="0"/>
                        </a:rPr>
                        <a:t>class </a:t>
                      </a:r>
                      <a:r>
                        <a:rPr lang="en-IN" sz="1600" b="0" dirty="0" err="1">
                          <a:latin typeface="Times New Roman" panose="02020603050405020304" pitchFamily="18" charset="0"/>
                          <a:cs typeface="Times New Roman" panose="02020603050405020304" pitchFamily="18" charset="0"/>
                        </a:rPr>
                        <a:t>NewThread</a:t>
                      </a:r>
                      <a:r>
                        <a:rPr lang="en-IN" sz="1600" b="0" dirty="0">
                          <a:latin typeface="Times New Roman" panose="02020603050405020304" pitchFamily="18" charset="0"/>
                          <a:cs typeface="Times New Roman" panose="02020603050405020304" pitchFamily="18" charset="0"/>
                        </a:rPr>
                        <a:t> implements Runnable {</a:t>
                      </a:r>
                    </a:p>
                    <a:p>
                      <a:r>
                        <a:rPr lang="en-IN" sz="1600" b="0" dirty="0">
                          <a:latin typeface="Times New Roman" panose="02020603050405020304" pitchFamily="18" charset="0"/>
                          <a:cs typeface="Times New Roman" panose="02020603050405020304" pitchFamily="18" charset="0"/>
                        </a:rPr>
                        <a:t>String name; // name of thread</a:t>
                      </a:r>
                    </a:p>
                    <a:p>
                      <a:r>
                        <a:rPr lang="en-IN" sz="1600" b="0" dirty="0">
                          <a:latin typeface="Times New Roman" panose="02020603050405020304" pitchFamily="18" charset="0"/>
                          <a:cs typeface="Times New Roman" panose="02020603050405020304" pitchFamily="18" charset="0"/>
                        </a:rPr>
                        <a:t>Thread t;</a:t>
                      </a:r>
                    </a:p>
                    <a:p>
                      <a:r>
                        <a:rPr lang="en-IN" sz="1600" b="0" dirty="0" err="1">
                          <a:latin typeface="Times New Roman" panose="02020603050405020304" pitchFamily="18" charset="0"/>
                          <a:cs typeface="Times New Roman" panose="02020603050405020304" pitchFamily="18" charset="0"/>
                        </a:rPr>
                        <a:t>NewThread</a:t>
                      </a:r>
                      <a:r>
                        <a:rPr lang="en-IN" sz="1600" b="0" dirty="0">
                          <a:latin typeface="Times New Roman" panose="02020603050405020304" pitchFamily="18" charset="0"/>
                          <a:cs typeface="Times New Roman" panose="02020603050405020304" pitchFamily="18" charset="0"/>
                        </a:rPr>
                        <a:t>(String </a:t>
                      </a:r>
                      <a:r>
                        <a:rPr lang="en-IN" sz="1600" b="0" dirty="0" err="1">
                          <a:latin typeface="Times New Roman" panose="02020603050405020304" pitchFamily="18" charset="0"/>
                          <a:cs typeface="Times New Roman" panose="02020603050405020304" pitchFamily="18" charset="0"/>
                        </a:rPr>
                        <a:t>threadname</a:t>
                      </a:r>
                      <a:r>
                        <a:rPr lang="en-IN" sz="1600" b="0" dirty="0">
                          <a:latin typeface="Times New Roman" panose="02020603050405020304" pitchFamily="18" charset="0"/>
                          <a:cs typeface="Times New Roman" panose="02020603050405020304" pitchFamily="18" charset="0"/>
                        </a:rPr>
                        <a:t>) {</a:t>
                      </a:r>
                    </a:p>
                    <a:p>
                      <a:r>
                        <a:rPr lang="en-IN" sz="1600" b="0" dirty="0">
                          <a:latin typeface="Times New Roman" panose="02020603050405020304" pitchFamily="18" charset="0"/>
                          <a:cs typeface="Times New Roman" panose="02020603050405020304" pitchFamily="18" charset="0"/>
                        </a:rPr>
                        <a:t>name = </a:t>
                      </a:r>
                      <a:r>
                        <a:rPr lang="en-IN" sz="1600" b="0" dirty="0" err="1">
                          <a:latin typeface="Times New Roman" panose="02020603050405020304" pitchFamily="18" charset="0"/>
                          <a:cs typeface="Times New Roman" panose="02020603050405020304" pitchFamily="18" charset="0"/>
                        </a:rPr>
                        <a:t>threadname</a:t>
                      </a:r>
                      <a:r>
                        <a:rPr lang="en-IN" sz="1600" b="0" dirty="0">
                          <a:latin typeface="Times New Roman" panose="02020603050405020304" pitchFamily="18" charset="0"/>
                          <a:cs typeface="Times New Roman" panose="02020603050405020304" pitchFamily="18" charset="0"/>
                        </a:rPr>
                        <a:t>;</a:t>
                      </a:r>
                    </a:p>
                    <a:p>
                      <a:r>
                        <a:rPr lang="en-IN" sz="1600" b="0" dirty="0">
                          <a:latin typeface="Times New Roman" panose="02020603050405020304" pitchFamily="18" charset="0"/>
                          <a:cs typeface="Times New Roman" panose="02020603050405020304" pitchFamily="18" charset="0"/>
                        </a:rPr>
                        <a:t>t = new Thread(this, name);</a:t>
                      </a:r>
                    </a:p>
                    <a:p>
                      <a:r>
                        <a:rPr lang="en-IN" sz="1600" b="0" dirty="0" err="1">
                          <a:latin typeface="Times New Roman" panose="02020603050405020304" pitchFamily="18" charset="0"/>
                          <a:cs typeface="Times New Roman" panose="02020603050405020304" pitchFamily="18" charset="0"/>
                        </a:rPr>
                        <a:t>System.out.println</a:t>
                      </a:r>
                      <a:r>
                        <a:rPr lang="en-IN" sz="1600" b="0" dirty="0">
                          <a:latin typeface="Times New Roman" panose="02020603050405020304" pitchFamily="18" charset="0"/>
                          <a:cs typeface="Times New Roman" panose="02020603050405020304" pitchFamily="18" charset="0"/>
                        </a:rPr>
                        <a:t>("New thread: " + t);</a:t>
                      </a:r>
                    </a:p>
                    <a:p>
                      <a:r>
                        <a:rPr lang="en-IN" sz="1600" b="0" dirty="0" err="1">
                          <a:latin typeface="Times New Roman" panose="02020603050405020304" pitchFamily="18" charset="0"/>
                          <a:cs typeface="Times New Roman" panose="02020603050405020304" pitchFamily="18" charset="0"/>
                        </a:rPr>
                        <a:t>t.start</a:t>
                      </a:r>
                      <a:r>
                        <a:rPr lang="en-IN" sz="1600" b="0" dirty="0">
                          <a:latin typeface="Times New Roman" panose="02020603050405020304" pitchFamily="18" charset="0"/>
                          <a:cs typeface="Times New Roman" panose="02020603050405020304" pitchFamily="18" charset="0"/>
                        </a:rPr>
                        <a:t>(); // Start the thread</a:t>
                      </a:r>
                    </a:p>
                    <a:p>
                      <a:r>
                        <a:rPr lang="en-IN" sz="1600" b="0" dirty="0">
                          <a:latin typeface="Times New Roman" panose="02020603050405020304" pitchFamily="18" charset="0"/>
                          <a:cs typeface="Times New Roman" panose="02020603050405020304" pitchFamily="18" charset="0"/>
                        </a:rPr>
                        <a:t>}</a:t>
                      </a:r>
                    </a:p>
                    <a:p>
                      <a:r>
                        <a:rPr lang="en-IN" sz="1600" b="0" dirty="0">
                          <a:latin typeface="Times New Roman" panose="02020603050405020304" pitchFamily="18" charset="0"/>
                          <a:cs typeface="Times New Roman" panose="02020603050405020304" pitchFamily="18" charset="0"/>
                        </a:rPr>
                        <a:t>// This is the entry point for thread.</a:t>
                      </a:r>
                    </a:p>
                    <a:p>
                      <a:r>
                        <a:rPr lang="en-IN" sz="1600" b="0" dirty="0">
                          <a:latin typeface="Times New Roman" panose="02020603050405020304" pitchFamily="18" charset="0"/>
                          <a:cs typeface="Times New Roman" panose="02020603050405020304" pitchFamily="18" charset="0"/>
                        </a:rPr>
                        <a:t>public void run() {</a:t>
                      </a:r>
                    </a:p>
                    <a:p>
                      <a:r>
                        <a:rPr lang="en-IN" sz="1600" b="0" dirty="0">
                          <a:latin typeface="Times New Roman" panose="02020603050405020304" pitchFamily="18" charset="0"/>
                          <a:cs typeface="Times New Roman" panose="02020603050405020304" pitchFamily="18" charset="0"/>
                        </a:rPr>
                        <a:t>try {</a:t>
                      </a:r>
                    </a:p>
                    <a:p>
                      <a:r>
                        <a:rPr lang="en-IN" sz="1600" b="0" dirty="0">
                          <a:latin typeface="Times New Roman" panose="02020603050405020304" pitchFamily="18" charset="0"/>
                          <a:cs typeface="Times New Roman" panose="02020603050405020304" pitchFamily="18" charset="0"/>
                        </a:rPr>
                        <a:t>for(int </a:t>
                      </a:r>
                      <a:r>
                        <a:rPr lang="en-IN" sz="1600" b="0" dirty="0" err="1">
                          <a:latin typeface="Times New Roman" panose="02020603050405020304" pitchFamily="18" charset="0"/>
                          <a:cs typeface="Times New Roman" panose="02020603050405020304" pitchFamily="18" charset="0"/>
                        </a:rPr>
                        <a:t>i</a:t>
                      </a:r>
                      <a:r>
                        <a:rPr lang="en-IN" sz="1600" b="0" dirty="0">
                          <a:latin typeface="Times New Roman" panose="02020603050405020304" pitchFamily="18" charset="0"/>
                          <a:cs typeface="Times New Roman" panose="02020603050405020304" pitchFamily="18" charset="0"/>
                        </a:rPr>
                        <a:t> = 15; </a:t>
                      </a:r>
                      <a:r>
                        <a:rPr lang="en-IN" sz="1600" b="0" dirty="0" err="1">
                          <a:latin typeface="Times New Roman" panose="02020603050405020304" pitchFamily="18" charset="0"/>
                          <a:cs typeface="Times New Roman" panose="02020603050405020304" pitchFamily="18" charset="0"/>
                        </a:rPr>
                        <a:t>i</a:t>
                      </a:r>
                      <a:r>
                        <a:rPr lang="en-IN" sz="1600" b="0" dirty="0">
                          <a:latin typeface="Times New Roman" panose="02020603050405020304" pitchFamily="18" charset="0"/>
                          <a:cs typeface="Times New Roman" panose="02020603050405020304" pitchFamily="18" charset="0"/>
                        </a:rPr>
                        <a:t> &gt; 0; </a:t>
                      </a:r>
                      <a:r>
                        <a:rPr lang="en-IN" sz="1600" b="0" dirty="0" err="1">
                          <a:latin typeface="Times New Roman" panose="02020603050405020304" pitchFamily="18" charset="0"/>
                          <a:cs typeface="Times New Roman" panose="02020603050405020304" pitchFamily="18" charset="0"/>
                        </a:rPr>
                        <a:t>i</a:t>
                      </a:r>
                      <a:r>
                        <a:rPr lang="en-IN" sz="1600" b="0" dirty="0">
                          <a:latin typeface="Times New Roman" panose="02020603050405020304" pitchFamily="18" charset="0"/>
                          <a:cs typeface="Times New Roman" panose="02020603050405020304" pitchFamily="18" charset="0"/>
                        </a:rPr>
                        <a:t>--) {</a:t>
                      </a:r>
                    </a:p>
                    <a:p>
                      <a:r>
                        <a:rPr lang="en-IN" sz="1600" b="0" dirty="0" err="1">
                          <a:latin typeface="Times New Roman" panose="02020603050405020304" pitchFamily="18" charset="0"/>
                          <a:cs typeface="Times New Roman" panose="02020603050405020304" pitchFamily="18" charset="0"/>
                        </a:rPr>
                        <a:t>System.out.println</a:t>
                      </a:r>
                      <a:r>
                        <a:rPr lang="en-IN" sz="1600" b="0" dirty="0">
                          <a:latin typeface="Times New Roman" panose="02020603050405020304" pitchFamily="18" charset="0"/>
                          <a:cs typeface="Times New Roman" panose="02020603050405020304" pitchFamily="18" charset="0"/>
                        </a:rPr>
                        <a:t>(name + ": " + </a:t>
                      </a:r>
                      <a:r>
                        <a:rPr lang="en-IN" sz="1600" b="0" dirty="0" err="1">
                          <a:latin typeface="Times New Roman" panose="02020603050405020304" pitchFamily="18" charset="0"/>
                          <a:cs typeface="Times New Roman" panose="02020603050405020304" pitchFamily="18" charset="0"/>
                        </a:rPr>
                        <a:t>i</a:t>
                      </a:r>
                      <a:r>
                        <a:rPr lang="en-IN" sz="1600" b="0" dirty="0">
                          <a:latin typeface="Times New Roman" panose="02020603050405020304" pitchFamily="18" charset="0"/>
                          <a:cs typeface="Times New Roman" panose="02020603050405020304" pitchFamily="18" charset="0"/>
                        </a:rPr>
                        <a:t>);</a:t>
                      </a:r>
                    </a:p>
                    <a:p>
                      <a:r>
                        <a:rPr lang="en-IN" sz="1600" b="0" dirty="0" err="1">
                          <a:latin typeface="Times New Roman" panose="02020603050405020304" pitchFamily="18" charset="0"/>
                          <a:cs typeface="Times New Roman" panose="02020603050405020304" pitchFamily="18" charset="0"/>
                        </a:rPr>
                        <a:t>Thread.sleep</a:t>
                      </a:r>
                      <a:r>
                        <a:rPr lang="en-IN" sz="1600" b="0" dirty="0">
                          <a:latin typeface="Times New Roman" panose="02020603050405020304" pitchFamily="18" charset="0"/>
                          <a:cs typeface="Times New Roman" panose="02020603050405020304" pitchFamily="18" charset="0"/>
                        </a:rPr>
                        <a:t>(200);</a:t>
                      </a:r>
                    </a:p>
                    <a:p>
                      <a:r>
                        <a:rPr lang="en-IN" sz="1600" b="0" dirty="0">
                          <a:latin typeface="Times New Roman" panose="02020603050405020304" pitchFamily="18" charset="0"/>
                          <a:cs typeface="Times New Roman" panose="02020603050405020304" pitchFamily="18" charset="0"/>
                        </a:rPr>
                        <a:t>}</a:t>
                      </a:r>
                    </a:p>
                    <a:p>
                      <a:r>
                        <a:rPr lang="en-IN" sz="1600" b="0" dirty="0">
                          <a:latin typeface="Times New Roman" panose="02020603050405020304" pitchFamily="18" charset="0"/>
                          <a:cs typeface="Times New Roman" panose="02020603050405020304" pitchFamily="18" charset="0"/>
                        </a:rPr>
                        <a:t>} catch (</a:t>
                      </a:r>
                      <a:r>
                        <a:rPr lang="en-IN" sz="1600" b="0" dirty="0" err="1">
                          <a:latin typeface="Times New Roman" panose="02020603050405020304" pitchFamily="18" charset="0"/>
                          <a:cs typeface="Times New Roman" panose="02020603050405020304" pitchFamily="18" charset="0"/>
                        </a:rPr>
                        <a:t>InterruptedException</a:t>
                      </a:r>
                      <a:r>
                        <a:rPr lang="en-IN" sz="1600" b="0" dirty="0">
                          <a:latin typeface="Times New Roman" panose="02020603050405020304" pitchFamily="18" charset="0"/>
                          <a:cs typeface="Times New Roman" panose="02020603050405020304" pitchFamily="18" charset="0"/>
                        </a:rPr>
                        <a:t> e) {</a:t>
                      </a:r>
                    </a:p>
                    <a:p>
                      <a:r>
                        <a:rPr lang="en-IN" sz="1600" b="0" dirty="0" err="1">
                          <a:latin typeface="Times New Roman" panose="02020603050405020304" pitchFamily="18" charset="0"/>
                          <a:cs typeface="Times New Roman" panose="02020603050405020304" pitchFamily="18" charset="0"/>
                        </a:rPr>
                        <a:t>System.out.println</a:t>
                      </a:r>
                      <a:r>
                        <a:rPr lang="en-IN" sz="1600" b="0" dirty="0">
                          <a:latin typeface="Times New Roman" panose="02020603050405020304" pitchFamily="18" charset="0"/>
                          <a:cs typeface="Times New Roman" panose="02020603050405020304" pitchFamily="18" charset="0"/>
                        </a:rPr>
                        <a:t>(name + " interrupted.");</a:t>
                      </a:r>
                    </a:p>
                    <a:p>
                      <a:r>
                        <a:rPr lang="en-IN" sz="1600" b="0" dirty="0">
                          <a:latin typeface="Times New Roman" panose="02020603050405020304" pitchFamily="18" charset="0"/>
                          <a:cs typeface="Times New Roman" panose="02020603050405020304" pitchFamily="18" charset="0"/>
                        </a:rPr>
                        <a:t>}</a:t>
                      </a:r>
                    </a:p>
                    <a:p>
                      <a:r>
                        <a:rPr lang="en-IN" sz="1600" b="0" dirty="0" err="1">
                          <a:latin typeface="Times New Roman" panose="02020603050405020304" pitchFamily="18" charset="0"/>
                          <a:cs typeface="Times New Roman" panose="02020603050405020304" pitchFamily="18" charset="0"/>
                        </a:rPr>
                        <a:t>System.out.println</a:t>
                      </a:r>
                      <a:r>
                        <a:rPr lang="en-IN" sz="1600" b="0" dirty="0">
                          <a:latin typeface="Times New Roman" panose="02020603050405020304" pitchFamily="18" charset="0"/>
                          <a:cs typeface="Times New Roman" panose="02020603050405020304" pitchFamily="18" charset="0"/>
                        </a:rPr>
                        <a:t>(name + " exiting.");</a:t>
                      </a:r>
                    </a:p>
                    <a:p>
                      <a:r>
                        <a:rPr lang="en-IN" sz="1600" b="0" dirty="0">
                          <a:latin typeface="Times New Roman" panose="02020603050405020304" pitchFamily="18" charset="0"/>
                          <a:cs typeface="Times New Roman" panose="02020603050405020304" pitchFamily="18" charset="0"/>
                        </a:rPr>
                        <a:t>}}</a:t>
                      </a:r>
                    </a:p>
                  </a:txBody>
                  <a:tcPr/>
                </a:tc>
                <a:tc>
                  <a:txBody>
                    <a:bodyPr/>
                    <a:lstStyle/>
                    <a:p>
                      <a:pPr marL="0" algn="l" defTabSz="914400" rtl="0" eaLnBrk="1" latinLnBrk="0" hangingPunct="1"/>
                      <a:r>
                        <a:rPr lang="en-IN" sz="1600" b="0" kern="1200" dirty="0">
                          <a:solidFill>
                            <a:schemeClr val="tx1"/>
                          </a:solidFill>
                          <a:latin typeface="Times New Roman" panose="02020603050405020304" pitchFamily="18" charset="0"/>
                          <a:ea typeface="+mn-ea"/>
                          <a:cs typeface="Times New Roman" panose="02020603050405020304" pitchFamily="18" charset="0"/>
                        </a:rPr>
                        <a:t>class </a:t>
                      </a:r>
                      <a:r>
                        <a:rPr lang="en-IN" sz="1600" b="0" kern="1200" dirty="0" err="1">
                          <a:solidFill>
                            <a:schemeClr val="tx1"/>
                          </a:solidFill>
                          <a:latin typeface="Times New Roman" panose="02020603050405020304" pitchFamily="18" charset="0"/>
                          <a:ea typeface="+mn-ea"/>
                          <a:cs typeface="Times New Roman" panose="02020603050405020304" pitchFamily="18" charset="0"/>
                        </a:rPr>
                        <a:t>SuspendResume</a:t>
                      </a:r>
                      <a:r>
                        <a:rPr lang="en-IN" sz="1600" b="0" kern="1200" dirty="0">
                          <a:solidFill>
                            <a:schemeClr val="tx1"/>
                          </a:solidFill>
                          <a:latin typeface="Times New Roman" panose="02020603050405020304" pitchFamily="18" charset="0"/>
                          <a:ea typeface="+mn-ea"/>
                          <a:cs typeface="Times New Roman" panose="02020603050405020304" pitchFamily="18" charset="0"/>
                        </a:rPr>
                        <a:t> {</a:t>
                      </a:r>
                    </a:p>
                    <a:p>
                      <a:pPr marL="0" algn="l" defTabSz="914400" rtl="0" eaLnBrk="1" latinLnBrk="0" hangingPunct="1"/>
                      <a:r>
                        <a:rPr lang="en-US" sz="1600" b="0" kern="1200" dirty="0">
                          <a:solidFill>
                            <a:schemeClr val="tx1"/>
                          </a:solidFill>
                          <a:latin typeface="Times New Roman" panose="02020603050405020304" pitchFamily="18" charset="0"/>
                          <a:ea typeface="+mn-ea"/>
                          <a:cs typeface="Times New Roman" panose="02020603050405020304" pitchFamily="18" charset="0"/>
                        </a:rPr>
                        <a:t>public static void main(String </a:t>
                      </a:r>
                      <a:r>
                        <a:rPr lang="en-US" sz="1600" b="0" kern="1200" dirty="0" err="1">
                          <a:solidFill>
                            <a:schemeClr val="tx1"/>
                          </a:solidFill>
                          <a:latin typeface="Times New Roman" panose="02020603050405020304" pitchFamily="18" charset="0"/>
                          <a:ea typeface="+mn-ea"/>
                          <a:cs typeface="Times New Roman" panose="02020603050405020304" pitchFamily="18" charset="0"/>
                        </a:rPr>
                        <a:t>args</a:t>
                      </a:r>
                      <a:r>
                        <a:rPr lang="en-US" sz="1600" b="0" kern="1200" dirty="0">
                          <a:solidFill>
                            <a:schemeClr val="tx1"/>
                          </a:solidFill>
                          <a:latin typeface="Times New Roman" panose="02020603050405020304" pitchFamily="18" charset="0"/>
                          <a:ea typeface="+mn-ea"/>
                          <a:cs typeface="Times New Roman" panose="02020603050405020304" pitchFamily="18" charset="0"/>
                        </a:rPr>
                        <a:t>[]) {</a:t>
                      </a:r>
                    </a:p>
                    <a:p>
                      <a:pPr marL="0" algn="l" defTabSz="914400" rtl="0" eaLnBrk="1" latinLnBrk="0" hangingPunct="1"/>
                      <a:r>
                        <a:rPr lang="en-US" sz="1600" b="0" kern="1200" dirty="0" err="1">
                          <a:solidFill>
                            <a:schemeClr val="tx1"/>
                          </a:solidFill>
                          <a:latin typeface="Times New Roman" panose="02020603050405020304" pitchFamily="18" charset="0"/>
                          <a:ea typeface="+mn-ea"/>
                          <a:cs typeface="Times New Roman" panose="02020603050405020304" pitchFamily="18" charset="0"/>
                        </a:rPr>
                        <a:t>NewThread</a:t>
                      </a:r>
                      <a:r>
                        <a:rPr lang="en-US" sz="1600" b="0" kern="1200" dirty="0">
                          <a:solidFill>
                            <a:schemeClr val="tx1"/>
                          </a:solidFill>
                          <a:latin typeface="Times New Roman" panose="02020603050405020304" pitchFamily="18" charset="0"/>
                          <a:ea typeface="+mn-ea"/>
                          <a:cs typeface="Times New Roman" panose="02020603050405020304" pitchFamily="18" charset="0"/>
                        </a:rPr>
                        <a:t> ob1 = new </a:t>
                      </a:r>
                      <a:r>
                        <a:rPr lang="en-US" sz="1600" b="0" kern="1200" dirty="0" err="1">
                          <a:solidFill>
                            <a:schemeClr val="tx1"/>
                          </a:solidFill>
                          <a:latin typeface="Times New Roman" panose="02020603050405020304" pitchFamily="18" charset="0"/>
                          <a:ea typeface="+mn-ea"/>
                          <a:cs typeface="Times New Roman" panose="02020603050405020304" pitchFamily="18" charset="0"/>
                        </a:rPr>
                        <a:t>NewThread</a:t>
                      </a:r>
                      <a:r>
                        <a:rPr lang="en-US" sz="1600" b="0" kern="1200" dirty="0">
                          <a:solidFill>
                            <a:schemeClr val="tx1"/>
                          </a:solidFill>
                          <a:latin typeface="Times New Roman" panose="02020603050405020304" pitchFamily="18" charset="0"/>
                          <a:ea typeface="+mn-ea"/>
                          <a:cs typeface="Times New Roman" panose="02020603050405020304" pitchFamily="18" charset="0"/>
                        </a:rPr>
                        <a:t>("One");</a:t>
                      </a:r>
                    </a:p>
                    <a:p>
                      <a:pPr marL="0" algn="l" defTabSz="914400" rtl="0" eaLnBrk="1" latinLnBrk="0" hangingPunct="1"/>
                      <a:r>
                        <a:rPr lang="en-US" sz="1600" b="0" kern="1200" dirty="0" err="1">
                          <a:solidFill>
                            <a:schemeClr val="tx1"/>
                          </a:solidFill>
                          <a:latin typeface="Times New Roman" panose="02020603050405020304" pitchFamily="18" charset="0"/>
                          <a:ea typeface="+mn-ea"/>
                          <a:cs typeface="Times New Roman" panose="02020603050405020304" pitchFamily="18" charset="0"/>
                        </a:rPr>
                        <a:t>NewThread</a:t>
                      </a:r>
                      <a:r>
                        <a:rPr lang="en-US" sz="1600" b="0" kern="1200" dirty="0">
                          <a:solidFill>
                            <a:schemeClr val="tx1"/>
                          </a:solidFill>
                          <a:latin typeface="Times New Roman" panose="02020603050405020304" pitchFamily="18" charset="0"/>
                          <a:ea typeface="+mn-ea"/>
                          <a:cs typeface="Times New Roman" panose="02020603050405020304" pitchFamily="18" charset="0"/>
                        </a:rPr>
                        <a:t> ob2 = new </a:t>
                      </a:r>
                      <a:r>
                        <a:rPr lang="en-US" sz="1600" b="0" kern="1200" dirty="0" err="1">
                          <a:solidFill>
                            <a:schemeClr val="tx1"/>
                          </a:solidFill>
                          <a:latin typeface="Times New Roman" panose="02020603050405020304" pitchFamily="18" charset="0"/>
                          <a:ea typeface="+mn-ea"/>
                          <a:cs typeface="Times New Roman" panose="02020603050405020304" pitchFamily="18" charset="0"/>
                        </a:rPr>
                        <a:t>NewThread</a:t>
                      </a:r>
                      <a:r>
                        <a:rPr lang="en-US" sz="1600" b="0" kern="1200" dirty="0">
                          <a:solidFill>
                            <a:schemeClr val="tx1"/>
                          </a:solidFill>
                          <a:latin typeface="Times New Roman" panose="02020603050405020304" pitchFamily="18" charset="0"/>
                          <a:ea typeface="+mn-ea"/>
                          <a:cs typeface="Times New Roman" panose="02020603050405020304" pitchFamily="18" charset="0"/>
                        </a:rPr>
                        <a:t>("Two");</a:t>
                      </a:r>
                    </a:p>
                    <a:p>
                      <a:pPr marL="0" algn="l" defTabSz="914400" rtl="0" eaLnBrk="1" latinLnBrk="0" hangingPunct="1"/>
                      <a:r>
                        <a:rPr lang="en-IN" sz="1600" b="0" kern="1200" dirty="0">
                          <a:solidFill>
                            <a:schemeClr val="tx1"/>
                          </a:solidFill>
                          <a:latin typeface="Times New Roman" panose="02020603050405020304" pitchFamily="18" charset="0"/>
                          <a:ea typeface="+mn-ea"/>
                          <a:cs typeface="Times New Roman" panose="02020603050405020304" pitchFamily="18" charset="0"/>
                        </a:rPr>
                        <a:t>try {</a:t>
                      </a:r>
                    </a:p>
                    <a:p>
                      <a:pPr marL="0" algn="l" defTabSz="914400" rtl="0" eaLnBrk="1" latinLnBrk="0" hangingPunct="1"/>
                      <a:r>
                        <a:rPr lang="en-IN" sz="1600" b="0" kern="1200" dirty="0" err="1">
                          <a:solidFill>
                            <a:schemeClr val="tx1"/>
                          </a:solidFill>
                          <a:latin typeface="Times New Roman" panose="02020603050405020304" pitchFamily="18" charset="0"/>
                          <a:ea typeface="+mn-ea"/>
                          <a:cs typeface="Times New Roman" panose="02020603050405020304" pitchFamily="18" charset="0"/>
                        </a:rPr>
                        <a:t>Thread.sleep</a:t>
                      </a:r>
                      <a:r>
                        <a:rPr lang="en-IN" sz="1600" b="0" kern="1200" dirty="0">
                          <a:solidFill>
                            <a:schemeClr val="tx1"/>
                          </a:solidFill>
                          <a:latin typeface="Times New Roman" panose="02020603050405020304" pitchFamily="18" charset="0"/>
                          <a:ea typeface="+mn-ea"/>
                          <a:cs typeface="Times New Roman" panose="02020603050405020304" pitchFamily="18" charset="0"/>
                        </a:rPr>
                        <a:t>(1000);</a:t>
                      </a:r>
                    </a:p>
                    <a:p>
                      <a:pPr marL="0" algn="l" defTabSz="914400" rtl="0" eaLnBrk="1" latinLnBrk="0" hangingPunct="1"/>
                      <a:r>
                        <a:rPr lang="en-IN" sz="1600" b="0" kern="1200" dirty="0">
                          <a:solidFill>
                            <a:srgbClr val="FF0000"/>
                          </a:solidFill>
                          <a:latin typeface="Times New Roman" panose="02020603050405020304" pitchFamily="18" charset="0"/>
                          <a:ea typeface="+mn-ea"/>
                          <a:cs typeface="Times New Roman" panose="02020603050405020304" pitchFamily="18" charset="0"/>
                        </a:rPr>
                        <a:t>ob1.t.suspend();</a:t>
                      </a:r>
                    </a:p>
                    <a:p>
                      <a:pPr marL="0" algn="l" defTabSz="914400" rtl="0" eaLnBrk="1" latinLnBrk="0" hangingPunct="1"/>
                      <a:r>
                        <a:rPr lang="en-US" sz="1600" b="0" kern="1200" dirty="0" err="1">
                          <a:solidFill>
                            <a:schemeClr val="tx1"/>
                          </a:solidFill>
                          <a:latin typeface="Times New Roman" panose="02020603050405020304" pitchFamily="18" charset="0"/>
                          <a:ea typeface="+mn-ea"/>
                          <a:cs typeface="Times New Roman" panose="02020603050405020304" pitchFamily="18" charset="0"/>
                        </a:rPr>
                        <a:t>System.out.println</a:t>
                      </a:r>
                      <a:r>
                        <a:rPr lang="en-US" sz="1600" b="0" kern="1200" dirty="0">
                          <a:solidFill>
                            <a:schemeClr val="tx1"/>
                          </a:solidFill>
                          <a:latin typeface="Times New Roman" panose="02020603050405020304" pitchFamily="18" charset="0"/>
                          <a:ea typeface="+mn-ea"/>
                          <a:cs typeface="Times New Roman" panose="02020603050405020304" pitchFamily="18" charset="0"/>
                        </a:rPr>
                        <a:t>("Suspending thread One");</a:t>
                      </a:r>
                    </a:p>
                    <a:p>
                      <a:pPr marL="0" algn="l" defTabSz="914400" rtl="0" eaLnBrk="1" latinLnBrk="0" hangingPunct="1"/>
                      <a:r>
                        <a:rPr lang="en-IN" sz="1600" b="0" kern="1200" dirty="0" err="1">
                          <a:solidFill>
                            <a:schemeClr val="tx1"/>
                          </a:solidFill>
                          <a:latin typeface="Times New Roman" panose="02020603050405020304" pitchFamily="18" charset="0"/>
                          <a:ea typeface="+mn-ea"/>
                          <a:cs typeface="Times New Roman" panose="02020603050405020304" pitchFamily="18" charset="0"/>
                        </a:rPr>
                        <a:t>Thread.sleep</a:t>
                      </a:r>
                      <a:r>
                        <a:rPr lang="en-IN" sz="1600" b="0" kern="1200" dirty="0">
                          <a:solidFill>
                            <a:schemeClr val="tx1"/>
                          </a:solidFill>
                          <a:latin typeface="Times New Roman" panose="02020603050405020304" pitchFamily="18" charset="0"/>
                          <a:ea typeface="+mn-ea"/>
                          <a:cs typeface="Times New Roman" panose="02020603050405020304" pitchFamily="18" charset="0"/>
                        </a:rPr>
                        <a:t>(1000);</a:t>
                      </a:r>
                    </a:p>
                    <a:p>
                      <a:pPr marL="0" algn="l" defTabSz="914400" rtl="0" eaLnBrk="1" latinLnBrk="0" hangingPunct="1"/>
                      <a:r>
                        <a:rPr lang="en-IN" sz="1600" b="0" kern="1200" dirty="0">
                          <a:solidFill>
                            <a:schemeClr val="tx1"/>
                          </a:solidFill>
                          <a:latin typeface="Times New Roman" panose="02020603050405020304" pitchFamily="18" charset="0"/>
                          <a:ea typeface="+mn-ea"/>
                          <a:cs typeface="Times New Roman" panose="02020603050405020304" pitchFamily="18" charset="0"/>
                        </a:rPr>
                        <a:t>ob1.t.resume();</a:t>
                      </a:r>
                    </a:p>
                    <a:p>
                      <a:pPr marL="0" algn="l" defTabSz="914400" rtl="0" eaLnBrk="1" latinLnBrk="0" hangingPunct="1"/>
                      <a:r>
                        <a:rPr lang="en-US" sz="1600" b="0" kern="1200" dirty="0" err="1">
                          <a:solidFill>
                            <a:schemeClr val="tx1"/>
                          </a:solidFill>
                          <a:latin typeface="Times New Roman" panose="02020603050405020304" pitchFamily="18" charset="0"/>
                          <a:ea typeface="+mn-ea"/>
                          <a:cs typeface="Times New Roman" panose="02020603050405020304" pitchFamily="18" charset="0"/>
                        </a:rPr>
                        <a:t>System.out.println</a:t>
                      </a:r>
                      <a:r>
                        <a:rPr lang="en-US" sz="1600" b="0" kern="1200" dirty="0">
                          <a:solidFill>
                            <a:schemeClr val="tx1"/>
                          </a:solidFill>
                          <a:latin typeface="Times New Roman" panose="02020603050405020304" pitchFamily="18" charset="0"/>
                          <a:ea typeface="+mn-ea"/>
                          <a:cs typeface="Times New Roman" panose="02020603050405020304" pitchFamily="18" charset="0"/>
                        </a:rPr>
                        <a:t>("Resuming thread One");</a:t>
                      </a:r>
                    </a:p>
                    <a:p>
                      <a:pPr marL="0" algn="l" defTabSz="914400" rtl="0" eaLnBrk="1" latinLnBrk="0" hangingPunct="1"/>
                      <a:r>
                        <a:rPr lang="en-IN" sz="1600" b="0" kern="1200" dirty="0">
                          <a:solidFill>
                            <a:schemeClr val="tx1"/>
                          </a:solidFill>
                          <a:latin typeface="Times New Roman" panose="02020603050405020304" pitchFamily="18" charset="0"/>
                          <a:ea typeface="+mn-ea"/>
                          <a:cs typeface="Times New Roman" panose="02020603050405020304" pitchFamily="18" charset="0"/>
                        </a:rPr>
                        <a:t>ob2.t.suspend();</a:t>
                      </a:r>
                    </a:p>
                    <a:p>
                      <a:pPr marL="0" algn="l" defTabSz="914400" rtl="0" eaLnBrk="1" latinLnBrk="0" hangingPunct="1"/>
                      <a:r>
                        <a:rPr lang="en-US" sz="1600" b="0" kern="1200" dirty="0" err="1">
                          <a:solidFill>
                            <a:schemeClr val="tx1"/>
                          </a:solidFill>
                          <a:latin typeface="Times New Roman" panose="02020603050405020304" pitchFamily="18" charset="0"/>
                          <a:ea typeface="+mn-ea"/>
                          <a:cs typeface="Times New Roman" panose="02020603050405020304" pitchFamily="18" charset="0"/>
                        </a:rPr>
                        <a:t>System.out.println</a:t>
                      </a:r>
                      <a:r>
                        <a:rPr lang="en-US" sz="1600" b="0" kern="1200" dirty="0">
                          <a:solidFill>
                            <a:schemeClr val="tx1"/>
                          </a:solidFill>
                          <a:latin typeface="Times New Roman" panose="02020603050405020304" pitchFamily="18" charset="0"/>
                          <a:ea typeface="+mn-ea"/>
                          <a:cs typeface="Times New Roman" panose="02020603050405020304" pitchFamily="18" charset="0"/>
                        </a:rPr>
                        <a:t>("Suspending thread Two");</a:t>
                      </a:r>
                    </a:p>
                    <a:p>
                      <a:pPr marL="0" algn="l" defTabSz="914400" rtl="0" eaLnBrk="1" latinLnBrk="0" hangingPunct="1"/>
                      <a:r>
                        <a:rPr lang="en-IN" sz="1600" b="0" kern="1200" dirty="0" err="1">
                          <a:solidFill>
                            <a:schemeClr val="tx1"/>
                          </a:solidFill>
                          <a:latin typeface="Times New Roman" panose="02020603050405020304" pitchFamily="18" charset="0"/>
                          <a:ea typeface="+mn-ea"/>
                          <a:cs typeface="Times New Roman" panose="02020603050405020304" pitchFamily="18" charset="0"/>
                        </a:rPr>
                        <a:t>Thread.sleep</a:t>
                      </a:r>
                      <a:r>
                        <a:rPr lang="en-IN" sz="1600" b="0" kern="1200" dirty="0">
                          <a:solidFill>
                            <a:schemeClr val="tx1"/>
                          </a:solidFill>
                          <a:latin typeface="Times New Roman" panose="02020603050405020304" pitchFamily="18" charset="0"/>
                          <a:ea typeface="+mn-ea"/>
                          <a:cs typeface="Times New Roman" panose="02020603050405020304" pitchFamily="18" charset="0"/>
                        </a:rPr>
                        <a:t>(1000);</a:t>
                      </a:r>
                    </a:p>
                    <a:p>
                      <a:pPr marL="0" algn="l" defTabSz="914400" rtl="0" eaLnBrk="1" latinLnBrk="0" hangingPunct="1"/>
                      <a:r>
                        <a:rPr lang="en-IN" sz="1600" b="0" kern="1200" dirty="0">
                          <a:solidFill>
                            <a:schemeClr val="tx1"/>
                          </a:solidFill>
                          <a:latin typeface="Times New Roman" panose="02020603050405020304" pitchFamily="18" charset="0"/>
                          <a:ea typeface="+mn-ea"/>
                          <a:cs typeface="Times New Roman" panose="02020603050405020304" pitchFamily="18" charset="0"/>
                        </a:rPr>
                        <a:t>ob2.t.resume();</a:t>
                      </a:r>
                    </a:p>
                    <a:p>
                      <a:pPr marL="0" algn="l" defTabSz="914400" rtl="0" eaLnBrk="1" latinLnBrk="0" hangingPunct="1"/>
                      <a:r>
                        <a:rPr lang="en-US" sz="1600" b="0" kern="1200" dirty="0" err="1">
                          <a:solidFill>
                            <a:schemeClr val="tx1"/>
                          </a:solidFill>
                          <a:latin typeface="Times New Roman" panose="02020603050405020304" pitchFamily="18" charset="0"/>
                          <a:ea typeface="+mn-ea"/>
                          <a:cs typeface="Times New Roman" panose="02020603050405020304" pitchFamily="18" charset="0"/>
                        </a:rPr>
                        <a:t>System.out.println</a:t>
                      </a:r>
                      <a:r>
                        <a:rPr lang="en-US" sz="1600" b="0" kern="1200" dirty="0">
                          <a:solidFill>
                            <a:schemeClr val="tx1"/>
                          </a:solidFill>
                          <a:latin typeface="Times New Roman" panose="02020603050405020304" pitchFamily="18" charset="0"/>
                          <a:ea typeface="+mn-ea"/>
                          <a:cs typeface="Times New Roman" panose="02020603050405020304" pitchFamily="18" charset="0"/>
                        </a:rPr>
                        <a:t>("Resuming thread Two");</a:t>
                      </a:r>
                    </a:p>
                    <a:p>
                      <a:pPr marL="0" algn="l" defTabSz="914400" rtl="0" eaLnBrk="1" latinLnBrk="0" hangingPunct="1"/>
                      <a:r>
                        <a:rPr lang="en-IN" sz="1600" b="0" kern="1200" dirty="0">
                          <a:solidFill>
                            <a:schemeClr val="tx1"/>
                          </a:solidFill>
                          <a:latin typeface="Times New Roman" panose="02020603050405020304" pitchFamily="18" charset="0"/>
                          <a:ea typeface="+mn-ea"/>
                          <a:cs typeface="Times New Roman" panose="02020603050405020304" pitchFamily="18" charset="0"/>
                        </a:rPr>
                        <a:t>} catch (</a:t>
                      </a:r>
                      <a:r>
                        <a:rPr lang="en-IN" sz="1600" b="0" kern="1200" dirty="0" err="1">
                          <a:solidFill>
                            <a:schemeClr val="tx1"/>
                          </a:solidFill>
                          <a:latin typeface="Times New Roman" panose="02020603050405020304" pitchFamily="18" charset="0"/>
                          <a:ea typeface="+mn-ea"/>
                          <a:cs typeface="Times New Roman" panose="02020603050405020304" pitchFamily="18" charset="0"/>
                        </a:rPr>
                        <a:t>InterruptedException</a:t>
                      </a:r>
                      <a:r>
                        <a:rPr lang="en-IN" sz="1600" b="0" kern="1200" dirty="0">
                          <a:solidFill>
                            <a:schemeClr val="tx1"/>
                          </a:solidFill>
                          <a:latin typeface="Times New Roman" panose="02020603050405020304" pitchFamily="18" charset="0"/>
                          <a:ea typeface="+mn-ea"/>
                          <a:cs typeface="Times New Roman" panose="02020603050405020304" pitchFamily="18" charset="0"/>
                        </a:rPr>
                        <a:t> e) {</a:t>
                      </a:r>
                    </a:p>
                    <a:p>
                      <a:pPr marL="0" algn="l" defTabSz="914400" rtl="0" eaLnBrk="1" latinLnBrk="0" hangingPunct="1"/>
                      <a:r>
                        <a:rPr lang="en-US" sz="1600" b="0" kern="1200" dirty="0" err="1">
                          <a:solidFill>
                            <a:schemeClr val="tx1"/>
                          </a:solidFill>
                          <a:latin typeface="Times New Roman" panose="02020603050405020304" pitchFamily="18" charset="0"/>
                          <a:ea typeface="+mn-ea"/>
                          <a:cs typeface="Times New Roman" panose="02020603050405020304" pitchFamily="18" charset="0"/>
                        </a:rPr>
                        <a:t>System.out.println</a:t>
                      </a:r>
                      <a:r>
                        <a:rPr lang="en-US" sz="1600" b="0" kern="1200" dirty="0">
                          <a:solidFill>
                            <a:schemeClr val="tx1"/>
                          </a:solidFill>
                          <a:latin typeface="Times New Roman" panose="02020603050405020304" pitchFamily="18" charset="0"/>
                          <a:ea typeface="+mn-ea"/>
                          <a:cs typeface="Times New Roman" panose="02020603050405020304" pitchFamily="18" charset="0"/>
                        </a:rPr>
                        <a:t>("Main thread Interrupted");</a:t>
                      </a:r>
                    </a:p>
                    <a:p>
                      <a:pPr marL="0" algn="l" defTabSz="914400" rtl="0" eaLnBrk="1" latinLnBrk="0" hangingPunct="1"/>
                      <a:r>
                        <a:rPr lang="en-IN" sz="1600" b="0" kern="1200" dirty="0">
                          <a:solidFill>
                            <a:schemeClr val="tx1"/>
                          </a:solidFill>
                          <a:latin typeface="Times New Roman" panose="02020603050405020304" pitchFamily="18" charset="0"/>
                          <a:ea typeface="+mn-ea"/>
                          <a:cs typeface="Times New Roman" panose="02020603050405020304" pitchFamily="18" charset="0"/>
                        </a:rPr>
                        <a:t>}</a:t>
                      </a:r>
                    </a:p>
                  </a:txBody>
                  <a:tcPr/>
                </a:tc>
                <a:extLst>
                  <a:ext uri="{0D108BD9-81ED-4DB2-BD59-A6C34878D82A}">
                    <a16:rowId xmlns:a16="http://schemas.microsoft.com/office/drawing/2014/main" val="3540901826"/>
                  </a:ext>
                </a:extLst>
              </a:tr>
            </a:tbl>
          </a:graphicData>
        </a:graphic>
      </p:graphicFrame>
      <p:sp>
        <p:nvSpPr>
          <p:cNvPr id="3" name="Title 2"/>
          <p:cNvSpPr>
            <a:spLocks noGrp="1"/>
          </p:cNvSpPr>
          <p:nvPr>
            <p:ph type="title"/>
          </p:nvPr>
        </p:nvSpPr>
        <p:spPr>
          <a:xfrm>
            <a:off x="612560" y="115411"/>
            <a:ext cx="10120986" cy="532660"/>
          </a:xfrm>
        </p:spPr>
        <p:txBody>
          <a:bodyPr>
            <a:normAutofit/>
          </a:bodyPr>
          <a:lstStyle/>
          <a:p>
            <a:r>
              <a:rPr lang="en-US" b="1" i="0" u="none" strike="noStrike" baseline="0" dirty="0">
                <a:latin typeface="FranklinGothic-DemiCnd"/>
              </a:rPr>
              <a:t>Suspending, Resuming, and Stopping Threads</a:t>
            </a:r>
            <a:endParaRPr lang="en-IN" sz="4800" dirty="0"/>
          </a:p>
        </p:txBody>
      </p:sp>
    </p:spTree>
    <p:extLst>
      <p:ext uri="{BB962C8B-B14F-4D97-AF65-F5344CB8AC3E}">
        <p14:creationId xmlns:p14="http://schemas.microsoft.com/office/powerpoint/2010/main" val="3358212070"/>
      </p:ext>
    </p:extLst>
  </p:cSld>
  <p:clrMapOvr>
    <a:masterClrMapping/>
  </p:clrMapOvr>
  <mc:AlternateContent xmlns:mc="http://schemas.openxmlformats.org/markup-compatibility/2006" xmlns:p14="http://schemas.microsoft.com/office/powerpoint/2010/main">
    <mc:Choice Requires="p14">
      <p:transition spd="slow" p14:dur="2000" advTm="8932"/>
    </mc:Choice>
    <mc:Fallback xmlns="">
      <p:transition spd="slow" advTm="8932"/>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141A0090-CBF9-4DBC-8286-C6582E66689A}"/>
              </a:ext>
            </a:extLst>
          </p:cNvPr>
          <p:cNvGraphicFramePr>
            <a:graphicFrameLocks noGrp="1"/>
          </p:cNvGraphicFramePr>
          <p:nvPr>
            <p:ph idx="1"/>
            <p:extLst>
              <p:ext uri="{D42A27DB-BD31-4B8C-83A1-F6EECF244321}">
                <p14:modId xmlns:p14="http://schemas.microsoft.com/office/powerpoint/2010/main" val="495984878"/>
              </p:ext>
            </p:extLst>
          </p:nvPr>
        </p:nvGraphicFramePr>
        <p:xfrm>
          <a:off x="338831" y="430566"/>
          <a:ext cx="11514338" cy="5852160"/>
        </p:xfrm>
        <a:graphic>
          <a:graphicData uri="http://schemas.openxmlformats.org/drawingml/2006/table">
            <a:tbl>
              <a:tblPr firstRow="1" bandRow="1">
                <a:tableStyleId>{616DA210-FB5B-4158-B5E0-FEB733F419BA}</a:tableStyleId>
              </a:tblPr>
              <a:tblGrid>
                <a:gridCol w="5770485">
                  <a:extLst>
                    <a:ext uri="{9D8B030D-6E8A-4147-A177-3AD203B41FA5}">
                      <a16:colId xmlns:a16="http://schemas.microsoft.com/office/drawing/2014/main" val="1863863845"/>
                    </a:ext>
                  </a:extLst>
                </a:gridCol>
                <a:gridCol w="5743853">
                  <a:extLst>
                    <a:ext uri="{9D8B030D-6E8A-4147-A177-3AD203B41FA5}">
                      <a16:colId xmlns:a16="http://schemas.microsoft.com/office/drawing/2014/main" val="300290815"/>
                    </a:ext>
                  </a:extLst>
                </a:gridCol>
              </a:tblGrid>
              <a:tr h="5606250">
                <a:tc>
                  <a:txBody>
                    <a:bodyPr/>
                    <a:lstStyle/>
                    <a:p>
                      <a:r>
                        <a:rPr lang="en-US" sz="1800" b="0" i="0" u="none" strike="noStrike" kern="1200" baseline="0" dirty="0">
                          <a:solidFill>
                            <a:schemeClr val="tx1"/>
                          </a:solidFill>
                          <a:latin typeface="+mn-lt"/>
                          <a:ea typeface="+mn-ea"/>
                          <a:cs typeface="+mn-cs"/>
                        </a:rPr>
                        <a:t>// wait for threads to finish</a:t>
                      </a:r>
                    </a:p>
                    <a:p>
                      <a:r>
                        <a:rPr lang="en-IN" sz="1800" b="0" i="0" u="none" strike="noStrike" kern="1200" baseline="0" dirty="0">
                          <a:solidFill>
                            <a:schemeClr val="tx1"/>
                          </a:solidFill>
                          <a:latin typeface="+mn-lt"/>
                          <a:ea typeface="+mn-ea"/>
                          <a:cs typeface="+mn-cs"/>
                        </a:rPr>
                        <a:t>try {</a:t>
                      </a:r>
                    </a:p>
                    <a:p>
                      <a:r>
                        <a:rPr lang="en-US" sz="1800" b="0" i="0" u="none" strike="noStrike" kern="1200" baseline="0" dirty="0" err="1">
                          <a:solidFill>
                            <a:schemeClr val="tx1"/>
                          </a:solidFill>
                          <a:latin typeface="+mn-lt"/>
                          <a:ea typeface="+mn-ea"/>
                          <a:cs typeface="+mn-cs"/>
                        </a:rPr>
                        <a:t>System.out.println</a:t>
                      </a:r>
                      <a:r>
                        <a:rPr lang="en-US" sz="1800" b="0" i="0" u="none" strike="noStrike" kern="1200" baseline="0" dirty="0">
                          <a:solidFill>
                            <a:schemeClr val="tx1"/>
                          </a:solidFill>
                          <a:latin typeface="+mn-lt"/>
                          <a:ea typeface="+mn-ea"/>
                          <a:cs typeface="+mn-cs"/>
                        </a:rPr>
                        <a:t>("Waiting for threads to finish.");</a:t>
                      </a:r>
                    </a:p>
                    <a:p>
                      <a:r>
                        <a:rPr lang="en-IN" sz="1800" b="0" i="0" u="none" strike="noStrike" kern="1200" baseline="0" dirty="0">
                          <a:solidFill>
                            <a:schemeClr val="tx1"/>
                          </a:solidFill>
                          <a:latin typeface="+mn-lt"/>
                          <a:ea typeface="+mn-ea"/>
                          <a:cs typeface="+mn-cs"/>
                        </a:rPr>
                        <a:t>ob1.t.join();</a:t>
                      </a:r>
                    </a:p>
                    <a:p>
                      <a:r>
                        <a:rPr lang="en-IN" sz="1800" b="0" i="0" u="none" strike="noStrike" kern="1200" baseline="0" dirty="0">
                          <a:solidFill>
                            <a:schemeClr val="tx1"/>
                          </a:solidFill>
                          <a:latin typeface="+mn-lt"/>
                          <a:ea typeface="+mn-ea"/>
                          <a:cs typeface="+mn-cs"/>
                        </a:rPr>
                        <a:t>ob2.t.join();</a:t>
                      </a:r>
                    </a:p>
                    <a:p>
                      <a:r>
                        <a:rPr lang="en-IN" sz="1800" b="0" i="0" u="none" strike="noStrike" kern="1200" baseline="0" dirty="0">
                          <a:solidFill>
                            <a:schemeClr val="tx1"/>
                          </a:solidFill>
                          <a:latin typeface="+mn-lt"/>
                          <a:ea typeface="+mn-ea"/>
                          <a:cs typeface="+mn-cs"/>
                        </a:rPr>
                        <a:t>} catch (</a:t>
                      </a:r>
                      <a:r>
                        <a:rPr lang="en-IN" sz="1800" b="0" i="0" u="none" strike="noStrike" kern="1200" baseline="0" dirty="0" err="1">
                          <a:solidFill>
                            <a:schemeClr val="tx1"/>
                          </a:solidFill>
                          <a:latin typeface="+mn-lt"/>
                          <a:ea typeface="+mn-ea"/>
                          <a:cs typeface="+mn-cs"/>
                        </a:rPr>
                        <a:t>InterruptedException</a:t>
                      </a:r>
                      <a:r>
                        <a:rPr lang="en-IN" sz="1800" b="0" i="0" u="none" strike="noStrike" kern="1200" baseline="0" dirty="0">
                          <a:solidFill>
                            <a:schemeClr val="tx1"/>
                          </a:solidFill>
                          <a:latin typeface="+mn-lt"/>
                          <a:ea typeface="+mn-ea"/>
                          <a:cs typeface="+mn-cs"/>
                        </a:rPr>
                        <a:t> e) {</a:t>
                      </a:r>
                    </a:p>
                    <a:p>
                      <a:r>
                        <a:rPr lang="en-US" sz="1800" b="0" i="0" u="none" strike="noStrike" kern="1200" baseline="0" dirty="0" err="1">
                          <a:solidFill>
                            <a:schemeClr val="tx1"/>
                          </a:solidFill>
                          <a:latin typeface="+mn-lt"/>
                          <a:ea typeface="+mn-ea"/>
                          <a:cs typeface="+mn-cs"/>
                        </a:rPr>
                        <a:t>System.out.println</a:t>
                      </a:r>
                      <a:r>
                        <a:rPr lang="en-US" sz="1800" b="0" i="0" u="none" strike="noStrike" kern="1200" baseline="0" dirty="0">
                          <a:solidFill>
                            <a:schemeClr val="tx1"/>
                          </a:solidFill>
                          <a:latin typeface="+mn-lt"/>
                          <a:ea typeface="+mn-ea"/>
                          <a:cs typeface="+mn-cs"/>
                        </a:rPr>
                        <a:t>("Main thread Interrupted");</a:t>
                      </a:r>
                    </a:p>
                    <a:p>
                      <a:r>
                        <a:rPr lang="en-IN" sz="1800" b="0" i="0" u="none" strike="noStrike" kern="1200" baseline="0" dirty="0">
                          <a:solidFill>
                            <a:schemeClr val="tx1"/>
                          </a:solidFill>
                          <a:latin typeface="+mn-lt"/>
                          <a:ea typeface="+mn-ea"/>
                          <a:cs typeface="+mn-cs"/>
                        </a:rPr>
                        <a:t>}</a:t>
                      </a:r>
                    </a:p>
                    <a:p>
                      <a:r>
                        <a:rPr lang="en-US" sz="1800" b="0" i="0" u="none" strike="noStrike" kern="1200" baseline="0" dirty="0" err="1">
                          <a:solidFill>
                            <a:schemeClr val="tx1"/>
                          </a:solidFill>
                          <a:latin typeface="+mn-lt"/>
                          <a:ea typeface="+mn-ea"/>
                          <a:cs typeface="+mn-cs"/>
                        </a:rPr>
                        <a:t>System.out.println</a:t>
                      </a:r>
                      <a:r>
                        <a:rPr lang="en-US" sz="1800" b="0" i="0" u="none" strike="noStrike" kern="1200" baseline="0" dirty="0">
                          <a:solidFill>
                            <a:schemeClr val="tx1"/>
                          </a:solidFill>
                          <a:latin typeface="+mn-lt"/>
                          <a:ea typeface="+mn-ea"/>
                          <a:cs typeface="+mn-cs"/>
                        </a:rPr>
                        <a:t>("Main thread exiting.");</a:t>
                      </a:r>
                    </a:p>
                    <a:p>
                      <a:r>
                        <a:rPr lang="en-IN" sz="1800" b="0" i="0" u="none" strike="noStrike" kern="1200" baseline="0" dirty="0">
                          <a:solidFill>
                            <a:schemeClr val="tx1"/>
                          </a:solidFill>
                          <a:latin typeface="+mn-lt"/>
                          <a:ea typeface="+mn-ea"/>
                          <a:cs typeface="+mn-cs"/>
                        </a:rPr>
                        <a:t>}</a:t>
                      </a:r>
                    </a:p>
                    <a:p>
                      <a:r>
                        <a:rPr lang="en-IN" sz="1800" b="0" i="0" u="none" strike="noStrike" kern="1200" baseline="0" dirty="0">
                          <a:solidFill>
                            <a:schemeClr val="tx1"/>
                          </a:solidFill>
                          <a:latin typeface="+mn-lt"/>
                          <a:ea typeface="+mn-ea"/>
                          <a:cs typeface="+mn-cs"/>
                        </a:rPr>
                        <a:t>}</a:t>
                      </a:r>
                    </a:p>
                    <a:p>
                      <a:r>
                        <a:rPr lang="en-US" sz="1200" b="0" i="0" u="none" strike="noStrike" kern="1200" baseline="0" dirty="0">
                          <a:solidFill>
                            <a:schemeClr val="tx1"/>
                          </a:solidFill>
                          <a:latin typeface="+mn-lt"/>
                          <a:ea typeface="+mn-ea"/>
                          <a:cs typeface="+mn-cs"/>
                        </a:rPr>
                        <a:t>New thread: Thread[One,5,main]</a:t>
                      </a:r>
                    </a:p>
                    <a:p>
                      <a:r>
                        <a:rPr lang="en-IN" sz="1200" b="0" i="0" u="none" strike="noStrike" kern="1200" baseline="0" dirty="0">
                          <a:solidFill>
                            <a:schemeClr val="tx1"/>
                          </a:solidFill>
                          <a:latin typeface="+mn-lt"/>
                          <a:ea typeface="+mn-ea"/>
                          <a:cs typeface="+mn-cs"/>
                        </a:rPr>
                        <a:t>One: 15</a:t>
                      </a:r>
                    </a:p>
                    <a:p>
                      <a:r>
                        <a:rPr lang="en-US" sz="1200" b="0" i="0" u="none" strike="noStrike" kern="1200" baseline="0" dirty="0">
                          <a:solidFill>
                            <a:schemeClr val="tx1"/>
                          </a:solidFill>
                          <a:latin typeface="+mn-lt"/>
                          <a:ea typeface="+mn-ea"/>
                          <a:cs typeface="+mn-cs"/>
                        </a:rPr>
                        <a:t>New thread: Thread[Two,5,main]</a:t>
                      </a:r>
                    </a:p>
                    <a:p>
                      <a:r>
                        <a:rPr lang="en-IN" sz="1200" b="0" i="0" u="none" strike="noStrike" kern="1200" baseline="0" dirty="0">
                          <a:solidFill>
                            <a:schemeClr val="tx1"/>
                          </a:solidFill>
                          <a:latin typeface="+mn-lt"/>
                          <a:ea typeface="+mn-ea"/>
                          <a:cs typeface="+mn-cs"/>
                        </a:rPr>
                        <a:t>Two: 15</a:t>
                      </a:r>
                    </a:p>
                    <a:p>
                      <a:r>
                        <a:rPr lang="en-IN" sz="1200" b="0" i="0" u="none" strike="noStrike" kern="1200" baseline="0" dirty="0">
                          <a:solidFill>
                            <a:schemeClr val="tx1"/>
                          </a:solidFill>
                          <a:latin typeface="+mn-lt"/>
                          <a:ea typeface="+mn-ea"/>
                          <a:cs typeface="+mn-cs"/>
                        </a:rPr>
                        <a:t>One: 14</a:t>
                      </a:r>
                    </a:p>
                    <a:p>
                      <a:r>
                        <a:rPr lang="en-IN" sz="1200" b="0" i="0" u="none" strike="noStrike" kern="1200" baseline="0" dirty="0">
                          <a:solidFill>
                            <a:schemeClr val="tx1"/>
                          </a:solidFill>
                          <a:latin typeface="+mn-lt"/>
                          <a:ea typeface="+mn-ea"/>
                          <a:cs typeface="+mn-cs"/>
                        </a:rPr>
                        <a:t>Two: 14</a:t>
                      </a:r>
                    </a:p>
                    <a:p>
                      <a:r>
                        <a:rPr lang="en-IN" sz="1200" b="0" i="0" u="none" strike="noStrike" kern="1200" baseline="0" dirty="0">
                          <a:solidFill>
                            <a:schemeClr val="tx1"/>
                          </a:solidFill>
                          <a:latin typeface="+mn-lt"/>
                          <a:ea typeface="+mn-ea"/>
                          <a:cs typeface="+mn-cs"/>
                        </a:rPr>
                        <a:t>One: 13</a:t>
                      </a:r>
                    </a:p>
                    <a:p>
                      <a:r>
                        <a:rPr lang="en-IN" sz="1200" b="0" i="0" u="none" strike="noStrike" kern="1200" baseline="0" dirty="0">
                          <a:solidFill>
                            <a:schemeClr val="tx1"/>
                          </a:solidFill>
                          <a:latin typeface="+mn-lt"/>
                          <a:ea typeface="+mn-ea"/>
                          <a:cs typeface="+mn-cs"/>
                        </a:rPr>
                        <a:t>Two: 13</a:t>
                      </a:r>
                    </a:p>
                    <a:p>
                      <a:r>
                        <a:rPr lang="en-IN" sz="1200" b="0" i="0" u="none" strike="noStrike" kern="1200" baseline="0" dirty="0">
                          <a:solidFill>
                            <a:schemeClr val="tx1"/>
                          </a:solidFill>
                          <a:latin typeface="+mn-lt"/>
                          <a:ea typeface="+mn-ea"/>
                          <a:cs typeface="+mn-cs"/>
                        </a:rPr>
                        <a:t>One: 12</a:t>
                      </a:r>
                    </a:p>
                    <a:p>
                      <a:r>
                        <a:rPr lang="en-IN" sz="1200" b="0" i="0" u="none" strike="noStrike" kern="1200" baseline="0" dirty="0">
                          <a:solidFill>
                            <a:schemeClr val="tx1"/>
                          </a:solidFill>
                          <a:latin typeface="+mn-lt"/>
                          <a:ea typeface="+mn-ea"/>
                          <a:cs typeface="+mn-cs"/>
                        </a:rPr>
                        <a:t>Two: 12</a:t>
                      </a:r>
                    </a:p>
                    <a:p>
                      <a:r>
                        <a:rPr lang="en-IN" sz="1200" b="0" i="0" u="none" strike="noStrike" kern="1200" baseline="0" dirty="0">
                          <a:solidFill>
                            <a:schemeClr val="tx1"/>
                          </a:solidFill>
                          <a:latin typeface="+mn-lt"/>
                          <a:ea typeface="+mn-ea"/>
                          <a:cs typeface="+mn-cs"/>
                        </a:rPr>
                        <a:t>One: 11</a:t>
                      </a:r>
                    </a:p>
                    <a:p>
                      <a:r>
                        <a:rPr lang="en-IN" sz="1200" b="0" i="0" u="none" strike="noStrike" kern="1200" baseline="0" dirty="0">
                          <a:solidFill>
                            <a:schemeClr val="tx1"/>
                          </a:solidFill>
                          <a:latin typeface="+mn-lt"/>
                          <a:ea typeface="+mn-ea"/>
                          <a:cs typeface="+mn-cs"/>
                        </a:rPr>
                        <a:t>Two: 11</a:t>
                      </a:r>
                    </a:p>
                    <a:p>
                      <a:r>
                        <a:rPr lang="en-IN" sz="1400" b="0" i="0" u="none" strike="noStrike" kern="1200" baseline="0" dirty="0">
                          <a:solidFill>
                            <a:schemeClr val="tx1"/>
                          </a:solidFill>
                          <a:latin typeface="+mn-lt"/>
                          <a:ea typeface="+mn-ea"/>
                          <a:cs typeface="+mn-cs"/>
                        </a:rPr>
                        <a:t>Suspending thread One</a:t>
                      </a:r>
                    </a:p>
                    <a:p>
                      <a:endParaRPr lang="en-IN" sz="1200" b="0" i="0" u="none" strike="noStrike" kern="1200" baseline="0" dirty="0">
                        <a:solidFill>
                          <a:schemeClr val="tx1"/>
                        </a:solidFill>
                        <a:latin typeface="+mn-lt"/>
                        <a:ea typeface="+mn-ea"/>
                        <a:cs typeface="+mn-cs"/>
                      </a:endParaRPr>
                    </a:p>
                  </a:txBody>
                  <a:tcPr/>
                </a:tc>
                <a:tc>
                  <a:txBody>
                    <a:bodyPr/>
                    <a:lstStyle/>
                    <a:p>
                      <a:r>
                        <a:rPr lang="en-IN" sz="1400" b="0" i="0" u="none" strike="noStrike" kern="1200" baseline="0" dirty="0">
                          <a:solidFill>
                            <a:schemeClr val="tx1"/>
                          </a:solidFill>
                          <a:latin typeface="+mn-lt"/>
                          <a:ea typeface="+mn-ea"/>
                          <a:cs typeface="+mn-cs"/>
                        </a:rPr>
                        <a:t>Two: 10</a:t>
                      </a:r>
                    </a:p>
                    <a:p>
                      <a:r>
                        <a:rPr lang="en-IN" sz="1400" b="0" i="0" u="none" strike="noStrike" kern="1200" baseline="0" dirty="0">
                          <a:solidFill>
                            <a:schemeClr val="tx1"/>
                          </a:solidFill>
                          <a:latin typeface="+mn-lt"/>
                          <a:ea typeface="+mn-ea"/>
                          <a:cs typeface="+mn-cs"/>
                        </a:rPr>
                        <a:t>Two: 9</a:t>
                      </a:r>
                    </a:p>
                    <a:p>
                      <a:r>
                        <a:rPr lang="en-IN" sz="1400" b="0" i="0" u="none" strike="noStrike" kern="1200" baseline="0" dirty="0">
                          <a:solidFill>
                            <a:schemeClr val="tx1"/>
                          </a:solidFill>
                          <a:latin typeface="+mn-lt"/>
                          <a:ea typeface="+mn-ea"/>
                          <a:cs typeface="+mn-cs"/>
                        </a:rPr>
                        <a:t>Two: 8</a:t>
                      </a:r>
                    </a:p>
                    <a:p>
                      <a:r>
                        <a:rPr lang="en-IN" sz="1400" b="0" i="0" u="none" strike="noStrike" kern="1200" baseline="0" dirty="0">
                          <a:solidFill>
                            <a:schemeClr val="tx1"/>
                          </a:solidFill>
                          <a:latin typeface="+mn-lt"/>
                          <a:ea typeface="+mn-ea"/>
                          <a:cs typeface="+mn-cs"/>
                        </a:rPr>
                        <a:t>Two: 7</a:t>
                      </a:r>
                    </a:p>
                    <a:p>
                      <a:r>
                        <a:rPr lang="en-IN" sz="1400" b="0" i="0" u="none" strike="noStrike" kern="1200" baseline="0" dirty="0">
                          <a:solidFill>
                            <a:schemeClr val="tx1"/>
                          </a:solidFill>
                          <a:latin typeface="+mn-lt"/>
                          <a:ea typeface="+mn-ea"/>
                          <a:cs typeface="+mn-cs"/>
                        </a:rPr>
                        <a:t>Two: 6</a:t>
                      </a:r>
                    </a:p>
                    <a:p>
                      <a:r>
                        <a:rPr lang="en-IN" sz="1400" b="0" i="0" u="none" strike="noStrike" kern="1200" baseline="0" dirty="0">
                          <a:solidFill>
                            <a:schemeClr val="tx1"/>
                          </a:solidFill>
                          <a:latin typeface="+mn-lt"/>
                          <a:ea typeface="+mn-ea"/>
                          <a:cs typeface="+mn-cs"/>
                        </a:rPr>
                        <a:t>Resuming thread One</a:t>
                      </a:r>
                    </a:p>
                    <a:p>
                      <a:r>
                        <a:rPr lang="en-IN" sz="1400" b="0" i="0" u="none" strike="noStrike" kern="1200" baseline="0" dirty="0">
                          <a:solidFill>
                            <a:schemeClr val="tx1"/>
                          </a:solidFill>
                          <a:latin typeface="+mn-lt"/>
                          <a:ea typeface="+mn-ea"/>
                          <a:cs typeface="+mn-cs"/>
                        </a:rPr>
                        <a:t>Suspending thread Two</a:t>
                      </a:r>
                    </a:p>
                    <a:p>
                      <a:r>
                        <a:rPr lang="en-IN" sz="1400" b="0" i="0" u="none" strike="noStrike" kern="1200" baseline="0" dirty="0">
                          <a:solidFill>
                            <a:schemeClr val="tx1"/>
                          </a:solidFill>
                          <a:latin typeface="+mn-lt"/>
                          <a:ea typeface="+mn-ea"/>
                          <a:cs typeface="+mn-cs"/>
                        </a:rPr>
                        <a:t>One: 10</a:t>
                      </a:r>
                    </a:p>
                    <a:p>
                      <a:r>
                        <a:rPr lang="en-IN" sz="1400" b="0" i="0" u="none" strike="noStrike" kern="1200" baseline="0" dirty="0">
                          <a:solidFill>
                            <a:schemeClr val="tx1"/>
                          </a:solidFill>
                          <a:latin typeface="+mn-lt"/>
                          <a:ea typeface="+mn-ea"/>
                          <a:cs typeface="+mn-cs"/>
                        </a:rPr>
                        <a:t>One: 9</a:t>
                      </a:r>
                    </a:p>
                    <a:p>
                      <a:r>
                        <a:rPr lang="en-IN" sz="1400" b="0" i="0" u="none" strike="noStrike" kern="1200" baseline="0" dirty="0">
                          <a:solidFill>
                            <a:schemeClr val="tx1"/>
                          </a:solidFill>
                          <a:latin typeface="+mn-lt"/>
                          <a:ea typeface="+mn-ea"/>
                          <a:cs typeface="+mn-cs"/>
                        </a:rPr>
                        <a:t>One: 8</a:t>
                      </a:r>
                    </a:p>
                    <a:p>
                      <a:r>
                        <a:rPr lang="en-IN" sz="1400" b="0" i="0" u="none" strike="noStrike" kern="1200" baseline="0" dirty="0">
                          <a:solidFill>
                            <a:schemeClr val="tx1"/>
                          </a:solidFill>
                          <a:latin typeface="+mn-lt"/>
                          <a:ea typeface="+mn-ea"/>
                          <a:cs typeface="+mn-cs"/>
                        </a:rPr>
                        <a:t>One: 7</a:t>
                      </a:r>
                    </a:p>
                    <a:p>
                      <a:r>
                        <a:rPr lang="en-IN" sz="1400" b="0" i="0" u="none" strike="noStrike" kern="1200" baseline="0" dirty="0">
                          <a:solidFill>
                            <a:schemeClr val="tx1"/>
                          </a:solidFill>
                          <a:latin typeface="+mn-lt"/>
                          <a:ea typeface="+mn-ea"/>
                          <a:cs typeface="+mn-cs"/>
                        </a:rPr>
                        <a:t>One: 6</a:t>
                      </a:r>
                    </a:p>
                    <a:p>
                      <a:r>
                        <a:rPr lang="en-IN" sz="1400" b="0" i="0" u="none" strike="noStrike" kern="1200" baseline="0" dirty="0">
                          <a:solidFill>
                            <a:schemeClr val="tx1"/>
                          </a:solidFill>
                          <a:latin typeface="+mn-lt"/>
                          <a:ea typeface="+mn-ea"/>
                          <a:cs typeface="+mn-cs"/>
                        </a:rPr>
                        <a:t>Resuming thread Two</a:t>
                      </a:r>
                    </a:p>
                    <a:p>
                      <a:r>
                        <a:rPr lang="en-US" sz="1400" b="0" i="0" u="none" strike="noStrike" kern="1200" baseline="0" dirty="0">
                          <a:solidFill>
                            <a:schemeClr val="tx1"/>
                          </a:solidFill>
                          <a:latin typeface="+mn-lt"/>
                          <a:ea typeface="+mn-ea"/>
                          <a:cs typeface="+mn-cs"/>
                        </a:rPr>
                        <a:t>Waiting for threads to finish.</a:t>
                      </a:r>
                    </a:p>
                    <a:p>
                      <a:r>
                        <a:rPr lang="en-IN" sz="1400" b="0" i="0" u="none" strike="noStrike" kern="1200" baseline="0" dirty="0">
                          <a:solidFill>
                            <a:schemeClr val="tx1"/>
                          </a:solidFill>
                          <a:latin typeface="+mn-lt"/>
                          <a:ea typeface="+mn-ea"/>
                          <a:cs typeface="+mn-cs"/>
                        </a:rPr>
                        <a:t>Two: 5</a:t>
                      </a:r>
                    </a:p>
                    <a:p>
                      <a:r>
                        <a:rPr lang="en-IN" sz="1400" b="0" i="0" u="none" strike="noStrike" kern="1200" baseline="0" dirty="0">
                          <a:solidFill>
                            <a:schemeClr val="tx1"/>
                          </a:solidFill>
                          <a:latin typeface="+mn-lt"/>
                          <a:ea typeface="+mn-ea"/>
                          <a:cs typeface="+mn-cs"/>
                        </a:rPr>
                        <a:t>One: 5</a:t>
                      </a:r>
                    </a:p>
                    <a:p>
                      <a:r>
                        <a:rPr lang="en-IN" sz="1400" b="0" i="0" u="none" strike="noStrike" kern="1200" baseline="0" dirty="0">
                          <a:solidFill>
                            <a:schemeClr val="tx1"/>
                          </a:solidFill>
                          <a:latin typeface="+mn-lt"/>
                          <a:ea typeface="+mn-ea"/>
                          <a:cs typeface="+mn-cs"/>
                        </a:rPr>
                        <a:t>Two: 4</a:t>
                      </a:r>
                    </a:p>
                    <a:p>
                      <a:r>
                        <a:rPr lang="en-IN" sz="1400" b="0" i="0" u="none" strike="noStrike" kern="1200" baseline="0" dirty="0">
                          <a:solidFill>
                            <a:schemeClr val="tx1"/>
                          </a:solidFill>
                          <a:latin typeface="+mn-lt"/>
                          <a:ea typeface="+mn-ea"/>
                          <a:cs typeface="+mn-cs"/>
                        </a:rPr>
                        <a:t>One: 4</a:t>
                      </a:r>
                    </a:p>
                    <a:p>
                      <a:r>
                        <a:rPr lang="en-IN" sz="1400" b="0" i="0" u="none" strike="noStrike" kern="1200" baseline="0" dirty="0">
                          <a:solidFill>
                            <a:schemeClr val="tx1"/>
                          </a:solidFill>
                          <a:latin typeface="+mn-lt"/>
                          <a:ea typeface="+mn-ea"/>
                          <a:cs typeface="+mn-cs"/>
                        </a:rPr>
                        <a:t>Two: 3</a:t>
                      </a:r>
                    </a:p>
                    <a:p>
                      <a:r>
                        <a:rPr lang="en-IN" sz="1400" b="0" i="0" u="none" strike="noStrike" kern="1200" baseline="0" dirty="0">
                          <a:solidFill>
                            <a:schemeClr val="tx1"/>
                          </a:solidFill>
                          <a:latin typeface="+mn-lt"/>
                          <a:ea typeface="+mn-ea"/>
                          <a:cs typeface="+mn-cs"/>
                        </a:rPr>
                        <a:t>One: 3</a:t>
                      </a:r>
                    </a:p>
                    <a:p>
                      <a:r>
                        <a:rPr lang="en-IN" sz="1400" b="0" i="0" u="none" strike="noStrike" kern="1200" baseline="0" dirty="0">
                          <a:solidFill>
                            <a:schemeClr val="tx1"/>
                          </a:solidFill>
                          <a:latin typeface="+mn-lt"/>
                          <a:ea typeface="+mn-ea"/>
                          <a:cs typeface="+mn-cs"/>
                        </a:rPr>
                        <a:t>Two: 2</a:t>
                      </a:r>
                    </a:p>
                    <a:p>
                      <a:r>
                        <a:rPr lang="en-IN" sz="1400" b="0" i="0" u="none" strike="noStrike" kern="1200" baseline="0" dirty="0">
                          <a:solidFill>
                            <a:schemeClr val="tx1"/>
                          </a:solidFill>
                          <a:latin typeface="+mn-lt"/>
                          <a:ea typeface="+mn-ea"/>
                          <a:cs typeface="+mn-cs"/>
                        </a:rPr>
                        <a:t>One: 2</a:t>
                      </a:r>
                    </a:p>
                    <a:p>
                      <a:r>
                        <a:rPr lang="en-IN" sz="1400" b="0" i="0" u="none" strike="noStrike" kern="1200" baseline="0" dirty="0">
                          <a:solidFill>
                            <a:schemeClr val="tx1"/>
                          </a:solidFill>
                          <a:latin typeface="+mn-lt"/>
                          <a:ea typeface="+mn-ea"/>
                          <a:cs typeface="+mn-cs"/>
                        </a:rPr>
                        <a:t>Two: 1</a:t>
                      </a:r>
                    </a:p>
                    <a:p>
                      <a:r>
                        <a:rPr lang="en-IN" sz="1400" b="0" i="0" u="none" strike="noStrike" kern="1200" baseline="0" dirty="0">
                          <a:solidFill>
                            <a:schemeClr val="tx1"/>
                          </a:solidFill>
                          <a:latin typeface="+mn-lt"/>
                          <a:ea typeface="+mn-ea"/>
                          <a:cs typeface="+mn-cs"/>
                        </a:rPr>
                        <a:t>One: 1</a:t>
                      </a:r>
                    </a:p>
                    <a:p>
                      <a:r>
                        <a:rPr lang="en-IN" sz="1400" b="0" i="0" u="none" strike="noStrike" kern="1200" baseline="0" dirty="0">
                          <a:solidFill>
                            <a:schemeClr val="tx1"/>
                          </a:solidFill>
                          <a:latin typeface="+mn-lt"/>
                          <a:ea typeface="+mn-ea"/>
                          <a:cs typeface="+mn-cs"/>
                        </a:rPr>
                        <a:t>Two exiting.</a:t>
                      </a:r>
                    </a:p>
                    <a:p>
                      <a:r>
                        <a:rPr lang="en-IN" sz="1400" b="0" i="0" u="none" strike="noStrike" kern="1200" baseline="0" dirty="0">
                          <a:solidFill>
                            <a:schemeClr val="tx1"/>
                          </a:solidFill>
                          <a:latin typeface="+mn-lt"/>
                          <a:ea typeface="+mn-ea"/>
                          <a:cs typeface="+mn-cs"/>
                        </a:rPr>
                        <a:t>One exiting.</a:t>
                      </a:r>
                    </a:p>
                    <a:p>
                      <a:r>
                        <a:rPr lang="en-IN" sz="1400" b="0" i="0" u="none" strike="noStrike" kern="1200" baseline="0" dirty="0">
                          <a:solidFill>
                            <a:schemeClr val="tx1"/>
                          </a:solidFill>
                          <a:latin typeface="+mn-lt"/>
                          <a:ea typeface="+mn-ea"/>
                          <a:cs typeface="+mn-cs"/>
                        </a:rPr>
                        <a:t>Main thread exiting.</a:t>
                      </a:r>
                      <a:endParaRPr lang="en-IN" sz="11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40901826"/>
                  </a:ext>
                </a:extLst>
              </a:tr>
            </a:tbl>
          </a:graphicData>
        </a:graphic>
      </p:graphicFrame>
      <p:sp>
        <p:nvSpPr>
          <p:cNvPr id="3" name="Title 2"/>
          <p:cNvSpPr>
            <a:spLocks noGrp="1"/>
          </p:cNvSpPr>
          <p:nvPr>
            <p:ph type="title"/>
          </p:nvPr>
        </p:nvSpPr>
        <p:spPr>
          <a:xfrm>
            <a:off x="612560" y="1"/>
            <a:ext cx="10120986" cy="430566"/>
          </a:xfrm>
        </p:spPr>
        <p:txBody>
          <a:bodyPr>
            <a:normAutofit fontScale="90000"/>
          </a:bodyPr>
          <a:lstStyle/>
          <a:p>
            <a:r>
              <a:rPr lang="en-US" b="1" i="0" u="none" strike="noStrike" baseline="0" dirty="0">
                <a:latin typeface="FranklinGothic-DemiCnd"/>
              </a:rPr>
              <a:t>Suspending, Resuming, and Stopping Threads</a:t>
            </a:r>
            <a:endParaRPr lang="en-IN" sz="4800" dirty="0"/>
          </a:p>
        </p:txBody>
      </p:sp>
    </p:spTree>
    <p:extLst>
      <p:ext uri="{BB962C8B-B14F-4D97-AF65-F5344CB8AC3E}">
        <p14:creationId xmlns:p14="http://schemas.microsoft.com/office/powerpoint/2010/main" val="4069867893"/>
      </p:ext>
    </p:extLst>
  </p:cSld>
  <p:clrMapOvr>
    <a:masterClrMapping/>
  </p:clrMapOvr>
  <mc:AlternateContent xmlns:mc="http://schemas.openxmlformats.org/markup-compatibility/2006" xmlns:p14="http://schemas.microsoft.com/office/powerpoint/2010/main">
    <mc:Choice Requires="p14">
      <p:transition spd="slow" p14:dur="2000" advTm="8932"/>
    </mc:Choice>
    <mc:Fallback xmlns="">
      <p:transition spd="slow" advTm="8932"/>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sz="2800" dirty="0"/>
          </a:p>
        </p:txBody>
      </p:sp>
      <p:sp>
        <p:nvSpPr>
          <p:cNvPr id="3" name="Title 2"/>
          <p:cNvSpPr>
            <a:spLocks noGrp="1"/>
          </p:cNvSpPr>
          <p:nvPr>
            <p:ph type="title"/>
          </p:nvPr>
        </p:nvSpPr>
        <p:spPr/>
        <p:txBody>
          <a:bodyPr/>
          <a:lstStyle/>
          <a:p>
            <a:r>
              <a:rPr lang="en-IN" b="1" dirty="0"/>
              <a:t>Deadlock in java</a:t>
            </a:r>
          </a:p>
        </p:txBody>
      </p:sp>
      <p:pic>
        <p:nvPicPr>
          <p:cNvPr id="2050" name="Picture 2" descr="Image result for deadlock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1477941"/>
            <a:ext cx="8305800" cy="4051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712148"/>
      </p:ext>
    </p:extLst>
  </p:cSld>
  <p:clrMapOvr>
    <a:masterClrMapping/>
  </p:clrMapOvr>
  <mc:AlternateContent xmlns:mc="http://schemas.openxmlformats.org/markup-compatibility/2006" xmlns:p14="http://schemas.microsoft.com/office/powerpoint/2010/main">
    <mc:Choice Requires="p14">
      <p:transition spd="slow" p14:dur="2000" advTm="54522"/>
    </mc:Choice>
    <mc:Fallback xmlns="">
      <p:transition spd="slow" advTm="54522"/>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1"/>
            <a:ext cx="10789920" cy="5386090"/>
          </a:xfrm>
          <a:prstGeom prst="rect">
            <a:avLst/>
          </a:prstGeom>
        </p:spPr>
        <p:txBody>
          <a:bodyPr wrap="square">
            <a:spAutoFit/>
          </a:bodyPr>
          <a:lstStyle/>
          <a:p>
            <a:pPr algn="ctr"/>
            <a:r>
              <a:rPr lang="en-IN" sz="3200" b="1" dirty="0"/>
              <a:t>Deadlock</a:t>
            </a:r>
          </a:p>
          <a:p>
            <a:pPr algn="just">
              <a:buFont typeface="Arial" pitchFamily="34" charset="0"/>
              <a:buChar char="•"/>
            </a:pPr>
            <a:r>
              <a:rPr lang="en-IN" sz="2400" dirty="0"/>
              <a:t>A special type of error that you need to avoid that relates specifically to multitasking is </a:t>
            </a:r>
            <a:r>
              <a:rPr lang="en-IN" sz="2400" i="1" dirty="0"/>
              <a:t>deadlock, </a:t>
            </a:r>
            <a:r>
              <a:rPr lang="en-IN" sz="2400" b="1" dirty="0">
                <a:solidFill>
                  <a:srgbClr val="FF0000"/>
                </a:solidFill>
              </a:rPr>
              <a:t>which occurs when two threads have a circular dependency on a pair of synchronized objects.</a:t>
            </a:r>
          </a:p>
          <a:p>
            <a:pPr algn="just"/>
            <a:endParaRPr lang="en-IN" sz="2400" dirty="0"/>
          </a:p>
          <a:p>
            <a:pPr algn="just">
              <a:buFont typeface="Arial" pitchFamily="34" charset="0"/>
              <a:buChar char="•"/>
            </a:pPr>
            <a:r>
              <a:rPr lang="en-IN" sz="2400" dirty="0"/>
              <a:t>For example, suppose one thread enters the monitor on object X and another thread enters the monitor on object Y. </a:t>
            </a:r>
          </a:p>
          <a:p>
            <a:pPr algn="just"/>
            <a:endParaRPr lang="en-IN" sz="2400" dirty="0"/>
          </a:p>
          <a:p>
            <a:pPr algn="just">
              <a:buFont typeface="Arial" pitchFamily="34" charset="0"/>
              <a:buChar char="•"/>
            </a:pPr>
            <a:r>
              <a:rPr lang="en-IN" sz="2400" dirty="0"/>
              <a:t>If the thread in X tries to call any  synchronized method on Y, it will block as expected.</a:t>
            </a:r>
          </a:p>
          <a:p>
            <a:pPr algn="just">
              <a:buFont typeface="Arial" pitchFamily="34" charset="0"/>
              <a:buChar char="•"/>
            </a:pPr>
            <a:endParaRPr lang="en-IN" sz="2400" dirty="0"/>
          </a:p>
          <a:p>
            <a:pPr algn="just">
              <a:buFont typeface="Arial" pitchFamily="34" charset="0"/>
              <a:buChar char="•"/>
            </a:pPr>
            <a:r>
              <a:rPr lang="en-IN" sz="2400" dirty="0"/>
              <a:t> However, if the thread in Y, in turn, tries to call any synchronized method on X, the thread waits forever, because to access X, it would have to release its own lock on Y so that the first thread could complete</a:t>
            </a:r>
          </a:p>
        </p:txBody>
      </p:sp>
      <p:sp>
        <p:nvSpPr>
          <p:cNvPr id="3" name="Rectangle 2"/>
          <p:cNvSpPr/>
          <p:nvPr/>
        </p:nvSpPr>
        <p:spPr>
          <a:xfrm flipV="1">
            <a:off x="12496800" y="8381999"/>
            <a:ext cx="19812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68315443"/>
      </p:ext>
    </p:extLst>
  </p:cSld>
  <p:clrMapOvr>
    <a:masterClrMapping/>
  </p:clrMapOvr>
  <mc:AlternateContent xmlns:mc="http://schemas.openxmlformats.org/markup-compatibility/2006" xmlns:p14="http://schemas.microsoft.com/office/powerpoint/2010/main">
    <mc:Choice Requires="p14">
      <p:transition spd="slow" p14:dur="2000" advTm="41479"/>
    </mc:Choice>
    <mc:Fallback xmlns="">
      <p:transition spd="slow" advTm="41479"/>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65825" y="958788"/>
            <a:ext cx="11026065" cy="4507557"/>
          </a:xfrm>
        </p:spPr>
        <p:txBody>
          <a:bodyPr>
            <a:normAutofit/>
          </a:bodyPr>
          <a:lstStyle/>
          <a:p>
            <a:pPr algn="just"/>
            <a:r>
              <a:rPr lang="en-IN" sz="2400" dirty="0">
                <a:latin typeface="Times New Roman" panose="02020603050405020304" pitchFamily="18" charset="0"/>
                <a:cs typeface="Times New Roman" panose="02020603050405020304" pitchFamily="18" charset="0"/>
              </a:rPr>
              <a:t>Every thread in Java has a priority that helps the thread scheduler to determine the order in which threads scheduled.</a:t>
            </a:r>
          </a:p>
          <a:p>
            <a:pPr algn="just"/>
            <a:r>
              <a:rPr lang="en-IN" sz="2400" dirty="0">
                <a:latin typeface="Times New Roman" panose="02020603050405020304" pitchFamily="18" charset="0"/>
                <a:cs typeface="Times New Roman" panose="02020603050405020304" pitchFamily="18" charset="0"/>
              </a:rPr>
              <a:t>By default, all the threads had the same priority.</a:t>
            </a:r>
          </a:p>
          <a:p>
            <a:pPr algn="just"/>
            <a:r>
              <a:rPr lang="en-IN" sz="2400" dirty="0">
                <a:latin typeface="Times New Roman" panose="02020603050405020304" pitchFamily="18" charset="0"/>
                <a:cs typeface="Times New Roman" panose="02020603050405020304" pitchFamily="18" charset="0"/>
              </a:rPr>
              <a:t>Synchronization in java is the capability to control the access of multiple threads to any shared resource.</a:t>
            </a:r>
          </a:p>
          <a:p>
            <a:pPr algn="just"/>
            <a:r>
              <a:rPr lang="en-IN" sz="2400" dirty="0">
                <a:latin typeface="Times New Roman" panose="02020603050405020304" pitchFamily="18" charset="0"/>
                <a:cs typeface="Times New Roman" panose="02020603050405020304" pitchFamily="18" charset="0"/>
              </a:rPr>
              <a:t>Synchronization is built around an internal entity known as the lock or monitor. </a:t>
            </a:r>
          </a:p>
          <a:p>
            <a:pPr algn="just"/>
            <a:r>
              <a:rPr lang="en-IN" sz="2400" dirty="0">
                <a:latin typeface="Times New Roman" panose="02020603050405020304" pitchFamily="18" charset="0"/>
                <a:cs typeface="Times New Roman" panose="02020603050405020304" pitchFamily="18" charset="0"/>
              </a:rPr>
              <a:t>Every object has an lock associated with it. </a:t>
            </a:r>
          </a:p>
        </p:txBody>
      </p:sp>
      <p:sp>
        <p:nvSpPr>
          <p:cNvPr id="3" name="Title 2"/>
          <p:cNvSpPr>
            <a:spLocks noGrp="1"/>
          </p:cNvSpPr>
          <p:nvPr>
            <p:ph type="title"/>
          </p:nvPr>
        </p:nvSpPr>
        <p:spPr>
          <a:xfrm>
            <a:off x="1130270" y="124288"/>
            <a:ext cx="9603275" cy="727968"/>
          </a:xfrm>
        </p:spPr>
        <p:txBody>
          <a:bodyPr>
            <a:normAutofit/>
          </a:bodyPr>
          <a:lstStyle/>
          <a:p>
            <a:r>
              <a:rPr lang="en-IN" b="1" dirty="0"/>
              <a:t>Conclusion</a:t>
            </a:r>
            <a:endParaRPr lang="en-IN" dirty="0"/>
          </a:p>
        </p:txBody>
      </p:sp>
    </p:spTree>
    <p:extLst>
      <p:ext uri="{BB962C8B-B14F-4D97-AF65-F5344CB8AC3E}">
        <p14:creationId xmlns:p14="http://schemas.microsoft.com/office/powerpoint/2010/main" val="3302561969"/>
      </p:ext>
    </p:extLst>
  </p:cSld>
  <p:clrMapOvr>
    <a:masterClrMapping/>
  </p:clrMapOvr>
  <mc:AlternateContent xmlns:mc="http://schemas.openxmlformats.org/markup-compatibility/2006" xmlns:p14="http://schemas.microsoft.com/office/powerpoint/2010/main">
    <mc:Choice Requires="p14">
      <p:transition spd="slow" p14:dur="2000" advTm="48103"/>
    </mc:Choice>
    <mc:Fallback xmlns="">
      <p:transition spd="slow" advTm="4810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8373" y="914400"/>
            <a:ext cx="11372295" cy="4873841"/>
          </a:xfrm>
        </p:spPr>
        <p:txBody>
          <a:bodyPr>
            <a:normAutofit lnSpcReduction="10000"/>
          </a:bodyPr>
          <a:lstStyle/>
          <a:p>
            <a:pPr algn="just"/>
            <a:r>
              <a:rPr lang="en-IN" sz="2400" dirty="0">
                <a:latin typeface="Times New Roman" panose="02020603050405020304" pitchFamily="18" charset="0"/>
                <a:cs typeface="Times New Roman" panose="02020603050405020304" pitchFamily="18" charset="0"/>
              </a:rPr>
              <a:t>If two threads have same priority then we can’t expect which thread will execute first. It depends on thread scheduler’s algorithm(</a:t>
            </a:r>
            <a:r>
              <a:rPr lang="en-IN" sz="2400" dirty="0">
                <a:solidFill>
                  <a:srgbClr val="FF0000"/>
                </a:solidFill>
                <a:latin typeface="Times New Roman" panose="02020603050405020304" pitchFamily="18" charset="0"/>
                <a:cs typeface="Times New Roman" panose="02020603050405020304" pitchFamily="18" charset="0"/>
              </a:rPr>
              <a:t>Round-Robin, First Come First Serve, </a:t>
            </a:r>
            <a:r>
              <a:rPr lang="en-IN" sz="2400" dirty="0" err="1">
                <a:solidFill>
                  <a:srgbClr val="FF0000"/>
                </a:solidFill>
                <a:latin typeface="Times New Roman" panose="02020603050405020304" pitchFamily="18" charset="0"/>
                <a:cs typeface="Times New Roman" panose="02020603050405020304" pitchFamily="18" charset="0"/>
              </a:rPr>
              <a:t>etc</a:t>
            </a:r>
            <a:r>
              <a:rPr lang="en-IN" sz="2400" dirty="0">
                <a:latin typeface="Times New Roman" panose="02020603050405020304" pitchFamily="18" charset="0"/>
                <a:cs typeface="Times New Roman" panose="02020603050405020304" pitchFamily="18" charset="0"/>
              </a:rPr>
              <a:t>)</a:t>
            </a:r>
          </a:p>
          <a:p>
            <a:pPr fontAlgn="base"/>
            <a:r>
              <a:rPr lang="en-IN" sz="2400" dirty="0">
                <a:latin typeface="Times New Roman" panose="02020603050405020304" pitchFamily="18" charset="0"/>
                <a:cs typeface="Times New Roman" panose="02020603050405020304" pitchFamily="18" charset="0"/>
              </a:rPr>
              <a:t>Thread with highest priority will get execution chance prior to other threads. Suppose there are 3 threads t1, t2 and t3 with priorities 4, 6 and 1. So, thread t2 will execute first based on maximum priority 6 after that t1 will execute and then t3.</a:t>
            </a:r>
          </a:p>
          <a:p>
            <a:pPr marL="45720" indent="0" fontAlgn="base">
              <a:buNone/>
            </a:pPr>
            <a:endParaRPr lang="en-IN" sz="2400" dirty="0">
              <a:latin typeface="Times New Roman" panose="02020603050405020304" pitchFamily="18" charset="0"/>
              <a:cs typeface="Times New Roman" panose="02020603050405020304" pitchFamily="18" charset="0"/>
            </a:endParaRPr>
          </a:p>
          <a:p>
            <a:pPr fontAlgn="base"/>
            <a:r>
              <a:rPr lang="en-IN" sz="2400" b="1" dirty="0">
                <a:latin typeface="Times New Roman" panose="02020603050405020304" pitchFamily="18" charset="0"/>
                <a:cs typeface="Times New Roman" panose="02020603050405020304" pitchFamily="18" charset="0"/>
              </a:rPr>
              <a:t>Default priority for main thread is always 5, </a:t>
            </a:r>
            <a:r>
              <a:rPr lang="en-IN" sz="2400" dirty="0">
                <a:latin typeface="Times New Roman" panose="02020603050405020304" pitchFamily="18" charset="0"/>
                <a:cs typeface="Times New Roman" panose="02020603050405020304" pitchFamily="18" charset="0"/>
              </a:rPr>
              <a:t>it can be changed later. Default priority for all other threads depends on the priority of parent thread.</a:t>
            </a:r>
          </a:p>
          <a:p>
            <a:pPr marL="45720" indent="0" fontAlgn="base">
              <a:buNone/>
            </a:pPr>
            <a:endParaRPr lang="en-IN" sz="2400" dirty="0">
              <a:latin typeface="Times New Roman" panose="02020603050405020304" pitchFamily="18" charset="0"/>
              <a:cs typeface="Times New Roman" panose="02020603050405020304" pitchFamily="18" charset="0"/>
            </a:endParaRPr>
          </a:p>
          <a:p>
            <a:pPr fontAlgn="base"/>
            <a:r>
              <a:rPr lang="en-IN" sz="2400" dirty="0">
                <a:latin typeface="Times New Roman" panose="02020603050405020304" pitchFamily="18" charset="0"/>
                <a:cs typeface="Times New Roman" panose="02020603050405020304" pitchFamily="18" charset="0"/>
              </a:rPr>
              <a:t>A child thread  gets same priority as parent .</a:t>
            </a:r>
          </a:p>
          <a:p>
            <a:pPr fontAlgn="base"/>
            <a:endParaRPr lang="en-IN" dirty="0">
              <a:latin typeface="Times New Roman" panose="02020603050405020304" pitchFamily="18" charset="0"/>
              <a:cs typeface="Times New Roman" panose="02020603050405020304" pitchFamily="18" charset="0"/>
            </a:endParaRPr>
          </a:p>
          <a:p>
            <a:endParaRPr lang="en-IN" dirty="0"/>
          </a:p>
        </p:txBody>
      </p:sp>
      <p:sp>
        <p:nvSpPr>
          <p:cNvPr id="3" name="Title 2"/>
          <p:cNvSpPr>
            <a:spLocks noGrp="1"/>
          </p:cNvSpPr>
          <p:nvPr>
            <p:ph type="title"/>
          </p:nvPr>
        </p:nvSpPr>
        <p:spPr>
          <a:xfrm>
            <a:off x="630316" y="133165"/>
            <a:ext cx="10103230" cy="408374"/>
          </a:xfrm>
        </p:spPr>
        <p:txBody>
          <a:bodyPr>
            <a:normAutofit fontScale="90000"/>
          </a:bodyPr>
          <a:lstStyle/>
          <a:p>
            <a:r>
              <a:rPr lang="en-IN" b="1" dirty="0"/>
              <a:t>Thread Priorities</a:t>
            </a:r>
            <a:endParaRPr lang="en-IN" dirty="0"/>
          </a:p>
        </p:txBody>
      </p:sp>
    </p:spTree>
    <p:extLst>
      <p:ext uri="{BB962C8B-B14F-4D97-AF65-F5344CB8AC3E}">
        <p14:creationId xmlns:p14="http://schemas.microsoft.com/office/powerpoint/2010/main" val="3464987180"/>
      </p:ext>
    </p:extLst>
  </p:cSld>
  <p:clrMapOvr>
    <a:masterClrMapping/>
  </p:clrMapOvr>
  <mc:AlternateContent xmlns:mc="http://schemas.openxmlformats.org/markup-compatibility/2006" xmlns:p14="http://schemas.microsoft.com/office/powerpoint/2010/main">
    <mc:Choice Requires="p14">
      <p:transition spd="slow" p14:dur="2000" advTm="76557"/>
    </mc:Choice>
    <mc:Fallback xmlns="">
      <p:transition spd="slow" advTm="7655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2054" y="1600200"/>
            <a:ext cx="10777492" cy="3610992"/>
          </a:xfrm>
        </p:spPr>
        <p:txBody>
          <a:bodyPr>
            <a:noAutofit/>
          </a:bodyPr>
          <a:lstStyle/>
          <a:p>
            <a:pPr>
              <a:buFont typeface="Arial" pitchFamily="34" charset="0"/>
              <a:buChar char="•"/>
            </a:pPr>
            <a:r>
              <a:rPr lang="en-IN" sz="2400" dirty="0">
                <a:latin typeface="Times New Roman" panose="02020603050405020304" pitchFamily="18" charset="0"/>
                <a:cs typeface="Times New Roman" panose="02020603050405020304" pitchFamily="18" charset="0"/>
              </a:rPr>
              <a:t>You can obtain the current priority setting by calling the </a:t>
            </a:r>
            <a:r>
              <a:rPr lang="en-IN" sz="2400" b="1" dirty="0" err="1">
                <a:latin typeface="Times New Roman" panose="02020603050405020304" pitchFamily="18" charset="0"/>
                <a:cs typeface="Times New Roman" panose="02020603050405020304" pitchFamily="18" charset="0"/>
              </a:rPr>
              <a:t>getPriority</a:t>
            </a:r>
            <a:r>
              <a:rPr lang="en-IN" sz="2400" b="1" dirty="0">
                <a:latin typeface="Times New Roman" panose="02020603050405020304" pitchFamily="18" charset="0"/>
                <a:cs typeface="Times New Roman" panose="02020603050405020304" pitchFamily="18" charset="0"/>
              </a:rPr>
              <a:t>( ) method of Thread.</a:t>
            </a:r>
          </a:p>
          <a:p>
            <a:endParaRPr lang="en-IN" sz="2400" b="1" dirty="0">
              <a:latin typeface="Times New Roman" panose="02020603050405020304" pitchFamily="18" charset="0"/>
              <a:cs typeface="Times New Roman" panose="02020603050405020304" pitchFamily="18" charset="0"/>
            </a:endParaRPr>
          </a:p>
          <a:p>
            <a:pPr>
              <a:buFont typeface="Arial" pitchFamily="34" charset="0"/>
              <a:buChar char="•"/>
            </a:pPr>
            <a:r>
              <a:rPr lang="en-IN" sz="2400" b="1" dirty="0">
                <a:latin typeface="Times New Roman" panose="02020603050405020304" pitchFamily="18" charset="0"/>
                <a:cs typeface="Times New Roman" panose="02020603050405020304" pitchFamily="18" charset="0"/>
              </a:rPr>
              <a:t>General form is shown here:</a:t>
            </a:r>
          </a:p>
          <a:p>
            <a:pPr marL="45720" indent="0">
              <a:buNone/>
            </a:pPr>
            <a:r>
              <a:rPr lang="en-IN" sz="2400" b="1" dirty="0">
                <a:latin typeface="Times New Roman" panose="02020603050405020304" pitchFamily="18" charset="0"/>
                <a:cs typeface="Times New Roman" panose="02020603050405020304" pitchFamily="18" charset="0"/>
              </a:rPr>
              <a:t>		final </a:t>
            </a:r>
            <a:r>
              <a:rPr lang="en-IN" sz="2400" b="1" dirty="0" err="1">
                <a:latin typeface="Times New Roman" panose="02020603050405020304" pitchFamily="18" charset="0"/>
                <a:cs typeface="Times New Roman" panose="02020603050405020304" pitchFamily="18" charset="0"/>
              </a:rPr>
              <a:t>int</a:t>
            </a:r>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getPriority</a:t>
            </a:r>
            <a:r>
              <a:rPr lang="en-IN" sz="2400" b="1" dirty="0">
                <a:latin typeface="Times New Roman" panose="02020603050405020304" pitchFamily="18" charset="0"/>
                <a:cs typeface="Times New Roman" panose="02020603050405020304" pitchFamily="18" charset="0"/>
              </a:rPr>
              <a:t>( )</a:t>
            </a:r>
          </a:p>
        </p:txBody>
      </p:sp>
      <p:sp>
        <p:nvSpPr>
          <p:cNvPr id="2" name="Title 1"/>
          <p:cNvSpPr>
            <a:spLocks noGrp="1"/>
          </p:cNvSpPr>
          <p:nvPr>
            <p:ph type="title"/>
          </p:nvPr>
        </p:nvSpPr>
        <p:spPr>
          <a:xfrm>
            <a:off x="1091953" y="0"/>
            <a:ext cx="9118847" cy="514905"/>
          </a:xfrm>
        </p:spPr>
        <p:txBody>
          <a:bodyPr>
            <a:noAutofit/>
          </a:bodyPr>
          <a:lstStyle/>
          <a:p>
            <a:r>
              <a:rPr lang="en-IN" sz="4000" b="1" dirty="0"/>
              <a:t>Thread Priorities</a:t>
            </a:r>
            <a:endParaRPr lang="en-IN" sz="4000" dirty="0"/>
          </a:p>
        </p:txBody>
      </p:sp>
    </p:spTree>
    <p:extLst>
      <p:ext uri="{BB962C8B-B14F-4D97-AF65-F5344CB8AC3E}">
        <p14:creationId xmlns:p14="http://schemas.microsoft.com/office/powerpoint/2010/main" val="658596089"/>
      </p:ext>
    </p:extLst>
  </p:cSld>
  <p:clrMapOvr>
    <a:masterClrMapping/>
  </p:clrMapOvr>
  <mc:AlternateContent xmlns:mc="http://schemas.openxmlformats.org/markup-compatibility/2006" xmlns:p14="http://schemas.microsoft.com/office/powerpoint/2010/main">
    <mc:Choice Requires="p14">
      <p:transition spd="slow" p14:dur="2000" advTm="14412"/>
    </mc:Choice>
    <mc:Fallback xmlns="">
      <p:transition spd="slow" advTm="1441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09619" y="896471"/>
            <a:ext cx="10989321" cy="5190564"/>
          </a:xfrm>
        </p:spPr>
        <p:txBody>
          <a:bodyPr>
            <a:normAutofit fontScale="85000" lnSpcReduction="20000"/>
          </a:bodyPr>
          <a:lstStyle/>
          <a:p>
            <a:pPr marL="45720" indent="0">
              <a:buNone/>
            </a:pPr>
            <a:r>
              <a:rPr lang="en-IN" b="1" dirty="0"/>
              <a:t>class</a:t>
            </a:r>
            <a:r>
              <a:rPr lang="en-IN" dirty="0"/>
              <a:t> TestMultiPriority1 </a:t>
            </a:r>
            <a:r>
              <a:rPr lang="en-IN" b="1" dirty="0"/>
              <a:t>extends</a:t>
            </a:r>
            <a:r>
              <a:rPr lang="en-IN" dirty="0"/>
              <a:t> Thread{  </a:t>
            </a:r>
          </a:p>
          <a:p>
            <a:pPr marL="45720" indent="0">
              <a:buNone/>
            </a:pPr>
            <a:r>
              <a:rPr lang="en-IN" dirty="0"/>
              <a:t> </a:t>
            </a:r>
            <a:r>
              <a:rPr lang="en-IN" b="1" dirty="0"/>
              <a:t>public</a:t>
            </a:r>
            <a:r>
              <a:rPr lang="en-IN" dirty="0"/>
              <a:t> </a:t>
            </a:r>
            <a:r>
              <a:rPr lang="en-IN" b="1" dirty="0"/>
              <a:t>void</a:t>
            </a:r>
            <a:r>
              <a:rPr lang="en-IN" dirty="0"/>
              <a:t> run(){  </a:t>
            </a:r>
          </a:p>
          <a:p>
            <a:pPr marL="45720" indent="0">
              <a:buNone/>
            </a:pPr>
            <a:r>
              <a:rPr lang="en-IN" dirty="0"/>
              <a:t>   </a:t>
            </a:r>
            <a:r>
              <a:rPr lang="en-IN" dirty="0" err="1"/>
              <a:t>System.out.println</a:t>
            </a:r>
            <a:r>
              <a:rPr lang="en-IN" dirty="0"/>
              <a:t>("running thread name is:"+</a:t>
            </a:r>
            <a:r>
              <a:rPr lang="en-IN" dirty="0" err="1">
                <a:highlight>
                  <a:srgbClr val="FFFF00"/>
                </a:highlight>
              </a:rPr>
              <a:t>Thread.currentThread</a:t>
            </a:r>
            <a:r>
              <a:rPr lang="en-IN" dirty="0">
                <a:highlight>
                  <a:srgbClr val="FFFF00"/>
                </a:highlight>
              </a:rPr>
              <a:t>().</a:t>
            </a:r>
            <a:r>
              <a:rPr lang="en-IN" dirty="0" err="1">
                <a:highlight>
                  <a:srgbClr val="FFFF00"/>
                </a:highlight>
              </a:rPr>
              <a:t>getName</a:t>
            </a:r>
            <a:r>
              <a:rPr lang="en-IN" dirty="0"/>
              <a:t>());  </a:t>
            </a:r>
          </a:p>
          <a:p>
            <a:pPr marL="45720" indent="0">
              <a:buNone/>
            </a:pPr>
            <a:r>
              <a:rPr lang="en-IN" dirty="0"/>
              <a:t>   </a:t>
            </a:r>
            <a:r>
              <a:rPr lang="en-IN" dirty="0" err="1"/>
              <a:t>System.out.println</a:t>
            </a:r>
            <a:r>
              <a:rPr lang="en-IN" dirty="0"/>
              <a:t>("running thread priority is:"+</a:t>
            </a:r>
            <a:r>
              <a:rPr lang="en-IN" dirty="0" err="1">
                <a:highlight>
                  <a:srgbClr val="FFFF00"/>
                </a:highlight>
              </a:rPr>
              <a:t>Thread.currentThread</a:t>
            </a:r>
            <a:r>
              <a:rPr lang="en-IN" dirty="0">
                <a:highlight>
                  <a:srgbClr val="FFFF00"/>
                </a:highlight>
              </a:rPr>
              <a:t>().</a:t>
            </a:r>
            <a:r>
              <a:rPr lang="en-IN" dirty="0" err="1">
                <a:highlight>
                  <a:srgbClr val="FFFF00"/>
                </a:highlight>
              </a:rPr>
              <a:t>getPriority</a:t>
            </a:r>
            <a:r>
              <a:rPr lang="en-IN" dirty="0">
                <a:highlight>
                  <a:srgbClr val="FFFF00"/>
                </a:highlight>
              </a:rPr>
              <a:t>(</a:t>
            </a:r>
            <a:r>
              <a:rPr lang="en-IN" dirty="0"/>
              <a:t>));  </a:t>
            </a:r>
          </a:p>
          <a:p>
            <a:pPr marL="45720" indent="0">
              <a:buNone/>
            </a:pPr>
            <a:r>
              <a:rPr lang="en-IN" dirty="0"/>
              <a:t>  }  </a:t>
            </a:r>
          </a:p>
          <a:p>
            <a:pPr marL="4572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45720" indent="0">
              <a:buNone/>
            </a:pPr>
            <a:r>
              <a:rPr lang="en-IN" dirty="0"/>
              <a:t>  TestMultiPriority1 m1=</a:t>
            </a:r>
            <a:r>
              <a:rPr lang="en-IN" b="1" dirty="0"/>
              <a:t>new</a:t>
            </a:r>
            <a:r>
              <a:rPr lang="en-IN" dirty="0"/>
              <a:t> TestMultiPriority1();  </a:t>
            </a:r>
          </a:p>
          <a:p>
            <a:pPr marL="45720" indent="0">
              <a:buNone/>
            </a:pPr>
            <a:r>
              <a:rPr lang="en-IN" dirty="0"/>
              <a:t>  TestMultiPriority1 m2=</a:t>
            </a:r>
            <a:r>
              <a:rPr lang="en-IN" b="1" dirty="0"/>
              <a:t>new</a:t>
            </a:r>
            <a:r>
              <a:rPr lang="en-IN" dirty="0"/>
              <a:t> TestMultiPriority1();  </a:t>
            </a:r>
          </a:p>
          <a:p>
            <a:pPr marL="45720" indent="0">
              <a:buNone/>
            </a:pPr>
            <a:r>
              <a:rPr lang="en-IN" dirty="0"/>
              <a:t>  m1.setPriority(</a:t>
            </a:r>
            <a:r>
              <a:rPr lang="en-IN" dirty="0" err="1"/>
              <a:t>Thread.MAX</a:t>
            </a:r>
            <a:r>
              <a:rPr lang="en-IN" dirty="0"/>
              <a:t> _PRIORITY);  </a:t>
            </a:r>
          </a:p>
          <a:p>
            <a:pPr marL="45720" indent="0">
              <a:buNone/>
            </a:pPr>
            <a:r>
              <a:rPr lang="en-IN" dirty="0"/>
              <a:t>  m2.setPriority(</a:t>
            </a:r>
            <a:r>
              <a:rPr lang="en-IN" dirty="0" err="1"/>
              <a:t>Thread.MIN_PRIORITY</a:t>
            </a:r>
            <a:r>
              <a:rPr lang="en-IN" dirty="0"/>
              <a:t>);  </a:t>
            </a:r>
          </a:p>
          <a:p>
            <a:pPr marL="45720" indent="0">
              <a:buNone/>
            </a:pPr>
            <a:r>
              <a:rPr lang="en-IN" dirty="0"/>
              <a:t>  m1.start();  </a:t>
            </a:r>
          </a:p>
          <a:p>
            <a:pPr marL="45720" indent="0">
              <a:buNone/>
            </a:pPr>
            <a:r>
              <a:rPr lang="en-IN" dirty="0"/>
              <a:t>  m2.start();  </a:t>
            </a:r>
          </a:p>
          <a:p>
            <a:pPr marL="45720" indent="0">
              <a:buNone/>
            </a:pPr>
            <a:r>
              <a:rPr lang="en-IN" dirty="0"/>
              <a:t> }  }</a:t>
            </a:r>
          </a:p>
          <a:p>
            <a:endParaRPr lang="en-IN" dirty="0"/>
          </a:p>
        </p:txBody>
      </p:sp>
      <p:sp>
        <p:nvSpPr>
          <p:cNvPr id="3" name="Title 2"/>
          <p:cNvSpPr>
            <a:spLocks noGrp="1"/>
          </p:cNvSpPr>
          <p:nvPr>
            <p:ph type="title"/>
          </p:nvPr>
        </p:nvSpPr>
        <p:spPr>
          <a:xfrm>
            <a:off x="523784" y="142044"/>
            <a:ext cx="10209762" cy="523781"/>
          </a:xfrm>
        </p:spPr>
        <p:txBody>
          <a:bodyPr>
            <a:normAutofit fontScale="90000"/>
          </a:bodyPr>
          <a:lstStyle/>
          <a:p>
            <a:r>
              <a:rPr lang="en-IN" b="1" dirty="0"/>
              <a:t>Thread Priorities</a:t>
            </a:r>
            <a:endParaRPr lang="en-IN" dirty="0"/>
          </a:p>
        </p:txBody>
      </p:sp>
    </p:spTree>
    <p:extLst>
      <p:ext uri="{BB962C8B-B14F-4D97-AF65-F5344CB8AC3E}">
        <p14:creationId xmlns:p14="http://schemas.microsoft.com/office/powerpoint/2010/main" val="2140703227"/>
      </p:ext>
    </p:extLst>
  </p:cSld>
  <p:clrMapOvr>
    <a:masterClrMapping/>
  </p:clrMapOvr>
  <mc:AlternateContent xmlns:mc="http://schemas.openxmlformats.org/markup-compatibility/2006" xmlns:p14="http://schemas.microsoft.com/office/powerpoint/2010/main">
    <mc:Choice Requires="p14">
      <p:transition spd="slow" p14:dur="2000" advTm="107111"/>
    </mc:Choice>
    <mc:Fallback xmlns="">
      <p:transition spd="slow" advTm="10711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30270" y="1393794"/>
            <a:ext cx="9603275" cy="4072551"/>
          </a:xfrm>
        </p:spPr>
        <p:txBody>
          <a:bodyPr/>
          <a:lstStyle/>
          <a:p>
            <a:r>
              <a:rPr lang="en-IN" sz="3200" u="sng" dirty="0"/>
              <a:t>Output:</a:t>
            </a:r>
          </a:p>
          <a:p>
            <a:r>
              <a:rPr lang="en-IN" dirty="0"/>
              <a:t>running thread name is:Thread-0 </a:t>
            </a:r>
          </a:p>
          <a:p>
            <a:r>
              <a:rPr lang="en-IN" dirty="0"/>
              <a:t>running thread priority is:10 </a:t>
            </a:r>
          </a:p>
          <a:p>
            <a:r>
              <a:rPr lang="en-IN" dirty="0"/>
              <a:t>running thread name is:Thread-1</a:t>
            </a:r>
          </a:p>
          <a:p>
            <a:r>
              <a:rPr lang="en-IN" dirty="0"/>
              <a:t> running thread priority is:1 </a:t>
            </a:r>
          </a:p>
        </p:txBody>
      </p:sp>
      <p:sp>
        <p:nvSpPr>
          <p:cNvPr id="3" name="Title 2"/>
          <p:cNvSpPr>
            <a:spLocks noGrp="1"/>
          </p:cNvSpPr>
          <p:nvPr>
            <p:ph type="title"/>
          </p:nvPr>
        </p:nvSpPr>
        <p:spPr>
          <a:xfrm>
            <a:off x="1130270" y="168677"/>
            <a:ext cx="9603275" cy="523782"/>
          </a:xfrm>
        </p:spPr>
        <p:txBody>
          <a:bodyPr>
            <a:normAutofit fontScale="90000"/>
          </a:bodyPr>
          <a:lstStyle/>
          <a:p>
            <a:r>
              <a:rPr lang="en-IN" b="1" dirty="0"/>
              <a:t>Thread Priorities</a:t>
            </a:r>
            <a:endParaRPr lang="en-IN" dirty="0"/>
          </a:p>
        </p:txBody>
      </p:sp>
    </p:spTree>
    <p:extLst>
      <p:ext uri="{BB962C8B-B14F-4D97-AF65-F5344CB8AC3E}">
        <p14:creationId xmlns:p14="http://schemas.microsoft.com/office/powerpoint/2010/main" val="256331880"/>
      </p:ext>
    </p:extLst>
  </p:cSld>
  <p:clrMapOvr>
    <a:masterClrMapping/>
  </p:clrMapOvr>
  <mc:AlternateContent xmlns:mc="http://schemas.openxmlformats.org/markup-compatibility/2006" xmlns:p14="http://schemas.microsoft.com/office/powerpoint/2010/main">
    <mc:Choice Requires="p14">
      <p:transition spd="slow" p14:dur="2000" advTm="10502"/>
    </mc:Choice>
    <mc:Fallback xmlns="">
      <p:transition spd="slow" advTm="10502"/>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1436</TotalTime>
  <Words>4342</Words>
  <Application>Microsoft Office PowerPoint</Application>
  <PresentationFormat>Widescreen</PresentationFormat>
  <Paragraphs>536</Paragraphs>
  <Slides>54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54</vt:i4>
      </vt:variant>
    </vt:vector>
  </HeadingPairs>
  <TitlesOfParts>
    <vt:vector size="66" baseType="lpstr">
      <vt:lpstr>Arial</vt:lpstr>
      <vt:lpstr>Century Gothic</vt:lpstr>
      <vt:lpstr>erdana</vt:lpstr>
      <vt:lpstr>FranklinGothic-DemiCnd</vt:lpstr>
      <vt:lpstr>Palatino-Bold</vt:lpstr>
      <vt:lpstr>Palatino-Italic</vt:lpstr>
      <vt:lpstr>Palatino-Roman</vt:lpstr>
      <vt:lpstr>Times New Roman</vt:lpstr>
      <vt:lpstr>urw-din</vt:lpstr>
      <vt:lpstr>var(--font-din)</vt:lpstr>
      <vt:lpstr>verdana</vt:lpstr>
      <vt:lpstr>Gallery</vt:lpstr>
      <vt:lpstr>CST 205 OOP MODULE  4 MULTITHREADING -PART 3</vt:lpstr>
      <vt:lpstr> </vt:lpstr>
      <vt:lpstr>OBJECTIVE</vt:lpstr>
      <vt:lpstr>Thread Priorities</vt:lpstr>
      <vt:lpstr>Thread Priorities</vt:lpstr>
      <vt:lpstr>Thread Priorities</vt:lpstr>
      <vt:lpstr>Thread Priorities</vt:lpstr>
      <vt:lpstr>Thread Priorities</vt:lpstr>
      <vt:lpstr>Thread Priorities</vt:lpstr>
      <vt:lpstr>Synchronization in Java</vt:lpstr>
      <vt:lpstr>Thread Synchronization</vt:lpstr>
      <vt:lpstr>Thread Synchronization</vt:lpstr>
      <vt:lpstr>Thread Synchronization</vt:lpstr>
      <vt:lpstr>Thread Synchronization</vt:lpstr>
      <vt:lpstr>Thread Synchronization</vt:lpstr>
      <vt:lpstr>Thread Synchronization Using Synchronized Methods</vt:lpstr>
      <vt:lpstr>PowerPoint Presentation</vt:lpstr>
      <vt:lpstr>PowerPoint Presentation</vt:lpstr>
      <vt:lpstr>PowerPoint Presentation</vt:lpstr>
      <vt:lpstr>PowerPoint Presentation</vt:lpstr>
      <vt:lpstr>Thread Synchronization Using Synchronized Methods</vt:lpstr>
      <vt:lpstr>Thread Synchronization Using Synchronized Methods</vt:lpstr>
      <vt:lpstr>Thread Synchronization Using Synchronized Methods</vt:lpstr>
      <vt:lpstr>Thread Synchronization Using Synchronized Methods</vt:lpstr>
      <vt:lpstr>Thread Synchronization Using Synchronized Methods</vt:lpstr>
      <vt:lpstr>Thread Synchronization Using Synchronized Methods</vt:lpstr>
      <vt:lpstr>Synchronized Statement</vt:lpstr>
      <vt:lpstr>Synchronized Statement</vt:lpstr>
      <vt:lpstr>Synchronized Statement</vt:lpstr>
      <vt:lpstr>PowerPoint Presentation</vt:lpstr>
      <vt:lpstr>PowerPoint Presentation</vt:lpstr>
      <vt:lpstr>PowerPoint Presentation</vt:lpstr>
      <vt:lpstr>PowerPoint Presentation</vt:lpstr>
      <vt:lpstr>Using isAlive( ) and join( )</vt:lpstr>
      <vt:lpstr>Using isAlive( ) and join( )</vt:lpstr>
      <vt:lpstr>Using isAlive( ) and join( )</vt:lpstr>
      <vt:lpstr>Using isAlive( ) and join( )</vt:lpstr>
      <vt:lpstr>Interthread Communication</vt:lpstr>
      <vt:lpstr>Interthread Communication</vt:lpstr>
      <vt:lpstr>Interthread Communication</vt:lpstr>
      <vt:lpstr>Interthread Communication</vt:lpstr>
      <vt:lpstr>Interthread Communication</vt:lpstr>
      <vt:lpstr>Interthread Communication</vt:lpstr>
      <vt:lpstr>Interthread Communication</vt:lpstr>
      <vt:lpstr>Interthread Communication</vt:lpstr>
      <vt:lpstr>Interthread Communication</vt:lpstr>
      <vt:lpstr>Suspending, Resuming, and Stopping Threads</vt:lpstr>
      <vt:lpstr>Suspending, Resuming, and Stopping Threads</vt:lpstr>
      <vt:lpstr>Suspending, Resuming, and Stopping Threads</vt:lpstr>
      <vt:lpstr>Suspending, Resuming, and Stopping Threads</vt:lpstr>
      <vt:lpstr>Suspending, Resuming, and Stopping Threads</vt:lpstr>
      <vt:lpstr>Deadlock in java</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Mithu Mery George Toc H</dc:creator>
  <cp:lastModifiedBy>Mithu Mery George Toc H</cp:lastModifiedBy>
  <cp:revision>34</cp:revision>
  <dcterms:created xsi:type="dcterms:W3CDTF">2020-11-01T17:13:59Z</dcterms:created>
  <dcterms:modified xsi:type="dcterms:W3CDTF">2022-01-19T10:13:33Z</dcterms:modified>
</cp:coreProperties>
</file>