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sldIdLst>
    <p:sldId id="301" r:id="rId5"/>
    <p:sldId id="305" r:id="rId6"/>
    <p:sldId id="306" r:id="rId7"/>
    <p:sldId id="274" r:id="rId8"/>
    <p:sldId id="257" r:id="rId9"/>
    <p:sldId id="275" r:id="rId10"/>
    <p:sldId id="276" r:id="rId11"/>
    <p:sldId id="307" r:id="rId12"/>
    <p:sldId id="258" r:id="rId13"/>
    <p:sldId id="259" r:id="rId14"/>
    <p:sldId id="278" r:id="rId15"/>
    <p:sldId id="277" r:id="rId16"/>
    <p:sldId id="308" r:id="rId17"/>
    <p:sldId id="262" r:id="rId18"/>
    <p:sldId id="263" r:id="rId19"/>
    <p:sldId id="279" r:id="rId20"/>
    <p:sldId id="264" r:id="rId21"/>
    <p:sldId id="265" r:id="rId22"/>
    <p:sldId id="266" r:id="rId23"/>
    <p:sldId id="267" r:id="rId24"/>
    <p:sldId id="280" r:id="rId25"/>
    <p:sldId id="268" r:id="rId26"/>
    <p:sldId id="269" r:id="rId27"/>
    <p:sldId id="27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84DA70-C731-4C70-880D-CCD4705E623C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5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9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07D986-8816-4272-A432-0437A28A982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0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6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java-thre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difference-between-blocked-waiting-timed-waiting-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97" y="1642369"/>
            <a:ext cx="8389398" cy="1786632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OOP MODULE 4 MULTITHREADING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30513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06" y="116633"/>
            <a:ext cx="11221374" cy="84215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7" y="692198"/>
            <a:ext cx="11677094" cy="5859262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IN" b="1" dirty="0"/>
              <a:t>// Create a second thread.</a:t>
            </a:r>
          </a:p>
          <a:p>
            <a:pPr marL="45720" indent="0">
              <a:buNone/>
            </a:pPr>
            <a:r>
              <a:rPr lang="en-IN" b="1" dirty="0"/>
              <a:t>class NewThread implements </a:t>
            </a:r>
            <a:r>
              <a:rPr lang="en-IN" b="1" dirty="0">
                <a:solidFill>
                  <a:srgbClr val="FF0000"/>
                </a:solidFill>
              </a:rPr>
              <a:t>Runnable</a:t>
            </a:r>
            <a:r>
              <a:rPr lang="en-IN" b="1" dirty="0"/>
              <a:t> {</a:t>
            </a:r>
          </a:p>
          <a:p>
            <a:pPr marL="45720" indent="0">
              <a:buNone/>
            </a:pPr>
            <a:r>
              <a:rPr lang="en-IN" b="1" dirty="0"/>
              <a:t>Thread 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0000"/>
                </a:solidFill>
              </a:rPr>
              <a:t>NewThread() </a:t>
            </a:r>
            <a:r>
              <a:rPr lang="en-IN" b="1" dirty="0"/>
              <a:t>{</a:t>
            </a:r>
          </a:p>
          <a:p>
            <a:pPr marL="45720" indent="0">
              <a:buNone/>
            </a:pPr>
            <a:r>
              <a:rPr lang="en-IN" b="1" dirty="0"/>
              <a:t>// Create a new, second thread</a:t>
            </a:r>
          </a:p>
          <a:p>
            <a:pPr marL="45720" indent="0">
              <a:buNone/>
            </a:pPr>
            <a:r>
              <a:rPr lang="en-IN" b="1" dirty="0">
                <a:highlight>
                  <a:srgbClr val="FFFF00"/>
                </a:highlight>
              </a:rPr>
              <a:t>t = new Thread(this, "Demo Thread");</a:t>
            </a:r>
          </a:p>
          <a:p>
            <a:pPr marL="4572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("Child thread: " + t);</a:t>
            </a:r>
          </a:p>
          <a:p>
            <a:pPr marL="4572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t.start</a:t>
            </a:r>
            <a:r>
              <a:rPr lang="en-IN" b="1" dirty="0">
                <a:solidFill>
                  <a:srgbClr val="FF0000"/>
                </a:solidFill>
              </a:rPr>
              <a:t>(); // Start the thread</a:t>
            </a:r>
          </a:p>
          <a:p>
            <a:pPr marL="45720" indent="0">
              <a:buNone/>
            </a:pPr>
            <a:r>
              <a:rPr lang="en-IN" b="1" dirty="0"/>
              <a:t>}</a:t>
            </a:r>
          </a:p>
          <a:p>
            <a:pPr marL="45720" indent="0">
              <a:buNone/>
            </a:pPr>
            <a:r>
              <a:rPr lang="en-IN" b="1" dirty="0"/>
              <a:t>// This is the entry point for the second thread.</a:t>
            </a:r>
          </a:p>
          <a:p>
            <a:pPr marL="45720" indent="0">
              <a:buNone/>
            </a:pPr>
            <a:r>
              <a:rPr lang="en-IN" b="1" dirty="0">
                <a:highlight>
                  <a:srgbClr val="FFFF00"/>
                </a:highlight>
              </a:rPr>
              <a:t>public void run() {</a:t>
            </a:r>
          </a:p>
          <a:p>
            <a:pPr marL="45720" indent="0">
              <a:buNone/>
            </a:pPr>
            <a:r>
              <a:rPr lang="en-IN" b="1" dirty="0"/>
              <a:t>try {</a:t>
            </a:r>
          </a:p>
          <a:p>
            <a:pPr marL="45720" indent="0">
              <a:buNone/>
            </a:pPr>
            <a:r>
              <a:rPr lang="nn-NO" b="1" dirty="0"/>
              <a:t>for(int i = 5; i &gt; 0; i--) {</a:t>
            </a:r>
          </a:p>
          <a:p>
            <a:pPr marL="4572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("Child Thread: " + </a:t>
            </a:r>
            <a:r>
              <a:rPr lang="en-IN" b="1" dirty="0" err="1"/>
              <a:t>i</a:t>
            </a:r>
            <a:r>
              <a:rPr lang="en-IN" b="1" dirty="0"/>
              <a:t>);</a:t>
            </a:r>
          </a:p>
          <a:p>
            <a:pPr marL="45720" indent="0">
              <a:buNone/>
            </a:pPr>
            <a:r>
              <a:rPr lang="en-IN" b="1" dirty="0" err="1"/>
              <a:t>Thread.sleep</a:t>
            </a:r>
            <a:r>
              <a:rPr lang="en-IN" b="1" dirty="0"/>
              <a:t>(500);</a:t>
            </a:r>
          </a:p>
          <a:p>
            <a:pPr marL="45720" indent="0">
              <a:buNone/>
            </a:pPr>
            <a:r>
              <a:rPr lang="en-IN" b="1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9762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30"/>
    </mc:Choice>
    <mc:Fallback xmlns="">
      <p:transition spd="slow" advTm="345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108" y="266331"/>
            <a:ext cx="11074892" cy="1003176"/>
          </a:xfrm>
        </p:spPr>
        <p:txBody>
          <a:bodyPr>
            <a:normAutofit fontScale="90000"/>
          </a:bodyPr>
          <a:lstStyle/>
          <a:p>
            <a:r>
              <a:rPr lang="en-IN" sz="5300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108" y="887507"/>
            <a:ext cx="11481784" cy="58595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("Child interrupted.");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("Exiting child thread.");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/>
              <a:t>class </a:t>
            </a:r>
            <a:r>
              <a:rPr lang="en-IN" dirty="0" err="1"/>
              <a:t>ThreadDemo</a:t>
            </a:r>
            <a:r>
              <a:rPr lang="en-IN" dirty="0"/>
              <a:t> {</a:t>
            </a:r>
          </a:p>
          <a:p>
            <a:pPr marL="4572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45720" indent="0">
              <a:buNone/>
            </a:pPr>
            <a:r>
              <a:rPr lang="en-IN" dirty="0">
                <a:highlight>
                  <a:srgbClr val="FFFF00"/>
                </a:highlight>
              </a:rPr>
              <a:t>NewThread  n = new NewThread(); // </a:t>
            </a:r>
            <a:r>
              <a:rPr lang="en-IN" dirty="0"/>
              <a:t>create a new thread</a:t>
            </a:r>
          </a:p>
          <a:p>
            <a:pPr marL="45720" indent="0">
              <a:buNone/>
            </a:pPr>
            <a:r>
              <a:rPr lang="en-IN" dirty="0"/>
              <a:t>try </a:t>
            </a:r>
          </a:p>
          <a:p>
            <a:pPr marL="45720" indent="0">
              <a:buNone/>
            </a:pPr>
            <a:r>
              <a:rPr lang="en-IN" dirty="0"/>
              <a:t>{</a:t>
            </a:r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4"/>
    </mc:Choice>
    <mc:Fallback xmlns="">
      <p:transition spd="slow" advTm="74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536" y="260648"/>
            <a:ext cx="8381260" cy="93610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092" y="932155"/>
            <a:ext cx="9593802" cy="58092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nn-NO" dirty="0">
                <a:solidFill>
                  <a:srgbClr val="FF0000"/>
                </a:solidFill>
              </a:rPr>
              <a:t>for(int i = 5; i &gt; 0; i--) </a:t>
            </a:r>
            <a:r>
              <a:rPr lang="nn-NO" dirty="0"/>
              <a:t>{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Thread: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45720" indent="0">
              <a:buNone/>
            </a:pPr>
            <a:r>
              <a:rPr lang="en-IN" dirty="0" err="1"/>
              <a:t>Thread.sleep</a:t>
            </a:r>
            <a:r>
              <a:rPr lang="en-IN" dirty="0"/>
              <a:t>(1000);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/>
              <a:t>} </a:t>
            </a:r>
          </a:p>
          <a:p>
            <a:pPr marL="45720" indent="0">
              <a:buNone/>
            </a:pPr>
            <a:r>
              <a:rPr lang="en-IN" dirty="0"/>
              <a:t>catch (</a:t>
            </a:r>
            <a:r>
              <a:rPr lang="en-IN" dirty="0" err="1"/>
              <a:t>InterruptedException</a:t>
            </a:r>
            <a:r>
              <a:rPr lang="en-IN" dirty="0"/>
              <a:t> e)</a:t>
            </a:r>
          </a:p>
          <a:p>
            <a:pPr marL="45720" indent="0">
              <a:buNone/>
            </a:pPr>
            <a:r>
              <a:rPr lang="en-IN" dirty="0"/>
              <a:t>{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interrupted.");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exiting.");</a:t>
            </a:r>
          </a:p>
          <a:p>
            <a:pPr marL="45720" indent="0">
              <a:buNone/>
            </a:pPr>
            <a:r>
              <a:rPr lang="en-IN" dirty="0"/>
              <a:t>}</a:t>
            </a:r>
          </a:p>
          <a:p>
            <a:pPr marL="45720" indent="0">
              <a:buNone/>
            </a:pPr>
            <a:r>
              <a:rPr lang="en-IN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4090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536" y="260648"/>
            <a:ext cx="8381260" cy="93610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092" y="932155"/>
            <a:ext cx="9593802" cy="58092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5DAD27-4F14-470C-9BFD-4F55E2255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693580"/>
              </p:ext>
            </p:extLst>
          </p:nvPr>
        </p:nvGraphicFramePr>
        <p:xfrm>
          <a:off x="905434" y="824753"/>
          <a:ext cx="8597153" cy="494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2120" imgH="3147120" progId="Paint.Picture">
                  <p:embed/>
                </p:oleObj>
              </mc:Choice>
              <mc:Fallback>
                <p:oleObj name="Bitmap Image" r:id="rId2" imgW="5532120" imgH="3147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5434" y="824753"/>
                        <a:ext cx="8597153" cy="4948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91" y="941120"/>
            <a:ext cx="11087427" cy="5522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Inside </a:t>
            </a:r>
            <a:r>
              <a:rPr lang="en-IN" sz="2800" b="1" dirty="0" err="1"/>
              <a:t>NewThread</a:t>
            </a:r>
            <a:r>
              <a:rPr lang="en-IN" sz="2800" dirty="0" err="1"/>
              <a:t>’s</a:t>
            </a:r>
            <a:r>
              <a:rPr lang="en-IN" sz="2800" dirty="0"/>
              <a:t> constructor, a new </a:t>
            </a:r>
            <a:r>
              <a:rPr lang="en-IN" sz="2800" b="1" dirty="0"/>
              <a:t>Thread </a:t>
            </a:r>
            <a:r>
              <a:rPr lang="en-IN" sz="2800" dirty="0"/>
              <a:t>object is created by the following statement: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800" dirty="0">
                <a:highlight>
                  <a:srgbClr val="FFFF00"/>
                </a:highlight>
              </a:rPr>
              <a:t>	</a:t>
            </a:r>
            <a:r>
              <a:rPr lang="en-IN" sz="2800" b="1" dirty="0">
                <a:highlight>
                  <a:srgbClr val="FFFF00"/>
                </a:highlight>
              </a:rPr>
              <a:t>t = new Thread(this, "Demo Thread");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/>
              <a:t>start() is called, which starts the thread of execution beginning at the run( ) method.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 This causes the child thread’s for loop to begin. After calling start(), </a:t>
            </a:r>
            <a:r>
              <a:rPr lang="en-IN" sz="2800" dirty="0" err="1"/>
              <a:t>NewThread’s</a:t>
            </a:r>
            <a:r>
              <a:rPr lang="en-IN" sz="2800" dirty="0"/>
              <a:t> constructor returns to main( 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 When the main thread resumes, it enters its for loop.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Both threads continue running, sharing the CPU, until their loops finish.</a:t>
            </a:r>
          </a:p>
        </p:txBody>
      </p:sp>
    </p:spTree>
    <p:extLst>
      <p:ext uri="{BB962C8B-B14F-4D97-AF65-F5344CB8AC3E}">
        <p14:creationId xmlns:p14="http://schemas.microsoft.com/office/powerpoint/2010/main" val="27226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"/>
    </mc:Choice>
    <mc:Fallback xmlns="">
      <p:transition spd="slow" advTm="11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94641"/>
            <a:ext cx="10772775" cy="61975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066800"/>
            <a:ext cx="10772774" cy="549656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Child thread: Thread[Demo Thread,5,main]</a:t>
            </a:r>
          </a:p>
          <a:p>
            <a:r>
              <a:rPr lang="en-IN" dirty="0"/>
              <a:t>Main Thread: 5</a:t>
            </a:r>
          </a:p>
          <a:p>
            <a:r>
              <a:rPr lang="en-IN" dirty="0"/>
              <a:t>Child Thread: 5</a:t>
            </a:r>
          </a:p>
          <a:p>
            <a:r>
              <a:rPr lang="en-IN" dirty="0"/>
              <a:t>Child Thread: 4</a:t>
            </a:r>
          </a:p>
          <a:p>
            <a:r>
              <a:rPr lang="en-IN" dirty="0"/>
              <a:t>Main Thread: 4</a:t>
            </a:r>
          </a:p>
          <a:p>
            <a:r>
              <a:rPr lang="en-IN" dirty="0"/>
              <a:t>Child Thread: 3</a:t>
            </a:r>
          </a:p>
          <a:p>
            <a:r>
              <a:rPr lang="en-IN" dirty="0"/>
              <a:t>Child Thread: 2</a:t>
            </a:r>
          </a:p>
          <a:p>
            <a:r>
              <a:rPr lang="en-IN" dirty="0"/>
              <a:t>Main Thread: 3</a:t>
            </a:r>
          </a:p>
          <a:p>
            <a:r>
              <a:rPr lang="en-IN" dirty="0"/>
              <a:t>Child Thread: 1</a:t>
            </a:r>
          </a:p>
          <a:p>
            <a:r>
              <a:rPr lang="en-IN" dirty="0"/>
              <a:t>Exiting child thread.</a:t>
            </a:r>
          </a:p>
          <a:p>
            <a:r>
              <a:rPr lang="en-IN" dirty="0"/>
              <a:t>Main Thread: 2</a:t>
            </a:r>
          </a:p>
          <a:p>
            <a:r>
              <a:rPr lang="en-IN" dirty="0"/>
              <a:t>Main Thread: 1</a:t>
            </a:r>
          </a:p>
          <a:p>
            <a:r>
              <a:rPr lang="en-IN" dirty="0"/>
              <a:t>Main thread exiting.</a:t>
            </a:r>
          </a:p>
        </p:txBody>
      </p:sp>
    </p:spTree>
    <p:extLst>
      <p:ext uri="{BB962C8B-B14F-4D97-AF65-F5344CB8AC3E}">
        <p14:creationId xmlns:p14="http://schemas.microsoft.com/office/powerpoint/2010/main" val="27320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3"/>
    </mc:Choice>
    <mc:Fallback xmlns="">
      <p:transition spd="slow" advTm="372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4" y="274321"/>
            <a:ext cx="10772775" cy="70104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Implementing Runnable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6" y="1097280"/>
            <a:ext cx="11301984" cy="5029200"/>
          </a:xfrm>
        </p:spPr>
        <p:txBody>
          <a:bodyPr>
            <a:normAutofit/>
          </a:bodyPr>
          <a:lstStyle/>
          <a:p>
            <a:r>
              <a:rPr lang="en-IN" b="1" dirty="0"/>
              <a:t>Steps for using a Runnable interface in Java</a:t>
            </a:r>
            <a:endParaRPr lang="en-IN" dirty="0"/>
          </a:p>
          <a:p>
            <a:pPr marL="502920" indent="-457200">
              <a:buFont typeface="+mj-lt"/>
              <a:buAutoNum type="arabicPeriod"/>
            </a:pPr>
            <a:r>
              <a:rPr lang="en-IN" sz="2800" dirty="0"/>
              <a:t>The first step is to create a class that implements the Runnable interface.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800" dirty="0"/>
              <a:t>Now, you need to override the run method in the Runnable class.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800" dirty="0"/>
              <a:t>Next, you need to pass the Runnable object as a parameter to the constructor of the Thread class object while creating it. Now, this </a:t>
            </a:r>
            <a:r>
              <a:rPr lang="en-IN" sz="2800" dirty="0">
                <a:hlinkClick r:id="rId2"/>
              </a:rPr>
              <a:t>Thread object</a:t>
            </a:r>
            <a:r>
              <a:rPr lang="en-IN" sz="2800" dirty="0"/>
              <a:t> is capable of executing our Runnable class.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800" dirty="0"/>
              <a:t>Finally, you need to invoke the Thread object’s start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77"/>
    </mc:Choice>
    <mc:Fallback xmlns="">
      <p:transition spd="slow" advTm="3697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Extending Thread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091953"/>
            <a:ext cx="11026066" cy="55774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way to create a thread is to create a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class that extends Thread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to create an instance of that class.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extending class must override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 method,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entry point for the new thread.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also call start( ) to begin execution of the new thread.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an object of our new class and call start() method to start the execution of a thread.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start() invokes the run() method on the Thread object.</a:t>
            </a:r>
            <a:endParaRPr lang="en-IN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53"/>
    </mc:Choice>
    <mc:Fallback xmlns="">
      <p:transition spd="slow" advTm="3235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04187"/>
            <a:ext cx="10772775" cy="9321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Extending Thread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84" y="931895"/>
            <a:ext cx="10697592" cy="51673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IN" dirty="0"/>
              <a:t>// Create a second thread by extending Thread</a:t>
            </a:r>
          </a:p>
          <a:p>
            <a:pPr>
              <a:lnSpc>
                <a:spcPct val="120000"/>
              </a:lnSpc>
              <a:buNone/>
            </a:pPr>
            <a:r>
              <a:rPr lang="en-IN" sz="2800" dirty="0"/>
              <a:t>class NewThread </a:t>
            </a:r>
            <a:r>
              <a:rPr lang="en-IN" sz="2800" b="1" dirty="0">
                <a:solidFill>
                  <a:srgbClr val="FF0000"/>
                </a:solidFill>
              </a:rPr>
              <a:t>extends Thread </a:t>
            </a:r>
            <a:r>
              <a:rPr lang="en-IN" sz="2800" dirty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2800" dirty="0">
                <a:solidFill>
                  <a:srgbClr val="FF0000"/>
                </a:solidFill>
              </a:rPr>
              <a:t>NewThread() </a:t>
            </a:r>
            <a:r>
              <a:rPr lang="en-IN" sz="2800" dirty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2800" dirty="0"/>
              <a:t>// Create a new, second thread</a:t>
            </a:r>
          </a:p>
          <a:p>
            <a:pPr>
              <a:lnSpc>
                <a:spcPct val="120000"/>
              </a:lnSpc>
              <a:buNone/>
            </a:pPr>
            <a:r>
              <a:rPr lang="en-IN" sz="2800" b="1" dirty="0"/>
              <a:t>super("Demo Thread");</a:t>
            </a:r>
          </a:p>
          <a:p>
            <a:pPr>
              <a:lnSpc>
                <a:spcPct val="120000"/>
              </a:lnSpc>
              <a:buNone/>
            </a:pPr>
            <a:r>
              <a:rPr lang="en-IN" sz="2800" b="1" dirty="0" err="1"/>
              <a:t>System.out.println</a:t>
            </a:r>
            <a:r>
              <a:rPr lang="en-IN" sz="2800" b="1" dirty="0"/>
              <a:t>("Child thread: " + this);</a:t>
            </a:r>
          </a:p>
          <a:p>
            <a:pPr>
              <a:lnSpc>
                <a:spcPct val="120000"/>
              </a:lnSpc>
              <a:buNone/>
            </a:pPr>
            <a:r>
              <a:rPr lang="en-IN" sz="2800" b="1" dirty="0">
                <a:highlight>
                  <a:srgbClr val="FFFF00"/>
                </a:highlight>
              </a:rPr>
              <a:t>start(); </a:t>
            </a:r>
            <a:r>
              <a:rPr lang="en-IN" sz="2800" b="1" dirty="0"/>
              <a:t>// Start the threa</a:t>
            </a:r>
            <a:r>
              <a:rPr lang="en-IN" sz="2800" dirty="0"/>
              <a:t>d</a:t>
            </a:r>
          </a:p>
          <a:p>
            <a:pPr>
              <a:lnSpc>
                <a:spcPct val="120000"/>
              </a:lnSpc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0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"/>
    </mc:Choice>
    <mc:Fallback xmlns="">
      <p:transition spd="slow" advTm="65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Extending Thread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491449"/>
            <a:ext cx="10667997" cy="51059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/>
              <a:t>// This is the entry point for the second thread.</a:t>
            </a:r>
          </a:p>
          <a:p>
            <a:pPr>
              <a:buNone/>
            </a:pPr>
            <a:r>
              <a:rPr lang="en-IN" sz="2800" dirty="0">
                <a:highlight>
                  <a:srgbClr val="FFFF00"/>
                </a:highlight>
              </a:rPr>
              <a:t>public void run() {</a:t>
            </a:r>
          </a:p>
          <a:p>
            <a:pPr>
              <a:buNone/>
            </a:pPr>
            <a:r>
              <a:rPr lang="en-IN" sz="2800" dirty="0"/>
              <a:t>try {</a:t>
            </a:r>
          </a:p>
          <a:p>
            <a:pPr>
              <a:buNone/>
            </a:pPr>
            <a:r>
              <a:rPr lang="en-IN" sz="2800" dirty="0"/>
              <a:t>for(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 = 5; </a:t>
            </a:r>
            <a:r>
              <a:rPr lang="en-IN" sz="2800" dirty="0" err="1"/>
              <a:t>i</a:t>
            </a:r>
            <a:r>
              <a:rPr lang="en-IN" sz="2800" dirty="0"/>
              <a:t> &gt; 0; </a:t>
            </a:r>
            <a:r>
              <a:rPr lang="en-IN" sz="2800" dirty="0" err="1"/>
              <a:t>i</a:t>
            </a:r>
            <a:r>
              <a:rPr lang="en-IN" sz="2800" dirty="0"/>
              <a:t>--) {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("Child Thread: " + </a:t>
            </a:r>
            <a:r>
              <a:rPr lang="en-IN" sz="2800" dirty="0" err="1"/>
              <a:t>i</a:t>
            </a:r>
            <a:r>
              <a:rPr lang="en-IN" sz="2800" dirty="0"/>
              <a:t>);</a:t>
            </a:r>
          </a:p>
          <a:p>
            <a:pPr>
              <a:buNone/>
            </a:pPr>
            <a:r>
              <a:rPr lang="en-IN" sz="2800" dirty="0" err="1"/>
              <a:t>Thread.sleep</a:t>
            </a:r>
            <a:r>
              <a:rPr lang="en-IN" sz="2800" dirty="0"/>
              <a:t>(500);</a:t>
            </a:r>
          </a:p>
          <a:p>
            <a:pPr>
              <a:buNone/>
            </a:pPr>
            <a:r>
              <a:rPr lang="en-IN" sz="2800" dirty="0"/>
              <a:t>}</a:t>
            </a:r>
          </a:p>
          <a:p>
            <a:pPr>
              <a:buNone/>
            </a:pPr>
            <a:r>
              <a:rPr lang="en-IN" sz="2800" dirty="0"/>
              <a:t>} catch (</a:t>
            </a:r>
            <a:r>
              <a:rPr lang="en-IN" sz="2800" dirty="0" err="1"/>
              <a:t>InterruptedException</a:t>
            </a:r>
            <a:r>
              <a:rPr lang="en-IN" sz="2800" dirty="0"/>
              <a:t> e) {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("Child interrupted.");</a:t>
            </a:r>
          </a:p>
          <a:p>
            <a:pPr>
              <a:buNone/>
            </a:pPr>
            <a:r>
              <a:rPr lang="en-IN" sz="2800" dirty="0"/>
              <a:t>}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("Exiting child thread.");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"/>
    </mc:Choice>
    <mc:Fallback xmlns="">
      <p:transition spd="slow" advTm="4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9898"/>
            <a:ext cx="9648548" cy="1482571"/>
          </a:xfrm>
        </p:spPr>
        <p:txBody>
          <a:bodyPr>
            <a:normAutofit/>
          </a:bodyPr>
          <a:lstStyle/>
          <a:p>
            <a:r>
              <a:rPr lang="en-US" sz="4800" b="1" dirty="0"/>
              <a:t>MODULE 4 SYLLABUS</a:t>
            </a:r>
            <a:br>
              <a:rPr lang="en-US" sz="4800" b="1" dirty="0"/>
            </a:br>
            <a:endParaRPr lang="en-IN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B59B-A5D5-45D3-A271-0F698BF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83"/>
            <a:ext cx="12375471" cy="60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9"/>
    </mc:Choice>
    <mc:Fallback xmlns="">
      <p:transition spd="slow" advTm="79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52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Extending Thread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976544"/>
            <a:ext cx="10502007" cy="56195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/>
              <a:t>class </a:t>
            </a:r>
            <a:r>
              <a:rPr lang="en-IN" dirty="0" err="1"/>
              <a:t>ExtendThread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>
              <a:buNone/>
            </a:pPr>
            <a:r>
              <a:rPr lang="en-IN" dirty="0" err="1">
                <a:highlight>
                  <a:srgbClr val="FFFF00"/>
                </a:highlight>
              </a:rPr>
              <a:t>NewThread</a:t>
            </a:r>
            <a:r>
              <a:rPr lang="en-IN" dirty="0">
                <a:highlight>
                  <a:srgbClr val="FFFF00"/>
                </a:highlight>
              </a:rPr>
              <a:t> n = new NewThread(); // create a new thread</a:t>
            </a:r>
          </a:p>
          <a:p>
            <a:pPr>
              <a:buNone/>
            </a:pPr>
            <a:r>
              <a:rPr lang="en-IN" dirty="0"/>
              <a:t>try {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5; </a:t>
            </a:r>
            <a:r>
              <a:rPr lang="en-IN" dirty="0" err="1"/>
              <a:t>i</a:t>
            </a:r>
            <a:r>
              <a:rPr lang="en-IN" dirty="0"/>
              <a:t> &gt; 0; </a:t>
            </a:r>
            <a:r>
              <a:rPr lang="en-IN" dirty="0" err="1"/>
              <a:t>i</a:t>
            </a:r>
            <a:r>
              <a:rPr lang="en-IN" dirty="0"/>
              <a:t>--) {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Thread: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Thread.sleep</a:t>
            </a:r>
            <a:r>
              <a:rPr lang="en-IN" dirty="0"/>
              <a:t>(1000);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 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interrupted.");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exiting.");} 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3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"/>
    </mc:Choice>
    <mc:Fallback xmlns="">
      <p:transition spd="slow" advTm="6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44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Choosing an Approach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6" y="1452880"/>
            <a:ext cx="10753725" cy="433514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</a:t>
            </a:r>
            <a:r>
              <a:rPr lang="en-IN" sz="2800" b="1" dirty="0"/>
              <a:t>Thread </a:t>
            </a:r>
            <a:r>
              <a:rPr lang="en-IN" sz="2800" dirty="0"/>
              <a:t>class defines several methods that can be overridden by a derived class. </a:t>
            </a:r>
            <a:r>
              <a:rPr lang="en-IN" sz="2800" dirty="0">
                <a:solidFill>
                  <a:srgbClr val="FF0000"/>
                </a:solidFill>
              </a:rPr>
              <a:t>Of these methods, the only one that </a:t>
            </a:r>
            <a:r>
              <a:rPr lang="en-IN" sz="2800" i="1" dirty="0">
                <a:solidFill>
                  <a:srgbClr val="FF0000"/>
                </a:solidFill>
              </a:rPr>
              <a:t>must </a:t>
            </a:r>
            <a:r>
              <a:rPr lang="en-IN" sz="2800" dirty="0">
                <a:solidFill>
                  <a:srgbClr val="FF0000"/>
                </a:solidFill>
              </a:rPr>
              <a:t>be overridden is </a:t>
            </a:r>
            <a:r>
              <a:rPr lang="en-IN" sz="2800" b="1" dirty="0">
                <a:solidFill>
                  <a:srgbClr val="FF0000"/>
                </a:solidFill>
              </a:rPr>
              <a:t>run( )</a:t>
            </a:r>
            <a:r>
              <a:rPr lang="en-IN" sz="2800" dirty="0">
                <a:solidFill>
                  <a:srgbClr val="FF0000"/>
                </a:solidFill>
              </a:rPr>
              <a:t>.</a:t>
            </a:r>
          </a:p>
          <a:p>
            <a:pPr marL="45720" indent="0" algn="just">
              <a:buNone/>
            </a:pPr>
            <a:endParaRPr lang="en-IN" sz="2800" dirty="0"/>
          </a:p>
          <a:p>
            <a:pPr algn="just"/>
            <a:r>
              <a:rPr lang="en-IN" sz="2800" dirty="0"/>
              <a:t>So, if you will not be overriding any of </a:t>
            </a:r>
            <a:r>
              <a:rPr lang="en-IN" sz="2800" b="1" dirty="0"/>
              <a:t>Thread</a:t>
            </a:r>
            <a:r>
              <a:rPr lang="en-IN" sz="2800" dirty="0"/>
              <a:t>’s other methods, it is probably best simply to implement </a:t>
            </a:r>
            <a:r>
              <a:rPr lang="en-IN" sz="2800" b="1" dirty="0"/>
              <a:t> Runnable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5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80"/>
    </mc:Choice>
    <mc:Fallback xmlns="">
      <p:transition spd="slow" advTm="4608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0" y="274638"/>
            <a:ext cx="9133840" cy="517842"/>
          </a:xfrm>
        </p:spPr>
        <p:txBody>
          <a:bodyPr>
            <a:noAutofit/>
          </a:bodyPr>
          <a:lstStyle/>
          <a:p>
            <a:br>
              <a:rPr lang="en-IN" sz="6600" dirty="0"/>
            </a:br>
            <a:r>
              <a:rPr lang="en-IN" sz="4400" b="1" dirty="0"/>
              <a:t>Creating Multiple Threads</a:t>
            </a:r>
            <a:br>
              <a:rPr lang="en-IN" sz="4400" b="1" dirty="0"/>
            </a:b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066800"/>
            <a:ext cx="11612880" cy="5648348"/>
          </a:xfrm>
        </p:spPr>
        <p:txBody>
          <a:bodyPr numCol="2">
            <a:normAutofit fontScale="4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sz="4400" b="1" dirty="0"/>
              <a:t>// Create multiple threads.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class NewThread implements Runnable {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String name; // name of thread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Thread t;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>
                <a:highlight>
                  <a:srgbClr val="FFFF00"/>
                </a:highlight>
              </a:rPr>
              <a:t>NewThread(String </a:t>
            </a:r>
            <a:r>
              <a:rPr lang="en-IN" sz="4400" b="1" dirty="0" err="1">
                <a:highlight>
                  <a:srgbClr val="FFFF00"/>
                </a:highlight>
              </a:rPr>
              <a:t>threadname</a:t>
            </a:r>
            <a:r>
              <a:rPr lang="en-IN" sz="4400" b="1" dirty="0">
                <a:highlight>
                  <a:srgbClr val="FFFF00"/>
                </a:highlight>
              </a:rPr>
              <a:t>) </a:t>
            </a:r>
            <a:r>
              <a:rPr lang="en-IN" sz="4400" b="1" dirty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name = </a:t>
            </a:r>
            <a:r>
              <a:rPr lang="en-IN" sz="4400" b="1" dirty="0" err="1"/>
              <a:t>threadname</a:t>
            </a:r>
            <a:r>
              <a:rPr lang="en-IN" sz="4400" b="1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>
                <a:solidFill>
                  <a:srgbClr val="FF0000"/>
                </a:solidFill>
              </a:rPr>
              <a:t>t = new Thread(this, name);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 err="1"/>
              <a:t>System.out.println</a:t>
            </a:r>
            <a:r>
              <a:rPr lang="en-IN" sz="4400" b="1" dirty="0"/>
              <a:t>("New thread: " + t);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 err="1">
                <a:solidFill>
                  <a:srgbClr val="FF0000"/>
                </a:solidFill>
              </a:rPr>
              <a:t>t.start</a:t>
            </a:r>
            <a:r>
              <a:rPr lang="en-IN" sz="4400" b="1" dirty="0">
                <a:solidFill>
                  <a:srgbClr val="FF0000"/>
                </a:solidFill>
              </a:rPr>
              <a:t>(); </a:t>
            </a:r>
            <a:r>
              <a:rPr lang="en-IN" sz="4400" b="1" dirty="0"/>
              <a:t>// Start the thread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/>
              <a:t>// This is the entry point for thread.</a:t>
            </a:r>
          </a:p>
          <a:p>
            <a:pPr>
              <a:lnSpc>
                <a:spcPct val="120000"/>
              </a:lnSpc>
              <a:buNone/>
            </a:pPr>
            <a:r>
              <a:rPr lang="en-IN" sz="4400" b="1" dirty="0">
                <a:solidFill>
                  <a:srgbClr val="FF0000"/>
                </a:solidFill>
              </a:rPr>
              <a:t>public void run() </a:t>
            </a:r>
            <a:r>
              <a:rPr lang="en-IN" sz="4400" b="1" dirty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try {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for(</a:t>
            </a:r>
            <a:r>
              <a:rPr lang="en-IN" sz="5000" b="1" dirty="0" err="1"/>
              <a:t>int</a:t>
            </a:r>
            <a:r>
              <a:rPr lang="en-IN" sz="5000" b="1" dirty="0"/>
              <a:t> </a:t>
            </a:r>
            <a:r>
              <a:rPr lang="en-IN" sz="5000" b="1" dirty="0" err="1"/>
              <a:t>i</a:t>
            </a:r>
            <a:r>
              <a:rPr lang="en-IN" sz="5000" b="1" dirty="0"/>
              <a:t> = 5; </a:t>
            </a:r>
            <a:r>
              <a:rPr lang="en-IN" sz="5000" b="1" dirty="0" err="1"/>
              <a:t>i</a:t>
            </a:r>
            <a:r>
              <a:rPr lang="en-IN" sz="5000" b="1" dirty="0"/>
              <a:t> &gt; 0; </a:t>
            </a:r>
            <a:r>
              <a:rPr lang="en-IN" sz="5000" b="1" dirty="0" err="1"/>
              <a:t>i</a:t>
            </a:r>
            <a:r>
              <a:rPr lang="en-IN" sz="5000" b="1" dirty="0"/>
              <a:t>--) {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 err="1"/>
              <a:t>System.out.println</a:t>
            </a:r>
            <a:r>
              <a:rPr lang="en-IN" sz="5000" b="1" dirty="0"/>
              <a:t>(name + ": " + </a:t>
            </a:r>
            <a:r>
              <a:rPr lang="en-IN" sz="5000" b="1" dirty="0" err="1"/>
              <a:t>i</a:t>
            </a:r>
            <a:r>
              <a:rPr lang="en-IN" sz="5000" b="1" dirty="0"/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 err="1"/>
              <a:t>Thread.sleep</a:t>
            </a:r>
            <a:r>
              <a:rPr lang="en-IN" sz="5000" b="1" dirty="0"/>
              <a:t>(1000);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} catch (</a:t>
            </a:r>
            <a:r>
              <a:rPr lang="en-IN" sz="5000" b="1" dirty="0" err="1"/>
              <a:t>InterruptedException</a:t>
            </a:r>
            <a:r>
              <a:rPr lang="en-IN" sz="5000" b="1" dirty="0"/>
              <a:t> e) {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 err="1"/>
              <a:t>System.out.println</a:t>
            </a:r>
            <a:r>
              <a:rPr lang="en-IN" sz="5000" b="1" dirty="0"/>
              <a:t>(name + "Interrupted");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 err="1"/>
              <a:t>System.out.println</a:t>
            </a:r>
            <a:r>
              <a:rPr lang="en-IN" sz="5000" b="1" dirty="0"/>
              <a:t>(name + " exiting.");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IN" sz="5000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3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96"/>
    </mc:Choice>
    <mc:Fallback xmlns="">
      <p:transition spd="slow" advTm="362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116632"/>
            <a:ext cx="10586720" cy="757128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Creating Multiple Threads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762000"/>
            <a:ext cx="11084561" cy="59793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class </a:t>
            </a:r>
            <a:r>
              <a:rPr lang="en-IN" dirty="0" err="1"/>
              <a:t>MultiThreadDemo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new NewThread("One"); // start threads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new NewThread("Two");</a:t>
            </a:r>
          </a:p>
          <a:p>
            <a:pPr>
              <a:buNone/>
            </a:pPr>
            <a:r>
              <a:rPr lang="en-IN" b="1" dirty="0">
                <a:solidFill>
                  <a:srgbClr val="FFC000"/>
                </a:solidFill>
              </a:rPr>
              <a:t>new NewThread("Three");</a:t>
            </a:r>
          </a:p>
          <a:p>
            <a:pPr>
              <a:buNone/>
            </a:pPr>
            <a:r>
              <a:rPr lang="en-IN" dirty="0"/>
              <a:t>try {</a:t>
            </a:r>
          </a:p>
          <a:p>
            <a:pPr>
              <a:buNone/>
            </a:pPr>
            <a:r>
              <a:rPr lang="en-IN" dirty="0"/>
              <a:t>// wait for other threads to end</a:t>
            </a:r>
          </a:p>
          <a:p>
            <a:pPr>
              <a:buNone/>
            </a:pPr>
            <a:r>
              <a:rPr lang="en-IN" dirty="0" err="1"/>
              <a:t>Thread.sleep</a:t>
            </a:r>
            <a:r>
              <a:rPr lang="en-IN" dirty="0"/>
              <a:t>(10000);</a:t>
            </a:r>
          </a:p>
          <a:p>
            <a:pPr>
              <a:buNone/>
            </a:pPr>
            <a:r>
              <a:rPr lang="en-IN" dirty="0"/>
              <a:t>} 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Interrupted");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("Main thread exiting.");</a:t>
            </a:r>
          </a:p>
          <a:p>
            <a:pPr>
              <a:buNone/>
            </a:pPr>
            <a:r>
              <a:rPr lang="en-IN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010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41"/>
    </mc:Choice>
    <mc:Fallback xmlns="">
      <p:transition spd="slow" advTm="4054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34374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Creating Multiple Threads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EBFF88-DE61-48D5-BC34-FB9E3A648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975459"/>
              </p:ext>
            </p:extLst>
          </p:nvPr>
        </p:nvGraphicFramePr>
        <p:xfrm>
          <a:off x="676275" y="843280"/>
          <a:ext cx="10753724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32377529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045997546"/>
                    </a:ext>
                  </a:extLst>
                </a:gridCol>
              </a:tblGrid>
              <a:tr h="5638799">
                <a:tc>
                  <a:txBody>
                    <a:bodyPr/>
                    <a:lstStyle/>
                    <a:p>
                      <a:r>
                        <a:rPr lang="en-US" sz="2800" dirty="0"/>
                        <a:t>The output from this program is shown here:</a:t>
                      </a:r>
                    </a:p>
                    <a:p>
                      <a:r>
                        <a:rPr lang="en-US" sz="2800" dirty="0"/>
                        <a:t>New thread: Thread[One,5,main]</a:t>
                      </a:r>
                    </a:p>
                    <a:p>
                      <a:r>
                        <a:rPr lang="en-US" sz="2800" dirty="0"/>
                        <a:t>New thread: Thread[Two,5,main]</a:t>
                      </a:r>
                    </a:p>
                    <a:p>
                      <a:r>
                        <a:rPr lang="en-US" sz="2800" dirty="0"/>
                        <a:t>New thread: Thread[Three,5,main]</a:t>
                      </a:r>
                    </a:p>
                    <a:p>
                      <a:r>
                        <a:rPr lang="en-US" sz="2800" dirty="0"/>
                        <a:t>One: 5</a:t>
                      </a:r>
                    </a:p>
                    <a:p>
                      <a:r>
                        <a:rPr lang="en-US" sz="2800" dirty="0"/>
                        <a:t>Two: 5</a:t>
                      </a:r>
                    </a:p>
                    <a:p>
                      <a:r>
                        <a:rPr lang="en-US" sz="2800" dirty="0"/>
                        <a:t>Three: 5</a:t>
                      </a:r>
                    </a:p>
                    <a:p>
                      <a:r>
                        <a:rPr lang="en-US" sz="2800" dirty="0"/>
                        <a:t>One: 4</a:t>
                      </a:r>
                    </a:p>
                    <a:p>
                      <a:r>
                        <a:rPr lang="en-US" sz="2800" dirty="0"/>
                        <a:t>Two: 4</a:t>
                      </a:r>
                    </a:p>
                    <a:p>
                      <a:r>
                        <a:rPr lang="en-US" sz="2800" dirty="0"/>
                        <a:t>Three: 4</a:t>
                      </a:r>
                    </a:p>
                    <a:p>
                      <a:r>
                        <a:rPr lang="en-US" sz="2800" dirty="0"/>
                        <a:t>One: 3</a:t>
                      </a:r>
                    </a:p>
                    <a:p>
                      <a:r>
                        <a:rPr lang="en-US" sz="2800" dirty="0"/>
                        <a:t>Three: 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Two: 3</a:t>
                      </a:r>
                    </a:p>
                    <a:p>
                      <a:r>
                        <a:rPr lang="en-US" sz="3200" dirty="0"/>
                        <a:t>One: 2</a:t>
                      </a:r>
                    </a:p>
                    <a:p>
                      <a:r>
                        <a:rPr lang="en-US" sz="3200" dirty="0"/>
                        <a:t>Three: 2</a:t>
                      </a:r>
                    </a:p>
                    <a:p>
                      <a:r>
                        <a:rPr lang="en-US" sz="3200" dirty="0"/>
                        <a:t>Two: 2</a:t>
                      </a:r>
                    </a:p>
                    <a:p>
                      <a:r>
                        <a:rPr lang="en-US" sz="3200" dirty="0"/>
                        <a:t>One: 1</a:t>
                      </a:r>
                    </a:p>
                    <a:p>
                      <a:r>
                        <a:rPr lang="en-US" sz="3200" dirty="0"/>
                        <a:t>Three: 1</a:t>
                      </a:r>
                    </a:p>
                    <a:p>
                      <a:r>
                        <a:rPr lang="en-US" sz="3200" dirty="0"/>
                        <a:t>Two: 1</a:t>
                      </a:r>
                    </a:p>
                    <a:p>
                      <a:r>
                        <a:rPr lang="en-US" sz="3200" dirty="0"/>
                        <a:t>One exiting.</a:t>
                      </a:r>
                    </a:p>
                    <a:p>
                      <a:r>
                        <a:rPr lang="en-US" sz="3200" dirty="0"/>
                        <a:t>Two exiting.</a:t>
                      </a:r>
                    </a:p>
                    <a:p>
                      <a:r>
                        <a:rPr lang="en-US" sz="3200" dirty="0"/>
                        <a:t>Three exiting.</a:t>
                      </a:r>
                    </a:p>
                    <a:p>
                      <a:r>
                        <a:rPr lang="en-US" sz="3200" dirty="0"/>
                        <a:t>Main thread exiting.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7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8"/>
    </mc:Choice>
    <mc:Fallback xmlns="">
      <p:transition spd="slow" advTm="2554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Creating Multiple Threads</a:t>
            </a:r>
            <a:br>
              <a:rPr lang="en-IN" b="1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617" y="1719071"/>
            <a:ext cx="10097873" cy="44074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once started, all three child threads share the CPU.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call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sleep(10000)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the main thread to sleep for ten seconds and ensures that it will finish last.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6"/>
    </mc:Choice>
    <mc:Fallback xmlns="">
      <p:transition spd="slow" advTm="125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4" y="301842"/>
            <a:ext cx="10772775" cy="778294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defines two ways in which thread can be created</a:t>
            </a:r>
          </a:p>
          <a:p>
            <a:pPr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implement the Runnable interface.</a:t>
            </a:r>
          </a:p>
          <a:p>
            <a:pPr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You can extend the Thread class, itself.</a:t>
            </a:r>
          </a:p>
          <a:p>
            <a:pPr algn="just">
              <a:buNone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https://dzone.com/articles/difference-between-blocked-waiting-timed-waiting-e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2"/>
    </mc:Choice>
    <mc:Fallback xmlns="">
      <p:transition spd="slow" advTm="342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932" y="1719071"/>
            <a:ext cx="10022889" cy="487828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u="sng" dirty="0"/>
              <a:t>COURSE OUTCOME</a:t>
            </a:r>
          </a:p>
          <a:p>
            <a:pPr marL="45720" indent="0">
              <a:buNone/>
            </a:pPr>
            <a:endParaRPr lang="en-US" b="1" u="sng" dirty="0"/>
          </a:p>
          <a:p>
            <a:pPr marL="45720" indent="0">
              <a:buNone/>
            </a:pPr>
            <a:r>
              <a:rPr lang="en-US" b="1" dirty="0"/>
              <a:t>CO4 : Develop application programs in Java using multithreading and database connectivity.</a:t>
            </a:r>
          </a:p>
        </p:txBody>
      </p:sp>
      <p:pic>
        <p:nvPicPr>
          <p:cNvPr id="4" name="Picture 2" descr="Image result for threads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70" y="258835"/>
            <a:ext cx="3672408" cy="17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threading in o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threading in o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threading in os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55" y="312738"/>
            <a:ext cx="1944216" cy="175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35" y="258835"/>
            <a:ext cx="2932584" cy="175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8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68"/>
    </mc:Choice>
    <mc:Fallback xmlns="">
      <p:transition spd="slow" advTm="270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OBJECTIVES</a:t>
            </a:r>
            <a:endParaRPr lang="en-IN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explain two ways of thread creation in java.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thread creation.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explain multithreading.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9"/>
    </mc:Choice>
    <mc:Fallback xmlns="">
      <p:transition spd="slow" advTm="105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58" y="0"/>
            <a:ext cx="10706470" cy="1233996"/>
          </a:xfrm>
        </p:spPr>
        <p:txBody>
          <a:bodyPr>
            <a:normAutofit/>
          </a:bodyPr>
          <a:lstStyle/>
          <a:p>
            <a:r>
              <a:rPr lang="en-IN" b="1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7" y="1171852"/>
            <a:ext cx="11354540" cy="5614140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defines two ways in which thread can be created</a:t>
            </a:r>
          </a:p>
          <a:p>
            <a:pPr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implement the Runnable interface.</a:t>
            </a:r>
          </a:p>
          <a:p>
            <a:pPr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You can extend the Thread class, itself.</a:t>
            </a:r>
          </a:p>
          <a:p>
            <a:pPr algn="just">
              <a:buNone/>
            </a:pP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Runnable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way to create a thread is to create a class that implements the </a:t>
            </a:r>
            <a:r>
              <a:rPr lang="en-I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Runnable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runnable is an interface used to execute code on a concurrent thread.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This interface is present in </a:t>
            </a:r>
            <a:r>
              <a:rPr lang="en-IN" sz="2800" dirty="0" err="1"/>
              <a:t>java.lang</a:t>
            </a:r>
            <a:r>
              <a:rPr lang="en-IN" sz="2800" dirty="0"/>
              <a:t> package.</a:t>
            </a:r>
          </a:p>
        </p:txBody>
      </p:sp>
    </p:spTree>
    <p:extLst>
      <p:ext uri="{BB962C8B-B14F-4D97-AF65-F5344CB8AC3E}">
        <p14:creationId xmlns:p14="http://schemas.microsoft.com/office/powerpoint/2010/main" val="340152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27"/>
    </mc:Choice>
    <mc:Fallback xmlns="">
      <p:transition spd="slow" advTm="797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8579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48" y="1556792"/>
            <a:ext cx="10972800" cy="468421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b="1" u="sng" dirty="0"/>
              <a:t>Java Runnable Interface</a:t>
            </a:r>
          </a:p>
          <a:p>
            <a:pPr algn="just"/>
            <a:r>
              <a:rPr lang="en-IN" sz="2800" dirty="0"/>
              <a:t>The runnable interface has an undefined method</a:t>
            </a:r>
            <a:r>
              <a:rPr lang="en-IN" sz="3200" b="1" dirty="0">
                <a:solidFill>
                  <a:srgbClr val="FF0000"/>
                </a:solidFill>
              </a:rPr>
              <a:t> run()</a:t>
            </a:r>
            <a:r>
              <a:rPr lang="en-IN" sz="2800" dirty="0"/>
              <a:t> with void as return type, and it takes in no arguments. The method summary of the run() method is given below-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40" y="3506048"/>
            <a:ext cx="10209784" cy="24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98"/>
    </mc:Choice>
    <mc:Fallback xmlns="">
      <p:transition spd="slow" advTm="287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73" y="257452"/>
            <a:ext cx="8888027" cy="5283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35" y="1556792"/>
            <a:ext cx="10990555" cy="44267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Runnable, a class need only implement a single method called run( ), which is declared like this: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 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After you create a class that implements Runnable, you will instantiate an object of type Thread from within that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Inside run( ), you will define the code that constitutes the new thread.</a:t>
            </a:r>
          </a:p>
          <a:p>
            <a:pPr marL="45720" indent="0" algn="just">
              <a:buNone/>
            </a:pPr>
            <a:endParaRPr lang="en-IN" sz="2800" dirty="0"/>
          </a:p>
          <a:p>
            <a:pPr algn="just">
              <a:buNone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IN" sz="2800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84"/>
    </mc:Choice>
    <mc:Fallback xmlns="">
      <p:transition spd="slow" advTm="450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73" y="257452"/>
            <a:ext cx="8888027" cy="5283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35" y="1047565"/>
            <a:ext cx="10990555" cy="55529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We create a new class which implements </a:t>
            </a:r>
            <a:r>
              <a:rPr lang="en-US" sz="2800" dirty="0" err="1"/>
              <a:t>java.lang.Runnable</a:t>
            </a:r>
            <a:r>
              <a:rPr lang="en-US" sz="2800" dirty="0"/>
              <a:t> interface and override run() method.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Then we instantiate a Thread object and call start() method on this object.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urw-din"/>
            </a:endParaRPr>
          </a:p>
          <a:p>
            <a:pPr marL="0" indent="0" algn="just">
              <a:buNone/>
            </a:pPr>
            <a:r>
              <a:rPr lang="en-US" sz="2800" u="sng" dirty="0">
                <a:highlight>
                  <a:srgbClr val="FFFF00"/>
                </a:highlight>
              </a:rPr>
              <a:t>Starting a thread: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start() method of Thread class is used to start a newly created thread. It performs following tasks: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A new thread starts.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The thread moves from New state to the Runnable state.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When the thread gets a chance to execute, its target run() method will run.</a:t>
            </a:r>
          </a:p>
          <a:p>
            <a:endParaRPr lang="en-IN" sz="2800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84"/>
    </mc:Choice>
    <mc:Fallback xmlns="">
      <p:transition spd="slow" advTm="450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4122"/>
          </a:xfrm>
        </p:spPr>
        <p:txBody>
          <a:bodyPr>
            <a:noAutofit/>
          </a:bodyPr>
          <a:lstStyle/>
          <a:p>
            <a:r>
              <a:rPr lang="en-IN" b="1" u="sng" dirty="0"/>
              <a:t>Implementing Runnable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475907"/>
            <a:ext cx="10969841" cy="46408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/>
              <a:t>Thread defines several constructors. The one that we will use is shown here: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rgbClr val="FF0000"/>
                </a:solidFill>
              </a:rPr>
              <a:t>Thread(</a:t>
            </a:r>
            <a:r>
              <a:rPr lang="en-IN" sz="3000" b="1" dirty="0" err="1">
                <a:solidFill>
                  <a:srgbClr val="FF0000"/>
                </a:solidFill>
              </a:rPr>
              <a:t>Runnable</a:t>
            </a:r>
            <a:r>
              <a:rPr lang="en-IN" sz="3000" b="1" dirty="0">
                <a:solidFill>
                  <a:srgbClr val="FF0000"/>
                </a:solidFill>
              </a:rPr>
              <a:t> </a:t>
            </a:r>
            <a:r>
              <a:rPr lang="en-IN" sz="3000" b="1" dirty="0" err="1">
                <a:solidFill>
                  <a:srgbClr val="FF0000"/>
                </a:solidFill>
              </a:rPr>
              <a:t>threadOb</a:t>
            </a:r>
            <a:r>
              <a:rPr lang="en-IN" sz="3000" b="1" dirty="0">
                <a:solidFill>
                  <a:srgbClr val="FF0000"/>
                </a:solidFill>
              </a:rPr>
              <a:t>, String </a:t>
            </a:r>
            <a:r>
              <a:rPr lang="en-IN" sz="3000" b="1" dirty="0" err="1">
                <a:solidFill>
                  <a:srgbClr val="FF0000"/>
                </a:solidFill>
              </a:rPr>
              <a:t>threadName</a:t>
            </a:r>
            <a:r>
              <a:rPr lang="en-IN" sz="3000" b="1" dirty="0">
                <a:solidFill>
                  <a:srgbClr val="FF000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rgbClr val="FF0000"/>
                </a:solidFill>
              </a:rPr>
              <a:t>	---</a:t>
            </a:r>
            <a:r>
              <a:rPr lang="en-IN" sz="3000" dirty="0" err="1"/>
              <a:t>threadOb</a:t>
            </a:r>
            <a:r>
              <a:rPr lang="en-IN" sz="3000" dirty="0"/>
              <a:t> is an instance of a class that implements the Runnable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/>
              <a:t>After the new thread is created, call start( ) method.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/>
              <a:t>start( ) executes a call to run(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25"/>
    </mc:Choice>
    <mc:Fallback xmlns="">
      <p:transition spd="slow" advTm="55325"/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1145</TotalTime>
  <Words>1681</Words>
  <Application>Microsoft Office PowerPoint</Application>
  <PresentationFormat>Widescreen</PresentationFormat>
  <Paragraphs>239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 Light</vt:lpstr>
      <vt:lpstr>Times New Roman</vt:lpstr>
      <vt:lpstr>urw-din</vt:lpstr>
      <vt:lpstr>Wingdings</vt:lpstr>
      <vt:lpstr>Metropolitan</vt:lpstr>
      <vt:lpstr>Bitmap Image</vt:lpstr>
      <vt:lpstr>OOP MODULE 4 MULTITHREADING PART 2</vt:lpstr>
      <vt:lpstr>MODULE 4 SYLLABUS </vt:lpstr>
      <vt:lpstr> </vt:lpstr>
      <vt:lpstr>OBJECTIVES</vt:lpstr>
      <vt:lpstr>Creating a Thread</vt:lpstr>
      <vt:lpstr>Implementing Runnable</vt:lpstr>
      <vt:lpstr>Creating a Thread</vt:lpstr>
      <vt:lpstr>Creating a Thread</vt:lpstr>
      <vt:lpstr>Implementing Runnable </vt:lpstr>
      <vt:lpstr>Implementing Runnable </vt:lpstr>
      <vt:lpstr>Implementing Runnable </vt:lpstr>
      <vt:lpstr>Implementing Runnable </vt:lpstr>
      <vt:lpstr>Implementing Runnable </vt:lpstr>
      <vt:lpstr>Implementing Runnable </vt:lpstr>
      <vt:lpstr>Implementing Runnable</vt:lpstr>
      <vt:lpstr>Implementing Runnable</vt:lpstr>
      <vt:lpstr>Extending Thread Class </vt:lpstr>
      <vt:lpstr>Extending Thread Class </vt:lpstr>
      <vt:lpstr>Extending Thread Class </vt:lpstr>
      <vt:lpstr>Extending Thread Class </vt:lpstr>
      <vt:lpstr>Choosing an Approach</vt:lpstr>
      <vt:lpstr> Creating Multiple Threads </vt:lpstr>
      <vt:lpstr> Creating Multiple Threads </vt:lpstr>
      <vt:lpstr>Creating Multiple Threads </vt:lpstr>
      <vt:lpstr>Creating Multiple Threads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MODULE 4 MULTITHREADING PART 2</dc:title>
  <dc:creator>Mithu Mery George Toc H</dc:creator>
  <cp:lastModifiedBy>Eldhose P Sim Toc H</cp:lastModifiedBy>
  <cp:revision>18</cp:revision>
  <dcterms:created xsi:type="dcterms:W3CDTF">2020-10-29T07:52:52Z</dcterms:created>
  <dcterms:modified xsi:type="dcterms:W3CDTF">2022-12-01T06:41:37Z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