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sldIdLst>
    <p:sldId id="298" r:id="rId5"/>
    <p:sldId id="305" r:id="rId6"/>
    <p:sldId id="306" r:id="rId7"/>
    <p:sldId id="292" r:id="rId8"/>
    <p:sldId id="257" r:id="rId9"/>
    <p:sldId id="258" r:id="rId10"/>
    <p:sldId id="293" r:id="rId11"/>
    <p:sldId id="259" r:id="rId12"/>
    <p:sldId id="294" r:id="rId13"/>
    <p:sldId id="309" r:id="rId14"/>
    <p:sldId id="295" r:id="rId15"/>
    <p:sldId id="260" r:id="rId16"/>
    <p:sldId id="291" r:id="rId17"/>
    <p:sldId id="261" r:id="rId18"/>
    <p:sldId id="262" r:id="rId19"/>
    <p:sldId id="296" r:id="rId20"/>
    <p:sldId id="297" r:id="rId21"/>
    <p:sldId id="307" r:id="rId22"/>
    <p:sldId id="299" r:id="rId23"/>
    <p:sldId id="300" r:id="rId24"/>
    <p:sldId id="264" r:id="rId25"/>
    <p:sldId id="266" r:id="rId26"/>
    <p:sldId id="265" r:id="rId27"/>
    <p:sldId id="308" r:id="rId28"/>
    <p:sldId id="302" r:id="rId29"/>
    <p:sldId id="310" r:id="rId30"/>
    <p:sldId id="267" r:id="rId31"/>
    <p:sldId id="268" r:id="rId32"/>
    <p:sldId id="269" r:id="rId33"/>
    <p:sldId id="289" r:id="rId34"/>
    <p:sldId id="290" r:id="rId35"/>
    <p:sldId id="288" r:id="rId36"/>
    <p:sldId id="286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6EB-D0D2-48E7-9AB1-545274520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BE69A-0FA0-429C-BFDE-688F31C1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5F5D-0035-406E-8217-D259A64A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E136-9CB7-40A1-B5CC-9E76E625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EA52-9169-473F-AE0D-2ED1931D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D71F-651C-472B-986D-4F5A3E3A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4C754-661B-4B73-83E8-272B5EB9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B65-0311-4BAA-832A-226A227D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2760-3256-4BAD-8369-B5BCEA69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99C6-4756-400A-9CFB-959A9D61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32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52E40-B7A1-4329-A314-049A8250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EA216-D4AD-4E05-A49D-18190AC2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FD1E-611D-4F8C-A6F9-8EB08EF4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BB2C-9455-4542-850F-30AAA348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6441-20A9-48A7-A88F-BDCEF152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28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B583-2D87-4B9B-80FD-6FAD7F2E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FC8D-11A2-4C2C-8EB1-F22DAF4A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9676-8BE6-4897-A285-C8B6917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795B-447D-493E-9264-ACC2775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5CC5-8A63-47DB-9726-423D259C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A725-2FEC-41FD-996B-C53631C8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4CA6-8436-4810-88E0-31F4E3DFD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348B-4E7B-4C88-8342-AB1F0A9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8004-9280-4124-AAA9-F575018A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29B9-1B67-4781-B940-B7C4CF87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4EF4-F9D0-4B34-9911-65E51877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7465-8C1D-4482-8ECF-07D81173E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464FA-559A-43ED-B552-B1F64FC4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D8ED-87FD-49A6-9368-C125C9EB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2A2-07A8-4C8D-932B-EC1BAD99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B7C8-E19D-4CA6-A6FE-5982D753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31E2-7C82-4733-8536-9893333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F0F5-593E-45B1-B4BC-C8477C68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9BC55-4375-44FF-BEA3-29CE0CE4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48EAB-798E-405B-B5E3-A2E00F4DD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7710E-A7C6-4EE2-B6DF-FAA88AA31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91591-FB73-4923-A3AE-4D043C3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61B87-16C2-4153-97C7-5171388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1C332-3062-42BD-9360-1B4806DD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7207-48DA-4820-B806-A800D016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53003-C6BE-4F7D-831D-CC2710B3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CEEE2-648D-4921-8127-509E07DD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DA1DB-DD1F-4DD5-B51E-BE24A666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A77FE-CFAB-4976-8D3C-7F44F245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7009-DA87-4DAA-BE01-291076F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E6BD0-35D1-45D2-85BE-767B6670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28B1-974A-45F8-A9B4-89A21FD1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968F-D58E-4B3B-95A4-84560391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9369-C06F-4917-AF6E-93527A5C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0D0A-6F48-459E-9621-8C228785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4202-87BF-404B-938C-6B7D02F8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D5A5-E1C3-4A6E-9501-D5772C0F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1C88-41A3-4E63-919A-A3A7067E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7E9C7-BFF1-4EF0-B669-76AA9DCD0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C56C9-C8BA-4643-B648-5EF73808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32D8-4179-4D5F-B4E3-F91397E3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FB1E8-1717-485B-B85F-69DE302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7631-8012-4085-9BF7-0BE6FB4F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5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84E99-2F4C-4A6A-8280-2692CE43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0CFF-E8E2-4132-A0E9-9BFC6108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222D-E3A9-457E-8C4C-E9380467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8397-EBAF-4BCC-800E-3B292FAAE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58C6-B249-4E59-9D5B-F14EEDCE7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8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-process_communic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ultithreading-in-jav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vm-works-jvm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computernotes.com/fundamental/disk-operating-system/what-is-operating-syst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97" y="1642369"/>
            <a:ext cx="8389398" cy="1786632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OOP MODULE 4 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sz="4000" dirty="0"/>
              <a:t>MULTITHREADING</a:t>
            </a:r>
            <a:endParaRPr lang="en-IN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639" y="1553592"/>
            <a:ext cx="10892161" cy="506914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a process starts, it is assigned memory and resources.</a:t>
            </a:r>
          </a:p>
          <a:p>
            <a:pPr algn="just"/>
            <a:r>
              <a:rPr lang="en-US" sz="2400" dirty="0"/>
              <a:t>Each thread in the process shares that memory and resources.</a:t>
            </a:r>
          </a:p>
          <a:p>
            <a:pPr algn="just"/>
            <a:r>
              <a:rPr lang="en-US" sz="2400" dirty="0"/>
              <a:t> In single-threaded processes, the process contains one thread. </a:t>
            </a:r>
          </a:p>
          <a:p>
            <a:pPr algn="just"/>
            <a:r>
              <a:rPr lang="en-US" sz="2400" dirty="0"/>
              <a:t>The process and the thread are one and the same, and there is only one thing happening.</a:t>
            </a:r>
          </a:p>
          <a:p>
            <a:pPr algn="just"/>
            <a:r>
              <a:rPr lang="en-US" sz="2400" dirty="0"/>
              <a:t>In multithreaded processes, the process contains more than one thread, and the process is accomplishing a number of things at the same time.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14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6"/>
    </mc:Choice>
    <mc:Fallback xmlns="">
      <p:transition spd="slow" advTm="343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ingle vs Multithreaded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0"/>
            <a:ext cx="88809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87"/>
    </mc:Choice>
    <mc:Fallback xmlns="">
      <p:transition spd="slow" advTm="221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VS THREADS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703964"/>
              </p:ext>
            </p:extLst>
          </p:nvPr>
        </p:nvGraphicFramePr>
        <p:xfrm>
          <a:off x="781235" y="142852"/>
          <a:ext cx="9886764" cy="669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819">
                <a:tc>
                  <a:txBody>
                    <a:bodyPr/>
                    <a:lstStyle/>
                    <a:p>
                      <a:r>
                        <a:rPr lang="en-US" sz="3200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THREAD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2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program in execution is often referred as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thread is a subset(part) of the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46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process consists of multiple threads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thread is a smallest part of the process that can execute concurrently with other parts(threads) of the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189">
                <a:tc>
                  <a:txBody>
                    <a:bodyPr/>
                    <a:lstStyle/>
                    <a:p>
                      <a:r>
                        <a:rPr lang="en-US" dirty="0"/>
                        <a:t>Process is heavy 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thread is often referred as lightweight process. Creating a new thread requires fewer resources than creating a new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41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process has its own address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 thread uses the process’s address space and share it with the other threads of that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18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process can communicate with other process by using 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inter-process communication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thread can communicate with other thread (of the same process) directly by using methods like wait(), notify(),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651">
                <a:tc>
                  <a:txBody>
                    <a:bodyPr/>
                    <a:lstStyle/>
                    <a:p>
                      <a:r>
                        <a:rPr lang="en-IN" dirty="0" err="1"/>
                        <a:t>Interprocess</a:t>
                      </a:r>
                      <a:r>
                        <a:rPr lang="en-IN" dirty="0"/>
                        <a:t> communication</a:t>
                      </a:r>
                    </a:p>
                    <a:p>
                      <a:r>
                        <a:rPr lang="en-IN" dirty="0"/>
                        <a:t>is expensive and limited. Context switching from one process to another is also costly.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Interthread</a:t>
                      </a:r>
                      <a:r>
                        <a:rPr lang="en-IN" dirty="0"/>
                        <a:t> communication is inexpensive, and context switching from one thread to the next is low cost.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75"/>
    </mc:Choice>
    <mc:Fallback xmlns="">
      <p:transition spd="slow" advTm="974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Mithu\Desktop\imag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9536" y="332656"/>
            <a:ext cx="7632848" cy="63367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4"/>
    </mc:Choice>
    <mc:Fallback xmlns="">
      <p:transition spd="slow" advTm="64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88642"/>
            <a:ext cx="8381260" cy="72007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8171" y="0"/>
            <a:ext cx="9992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39"/>
    </mc:Choice>
    <mc:Fallback xmlns="">
      <p:transition spd="slow" advTm="5113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116632"/>
            <a:ext cx="10635449" cy="1440160"/>
          </a:xfrm>
        </p:spPr>
        <p:txBody>
          <a:bodyPr>
            <a:normAutofit fontScale="90000"/>
          </a:bodyPr>
          <a:lstStyle/>
          <a:p>
            <a:pPr algn="l"/>
            <a:br>
              <a:rPr lang="en-IN" sz="3100" dirty="0"/>
            </a:br>
            <a:br>
              <a:rPr lang="en-IN" sz="3600" dirty="0"/>
            </a:br>
            <a:r>
              <a:rPr lang="en-IN" sz="4000" b="1" dirty="0"/>
              <a:t>The Java Thread Model-Single threading </a:t>
            </a:r>
            <a:r>
              <a:rPr lang="en-IN" sz="4000" b="1" dirty="0" err="1"/>
              <a:t>vs</a:t>
            </a:r>
            <a:r>
              <a:rPr lang="en-IN" sz="4000" b="1" dirty="0"/>
              <a:t> multithreading</a:t>
            </a:r>
            <a:br>
              <a:rPr lang="en-IN" sz="49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7" y="1700808"/>
            <a:ext cx="10428303" cy="5157192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Single threaded processes contain the execution of instructions in a single sequence.</a:t>
            </a:r>
          </a:p>
          <a:p>
            <a:pPr marL="45720" indent="0" algn="just">
              <a:buNone/>
            </a:pPr>
            <a:endParaRPr lang="en-IN" sz="3200" dirty="0"/>
          </a:p>
          <a:p>
            <a:pPr algn="just"/>
            <a:r>
              <a:rPr lang="en-IN" sz="3200" dirty="0"/>
              <a:t>Single thread executes tasks of a process while in multi-thread, multiple threads execute the tasks of a process.</a:t>
            </a:r>
          </a:p>
          <a:p>
            <a:pPr marL="4572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/>
              <a:t>Single threading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wastes CPU time.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24"/>
    </mc:Choice>
    <mc:Fallback xmlns="">
      <p:transition spd="slow" advTm="3242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3177" y="355848"/>
            <a:ext cx="9283083" cy="696889"/>
          </a:xfrm>
        </p:spPr>
        <p:txBody>
          <a:bodyPr>
            <a:normAutofit/>
          </a:bodyPr>
          <a:lstStyle/>
          <a:p>
            <a:r>
              <a:rPr lang="en-US" dirty="0"/>
              <a:t>MULTITHREADING IN JAVA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050" y="1719071"/>
            <a:ext cx="9735844" cy="513892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a Java feature that allows concurrent execution of two or more parts of a program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utilization of CPU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part of such program is called a thread.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smallest unit of processing.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separate path of execution.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 independent.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occurs exception in one thread, it doesn't affect other threads.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a shared memory area.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share the same address space.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90"/>
    </mc:Choice>
    <mc:Fallback xmlns="">
      <p:transition spd="slow" advTm="271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692696"/>
            <a:ext cx="720079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Java Multithread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Java Multithreadin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16"/>
    </mc:Choice>
    <mc:Fallback xmlns="">
      <p:transition spd="slow" advTm="228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MULITHREADING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416" y="1412776"/>
            <a:ext cx="11052699" cy="489037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</a:p>
          <a:p>
            <a:pPr algn="just"/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the threads of a process share its resources such as memory, data, files etc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single application can have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threads within the same address space using resource sharing.</a:t>
            </a:r>
            <a:endParaRPr lang="en-IN"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responsiveness allows a program to run even if part of it is blocked using multithreading.. For example - A web browser with multithreading can use one thread for user contact and another for image loading at the same time.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server applications for improving high throughput and resource utilization.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several threads work on the same set of data, they can actually share their cache, leading to better cache usage or synchronization on its values.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9"/>
    </mc:Choice>
    <mc:Fallback xmlns="">
      <p:transition spd="slow" advTm="268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MULITHREADING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517" y="1412776"/>
            <a:ext cx="10946165" cy="4961391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Multiprocessor Architecture</a:t>
            </a:r>
          </a:p>
          <a:p>
            <a:r>
              <a:rPr lang="en-IN" sz="2400" dirty="0"/>
              <a:t>In a multiprocessor architecture, each thread can run on a different processor in parallel using multithreading.</a:t>
            </a:r>
          </a:p>
          <a:p>
            <a:r>
              <a:rPr lang="en-IN" sz="2400" dirty="0"/>
              <a:t> Threads are </a:t>
            </a:r>
            <a:r>
              <a:rPr lang="en-IN" sz="2400" b="1" dirty="0"/>
              <a:t>independent</a:t>
            </a:r>
            <a:r>
              <a:rPr lang="en-IN" sz="2400" dirty="0"/>
              <a:t>, so it doesn't affect other threads if an exception occurs in a single thread.</a:t>
            </a:r>
          </a:p>
          <a:p>
            <a:pPr algn="just"/>
            <a:r>
              <a:rPr lang="en-IN" sz="2400" b="1" dirty="0"/>
              <a:t>Economy –</a:t>
            </a:r>
            <a:br>
              <a:rPr lang="en-IN" sz="2400" dirty="0"/>
            </a:br>
            <a:r>
              <a:rPr lang="en-IN" sz="2400" dirty="0"/>
              <a:t>It is more economical to use threads as they share the process resources. Comparatively, it is more expensive and time-consuming to create processes as they require more memory and resources. The overhead for process creation and management is much higher than thread creation and management.</a:t>
            </a:r>
          </a:p>
          <a:p>
            <a:pPr algn="just"/>
            <a:r>
              <a:rPr lang="en-US" sz="2400" b="1" dirty="0"/>
              <a:t>Simultaneous and parallelized occurrence of tasks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dirty="0"/>
              <a:t>Decreased cost of maintenance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dirty="0"/>
              <a:t>Better use of CPU resource</a:t>
            </a:r>
          </a:p>
          <a:p>
            <a:pPr fontAlgn="base"/>
            <a:r>
              <a:rPr lang="en-US" sz="2400" b="1" dirty="0"/>
              <a:t>Enhanced performance by decreased development time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555555"/>
              </a:solidFill>
              <a:effectLst/>
              <a:latin typeface="Droid Sans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6"/>
    </mc:Choice>
    <mc:Fallback xmlns="">
      <p:transition spd="slow" advTm="328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79898"/>
            <a:ext cx="9648548" cy="1482571"/>
          </a:xfrm>
        </p:spPr>
        <p:txBody>
          <a:bodyPr>
            <a:normAutofit/>
          </a:bodyPr>
          <a:lstStyle/>
          <a:p>
            <a:r>
              <a:rPr lang="en-US" sz="4800" b="1" dirty="0"/>
              <a:t>MODULE 4 SYLLABUS</a:t>
            </a:r>
            <a:br>
              <a:rPr lang="en-US" sz="4800" b="1" dirty="0"/>
            </a:br>
            <a:endParaRPr lang="en-IN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B59B-A5D5-45D3-A271-0F698BF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944707"/>
            <a:ext cx="10620061" cy="46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9"/>
    </mc:Choice>
    <mc:Fallback xmlns="">
      <p:transition spd="slow" advTm="79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MULITHREADING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9192" y="1628800"/>
            <a:ext cx="9921305" cy="4968552"/>
          </a:xfrm>
        </p:spPr>
        <p:txBody>
          <a:bodyPr>
            <a:normAutofit/>
          </a:bodyPr>
          <a:lstStyle/>
          <a:p>
            <a:r>
              <a:rPr lang="en-IN" sz="3200" dirty="0"/>
              <a:t>Complex debugging and testing processes.</a:t>
            </a:r>
          </a:p>
          <a:p>
            <a:r>
              <a:rPr lang="en-IN" sz="3200" dirty="0"/>
              <a:t>Result is sometimes unpredictable.</a:t>
            </a:r>
          </a:p>
          <a:p>
            <a:r>
              <a:rPr lang="en-IN" sz="3200" dirty="0"/>
              <a:t>Increased potential for deadlock occurrence.</a:t>
            </a:r>
          </a:p>
          <a:p>
            <a:r>
              <a:rPr lang="en-IN" sz="3200" dirty="0"/>
              <a:t>Increased difficulty level in writing a program</a:t>
            </a:r>
          </a:p>
          <a:p>
            <a:r>
              <a:rPr lang="en-IN" sz="3200" dirty="0"/>
              <a:t>Increased complexity,</a:t>
            </a:r>
          </a:p>
          <a:p>
            <a:r>
              <a:rPr lang="en-IN" sz="3200" dirty="0"/>
              <a:t>Synchronization of shared resources (objects, data).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34"/>
    </mc:Choice>
    <mc:Fallback xmlns="">
      <p:transition spd="slow" advTm="5253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868" y="355848"/>
            <a:ext cx="9478392" cy="912913"/>
          </a:xfrm>
        </p:spPr>
        <p:txBody>
          <a:bodyPr/>
          <a:lstStyle/>
          <a:p>
            <a:r>
              <a:rPr lang="en-US" sz="4000" b="1" dirty="0"/>
              <a:t>THREAD STATES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412776"/>
            <a:ext cx="10901779" cy="525658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a thread</a:t>
            </a:r>
          </a:p>
          <a:p>
            <a:pPr algn="just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thread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Java at any point of time exists in any one of the following states. A thread lies only in one of the shown states at any instant:</a:t>
            </a:r>
          </a:p>
          <a:p>
            <a:pPr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</a:p>
          <a:p>
            <a:pPr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5"/>
    </mc:Choice>
    <mc:Fallback xmlns="">
      <p:transition spd="slow" advTm="2972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Life Cycle of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94" y="1428737"/>
            <a:ext cx="10874406" cy="5026029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Thread: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a new thread is created, it is in the new state. The thread has not yet started to run when thread is in this state. </a:t>
            </a:r>
          </a:p>
          <a:p>
            <a:pPr marL="4572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State: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thread that is ready to run is moved to runnable state. In this state, a thread might actually be running or it might be ready to run at any instant of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13"/>
    </mc:Choice>
    <mc:Fallback xmlns="">
      <p:transition spd="slow" advTm="2681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Life Cycle of a thread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06" y="1003177"/>
            <a:ext cx="11496582" cy="5335479"/>
          </a:xfrm>
        </p:spPr>
        <p:txBody>
          <a:bodyPr>
            <a:normAutofit/>
          </a:bodyPr>
          <a:lstStyle/>
          <a:p>
            <a:pPr algn="just"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Blocked/Waiting state: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is temporarily inactive, then it’s in one of the following states:</a:t>
            </a: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algn="just" fontAlgn="base"/>
            <a:r>
              <a:rPr lang="en-IN" sz="2400" b="1" dirty="0"/>
              <a:t>It enters Blocked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/>
              <a:t>state when it is waiting for a monitor lock and is trying to access a section of code that is locked by some other thread.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/>
              <a:t>It’s the responsibility of the thread scheduler to reactivate and schedule a blocked/waiting thread.</a:t>
            </a:r>
          </a:p>
          <a:p>
            <a:pPr algn="just" fontAlgn="base"/>
            <a:r>
              <a:rPr lang="en-IN" sz="2400" b="1" dirty="0"/>
              <a:t>A thread is in </a:t>
            </a:r>
            <a:r>
              <a:rPr lang="en-IN" sz="2400" b="1" i="1" dirty="0"/>
              <a:t>WAITING</a:t>
            </a:r>
            <a:r>
              <a:rPr lang="en-IN" sz="2400" b="1" dirty="0"/>
              <a:t> state when it's waiting for some other thread to perform a particular action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thread in these states does not consume any CPU cycle.</a:t>
            </a:r>
          </a:p>
          <a:p>
            <a:pPr algn="just" fontAlgn="base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216"/>
    </mc:Choice>
    <mc:Fallback xmlns="">
      <p:transition spd="slow" advTm="6921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Life Cycle of a thread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8172" y="1269507"/>
            <a:ext cx="11523214" cy="5327845"/>
          </a:xfrm>
        </p:spPr>
        <p:txBody>
          <a:bodyPr>
            <a:normAutofit/>
          </a:bodyPr>
          <a:lstStyle/>
          <a:p>
            <a:r>
              <a:rPr lang="en-IN" sz="3300" b="1" dirty="0"/>
              <a:t>Timed Waiting:</a:t>
            </a:r>
            <a:r>
              <a:rPr lang="en-IN" sz="3300" dirty="0"/>
              <a:t>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A runnable thread can enter the timed waiting state for a specified interval of time. A thread in this state transitions back to the runnable state when that time interval expires or when the event it is waiting for occurs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State: </a:t>
            </a:r>
            <a:r>
              <a:rPr lang="en-IN" sz="2400" dirty="0"/>
              <a:t>A thread that lies in terminated state does no longer consumes any cycles of CPU.</a:t>
            </a:r>
          </a:p>
          <a:p>
            <a:pPr algn="just"/>
            <a:r>
              <a:rPr lang="en-US" sz="2400" dirty="0"/>
              <a:t>A runnable thread enters the terminated state when it completes its task or otherwise terminates.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74"/>
    </mc:Choice>
    <mc:Fallback xmlns="">
      <p:transition spd="slow" advTm="3677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Life Cycle of a thread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031112-3B8F-4EE3-A080-FD0CDB63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4C9215-F4EC-4E06-B76A-20C2362DD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4" y="1825625"/>
            <a:ext cx="9889724" cy="417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71"/>
    </mc:Choice>
    <mc:Fallback xmlns="">
      <p:transition spd="slow" advTm="3597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Life Cycle of a thread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031112-3B8F-4EE3-A080-FD0CDB63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thread life cycle in java">
            <a:extLst>
              <a:ext uri="{FF2B5EF4-FFF2-40B4-BE49-F238E27FC236}">
                <a16:creationId xmlns:a16="http://schemas.microsoft.com/office/drawing/2014/main" id="{5549790C-4753-4EAB-8901-88490D3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50" y="1928813"/>
            <a:ext cx="9126243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71"/>
    </mc:Choice>
    <mc:Fallback xmlns="">
      <p:transition spd="slow" advTm="3597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The Thread Class and the Runnable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99" y="1719071"/>
            <a:ext cx="10972799" cy="48782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multithreading system is built upon the </a:t>
            </a: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class (</a:t>
            </a:r>
            <a:r>
              <a:rPr lang="en-IN" sz="2800" dirty="0"/>
              <a:t> </a:t>
            </a:r>
            <a:r>
              <a:rPr lang="en-IN" sz="2800" b="1" dirty="0" err="1"/>
              <a:t>java.lang.Thread</a:t>
            </a:r>
            <a:r>
              <a:rPr lang="en-IN" sz="2800" dirty="0"/>
              <a:t> 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methods, and its companion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interface, Runnable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class defines several methods that help manage threads.</a:t>
            </a:r>
          </a:p>
          <a:p>
            <a:pPr marL="45720" indent="0">
              <a:buNone/>
            </a:pPr>
            <a:r>
              <a:rPr lang="en-IN" sz="2800" u="sng" dirty="0"/>
              <a:t>Constructors of Thread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Thread</a:t>
            </a:r>
            <a:r>
              <a:rPr lang="en-IN" sz="28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Thread</a:t>
            </a:r>
            <a:r>
              <a:rPr lang="en-IN" sz="2800" dirty="0"/>
              <a:t>(String str)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Thread</a:t>
            </a:r>
            <a:r>
              <a:rPr lang="en-IN" sz="2800" dirty="0"/>
              <a:t>(Runnable 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Thread</a:t>
            </a:r>
            <a:r>
              <a:rPr lang="en-IN" sz="2800" dirty="0"/>
              <a:t>(Runnable r, String str)</a:t>
            </a:r>
          </a:p>
          <a:p>
            <a:pPr marL="4572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7"/>
    </mc:Choice>
    <mc:Fallback xmlns="">
      <p:transition spd="slow" advTm="4874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Thread Class and the Runnable Interface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1852" y="2201662"/>
            <a:ext cx="9632272" cy="296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17"/>
    </mc:Choice>
    <mc:Fallback xmlns="">
      <p:transition spd="slow" advTm="5121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751" y="274637"/>
            <a:ext cx="8959049" cy="11014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The Main Thread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80" y="1556792"/>
            <a:ext cx="10759736" cy="494404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Java program starts up, </a:t>
            </a: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thread begins running immediately.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usually called </a:t>
            </a:r>
            <a:r>
              <a:rPr lang="en-I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main thread of your program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the one that is executed when your program begins.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program, a Main thread is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by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JVM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(Java Virtual Machine). The “Main” thread first verifies the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the main()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it initializes the class.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thread is important for two reasons: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thread from which other “child” threads will be spawned.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it must be the last thread to finish execution because it performs various shutdown actions.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60"/>
    </mc:Choice>
    <mc:Fallback xmlns="">
      <p:transition spd="slow" advTm="432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932" y="1719071"/>
            <a:ext cx="10022889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u="sng" dirty="0"/>
              <a:t>COURSE OUTCOME</a:t>
            </a:r>
          </a:p>
          <a:p>
            <a:pPr marL="45720" indent="0">
              <a:buNone/>
            </a:pPr>
            <a:endParaRPr lang="en-US" b="1" u="sng" dirty="0"/>
          </a:p>
          <a:p>
            <a:pPr marL="45720" indent="0">
              <a:buNone/>
            </a:pPr>
            <a:r>
              <a:rPr lang="en-US" b="1" dirty="0"/>
              <a:t>CO4 : Develop application programs in Java using multithreading and database connectivity.</a:t>
            </a:r>
          </a:p>
        </p:txBody>
      </p:sp>
      <p:pic>
        <p:nvPicPr>
          <p:cNvPr id="4" name="Picture 2" descr="Image result for threads in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7458"/>
            <a:ext cx="3672408" cy="17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threading in o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Image result for threading in os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threading in os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17458"/>
            <a:ext cx="1944216" cy="175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7458"/>
            <a:ext cx="2932584" cy="175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8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68"/>
    </mc:Choice>
    <mc:Fallback xmlns="">
      <p:transition spd="slow" advTm="2706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Main Thread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64" y="1556792"/>
            <a:ext cx="11363418" cy="5086918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main thread is created automatically when your program is started, it can be controlled through 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object. 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so, you must obtain a reference to it by calling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), which is a public static member of Thread.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general form is shown here:</a:t>
            </a:r>
          </a:p>
          <a:p>
            <a:pPr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Thread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a reference to the thread in which it is called.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59"/>
    </mc:Choice>
    <mc:Fallback xmlns="">
      <p:transition spd="slow" advTm="388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5848"/>
            <a:ext cx="8381260" cy="552873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Controlling the main Thread.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2" y="1772816"/>
            <a:ext cx="11540971" cy="472933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Current thread: Thread[main,5,main]</a:t>
            </a:r>
          </a:p>
          <a:p>
            <a:pPr>
              <a:buNone/>
            </a:pPr>
            <a:r>
              <a:rPr lang="en-IN" dirty="0"/>
              <a:t>After name change: Thread[My Thread,5,main]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1</a:t>
            </a:r>
          </a:p>
          <a:p>
            <a:endParaRPr lang="en-US" dirty="0"/>
          </a:p>
          <a:p>
            <a:r>
              <a:rPr lang="en-IN" dirty="0"/>
              <a:t>This displays, in order: the name of the thread, its priority, and the name of its group. </a:t>
            </a:r>
          </a:p>
          <a:p>
            <a:r>
              <a:rPr lang="en-IN" dirty="0"/>
              <a:t>By default, the name of the main thread is </a:t>
            </a:r>
            <a:r>
              <a:rPr lang="en-IN" b="1" dirty="0"/>
              <a:t>main. Its priority is 5, which is the default value, and main is also the </a:t>
            </a:r>
            <a:r>
              <a:rPr lang="en-IN" dirty="0"/>
              <a:t>name of the group of threads to which this thread belongs.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8"/>
    </mc:Choice>
    <mc:Fallback xmlns="">
      <p:transition spd="slow" advTm="1496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sleep()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17" y="1700808"/>
            <a:ext cx="10946166" cy="482453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 ) method causes the thread from which it is called to suspend execution for 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period of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general form is shown here: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sleep(long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milliseconds) throws 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93"/>
    </mc:Choice>
    <mc:Fallback xmlns="">
      <p:transition spd="slow" advTm="1729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97654"/>
            <a:ext cx="8381260" cy="568171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Controlling the main Thread.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94" y="665825"/>
            <a:ext cx="10499324" cy="61921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// Controlling the main Thread.</a:t>
            </a:r>
          </a:p>
          <a:p>
            <a:pPr marL="45720" indent="0">
              <a:buNone/>
            </a:pPr>
            <a:r>
              <a:rPr lang="en-IN" dirty="0"/>
              <a:t>class </a:t>
            </a:r>
            <a:r>
              <a:rPr lang="en-IN" dirty="0" err="1"/>
              <a:t>CurrentThreadDemo</a:t>
            </a:r>
            <a:r>
              <a:rPr lang="en-IN" dirty="0"/>
              <a:t> {</a:t>
            </a:r>
          </a:p>
          <a:p>
            <a:pPr marL="4572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45720" indent="0">
              <a:buNone/>
            </a:pPr>
            <a:r>
              <a:rPr lang="en-IN" b="1" dirty="0">
                <a:highlight>
                  <a:srgbClr val="FFFF00"/>
                </a:highlight>
              </a:rPr>
              <a:t>Thread t = </a:t>
            </a:r>
            <a:r>
              <a:rPr lang="en-IN" b="1" dirty="0" err="1">
                <a:highlight>
                  <a:srgbClr val="FFFF00"/>
                </a:highlight>
              </a:rPr>
              <a:t>Thread.currentThread</a:t>
            </a:r>
            <a:r>
              <a:rPr lang="en-IN" b="1" dirty="0">
                <a:highlight>
                  <a:srgbClr val="FFFF00"/>
                </a:highlight>
              </a:rPr>
              <a:t>();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("Current thread: " + t);</a:t>
            </a:r>
          </a:p>
          <a:p>
            <a:pPr marL="45720" indent="0">
              <a:buNone/>
            </a:pPr>
            <a:r>
              <a:rPr lang="en-IN" dirty="0"/>
              <a:t>// change the name of the thread</a:t>
            </a:r>
          </a:p>
          <a:p>
            <a:pPr marL="45720" indent="0">
              <a:buNone/>
            </a:pPr>
            <a:r>
              <a:rPr lang="en-IN" dirty="0" err="1"/>
              <a:t>t.setName</a:t>
            </a:r>
            <a:r>
              <a:rPr lang="en-IN" dirty="0"/>
              <a:t>("My Thread");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 name change: " + t);</a:t>
            </a:r>
          </a:p>
          <a:p>
            <a:pPr marL="45720" indent="0">
              <a:buNone/>
            </a:pPr>
            <a:r>
              <a:rPr lang="en-IN" dirty="0"/>
              <a:t>try {</a:t>
            </a:r>
          </a:p>
          <a:p>
            <a:pPr marL="45720" indent="0">
              <a:buNone/>
            </a:pPr>
            <a:r>
              <a:rPr lang="pt-BR" dirty="0"/>
              <a:t>for(int n = 5; n &gt; 0; n--) {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(n);</a:t>
            </a:r>
          </a:p>
          <a:p>
            <a:pPr marL="45720" indent="0">
              <a:buNone/>
            </a:pPr>
            <a:r>
              <a:rPr lang="en-IN" dirty="0" err="1"/>
              <a:t>Thread.sleep</a:t>
            </a:r>
            <a:r>
              <a:rPr lang="en-IN" dirty="0"/>
              <a:t>(1000);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interrupted");</a:t>
            </a:r>
          </a:p>
          <a:p>
            <a:pPr marL="45720" indent="0">
              <a:buNone/>
            </a:pPr>
            <a:r>
              <a:rPr lang="en-IN" dirty="0"/>
              <a:t>}}}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7"/>
    </mc:Choice>
    <mc:Fallback xmlns="">
      <p:transition spd="slow" advTm="482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Thread is a light weight process.</a:t>
            </a:r>
          </a:p>
          <a:p>
            <a:r>
              <a:rPr lang="en-US" sz="2800" dirty="0"/>
              <a:t>Java supports multithreading.</a:t>
            </a:r>
          </a:p>
          <a:p>
            <a:pPr fontAlgn="base"/>
            <a:r>
              <a:rPr lang="en-US" sz="2800" dirty="0"/>
              <a:t>Lifecycle of a thread -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2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73"/>
    </mc:Choice>
    <mc:Fallback xmlns="">
      <p:transition spd="slow" advTm="675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92" y="365125"/>
            <a:ext cx="10714608" cy="1325563"/>
          </a:xfrm>
        </p:spPr>
        <p:txBody>
          <a:bodyPr/>
          <a:lstStyle/>
          <a:p>
            <a:r>
              <a:rPr lang="en-US" sz="4000" b="1" dirty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22" y="1719071"/>
            <a:ext cx="11168109" cy="440740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the concept of threading in Java.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difference between multitasking and multithreading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outline lifecycle of a thread.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methods of  thread class.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07"/>
    </mc:Choice>
    <mc:Fallback xmlns="">
      <p:transition spd="slow" advTm="199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794" y="274638"/>
            <a:ext cx="8817006" cy="654032"/>
          </a:xfrm>
        </p:spPr>
        <p:txBody>
          <a:bodyPr>
            <a:noAutofit/>
          </a:bodyPr>
          <a:lstStyle/>
          <a:p>
            <a:r>
              <a:rPr lang="en-US" sz="4000" b="1" dirty="0"/>
              <a:t>MULTITASKING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4" y="1340768"/>
            <a:ext cx="11354541" cy="4989011"/>
          </a:xfrm>
        </p:spPr>
        <p:txBody>
          <a:bodyPr>
            <a:normAutofit/>
          </a:bodyPr>
          <a:lstStyle/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refers to having multiple processes, tasks, or threads running at the same time. </a:t>
            </a:r>
          </a:p>
          <a:p>
            <a:pPr marL="4572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multi-tasking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Operating System is software that works as an interface between a user and the computer hardware."/>
              </a:rPr>
              <a:t>operating system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characterized by its capability to support the concurrent execution of more than one task.</a:t>
            </a:r>
          </a:p>
          <a:p>
            <a:pPr marL="4572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term is used 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operating systems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tasks share a common processing resource (e.g., CPU and Memory). At any time the CPU is executing one task only while other tasks waiting their turn.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83"/>
    </mc:Choice>
    <mc:Fallback xmlns="">
      <p:transition spd="slow" advTm="524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28670"/>
          </a:xfrm>
        </p:spPr>
        <p:txBody>
          <a:bodyPr/>
          <a:lstStyle/>
          <a:p>
            <a:r>
              <a:rPr lang="en-US" sz="4400" dirty="0"/>
              <a:t>MULTITASKING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27" y="928670"/>
            <a:ext cx="11532093" cy="6100730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performs by </a:t>
            </a:r>
            <a:r>
              <a:rPr lang="en-I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and deciding which task should be the running task and when a waiting task should get turn.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 of re-assigning a CPU from one task to another one is known as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operating systems are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 time sharing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systems.</a:t>
            </a:r>
          </a:p>
          <a:p>
            <a:pPr algn="just"/>
            <a:r>
              <a:rPr lang="en-IN" sz="2800" dirty="0"/>
              <a:t>In the modern operating systems, we are able to play MP3 music, edit documents in Microsoft Word, surf the Google Chrome all simultaneously, this is accomplished by means of multi tasking.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6"/>
    </mc:Choice>
    <mc:Fallback xmlns="">
      <p:transition spd="slow" advTm="365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mage result for multitasking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764704"/>
            <a:ext cx="770485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88"/>
    </mc:Choice>
    <mc:Fallback xmlns="">
      <p:transition spd="slow" advTm="132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134" y="274638"/>
            <a:ext cx="9349666" cy="6540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MULTITHREADING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07" y="1556792"/>
            <a:ext cx="11292396" cy="4693088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/>
              <a:t>Multithreading</a:t>
            </a:r>
            <a:r>
              <a:rPr lang="en-IN" sz="2800" dirty="0"/>
              <a:t> is thread-based multitasking.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A </a:t>
            </a:r>
            <a:r>
              <a:rPr lang="en-IN" sz="2800" dirty="0">
                <a:highlight>
                  <a:srgbClr val="FFFF00"/>
                </a:highlight>
              </a:rPr>
              <a:t>multithreaded program contains two or more parts that can run concurrently.</a:t>
            </a:r>
            <a:r>
              <a:rPr lang="en-IN" sz="2800" dirty="0"/>
              <a:t> </a:t>
            </a:r>
            <a:r>
              <a:rPr lang="en-IN" sz="2800" b="1" u="sng" dirty="0"/>
              <a:t>Each part of such a program is called a thread</a:t>
            </a:r>
            <a:r>
              <a:rPr lang="en-IN" sz="2800" dirty="0"/>
              <a:t>, and each thread defines a separate path of execution.</a:t>
            </a:r>
          </a:p>
          <a:p>
            <a:pPr algn="just"/>
            <a:endParaRPr lang="en-US" sz="2800" dirty="0"/>
          </a:p>
          <a:p>
            <a:pPr algn="just"/>
            <a:r>
              <a:rPr lang="en-IN" sz="2800" dirty="0"/>
              <a:t>Multithreading enables you to write very efficient programs that make maximum use of the CPU, because idle time can be kept to a minimum.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35"/>
    </mc:Choice>
    <mc:Fallback xmlns="">
      <p:transition spd="slow" advTm="480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sz="4000" dirty="0"/>
              <a:t>MULTITHREADING</a:t>
            </a:r>
            <a:endParaRPr lang="en-IN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639" y="1553592"/>
            <a:ext cx="10892161" cy="5069149"/>
          </a:xfrm>
        </p:spPr>
        <p:txBody>
          <a:bodyPr>
            <a:norm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A thread is a flow of execution through the process code, with its own program counter that keeps track of which instruction to execute next, system registers which hold its current working variables, and a stack which contains the execution history.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IN" sz="2400" dirty="0"/>
              <a:t>A thread is also called a </a:t>
            </a:r>
            <a:r>
              <a:rPr lang="en-IN" sz="2400" b="1" dirty="0"/>
              <a:t>lightweight process</a:t>
            </a:r>
            <a:r>
              <a:rPr lang="en-IN" sz="2400" dirty="0"/>
              <a:t>. </a:t>
            </a:r>
          </a:p>
          <a:p>
            <a:r>
              <a:rPr lang="en-IN" sz="2400" dirty="0"/>
              <a:t>Threads provide a way to improve application performance through parallelism.</a:t>
            </a:r>
          </a:p>
          <a:p>
            <a:pPr algn="l"/>
            <a:r>
              <a:rPr lang="en-US" sz="2400" dirty="0"/>
              <a:t>A thread is a lightweight subprocess, the smallest unit of processing. It is a separate path of execution.</a:t>
            </a:r>
          </a:p>
          <a:p>
            <a:pPr algn="l"/>
            <a:r>
              <a:rPr lang="en-US" sz="2400" dirty="0"/>
              <a:t>Threads are independent. If there occurs exception in one thread, it doesn't affect other threads.</a:t>
            </a:r>
          </a:p>
          <a:p>
            <a:pPr algn="l"/>
            <a:r>
              <a:rPr lang="en-US" sz="2400" dirty="0"/>
              <a:t> It uses a shared memory area.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0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6"/>
    </mc:Choice>
    <mc:Fallback xmlns="">
      <p:transition spd="slow" advTm="3438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1970</Words>
  <Application>Microsoft Office PowerPoint</Application>
  <PresentationFormat>Widescreen</PresentationFormat>
  <Paragraphs>191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Droid Sans</vt:lpstr>
      <vt:lpstr>Times</vt:lpstr>
      <vt:lpstr>Times New Roman</vt:lpstr>
      <vt:lpstr>Wingdings</vt:lpstr>
      <vt:lpstr>Office Theme</vt:lpstr>
      <vt:lpstr>OOP MODULE 4 MULTITHREADING</vt:lpstr>
      <vt:lpstr>MODULE 4 SYLLABUS </vt:lpstr>
      <vt:lpstr> </vt:lpstr>
      <vt:lpstr>OBJECTIVE</vt:lpstr>
      <vt:lpstr>MULTITASKING</vt:lpstr>
      <vt:lpstr>MULTITASKING</vt:lpstr>
      <vt:lpstr>PowerPoint Presentation</vt:lpstr>
      <vt:lpstr>MULTITHREADING</vt:lpstr>
      <vt:lpstr>MULTITHREADING</vt:lpstr>
      <vt:lpstr>MULTITHREADING</vt:lpstr>
      <vt:lpstr>PowerPoint Presentation</vt:lpstr>
      <vt:lpstr>PROCESS VS THREADS</vt:lpstr>
      <vt:lpstr>PowerPoint Presentation</vt:lpstr>
      <vt:lpstr>PowerPoint Presentation</vt:lpstr>
      <vt:lpstr>  The Java Thread Model-Single threading vs multithreading </vt:lpstr>
      <vt:lpstr>MULTITHREADING IN JAVA</vt:lpstr>
      <vt:lpstr>PowerPoint Presentation</vt:lpstr>
      <vt:lpstr>ADVANTAGES OF MULITHREADING</vt:lpstr>
      <vt:lpstr>ADVANTAGES OF MULITHREADING</vt:lpstr>
      <vt:lpstr>DISADVANTAGES OF MULITHREADING</vt:lpstr>
      <vt:lpstr>THREAD STATES</vt:lpstr>
      <vt:lpstr>Life Cycle of a thread</vt:lpstr>
      <vt:lpstr>Life Cycle of a thread </vt:lpstr>
      <vt:lpstr>Life Cycle of a thread</vt:lpstr>
      <vt:lpstr>Life Cycle of a thread</vt:lpstr>
      <vt:lpstr>Life Cycle of a thread</vt:lpstr>
      <vt:lpstr> The Thread Class and the Runnable Interface </vt:lpstr>
      <vt:lpstr>The Thread Class and the Runnable Interface</vt:lpstr>
      <vt:lpstr>The Main Thread </vt:lpstr>
      <vt:lpstr>The Main Thread </vt:lpstr>
      <vt:lpstr>Controlling the main Thread.</vt:lpstr>
      <vt:lpstr>sleep() method</vt:lpstr>
      <vt:lpstr>Controlling the main Thread.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MODULE 4 MULTITHREADING</dc:title>
  <dc:creator>Mithu Mery George Toc H</dc:creator>
  <cp:lastModifiedBy>Eldhose P Sim Toc H</cp:lastModifiedBy>
  <cp:revision>18</cp:revision>
  <dcterms:created xsi:type="dcterms:W3CDTF">2020-10-29T03:07:23Z</dcterms:created>
  <dcterms:modified xsi:type="dcterms:W3CDTF">2022-12-01T04:27:25Z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