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87" r:id="rId2"/>
  </p:sldMasterIdLst>
  <p:notesMasterIdLst>
    <p:notesMasterId r:id="rId56"/>
  </p:notesMasterIdLst>
  <p:sldIdLst>
    <p:sldId id="293" r:id="rId3"/>
    <p:sldId id="257" r:id="rId4"/>
    <p:sldId id="294" r:id="rId5"/>
    <p:sldId id="477" r:id="rId6"/>
    <p:sldId id="471" r:id="rId7"/>
    <p:sldId id="472" r:id="rId8"/>
    <p:sldId id="473" r:id="rId9"/>
    <p:sldId id="474" r:id="rId10"/>
    <p:sldId id="475" r:id="rId11"/>
    <p:sldId id="476" r:id="rId12"/>
    <p:sldId id="470" r:id="rId13"/>
    <p:sldId id="479" r:id="rId14"/>
    <p:sldId id="530" r:id="rId15"/>
    <p:sldId id="478" r:id="rId16"/>
    <p:sldId id="531" r:id="rId17"/>
    <p:sldId id="529" r:id="rId18"/>
    <p:sldId id="480" r:id="rId19"/>
    <p:sldId id="482" r:id="rId20"/>
    <p:sldId id="483" r:id="rId21"/>
    <p:sldId id="341" r:id="rId22"/>
    <p:sldId id="410" r:id="rId23"/>
    <p:sldId id="297" r:id="rId24"/>
    <p:sldId id="299" r:id="rId25"/>
    <p:sldId id="300" r:id="rId26"/>
    <p:sldId id="486" r:id="rId27"/>
    <p:sldId id="485" r:id="rId28"/>
    <p:sldId id="487" r:id="rId29"/>
    <p:sldId id="498" r:id="rId30"/>
    <p:sldId id="488" r:id="rId31"/>
    <p:sldId id="489" r:id="rId32"/>
    <p:sldId id="490" r:id="rId33"/>
    <p:sldId id="491" r:id="rId34"/>
    <p:sldId id="492" r:id="rId35"/>
    <p:sldId id="532" r:id="rId36"/>
    <p:sldId id="534" r:id="rId37"/>
    <p:sldId id="535" r:id="rId38"/>
    <p:sldId id="493" r:id="rId39"/>
    <p:sldId id="494" r:id="rId40"/>
    <p:sldId id="533" r:id="rId41"/>
    <p:sldId id="495" r:id="rId42"/>
    <p:sldId id="528" r:id="rId43"/>
    <p:sldId id="496" r:id="rId44"/>
    <p:sldId id="497" r:id="rId45"/>
    <p:sldId id="499" r:id="rId46"/>
    <p:sldId id="502" r:id="rId47"/>
    <p:sldId id="500" r:id="rId48"/>
    <p:sldId id="501" r:id="rId49"/>
    <p:sldId id="503" r:id="rId50"/>
    <p:sldId id="504" r:id="rId51"/>
    <p:sldId id="508" r:id="rId52"/>
    <p:sldId id="506" r:id="rId53"/>
    <p:sldId id="507" r:id="rId54"/>
    <p:sldId id="439" r:id="rId5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3842" autoAdjust="0"/>
  </p:normalViewPr>
  <p:slideViewPr>
    <p:cSldViewPr>
      <p:cViewPr varScale="1">
        <p:scale>
          <a:sx n="66" d="100"/>
          <a:sy n="66" d="100"/>
        </p:scale>
        <p:origin x="70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2CF4A-7C50-425B-B481-3C86218344A9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D319B-E6D0-4A71-A9CD-007FA00E91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836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D319B-E6D0-4A71-A9CD-007FA00E91C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081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D319B-E6D0-4A71-A9CD-007FA00E91CB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827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D319B-E6D0-4A71-A9CD-007FA00E91CB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236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D319B-E6D0-4A71-A9CD-007FA00E91CB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838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D319B-E6D0-4A71-A9CD-007FA00E91CB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473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D319B-E6D0-4A71-A9CD-007FA00E91CB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D319B-E6D0-4A71-A9CD-007FA00E91CB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957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D319B-E6D0-4A71-A9CD-007FA00E91CB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593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D319B-E6D0-4A71-A9CD-007FA00E91CB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593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D319B-E6D0-4A71-A9CD-007FA00E91CB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593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D319B-E6D0-4A71-A9CD-007FA00E91CB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593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D319B-E6D0-4A71-A9CD-007FA00E91C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521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D319B-E6D0-4A71-A9CD-007FA00E91CB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593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D319B-E6D0-4A71-A9CD-007FA00E91CB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593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D319B-E6D0-4A71-A9CD-007FA00E91CB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593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D319B-E6D0-4A71-A9CD-007FA00E91CB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5937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D319B-E6D0-4A71-A9CD-007FA00E91CB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9639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D319B-E6D0-4A71-A9CD-007FA00E91CB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5937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D319B-E6D0-4A71-A9CD-007FA00E91CB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5937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D319B-E6D0-4A71-A9CD-007FA00E91CB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8081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D319B-E6D0-4A71-A9CD-007FA00E91CB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2959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D319B-E6D0-4A71-A9CD-007FA00E91CB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799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D319B-E6D0-4A71-A9CD-007FA00E91C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064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D319B-E6D0-4A71-A9CD-007FA00E91CB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2833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D319B-E6D0-4A71-A9CD-007FA00E91CB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3606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D319B-E6D0-4A71-A9CD-007FA00E91CB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6209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D319B-E6D0-4A71-A9CD-007FA00E91CB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9207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D319B-E6D0-4A71-A9CD-007FA00E91CB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365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D319B-E6D0-4A71-A9CD-007FA00E91C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998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D319B-E6D0-4A71-A9CD-007FA00E91C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149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D319B-E6D0-4A71-A9CD-007FA00E91C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22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D319B-E6D0-4A71-A9CD-007FA00E91C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427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D319B-E6D0-4A71-A9CD-007FA00E91C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185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D319B-E6D0-4A71-A9CD-007FA00E91CB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790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07040" y="1316880"/>
            <a:ext cx="10362720" cy="1362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07040" y="2704680"/>
            <a:ext cx="1036272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707040" y="3493440"/>
            <a:ext cx="1036272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707040" y="1316880"/>
            <a:ext cx="10362720" cy="1362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07040" y="2704680"/>
            <a:ext cx="50568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017280" y="2704680"/>
            <a:ext cx="50568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707040" y="3493440"/>
            <a:ext cx="50568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17280" y="3493440"/>
            <a:ext cx="50568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07040" y="1316880"/>
            <a:ext cx="10362720" cy="1362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07040" y="2704680"/>
            <a:ext cx="333648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211040" y="2704680"/>
            <a:ext cx="333648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7714560" y="2704680"/>
            <a:ext cx="333648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707040" y="3493440"/>
            <a:ext cx="333648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4211040" y="3493440"/>
            <a:ext cx="333648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7714560" y="3493440"/>
            <a:ext cx="333648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61F6-A1B3-4563-A0A9-E937E0F7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A9D32-7EC6-41EB-9421-BEE3D20E5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759D8-A928-4F14-A5E5-0F8F2277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7EEE-77B3-4415-AAD2-E103E926CD9B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EC8AF-2E17-49D8-AFFC-31359AEB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F65C9-28B5-4E83-BA31-AEF0CC21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3930-7DA6-4D8E-90C1-53BC0B3BD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912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FE29-64D9-4C68-9A2B-06FE477494B1}" type="datetimeFigureOut">
              <a:rPr lang="en-US" smtClean="0">
                <a:solidFill>
                  <a:srgbClr val="DFE3E5">
                    <a:shade val="90000"/>
                  </a:srgbClr>
                </a:solidFill>
              </a:rPr>
              <a:pPr/>
              <a:t>12/11/2022</a:t>
            </a:fld>
            <a:endParaRPr lang="en-US">
              <a:solidFill>
                <a:srgbClr val="DFE3E5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E3E5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0414-EA25-4717-8348-C513A2E3D5D5}" type="slidenum">
              <a:rPr lang="en-US" smtClean="0">
                <a:solidFill>
                  <a:srgbClr val="DFE3E5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FE3E5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607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FE29-64D9-4C68-9A2B-06FE477494B1}" type="datetimeFigureOut">
              <a:rPr lang="en-US" smtClean="0">
                <a:solidFill>
                  <a:srgbClr val="335B74">
                    <a:shade val="90000"/>
                  </a:srgbClr>
                </a:solidFill>
              </a:rPr>
              <a:pPr/>
              <a:t>12/11/2022</a:t>
            </a:fld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0414-EA25-4717-8348-C513A2E3D5D5}" type="slidenum">
              <a:rPr lang="en-US" smtClean="0">
                <a:solidFill>
                  <a:srgbClr val="335B74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885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FE29-64D9-4C68-9A2B-06FE477494B1}" type="datetimeFigureOut">
              <a:rPr lang="en-US" smtClean="0">
                <a:solidFill>
                  <a:srgbClr val="DFE3E5">
                    <a:shade val="90000"/>
                  </a:srgbClr>
                </a:solidFill>
              </a:rPr>
              <a:pPr/>
              <a:t>12/11/2022</a:t>
            </a:fld>
            <a:endParaRPr lang="en-US">
              <a:solidFill>
                <a:srgbClr val="DFE3E5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E3E5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0414-EA25-4717-8348-C513A2E3D5D5}" type="slidenum">
              <a:rPr lang="en-US" smtClean="0">
                <a:solidFill>
                  <a:srgbClr val="DFE3E5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FE3E5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259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FE29-64D9-4C68-9A2B-06FE477494B1}" type="datetimeFigureOut">
              <a:rPr lang="en-US" smtClean="0">
                <a:solidFill>
                  <a:srgbClr val="335B74">
                    <a:shade val="90000"/>
                  </a:srgbClr>
                </a:solidFill>
              </a:rPr>
              <a:pPr/>
              <a:t>12/11/2022</a:t>
            </a:fld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0414-EA25-4717-8348-C513A2E3D5D5}" type="slidenum">
              <a:rPr lang="en-US" smtClean="0">
                <a:solidFill>
                  <a:srgbClr val="335B74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759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FE29-64D9-4C68-9A2B-06FE477494B1}" type="datetimeFigureOut">
              <a:rPr lang="en-US" smtClean="0">
                <a:solidFill>
                  <a:srgbClr val="335B74">
                    <a:shade val="90000"/>
                  </a:srgbClr>
                </a:solidFill>
              </a:rPr>
              <a:pPr/>
              <a:t>12/11/2022</a:t>
            </a:fld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0414-EA25-4717-8348-C513A2E3D5D5}" type="slidenum">
              <a:rPr lang="en-US" smtClean="0">
                <a:solidFill>
                  <a:srgbClr val="335B74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248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FE29-64D9-4C68-9A2B-06FE477494B1}" type="datetimeFigureOut">
              <a:rPr lang="en-US" smtClean="0">
                <a:solidFill>
                  <a:srgbClr val="335B74">
                    <a:shade val="90000"/>
                  </a:srgbClr>
                </a:solidFill>
              </a:rPr>
              <a:pPr/>
              <a:t>12/11/2022</a:t>
            </a:fld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0414-EA25-4717-8348-C513A2E3D5D5}" type="slidenum">
              <a:rPr lang="en-US" smtClean="0">
                <a:solidFill>
                  <a:srgbClr val="335B74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87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07040" y="1316880"/>
            <a:ext cx="10362720" cy="1362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707040" y="2704680"/>
            <a:ext cx="10362720" cy="150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FE29-64D9-4C68-9A2B-06FE477494B1}" type="datetimeFigureOut">
              <a:rPr lang="en-US" smtClean="0">
                <a:solidFill>
                  <a:srgbClr val="335B74">
                    <a:shade val="90000"/>
                  </a:srgbClr>
                </a:solidFill>
              </a:rPr>
              <a:pPr/>
              <a:t>12/11/2022</a:t>
            </a:fld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0414-EA25-4717-8348-C513A2E3D5D5}" type="slidenum">
              <a:rPr lang="en-US" smtClean="0">
                <a:solidFill>
                  <a:srgbClr val="335B74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078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FE29-64D9-4C68-9A2B-06FE477494B1}" type="datetimeFigureOut">
              <a:rPr lang="en-US" smtClean="0">
                <a:solidFill>
                  <a:srgbClr val="335B74">
                    <a:shade val="90000"/>
                  </a:srgbClr>
                </a:solidFill>
              </a:rPr>
              <a:pPr/>
              <a:t>12/11/2022</a:t>
            </a:fld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0414-EA25-4717-8348-C513A2E3D5D5}" type="slidenum">
              <a:rPr lang="en-US" smtClean="0">
                <a:solidFill>
                  <a:srgbClr val="335B74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9140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FE29-64D9-4C68-9A2B-06FE477494B1}" type="datetimeFigureOut">
              <a:rPr lang="en-US" smtClean="0">
                <a:solidFill>
                  <a:srgbClr val="335B74">
                    <a:shade val="90000"/>
                  </a:srgbClr>
                </a:solidFill>
              </a:rPr>
              <a:pPr/>
              <a:t>12/11/2022</a:t>
            </a:fld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88B50414-EA25-4717-8348-C513A2E3D5D5}" type="slidenum">
              <a:rPr lang="en-US" smtClean="0">
                <a:solidFill>
                  <a:srgbClr val="335B74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095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FE29-64D9-4C68-9A2B-06FE477494B1}" type="datetimeFigureOut">
              <a:rPr lang="en-US" smtClean="0">
                <a:solidFill>
                  <a:srgbClr val="335B74">
                    <a:shade val="90000"/>
                  </a:srgbClr>
                </a:solidFill>
              </a:rPr>
              <a:pPr/>
              <a:t>12/11/2022</a:t>
            </a:fld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0414-EA25-4717-8348-C513A2E3D5D5}" type="slidenum">
              <a:rPr lang="en-US" smtClean="0">
                <a:solidFill>
                  <a:srgbClr val="335B74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0314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FE29-64D9-4C68-9A2B-06FE477494B1}" type="datetimeFigureOut">
              <a:rPr lang="en-US" smtClean="0">
                <a:solidFill>
                  <a:srgbClr val="335B74">
                    <a:shade val="90000"/>
                  </a:srgbClr>
                </a:solidFill>
              </a:rPr>
              <a:pPr/>
              <a:t>12/11/2022</a:t>
            </a:fld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0414-EA25-4717-8348-C513A2E3D5D5}" type="slidenum">
              <a:rPr lang="en-US" smtClean="0">
                <a:solidFill>
                  <a:srgbClr val="335B74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84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07040" y="1316880"/>
            <a:ext cx="10362720" cy="1362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707040" y="2704680"/>
            <a:ext cx="10362720" cy="150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07040" y="1316880"/>
            <a:ext cx="10362720" cy="1362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707040" y="2704680"/>
            <a:ext cx="5056800" cy="150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17280" y="2704680"/>
            <a:ext cx="5056800" cy="150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07040" y="1316880"/>
            <a:ext cx="10362720" cy="1362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707040" y="1316880"/>
            <a:ext cx="10362720" cy="6315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07040" y="1316880"/>
            <a:ext cx="10362720" cy="1362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07040" y="2704680"/>
            <a:ext cx="50568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17280" y="2704680"/>
            <a:ext cx="5056800" cy="150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07040" y="3493440"/>
            <a:ext cx="50568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07040" y="1316880"/>
            <a:ext cx="10362720" cy="1362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07040" y="2704680"/>
            <a:ext cx="5056800" cy="150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17280" y="2704680"/>
            <a:ext cx="50568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17280" y="3493440"/>
            <a:ext cx="50568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07040" y="1316880"/>
            <a:ext cx="10362720" cy="1362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07040" y="2704680"/>
            <a:ext cx="50568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17280" y="2704680"/>
            <a:ext cx="50568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707040" y="3493440"/>
            <a:ext cx="1036272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-12480" y="-7200"/>
            <a:ext cx="12216960" cy="1041120"/>
          </a:xfrm>
          <a:custGeom>
            <a:avLst/>
            <a:gdLst/>
            <a:ahLst/>
            <a:cxn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5842080" y="-7200"/>
            <a:ext cx="6349440" cy="637920"/>
          </a:xfrm>
          <a:custGeom>
            <a:avLst/>
            <a:gdLst/>
            <a:ahLst/>
            <a:cxn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162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8" name="Group 3"/>
          <p:cNvGrpSpPr/>
          <p:nvPr/>
        </p:nvGrpSpPr>
        <p:grpSpPr>
          <a:xfrm>
            <a:off x="-38880" y="-16560"/>
            <a:ext cx="12263520" cy="1086120"/>
            <a:chOff x="-29160" y="-16560"/>
            <a:chExt cx="9197640" cy="1086120"/>
          </a:xfrm>
        </p:grpSpPr>
        <p:sp>
          <p:nvSpPr>
            <p:cNvPr id="49" name="CustomShape 4"/>
            <p:cNvSpPr/>
            <p:nvPr/>
          </p:nvSpPr>
          <p:spPr>
            <a:xfrm rot="21435600">
              <a:off x="-18720" y="201960"/>
              <a:ext cx="9162720" cy="648720"/>
            </a:xfrm>
            <a:custGeom>
              <a:avLst/>
              <a:gdLst/>
              <a:ahLst/>
              <a:cxn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CustomShape 5"/>
            <p:cNvSpPr/>
            <p:nvPr/>
          </p:nvSpPr>
          <p:spPr>
            <a:xfrm rot="21435600">
              <a:off x="-14040" y="275400"/>
              <a:ext cx="9175320" cy="529920"/>
            </a:xfrm>
            <a:custGeom>
              <a:avLst/>
              <a:gdLst/>
              <a:ahLst/>
              <a:cxn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1" name="PlaceHolder 6"/>
          <p:cNvSpPr>
            <a:spLocks noGrp="1"/>
          </p:cNvSpPr>
          <p:nvPr>
            <p:ph type="title"/>
          </p:nvPr>
        </p:nvSpPr>
        <p:spPr>
          <a:xfrm>
            <a:off x="609600" y="704160"/>
            <a:ext cx="10972320" cy="1142640"/>
          </a:xfrm>
          <a:prstGeom prst="rect">
            <a:avLst/>
          </a:prstGeom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5000" b="0" strike="noStrike" spc="-1">
                <a:solidFill>
                  <a:srgbClr val="04617B"/>
                </a:solidFill>
                <a:latin typeface="Calibri"/>
              </a:rPr>
              <a:t>Click to edit Master title style</a:t>
            </a:r>
            <a:endParaRPr lang="en-US" sz="50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609600" y="1935360"/>
            <a:ext cx="10972320" cy="438876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</a:rPr>
              <a:t>Click to edit Master text styles</a:t>
            </a:r>
          </a:p>
          <a:p>
            <a:pPr marL="640080" lvl="1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latin typeface="Constantia"/>
              </a:rPr>
              <a:t>Second level</a:t>
            </a:r>
          </a:p>
          <a:p>
            <a:pPr marL="914400" lvl="2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lang="en-US" sz="2100" b="0" strike="noStrike" spc="-1">
                <a:solidFill>
                  <a:srgbClr val="000000"/>
                </a:solidFill>
                <a:latin typeface="Constantia"/>
              </a:rPr>
              <a:t>Third level</a:t>
            </a:r>
          </a:p>
          <a:p>
            <a:pPr marL="1188720" lvl="3" indent="-209880">
              <a:lnSpc>
                <a:spcPct val="100000"/>
              </a:lnSpc>
              <a:spcBef>
                <a:spcPts val="400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000000"/>
                </a:solidFill>
                <a:latin typeface="Constantia"/>
              </a:rPr>
              <a:t>Fourth level</a:t>
            </a:r>
          </a:p>
          <a:p>
            <a:pPr marL="1463040" lvl="4" indent="-209880">
              <a:lnSpc>
                <a:spcPct val="100000"/>
              </a:lnSpc>
              <a:spcBef>
                <a:spcPts val="400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000000"/>
                </a:solidFill>
                <a:latin typeface="Constantia"/>
              </a:rPr>
              <a:t>Fifth level</a:t>
            </a:r>
          </a:p>
        </p:txBody>
      </p:sp>
      <p:sp>
        <p:nvSpPr>
          <p:cNvPr id="53" name="PlaceHolder 8"/>
          <p:cNvSpPr>
            <a:spLocks noGrp="1"/>
          </p:cNvSpPr>
          <p:nvPr>
            <p:ph type="dt"/>
          </p:nvPr>
        </p:nvSpPr>
        <p:spPr>
          <a:xfrm>
            <a:off x="609600" y="6356520"/>
            <a:ext cx="284448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EA57B9B4-71A8-4A14-AFEA-9F0E7A4972F0}" type="datetime">
              <a:rPr lang="en-IN" sz="1200" b="0" strike="noStrike" spc="-1">
                <a:solidFill>
                  <a:srgbClr val="035C75"/>
                </a:solidFill>
                <a:latin typeface="Constantia"/>
              </a:rPr>
              <a:t>11-12-2022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54" name="PlaceHolder 9"/>
          <p:cNvSpPr>
            <a:spLocks noGrp="1"/>
          </p:cNvSpPr>
          <p:nvPr>
            <p:ph type="ftr"/>
          </p:nvPr>
        </p:nvSpPr>
        <p:spPr>
          <a:xfrm>
            <a:off x="3555840" y="6356520"/>
            <a:ext cx="446976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55" name="PlaceHolder 10"/>
          <p:cNvSpPr>
            <a:spLocks noGrp="1"/>
          </p:cNvSpPr>
          <p:nvPr>
            <p:ph type="sldNum"/>
          </p:nvPr>
        </p:nvSpPr>
        <p:spPr>
          <a:xfrm>
            <a:off x="10566240" y="6356520"/>
            <a:ext cx="101568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DF34D6C-1590-4B4A-AD15-2D0821D34AF5}" type="slidenum">
              <a:rPr lang="en-IN" sz="1200" b="0" strike="noStrike" spc="-1">
                <a:solidFill>
                  <a:srgbClr val="035C75"/>
                </a:solidFill>
                <a:latin typeface="Constantia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99" r:id="rId13"/>
  </p:sldLayoutIdLst>
  <p:txStyles>
    <p:titleStyle/>
    <p:bodyStyle>
      <a:lvl1pPr marL="274320" indent="-273960">
        <a:lnSpc>
          <a:spcPct val="100000"/>
        </a:lnSpc>
        <a:spcBef>
          <a:spcPts val="519"/>
        </a:spcBef>
        <a:buClr>
          <a:srgbClr val="0BD0D9"/>
        </a:buClr>
        <a:buSzPct val="95000"/>
        <a:buFont typeface="Wingdings 2" charset="2"/>
        <a:buChar char=""/>
        <a:defRPr/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9CFFE29-64D9-4C68-9A2B-06FE477494B1}" type="datetimeFigureOut">
              <a:rPr lang="en-US" smtClean="0">
                <a:solidFill>
                  <a:srgbClr val="335B74">
                    <a:shade val="90000"/>
                  </a:srgbClr>
                </a:solidFill>
              </a:rPr>
              <a:pPr/>
              <a:t>12/11/2022</a:t>
            </a:fld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8B50414-EA25-4717-8348-C513A2E3D5D5}" type="slidenum">
              <a:rPr lang="en-US" smtClean="0">
                <a:solidFill>
                  <a:srgbClr val="335B74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335B74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956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emf"/><Relationship Id="rId4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9E0A916-49EA-4304-9B1E-5DD262072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376" y="1371600"/>
            <a:ext cx="11377264" cy="3209528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 Oriented Programming Using Java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Module 5</a:t>
            </a:r>
          </a:p>
        </p:txBody>
      </p:sp>
    </p:spTree>
    <p:extLst>
      <p:ext uri="{BB962C8B-B14F-4D97-AF65-F5344CB8AC3E}">
        <p14:creationId xmlns:p14="http://schemas.microsoft.com/office/powerpoint/2010/main" val="507867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9E0A916-49EA-4304-9B1E-5DD262072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1544" y="2636912"/>
            <a:ext cx="8136904" cy="1224136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4FE3AC"/>
                </a:solidFill>
              </a:rPr>
              <a:t>MODEL-VIEW-CONTROLLER ARCHITECTURE</a:t>
            </a:r>
            <a:endParaRPr lang="en-US" b="0" spc="-1" dirty="0">
              <a:solidFill>
                <a:srgbClr val="FFFFFF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669089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911424" y="54112"/>
            <a:ext cx="9299016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4600" b="1" spc="-1" dirty="0">
                <a:solidFill>
                  <a:srgbClr val="04617B"/>
                </a:solidFill>
                <a:latin typeface="Calibri"/>
              </a:rPr>
              <a:t>MVC ARCHITECTURE</a:t>
            </a:r>
            <a:endParaRPr lang="en-US" sz="4600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51384" y="1268760"/>
            <a:ext cx="11089232" cy="558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It is a way to organize the code.</a:t>
            </a:r>
          </a:p>
          <a:p>
            <a:pPr marL="360" algn="just">
              <a:spcBef>
                <a:spcPts val="519"/>
              </a:spcBef>
              <a:buClr>
                <a:srgbClr val="0BD0D9"/>
              </a:buClr>
              <a:buSzPct val="95000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highlight>
                  <a:srgbClr val="FFFF00"/>
                </a:highlight>
                <a:latin typeface="Constantia"/>
                <a:cs typeface="Courier New" panose="02070309020205020404" pitchFamily="49" charset="0"/>
              </a:rPr>
              <a:t>A visual component is a composite of three distinct aspects: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The way that the component </a:t>
            </a:r>
            <a:r>
              <a:rPr lang="en-US" sz="2800" b="1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looks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when rendered on the screen.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The way that the component 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reacts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to the user.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The 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state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information associated with the component.</a:t>
            </a:r>
          </a:p>
          <a:p>
            <a:pPr marL="360" algn="just">
              <a:spcBef>
                <a:spcPts val="519"/>
              </a:spcBef>
              <a:buClr>
                <a:srgbClr val="0BD0D9"/>
              </a:buClr>
              <a:buSzPct val="95000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By separating a component into a model, a view, and a controller, the specific implementation of each can be changed without affecting the other two. </a:t>
            </a:r>
          </a:p>
        </p:txBody>
      </p:sp>
    </p:spTree>
    <p:extLst>
      <p:ext uri="{BB962C8B-B14F-4D97-AF65-F5344CB8AC3E}">
        <p14:creationId xmlns:p14="http://schemas.microsoft.com/office/powerpoint/2010/main" val="25763978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911424" y="54112"/>
            <a:ext cx="9299016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4600" b="1" spc="-1" dirty="0">
                <a:solidFill>
                  <a:srgbClr val="04617B"/>
                </a:solidFill>
                <a:latin typeface="Calibri"/>
              </a:rPr>
              <a:t>SWING API ARCHITECTURE</a:t>
            </a:r>
            <a:endParaRPr lang="en-US" sz="4600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51384" y="1268760"/>
            <a:ext cx="11089232" cy="558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Swing API architecture follows 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loosely based MVC 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architecture in the following manner. 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Model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represents component's data. 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View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represents visual representation of the component's data. 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Controller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takes the input from the user on the view and reflects the changes in Component's data. 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highlight>
                  <a:srgbClr val="FFFF00"/>
                </a:highlight>
                <a:latin typeface="Constantia"/>
                <a:cs typeface="Courier New" panose="02070309020205020404" pitchFamily="49" charset="0"/>
              </a:rPr>
              <a:t>Swing component has Model as a separate element, while the View and Controller part are clubbed in the User Interface elements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.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Swing uses a 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modified version of MVC 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that combines the view and the controller into a single logical entity called the 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UI delegate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.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Swing’s approach is called either the 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Model-Delegate </a:t>
            </a:r>
            <a:r>
              <a:rPr lang="en-US" sz="2800" spc="-1" dirty="0">
                <a:latin typeface="Constantia"/>
                <a:cs typeface="Courier New" panose="02070309020205020404" pitchFamily="49" charset="0"/>
              </a:rPr>
              <a:t>architecture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or the 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Separable Model </a:t>
            </a:r>
            <a:r>
              <a:rPr lang="en-US" sz="2800" spc="-1" dirty="0">
                <a:latin typeface="Constantia"/>
                <a:cs typeface="Courier New" panose="02070309020205020404" pitchFamily="49" charset="0"/>
              </a:rPr>
              <a:t>architecture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.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3708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he three elements of a model-view-controller architecture">
            <a:extLst>
              <a:ext uri="{FF2B5EF4-FFF2-40B4-BE49-F238E27FC236}">
                <a16:creationId xmlns:a16="http://schemas.microsoft.com/office/drawing/2014/main" id="{421DA4A9-AE66-F733-79D1-6B07FA1D6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772816"/>
            <a:ext cx="6984776" cy="351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119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911424" y="54112"/>
            <a:ext cx="9299016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4600" b="1" spc="-1" dirty="0">
                <a:solidFill>
                  <a:srgbClr val="04617B"/>
                </a:solidFill>
                <a:latin typeface="Calibri"/>
              </a:rPr>
              <a:t>MVC ARCHITECTURE</a:t>
            </a:r>
            <a:endParaRPr lang="en-US" sz="4600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51384" y="1268760"/>
            <a:ext cx="11089232" cy="558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The model 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Corresponds to the state information associated with the component.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For example, in the case of a check box, the model contains a field that indicates if the box is checked or unchecked.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The view 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Determines how the component is displayed on the screen.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The controller 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Determines how the component reacts to the user. 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For example, when the user clicks a check box, the controller reacts by changing the model to reflect the user’s choice (checked or unchecked). This then results in the view being updated.</a:t>
            </a:r>
          </a:p>
        </p:txBody>
      </p:sp>
    </p:spTree>
    <p:extLst>
      <p:ext uri="{BB962C8B-B14F-4D97-AF65-F5344CB8AC3E}">
        <p14:creationId xmlns:p14="http://schemas.microsoft.com/office/powerpoint/2010/main" val="11319454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2BC103-AE26-6911-01BC-27AB60CC5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974556"/>
            <a:ext cx="3456384" cy="454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ommunication through the model-view-controller architecture">
            <a:extLst>
              <a:ext uri="{FF2B5EF4-FFF2-40B4-BE49-F238E27FC236}">
                <a16:creationId xmlns:a16="http://schemas.microsoft.com/office/drawing/2014/main" id="{14A6E0F7-FB2E-7F54-BD14-4EEB17473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9910" y="1556792"/>
            <a:ext cx="6910332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281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3C12D1E-3B8A-6EE1-7833-E4CC593DE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700808"/>
            <a:ext cx="7848871" cy="419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706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9E0A916-49EA-4304-9B1E-5DD262072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1544" y="2636912"/>
            <a:ext cx="8136904" cy="122413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4FE3AC"/>
                </a:solidFill>
              </a:rPr>
              <a:t>SWING CONTROLS</a:t>
            </a:r>
            <a:endParaRPr lang="en-US" b="0" spc="-1" dirty="0">
              <a:solidFill>
                <a:srgbClr val="FFFFFF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646001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911424" y="54112"/>
            <a:ext cx="9299016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4600" b="1" spc="-1" dirty="0">
                <a:solidFill>
                  <a:srgbClr val="04617B"/>
                </a:solidFill>
                <a:latin typeface="Calibri"/>
              </a:rPr>
              <a:t>Swing controls</a:t>
            </a:r>
            <a:endParaRPr lang="en-US" sz="4600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51384" y="1268760"/>
            <a:ext cx="11089232" cy="558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 algn="just">
              <a:lnSpc>
                <a:spcPct val="15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A Swing GUI consists of two key items: components and containers.</a:t>
            </a:r>
          </a:p>
          <a:p>
            <a:pPr marL="274320" indent="-273960" algn="just">
              <a:lnSpc>
                <a:spcPct val="15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A 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component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is an </a:t>
            </a:r>
            <a:r>
              <a:rPr lang="en-US" sz="2800" spc="-1" dirty="0">
                <a:solidFill>
                  <a:srgbClr val="000000"/>
                </a:solidFill>
                <a:highlight>
                  <a:srgbClr val="FFFF00"/>
                </a:highlight>
                <a:latin typeface="Constantia"/>
                <a:cs typeface="Courier New" panose="02070309020205020404" pitchFamily="49" charset="0"/>
              </a:rPr>
              <a:t>independent visual control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. </a:t>
            </a:r>
            <a:r>
              <a:rPr lang="en-US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Eg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: button.</a:t>
            </a:r>
          </a:p>
          <a:p>
            <a:pPr marL="274320" indent="-273960" algn="just">
              <a:lnSpc>
                <a:spcPct val="15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A 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container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holds </a:t>
            </a:r>
            <a:r>
              <a:rPr lang="en-US" sz="2800" spc="-1" dirty="0">
                <a:solidFill>
                  <a:srgbClr val="000000"/>
                </a:solidFill>
                <a:highlight>
                  <a:srgbClr val="FFFF00"/>
                </a:highlight>
                <a:latin typeface="Constantia"/>
                <a:cs typeface="Courier New" panose="02070309020205020404" pitchFamily="49" charset="0"/>
              </a:rPr>
              <a:t>a group of components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. </a:t>
            </a:r>
            <a:r>
              <a:rPr lang="en-US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Eg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: Frame</a:t>
            </a:r>
          </a:p>
          <a:p>
            <a:pPr marL="274320" indent="-273960" algn="just">
              <a:lnSpc>
                <a:spcPct val="15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All containers are also components.</a:t>
            </a:r>
          </a:p>
          <a:p>
            <a:pPr marL="274320" indent="-273960" algn="just">
              <a:lnSpc>
                <a:spcPct val="15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All Swing GUIs will have at least one container.</a:t>
            </a:r>
          </a:p>
          <a:p>
            <a:pPr marL="274320" indent="-273960" algn="just">
              <a:lnSpc>
                <a:spcPct val="15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Most of the controls throw </a:t>
            </a:r>
            <a:r>
              <a:rPr lang="en-US" sz="2800" spc="-1" dirty="0" err="1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HeadlessException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07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911424" y="54112"/>
            <a:ext cx="9299016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4600" b="1" spc="-1" dirty="0">
                <a:solidFill>
                  <a:srgbClr val="04617B"/>
                </a:solidFill>
                <a:latin typeface="Calibri"/>
              </a:rPr>
              <a:t>Hierarchy of Java Swing classes (Containment Hierarchy)</a:t>
            </a:r>
            <a:endParaRPr lang="en-US" sz="4600" spc="-1" dirty="0">
              <a:solidFill>
                <a:srgbClr val="000000"/>
              </a:solidFill>
              <a:latin typeface="Constantia"/>
            </a:endParaRPr>
          </a:p>
        </p:txBody>
      </p:sp>
      <p:pic>
        <p:nvPicPr>
          <p:cNvPr id="5" name="Picture 2" descr="hierarchy of javax swing">
            <a:extLst>
              <a:ext uri="{FF2B5EF4-FFF2-40B4-BE49-F238E27FC236}">
                <a16:creationId xmlns:a16="http://schemas.microsoft.com/office/drawing/2014/main" id="{CB80DFBB-7E96-4E9D-8DDC-82A74FB77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83" y="1136536"/>
            <a:ext cx="8996098" cy="5721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85425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952760" y="710072"/>
            <a:ext cx="8229240" cy="84672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 algn="ctr">
              <a:lnSpc>
                <a:spcPct val="100000"/>
              </a:lnSpc>
            </a:pPr>
            <a:r>
              <a:rPr lang="en-US" sz="5000" b="1" spc="-1" dirty="0">
                <a:solidFill>
                  <a:srgbClr val="04617B"/>
                </a:solidFill>
                <a:latin typeface="Calibri"/>
              </a:rPr>
              <a:t>SYLLABUS – MODULE 5</a:t>
            </a:r>
            <a:endParaRPr lang="en-US" sz="5000" spc="-1" dirty="0">
              <a:solidFill>
                <a:srgbClr val="000000"/>
              </a:solidFill>
              <a:latin typeface="Constanti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125E0-5969-4816-A011-1DDB51F72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" y="2114228"/>
            <a:ext cx="12085126" cy="26109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87488" y="452669"/>
            <a:ext cx="9424400" cy="528400"/>
          </a:xfrm>
        </p:spPr>
        <p:txBody>
          <a:bodyPr>
            <a:normAutofit/>
          </a:bodyPr>
          <a:lstStyle/>
          <a:p>
            <a:r>
              <a:rPr lang="en-IN" b="1" dirty="0"/>
              <a:t>Components and Containers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1371" y="1028733"/>
            <a:ext cx="11617291" cy="5829267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3733" dirty="0">
                <a:latin typeface="Palatino-Roman"/>
              </a:rPr>
              <a:t>A Swing GUI consists of two key items: </a:t>
            </a:r>
            <a:r>
              <a:rPr lang="en-US" sz="3733" i="1" dirty="0">
                <a:latin typeface="Palatino-Italic"/>
              </a:rPr>
              <a:t>components </a:t>
            </a:r>
            <a:r>
              <a:rPr lang="en-US" sz="3733" dirty="0">
                <a:latin typeface="Palatino-Roman"/>
              </a:rPr>
              <a:t>and </a:t>
            </a:r>
            <a:r>
              <a:rPr lang="en-US" sz="3733" i="1" dirty="0">
                <a:latin typeface="Palatino-Italic"/>
              </a:rPr>
              <a:t>containers.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3733" dirty="0">
                <a:highlight>
                  <a:srgbClr val="FFFF00"/>
                </a:highlight>
                <a:latin typeface="Palatino-Roman"/>
              </a:rPr>
              <a:t>A </a:t>
            </a:r>
            <a:r>
              <a:rPr lang="en-IN" sz="3733" i="1" dirty="0">
                <a:highlight>
                  <a:srgbClr val="FFFF00"/>
                </a:highlight>
                <a:latin typeface="Palatino-Italic"/>
              </a:rPr>
              <a:t>component </a:t>
            </a:r>
            <a:r>
              <a:rPr lang="en-IN" sz="3733" dirty="0">
                <a:highlight>
                  <a:srgbClr val="FFFF00"/>
                </a:highlight>
                <a:latin typeface="Palatino-Roman"/>
              </a:rPr>
              <a:t>is an </a:t>
            </a:r>
            <a:r>
              <a:rPr lang="en-US" sz="3733" dirty="0">
                <a:highlight>
                  <a:srgbClr val="FFFF00"/>
                </a:highlight>
                <a:latin typeface="Palatino-Roman"/>
              </a:rPr>
              <a:t>independent visual control</a:t>
            </a:r>
            <a:r>
              <a:rPr lang="en-US" sz="3733" dirty="0">
                <a:latin typeface="Palatino-Roman"/>
              </a:rPr>
              <a:t>, such as a push button or slider.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733" dirty="0">
                <a:latin typeface="Palatino-Roman"/>
              </a:rPr>
              <a:t>A </a:t>
            </a:r>
            <a:r>
              <a:rPr lang="en-US" sz="3733" dirty="0">
                <a:highlight>
                  <a:srgbClr val="FFFF00"/>
                </a:highlight>
                <a:latin typeface="Palatino-Roman"/>
              </a:rPr>
              <a:t>container holds a group of components.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733" dirty="0">
                <a:latin typeface="Palatino-Roman"/>
              </a:rPr>
              <a:t>All containers are also components</a:t>
            </a:r>
            <a:endParaRPr lang="en-US" sz="3733" i="1" dirty="0">
              <a:latin typeface="Palatino-Italic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733" dirty="0">
                <a:highlight>
                  <a:srgbClr val="FFFF00"/>
                </a:highlight>
                <a:latin typeface="Palatino-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518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173"/>
    </mc:Choice>
    <mc:Fallback xmlns="">
      <p:transition spd="slow" advTm="57173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FC791-2D88-CBDA-3D11-4CFAA7308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1" y="356659"/>
            <a:ext cx="10945216" cy="599969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Palatino-Roman"/>
              </a:rPr>
              <a:t>Thus, a container is a special type of component that is designed to hold other components.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Palatino-Roman"/>
              </a:rPr>
              <a:t> Furthermore, </a:t>
            </a:r>
            <a:r>
              <a:rPr lang="en-US" sz="3200" dirty="0">
                <a:highlight>
                  <a:srgbClr val="FFFF00"/>
                </a:highlight>
                <a:latin typeface="Palatino-Roman"/>
              </a:rPr>
              <a:t>in order for a component to be displayed, it must be held within a container</a:t>
            </a:r>
            <a:r>
              <a:rPr lang="en-US" sz="3200" dirty="0">
                <a:latin typeface="Palatino-Roman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Palatino-Roman"/>
              </a:rPr>
              <a:t>Thus, all Swing GUIs will have </a:t>
            </a:r>
            <a:r>
              <a:rPr lang="en-US" sz="3200" dirty="0">
                <a:highlight>
                  <a:srgbClr val="FFFF00"/>
                </a:highlight>
                <a:latin typeface="Palatino-Roman"/>
              </a:rPr>
              <a:t>at least one container</a:t>
            </a:r>
            <a:r>
              <a:rPr lang="en-US" sz="3200" dirty="0">
                <a:latin typeface="Palatino-Roman"/>
              </a:rPr>
              <a:t>. Because containers are components, </a:t>
            </a:r>
            <a:r>
              <a:rPr lang="en-US" sz="3200" dirty="0">
                <a:highlight>
                  <a:srgbClr val="FFFF00"/>
                </a:highlight>
                <a:latin typeface="Palatino-Roman"/>
              </a:rPr>
              <a:t>a container can also hold other containers.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Palatino-Roman"/>
              </a:rPr>
              <a:t>This enables Swing to define what is called a </a:t>
            </a:r>
            <a:r>
              <a:rPr lang="en-US" sz="3200" i="1" dirty="0">
                <a:latin typeface="Palatino-Italic"/>
              </a:rPr>
              <a:t>containment hierarchy</a:t>
            </a:r>
            <a:r>
              <a:rPr lang="en-US" sz="3200" dirty="0">
                <a:latin typeface="Palatino-Roman"/>
              </a:rPr>
              <a:t>, at the top of which must be a </a:t>
            </a:r>
            <a:r>
              <a:rPr lang="en-US" sz="3200" i="1" dirty="0">
                <a:latin typeface="Palatino-Italic"/>
              </a:rPr>
              <a:t>top-level container</a:t>
            </a:r>
            <a:r>
              <a:rPr lang="en-US" sz="3200" dirty="0">
                <a:latin typeface="Palatino-Roman"/>
              </a:rPr>
              <a:t>.</a:t>
            </a:r>
            <a:endParaRPr lang="en-IN" sz="3200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3ACC2-7988-C40B-A5DD-FF17D1AB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3930-7DA6-4D8E-90C1-53BC0B3BD101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500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87488" y="452669"/>
            <a:ext cx="9424400" cy="528400"/>
          </a:xfrm>
        </p:spPr>
        <p:txBody>
          <a:bodyPr>
            <a:normAutofit/>
          </a:bodyPr>
          <a:lstStyle/>
          <a:p>
            <a:r>
              <a:rPr lang="en-IN" b="1" dirty="0"/>
              <a:t>Components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1371" y="1028733"/>
            <a:ext cx="11617291" cy="5829267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3200" dirty="0"/>
              <a:t>Swing components are derived from the </a:t>
            </a:r>
            <a:r>
              <a:rPr lang="en-IN" sz="3200" b="1" dirty="0" err="1"/>
              <a:t>JComponent</a:t>
            </a:r>
            <a:r>
              <a:rPr lang="en-IN" sz="3200" b="1" dirty="0"/>
              <a:t> </a:t>
            </a:r>
            <a:r>
              <a:rPr lang="en-IN" sz="3200" dirty="0"/>
              <a:t>class.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3200" b="1" dirty="0" err="1"/>
              <a:t>JComponent</a:t>
            </a:r>
            <a:r>
              <a:rPr lang="en-IN" sz="3200" b="1" dirty="0"/>
              <a:t> </a:t>
            </a:r>
            <a:r>
              <a:rPr lang="en-IN" sz="3200" dirty="0"/>
              <a:t>provides the functionality that is common to all components.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3200" dirty="0"/>
              <a:t> For example, </a:t>
            </a:r>
            <a:r>
              <a:rPr lang="en-IN" sz="3200" b="1" dirty="0" err="1"/>
              <a:t>JComponent</a:t>
            </a:r>
            <a:r>
              <a:rPr lang="en-IN" sz="3200" b="1" dirty="0"/>
              <a:t> </a:t>
            </a:r>
            <a:r>
              <a:rPr lang="en-IN" sz="3200" dirty="0"/>
              <a:t>supports the pluggable look and feel.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3200" b="1" dirty="0" err="1"/>
              <a:t>JComponent</a:t>
            </a:r>
            <a:r>
              <a:rPr lang="en-IN" sz="3200" b="1" dirty="0"/>
              <a:t> </a:t>
            </a:r>
            <a:r>
              <a:rPr lang="en-IN" sz="3200" dirty="0">
                <a:highlight>
                  <a:srgbClr val="FF00FF"/>
                </a:highlight>
              </a:rPr>
              <a:t>inherits</a:t>
            </a:r>
            <a:r>
              <a:rPr lang="en-IN" sz="3200" dirty="0"/>
              <a:t> the </a:t>
            </a:r>
            <a:r>
              <a:rPr lang="en-IN" sz="3200" dirty="0">
                <a:highlight>
                  <a:srgbClr val="FFFF00"/>
                </a:highlight>
              </a:rPr>
              <a:t>AWT classes </a:t>
            </a:r>
            <a:r>
              <a:rPr lang="en-IN" sz="3200" b="1" dirty="0">
                <a:highlight>
                  <a:srgbClr val="FFFF00"/>
                </a:highlight>
              </a:rPr>
              <a:t>Container </a:t>
            </a:r>
            <a:r>
              <a:rPr lang="en-IN" sz="3200" dirty="0">
                <a:highlight>
                  <a:srgbClr val="FFFF00"/>
                </a:highlight>
              </a:rPr>
              <a:t>and </a:t>
            </a:r>
            <a:r>
              <a:rPr lang="en-IN" sz="3200" b="1" dirty="0">
                <a:highlight>
                  <a:srgbClr val="FFFF00"/>
                </a:highlight>
              </a:rPr>
              <a:t>Component</a:t>
            </a:r>
            <a:r>
              <a:rPr lang="en-IN" sz="3200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3200" dirty="0"/>
              <a:t>Thus, a Swing component is built on and compatible with an AWT component.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3200" dirty="0"/>
              <a:t>All of </a:t>
            </a:r>
            <a:r>
              <a:rPr lang="en-IN" sz="3200" dirty="0">
                <a:highlight>
                  <a:srgbClr val="FFFF00"/>
                </a:highlight>
              </a:rPr>
              <a:t>Swing’s components are represented by classes defined within the package </a:t>
            </a:r>
            <a:r>
              <a:rPr lang="en-IN" sz="3200" b="1" dirty="0" err="1">
                <a:highlight>
                  <a:srgbClr val="FFFF00"/>
                </a:highlight>
              </a:rPr>
              <a:t>javax.swing</a:t>
            </a:r>
            <a:r>
              <a:rPr lang="en-IN" sz="3200" dirty="0">
                <a:highlight>
                  <a:srgbClr val="FFFF00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920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173"/>
    </mc:Choice>
    <mc:Fallback xmlns="">
      <p:transition spd="slow" advTm="57173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7382" y="356659"/>
            <a:ext cx="10192485" cy="672075"/>
          </a:xfrm>
        </p:spPr>
        <p:txBody>
          <a:bodyPr/>
          <a:lstStyle/>
          <a:p>
            <a:r>
              <a:rPr lang="en-IN" sz="3600" b="1" dirty="0"/>
              <a:t>Containers</a:t>
            </a:r>
            <a:endParaRPr lang="en-IN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28735"/>
            <a:ext cx="12048661" cy="5829267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37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Swing defines two types of containers.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3733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are top-level containers: </a:t>
            </a:r>
            <a:r>
              <a:rPr lang="en-IN" sz="3733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JFrame</a:t>
            </a:r>
            <a:r>
              <a:rPr lang="en-IN" sz="3733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3733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JApplet</a:t>
            </a:r>
            <a:r>
              <a:rPr lang="en-IN" sz="3733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3733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JWindow</a:t>
            </a:r>
            <a:r>
              <a:rPr lang="en-IN" sz="3733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3733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JDialog</a:t>
            </a:r>
            <a:r>
              <a:rPr lang="en-IN" sz="37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37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containers do not inherit </a:t>
            </a:r>
            <a:r>
              <a:rPr lang="en-IN" sz="37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JComponent</a:t>
            </a:r>
            <a:r>
              <a:rPr lang="en-IN" sz="37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37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do inherit the AWT classes Component and Container. Unlike Swing’s other </a:t>
            </a:r>
            <a:r>
              <a:rPr lang="en-IN" sz="37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components,which</a:t>
            </a:r>
            <a:r>
              <a:rPr lang="en-IN" sz="37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lightweight, </a:t>
            </a:r>
            <a:r>
              <a:rPr lang="en-IN" sz="3733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top-level containers are heavyweight.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37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makes the top-level containers a special case in the Swing component library.</a:t>
            </a:r>
          </a:p>
        </p:txBody>
      </p:sp>
    </p:spTree>
    <p:extLst>
      <p:ext uri="{BB962C8B-B14F-4D97-AF65-F5344CB8AC3E}">
        <p14:creationId xmlns:p14="http://schemas.microsoft.com/office/powerpoint/2010/main" val="322703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622"/>
    </mc:Choice>
    <mc:Fallback xmlns="">
      <p:transition spd="slow" advTm="41622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3393" y="116632"/>
            <a:ext cx="10184841" cy="816091"/>
          </a:xfrm>
        </p:spPr>
        <p:txBody>
          <a:bodyPr>
            <a:normAutofit/>
          </a:bodyPr>
          <a:lstStyle/>
          <a:p>
            <a:r>
              <a:rPr lang="en-IN" b="1" dirty="0"/>
              <a:t>Containers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3339" y="1028735"/>
            <a:ext cx="11905324" cy="571263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type of containers supported by Swing are lightweight containers.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Lightweight containers </a:t>
            </a:r>
            <a:r>
              <a:rPr lang="en-IN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I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inherit </a:t>
            </a:r>
            <a:r>
              <a:rPr lang="en-IN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JComponent</a:t>
            </a:r>
            <a:r>
              <a:rPr lang="en-I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a lightweight container is </a:t>
            </a:r>
            <a:r>
              <a:rPr lang="en-IN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JPanel</a:t>
            </a:r>
            <a:r>
              <a:rPr lang="en-I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is a general-purpose container.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Lightweight containers are often used to organize and manage groups of related components because a lightweight container can be contained within another container.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14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410"/>
    </mc:Choice>
    <mc:Fallback xmlns="">
      <p:transition spd="slow" advTm="4441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911424" y="54112"/>
            <a:ext cx="9299016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4600" b="1" spc="-1" dirty="0">
                <a:solidFill>
                  <a:srgbClr val="04617B"/>
                </a:solidFill>
                <a:latin typeface="Calibri"/>
              </a:rPr>
              <a:t>Components</a:t>
            </a:r>
            <a:endParaRPr lang="en-US" sz="4600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51384" y="1268760"/>
            <a:ext cx="11089232" cy="558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Swing components are derived from the </a:t>
            </a:r>
            <a:r>
              <a:rPr lang="en-US" sz="2800" spc="-1" dirty="0" err="1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JComponent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class.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All component classes begin with the letter 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J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.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Few swing component classes are listed below:</a:t>
            </a:r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8BD23599-BE1B-40A7-9292-4189886919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5743"/>
              </p:ext>
            </p:extLst>
          </p:nvPr>
        </p:nvGraphicFramePr>
        <p:xfrm>
          <a:off x="1269278" y="3117304"/>
          <a:ext cx="9653444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7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5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cap="all" dirty="0">
                          <a:solidFill>
                            <a:srgbClr val="333333"/>
                          </a:solidFill>
                          <a:latin typeface="inherit"/>
                        </a:rPr>
                        <a:t>COMPONENT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cap="all" dirty="0">
                          <a:solidFill>
                            <a:srgbClr val="333333"/>
                          </a:solidFill>
                          <a:latin typeface="inherit"/>
                        </a:rPr>
                        <a:t>DESCRIPTION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 err="1">
                          <a:latin typeface="inherit"/>
                        </a:rPr>
                        <a:t>JLabel</a:t>
                      </a:r>
                      <a:endParaRPr lang="en-US" sz="2000" b="1" dirty="0">
                        <a:latin typeface="inheri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latin typeface="inherit"/>
                        </a:rPr>
                        <a:t>An area where </a:t>
                      </a:r>
                      <a:r>
                        <a:rPr lang="en-US" sz="2000" b="0" dirty="0" err="1">
                          <a:latin typeface="inherit"/>
                        </a:rPr>
                        <a:t>uneditable</a:t>
                      </a:r>
                      <a:r>
                        <a:rPr lang="en-US" sz="2000" b="0" dirty="0">
                          <a:latin typeface="inherit"/>
                        </a:rPr>
                        <a:t> text or icons can be displayed.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 err="1">
                          <a:latin typeface="inherit"/>
                        </a:rPr>
                        <a:t>JTextField</a:t>
                      </a:r>
                      <a:endParaRPr lang="en-US" sz="2000" b="1" dirty="0">
                        <a:latin typeface="inheri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latin typeface="inherit"/>
                        </a:rPr>
                        <a:t>An area in which the user inputs data from the keyboard. The area can also display information.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 err="1">
                          <a:latin typeface="inherit"/>
                        </a:rPr>
                        <a:t>JButton</a:t>
                      </a:r>
                      <a:endParaRPr lang="en-US" sz="2000" b="1" dirty="0">
                        <a:latin typeface="inheri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latin typeface="inherit"/>
                        </a:rPr>
                        <a:t>An area that triggers an event when clicked.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 err="1">
                          <a:latin typeface="inherit"/>
                        </a:rPr>
                        <a:t>JCheckBox</a:t>
                      </a:r>
                      <a:endParaRPr lang="en-US" sz="2000" b="1" dirty="0">
                        <a:latin typeface="inheri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latin typeface="inherit"/>
                        </a:rPr>
                        <a:t>A GUI component that is either selected or not selected.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 err="1">
                          <a:latin typeface="inherit"/>
                        </a:rPr>
                        <a:t>JRadioButton</a:t>
                      </a:r>
                      <a:endParaRPr lang="en-US" sz="2000" b="1" dirty="0">
                        <a:latin typeface="inheri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latin typeface="inherit"/>
                        </a:rPr>
                        <a:t>To create a radio button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4879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911424" y="54112"/>
            <a:ext cx="9299016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4600" b="1" spc="-1" dirty="0">
                <a:solidFill>
                  <a:srgbClr val="04617B"/>
                </a:solidFill>
                <a:latin typeface="Calibri"/>
              </a:rPr>
              <a:t>Components</a:t>
            </a:r>
            <a:endParaRPr lang="en-US" sz="4600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51384" y="1268760"/>
            <a:ext cx="11089232" cy="558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92478A24-190D-4BC1-BFD7-75FD0DD3C7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0578007"/>
              </p:ext>
            </p:extLst>
          </p:nvPr>
        </p:nvGraphicFramePr>
        <p:xfrm>
          <a:off x="685800" y="1979712"/>
          <a:ext cx="10954816" cy="4234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1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3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200" b="1" cap="all" dirty="0">
                          <a:solidFill>
                            <a:srgbClr val="333333"/>
                          </a:solidFill>
                          <a:latin typeface="inherit"/>
                        </a:rPr>
                        <a:t>COMPONENT</a:t>
                      </a:r>
                    </a:p>
                  </a:txBody>
                  <a:tcPr marL="76200" marR="76200" marT="82090" marB="820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200" b="1" cap="all" dirty="0">
                          <a:solidFill>
                            <a:srgbClr val="333333"/>
                          </a:solidFill>
                          <a:latin typeface="inherit"/>
                        </a:rPr>
                        <a:t>DESCRIPTION</a:t>
                      </a:r>
                    </a:p>
                  </a:txBody>
                  <a:tcPr marL="76200" marR="76200" marT="82090" marB="820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018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b="1" dirty="0" err="1">
                          <a:latin typeface="inherit"/>
                        </a:rPr>
                        <a:t>JComboBox</a:t>
                      </a:r>
                      <a:endParaRPr lang="en-US" sz="1900" b="1" dirty="0">
                        <a:latin typeface="inherit"/>
                      </a:endParaRPr>
                    </a:p>
                  </a:txBody>
                  <a:tcPr marL="76200" marR="76200" marT="82090" marB="820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b="0" dirty="0">
                          <a:latin typeface="inherit"/>
                        </a:rPr>
                        <a:t>A drop-down list of items from which the user can make a selection by clicking an item in the list or by typing into the box.</a:t>
                      </a:r>
                    </a:p>
                  </a:txBody>
                  <a:tcPr marL="76200" marR="76200" marT="82090" marB="820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246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b="1" dirty="0" err="1">
                          <a:latin typeface="inherit"/>
                        </a:rPr>
                        <a:t>JList</a:t>
                      </a:r>
                      <a:endParaRPr lang="en-US" sz="1900" b="1" dirty="0">
                        <a:latin typeface="inherit"/>
                      </a:endParaRPr>
                    </a:p>
                  </a:txBody>
                  <a:tcPr marL="76200" marR="76200" marT="82090" marB="820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b="0" dirty="0">
                          <a:latin typeface="inherit"/>
                        </a:rPr>
                        <a:t>An area where a list of items is displayed from which the user can make a selection by clicking once on any element in the list. Double-clicking an element in the list generates an action event. Multiple elements can be selected.</a:t>
                      </a:r>
                    </a:p>
                  </a:txBody>
                  <a:tcPr marL="76200" marR="76200" marT="82090" marB="820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5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b="1" dirty="0" err="1">
                          <a:latin typeface="inherit"/>
                        </a:rPr>
                        <a:t>JFrame</a:t>
                      </a:r>
                      <a:endParaRPr lang="en-US" sz="1900" b="1" dirty="0">
                        <a:latin typeface="inherit"/>
                      </a:endParaRPr>
                    </a:p>
                  </a:txBody>
                  <a:tcPr marL="76200" marR="76200" marT="82090" marB="820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b="0">
                          <a:latin typeface="inherit"/>
                        </a:rPr>
                        <a:t>A container in which components can be placed.</a:t>
                      </a:r>
                    </a:p>
                  </a:txBody>
                  <a:tcPr marL="76200" marR="76200" marT="82090" marB="820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5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b="1" dirty="0" err="1">
                          <a:latin typeface="inherit"/>
                        </a:rPr>
                        <a:t>JColorChooser</a:t>
                      </a:r>
                      <a:endParaRPr lang="en-US" sz="1900" b="1" dirty="0">
                        <a:latin typeface="inherit"/>
                      </a:endParaRPr>
                    </a:p>
                  </a:txBody>
                  <a:tcPr marL="76200" marR="76200" marT="82090" marB="820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b="0" dirty="0">
                          <a:latin typeface="inherit"/>
                        </a:rPr>
                        <a:t>We can create our own color palette.</a:t>
                      </a:r>
                    </a:p>
                  </a:txBody>
                  <a:tcPr marL="76200" marR="76200" marT="82090" marB="820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249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911424" y="54112"/>
            <a:ext cx="9299016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4600" b="1" spc="-1" dirty="0">
                <a:solidFill>
                  <a:srgbClr val="04617B"/>
                </a:solidFill>
                <a:latin typeface="Calibri"/>
              </a:rPr>
              <a:t>Java Swing Example</a:t>
            </a:r>
            <a:endParaRPr lang="en-US" sz="4600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51384" y="1268760"/>
            <a:ext cx="11089232" cy="558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287206"/>
            <a:ext cx="8208912" cy="5557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8087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911424" y="54112"/>
            <a:ext cx="9299016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4600" b="1" spc="-1" dirty="0">
                <a:solidFill>
                  <a:srgbClr val="04617B"/>
                </a:solidFill>
                <a:latin typeface="Calibri"/>
              </a:rPr>
              <a:t>Component class methods</a:t>
            </a:r>
            <a:endParaRPr lang="en-US" sz="4600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51384" y="1268760"/>
            <a:ext cx="11089232" cy="558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Component add(Component c)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public void </a:t>
            </a:r>
            <a:r>
              <a:rPr lang="en-US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setTitle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(String s)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public void </a:t>
            </a:r>
            <a:r>
              <a:rPr lang="en-US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setSize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(int width, int height)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public void </a:t>
            </a:r>
            <a:r>
              <a:rPr lang="en-US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setVisible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</a:t>
            </a:r>
            <a:r>
              <a:rPr lang="en-US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boolean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b)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public void </a:t>
            </a:r>
            <a:r>
              <a:rPr lang="en-US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setLayout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</a:t>
            </a:r>
            <a:r>
              <a:rPr lang="en-US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LayoutManager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l)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public void </a:t>
            </a:r>
            <a:r>
              <a:rPr lang="en-US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setBounds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(int x, int y, int width, int height)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public void </a:t>
            </a:r>
            <a:r>
              <a:rPr lang="en-US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setDefaultCloseOperation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</a:t>
            </a:r>
            <a:r>
              <a:rPr lang="en-US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JFrame.EXIT_ON_CLOSE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71644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911424" y="54112"/>
            <a:ext cx="9299016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4600" b="1" spc="-1" dirty="0" err="1">
                <a:solidFill>
                  <a:srgbClr val="04617B"/>
                </a:solidFill>
                <a:latin typeface="Calibri"/>
              </a:rPr>
              <a:t>JLabel</a:t>
            </a:r>
            <a:r>
              <a:rPr lang="en-US" sz="4600" b="1" spc="-1" dirty="0">
                <a:solidFill>
                  <a:srgbClr val="04617B"/>
                </a:solidFill>
                <a:latin typeface="Calibri"/>
              </a:rPr>
              <a:t> Class</a:t>
            </a:r>
            <a:endParaRPr lang="en-US" sz="4600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51384" y="1268760"/>
            <a:ext cx="11089232" cy="558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JLabel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can be used to display text and/or an icon.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It is a passive component in that it does not respond to user input.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Constructors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: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JLabel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()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JLabel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(String s), 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JLabel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(String s, 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int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horizontalAlignment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)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JLabel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(Icon i), 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JLabel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(Icon i, 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int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horizontalAlignment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)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Egs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: 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JLabel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l1 = new 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JLabel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();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JLabel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l2 = new 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JLabel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(“Username:”);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Icon i1 = new 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ImageIcon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(“click.jpg”);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JLabel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l3 = new 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JLabel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(i1);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IN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238" y="4221088"/>
            <a:ext cx="2422403" cy="248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04270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9E0A916-49EA-4304-9B1E-5DD262072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1544" y="2636912"/>
            <a:ext cx="8136904" cy="122413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4FE3AC"/>
                </a:solidFill>
              </a:rPr>
              <a:t>SWING</a:t>
            </a:r>
            <a:endParaRPr lang="en-US" b="0" spc="-1" dirty="0">
              <a:solidFill>
                <a:srgbClr val="FFFFFF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577572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911424" y="54112"/>
            <a:ext cx="9299016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4600" b="1" spc="-1" dirty="0" err="1">
                <a:solidFill>
                  <a:srgbClr val="04617B"/>
                </a:solidFill>
                <a:latin typeface="Calibri"/>
              </a:rPr>
              <a:t>JLabel</a:t>
            </a:r>
            <a:r>
              <a:rPr lang="en-US" sz="4600" b="1" spc="-1" dirty="0">
                <a:solidFill>
                  <a:srgbClr val="04617B"/>
                </a:solidFill>
                <a:latin typeface="Calibri"/>
              </a:rPr>
              <a:t> Class</a:t>
            </a:r>
            <a:endParaRPr lang="en-US" sz="4600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51384" y="1268760"/>
            <a:ext cx="11089232" cy="558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Methods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: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String </a:t>
            </a:r>
            <a:r>
              <a:rPr lang="en-IN" sz="2800" spc="-1" dirty="0" err="1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getText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()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void </a:t>
            </a:r>
            <a:r>
              <a:rPr lang="en-IN" sz="2800" spc="-1" dirty="0" err="1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setText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(String text)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void </a:t>
            </a:r>
            <a:r>
              <a:rPr lang="en-IN" sz="2800" spc="-1" dirty="0" err="1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setHorizontalAlignment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int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alignment)</a:t>
            </a:r>
          </a:p>
          <a:p>
            <a:pPr marL="457560" lvl="1" algn="just">
              <a:spcBef>
                <a:spcPts val="519"/>
              </a:spcBef>
              <a:buClr>
                <a:srgbClr val="0BD0D9"/>
              </a:buClr>
              <a:buSzPct val="95000"/>
            </a:pP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	It sets the alignment of the label's contents along the X axis.</a:t>
            </a:r>
          </a:p>
          <a:p>
            <a:pPr marL="457560" lvl="1" algn="just">
              <a:spcBef>
                <a:spcPts val="519"/>
              </a:spcBef>
              <a:buClr>
                <a:srgbClr val="0BD0D9"/>
              </a:buClr>
              <a:buSzPct val="95000"/>
            </a:pP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	l2.setHorizontalAlignment(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JLabel.CENTER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);//RIGHT, LEFT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int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</a:t>
            </a:r>
            <a:r>
              <a:rPr lang="en-IN" sz="2800" spc="-1" dirty="0" err="1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getHorizontalAlignment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()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Icon </a:t>
            </a:r>
            <a:r>
              <a:rPr lang="en-IN" sz="2800" spc="-1" dirty="0" err="1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getIcon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()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4081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911424" y="54112"/>
            <a:ext cx="9299016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4600" b="1" spc="-1" dirty="0" err="1">
                <a:solidFill>
                  <a:srgbClr val="04617B"/>
                </a:solidFill>
                <a:latin typeface="Calibri"/>
              </a:rPr>
              <a:t>JLabel</a:t>
            </a:r>
            <a:r>
              <a:rPr lang="en-US" sz="4600" b="1" spc="-1" dirty="0">
                <a:solidFill>
                  <a:srgbClr val="04617B"/>
                </a:solidFill>
                <a:latin typeface="Calibri"/>
              </a:rPr>
              <a:t> Class</a:t>
            </a:r>
            <a:endParaRPr lang="en-US" sz="4600" spc="-1" dirty="0">
              <a:solidFill>
                <a:srgbClr val="000000"/>
              </a:solidFill>
              <a:latin typeface="Constantia"/>
            </a:endParaRP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F1872C9-0404-4759-8333-6A15ED38A2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82" t="13360" r="15992" b="11863"/>
          <a:stretch/>
        </p:blipFill>
        <p:spPr>
          <a:xfrm>
            <a:off x="911424" y="1202889"/>
            <a:ext cx="8435280" cy="5328592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E6EFDFD-B6E5-4E9C-85D9-A6F8F63850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887" t="64474" r="33891" b="10272"/>
          <a:stretch/>
        </p:blipFill>
        <p:spPr>
          <a:xfrm>
            <a:off x="5712371" y="4963997"/>
            <a:ext cx="6335197" cy="1717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CDCE52-428E-42E0-988B-31F31EA2A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2682" y="900725"/>
            <a:ext cx="2769096" cy="296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030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911424" y="54112"/>
            <a:ext cx="9299016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4600" b="1" spc="-1" dirty="0" err="1">
                <a:solidFill>
                  <a:srgbClr val="04617B"/>
                </a:solidFill>
                <a:latin typeface="Calibri"/>
              </a:rPr>
              <a:t>JButton</a:t>
            </a:r>
            <a:endParaRPr lang="en-US" sz="4600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51384" y="1268760"/>
            <a:ext cx="11089232" cy="558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Constructors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: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JButton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()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JButton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(String s)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JButton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(Icon i)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Egs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: 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JButton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b1 = new 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JButton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();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JButton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b2 = new 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JButton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(“LOGIN”);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Icon i1 = new 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ImageIcon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(“click.jpg”);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JButton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b3 = new 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JButton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(i1);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IN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2606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911424" y="54112"/>
            <a:ext cx="9299016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4600" b="1" spc="-1" dirty="0" err="1">
                <a:solidFill>
                  <a:srgbClr val="04617B"/>
                </a:solidFill>
                <a:latin typeface="Calibri"/>
              </a:rPr>
              <a:t>JButton</a:t>
            </a:r>
            <a:endParaRPr lang="en-US" sz="4600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51384" y="1268760"/>
            <a:ext cx="11089232" cy="558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Methods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: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void 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setText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(String s)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String 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getText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()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void 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setEnabled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boolean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b)</a:t>
            </a:r>
          </a:p>
          <a:p>
            <a:pPr marL="457560" lvl="1" algn="just">
              <a:spcBef>
                <a:spcPts val="519"/>
              </a:spcBef>
              <a:buClr>
                <a:srgbClr val="0BD0D9"/>
              </a:buClr>
              <a:buSzPct val="95000"/>
            </a:pP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	It is used to enable or disable the button.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void 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setIcon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(Icon b)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Icon 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getIcon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973789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5BF6D-35B9-A968-00DF-9C0CA759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Jbutton</a:t>
            </a:r>
            <a:r>
              <a:rPr lang="en-IN" dirty="0"/>
              <a:t> Example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011F6-4E72-AF16-4052-E657B4CEA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javax.swing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.*;    </a:t>
            </a:r>
          </a:p>
          <a:p>
            <a:pPr algn="just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ButtonExample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{  </a:t>
            </a:r>
          </a:p>
          <a:p>
            <a:pPr algn="just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main(String[]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 {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JFrame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f=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JFrame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"Button Example"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JButton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b=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JButton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"Click Here"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b.setBounds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50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100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95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30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f.add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(b);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f.setSize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400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400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f.setLayout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null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f.setVisible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true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8601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02D81-FE58-142E-EEE1-94029C5B3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598968" cy="780696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Java </a:t>
            </a:r>
            <a:r>
              <a:rPr lang="en-US" b="0" i="0" dirty="0" err="1">
                <a:solidFill>
                  <a:srgbClr val="610B38"/>
                </a:solidFill>
                <a:effectLst/>
                <a:latin typeface="erdana"/>
              </a:rPr>
              <a:t>JButton</a:t>
            </a:r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 Example with ActionListener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324CF-6205-C647-B0B7-409FA7043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704088"/>
            <a:ext cx="11593288" cy="6397320"/>
          </a:xfrm>
        </p:spPr>
        <p:txBody>
          <a:bodyPr>
            <a:noAutofit/>
          </a:bodyPr>
          <a:lstStyle/>
          <a:p>
            <a:r>
              <a:rPr lang="en-IN" sz="2000" dirty="0"/>
              <a:t>import </a:t>
            </a:r>
            <a:r>
              <a:rPr lang="en-IN" sz="2000" dirty="0" err="1"/>
              <a:t>java.awt</a:t>
            </a:r>
            <a:r>
              <a:rPr lang="en-IN" sz="2000" dirty="0"/>
              <a:t>.*;  </a:t>
            </a:r>
          </a:p>
          <a:p>
            <a:r>
              <a:rPr lang="en-IN" sz="2000" dirty="0"/>
              <a:t>import </a:t>
            </a:r>
            <a:r>
              <a:rPr lang="en-IN" sz="2000" dirty="0" err="1"/>
              <a:t>java.awt.event</a:t>
            </a:r>
            <a:r>
              <a:rPr lang="en-IN" sz="2000" dirty="0"/>
              <a:t>.*;  </a:t>
            </a:r>
          </a:p>
          <a:p>
            <a:r>
              <a:rPr lang="en-IN" sz="2000" dirty="0"/>
              <a:t>class </a:t>
            </a:r>
            <a:r>
              <a:rPr lang="en-IN" sz="2000" dirty="0" err="1"/>
              <a:t>AEvent</a:t>
            </a:r>
            <a:r>
              <a:rPr lang="en-IN" sz="2000" dirty="0"/>
              <a:t> extends Frame implements ActionListener{  </a:t>
            </a:r>
          </a:p>
          <a:p>
            <a:r>
              <a:rPr lang="en-IN" sz="2000" dirty="0" err="1"/>
              <a:t>TextField</a:t>
            </a:r>
            <a:r>
              <a:rPr lang="en-IN" sz="2000" dirty="0"/>
              <a:t> </a:t>
            </a:r>
            <a:r>
              <a:rPr lang="en-IN" sz="2000" dirty="0" err="1"/>
              <a:t>tf</a:t>
            </a:r>
            <a:r>
              <a:rPr lang="en-IN" sz="2000" dirty="0"/>
              <a:t>;  </a:t>
            </a:r>
          </a:p>
          <a:p>
            <a:r>
              <a:rPr lang="en-IN" sz="2000" dirty="0" err="1"/>
              <a:t>AEvent</a:t>
            </a:r>
            <a:r>
              <a:rPr lang="en-IN" sz="2000" dirty="0"/>
              <a:t>(){  </a:t>
            </a:r>
          </a:p>
          <a:p>
            <a:r>
              <a:rPr lang="en-IN" sz="2000" dirty="0"/>
              <a:t>//create components  </a:t>
            </a:r>
          </a:p>
          <a:p>
            <a:r>
              <a:rPr lang="en-IN" sz="2000" dirty="0" err="1"/>
              <a:t>tf</a:t>
            </a:r>
            <a:r>
              <a:rPr lang="en-IN" sz="2000" dirty="0"/>
              <a:t>=new </a:t>
            </a:r>
            <a:r>
              <a:rPr lang="en-IN" sz="2000" dirty="0" err="1"/>
              <a:t>TextField</a:t>
            </a:r>
            <a:r>
              <a:rPr lang="en-IN" sz="2000" dirty="0"/>
              <a:t>();  </a:t>
            </a:r>
          </a:p>
          <a:p>
            <a:r>
              <a:rPr lang="en-IN" sz="2000" dirty="0" err="1"/>
              <a:t>tf.setBounds</a:t>
            </a:r>
            <a:r>
              <a:rPr lang="en-IN" sz="2000" dirty="0"/>
              <a:t>(60,50,170,20);  </a:t>
            </a:r>
          </a:p>
          <a:p>
            <a:r>
              <a:rPr lang="en-IN" sz="2000" dirty="0"/>
              <a:t>Button b=new Button("click me");  </a:t>
            </a:r>
          </a:p>
          <a:p>
            <a:r>
              <a:rPr lang="en-IN" sz="2000" dirty="0" err="1"/>
              <a:t>b.setBounds</a:t>
            </a:r>
            <a:r>
              <a:rPr lang="en-IN" sz="2000" dirty="0"/>
              <a:t>(100,120,80,30);    </a:t>
            </a:r>
          </a:p>
          <a:p>
            <a:r>
              <a:rPr lang="en-IN" sz="2000" dirty="0"/>
              <a:t>//register listener  </a:t>
            </a:r>
          </a:p>
          <a:p>
            <a:r>
              <a:rPr lang="en-IN" sz="2000" dirty="0" err="1"/>
              <a:t>b.addActionListener</a:t>
            </a:r>
            <a:r>
              <a:rPr lang="en-IN" sz="2000" dirty="0"/>
              <a:t>(this);//passing current instance  </a:t>
            </a:r>
          </a:p>
          <a:p>
            <a:r>
              <a:rPr lang="en-IN" sz="2000" dirty="0"/>
              <a:t>//add components and set size, layout and visibility  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94689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2BE8AF-5841-10A9-3D74-F06AA058BD96}"/>
              </a:ext>
            </a:extLst>
          </p:cNvPr>
          <p:cNvSpPr txBox="1"/>
          <p:nvPr/>
        </p:nvSpPr>
        <p:spPr>
          <a:xfrm>
            <a:off x="839416" y="476672"/>
            <a:ext cx="9001000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add(b);add(</a:t>
            </a:r>
            <a:r>
              <a:rPr lang="en-IN" sz="2800" dirty="0" err="1"/>
              <a:t>tf</a:t>
            </a:r>
            <a:r>
              <a:rPr lang="en-IN" sz="2800" dirty="0"/>
              <a:t>);  </a:t>
            </a:r>
          </a:p>
          <a:p>
            <a:r>
              <a:rPr lang="en-IN" sz="2800" dirty="0" err="1"/>
              <a:t>setSize</a:t>
            </a:r>
            <a:r>
              <a:rPr lang="en-IN" sz="2800" dirty="0"/>
              <a:t>(300,300);  </a:t>
            </a:r>
          </a:p>
          <a:p>
            <a:r>
              <a:rPr lang="en-IN" sz="2800" dirty="0" err="1"/>
              <a:t>setLayout</a:t>
            </a:r>
            <a:r>
              <a:rPr lang="en-IN" sz="2800" dirty="0"/>
              <a:t>(null);  </a:t>
            </a:r>
          </a:p>
          <a:p>
            <a:r>
              <a:rPr lang="en-IN" sz="2800" dirty="0" err="1"/>
              <a:t>setVisible</a:t>
            </a:r>
            <a:r>
              <a:rPr lang="en-IN" sz="2800" dirty="0"/>
              <a:t>(true);  </a:t>
            </a:r>
          </a:p>
          <a:p>
            <a:r>
              <a:rPr lang="en-IN" sz="2800" dirty="0"/>
              <a:t>}  </a:t>
            </a:r>
          </a:p>
          <a:p>
            <a:r>
              <a:rPr lang="en-IN" sz="2800" dirty="0"/>
              <a:t>public void </a:t>
            </a:r>
            <a:r>
              <a:rPr lang="en-IN" sz="2800" dirty="0" err="1"/>
              <a:t>actionPerformed</a:t>
            </a:r>
            <a:r>
              <a:rPr lang="en-IN" sz="2800" dirty="0"/>
              <a:t>(</a:t>
            </a:r>
            <a:r>
              <a:rPr lang="en-IN" sz="2800" dirty="0" err="1"/>
              <a:t>ActionEvent</a:t>
            </a:r>
            <a:r>
              <a:rPr lang="en-IN" sz="2800" dirty="0"/>
              <a:t> e){  </a:t>
            </a:r>
          </a:p>
          <a:p>
            <a:r>
              <a:rPr lang="en-IN" sz="2800" dirty="0" err="1"/>
              <a:t>tf.setText</a:t>
            </a:r>
            <a:r>
              <a:rPr lang="en-IN" sz="2800" dirty="0"/>
              <a:t>("Welcome");  </a:t>
            </a:r>
          </a:p>
          <a:p>
            <a:r>
              <a:rPr lang="en-IN" sz="2800" dirty="0"/>
              <a:t>}  </a:t>
            </a:r>
          </a:p>
          <a:p>
            <a:r>
              <a:rPr lang="en-IN" sz="2800" dirty="0"/>
              <a:t>public static void main(String </a:t>
            </a:r>
            <a:r>
              <a:rPr lang="en-IN" sz="2800" dirty="0" err="1"/>
              <a:t>args</a:t>
            </a:r>
            <a:r>
              <a:rPr lang="en-IN" sz="2800" dirty="0"/>
              <a:t>[]){  </a:t>
            </a:r>
          </a:p>
          <a:p>
            <a:r>
              <a:rPr lang="en-IN" sz="2800" dirty="0"/>
              <a:t>new </a:t>
            </a:r>
            <a:r>
              <a:rPr lang="en-IN" sz="2800" dirty="0" err="1"/>
              <a:t>AEvent</a:t>
            </a:r>
            <a:r>
              <a:rPr lang="en-IN" sz="2800" dirty="0"/>
              <a:t>();  </a:t>
            </a:r>
          </a:p>
          <a:p>
            <a:r>
              <a:rPr lang="en-IN" sz="2800" dirty="0"/>
              <a:t>}  </a:t>
            </a:r>
          </a:p>
          <a:p>
            <a:r>
              <a:rPr lang="en-IN" sz="2800" dirty="0"/>
              <a:t>}</a:t>
            </a:r>
          </a:p>
          <a:p>
            <a:r>
              <a:rPr lang="en-IN" sz="1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697225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911424" y="54112"/>
            <a:ext cx="9299016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4600" b="1" spc="-1" dirty="0" err="1">
                <a:solidFill>
                  <a:srgbClr val="04617B"/>
                </a:solidFill>
                <a:latin typeface="Calibri"/>
              </a:rPr>
              <a:t>JTextField</a:t>
            </a:r>
            <a:endParaRPr lang="en-US" sz="4600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51384" y="1268760"/>
            <a:ext cx="11089232" cy="558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 err="1">
                <a:latin typeface="Constantia"/>
                <a:cs typeface="Courier New" panose="02070309020205020404" pitchFamily="49" charset="0"/>
              </a:rPr>
              <a:t>JTextField</a:t>
            </a:r>
            <a:r>
              <a:rPr lang="en-IN" sz="2800" spc="-1" dirty="0">
                <a:latin typeface="Constantia"/>
                <a:cs typeface="Courier New" panose="02070309020205020404" pitchFamily="49" charset="0"/>
              </a:rPr>
              <a:t> is the simplest Swing text component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 err="1">
                <a:latin typeface="Constantia"/>
                <a:cs typeface="Courier New" panose="02070309020205020404" pitchFamily="49" charset="0"/>
              </a:rPr>
              <a:t>JTextField</a:t>
            </a:r>
            <a:r>
              <a:rPr lang="en-IN" sz="2800" spc="-1" dirty="0">
                <a:latin typeface="Constantia"/>
                <a:cs typeface="Courier New" panose="02070309020205020404" pitchFamily="49" charset="0"/>
              </a:rPr>
              <a:t> allows you to edit </a:t>
            </a:r>
            <a:r>
              <a:rPr lang="en-IN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one line of text</a:t>
            </a:r>
            <a:r>
              <a:rPr lang="en-IN" sz="2800" spc="-1" dirty="0">
                <a:latin typeface="Constantia"/>
                <a:cs typeface="Courier New" panose="02070309020205020404" pitchFamily="49" charset="0"/>
              </a:rPr>
              <a:t>.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Constructors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: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</a:t>
            </a:r>
            <a:r>
              <a:rPr lang="en-IN" sz="2800" spc="-1" dirty="0" err="1">
                <a:latin typeface="Constantia"/>
                <a:cs typeface="Courier New" panose="02070309020205020404" pitchFamily="49" charset="0"/>
              </a:rPr>
              <a:t>TextField</a:t>
            </a:r>
            <a:r>
              <a:rPr lang="en-IN" sz="2800" spc="-1" dirty="0">
                <a:latin typeface="Constantia"/>
                <a:cs typeface="Courier New" panose="02070309020205020404" pitchFamily="49" charset="0"/>
              </a:rPr>
              <a:t> 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()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</a:t>
            </a:r>
            <a:r>
              <a:rPr lang="en-IN" sz="2800" spc="-1" dirty="0" err="1">
                <a:latin typeface="Constantia"/>
                <a:cs typeface="Courier New" panose="02070309020205020404" pitchFamily="49" charset="0"/>
              </a:rPr>
              <a:t>TextField</a:t>
            </a:r>
            <a:r>
              <a:rPr lang="en-IN" sz="2800" spc="-1" dirty="0">
                <a:latin typeface="Constantia"/>
                <a:cs typeface="Courier New" panose="02070309020205020404" pitchFamily="49" charset="0"/>
              </a:rPr>
              <a:t> 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(String s)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</a:t>
            </a:r>
            <a:r>
              <a:rPr lang="en-IN" sz="2800" spc="-1" dirty="0" err="1">
                <a:latin typeface="Constantia"/>
                <a:cs typeface="Courier New" panose="02070309020205020404" pitchFamily="49" charset="0"/>
              </a:rPr>
              <a:t>TextField</a:t>
            </a:r>
            <a:r>
              <a:rPr lang="en-IN" sz="2800" spc="-1" dirty="0">
                <a:latin typeface="Constantia"/>
                <a:cs typeface="Courier New" panose="02070309020205020404" pitchFamily="49" charset="0"/>
              </a:rPr>
              <a:t> 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(String s, 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int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columns)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</a:t>
            </a:r>
            <a:r>
              <a:rPr lang="en-IN" sz="2800" spc="-1" dirty="0" err="1">
                <a:latin typeface="Constantia"/>
                <a:cs typeface="Courier New" panose="02070309020205020404" pitchFamily="49" charset="0"/>
              </a:rPr>
              <a:t>TextField</a:t>
            </a:r>
            <a:r>
              <a:rPr lang="en-IN" sz="2800" spc="-1" dirty="0">
                <a:latin typeface="Constantia"/>
                <a:cs typeface="Courier New" panose="02070309020205020404" pitchFamily="49" charset="0"/>
              </a:rPr>
              <a:t> 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int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columns)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Egs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: 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</a:t>
            </a:r>
            <a:r>
              <a:rPr lang="en-IN" sz="2800" spc="-1" dirty="0" err="1">
                <a:latin typeface="Constantia"/>
                <a:cs typeface="Courier New" panose="02070309020205020404" pitchFamily="49" charset="0"/>
              </a:rPr>
              <a:t>TextField</a:t>
            </a:r>
            <a:r>
              <a:rPr lang="en-IN" sz="2800" spc="-1" dirty="0">
                <a:latin typeface="Constantia"/>
                <a:cs typeface="Courier New" panose="02070309020205020404" pitchFamily="49" charset="0"/>
              </a:rPr>
              <a:t> 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t1 = new 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</a:t>
            </a:r>
            <a:r>
              <a:rPr lang="en-IN" sz="2800" spc="-1" dirty="0" err="1">
                <a:latin typeface="Constantia"/>
                <a:cs typeface="Courier New" panose="02070309020205020404" pitchFamily="49" charset="0"/>
              </a:rPr>
              <a:t>TextField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();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8638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911424" y="54112"/>
            <a:ext cx="9299016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4600" b="1" spc="-1" dirty="0" err="1">
                <a:solidFill>
                  <a:srgbClr val="04617B"/>
                </a:solidFill>
                <a:latin typeface="Calibri"/>
              </a:rPr>
              <a:t>JTextField</a:t>
            </a:r>
            <a:endParaRPr lang="en-US" sz="4600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51384" y="1268760"/>
            <a:ext cx="11089232" cy="558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Methods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: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void 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setText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(String s)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String 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getText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()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void 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setEditable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boolean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canEdit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)</a:t>
            </a:r>
          </a:p>
          <a:p>
            <a:pPr marL="457560" lvl="1" algn="just">
              <a:spcBef>
                <a:spcPts val="519"/>
              </a:spcBef>
              <a:buClr>
                <a:srgbClr val="0BD0D9"/>
              </a:buClr>
              <a:buSzPct val="95000"/>
            </a:pP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	It is used to enable or disable the button.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boolean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isEditable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()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setColumns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int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n), 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getColumns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(), 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setFont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(Font f)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fr-FR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Font </a:t>
            </a:r>
            <a:r>
              <a:rPr lang="fr-FR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fo</a:t>
            </a:r>
            <a:r>
              <a:rPr lang="fr-FR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= new Font("Serif", </a:t>
            </a:r>
            <a:r>
              <a:rPr lang="fr-FR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Font.BOLD</a:t>
            </a:r>
            <a:r>
              <a:rPr lang="fr-FR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, 20);</a:t>
            </a:r>
          </a:p>
          <a:p>
            <a:pPr marL="457560" lvl="1" algn="just">
              <a:spcBef>
                <a:spcPts val="519"/>
              </a:spcBef>
              <a:buClr>
                <a:srgbClr val="0BD0D9"/>
              </a:buClr>
              <a:buSzPct val="95000"/>
            </a:pPr>
            <a:r>
              <a:rPr lang="fr-FR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	</a:t>
            </a:r>
            <a:r>
              <a:rPr lang="fr-FR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Font(String </a:t>
            </a:r>
            <a:r>
              <a:rPr lang="fr-FR" spc="-1" dirty="0" err="1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fontName</a:t>
            </a:r>
            <a:r>
              <a:rPr lang="fr-FR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, </a:t>
            </a:r>
            <a:r>
              <a:rPr lang="fr-FR" spc="-1" dirty="0" err="1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int</a:t>
            </a:r>
            <a:r>
              <a:rPr lang="fr-FR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 </a:t>
            </a:r>
            <a:r>
              <a:rPr lang="fr-FR" spc="-1" dirty="0" err="1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fontStyle</a:t>
            </a:r>
            <a:r>
              <a:rPr lang="fr-FR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, </a:t>
            </a:r>
            <a:r>
              <a:rPr lang="fr-FR" spc="-1" dirty="0" err="1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int</a:t>
            </a:r>
            <a:r>
              <a:rPr lang="fr-FR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 </a:t>
            </a:r>
            <a:r>
              <a:rPr lang="fr-FR" spc="-1" dirty="0" err="1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pointSize</a:t>
            </a:r>
            <a:r>
              <a:rPr lang="fr-FR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)</a:t>
            </a:r>
          </a:p>
          <a:p>
            <a:pPr marL="457560" lvl="1" algn="just">
              <a:spcBef>
                <a:spcPts val="519"/>
              </a:spcBef>
              <a:buClr>
                <a:srgbClr val="0BD0D9"/>
              </a:buClr>
              <a:buSzPct val="95000"/>
            </a:pPr>
            <a:r>
              <a:rPr lang="fr-FR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•	</a:t>
            </a:r>
            <a:r>
              <a:rPr lang="fr-FR" spc="-1" dirty="0" err="1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fontName</a:t>
            </a:r>
            <a:r>
              <a:rPr lang="fr-FR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 – </a:t>
            </a:r>
            <a:r>
              <a:rPr lang="fr-FR" spc="-1" dirty="0" err="1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name</a:t>
            </a:r>
            <a:r>
              <a:rPr lang="fr-FR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 of the </a:t>
            </a:r>
            <a:r>
              <a:rPr lang="fr-FR" spc="-1" dirty="0" err="1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desired</a:t>
            </a:r>
            <a:r>
              <a:rPr lang="fr-FR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 font.</a:t>
            </a:r>
          </a:p>
          <a:p>
            <a:pPr marL="457560" lvl="1" algn="just">
              <a:spcBef>
                <a:spcPts val="519"/>
              </a:spcBef>
              <a:buClr>
                <a:srgbClr val="0BD0D9"/>
              </a:buClr>
              <a:buSzPct val="95000"/>
            </a:pPr>
            <a:r>
              <a:rPr lang="fr-FR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•	</a:t>
            </a:r>
            <a:r>
              <a:rPr lang="fr-FR" spc="-1" dirty="0" err="1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fontStyle</a:t>
            </a:r>
            <a:r>
              <a:rPr lang="fr-FR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 – </a:t>
            </a:r>
            <a:r>
              <a:rPr lang="fr-FR" spc="-1" dirty="0" err="1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Font.PLAIN</a:t>
            </a:r>
            <a:r>
              <a:rPr lang="fr-FR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, </a:t>
            </a:r>
            <a:r>
              <a:rPr lang="fr-FR" spc="-1" dirty="0" err="1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Font.BOLD</a:t>
            </a:r>
            <a:r>
              <a:rPr lang="fr-FR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, </a:t>
            </a:r>
            <a:r>
              <a:rPr lang="fr-FR" spc="-1" dirty="0" err="1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Font.ITALIC</a:t>
            </a:r>
            <a:endParaRPr lang="fr-FR" spc="-1" dirty="0">
              <a:solidFill>
                <a:srgbClr val="C00000"/>
              </a:solidFill>
              <a:latin typeface="Constantia"/>
              <a:cs typeface="Courier New" panose="02070309020205020404" pitchFamily="49" charset="0"/>
            </a:endParaRPr>
          </a:p>
          <a:p>
            <a:pPr marL="457560" lvl="1" algn="just">
              <a:spcBef>
                <a:spcPts val="519"/>
              </a:spcBef>
              <a:buClr>
                <a:srgbClr val="0BD0D9"/>
              </a:buClr>
              <a:buSzPct val="95000"/>
            </a:pPr>
            <a:r>
              <a:rPr lang="fr-FR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•	</a:t>
            </a:r>
            <a:r>
              <a:rPr lang="fr-FR" spc="-1" dirty="0" err="1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pointSize</a:t>
            </a:r>
            <a:r>
              <a:rPr lang="fr-FR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 – size of the font</a:t>
            </a:r>
          </a:p>
          <a:p>
            <a:pPr marL="457560" lvl="1" algn="just">
              <a:spcBef>
                <a:spcPts val="519"/>
              </a:spcBef>
              <a:buClr>
                <a:srgbClr val="0BD0D9"/>
              </a:buClr>
              <a:buSzPct val="95000"/>
            </a:pPr>
            <a:endParaRPr lang="en-IN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6481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5190-810E-6242-101B-4722D2ED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Jtextfield</a:t>
            </a:r>
            <a:r>
              <a:rPr lang="en-IN" dirty="0"/>
              <a:t>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87F79-0498-53FD-FD12-F00F7A0D6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5480"/>
            <a:ext cx="11391056" cy="4805888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IN" sz="7200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IN" sz="72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7200" b="0" i="0" dirty="0" err="1">
                <a:solidFill>
                  <a:srgbClr val="000000"/>
                </a:solidFill>
                <a:effectLst/>
                <a:latin typeface="inter-regular"/>
              </a:rPr>
              <a:t>javax.swing</a:t>
            </a:r>
            <a:r>
              <a:rPr lang="en-IN" sz="7200" b="0" i="0" dirty="0">
                <a:solidFill>
                  <a:srgbClr val="000000"/>
                </a:solidFill>
                <a:effectLst/>
                <a:latin typeface="inter-regular"/>
              </a:rPr>
              <a:t>.*;  </a:t>
            </a:r>
          </a:p>
          <a:p>
            <a:pPr algn="just">
              <a:buFont typeface="+mj-lt"/>
              <a:buAutoNum type="arabicPeriod"/>
            </a:pPr>
            <a:r>
              <a:rPr lang="en-IN" sz="72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sz="72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7200" b="0" i="0" dirty="0" err="1">
                <a:solidFill>
                  <a:srgbClr val="000000"/>
                </a:solidFill>
                <a:effectLst/>
                <a:latin typeface="inter-regular"/>
              </a:rPr>
              <a:t>TextFieldExample</a:t>
            </a:r>
            <a:r>
              <a:rPr lang="en-IN" sz="72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sz="72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>
              <a:buFont typeface="+mj-lt"/>
              <a:buAutoNum type="arabicPeriod"/>
            </a:pPr>
            <a:r>
              <a:rPr lang="en-IN" sz="72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72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72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sz="72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72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7200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IN" sz="7200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sz="7200" b="0" i="0" dirty="0">
                <a:solidFill>
                  <a:srgbClr val="000000"/>
                </a:solidFill>
                <a:effectLst/>
                <a:latin typeface="inter-regular"/>
              </a:rPr>
              <a:t>[])  </a:t>
            </a:r>
          </a:p>
          <a:p>
            <a:pPr algn="just">
              <a:buFont typeface="+mj-lt"/>
              <a:buAutoNum type="arabicPeriod"/>
            </a:pPr>
            <a:r>
              <a:rPr lang="en-IN" sz="7200" b="0" i="0" dirty="0">
                <a:solidFill>
                  <a:srgbClr val="000000"/>
                </a:solidFill>
                <a:effectLst/>
                <a:latin typeface="inter-regular"/>
              </a:rPr>
              <a:t>    {  </a:t>
            </a:r>
          </a:p>
          <a:p>
            <a:pPr algn="just">
              <a:buFont typeface="+mj-lt"/>
              <a:buAutoNum type="arabicPeriod"/>
            </a:pPr>
            <a:r>
              <a:rPr lang="en-IN" sz="72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sz="7200" b="0" i="0" dirty="0" err="1">
                <a:solidFill>
                  <a:srgbClr val="000000"/>
                </a:solidFill>
                <a:effectLst/>
                <a:latin typeface="inter-regular"/>
              </a:rPr>
              <a:t>JFrame</a:t>
            </a:r>
            <a:r>
              <a:rPr lang="en-IN" sz="7200" b="0" i="0" dirty="0">
                <a:solidFill>
                  <a:srgbClr val="000000"/>
                </a:solidFill>
                <a:effectLst/>
                <a:latin typeface="inter-regular"/>
              </a:rPr>
              <a:t> f= </a:t>
            </a:r>
            <a:r>
              <a:rPr lang="en-IN" sz="72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sz="72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7200" b="0" i="0" dirty="0" err="1">
                <a:solidFill>
                  <a:srgbClr val="000000"/>
                </a:solidFill>
                <a:effectLst/>
                <a:latin typeface="inter-regular"/>
              </a:rPr>
              <a:t>JFrame</a:t>
            </a:r>
            <a:r>
              <a:rPr lang="en-IN" sz="72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72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sz="7200" b="0" i="0" dirty="0" err="1">
                <a:solidFill>
                  <a:srgbClr val="0000FF"/>
                </a:solidFill>
                <a:effectLst/>
                <a:latin typeface="inter-regular"/>
              </a:rPr>
              <a:t>TextField</a:t>
            </a:r>
            <a:r>
              <a:rPr lang="en-IN" sz="7200" b="0" i="0" dirty="0">
                <a:solidFill>
                  <a:srgbClr val="0000FF"/>
                </a:solidFill>
                <a:effectLst/>
                <a:latin typeface="inter-regular"/>
              </a:rPr>
              <a:t> Example"</a:t>
            </a:r>
            <a:r>
              <a:rPr lang="en-IN" sz="72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IN" sz="72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sz="72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JTextField</a:t>
            </a:r>
            <a:r>
              <a:rPr lang="en-IN" sz="7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 t1,t2;  </a:t>
            </a:r>
          </a:p>
          <a:p>
            <a:pPr algn="just">
              <a:buFont typeface="+mj-lt"/>
              <a:buAutoNum type="arabicPeriod"/>
            </a:pPr>
            <a:r>
              <a:rPr lang="en-IN" sz="7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    t1=</a:t>
            </a:r>
            <a:r>
              <a:rPr lang="en-IN" sz="7200" b="1" i="0" dirty="0">
                <a:solidFill>
                  <a:srgbClr val="006699"/>
                </a:solidFill>
                <a:effectLst/>
                <a:highlight>
                  <a:srgbClr val="FFFF00"/>
                </a:highlight>
                <a:latin typeface="inter-regular"/>
              </a:rPr>
              <a:t>new</a:t>
            </a:r>
            <a:r>
              <a:rPr lang="en-IN" sz="7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 </a:t>
            </a:r>
            <a:r>
              <a:rPr lang="en-IN" sz="72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JTextField</a:t>
            </a:r>
            <a:r>
              <a:rPr lang="en-IN" sz="7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(</a:t>
            </a:r>
            <a:r>
              <a:rPr lang="en-IN" sz="7200" b="0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inter-regular"/>
              </a:rPr>
              <a:t>"Welcome to </a:t>
            </a:r>
            <a:r>
              <a:rPr lang="en-IN" sz="7200" b="0" i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inter-regular"/>
              </a:rPr>
              <a:t>Javatpoint</a:t>
            </a:r>
            <a:r>
              <a:rPr lang="en-IN" sz="7200" b="0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inter-regular"/>
              </a:rPr>
              <a:t>."</a:t>
            </a:r>
            <a:r>
              <a:rPr lang="en-IN" sz="7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IN" sz="7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    t1.setBounds(</a:t>
            </a:r>
            <a:r>
              <a:rPr lang="en-IN" sz="7200" b="0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inter-regular"/>
              </a:rPr>
              <a:t>50</a:t>
            </a:r>
            <a:r>
              <a:rPr lang="en-IN" sz="7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,</a:t>
            </a:r>
            <a:r>
              <a:rPr lang="en-IN" sz="7200" b="0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inter-regular"/>
              </a:rPr>
              <a:t>100</a:t>
            </a:r>
            <a:r>
              <a:rPr lang="en-IN" sz="7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, </a:t>
            </a:r>
            <a:r>
              <a:rPr lang="en-IN" sz="7200" b="0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inter-regular"/>
              </a:rPr>
              <a:t>200</a:t>
            </a:r>
            <a:r>
              <a:rPr lang="en-IN" sz="7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,</a:t>
            </a:r>
            <a:r>
              <a:rPr lang="en-IN" sz="7200" b="0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inter-regular"/>
              </a:rPr>
              <a:t>30</a:t>
            </a:r>
            <a:r>
              <a:rPr lang="en-IN" sz="7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IN" sz="7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    t2=</a:t>
            </a:r>
            <a:r>
              <a:rPr lang="en-IN" sz="7200" b="1" i="0" dirty="0">
                <a:solidFill>
                  <a:srgbClr val="006699"/>
                </a:solidFill>
                <a:effectLst/>
                <a:highlight>
                  <a:srgbClr val="FFFF00"/>
                </a:highlight>
                <a:latin typeface="inter-regular"/>
              </a:rPr>
              <a:t>new</a:t>
            </a:r>
            <a:r>
              <a:rPr lang="en-IN" sz="7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 </a:t>
            </a:r>
            <a:r>
              <a:rPr lang="en-IN" sz="72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JTextField</a:t>
            </a:r>
            <a:r>
              <a:rPr lang="en-IN" sz="7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(</a:t>
            </a:r>
            <a:r>
              <a:rPr lang="en-IN" sz="7200" b="0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inter-regular"/>
              </a:rPr>
              <a:t>"AWT Tutorial"</a:t>
            </a:r>
            <a:r>
              <a:rPr lang="en-IN" sz="7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IN" sz="7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    t2.setBounds(</a:t>
            </a:r>
            <a:r>
              <a:rPr lang="en-IN" sz="7200" b="0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inter-regular"/>
              </a:rPr>
              <a:t>50</a:t>
            </a:r>
            <a:r>
              <a:rPr lang="en-IN" sz="7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,</a:t>
            </a:r>
            <a:r>
              <a:rPr lang="en-IN" sz="7200" b="0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inter-regular"/>
              </a:rPr>
              <a:t>150</a:t>
            </a:r>
            <a:r>
              <a:rPr lang="en-IN" sz="7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, </a:t>
            </a:r>
            <a:r>
              <a:rPr lang="en-IN" sz="7200" b="0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inter-regular"/>
              </a:rPr>
              <a:t>200</a:t>
            </a:r>
            <a:r>
              <a:rPr lang="en-IN" sz="7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,</a:t>
            </a:r>
            <a:r>
              <a:rPr lang="en-IN" sz="7200" b="0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inter-regular"/>
              </a:rPr>
              <a:t>30</a:t>
            </a:r>
            <a:r>
              <a:rPr lang="en-IN" sz="7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IN" sz="72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sz="7200" b="0" i="0" dirty="0" err="1">
                <a:solidFill>
                  <a:srgbClr val="000000"/>
                </a:solidFill>
                <a:effectLst/>
                <a:latin typeface="inter-regular"/>
              </a:rPr>
              <a:t>f.add</a:t>
            </a:r>
            <a:r>
              <a:rPr lang="en-IN" sz="7200" b="0" i="0" dirty="0">
                <a:solidFill>
                  <a:srgbClr val="000000"/>
                </a:solidFill>
                <a:effectLst/>
                <a:latin typeface="inter-regular"/>
              </a:rPr>
              <a:t>(t1); </a:t>
            </a:r>
            <a:r>
              <a:rPr lang="en-IN" sz="7200" b="0" i="0" dirty="0" err="1">
                <a:solidFill>
                  <a:srgbClr val="000000"/>
                </a:solidFill>
                <a:effectLst/>
                <a:latin typeface="inter-regular"/>
              </a:rPr>
              <a:t>f.add</a:t>
            </a:r>
            <a:r>
              <a:rPr lang="en-IN" sz="7200" b="0" i="0" dirty="0">
                <a:solidFill>
                  <a:srgbClr val="000000"/>
                </a:solidFill>
                <a:effectLst/>
                <a:latin typeface="inter-regular"/>
              </a:rPr>
              <a:t>(t2);  </a:t>
            </a:r>
          </a:p>
          <a:p>
            <a:pPr algn="just">
              <a:buFont typeface="+mj-lt"/>
              <a:buAutoNum type="arabicPeriod"/>
            </a:pPr>
            <a:r>
              <a:rPr lang="en-IN" sz="72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sz="7200" b="0" i="0" dirty="0" err="1">
                <a:solidFill>
                  <a:srgbClr val="000000"/>
                </a:solidFill>
                <a:effectLst/>
                <a:latin typeface="inter-regular"/>
              </a:rPr>
              <a:t>f.setSize</a:t>
            </a:r>
            <a:r>
              <a:rPr lang="en-IN" sz="72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7200" b="0" i="0" dirty="0">
                <a:solidFill>
                  <a:srgbClr val="C00000"/>
                </a:solidFill>
                <a:effectLst/>
                <a:latin typeface="inter-regular"/>
              </a:rPr>
              <a:t>400</a:t>
            </a:r>
            <a:r>
              <a:rPr lang="en-IN" sz="7200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sz="7200" b="0" i="0" dirty="0">
                <a:solidFill>
                  <a:srgbClr val="C00000"/>
                </a:solidFill>
                <a:effectLst/>
                <a:latin typeface="inter-regular"/>
              </a:rPr>
              <a:t>400</a:t>
            </a:r>
            <a:r>
              <a:rPr lang="en-IN" sz="72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IN" sz="72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sz="7200" b="0" i="0" dirty="0" err="1">
                <a:solidFill>
                  <a:srgbClr val="000000"/>
                </a:solidFill>
                <a:effectLst/>
                <a:latin typeface="inter-regular"/>
              </a:rPr>
              <a:t>f.setLayout</a:t>
            </a:r>
            <a:r>
              <a:rPr lang="en-IN" sz="72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7200" b="1" i="0" dirty="0">
                <a:solidFill>
                  <a:srgbClr val="006699"/>
                </a:solidFill>
                <a:effectLst/>
                <a:latin typeface="inter-regular"/>
              </a:rPr>
              <a:t>null</a:t>
            </a:r>
            <a:r>
              <a:rPr lang="en-IN" sz="72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IN" sz="72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sz="7200" b="0" i="0" dirty="0" err="1">
                <a:solidFill>
                  <a:srgbClr val="000000"/>
                </a:solidFill>
                <a:effectLst/>
                <a:latin typeface="inter-regular"/>
              </a:rPr>
              <a:t>f.setVisible</a:t>
            </a:r>
            <a:r>
              <a:rPr lang="en-IN" sz="72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7200" b="1" i="0" dirty="0">
                <a:solidFill>
                  <a:srgbClr val="006699"/>
                </a:solidFill>
                <a:effectLst/>
                <a:latin typeface="inter-regular"/>
              </a:rPr>
              <a:t>true</a:t>
            </a:r>
            <a:r>
              <a:rPr lang="en-IN" sz="72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IN" sz="7200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>
              <a:buFont typeface="+mj-lt"/>
              <a:buAutoNum type="arabicPeriod"/>
            </a:pPr>
            <a:r>
              <a:rPr lang="en-IN" sz="7200" b="0" i="0" dirty="0">
                <a:solidFill>
                  <a:srgbClr val="000000"/>
                </a:solidFill>
                <a:effectLst/>
                <a:latin typeface="inter-regular"/>
              </a:rPr>
              <a:t>    } 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C43985-163E-08AF-589D-A00B9ACA1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2276872"/>
            <a:ext cx="4067119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1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911424" y="54112"/>
            <a:ext cx="9299016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4600" b="1" spc="-1" dirty="0">
                <a:solidFill>
                  <a:srgbClr val="04617B"/>
                </a:solidFill>
                <a:latin typeface="Calibri"/>
              </a:rPr>
              <a:t>SWING</a:t>
            </a:r>
            <a:endParaRPr lang="en-US" sz="4600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51384" y="1268760"/>
            <a:ext cx="11089232" cy="558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Swing API is a set of extensible GUI Components - to ease the developer's life to 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create JAVA based GUI Applications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. 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It is a 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replacement for AWT 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(Abstract Window Toolkit) API, since it has almost every control corresponding to AWT controls.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Swing provides richer and easier to use user interface than does AWT.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Swing classes are defined in </a:t>
            </a:r>
            <a:r>
              <a:rPr lang="en-US" sz="2800" spc="-1" dirty="0" err="1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javax.swing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 </a:t>
            </a:r>
            <a:r>
              <a:rPr lang="en-US" sz="2800" spc="-1" dirty="0">
                <a:latin typeface="Constantia"/>
                <a:cs typeface="Courier New" panose="02070309020205020404" pitchFamily="49" charset="0"/>
              </a:rPr>
              <a:t>package and its sub-packages.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The </a:t>
            </a:r>
            <a:r>
              <a:rPr lang="en-US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javax.swing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package provides classes for java swing API such as </a:t>
            </a:r>
            <a:r>
              <a:rPr lang="en-US" sz="2800" spc="-1" dirty="0" err="1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JButton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, </a:t>
            </a:r>
            <a:r>
              <a:rPr lang="en-US" sz="2800" spc="-1" dirty="0" err="1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JTextField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, </a:t>
            </a:r>
            <a:r>
              <a:rPr lang="en-US" sz="2800" spc="-1" dirty="0" err="1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JTextArea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, </a:t>
            </a:r>
            <a:r>
              <a:rPr lang="en-US" sz="2800" spc="-1" dirty="0" err="1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JRadioButton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, </a:t>
            </a:r>
            <a:r>
              <a:rPr lang="en-US" sz="2800" spc="-1" dirty="0" err="1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JCheckbox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, </a:t>
            </a:r>
            <a:r>
              <a:rPr lang="en-US" sz="2800" spc="-1" dirty="0" err="1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JMenu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, </a:t>
            </a:r>
            <a:r>
              <a:rPr lang="en-US" sz="2800" spc="-1" dirty="0" err="1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JColorChooser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11744569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911424" y="54112"/>
            <a:ext cx="9299016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4600" b="1" spc="-1" dirty="0" err="1">
                <a:solidFill>
                  <a:srgbClr val="04617B"/>
                </a:solidFill>
                <a:latin typeface="Calibri"/>
              </a:rPr>
              <a:t>JPasswordField</a:t>
            </a:r>
            <a:endParaRPr lang="en-US" sz="4600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51384" y="1268760"/>
            <a:ext cx="11089232" cy="558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Constructors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: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</a:t>
            </a:r>
            <a:r>
              <a:rPr lang="en-IN" sz="2800" spc="-1" dirty="0" err="1">
                <a:latin typeface="Constantia"/>
                <a:cs typeface="Courier New" panose="02070309020205020404" pitchFamily="49" charset="0"/>
              </a:rPr>
              <a:t>PasswordField</a:t>
            </a:r>
            <a:r>
              <a:rPr lang="en-IN" sz="2800" spc="-1" dirty="0">
                <a:latin typeface="Constantia"/>
                <a:cs typeface="Courier New" panose="02070309020205020404" pitchFamily="49" charset="0"/>
              </a:rPr>
              <a:t> 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()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</a:t>
            </a:r>
            <a:r>
              <a:rPr lang="en-IN" sz="2800" spc="-1" dirty="0" err="1">
                <a:latin typeface="Constantia"/>
                <a:cs typeface="Courier New" panose="02070309020205020404" pitchFamily="49" charset="0"/>
              </a:rPr>
              <a:t>PasswordField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(String s)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</a:t>
            </a:r>
            <a:r>
              <a:rPr lang="en-IN" sz="2800" spc="-1" dirty="0" err="1">
                <a:latin typeface="Constantia"/>
                <a:cs typeface="Courier New" panose="02070309020205020404" pitchFamily="49" charset="0"/>
              </a:rPr>
              <a:t>PasswordField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(String s, 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int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columns)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</a:t>
            </a:r>
            <a:r>
              <a:rPr lang="en-IN" sz="2800" spc="-1" dirty="0" err="1">
                <a:latin typeface="Constantia"/>
                <a:cs typeface="Courier New" panose="02070309020205020404" pitchFamily="49" charset="0"/>
              </a:rPr>
              <a:t>PasswordField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int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columns)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Egs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: 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</a:t>
            </a:r>
            <a:r>
              <a:rPr lang="en-IN" sz="2800" spc="-1" dirty="0" err="1">
                <a:latin typeface="Constantia"/>
                <a:cs typeface="Courier New" panose="02070309020205020404" pitchFamily="49" charset="0"/>
              </a:rPr>
              <a:t>PasswordField</a:t>
            </a:r>
            <a:r>
              <a:rPr lang="en-IN" sz="2800" spc="-1" dirty="0">
                <a:latin typeface="Constantia"/>
                <a:cs typeface="Courier New" panose="02070309020205020404" pitchFamily="49" charset="0"/>
              </a:rPr>
              <a:t> 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t1 = new 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</a:t>
            </a:r>
            <a:r>
              <a:rPr lang="en-IN" sz="2800" spc="-1" dirty="0" err="1">
                <a:latin typeface="Constantia"/>
                <a:cs typeface="Courier New" panose="02070309020205020404" pitchFamily="49" charset="0"/>
              </a:rPr>
              <a:t>PasswordField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();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0286" y="1882139"/>
            <a:ext cx="250033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592423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2"/>
          <p:cNvSpPr txBox="1"/>
          <p:nvPr/>
        </p:nvSpPr>
        <p:spPr>
          <a:xfrm>
            <a:off x="551384" y="1268760"/>
            <a:ext cx="11089232" cy="558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Methods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: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void 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setEchoChar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(char c)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char 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getEchoChar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()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String 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getPassword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()/ 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getText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()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IN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  <a:p>
            <a:pPr marL="457560" lvl="1" algn="just">
              <a:spcBef>
                <a:spcPts val="519"/>
              </a:spcBef>
              <a:buClr>
                <a:srgbClr val="0BD0D9"/>
              </a:buClr>
              <a:buSzPct val="95000"/>
            </a:pPr>
            <a:endParaRPr lang="en-IN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03CEFD71-7B28-D021-F0D5-9EBCF434E112}"/>
              </a:ext>
            </a:extLst>
          </p:cNvPr>
          <p:cNvSpPr txBox="1"/>
          <p:nvPr/>
        </p:nvSpPr>
        <p:spPr>
          <a:xfrm>
            <a:off x="911424" y="54112"/>
            <a:ext cx="9299016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4600" b="1" spc="-1" dirty="0" err="1">
                <a:solidFill>
                  <a:srgbClr val="04617B"/>
                </a:solidFill>
                <a:latin typeface="Calibri"/>
              </a:rPr>
              <a:t>JPasswordField</a:t>
            </a:r>
            <a:endParaRPr lang="en-US" sz="4600" spc="-1" dirty="0">
              <a:solidFill>
                <a:srgbClr val="000000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5252676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911424" y="54112"/>
            <a:ext cx="9299016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4600" b="1" spc="-1" dirty="0" err="1">
                <a:solidFill>
                  <a:srgbClr val="04617B"/>
                </a:solidFill>
                <a:latin typeface="Calibri"/>
              </a:rPr>
              <a:t>JTextArea</a:t>
            </a:r>
            <a:endParaRPr lang="en-US" sz="4600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51384" y="1268760"/>
            <a:ext cx="11089232" cy="558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Constructors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: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</a:t>
            </a:r>
            <a:r>
              <a:rPr lang="en-IN" sz="2800" spc="-1" dirty="0" err="1">
                <a:latin typeface="Constantia"/>
                <a:cs typeface="Courier New" panose="02070309020205020404" pitchFamily="49" charset="0"/>
              </a:rPr>
              <a:t>TextArea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()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</a:t>
            </a:r>
            <a:r>
              <a:rPr lang="en-IN" sz="2800" spc="-1" dirty="0" err="1">
                <a:latin typeface="Constantia"/>
                <a:cs typeface="Courier New" panose="02070309020205020404" pitchFamily="49" charset="0"/>
              </a:rPr>
              <a:t>TextArea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(String s)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</a:t>
            </a:r>
            <a:r>
              <a:rPr lang="en-IN" sz="2800" spc="-1" dirty="0" err="1">
                <a:latin typeface="Constantia"/>
                <a:cs typeface="Courier New" panose="02070309020205020404" pitchFamily="49" charset="0"/>
              </a:rPr>
              <a:t>TextArea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int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rows, 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int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columns)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</a:t>
            </a:r>
            <a:r>
              <a:rPr lang="en-IN" sz="2800" spc="-1" dirty="0" err="1">
                <a:latin typeface="Constantia"/>
                <a:cs typeface="Courier New" panose="02070309020205020404" pitchFamily="49" charset="0"/>
              </a:rPr>
              <a:t>TextArea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(String s, 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int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rows, 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int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columns)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Egs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: 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</a:t>
            </a:r>
            <a:r>
              <a:rPr lang="en-IN" sz="2800" spc="-1" dirty="0" err="1">
                <a:latin typeface="Constantia"/>
                <a:cs typeface="Courier New" panose="02070309020205020404" pitchFamily="49" charset="0"/>
              </a:rPr>
              <a:t>TextArea</a:t>
            </a:r>
            <a:r>
              <a:rPr lang="en-IN" sz="2800" spc="-1" dirty="0">
                <a:latin typeface="Constantia"/>
                <a:cs typeface="Courier New" panose="02070309020205020404" pitchFamily="49" charset="0"/>
              </a:rPr>
              <a:t> 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t1 = new 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</a:t>
            </a:r>
            <a:r>
              <a:rPr lang="en-IN" sz="2800" spc="-1" dirty="0" err="1">
                <a:latin typeface="Constantia"/>
                <a:cs typeface="Courier New" panose="02070309020205020404" pitchFamily="49" charset="0"/>
              </a:rPr>
              <a:t>TextArea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();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4194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911424" y="54112"/>
            <a:ext cx="9299016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4600" b="1" spc="-1" dirty="0" err="1">
                <a:solidFill>
                  <a:srgbClr val="04617B"/>
                </a:solidFill>
                <a:latin typeface="Calibri"/>
              </a:rPr>
              <a:t>JTextArea</a:t>
            </a:r>
            <a:endParaRPr lang="en-US" sz="4600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51384" y="1268760"/>
            <a:ext cx="11089232" cy="558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Methods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: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void 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setRows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int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rows)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void 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setColumns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int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cols)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void 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setFont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(Font f)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void insert(String s, </a:t>
            </a:r>
            <a:r>
              <a:rPr lang="en-IN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int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position)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void append(String s)</a:t>
            </a:r>
          </a:p>
        </p:txBody>
      </p:sp>
    </p:spTree>
    <p:extLst>
      <p:ext uri="{BB962C8B-B14F-4D97-AF65-F5344CB8AC3E}">
        <p14:creationId xmlns:p14="http://schemas.microsoft.com/office/powerpoint/2010/main" val="30576754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911424" y="54112"/>
            <a:ext cx="9299016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4600" b="1" spc="-1" dirty="0" err="1">
                <a:solidFill>
                  <a:srgbClr val="04617B"/>
                </a:solidFill>
                <a:latin typeface="Calibri"/>
              </a:rPr>
              <a:t>JCheckBox</a:t>
            </a:r>
            <a:endParaRPr lang="en-US" sz="4600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51384" y="1268760"/>
            <a:ext cx="11089232" cy="558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Constructors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: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JCheckBox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()</a:t>
            </a:r>
          </a:p>
          <a:p>
            <a:pPr marL="457560" lvl="1" algn="just">
              <a:spcBef>
                <a:spcPts val="519"/>
              </a:spcBef>
              <a:buClr>
                <a:srgbClr val="0BD0D9"/>
              </a:buClr>
              <a:buSzPct val="95000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	Creates an initially unselected check box button with no text, no icon.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JCheckBox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(String s)</a:t>
            </a:r>
          </a:p>
          <a:p>
            <a:pPr marL="457560" lvl="1" algn="just">
              <a:spcBef>
                <a:spcPts val="519"/>
              </a:spcBef>
              <a:buClr>
                <a:srgbClr val="0BD0D9"/>
              </a:buClr>
              <a:buSzPct val="95000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	Creates an initially unselected check box with text.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JCheckBox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(String text, </a:t>
            </a:r>
            <a:r>
              <a:rPr lang="en-US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boolean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selected)</a:t>
            </a:r>
          </a:p>
          <a:p>
            <a:pPr marL="457560" lvl="1" algn="just">
              <a:spcBef>
                <a:spcPts val="519"/>
              </a:spcBef>
              <a:buClr>
                <a:srgbClr val="0BD0D9"/>
              </a:buClr>
              <a:buSzPct val="95000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	Creates a check box with text and specifies whether or not it is initially selected.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B222060-3E86-470F-97AF-143CC01D2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6591" y="5232252"/>
            <a:ext cx="1968681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191909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911424" y="54112"/>
            <a:ext cx="9299016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4600" b="1" spc="-1" dirty="0" err="1">
                <a:solidFill>
                  <a:srgbClr val="04617B"/>
                </a:solidFill>
                <a:latin typeface="Calibri"/>
              </a:rPr>
              <a:t>JCheckBox</a:t>
            </a:r>
            <a:endParaRPr lang="en-US" sz="4600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51384" y="1268760"/>
            <a:ext cx="11089232" cy="558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Methods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: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boolean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getState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()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void </a:t>
            </a:r>
            <a:r>
              <a:rPr lang="en-US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setState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</a:t>
            </a:r>
            <a:r>
              <a:rPr lang="en-US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boolean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b)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String </a:t>
            </a:r>
            <a:r>
              <a:rPr lang="en-US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getLabel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()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void </a:t>
            </a:r>
            <a:r>
              <a:rPr lang="en-US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setLabel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(String s)</a:t>
            </a:r>
          </a:p>
        </p:txBody>
      </p:sp>
    </p:spTree>
    <p:extLst>
      <p:ext uri="{BB962C8B-B14F-4D97-AF65-F5344CB8AC3E}">
        <p14:creationId xmlns:p14="http://schemas.microsoft.com/office/powerpoint/2010/main" val="16572257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911424" y="54112"/>
            <a:ext cx="9299016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4600" b="1" spc="-1" dirty="0" err="1">
                <a:solidFill>
                  <a:srgbClr val="04617B"/>
                </a:solidFill>
                <a:latin typeface="Calibri"/>
              </a:rPr>
              <a:t>JRadioButton</a:t>
            </a:r>
            <a:endParaRPr lang="en-US" sz="4600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51384" y="1268760"/>
            <a:ext cx="11089232" cy="558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Constructors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: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JRadioButton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()</a:t>
            </a:r>
          </a:p>
          <a:p>
            <a:pPr marL="457560" lvl="1" algn="just">
              <a:spcBef>
                <a:spcPts val="519"/>
              </a:spcBef>
              <a:buClr>
                <a:srgbClr val="0BD0D9"/>
              </a:buClr>
              <a:buSzPct val="95000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	Creates an unselected radio button with no text.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JRadioButton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(String s)</a:t>
            </a:r>
          </a:p>
          <a:p>
            <a:pPr marL="457560" lvl="1" algn="just">
              <a:spcBef>
                <a:spcPts val="519"/>
              </a:spcBef>
              <a:buClr>
                <a:srgbClr val="0BD0D9"/>
              </a:buClr>
              <a:buSzPct val="95000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	Creates an unselected radio button with specified text.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JRadioButton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(String s, </a:t>
            </a:r>
            <a:r>
              <a:rPr lang="en-US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boolean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selected)</a:t>
            </a:r>
          </a:p>
          <a:p>
            <a:pPr marL="457560" lvl="1" algn="just">
              <a:spcBef>
                <a:spcPts val="519"/>
              </a:spcBef>
              <a:buClr>
                <a:srgbClr val="0BD0D9"/>
              </a:buClr>
              <a:buSzPct val="95000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	Creates a radio button with the specified text and selected status.</a:t>
            </a:r>
          </a:p>
          <a:p>
            <a:pPr marL="457560" lvl="1" algn="just">
              <a:spcBef>
                <a:spcPts val="519"/>
              </a:spcBef>
              <a:buClr>
                <a:srgbClr val="0BD0D9"/>
              </a:buClr>
              <a:buSzPct val="95000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latin typeface="Constantia"/>
                <a:cs typeface="Courier New" panose="02070309020205020404" pitchFamily="49" charset="0"/>
              </a:rPr>
              <a:t>It should be added in </a:t>
            </a:r>
            <a:r>
              <a:rPr lang="en-US" sz="2800" spc="-1" dirty="0" err="1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ButtonGroup</a:t>
            </a:r>
            <a:r>
              <a:rPr lang="en-US" sz="2800" spc="-1" dirty="0">
                <a:latin typeface="Constantia"/>
                <a:cs typeface="Courier New" panose="02070309020205020404" pitchFamily="49" charset="0"/>
              </a:rPr>
              <a:t> to select one radio button only.</a:t>
            </a:r>
            <a:endParaRPr lang="en-IN" sz="2800" spc="-1" dirty="0">
              <a:latin typeface="Constantia"/>
              <a:cs typeface="Courier New" panose="02070309020205020404" pitchFamily="49" charset="0"/>
            </a:endParaRPr>
          </a:p>
          <a:p>
            <a:pPr marL="360" algn="just">
              <a:spcBef>
                <a:spcPts val="519"/>
              </a:spcBef>
              <a:buClr>
                <a:srgbClr val="0BD0D9"/>
              </a:buClr>
              <a:buSzPct val="95000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525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911424" y="54112"/>
            <a:ext cx="9299016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4600" b="1" spc="-1" dirty="0" err="1">
                <a:solidFill>
                  <a:srgbClr val="04617B"/>
                </a:solidFill>
                <a:latin typeface="Calibri"/>
              </a:rPr>
              <a:t>JRadioButton</a:t>
            </a:r>
            <a:endParaRPr lang="en-US" sz="4600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51384" y="1268760"/>
            <a:ext cx="11089232" cy="558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360" algn="just">
              <a:spcBef>
                <a:spcPts val="519"/>
              </a:spcBef>
              <a:buClr>
                <a:srgbClr val="0BD0D9"/>
              </a:buClr>
              <a:buSzPct val="95000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	</a:t>
            </a:r>
            <a:r>
              <a:rPr lang="en-US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ButtonGroup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bg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= new </a:t>
            </a:r>
            <a:r>
              <a:rPr lang="en-US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ButtonGroup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();</a:t>
            </a:r>
          </a:p>
          <a:p>
            <a:pPr marL="360" algn="just">
              <a:spcBef>
                <a:spcPts val="519"/>
              </a:spcBef>
              <a:buClr>
                <a:srgbClr val="0BD0D9"/>
              </a:buClr>
              <a:buSzPct val="95000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	</a:t>
            </a:r>
            <a:r>
              <a:rPr lang="en-US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JRadioButton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r1 = new </a:t>
            </a:r>
            <a:r>
              <a:rPr lang="en-US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JRadioButton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(“A)Male”);</a:t>
            </a:r>
          </a:p>
          <a:p>
            <a:pPr marL="360" algn="just">
              <a:spcBef>
                <a:spcPts val="519"/>
              </a:spcBef>
              <a:buClr>
                <a:srgbClr val="0BD0D9"/>
              </a:buClr>
              <a:buSzPct val="95000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	</a:t>
            </a:r>
            <a:r>
              <a:rPr lang="en-US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JRadioButton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r2 = new </a:t>
            </a:r>
            <a:r>
              <a:rPr lang="en-US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JRadioButton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(“B)Female”);</a:t>
            </a:r>
          </a:p>
          <a:p>
            <a:pPr marL="360" algn="just">
              <a:spcBef>
                <a:spcPts val="519"/>
              </a:spcBef>
              <a:buClr>
                <a:srgbClr val="0BD0D9"/>
              </a:buClr>
              <a:buSzPct val="95000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	</a:t>
            </a:r>
            <a:r>
              <a:rPr lang="en-US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bg.add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(r1);</a:t>
            </a:r>
          </a:p>
          <a:p>
            <a:pPr marL="360" algn="just">
              <a:spcBef>
                <a:spcPts val="519"/>
              </a:spcBef>
              <a:buClr>
                <a:srgbClr val="0BD0D9"/>
              </a:buClr>
              <a:buSzPct val="95000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	</a:t>
            </a:r>
            <a:r>
              <a:rPr lang="en-US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bg.add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(r2);</a:t>
            </a:r>
          </a:p>
          <a:p>
            <a:pPr marL="360" algn="just">
              <a:spcBef>
                <a:spcPts val="519"/>
              </a:spcBef>
              <a:buClr>
                <a:srgbClr val="0BD0D9"/>
              </a:buClr>
              <a:buSzPct val="95000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	</a:t>
            </a:r>
            <a:r>
              <a:rPr lang="en-US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f.add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(r1);</a:t>
            </a:r>
          </a:p>
          <a:p>
            <a:pPr marL="360" algn="just">
              <a:spcBef>
                <a:spcPts val="519"/>
              </a:spcBef>
              <a:buClr>
                <a:srgbClr val="0BD0D9"/>
              </a:buClr>
              <a:buSzPct val="95000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	</a:t>
            </a:r>
            <a:r>
              <a:rPr lang="en-US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f.add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(r2);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B669D1-6AA9-41B8-930F-7DD1B194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0800" y="4653136"/>
            <a:ext cx="2000264" cy="141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86706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911424" y="54112"/>
            <a:ext cx="9299016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4600" b="1" spc="-1" dirty="0" err="1">
                <a:solidFill>
                  <a:srgbClr val="04617B"/>
                </a:solidFill>
                <a:latin typeface="Calibri"/>
              </a:rPr>
              <a:t>JComboBox</a:t>
            </a:r>
            <a:endParaRPr lang="en-US" sz="4600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51384" y="1268760"/>
            <a:ext cx="11089232" cy="558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Constructors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: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 err="1">
                <a:latin typeface="Constantia"/>
                <a:cs typeface="Courier New" panose="02070309020205020404" pitchFamily="49" charset="0"/>
              </a:rPr>
              <a:t>JComboBox</a:t>
            </a:r>
            <a:r>
              <a:rPr lang="en-IN" sz="2800" spc="-1" dirty="0">
                <a:latin typeface="Constantia"/>
                <a:cs typeface="Courier New" panose="02070309020205020404" pitchFamily="49" charset="0"/>
              </a:rPr>
              <a:t>()</a:t>
            </a:r>
          </a:p>
          <a:p>
            <a:pPr marL="457560" lvl="1" algn="just">
              <a:spcBef>
                <a:spcPts val="519"/>
              </a:spcBef>
              <a:buClr>
                <a:srgbClr val="0BD0D9"/>
              </a:buClr>
              <a:buSzPct val="95000"/>
            </a:pPr>
            <a:r>
              <a:rPr lang="en-IN" sz="2800" spc="-1" dirty="0">
                <a:latin typeface="Constantia"/>
                <a:cs typeface="Courier New" panose="02070309020205020404" pitchFamily="49" charset="0"/>
              </a:rPr>
              <a:t>	Creates a </a:t>
            </a:r>
            <a:r>
              <a:rPr lang="en-IN" sz="2800" spc="-1" dirty="0" err="1">
                <a:latin typeface="Constantia"/>
                <a:cs typeface="Courier New" panose="02070309020205020404" pitchFamily="49" charset="0"/>
              </a:rPr>
              <a:t>JComboBox</a:t>
            </a:r>
            <a:r>
              <a:rPr lang="en-IN" sz="2800" spc="-1" dirty="0">
                <a:latin typeface="Constantia"/>
                <a:cs typeface="Courier New" panose="02070309020205020404" pitchFamily="49" charset="0"/>
              </a:rPr>
              <a:t> with a default data model.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 err="1">
                <a:latin typeface="Constantia"/>
                <a:cs typeface="Courier New" panose="02070309020205020404" pitchFamily="49" charset="0"/>
              </a:rPr>
              <a:t>JComboBox</a:t>
            </a:r>
            <a:r>
              <a:rPr lang="en-IN" sz="2800" spc="-1" dirty="0">
                <a:latin typeface="Constantia"/>
                <a:cs typeface="Courier New" panose="02070309020205020404" pitchFamily="49" charset="0"/>
              </a:rPr>
              <a:t>(Object[] items)</a:t>
            </a:r>
          </a:p>
          <a:p>
            <a:pPr marL="457560" lvl="1" algn="just">
              <a:spcBef>
                <a:spcPts val="519"/>
              </a:spcBef>
              <a:buClr>
                <a:srgbClr val="0BD0D9"/>
              </a:buClr>
              <a:buSzPct val="95000"/>
            </a:pPr>
            <a:r>
              <a:rPr lang="en-IN" sz="2800" spc="-1" dirty="0">
                <a:latin typeface="Constantia"/>
                <a:cs typeface="Courier New" panose="02070309020205020404" pitchFamily="49" charset="0"/>
              </a:rPr>
              <a:t>	Creates a </a:t>
            </a:r>
            <a:r>
              <a:rPr lang="en-IN" sz="2800" spc="-1" dirty="0" err="1">
                <a:latin typeface="Constantia"/>
                <a:cs typeface="Courier New" panose="02070309020205020404" pitchFamily="49" charset="0"/>
              </a:rPr>
              <a:t>JComboBox</a:t>
            </a:r>
            <a:r>
              <a:rPr lang="en-IN" sz="2800" spc="-1" dirty="0">
                <a:latin typeface="Constantia"/>
                <a:cs typeface="Courier New" panose="02070309020205020404" pitchFamily="49" charset="0"/>
              </a:rPr>
              <a:t> that contains the elements in the specified array.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 err="1">
                <a:latin typeface="Constantia"/>
                <a:cs typeface="Courier New" panose="02070309020205020404" pitchFamily="49" charset="0"/>
              </a:rPr>
              <a:t>JComboBox</a:t>
            </a:r>
            <a:r>
              <a:rPr lang="en-IN" sz="2800" spc="-1" dirty="0">
                <a:latin typeface="Constantia"/>
                <a:cs typeface="Courier New" panose="02070309020205020404" pitchFamily="49" charset="0"/>
              </a:rPr>
              <a:t>(Vector&lt;?&gt; items)</a:t>
            </a:r>
          </a:p>
          <a:p>
            <a:pPr marL="457560" lvl="1" algn="just">
              <a:spcBef>
                <a:spcPts val="519"/>
              </a:spcBef>
              <a:buClr>
                <a:srgbClr val="0BD0D9"/>
              </a:buClr>
              <a:buSzPct val="95000"/>
            </a:pPr>
            <a:r>
              <a:rPr lang="en-IN" sz="2800" spc="-1" dirty="0">
                <a:latin typeface="Constantia"/>
                <a:cs typeface="Courier New" panose="02070309020205020404" pitchFamily="49" charset="0"/>
              </a:rPr>
              <a:t>	Creates a </a:t>
            </a:r>
            <a:r>
              <a:rPr lang="en-IN" sz="2800" spc="-1" dirty="0" err="1">
                <a:latin typeface="Constantia"/>
                <a:cs typeface="Courier New" panose="02070309020205020404" pitchFamily="49" charset="0"/>
              </a:rPr>
              <a:t>JComboBox</a:t>
            </a:r>
            <a:r>
              <a:rPr lang="en-IN" sz="2800" spc="-1" dirty="0">
                <a:latin typeface="Constantia"/>
                <a:cs typeface="Courier New" panose="02070309020205020404" pitchFamily="49" charset="0"/>
              </a:rPr>
              <a:t> that contains the elements in the specified Vector.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IN" sz="2800" spc="-1" dirty="0">
              <a:latin typeface="Constantia"/>
              <a:cs typeface="Courier New" panose="02070309020205020404" pitchFamily="49" charset="0"/>
            </a:endParaRPr>
          </a:p>
          <a:p>
            <a:pPr marL="360" algn="just">
              <a:spcBef>
                <a:spcPts val="519"/>
              </a:spcBef>
              <a:buClr>
                <a:srgbClr val="0BD0D9"/>
              </a:buClr>
              <a:buSzPct val="95000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F8562E9-03DC-4A4D-A645-0A31650F9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90993" y="1268760"/>
            <a:ext cx="1500198" cy="190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406956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911424" y="54112"/>
            <a:ext cx="9299016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4600" b="1" spc="-1" dirty="0" err="1">
                <a:solidFill>
                  <a:srgbClr val="04617B"/>
                </a:solidFill>
                <a:latin typeface="Calibri"/>
              </a:rPr>
              <a:t>JComboBox</a:t>
            </a:r>
            <a:endParaRPr lang="en-US" sz="4600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51384" y="1268760"/>
            <a:ext cx="11089232" cy="558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Methods</a:t>
            </a:r>
            <a:r>
              <a:rPr lang="en-IN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: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latin typeface="Constantia"/>
                <a:cs typeface="Courier New" panose="02070309020205020404" pitchFamily="49" charset="0"/>
              </a:rPr>
              <a:t>void </a:t>
            </a:r>
            <a:r>
              <a:rPr lang="en-US" sz="2800" spc="-1" dirty="0" err="1">
                <a:latin typeface="Constantia"/>
                <a:cs typeface="Courier New" panose="02070309020205020404" pitchFamily="49" charset="0"/>
              </a:rPr>
              <a:t>addItem</a:t>
            </a:r>
            <a:r>
              <a:rPr lang="en-US" sz="2800" spc="-1" dirty="0">
                <a:latin typeface="Constantia"/>
                <a:cs typeface="Courier New" panose="02070309020205020404" pitchFamily="49" charset="0"/>
              </a:rPr>
              <a:t>(Object </a:t>
            </a:r>
            <a:r>
              <a:rPr lang="en-US" sz="2800" spc="-1" dirty="0" err="1">
                <a:latin typeface="Constantia"/>
                <a:cs typeface="Courier New" panose="02070309020205020404" pitchFamily="49" charset="0"/>
              </a:rPr>
              <a:t>anObject</a:t>
            </a:r>
            <a:r>
              <a:rPr lang="en-US" sz="2800" spc="-1" dirty="0">
                <a:latin typeface="Constantia"/>
                <a:cs typeface="Courier New" panose="02070309020205020404" pitchFamily="49" charset="0"/>
              </a:rPr>
              <a:t>)</a:t>
            </a:r>
          </a:p>
          <a:p>
            <a:pPr marL="457560" lvl="1" algn="just">
              <a:spcBef>
                <a:spcPts val="519"/>
              </a:spcBef>
              <a:buClr>
                <a:srgbClr val="0BD0D9"/>
              </a:buClr>
              <a:buSzPct val="95000"/>
            </a:pPr>
            <a:r>
              <a:rPr lang="en-US" sz="2800" spc="-1" dirty="0">
                <a:latin typeface="Constantia"/>
                <a:cs typeface="Courier New" panose="02070309020205020404" pitchFamily="49" charset="0"/>
              </a:rPr>
              <a:t>	It is used to add an item to the item list.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latin typeface="Constantia"/>
                <a:cs typeface="Courier New" panose="02070309020205020404" pitchFamily="49" charset="0"/>
              </a:rPr>
              <a:t>void </a:t>
            </a:r>
            <a:r>
              <a:rPr lang="en-US" sz="2800" spc="-1" dirty="0" err="1">
                <a:latin typeface="Constantia"/>
                <a:cs typeface="Courier New" panose="02070309020205020404" pitchFamily="49" charset="0"/>
              </a:rPr>
              <a:t>removeItem</a:t>
            </a:r>
            <a:r>
              <a:rPr lang="en-US" sz="2800" spc="-1" dirty="0">
                <a:latin typeface="Constantia"/>
                <a:cs typeface="Courier New" panose="02070309020205020404" pitchFamily="49" charset="0"/>
              </a:rPr>
              <a:t>(Object </a:t>
            </a:r>
            <a:r>
              <a:rPr lang="en-US" sz="2800" spc="-1" dirty="0" err="1">
                <a:latin typeface="Constantia"/>
                <a:cs typeface="Courier New" panose="02070309020205020404" pitchFamily="49" charset="0"/>
              </a:rPr>
              <a:t>anObject</a:t>
            </a:r>
            <a:r>
              <a:rPr lang="en-US" sz="2800" spc="-1" dirty="0">
                <a:latin typeface="Constantia"/>
                <a:cs typeface="Courier New" panose="02070309020205020404" pitchFamily="49" charset="0"/>
              </a:rPr>
              <a:t>)</a:t>
            </a:r>
          </a:p>
          <a:p>
            <a:pPr marL="457560" lvl="1" algn="just">
              <a:spcBef>
                <a:spcPts val="519"/>
              </a:spcBef>
              <a:buClr>
                <a:srgbClr val="0BD0D9"/>
              </a:buClr>
              <a:buSzPct val="95000"/>
            </a:pPr>
            <a:r>
              <a:rPr lang="en-US" sz="2800" spc="-1" dirty="0">
                <a:latin typeface="Constantia"/>
                <a:cs typeface="Courier New" panose="02070309020205020404" pitchFamily="49" charset="0"/>
              </a:rPr>
              <a:t>	It is used to delete an item to the item list.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latin typeface="Constantia"/>
                <a:cs typeface="Courier New" panose="02070309020205020404" pitchFamily="49" charset="0"/>
              </a:rPr>
              <a:t>void </a:t>
            </a:r>
            <a:r>
              <a:rPr lang="en-US" sz="2800" spc="-1" dirty="0" err="1">
                <a:latin typeface="Constantia"/>
                <a:cs typeface="Courier New" panose="02070309020205020404" pitchFamily="49" charset="0"/>
              </a:rPr>
              <a:t>removeAllItems</a:t>
            </a:r>
            <a:r>
              <a:rPr lang="en-US" sz="2800" spc="-1" dirty="0">
                <a:latin typeface="Constantia"/>
                <a:cs typeface="Courier New" panose="02070309020205020404" pitchFamily="49" charset="0"/>
              </a:rPr>
              <a:t>()</a:t>
            </a:r>
          </a:p>
          <a:p>
            <a:pPr marL="457560" lvl="1" algn="just">
              <a:spcBef>
                <a:spcPts val="519"/>
              </a:spcBef>
              <a:buClr>
                <a:srgbClr val="0BD0D9"/>
              </a:buClr>
              <a:buSzPct val="95000"/>
            </a:pPr>
            <a:r>
              <a:rPr lang="en-US" sz="2800" spc="-1" dirty="0">
                <a:latin typeface="Constantia"/>
                <a:cs typeface="Courier New" panose="02070309020205020404" pitchFamily="49" charset="0"/>
              </a:rPr>
              <a:t>	It is used to remove all the items from the list.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latin typeface="Constantia"/>
                <a:cs typeface="Courier New" panose="02070309020205020404" pitchFamily="49" charset="0"/>
              </a:rPr>
              <a:t>void </a:t>
            </a:r>
            <a:r>
              <a:rPr lang="en-US" sz="2800" spc="-1" dirty="0" err="1">
                <a:latin typeface="Constantia"/>
                <a:cs typeface="Courier New" panose="02070309020205020404" pitchFamily="49" charset="0"/>
              </a:rPr>
              <a:t>setEditable</a:t>
            </a:r>
            <a:r>
              <a:rPr lang="en-US" sz="2800" spc="-1" dirty="0">
                <a:latin typeface="Constantia"/>
                <a:cs typeface="Courier New" panose="02070309020205020404" pitchFamily="49" charset="0"/>
              </a:rPr>
              <a:t>(</a:t>
            </a:r>
            <a:r>
              <a:rPr lang="en-US" sz="2800" spc="-1" dirty="0" err="1">
                <a:latin typeface="Constantia"/>
                <a:cs typeface="Courier New" panose="02070309020205020404" pitchFamily="49" charset="0"/>
              </a:rPr>
              <a:t>boolean</a:t>
            </a:r>
            <a:r>
              <a:rPr lang="en-US" sz="2800" spc="-1" dirty="0">
                <a:latin typeface="Constantia"/>
                <a:cs typeface="Courier New" panose="02070309020205020404" pitchFamily="49" charset="0"/>
              </a:rPr>
              <a:t> b)</a:t>
            </a:r>
          </a:p>
          <a:p>
            <a:pPr marL="457560" lvl="1" algn="just">
              <a:spcBef>
                <a:spcPts val="519"/>
              </a:spcBef>
              <a:buClr>
                <a:srgbClr val="0BD0D9"/>
              </a:buClr>
              <a:buSzPct val="95000"/>
            </a:pPr>
            <a:r>
              <a:rPr lang="en-US" sz="2800" spc="-1" dirty="0">
                <a:latin typeface="Constantia"/>
                <a:cs typeface="Courier New" panose="02070309020205020404" pitchFamily="49" charset="0"/>
              </a:rPr>
              <a:t>	It is used to determine whether the </a:t>
            </a:r>
            <a:r>
              <a:rPr lang="en-US" sz="2800" spc="-1" dirty="0" err="1">
                <a:latin typeface="Constantia"/>
                <a:cs typeface="Courier New" panose="02070309020205020404" pitchFamily="49" charset="0"/>
              </a:rPr>
              <a:t>JComboBox</a:t>
            </a:r>
            <a:r>
              <a:rPr lang="en-US" sz="2800" spc="-1" dirty="0">
                <a:latin typeface="Constantia"/>
                <a:cs typeface="Courier New" panose="02070309020205020404" pitchFamily="49" charset="0"/>
              </a:rPr>
              <a:t> is editable.</a:t>
            </a:r>
          </a:p>
          <a:p>
            <a:pPr marL="731520" lvl="1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IN" sz="2800" spc="-1" dirty="0">
              <a:latin typeface="Constantia"/>
              <a:cs typeface="Courier New" panose="02070309020205020404" pitchFamily="49" charset="0"/>
            </a:endParaRPr>
          </a:p>
          <a:p>
            <a:pPr marL="360" algn="just">
              <a:spcBef>
                <a:spcPts val="519"/>
              </a:spcBef>
              <a:buClr>
                <a:srgbClr val="0BD0D9"/>
              </a:buClr>
              <a:buSzPct val="95000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1926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911424" y="54112"/>
            <a:ext cx="9299016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4600" b="1" spc="-1" dirty="0">
                <a:solidFill>
                  <a:srgbClr val="04617B"/>
                </a:solidFill>
                <a:latin typeface="Calibri"/>
              </a:rPr>
              <a:t>SWING</a:t>
            </a:r>
            <a:endParaRPr lang="en-US" sz="4600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51384" y="1268760"/>
            <a:ext cx="11089232" cy="558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Swing Framework contains a 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set of classes 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that provides more 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powerful and flexible GUI components 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than those of AWT.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Swing provides the look and feel of modern Java GUI.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Swing library is an official Java GUI tool kit released by Sun Microsystems. 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It is used to create graphical user interface with Java.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Java Swing is a part of 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Java Foundation Classes (JFC) </a:t>
            </a:r>
            <a:r>
              <a:rPr lang="en-US" sz="2800" spc="-1" dirty="0">
                <a:latin typeface="Constantia"/>
                <a:cs typeface="Courier New" panose="02070309020205020404" pitchFamily="49" charset="0"/>
              </a:rPr>
              <a:t>- set of GUI components which simplify the development of desktop applications.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latin typeface="Constantia"/>
                <a:cs typeface="Courier New" panose="02070309020205020404" pitchFamily="49" charset="0"/>
              </a:rPr>
              <a:t>Unlike AWT, Java Swing provides 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platform-independent and lightweight components</a:t>
            </a:r>
            <a:r>
              <a:rPr lang="en-US" sz="2800" spc="-1" dirty="0">
                <a:latin typeface="Constantia"/>
                <a:cs typeface="Courier New" panose="02070309020205020404" pitchFamily="49" charset="0"/>
              </a:rPr>
              <a:t>.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800" spc="-1" dirty="0">
              <a:latin typeface="Constantia"/>
              <a:cs typeface="Courier New" panose="02070309020205020404" pitchFamily="49" charset="0"/>
            </a:endParaRP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1963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911424" y="54112"/>
            <a:ext cx="9299016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4600" b="1" spc="-1" dirty="0">
                <a:solidFill>
                  <a:srgbClr val="04617B"/>
                </a:solidFill>
                <a:latin typeface="Calibri"/>
              </a:rPr>
              <a:t>Other controls…</a:t>
            </a:r>
            <a:endParaRPr lang="en-US" sz="4600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51384" y="1268760"/>
            <a:ext cx="11640616" cy="558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 err="1">
                <a:latin typeface="Constantia"/>
                <a:cs typeface="Courier New" panose="02070309020205020404" pitchFamily="49" charset="0"/>
              </a:rPr>
              <a:t>JTabbedPane</a:t>
            </a:r>
            <a:endParaRPr lang="en-US" sz="2800" spc="-1" dirty="0">
              <a:latin typeface="Constantia"/>
              <a:cs typeface="Courier New" panose="02070309020205020404" pitchFamily="49" charset="0"/>
            </a:endParaRP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800" spc="-1" dirty="0">
              <a:latin typeface="Constantia"/>
              <a:cs typeface="Courier New" panose="02070309020205020404" pitchFamily="49" charset="0"/>
            </a:endParaRP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800" spc="-1" dirty="0">
              <a:latin typeface="Constantia"/>
              <a:cs typeface="Courier New" panose="02070309020205020404" pitchFamily="49" charset="0"/>
            </a:endParaRP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 err="1">
                <a:latin typeface="Constantia"/>
                <a:cs typeface="Courier New" panose="02070309020205020404" pitchFamily="49" charset="0"/>
              </a:rPr>
              <a:t>JOptionPane</a:t>
            </a:r>
            <a:endParaRPr lang="en-US" sz="2800" spc="-1" dirty="0">
              <a:latin typeface="Constantia"/>
              <a:cs typeface="Courier New" panose="02070309020205020404" pitchFamily="49" charset="0"/>
            </a:endParaRP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800" spc="-1" dirty="0">
              <a:latin typeface="Constantia"/>
              <a:cs typeface="Courier New" panose="02070309020205020404" pitchFamily="49" charset="0"/>
            </a:endParaRP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800" spc="-1" dirty="0">
              <a:latin typeface="Constantia"/>
              <a:cs typeface="Courier New" panose="02070309020205020404" pitchFamily="49" charset="0"/>
            </a:endParaRP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800" spc="-1" dirty="0">
              <a:latin typeface="Constantia"/>
              <a:cs typeface="Courier New" panose="02070309020205020404" pitchFamily="49" charset="0"/>
            </a:endParaRP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 err="1">
                <a:latin typeface="Constantia"/>
                <a:cs typeface="Courier New" panose="02070309020205020404" pitchFamily="49" charset="0"/>
              </a:rPr>
              <a:t>JScrollBar</a:t>
            </a:r>
            <a:endParaRPr lang="en-US" sz="2800" spc="-1" dirty="0">
              <a:latin typeface="Constantia"/>
              <a:cs typeface="Courier New" panose="02070309020205020404" pitchFamily="49" charset="0"/>
            </a:endParaRP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 err="1">
                <a:latin typeface="Constantia"/>
                <a:cs typeface="Courier New" panose="02070309020205020404" pitchFamily="49" charset="0"/>
              </a:rPr>
              <a:t>JTable</a:t>
            </a:r>
            <a:endParaRPr lang="en-US" sz="2800" spc="-1" dirty="0">
              <a:latin typeface="Constantia"/>
              <a:cs typeface="Courier New" panose="02070309020205020404" pitchFamily="49" charset="0"/>
            </a:endParaRP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 err="1">
                <a:latin typeface="Constantia"/>
                <a:cs typeface="Courier New" panose="02070309020205020404" pitchFamily="49" charset="0"/>
              </a:rPr>
              <a:t>JList</a:t>
            </a: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800" spc="-1" dirty="0" err="1">
                <a:latin typeface="Constantia"/>
                <a:cs typeface="Courier New" panose="02070309020205020404" pitchFamily="49" charset="0"/>
              </a:rPr>
              <a:t>JMenu</a:t>
            </a:r>
            <a:r>
              <a:rPr lang="en-IN" sz="2800" spc="-1" dirty="0">
                <a:latin typeface="Constantia"/>
                <a:cs typeface="Courier New" panose="02070309020205020404" pitchFamily="49" charset="0"/>
              </a:rPr>
              <a:t>, etc…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AC59AD-1EAB-4572-AF94-86997F80E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1352550"/>
            <a:ext cx="3467100" cy="1495425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468E1AC-B91F-4135-91BA-5EBBEEB19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1415" y="3212976"/>
            <a:ext cx="25050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222193-6BF5-4E13-B4DD-C9FD4895FC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1595" y="4687310"/>
            <a:ext cx="2448272" cy="2201297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EE7A5A61-3ED3-45CD-8C8F-647D77626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09901" y="4602591"/>
            <a:ext cx="768101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8F000C-D435-4C96-9DE2-42AE0FB21A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1595" y="1143968"/>
            <a:ext cx="2555818" cy="1495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4C5879-2070-C74B-FD35-67F51E02F67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703" t="44846" r="77168" b="30051"/>
          <a:stretch/>
        </p:blipFill>
        <p:spPr>
          <a:xfrm>
            <a:off x="9071595" y="2780928"/>
            <a:ext cx="2332116" cy="172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825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9E0A916-49EA-4304-9B1E-5DD262072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1544" y="2636912"/>
            <a:ext cx="8136904" cy="1224136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4FE3AC"/>
                </a:solidFill>
              </a:rPr>
              <a:t>EVENT HANDLING IN SWINGS</a:t>
            </a:r>
            <a:endParaRPr lang="en-US" b="0" spc="-1" dirty="0">
              <a:solidFill>
                <a:srgbClr val="FFFFFF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853141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911424" y="54112"/>
            <a:ext cx="9299016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4600" b="1" spc="-1" dirty="0">
                <a:solidFill>
                  <a:srgbClr val="04617B"/>
                </a:solidFill>
                <a:latin typeface="Calibri"/>
              </a:rPr>
              <a:t>Example Program</a:t>
            </a:r>
            <a:endParaRPr lang="en-US" sz="4600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51384" y="1268760"/>
            <a:ext cx="11089232" cy="558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latin typeface="Constantia"/>
                <a:cs typeface="Courier New" panose="02070309020205020404" pitchFamily="49" charset="0"/>
              </a:rPr>
              <a:t>Write a swing program to create 2 buttons – ‘Yes’ and ‘No’. On click on that button, display the message “You pressed Yes”/ “You pressed No”.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  <a:p>
            <a:pPr marL="360" algn="just">
              <a:spcBef>
                <a:spcPts val="519"/>
              </a:spcBef>
              <a:buClr>
                <a:srgbClr val="0BD0D9"/>
              </a:buClr>
              <a:buSzPct val="95000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public void </a:t>
            </a:r>
            <a:r>
              <a:rPr lang="en-US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actionPerformed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</a:t>
            </a:r>
            <a:r>
              <a:rPr lang="en-US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ActionEvent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ae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){</a:t>
            </a:r>
          </a:p>
          <a:p>
            <a:pPr marL="360" algn="just">
              <a:spcBef>
                <a:spcPts val="519"/>
              </a:spcBef>
              <a:buClr>
                <a:srgbClr val="0BD0D9"/>
              </a:buClr>
              <a:buSzPct val="95000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	</a:t>
            </a:r>
            <a:r>
              <a:rPr lang="en-US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msg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=“”;</a:t>
            </a:r>
          </a:p>
          <a:p>
            <a:pPr marL="360" algn="just">
              <a:spcBef>
                <a:spcPts val="519"/>
              </a:spcBef>
              <a:buClr>
                <a:srgbClr val="0BD0D9"/>
              </a:buClr>
              <a:buSzPct val="95000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	String str = </a:t>
            </a:r>
            <a:r>
              <a:rPr lang="en-US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ae.getActionCommand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();</a:t>
            </a:r>
          </a:p>
          <a:p>
            <a:pPr marL="360" algn="just">
              <a:spcBef>
                <a:spcPts val="519"/>
              </a:spcBef>
              <a:buClr>
                <a:srgbClr val="0BD0D9"/>
              </a:buClr>
              <a:buSzPct val="95000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	if </a:t>
            </a:r>
            <a:r>
              <a:rPr lang="en-US" sz="2800" spc="-1" dirty="0" err="1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str.equals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(“Yes”) {</a:t>
            </a:r>
          </a:p>
          <a:p>
            <a:pPr marL="360" algn="just">
              <a:spcBef>
                <a:spcPts val="519"/>
              </a:spcBef>
              <a:buClr>
                <a:srgbClr val="0BD0D9"/>
              </a:buClr>
              <a:buSzPct val="95000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		msg = “You pressed Yes”;}</a:t>
            </a:r>
          </a:p>
          <a:p>
            <a:pPr marL="360" algn="just">
              <a:spcBef>
                <a:spcPts val="519"/>
              </a:spcBef>
              <a:buClr>
                <a:srgbClr val="0BD0D9"/>
              </a:buClr>
              <a:buSzPct val="95000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	else {</a:t>
            </a:r>
          </a:p>
          <a:p>
            <a:pPr marL="360" algn="just">
              <a:spcBef>
                <a:spcPts val="519"/>
              </a:spcBef>
              <a:buClr>
                <a:srgbClr val="0BD0D9"/>
              </a:buClr>
              <a:buSzPct val="95000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		msg = “You pressed No:;}</a:t>
            </a:r>
          </a:p>
          <a:p>
            <a:pPr marL="360" algn="just">
              <a:spcBef>
                <a:spcPts val="519"/>
              </a:spcBef>
              <a:buClr>
                <a:srgbClr val="0BD0D9"/>
              </a:buClr>
              <a:buSzPct val="95000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	</a:t>
            </a:r>
          </a:p>
          <a:p>
            <a:pPr marL="360" algn="just">
              <a:spcBef>
                <a:spcPts val="519"/>
              </a:spcBef>
              <a:buClr>
                <a:srgbClr val="0BD0D9"/>
              </a:buClr>
              <a:buSzPct val="95000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5555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2209800" y="1988840"/>
            <a:ext cx="7772040" cy="20882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ctr">
              <a:lnSpc>
                <a:spcPct val="100000"/>
              </a:lnSpc>
            </a:pPr>
            <a:r>
              <a:rPr lang="en-US" sz="5600" b="1" spc="-1" dirty="0">
                <a:solidFill>
                  <a:srgbClr val="4FE3AC"/>
                </a:solidFill>
                <a:latin typeface="Calibri"/>
              </a:rPr>
              <a:t>To be continued…</a:t>
            </a:r>
            <a:endParaRPr lang="en-US" sz="5600" spc="-1" dirty="0">
              <a:solidFill>
                <a:srgbClr val="FFFFFF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77087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911424" y="54112"/>
            <a:ext cx="9299016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4600" b="1" spc="-1" dirty="0">
                <a:solidFill>
                  <a:srgbClr val="04617B"/>
                </a:solidFill>
                <a:latin typeface="Calibri"/>
              </a:rPr>
              <a:t>FEATURES </a:t>
            </a:r>
            <a:r>
              <a:rPr lang="en-IN" sz="4600" b="1" spc="-1" dirty="0">
                <a:solidFill>
                  <a:srgbClr val="04617B"/>
                </a:solidFill>
                <a:latin typeface="Calibri"/>
              </a:rPr>
              <a:t>OF </a:t>
            </a:r>
            <a:r>
              <a:rPr lang="en-US" sz="4600" b="1" spc="-1" dirty="0">
                <a:solidFill>
                  <a:srgbClr val="04617B"/>
                </a:solidFill>
                <a:latin typeface="Calibri"/>
              </a:rPr>
              <a:t>SWING TOOLKIT</a:t>
            </a:r>
            <a:endParaRPr lang="en-US" sz="4600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51384" y="1268760"/>
            <a:ext cx="11089232" cy="558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Lightweight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Rich Controls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Highly Customizable 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Pluggable Look and Feel</a:t>
            </a:r>
          </a:p>
          <a:p>
            <a:pPr marL="360" algn="just">
              <a:spcBef>
                <a:spcPts val="519"/>
              </a:spcBef>
              <a:buClr>
                <a:srgbClr val="0BD0D9"/>
              </a:buClr>
              <a:buSzPct val="95000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5419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911424" y="54112"/>
            <a:ext cx="9299016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4600" b="1" spc="-1" dirty="0">
                <a:solidFill>
                  <a:srgbClr val="04617B"/>
                </a:solidFill>
                <a:latin typeface="Calibri"/>
              </a:rPr>
              <a:t>FEATURES </a:t>
            </a:r>
            <a:r>
              <a:rPr lang="en-IN" sz="4600" b="1" spc="-1" dirty="0">
                <a:solidFill>
                  <a:srgbClr val="04617B"/>
                </a:solidFill>
                <a:latin typeface="Calibri"/>
              </a:rPr>
              <a:t>OF </a:t>
            </a:r>
            <a:r>
              <a:rPr lang="en-US" sz="4600" b="1" spc="-1" dirty="0">
                <a:solidFill>
                  <a:srgbClr val="04617B"/>
                </a:solidFill>
                <a:latin typeface="Calibri"/>
              </a:rPr>
              <a:t>SWING TOOLKIT</a:t>
            </a:r>
            <a:endParaRPr lang="en-US" sz="4600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51384" y="1268760"/>
            <a:ext cx="11089232" cy="558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Lightweight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 : 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Swing components are lightweight as they are 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written entirely in Java 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and 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do not depend on native Operating System's API</a:t>
            </a: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.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Rather, they use simple drawing primitives to render themselves on the screen. 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The look and the feel of the component is not controlled by the underlying operating system but by Swing itself. 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Thus, they are not restricted to platform-specific appearance like, rectangular or opaque shape.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000000"/>
                </a:solidFill>
                <a:latin typeface="Constantia"/>
                <a:cs typeface="Courier New" panose="02070309020205020404" pitchFamily="49" charset="0"/>
              </a:rPr>
              <a:t>Most of the components are lightweight but not all.</a:t>
            </a:r>
          </a:p>
          <a:p>
            <a:pPr marL="360" algn="just">
              <a:spcBef>
                <a:spcPts val="519"/>
              </a:spcBef>
              <a:buClr>
                <a:srgbClr val="0BD0D9"/>
              </a:buClr>
              <a:buSzPct val="95000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7639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911424" y="54112"/>
            <a:ext cx="9299016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4600" b="1" spc="-1" dirty="0">
                <a:solidFill>
                  <a:srgbClr val="04617B"/>
                </a:solidFill>
                <a:latin typeface="Calibri"/>
              </a:rPr>
              <a:t>FEATURES </a:t>
            </a:r>
            <a:r>
              <a:rPr lang="en-IN" sz="4600" b="1" spc="-1" dirty="0">
                <a:solidFill>
                  <a:srgbClr val="04617B"/>
                </a:solidFill>
                <a:latin typeface="Calibri"/>
              </a:rPr>
              <a:t>OF </a:t>
            </a:r>
            <a:r>
              <a:rPr lang="en-US" sz="4600" b="1" spc="-1" dirty="0">
                <a:solidFill>
                  <a:srgbClr val="04617B"/>
                </a:solidFill>
                <a:latin typeface="Calibri"/>
              </a:rPr>
              <a:t>SWING TOOLKIT</a:t>
            </a:r>
            <a:endParaRPr lang="en-US" sz="4600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51384" y="1268760"/>
            <a:ext cx="11089232" cy="558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Rich Controls  :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latin typeface="Constantia"/>
                <a:cs typeface="Courier New" panose="02070309020205020404" pitchFamily="49" charset="0"/>
              </a:rPr>
              <a:t> Swing provides a rich set of advanced controls like Tree, </a:t>
            </a:r>
            <a:r>
              <a:rPr lang="en-US" sz="2800" spc="-1" dirty="0" err="1">
                <a:latin typeface="Constantia"/>
                <a:cs typeface="Courier New" panose="02070309020205020404" pitchFamily="49" charset="0"/>
              </a:rPr>
              <a:t>TabbedPane</a:t>
            </a:r>
            <a:r>
              <a:rPr lang="en-US" sz="2800" spc="-1" dirty="0">
                <a:latin typeface="Constantia"/>
                <a:cs typeface="Courier New" panose="02070309020205020404" pitchFamily="49" charset="0"/>
              </a:rPr>
              <a:t>, slider, </a:t>
            </a:r>
            <a:r>
              <a:rPr lang="en-US" sz="2800" spc="-1" dirty="0" err="1">
                <a:latin typeface="Constantia"/>
                <a:cs typeface="Courier New" panose="02070309020205020404" pitchFamily="49" charset="0"/>
              </a:rPr>
              <a:t>colorpicker</a:t>
            </a:r>
            <a:r>
              <a:rPr lang="en-US" sz="2800" spc="-1" dirty="0">
                <a:latin typeface="Constantia"/>
                <a:cs typeface="Courier New" panose="02070309020205020404" pitchFamily="49" charset="0"/>
              </a:rPr>
              <a:t>, and table controls.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800" spc="-1" dirty="0">
              <a:solidFill>
                <a:srgbClr val="C00000"/>
              </a:solidFill>
              <a:latin typeface="Constantia"/>
              <a:cs typeface="Courier New" panose="02070309020205020404" pitchFamily="49" charset="0"/>
            </a:endParaRP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Highly Customizable : 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latin typeface="Constantia"/>
                <a:cs typeface="Courier New" panose="02070309020205020404" pitchFamily="49" charset="0"/>
              </a:rPr>
              <a:t>Swing controls can be customized in a very easy way as visual appearance is independent of internal representation. </a:t>
            </a:r>
          </a:p>
          <a:p>
            <a:pPr marL="360" algn="just">
              <a:spcBef>
                <a:spcPts val="519"/>
              </a:spcBef>
              <a:buClr>
                <a:srgbClr val="0BD0D9"/>
              </a:buClr>
              <a:buSzPct val="95000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4844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911424" y="54112"/>
            <a:ext cx="9299016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4600" b="1" spc="-1" dirty="0">
                <a:solidFill>
                  <a:srgbClr val="04617B"/>
                </a:solidFill>
                <a:latin typeface="Calibri"/>
              </a:rPr>
              <a:t>FEATURES </a:t>
            </a:r>
            <a:r>
              <a:rPr lang="en-IN" sz="4600" b="1" spc="-1" dirty="0">
                <a:solidFill>
                  <a:srgbClr val="04617B"/>
                </a:solidFill>
                <a:latin typeface="Calibri"/>
              </a:rPr>
              <a:t>OF </a:t>
            </a:r>
            <a:r>
              <a:rPr lang="en-US" sz="4600" b="1" spc="-1" dirty="0">
                <a:solidFill>
                  <a:srgbClr val="04617B"/>
                </a:solidFill>
                <a:latin typeface="Calibri"/>
              </a:rPr>
              <a:t>SWING TOOLKIT</a:t>
            </a:r>
            <a:endParaRPr lang="en-US" sz="4600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51384" y="1268760"/>
            <a:ext cx="11089232" cy="558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Pluggable Look and Feel :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latin typeface="Constantia"/>
                <a:cs typeface="Courier New" panose="02070309020205020404" pitchFamily="49" charset="0"/>
              </a:rPr>
              <a:t>SWING based GUI Application look and feel </a:t>
            </a:r>
            <a:r>
              <a:rPr lang="en-US" sz="2800" spc="-1" dirty="0">
                <a:solidFill>
                  <a:srgbClr val="C00000"/>
                </a:solidFill>
                <a:latin typeface="Constantia"/>
                <a:cs typeface="Courier New" panose="02070309020205020404" pitchFamily="49" charset="0"/>
              </a:rPr>
              <a:t>can be changed at run-time</a:t>
            </a:r>
            <a:r>
              <a:rPr lang="en-US" sz="2800" spc="-1" dirty="0">
                <a:latin typeface="Constantia"/>
                <a:cs typeface="Courier New" panose="02070309020205020404" pitchFamily="49" charset="0"/>
              </a:rPr>
              <a:t>, based on available values.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latin typeface="Constantia"/>
                <a:cs typeface="Courier New" panose="02070309020205020404" pitchFamily="49" charset="0"/>
              </a:rPr>
              <a:t>As the look and feel of components is controlled by Swing rather than by operating system, the feel of components can also be changed. </a:t>
            </a: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spc="-1" dirty="0">
                <a:latin typeface="Constantia"/>
                <a:cs typeface="Courier New" panose="02070309020205020404" pitchFamily="49" charset="0"/>
              </a:rPr>
              <a:t>Thus, it is possible to "plug in" a new look and feel for any given component without affecting the rest of the code.</a:t>
            </a:r>
          </a:p>
          <a:p>
            <a:pPr marL="360" algn="just">
              <a:spcBef>
                <a:spcPts val="519"/>
              </a:spcBef>
              <a:buClr>
                <a:srgbClr val="0BD0D9"/>
              </a:buClr>
              <a:buSzPct val="95000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  <a:p>
            <a:pPr marL="274320" indent="-273960" algn="just"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800" spc="-1" dirty="0">
              <a:solidFill>
                <a:srgbClr val="000000"/>
              </a:solidFill>
              <a:latin typeface="Constanti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7478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13303</TotalTime>
  <Words>2692</Words>
  <Application>Microsoft Office PowerPoint</Application>
  <PresentationFormat>Widescreen</PresentationFormat>
  <Paragraphs>404</Paragraphs>
  <Slides>53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6" baseType="lpstr">
      <vt:lpstr>Arial</vt:lpstr>
      <vt:lpstr>Calibri</vt:lpstr>
      <vt:lpstr>Constantia</vt:lpstr>
      <vt:lpstr>erdana</vt:lpstr>
      <vt:lpstr>inherit</vt:lpstr>
      <vt:lpstr>inter-regular</vt:lpstr>
      <vt:lpstr>Palatino-Italic</vt:lpstr>
      <vt:lpstr>Palatino-Roman</vt:lpstr>
      <vt:lpstr>Times New Roman</vt:lpstr>
      <vt:lpstr>Wingdings</vt:lpstr>
      <vt:lpstr>Wingdings 2</vt:lpstr>
      <vt:lpstr>Office Theme</vt:lpstr>
      <vt:lpstr>Flow</vt:lpstr>
      <vt:lpstr>Object Oriented Programming Using Java  Module 5</vt:lpstr>
      <vt:lpstr>PowerPoint Presentation</vt:lpstr>
      <vt:lpstr>SWING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MODEL-VIEW-CONTROLLER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SWING CONTROLS</vt:lpstr>
      <vt:lpstr>PowerPoint Presentation</vt:lpstr>
      <vt:lpstr>PowerPoint Presentation</vt:lpstr>
      <vt:lpstr>Components and Containers</vt:lpstr>
      <vt:lpstr>PowerPoint Presentation</vt:lpstr>
      <vt:lpstr>Components</vt:lpstr>
      <vt:lpstr>Containers</vt:lpstr>
      <vt:lpstr>Containers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Jbutton Example Program</vt:lpstr>
      <vt:lpstr>Java JButton Example with ActionListener </vt:lpstr>
      <vt:lpstr>PowerPoint Presentation</vt:lpstr>
      <vt:lpstr>PowerPoint Presentation</vt:lpstr>
      <vt:lpstr>PowerPoint Presentation</vt:lpstr>
      <vt:lpstr>Jtextfield Example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EVENT HANDLING IN SWINGS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Using Java</dc:title>
  <dc:subject/>
  <dc:creator>Windows User</dc:creator>
  <dc:description/>
  <cp:lastModifiedBy>Eldhose P Sim Toc H</cp:lastModifiedBy>
  <cp:revision>280</cp:revision>
  <dcterms:created xsi:type="dcterms:W3CDTF">2021-11-09T06:37:36Z</dcterms:created>
  <dcterms:modified xsi:type="dcterms:W3CDTF">2022-12-11T15:04:03Z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34</vt:i4>
  </property>
</Properties>
</file>