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88" r:id="rId1"/>
  </p:sldMasterIdLst>
  <p:notesMasterIdLst>
    <p:notesMasterId r:id="rId74"/>
  </p:notesMasterIdLst>
  <p:sldIdLst>
    <p:sldId id="256" r:id="rId2"/>
    <p:sldId id="261" r:id="rId3"/>
    <p:sldId id="328" r:id="rId4"/>
    <p:sldId id="337" r:id="rId5"/>
    <p:sldId id="341" r:id="rId6"/>
    <p:sldId id="410" r:id="rId7"/>
    <p:sldId id="297" r:id="rId8"/>
    <p:sldId id="298" r:id="rId9"/>
    <p:sldId id="342" r:id="rId10"/>
    <p:sldId id="299" r:id="rId11"/>
    <p:sldId id="300" r:id="rId12"/>
    <p:sldId id="411" r:id="rId13"/>
    <p:sldId id="301" r:id="rId14"/>
    <p:sldId id="348" r:id="rId15"/>
    <p:sldId id="302" r:id="rId16"/>
    <p:sldId id="303" r:id="rId17"/>
    <p:sldId id="400" r:id="rId18"/>
    <p:sldId id="304" r:id="rId19"/>
    <p:sldId id="349" r:id="rId20"/>
    <p:sldId id="305" r:id="rId21"/>
    <p:sldId id="351" r:id="rId22"/>
    <p:sldId id="350" r:id="rId23"/>
    <p:sldId id="405" r:id="rId24"/>
    <p:sldId id="406" r:id="rId25"/>
    <p:sldId id="407" r:id="rId26"/>
    <p:sldId id="408" r:id="rId27"/>
    <p:sldId id="409" r:id="rId28"/>
    <p:sldId id="343" r:id="rId29"/>
    <p:sldId id="344" r:id="rId30"/>
    <p:sldId id="345" r:id="rId31"/>
    <p:sldId id="346" r:id="rId32"/>
    <p:sldId id="347" r:id="rId33"/>
    <p:sldId id="352" r:id="rId34"/>
    <p:sldId id="356" r:id="rId35"/>
    <p:sldId id="360" r:id="rId36"/>
    <p:sldId id="361" r:id="rId37"/>
    <p:sldId id="363" r:id="rId38"/>
    <p:sldId id="401" r:id="rId39"/>
    <p:sldId id="402" r:id="rId40"/>
    <p:sldId id="353" r:id="rId41"/>
    <p:sldId id="369" r:id="rId42"/>
    <p:sldId id="370" r:id="rId43"/>
    <p:sldId id="403" r:id="rId44"/>
    <p:sldId id="371" r:id="rId45"/>
    <p:sldId id="372" r:id="rId46"/>
    <p:sldId id="368" r:id="rId47"/>
    <p:sldId id="374" r:id="rId48"/>
    <p:sldId id="375" r:id="rId49"/>
    <p:sldId id="376" r:id="rId50"/>
    <p:sldId id="309" r:id="rId51"/>
    <p:sldId id="377" r:id="rId52"/>
    <p:sldId id="310" r:id="rId53"/>
    <p:sldId id="378" r:id="rId54"/>
    <p:sldId id="379" r:id="rId55"/>
    <p:sldId id="380" r:id="rId56"/>
    <p:sldId id="381" r:id="rId57"/>
    <p:sldId id="382" r:id="rId58"/>
    <p:sldId id="383" r:id="rId59"/>
    <p:sldId id="404" r:id="rId60"/>
    <p:sldId id="326" r:id="rId61"/>
    <p:sldId id="394" r:id="rId62"/>
    <p:sldId id="396" r:id="rId63"/>
    <p:sldId id="398" r:id="rId64"/>
    <p:sldId id="399" r:id="rId65"/>
    <p:sldId id="385" r:id="rId66"/>
    <p:sldId id="387" r:id="rId67"/>
    <p:sldId id="388" r:id="rId68"/>
    <p:sldId id="389" r:id="rId69"/>
    <p:sldId id="391" r:id="rId70"/>
    <p:sldId id="392" r:id="rId71"/>
    <p:sldId id="393" r:id="rId72"/>
    <p:sldId id="278" r:id="rId73"/>
  </p:sldIdLst>
  <p:sldSz cx="9144000" cy="5143500" type="screen16x9"/>
  <p:notesSz cx="6858000" cy="9144000"/>
  <p:embeddedFontLst>
    <p:embeddedFont>
      <p:font typeface="Calibri" panose="020F0502020204030204" pitchFamily="34" charset="0"/>
      <p:regular r:id="rId75"/>
      <p:bold r:id="rId76"/>
      <p:italic r:id="rId77"/>
      <p:boldItalic r:id="rId78"/>
    </p:embeddedFont>
    <p:embeddedFont>
      <p:font typeface="Calibri Light" panose="020F0302020204030204" pitchFamily="34" charset="0"/>
      <p:regular r:id="rId79"/>
      <p:italic r:id="rId80"/>
    </p:embeddedFont>
    <p:embeddedFont>
      <p:font typeface="Inter-Regular" panose="020B0604020202020204" charset="0"/>
      <p:regular r:id="rId81"/>
      <p:bold r:id="rId8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6372B-EEBE-4A30-A24A-56B3CD919E51}">
  <a:tblStyle styleId="{D016372B-EEBE-4A30-A24A-56B3CD919E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10" autoAdjust="0"/>
  </p:normalViewPr>
  <p:slideViewPr>
    <p:cSldViewPr>
      <p:cViewPr varScale="1">
        <p:scale>
          <a:sx n="81" d="100"/>
          <a:sy n="81" d="100"/>
        </p:scale>
        <p:origin x="860"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00139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010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39EA-967B-488E-A1D5-BAA5F077F19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46BB81A-4E6F-4250-A2A5-79EFEB4A9AF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EF138B-CC22-4B57-AAA8-757C62057031}"/>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5" name="Footer Placeholder 4">
            <a:extLst>
              <a:ext uri="{FF2B5EF4-FFF2-40B4-BE49-F238E27FC236}">
                <a16:creationId xmlns:a16="http://schemas.microsoft.com/office/drawing/2014/main" id="{0327DA89-9E99-467D-99E9-226968E94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FEB5F-6AF0-46D2-8AB6-6CBB3118E7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88811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107B-A51E-4A0B-869C-ACCC4DF962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4F6C0-6DAF-4396-827A-15FA4B6FE5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F6DC0-7201-48FC-B404-A38E75128615}"/>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5" name="Footer Placeholder 4">
            <a:extLst>
              <a:ext uri="{FF2B5EF4-FFF2-40B4-BE49-F238E27FC236}">
                <a16:creationId xmlns:a16="http://schemas.microsoft.com/office/drawing/2014/main" id="{E1837AF5-F2A2-4E23-A5B5-266D66055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BECD2-0860-4F31-9E36-4E09121522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05821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BF91D-C1FD-4434-BE82-54F3A4C58EBF}"/>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2C2988-FBA3-4024-A0D5-BD0D5EB4BCA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F36FEA-882B-4E6B-8A74-B2E534F34E98}"/>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5" name="Footer Placeholder 4">
            <a:extLst>
              <a:ext uri="{FF2B5EF4-FFF2-40B4-BE49-F238E27FC236}">
                <a16:creationId xmlns:a16="http://schemas.microsoft.com/office/drawing/2014/main" id="{EC04469C-3DD0-422A-B604-761C7E06E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DE6E6C-8829-4E54-9BCC-761A44E5C2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576257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extLst>
      <p:ext uri="{BB962C8B-B14F-4D97-AF65-F5344CB8AC3E}">
        <p14:creationId xmlns:p14="http://schemas.microsoft.com/office/powerpoint/2010/main" val="1460137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742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61F6-A1B3-4563-A0A9-E937E0F7BC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8A9D32-7EC6-41EB-9421-BEE3D20E5C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6759D8-A928-4F14-A5E5-0F8F22770EDA}"/>
              </a:ext>
            </a:extLst>
          </p:cNvPr>
          <p:cNvSpPr>
            <a:spLocks noGrp="1"/>
          </p:cNvSpPr>
          <p:nvPr>
            <p:ph type="dt" sz="half" idx="10"/>
          </p:nvPr>
        </p:nvSpPr>
        <p:spPr/>
        <p:txBody>
          <a:bodyPr/>
          <a:lstStyle/>
          <a:p>
            <a:fld id="{1EA57EEE-77B3-4415-AAD2-E103E926CD9B}" type="datetimeFigureOut">
              <a:rPr lang="en-IN" smtClean="0"/>
              <a:t>09-12-2022</a:t>
            </a:fld>
            <a:endParaRPr lang="en-IN"/>
          </a:p>
        </p:txBody>
      </p:sp>
      <p:sp>
        <p:nvSpPr>
          <p:cNvPr id="5" name="Footer Placeholder 4">
            <a:extLst>
              <a:ext uri="{FF2B5EF4-FFF2-40B4-BE49-F238E27FC236}">
                <a16:creationId xmlns:a16="http://schemas.microsoft.com/office/drawing/2014/main" id="{AE4EC8AF-2E17-49D8-AFFC-31359AEB7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F65C9-28B5-4E83-BA31-AEF0CC21B6FC}"/>
              </a:ext>
            </a:extLst>
          </p:cNvPr>
          <p:cNvSpPr>
            <a:spLocks noGrp="1"/>
          </p:cNvSpPr>
          <p:nvPr>
            <p:ph type="sldNum" sz="quarter" idx="12"/>
          </p:nvPr>
        </p:nvSpPr>
        <p:spPr/>
        <p:txBody>
          <a:bodyPr/>
          <a:lstStyle/>
          <a:p>
            <a:fld id="{6CF23930-7DA6-4D8E-90C1-53BC0B3BD101}" type="slidenum">
              <a:rPr lang="en-IN" smtClean="0"/>
              <a:t>‹#›</a:t>
            </a:fld>
            <a:endParaRPr lang="en-IN"/>
          </a:p>
        </p:txBody>
      </p:sp>
    </p:spTree>
    <p:extLst>
      <p:ext uri="{BB962C8B-B14F-4D97-AF65-F5344CB8AC3E}">
        <p14:creationId xmlns:p14="http://schemas.microsoft.com/office/powerpoint/2010/main" val="350345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3B86-9FDF-4922-8812-27755358615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66B02B-A108-4E3A-B52B-108A6837C07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452421-7747-4BB9-93C7-5A29C09AC8ED}"/>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5" name="Footer Placeholder 4">
            <a:extLst>
              <a:ext uri="{FF2B5EF4-FFF2-40B4-BE49-F238E27FC236}">
                <a16:creationId xmlns:a16="http://schemas.microsoft.com/office/drawing/2014/main" id="{EF5BB3B4-4184-4698-A653-FAB7592F6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F0EA0E-64C6-40A4-8B7B-A69F7BA5D9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320022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1286-25E8-42E8-8611-22794ECEC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4C867B-943B-4D84-BC1C-88ED5D7EB21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B651B8-8015-43FF-9147-E3A9E165BEB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241887-F809-4CBA-8FC9-A266C6FE38D3}"/>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6" name="Footer Placeholder 5">
            <a:extLst>
              <a:ext uri="{FF2B5EF4-FFF2-40B4-BE49-F238E27FC236}">
                <a16:creationId xmlns:a16="http://schemas.microsoft.com/office/drawing/2014/main" id="{82C0CE4B-B342-4E0C-A3D3-D2A1A2663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FE61FA-6B84-46F3-9A86-4F44B491D8D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71531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901F-E5D2-4A1A-BD1B-EF68D6C0F8DB}"/>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16C509-2E78-4E94-8D8D-6588C912599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84897-4BB2-41E6-8D38-670984260C8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E96F77-6A6C-4A57-8A91-2CE36A211DB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E827B9B-9D2D-4FBC-A5D6-3CCF302C933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7934D9-CFDC-4AA4-A85A-89A8983496A7}"/>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8" name="Footer Placeholder 7">
            <a:extLst>
              <a:ext uri="{FF2B5EF4-FFF2-40B4-BE49-F238E27FC236}">
                <a16:creationId xmlns:a16="http://schemas.microsoft.com/office/drawing/2014/main" id="{28FC19C9-9586-49CA-B5C0-FDDA8DF795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F04276-A4BD-462C-B723-3653538D49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08373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92FF-E6C0-4793-9B9F-049D941BF6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E3D959-A6C2-47E5-8D25-3B0CA7BDAF43}"/>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4" name="Footer Placeholder 3">
            <a:extLst>
              <a:ext uri="{FF2B5EF4-FFF2-40B4-BE49-F238E27FC236}">
                <a16:creationId xmlns:a16="http://schemas.microsoft.com/office/drawing/2014/main" id="{7ED6F3B7-E06F-4E09-A51D-DF21D6D3A3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1AA227-C4E8-4C15-9100-EEE03CE6378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297271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0BE24-CBC1-4333-AAEA-2FCA7AA9BD09}"/>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3" name="Footer Placeholder 2">
            <a:extLst>
              <a:ext uri="{FF2B5EF4-FFF2-40B4-BE49-F238E27FC236}">
                <a16:creationId xmlns:a16="http://schemas.microsoft.com/office/drawing/2014/main" id="{EB14E705-9126-4391-9B5A-838BA0A2B9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4D6D6B-D741-444B-A7FB-14EB924800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629726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A0DB-0CE6-42B7-8D6B-F3A22A3BDF7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3D4ABE-2EC2-4C64-BCEB-05301B956C7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6E9446-C29B-4575-A684-4A7FA7CD2FA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F6ED9F3-F673-4DA6-B18F-005C4B5B13E3}"/>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6" name="Footer Placeholder 5">
            <a:extLst>
              <a:ext uri="{FF2B5EF4-FFF2-40B4-BE49-F238E27FC236}">
                <a16:creationId xmlns:a16="http://schemas.microsoft.com/office/drawing/2014/main" id="{40B1FEC2-C9D2-414B-BBF6-5E7F36BFC1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58C04C-6D6D-4793-8934-C175F4908F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0020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98D4-E76C-48F4-AB98-A14D1CEC2F3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F2C8E8-3458-4261-A824-7A6DA1E8089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4FECA28-2188-44C2-BD1E-D1188CED00F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41AED7-8CEE-4B74-B331-8330D2E29277}"/>
              </a:ext>
            </a:extLst>
          </p:cNvPr>
          <p:cNvSpPr>
            <a:spLocks noGrp="1"/>
          </p:cNvSpPr>
          <p:nvPr>
            <p:ph type="dt" sz="half" idx="10"/>
          </p:nvPr>
        </p:nvSpPr>
        <p:spPr/>
        <p:txBody>
          <a:bodyPr/>
          <a:lstStyle/>
          <a:p>
            <a:fld id="{42E9061C-3D22-46DB-A1CD-6D7361348857}" type="datetimeFigureOut">
              <a:rPr lang="en-IN" smtClean="0"/>
              <a:t>09-12-2022</a:t>
            </a:fld>
            <a:endParaRPr lang="en-IN"/>
          </a:p>
        </p:txBody>
      </p:sp>
      <p:sp>
        <p:nvSpPr>
          <p:cNvPr id="6" name="Footer Placeholder 5">
            <a:extLst>
              <a:ext uri="{FF2B5EF4-FFF2-40B4-BE49-F238E27FC236}">
                <a16:creationId xmlns:a16="http://schemas.microsoft.com/office/drawing/2014/main" id="{38C57487-976A-4956-9557-9DCD1875A2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0E7C8B-9B24-4167-B8B2-401CBDABBB1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42921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DD78A-A241-4702-A788-F79AAEC57A4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432F7E-1224-4851-A2C3-D6D6D93A8E8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F52982-45E4-40BC-8BF5-1FF48DC6EB8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2E9061C-3D22-46DB-A1CD-6D7361348857}" type="datetimeFigureOut">
              <a:rPr lang="en-IN" smtClean="0"/>
              <a:t>09-12-2022</a:t>
            </a:fld>
            <a:endParaRPr lang="en-IN"/>
          </a:p>
        </p:txBody>
      </p:sp>
      <p:sp>
        <p:nvSpPr>
          <p:cNvPr id="5" name="Footer Placeholder 4">
            <a:extLst>
              <a:ext uri="{FF2B5EF4-FFF2-40B4-BE49-F238E27FC236}">
                <a16:creationId xmlns:a16="http://schemas.microsoft.com/office/drawing/2014/main" id="{F5B05297-52CB-4052-A8E8-8D6877EA166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7895E5-15CB-4D54-B6A6-C82B39C3630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62399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plessons.com/lesson/swing-controls/#jcheckbox" TargetMode="External"/><Relationship Id="rId7" Type="http://schemas.openxmlformats.org/officeDocument/2006/relationships/hyperlink" Target="https://www.splessons.com/lesson/swing-controls/#jslider" TargetMode="External"/><Relationship Id="rId2" Type="http://schemas.openxmlformats.org/officeDocument/2006/relationships/hyperlink" Target="https://www.splessons.com/lesson/swing-controls/#jlabel" TargetMode="External"/><Relationship Id="rId1" Type="http://schemas.openxmlformats.org/officeDocument/2006/relationships/slideLayout" Target="../slideLayouts/slideLayout2.xml"/><Relationship Id="rId6" Type="http://schemas.openxmlformats.org/officeDocument/2006/relationships/hyperlink" Target="https://www.splessons.com/lesson/swing-controls/#jtogglebutton" TargetMode="External"/><Relationship Id="rId5" Type="http://schemas.openxmlformats.org/officeDocument/2006/relationships/hyperlink" Target="https://www.splessons.com/lesson/swing-controls/#jprogressbar" TargetMode="External"/><Relationship Id="rId4" Type="http://schemas.openxmlformats.org/officeDocument/2006/relationships/hyperlink" Target="https://www.splessons.com/lesson/swing-controls/#jcombobo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026" name="Picture 2" descr="Java SWING Tutorial: Container, Components and Event Handling">
            <a:extLst>
              <a:ext uri="{FF2B5EF4-FFF2-40B4-BE49-F238E27FC236}">
                <a16:creationId xmlns:a16="http://schemas.microsoft.com/office/drawing/2014/main" id="{67953F1E-CC66-4EBA-A5B9-13E3EE51F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396459"/>
          </a:xfrm>
          <a:prstGeom prst="rect">
            <a:avLst/>
          </a:prstGeom>
          <a:noFill/>
          <a:extLst>
            <a:ext uri="{909E8E84-426E-40DD-AFC4-6F175D3DCCD1}">
              <a14:hiddenFill xmlns:a14="http://schemas.microsoft.com/office/drawing/2010/main">
                <a:solidFill>
                  <a:srgbClr val="FFFFFF"/>
                </a:solidFill>
              </a14:hiddenFill>
            </a:ext>
          </a:extLst>
        </p:spPr>
      </p:pic>
      <p:sp>
        <p:nvSpPr>
          <p:cNvPr id="57" name="Google Shape;57;p12"/>
          <p:cNvSpPr txBox="1">
            <a:spLocks noGrp="1"/>
          </p:cNvSpPr>
          <p:nvPr>
            <p:ph type="ctrTitle"/>
          </p:nvPr>
        </p:nvSpPr>
        <p:spPr>
          <a:xfrm>
            <a:off x="108520" y="123478"/>
            <a:ext cx="9144000" cy="3384376"/>
          </a:xfrm>
          <a:prstGeom prst="rect">
            <a:avLst/>
          </a:prstGeom>
        </p:spPr>
        <p:txBody>
          <a:bodyPr spcFirstLastPara="1" wrap="square" lIns="0" tIns="0" rIns="0" bIns="0" anchor="ctr" anchorCtr="0">
            <a:noAutofit/>
          </a:bodyPr>
          <a:lstStyle/>
          <a:p>
            <a:pPr lvl="0"/>
            <a:r>
              <a:rPr lang="en-US" sz="4000" b="1" dirty="0"/>
              <a:t>CST 205 OOP :</a:t>
            </a:r>
            <a:r>
              <a:rPr lang="en-IN" sz="4000" b="1" dirty="0"/>
              <a:t>OBJECT ORIENTED CONCEPTS</a:t>
            </a:r>
            <a:br>
              <a:rPr lang="en-IN" sz="4000" dirty="0"/>
            </a:br>
            <a:r>
              <a:rPr lang="en-IN" sz="4000" dirty="0"/>
              <a:t>				</a:t>
            </a:r>
            <a:endParaRPr sz="3600" dirty="0"/>
          </a:p>
        </p:txBody>
      </p:sp>
    </p:spTree>
  </p:cSld>
  <p:clrMapOvr>
    <a:masterClrMapping/>
  </p:clrMapOvr>
  <p:transition advTm="637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67494"/>
            <a:ext cx="7644364" cy="504056"/>
          </a:xfrm>
        </p:spPr>
        <p:txBody>
          <a:bodyPr/>
          <a:lstStyle/>
          <a:p>
            <a:r>
              <a:rPr lang="en-IN" sz="2700" b="1" dirty="0"/>
              <a:t>Containers</a:t>
            </a:r>
            <a:endParaRPr lang="en-IN" sz="2700" dirty="0"/>
          </a:p>
        </p:txBody>
      </p:sp>
      <p:sp>
        <p:nvSpPr>
          <p:cNvPr id="2" name="Content Placeholder 1"/>
          <p:cNvSpPr>
            <a:spLocks noGrp="1"/>
          </p:cNvSpPr>
          <p:nvPr>
            <p:ph idx="1"/>
          </p:nvPr>
        </p:nvSpPr>
        <p:spPr>
          <a:xfrm>
            <a:off x="0" y="771551"/>
            <a:ext cx="9036496" cy="4371950"/>
          </a:xfrm>
        </p:spPr>
        <p:txBody>
          <a:bodyPr>
            <a:noAutofit/>
          </a:bodyPr>
          <a:lstStyle/>
          <a:p>
            <a:pPr algn="just">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Swing defines two types of containers.</a:t>
            </a:r>
          </a:p>
          <a:p>
            <a:pPr algn="just">
              <a:buFont typeface="Wingdings" panose="05000000000000000000" pitchFamily="2" charset="2"/>
              <a:buChar char="§"/>
            </a:pPr>
            <a:r>
              <a:rPr lang="en-IN" sz="2800" dirty="0">
                <a:solidFill>
                  <a:srgbClr val="00B050"/>
                </a:solidFill>
                <a:latin typeface="Times New Roman" panose="02020603050405020304" pitchFamily="18" charset="0"/>
                <a:cs typeface="Times New Roman" panose="02020603050405020304" pitchFamily="18" charset="0"/>
              </a:rPr>
              <a:t>The first are top-level containers: </a:t>
            </a:r>
            <a:r>
              <a:rPr lang="en-IN" sz="2800" dirty="0" err="1">
                <a:solidFill>
                  <a:srgbClr val="00B050"/>
                </a:solidFill>
                <a:latin typeface="Times New Roman" panose="02020603050405020304" pitchFamily="18" charset="0"/>
                <a:cs typeface="Times New Roman" panose="02020603050405020304" pitchFamily="18" charset="0"/>
              </a:rPr>
              <a:t>JFrame</a:t>
            </a:r>
            <a:r>
              <a:rPr lang="en-IN" sz="2800" dirty="0">
                <a:solidFill>
                  <a:srgbClr val="00B050"/>
                </a:solidFill>
                <a:latin typeface="Times New Roman" panose="02020603050405020304" pitchFamily="18" charset="0"/>
                <a:cs typeface="Times New Roman" panose="02020603050405020304" pitchFamily="18" charset="0"/>
              </a:rPr>
              <a:t>, </a:t>
            </a:r>
            <a:r>
              <a:rPr lang="en-IN" sz="2800" dirty="0" err="1">
                <a:solidFill>
                  <a:srgbClr val="00B050"/>
                </a:solidFill>
                <a:latin typeface="Times New Roman" panose="02020603050405020304" pitchFamily="18" charset="0"/>
                <a:cs typeface="Times New Roman" panose="02020603050405020304" pitchFamily="18" charset="0"/>
              </a:rPr>
              <a:t>JApplet</a:t>
            </a:r>
            <a:r>
              <a:rPr lang="en-IN" sz="2800" dirty="0">
                <a:solidFill>
                  <a:srgbClr val="00B050"/>
                </a:solidFill>
                <a:latin typeface="Times New Roman" panose="02020603050405020304" pitchFamily="18" charset="0"/>
                <a:cs typeface="Times New Roman" panose="02020603050405020304" pitchFamily="18" charset="0"/>
              </a:rPr>
              <a:t>, </a:t>
            </a:r>
            <a:r>
              <a:rPr lang="en-IN" sz="2800" dirty="0" err="1">
                <a:solidFill>
                  <a:srgbClr val="00B050"/>
                </a:solidFill>
                <a:latin typeface="Times New Roman" panose="02020603050405020304" pitchFamily="18" charset="0"/>
                <a:cs typeface="Times New Roman" panose="02020603050405020304" pitchFamily="18" charset="0"/>
              </a:rPr>
              <a:t>JWindow</a:t>
            </a:r>
            <a:r>
              <a:rPr lang="en-IN" sz="2800" dirty="0">
                <a:solidFill>
                  <a:srgbClr val="00B050"/>
                </a:solidFill>
                <a:latin typeface="Times New Roman" panose="02020603050405020304" pitchFamily="18" charset="0"/>
                <a:cs typeface="Times New Roman" panose="02020603050405020304" pitchFamily="18" charset="0"/>
              </a:rPr>
              <a:t>, and </a:t>
            </a:r>
            <a:r>
              <a:rPr lang="en-IN" sz="2800" dirty="0" err="1">
                <a:solidFill>
                  <a:srgbClr val="00B050"/>
                </a:solidFill>
                <a:latin typeface="Times New Roman" panose="02020603050405020304" pitchFamily="18" charset="0"/>
                <a:cs typeface="Times New Roman" panose="02020603050405020304" pitchFamily="18" charset="0"/>
              </a:rPr>
              <a:t>JDialog</a:t>
            </a:r>
            <a:r>
              <a:rPr lang="en-IN" sz="2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These containers do not inherit </a:t>
            </a:r>
            <a:r>
              <a:rPr lang="en-IN" sz="2800" dirty="0" err="1">
                <a:latin typeface="Times New Roman" panose="02020603050405020304" pitchFamily="18" charset="0"/>
                <a:cs typeface="Times New Roman" panose="02020603050405020304" pitchFamily="18" charset="0"/>
              </a:rPr>
              <a:t>JComponent</a:t>
            </a:r>
            <a:r>
              <a:rPr lang="en-IN" sz="2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They do inherit the AWT classes Component and Container. Unlike Swing’s other </a:t>
            </a:r>
            <a:r>
              <a:rPr lang="en-IN" sz="2800" dirty="0" err="1">
                <a:latin typeface="Times New Roman" panose="02020603050405020304" pitchFamily="18" charset="0"/>
                <a:cs typeface="Times New Roman" panose="02020603050405020304" pitchFamily="18" charset="0"/>
              </a:rPr>
              <a:t>components,which</a:t>
            </a:r>
            <a:r>
              <a:rPr lang="en-IN" sz="2800" dirty="0">
                <a:latin typeface="Times New Roman" panose="02020603050405020304" pitchFamily="18" charset="0"/>
                <a:cs typeface="Times New Roman" panose="02020603050405020304" pitchFamily="18" charset="0"/>
              </a:rPr>
              <a:t> are lightweight, </a:t>
            </a:r>
            <a:r>
              <a:rPr lang="en-IN" sz="2800" b="1" dirty="0">
                <a:solidFill>
                  <a:srgbClr val="00B050"/>
                </a:solidFill>
                <a:latin typeface="Times New Roman" panose="02020603050405020304" pitchFamily="18" charset="0"/>
                <a:cs typeface="Times New Roman" panose="02020603050405020304" pitchFamily="18" charset="0"/>
              </a:rPr>
              <a:t>the top-level containers are heavyweight. </a:t>
            </a:r>
          </a:p>
          <a:p>
            <a:pPr algn="just">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This makes the top-level containers a special case in the Swing component library.</a:t>
            </a:r>
          </a:p>
        </p:txBody>
      </p:sp>
    </p:spTree>
    <p:extLst>
      <p:ext uri="{BB962C8B-B14F-4D97-AF65-F5344CB8AC3E}">
        <p14:creationId xmlns:p14="http://schemas.microsoft.com/office/powerpoint/2010/main" val="3227033462"/>
      </p:ext>
    </p:extLst>
  </p:cSld>
  <p:clrMapOvr>
    <a:masterClrMapping/>
  </p:clrMapOvr>
  <mc:AlternateContent xmlns:mc="http://schemas.openxmlformats.org/markup-compatibility/2006" xmlns:p14="http://schemas.microsoft.com/office/powerpoint/2010/main">
    <mc:Choice Requires="p14">
      <p:transition spd="slow" p14:dur="2000" advTm="41622"/>
    </mc:Choice>
    <mc:Fallback xmlns="">
      <p:transition spd="slow" advTm="416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87474"/>
            <a:ext cx="7638631" cy="612068"/>
          </a:xfrm>
        </p:spPr>
        <p:txBody>
          <a:bodyPr>
            <a:normAutofit/>
          </a:bodyPr>
          <a:lstStyle/>
          <a:p>
            <a:r>
              <a:rPr lang="en-IN" b="1" dirty="0"/>
              <a:t>Containers</a:t>
            </a:r>
            <a:endParaRPr lang="en-IN" dirty="0"/>
          </a:p>
        </p:txBody>
      </p:sp>
      <p:sp>
        <p:nvSpPr>
          <p:cNvPr id="2" name="Content Placeholder 1"/>
          <p:cNvSpPr>
            <a:spLocks noGrp="1"/>
          </p:cNvSpPr>
          <p:nvPr>
            <p:ph idx="1"/>
          </p:nvPr>
        </p:nvSpPr>
        <p:spPr>
          <a:xfrm>
            <a:off x="107504" y="771551"/>
            <a:ext cx="8928993" cy="4284476"/>
          </a:xfrm>
        </p:spPr>
        <p:txBody>
          <a:bodyPr>
            <a:normAutofit/>
          </a:bodyPr>
          <a:lstStyle/>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second type of containers supported by Swing are lightweight containers. </a:t>
            </a:r>
          </a:p>
          <a:p>
            <a:pPr algn="just">
              <a:buFont typeface="Wingdings" panose="05000000000000000000" pitchFamily="2" charset="2"/>
              <a:buChar char="§"/>
            </a:pPr>
            <a:r>
              <a:rPr lang="en-IN" dirty="0">
                <a:highlight>
                  <a:srgbClr val="FFFF00"/>
                </a:highlight>
                <a:latin typeface="Times New Roman" panose="02020603050405020304" pitchFamily="18" charset="0"/>
                <a:cs typeface="Times New Roman" panose="02020603050405020304" pitchFamily="18" charset="0"/>
              </a:rPr>
              <a:t>Lightweight containers </a:t>
            </a:r>
            <a:r>
              <a:rPr lang="en-IN" i="1" dirty="0">
                <a:highlight>
                  <a:srgbClr val="FFFF00"/>
                </a:highlight>
                <a:latin typeface="Times New Roman" panose="02020603050405020304" pitchFamily="18" charset="0"/>
                <a:cs typeface="Times New Roman" panose="02020603050405020304" pitchFamily="18" charset="0"/>
              </a:rPr>
              <a:t>do </a:t>
            </a:r>
            <a:r>
              <a:rPr lang="en-IN" dirty="0">
                <a:highlight>
                  <a:srgbClr val="FFFF00"/>
                </a:highlight>
                <a:latin typeface="Times New Roman" panose="02020603050405020304" pitchFamily="18" charset="0"/>
                <a:cs typeface="Times New Roman" panose="02020603050405020304" pitchFamily="18" charset="0"/>
              </a:rPr>
              <a:t>inherit </a:t>
            </a:r>
            <a:r>
              <a:rPr lang="en-IN" dirty="0" err="1">
                <a:highlight>
                  <a:srgbClr val="FFFF00"/>
                </a:highlight>
                <a:latin typeface="Times New Roman" panose="02020603050405020304" pitchFamily="18" charset="0"/>
                <a:cs typeface="Times New Roman" panose="02020603050405020304" pitchFamily="18" charset="0"/>
              </a:rPr>
              <a:t>JComponent</a:t>
            </a:r>
            <a:r>
              <a:rPr lang="en-IN" dirty="0">
                <a:highlight>
                  <a:srgbClr val="FFFF00"/>
                </a:highligh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IN" b="1" dirty="0">
                <a:solidFill>
                  <a:srgbClr val="00B050"/>
                </a:solidFill>
                <a:latin typeface="Times New Roman" panose="02020603050405020304" pitchFamily="18" charset="0"/>
                <a:cs typeface="Times New Roman" panose="02020603050405020304" pitchFamily="18" charset="0"/>
              </a:rPr>
              <a:t>An example of a lightweight container is </a:t>
            </a:r>
            <a:r>
              <a:rPr lang="en-IN" b="1" dirty="0" err="1">
                <a:solidFill>
                  <a:srgbClr val="00B050"/>
                </a:solidFill>
                <a:latin typeface="Times New Roman" panose="02020603050405020304" pitchFamily="18" charset="0"/>
                <a:cs typeface="Times New Roman" panose="02020603050405020304" pitchFamily="18" charset="0"/>
              </a:rPr>
              <a:t>JPanel</a:t>
            </a:r>
            <a:r>
              <a:rPr lang="en-IN" b="1" dirty="0">
                <a:solidFill>
                  <a:srgbClr val="00B050"/>
                </a:solidFill>
                <a:latin typeface="Times New Roman" panose="02020603050405020304" pitchFamily="18" charset="0"/>
                <a:cs typeface="Times New Roman" panose="02020603050405020304" pitchFamily="18" charset="0"/>
              </a:rPr>
              <a:t>, which is a general-purpose container.</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Lightweight containers are often used to organize and manage groups of related components because a lightweight container can be contained within another container.</a:t>
            </a:r>
          </a:p>
          <a:p>
            <a:pPr algn="just"/>
            <a:endParaRPr lang="en-IN" dirty="0"/>
          </a:p>
        </p:txBody>
      </p:sp>
    </p:spTree>
    <p:extLst>
      <p:ext uri="{BB962C8B-B14F-4D97-AF65-F5344CB8AC3E}">
        <p14:creationId xmlns:p14="http://schemas.microsoft.com/office/powerpoint/2010/main" val="3382144110"/>
      </p:ext>
    </p:extLst>
  </p:cSld>
  <p:clrMapOvr>
    <a:masterClrMapping/>
  </p:clrMapOvr>
  <mc:AlternateContent xmlns:mc="http://schemas.openxmlformats.org/markup-compatibility/2006" xmlns:p14="http://schemas.microsoft.com/office/powerpoint/2010/main">
    <mc:Choice Requires="p14">
      <p:transition spd="slow" p14:dur="2000" advTm="44410"/>
    </mc:Choice>
    <mc:Fallback xmlns="">
      <p:transition spd="slow" advTm="44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B1E142-2F4E-84E1-1BD8-7F51A4D7BB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0E5B5D0D-B759-8EF7-77D9-849771D8E6FE}"/>
              </a:ext>
            </a:extLst>
          </p:cNvPr>
          <p:cNvPicPr>
            <a:picLocks noChangeAspect="1"/>
          </p:cNvPicPr>
          <p:nvPr/>
        </p:nvPicPr>
        <p:blipFill>
          <a:blip r:embed="rId2"/>
          <a:stretch>
            <a:fillRect/>
          </a:stretch>
        </p:blipFill>
        <p:spPr>
          <a:xfrm>
            <a:off x="693684" y="555526"/>
            <a:ext cx="8033653" cy="4176464"/>
          </a:xfrm>
          <a:prstGeom prst="rect">
            <a:avLst/>
          </a:prstGeom>
        </p:spPr>
      </p:pic>
    </p:spTree>
    <p:extLst>
      <p:ext uri="{BB962C8B-B14F-4D97-AF65-F5344CB8AC3E}">
        <p14:creationId xmlns:p14="http://schemas.microsoft.com/office/powerpoint/2010/main" val="1514240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195486"/>
            <a:ext cx="7068300" cy="576064"/>
          </a:xfrm>
        </p:spPr>
        <p:txBody>
          <a:bodyPr>
            <a:normAutofit/>
          </a:bodyPr>
          <a:lstStyle/>
          <a:p>
            <a:r>
              <a:rPr lang="en-IN" b="1" dirty="0"/>
              <a:t>The Swing Packages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843558"/>
            <a:ext cx="6714746" cy="399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271437"/>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267494"/>
            <a:ext cx="7068300" cy="396300"/>
          </a:xfrm>
        </p:spPr>
        <p:txBody>
          <a:bodyPr>
            <a:normAutofit fontScale="90000"/>
          </a:bodyPr>
          <a:lstStyle/>
          <a:p>
            <a:r>
              <a:rPr lang="en-IN" b="1" dirty="0"/>
              <a:t>A Simple Swing Application</a:t>
            </a:r>
            <a:endParaRPr lang="en-IN" dirty="0"/>
          </a:p>
        </p:txBody>
      </p:sp>
      <p:sp>
        <p:nvSpPr>
          <p:cNvPr id="2" name="Content Placeholder 1"/>
          <p:cNvSpPr>
            <a:spLocks noGrp="1"/>
          </p:cNvSpPr>
          <p:nvPr>
            <p:ph idx="1"/>
          </p:nvPr>
        </p:nvSpPr>
        <p:spPr>
          <a:xfrm>
            <a:off x="395536" y="663795"/>
            <a:ext cx="8208912" cy="4284219"/>
          </a:xfrm>
        </p:spPr>
        <p:txBody>
          <a:bodyPr/>
          <a:lstStyle/>
          <a:p>
            <a:pPr marL="34290" indent="0" algn="just">
              <a:buNone/>
            </a:pPr>
            <a:r>
              <a:rPr lang="en-US" sz="1800" dirty="0"/>
              <a:t>It uses two Swing components:</a:t>
            </a:r>
          </a:p>
          <a:p>
            <a:pPr marL="320040" indent="-285750" algn="just">
              <a:buFont typeface="Wingdings" panose="05000000000000000000" pitchFamily="2" charset="2"/>
              <a:buChar char="§"/>
            </a:pPr>
            <a:r>
              <a:rPr lang="en-US" sz="1800" dirty="0" err="1">
                <a:highlight>
                  <a:srgbClr val="FFFF00"/>
                </a:highlight>
              </a:rPr>
              <a:t>JFrame</a:t>
            </a:r>
            <a:r>
              <a:rPr lang="en-US" sz="1800" dirty="0">
                <a:highlight>
                  <a:srgbClr val="FFFF00"/>
                </a:highlight>
              </a:rPr>
              <a:t> and </a:t>
            </a:r>
            <a:r>
              <a:rPr lang="en-US" sz="1800" dirty="0" err="1">
                <a:highlight>
                  <a:srgbClr val="FFFF00"/>
                </a:highlight>
              </a:rPr>
              <a:t>JLabel</a:t>
            </a:r>
            <a:r>
              <a:rPr lang="en-US" sz="1800" dirty="0">
                <a:highlight>
                  <a:srgbClr val="FFFF00"/>
                </a:highlight>
              </a:rPr>
              <a:t>.</a:t>
            </a:r>
          </a:p>
          <a:p>
            <a:pPr marL="320040" indent="-285750" algn="just">
              <a:buFont typeface="Wingdings" panose="05000000000000000000" pitchFamily="2" charset="2"/>
              <a:buChar char="§"/>
            </a:pPr>
            <a:r>
              <a:rPr lang="en-US" sz="1800" dirty="0"/>
              <a:t> </a:t>
            </a:r>
            <a:r>
              <a:rPr lang="en-US" sz="1800" dirty="0" err="1"/>
              <a:t>JFrame</a:t>
            </a:r>
            <a:r>
              <a:rPr lang="en-US" sz="1800" dirty="0"/>
              <a:t> is the top-level container that is commonly used for Swing applications. </a:t>
            </a:r>
          </a:p>
          <a:p>
            <a:pPr marL="320040" indent="-285750" algn="just">
              <a:buFont typeface="Wingdings" panose="05000000000000000000" pitchFamily="2" charset="2"/>
              <a:buChar char="§"/>
            </a:pPr>
            <a:r>
              <a:rPr lang="en-US" sz="1800" dirty="0" err="1"/>
              <a:t>JLabel</a:t>
            </a:r>
            <a:r>
              <a:rPr lang="en-US" sz="1800" dirty="0"/>
              <a:t> is the Swing component that creates a label, which is a component that displays information.</a:t>
            </a:r>
          </a:p>
          <a:p>
            <a:pPr marL="320040" indent="-285750" algn="just">
              <a:buFont typeface="Wingdings" panose="05000000000000000000" pitchFamily="2" charset="2"/>
              <a:buChar char="§"/>
            </a:pPr>
            <a:r>
              <a:rPr lang="en-US" sz="1800" dirty="0"/>
              <a:t> The label is Swing’s simplest component because it is passive. </a:t>
            </a:r>
          </a:p>
          <a:p>
            <a:pPr marL="320040" indent="-285750" algn="just">
              <a:buFont typeface="Wingdings" panose="05000000000000000000" pitchFamily="2" charset="2"/>
              <a:buChar char="§"/>
            </a:pPr>
            <a:r>
              <a:rPr lang="en-US" sz="1800" dirty="0"/>
              <a:t>That </a:t>
            </a:r>
            <a:r>
              <a:rPr lang="en-US" sz="1800" dirty="0" err="1"/>
              <a:t>is,a</a:t>
            </a:r>
            <a:r>
              <a:rPr lang="en-US" sz="1800" dirty="0"/>
              <a:t> label does not respond to user input. It just displays output. The program uses a </a:t>
            </a:r>
            <a:r>
              <a:rPr lang="en-US" sz="1800" dirty="0" err="1"/>
              <a:t>Jframe</a:t>
            </a:r>
            <a:r>
              <a:rPr lang="en-US" sz="1800" dirty="0"/>
              <a:t> container to hold an instance of a </a:t>
            </a:r>
            <a:r>
              <a:rPr lang="en-US" sz="1800" dirty="0" err="1"/>
              <a:t>JLabel</a:t>
            </a:r>
            <a:r>
              <a:rPr lang="en-US" sz="1800" dirty="0"/>
              <a:t>. </a:t>
            </a:r>
          </a:p>
          <a:p>
            <a:pPr marL="320040" indent="-285750" algn="just">
              <a:buFont typeface="Wingdings" panose="05000000000000000000" pitchFamily="2" charset="2"/>
              <a:buChar char="§"/>
            </a:pPr>
            <a:r>
              <a:rPr lang="en-US" sz="1800" dirty="0"/>
              <a:t>The label displays a short text message.</a:t>
            </a:r>
            <a:endParaRPr lang="en-IN" sz="1800" dirty="0"/>
          </a:p>
        </p:txBody>
      </p:sp>
    </p:spTree>
    <p:extLst>
      <p:ext uri="{BB962C8B-B14F-4D97-AF65-F5344CB8AC3E}">
        <p14:creationId xmlns:p14="http://schemas.microsoft.com/office/powerpoint/2010/main" val="3603071285"/>
      </p:ext>
    </p:extLst>
  </p:cSld>
  <p:clrMapOvr>
    <a:masterClrMapping/>
  </p:clrMapOvr>
  <mc:AlternateContent xmlns:mc="http://schemas.openxmlformats.org/markup-compatibility/2006" xmlns:p14="http://schemas.microsoft.com/office/powerpoint/2010/main">
    <mc:Choice Requires="p14">
      <p:transition spd="slow" p14:dur="2000" advTm="54268"/>
    </mc:Choice>
    <mc:Fallback xmlns="">
      <p:transition spd="slow" advTm="5426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267494"/>
            <a:ext cx="7068300" cy="396300"/>
          </a:xfrm>
        </p:spPr>
        <p:txBody>
          <a:bodyPr>
            <a:normAutofit fontScale="90000"/>
          </a:bodyPr>
          <a:lstStyle/>
          <a:p>
            <a:r>
              <a:rPr lang="en-IN" b="1" dirty="0"/>
              <a:t>A Simple Swing Application</a:t>
            </a:r>
            <a:endParaRPr lang="en-IN" dirty="0"/>
          </a:p>
        </p:txBody>
      </p:sp>
      <p:sp>
        <p:nvSpPr>
          <p:cNvPr id="2" name="Content Placeholder 1"/>
          <p:cNvSpPr>
            <a:spLocks noGrp="1"/>
          </p:cNvSpPr>
          <p:nvPr>
            <p:ph idx="1"/>
          </p:nvPr>
        </p:nvSpPr>
        <p:spPr>
          <a:xfrm>
            <a:off x="395536" y="663795"/>
            <a:ext cx="8208912" cy="4284219"/>
          </a:xfrm>
        </p:spPr>
        <p:txBody>
          <a:bodyPr>
            <a:normAutofit/>
          </a:bodyPr>
          <a:lstStyle/>
          <a:p>
            <a:pPr marL="34290" indent="0" algn="just">
              <a:buNone/>
            </a:pPr>
            <a:r>
              <a:rPr lang="en-IN" sz="1800" dirty="0"/>
              <a:t>import </a:t>
            </a:r>
            <a:r>
              <a:rPr lang="en-IN" sz="1800" dirty="0" err="1"/>
              <a:t>javax.swing</a:t>
            </a:r>
            <a:r>
              <a:rPr lang="en-IN" sz="1800" dirty="0"/>
              <a:t>.*;</a:t>
            </a:r>
          </a:p>
          <a:p>
            <a:pPr marL="34290" indent="0" algn="just">
              <a:buNone/>
            </a:pPr>
            <a:r>
              <a:rPr lang="en-IN" sz="1800" dirty="0"/>
              <a:t>class </a:t>
            </a:r>
            <a:r>
              <a:rPr lang="en-IN" sz="1800" dirty="0" err="1"/>
              <a:t>SwingDemo</a:t>
            </a:r>
            <a:r>
              <a:rPr lang="en-IN" sz="1800" dirty="0"/>
              <a:t> {</a:t>
            </a:r>
          </a:p>
          <a:p>
            <a:pPr marL="34290" indent="0" algn="just">
              <a:buNone/>
            </a:pPr>
            <a:r>
              <a:rPr lang="en-IN" sz="1800" dirty="0" err="1"/>
              <a:t>SwingDemo</a:t>
            </a:r>
            <a:r>
              <a:rPr lang="en-IN" sz="1800" dirty="0"/>
              <a:t>() {</a:t>
            </a:r>
          </a:p>
          <a:p>
            <a:pPr marL="34290" indent="0" algn="just">
              <a:buNone/>
            </a:pPr>
            <a:r>
              <a:rPr lang="en-IN" sz="1800" dirty="0"/>
              <a:t>// Create a new </a:t>
            </a:r>
            <a:r>
              <a:rPr lang="en-IN" sz="1800" dirty="0" err="1"/>
              <a:t>JFrame</a:t>
            </a:r>
            <a:r>
              <a:rPr lang="en-IN" sz="1800" dirty="0"/>
              <a:t> container.</a:t>
            </a:r>
          </a:p>
          <a:p>
            <a:pPr marL="34290" indent="0" algn="just">
              <a:buNone/>
            </a:pPr>
            <a:r>
              <a:rPr lang="en-IN" sz="1800" dirty="0" err="1">
                <a:solidFill>
                  <a:srgbClr val="00B050"/>
                </a:solidFill>
              </a:rPr>
              <a:t>JFrame</a:t>
            </a:r>
            <a:r>
              <a:rPr lang="en-IN" sz="1800" dirty="0">
                <a:solidFill>
                  <a:srgbClr val="00B050"/>
                </a:solidFill>
              </a:rPr>
              <a:t> </a:t>
            </a:r>
            <a:r>
              <a:rPr lang="en-IN" sz="1800" dirty="0" err="1">
                <a:solidFill>
                  <a:srgbClr val="00B050"/>
                </a:solidFill>
              </a:rPr>
              <a:t>jfrm</a:t>
            </a:r>
            <a:r>
              <a:rPr lang="en-IN" sz="1800" dirty="0">
                <a:solidFill>
                  <a:srgbClr val="00B050"/>
                </a:solidFill>
              </a:rPr>
              <a:t> = new </a:t>
            </a:r>
            <a:r>
              <a:rPr lang="en-IN" sz="1800" dirty="0" err="1">
                <a:solidFill>
                  <a:srgbClr val="00B050"/>
                </a:solidFill>
              </a:rPr>
              <a:t>JFrame</a:t>
            </a:r>
            <a:r>
              <a:rPr lang="en-IN" sz="1800" dirty="0">
                <a:solidFill>
                  <a:srgbClr val="00B050"/>
                </a:solidFill>
              </a:rPr>
              <a:t>("A Simple Swing Application");</a:t>
            </a:r>
          </a:p>
          <a:p>
            <a:pPr marL="34290" indent="0" algn="just">
              <a:buNone/>
            </a:pPr>
            <a:r>
              <a:rPr lang="en-IN" sz="1800" dirty="0"/>
              <a:t>// Give the frame an initial size.</a:t>
            </a:r>
          </a:p>
          <a:p>
            <a:pPr marL="34290" indent="0" algn="just">
              <a:buNone/>
            </a:pPr>
            <a:r>
              <a:rPr lang="en-IN" sz="1800" dirty="0" err="1"/>
              <a:t>jfrm.setSize</a:t>
            </a:r>
            <a:r>
              <a:rPr lang="en-IN" sz="1800" dirty="0"/>
              <a:t>(275, 100);</a:t>
            </a:r>
          </a:p>
          <a:p>
            <a:pPr marL="34290" indent="0" algn="just">
              <a:buNone/>
            </a:pPr>
            <a:r>
              <a:rPr lang="en-IN" sz="1800" dirty="0"/>
              <a:t>// Terminate the program when the user closes the application.</a:t>
            </a:r>
          </a:p>
          <a:p>
            <a:pPr marL="34290" indent="0" algn="just">
              <a:buNone/>
            </a:pPr>
            <a:r>
              <a:rPr lang="en-IN" sz="1800" dirty="0" err="1"/>
              <a:t>jfrm.setDefaultCloseOperation</a:t>
            </a:r>
            <a:r>
              <a:rPr lang="en-IN" sz="1800" dirty="0"/>
              <a:t>(</a:t>
            </a:r>
            <a:r>
              <a:rPr lang="en-IN" sz="1800" dirty="0" err="1"/>
              <a:t>JFrame</a:t>
            </a:r>
            <a:r>
              <a:rPr lang="en-IN" sz="1800" dirty="0"/>
              <a:t>.</a:t>
            </a:r>
            <a:r>
              <a:rPr lang="en-US" sz="1800" b="1" i="0" u="none" strike="noStrike" baseline="0" dirty="0">
                <a:latin typeface="Palatino-Bold"/>
              </a:rPr>
              <a:t>EXIT_ON_CLOSE</a:t>
            </a:r>
            <a:r>
              <a:rPr lang="en-IN" sz="1800" dirty="0"/>
              <a:t>);</a:t>
            </a:r>
          </a:p>
          <a:p>
            <a:pPr marL="34290" indent="0" algn="just">
              <a:buNone/>
            </a:pPr>
            <a:r>
              <a:rPr lang="en-IN" sz="1800" dirty="0"/>
              <a:t>// Create a text-based label.</a:t>
            </a:r>
          </a:p>
          <a:p>
            <a:pPr marL="34290" indent="0" algn="just">
              <a:buNone/>
            </a:pPr>
            <a:r>
              <a:rPr lang="en-IN" sz="1800" dirty="0" err="1"/>
              <a:t>JLabel</a:t>
            </a:r>
            <a:r>
              <a:rPr lang="en-IN" sz="1800" dirty="0"/>
              <a:t> </a:t>
            </a:r>
            <a:r>
              <a:rPr lang="en-IN" sz="1800" dirty="0" err="1"/>
              <a:t>jlab</a:t>
            </a:r>
            <a:r>
              <a:rPr lang="en-IN" sz="1800" dirty="0"/>
              <a:t> = new </a:t>
            </a:r>
            <a:r>
              <a:rPr lang="en-IN" sz="1800" dirty="0" err="1"/>
              <a:t>JLabel</a:t>
            </a:r>
            <a:r>
              <a:rPr lang="en-IN" sz="1800" dirty="0"/>
              <a:t>(" Swing means powerful GUIs.");</a:t>
            </a:r>
          </a:p>
        </p:txBody>
      </p:sp>
    </p:spTree>
    <p:extLst>
      <p:ext uri="{BB962C8B-B14F-4D97-AF65-F5344CB8AC3E}">
        <p14:creationId xmlns:p14="http://schemas.microsoft.com/office/powerpoint/2010/main" val="3311826843"/>
      </p:ext>
    </p:extLst>
  </p:cSld>
  <p:clrMapOvr>
    <a:masterClrMapping/>
  </p:clrMapOvr>
  <mc:AlternateContent xmlns:mc="http://schemas.openxmlformats.org/markup-compatibility/2006" xmlns:p14="http://schemas.microsoft.com/office/powerpoint/2010/main">
    <mc:Choice Requires="p14">
      <p:transition spd="slow" p14:dur="2000" advTm="54268"/>
    </mc:Choice>
    <mc:Fallback xmlns="">
      <p:transition spd="slow" advTm="5426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267494"/>
            <a:ext cx="7068300" cy="504056"/>
          </a:xfrm>
        </p:spPr>
        <p:txBody>
          <a:bodyPr>
            <a:normAutofit fontScale="90000"/>
          </a:bodyPr>
          <a:lstStyle/>
          <a:p>
            <a:r>
              <a:rPr lang="en-IN" b="1" dirty="0"/>
              <a:t>A Simple Swing Application</a:t>
            </a:r>
            <a:endParaRPr lang="en-IN" dirty="0"/>
          </a:p>
        </p:txBody>
      </p:sp>
      <p:sp>
        <p:nvSpPr>
          <p:cNvPr id="2" name="Content Placeholder 1"/>
          <p:cNvSpPr>
            <a:spLocks noGrp="1"/>
          </p:cNvSpPr>
          <p:nvPr>
            <p:ph idx="1"/>
          </p:nvPr>
        </p:nvSpPr>
        <p:spPr>
          <a:xfrm>
            <a:off x="611560" y="771550"/>
            <a:ext cx="8064896" cy="4104456"/>
          </a:xfrm>
        </p:spPr>
        <p:txBody>
          <a:bodyPr>
            <a:normAutofit fontScale="92500" lnSpcReduction="20000"/>
          </a:bodyPr>
          <a:lstStyle/>
          <a:p>
            <a:pPr marL="34290" indent="0" algn="just">
              <a:buNone/>
            </a:pPr>
            <a:r>
              <a:rPr lang="en-IN" dirty="0"/>
              <a:t>// Add the label to the content pane.</a:t>
            </a:r>
          </a:p>
          <a:p>
            <a:pPr marL="34290" indent="0" algn="just">
              <a:buNone/>
            </a:pPr>
            <a:r>
              <a:rPr lang="en-IN" dirty="0" err="1"/>
              <a:t>jfrm.add</a:t>
            </a:r>
            <a:r>
              <a:rPr lang="en-IN" dirty="0"/>
              <a:t>(</a:t>
            </a:r>
            <a:r>
              <a:rPr lang="en-IN" dirty="0" err="1"/>
              <a:t>jlab</a:t>
            </a:r>
            <a:r>
              <a:rPr lang="en-IN" dirty="0"/>
              <a:t>);</a:t>
            </a:r>
          </a:p>
          <a:p>
            <a:pPr marL="34290" indent="0" algn="just">
              <a:buNone/>
            </a:pPr>
            <a:r>
              <a:rPr lang="en-IN" dirty="0"/>
              <a:t>// Display the frame.</a:t>
            </a:r>
          </a:p>
          <a:p>
            <a:pPr marL="34290" indent="0" algn="just">
              <a:buNone/>
            </a:pPr>
            <a:r>
              <a:rPr lang="en-IN" dirty="0" err="1"/>
              <a:t>jfrm.setVisible</a:t>
            </a:r>
            <a:r>
              <a:rPr lang="en-IN" dirty="0"/>
              <a:t>(true);</a:t>
            </a:r>
          </a:p>
          <a:p>
            <a:pPr marL="34290" indent="0" algn="just">
              <a:buNone/>
            </a:pPr>
            <a:r>
              <a:rPr lang="en-IN" dirty="0"/>
              <a:t>}</a:t>
            </a:r>
          </a:p>
          <a:p>
            <a:pPr marL="34290" indent="0" algn="just">
              <a:buNone/>
            </a:pPr>
            <a:r>
              <a:rPr lang="en-IN" dirty="0"/>
              <a:t>public static void main(String </a:t>
            </a:r>
            <a:r>
              <a:rPr lang="en-IN" dirty="0" err="1"/>
              <a:t>args</a:t>
            </a:r>
            <a:r>
              <a:rPr lang="en-IN" dirty="0"/>
              <a:t>[]) {</a:t>
            </a:r>
          </a:p>
          <a:p>
            <a:pPr marL="34290" indent="0" algn="just">
              <a:buNone/>
            </a:pPr>
            <a:r>
              <a:rPr lang="en-IN" dirty="0"/>
              <a:t>// Create the frame on the event dispatching thread.</a:t>
            </a:r>
          </a:p>
          <a:p>
            <a:pPr marL="34290" indent="0" algn="just">
              <a:buNone/>
            </a:pPr>
            <a:r>
              <a:rPr lang="en-IN" dirty="0" err="1">
                <a:solidFill>
                  <a:srgbClr val="00B050"/>
                </a:solidFill>
              </a:rPr>
              <a:t>SwingUtilities.invokeLater</a:t>
            </a:r>
            <a:r>
              <a:rPr lang="en-IN" dirty="0">
                <a:solidFill>
                  <a:srgbClr val="00B050"/>
                </a:solidFill>
              </a:rPr>
              <a:t>(new Runnable() {</a:t>
            </a:r>
          </a:p>
          <a:p>
            <a:pPr marL="34290" indent="0" algn="just">
              <a:buNone/>
            </a:pPr>
            <a:r>
              <a:rPr lang="en-IN" dirty="0">
                <a:solidFill>
                  <a:srgbClr val="00B050"/>
                </a:solidFill>
              </a:rPr>
              <a:t>public void run() {</a:t>
            </a:r>
          </a:p>
          <a:p>
            <a:pPr marL="34290" indent="0" algn="just">
              <a:buNone/>
            </a:pPr>
            <a:r>
              <a:rPr lang="en-IN" dirty="0">
                <a:solidFill>
                  <a:srgbClr val="00B050"/>
                </a:solidFill>
              </a:rPr>
              <a:t>new </a:t>
            </a:r>
            <a:r>
              <a:rPr lang="en-IN" dirty="0" err="1">
                <a:solidFill>
                  <a:srgbClr val="00B050"/>
                </a:solidFill>
              </a:rPr>
              <a:t>SwingDemo</a:t>
            </a:r>
            <a:r>
              <a:rPr lang="en-IN" dirty="0">
                <a:solidFill>
                  <a:srgbClr val="00B050"/>
                </a:solidFill>
              </a:rPr>
              <a:t>();</a:t>
            </a:r>
          </a:p>
          <a:p>
            <a:pPr marL="34290" indent="0" algn="just">
              <a:buNone/>
            </a:pPr>
            <a:r>
              <a:rPr lang="en-IN" dirty="0">
                <a:solidFill>
                  <a:srgbClr val="00B050"/>
                </a:solidFill>
              </a:rPr>
              <a:t>}</a:t>
            </a:r>
          </a:p>
          <a:p>
            <a:pPr marL="34290" indent="0" algn="just">
              <a:buNone/>
            </a:pPr>
            <a:r>
              <a:rPr lang="en-IN" dirty="0"/>
              <a:t>});</a:t>
            </a:r>
          </a:p>
          <a:p>
            <a:pPr marL="34290" indent="0" algn="just">
              <a:buNone/>
            </a:pPr>
            <a:r>
              <a:rPr lang="en-IN" dirty="0"/>
              <a:t>}}</a:t>
            </a:r>
          </a:p>
        </p:txBody>
      </p:sp>
    </p:spTree>
    <p:extLst>
      <p:ext uri="{BB962C8B-B14F-4D97-AF65-F5344CB8AC3E}">
        <p14:creationId xmlns:p14="http://schemas.microsoft.com/office/powerpoint/2010/main" val="3840837964"/>
      </p:ext>
    </p:extLst>
  </p:cSld>
  <p:clrMapOvr>
    <a:masterClrMapping/>
  </p:clrMapOvr>
  <mc:AlternateContent xmlns:mc="http://schemas.openxmlformats.org/markup-compatibility/2006" xmlns:p14="http://schemas.microsoft.com/office/powerpoint/2010/main">
    <mc:Choice Requires="p14">
      <p:transition spd="slow" p14:dur="2000" advTm="87810"/>
    </mc:Choice>
    <mc:Fallback xmlns="">
      <p:transition spd="slow" advTm="8781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267494"/>
            <a:ext cx="7068300" cy="504056"/>
          </a:xfrm>
        </p:spPr>
        <p:txBody>
          <a:bodyPr>
            <a:normAutofit fontScale="90000"/>
          </a:bodyPr>
          <a:lstStyle/>
          <a:p>
            <a:r>
              <a:rPr lang="en-IN" b="1" dirty="0"/>
              <a:t>A Simple Swing Application</a:t>
            </a:r>
            <a:endParaRPr lang="en-IN" dirty="0"/>
          </a:p>
        </p:txBody>
      </p:sp>
      <p:sp>
        <p:nvSpPr>
          <p:cNvPr id="2" name="Content Placeholder 1"/>
          <p:cNvSpPr>
            <a:spLocks noGrp="1"/>
          </p:cNvSpPr>
          <p:nvPr>
            <p:ph idx="1"/>
          </p:nvPr>
        </p:nvSpPr>
        <p:spPr>
          <a:xfrm>
            <a:off x="611560" y="771550"/>
            <a:ext cx="8064896" cy="4104456"/>
          </a:xfrm>
        </p:spPr>
        <p:txBody>
          <a:bodyPr>
            <a:normAutofit/>
          </a:bodyPr>
          <a:lstStyle/>
          <a:p>
            <a:pPr marL="34290" indent="0" algn="just">
              <a:buNone/>
            </a:pPr>
            <a:endParaRPr lang="en-IN" dirty="0"/>
          </a:p>
        </p:txBody>
      </p:sp>
      <p:pic>
        <p:nvPicPr>
          <p:cNvPr id="4" name="Picture 3">
            <a:extLst>
              <a:ext uri="{FF2B5EF4-FFF2-40B4-BE49-F238E27FC236}">
                <a16:creationId xmlns:a16="http://schemas.microsoft.com/office/drawing/2014/main" id="{FF091775-6A06-4C2A-8D0D-A606AB1110B7}"/>
              </a:ext>
            </a:extLst>
          </p:cNvPr>
          <p:cNvPicPr>
            <a:picLocks noChangeAspect="1"/>
          </p:cNvPicPr>
          <p:nvPr/>
        </p:nvPicPr>
        <p:blipFill>
          <a:blip r:embed="rId2"/>
          <a:stretch>
            <a:fillRect/>
          </a:stretch>
        </p:blipFill>
        <p:spPr>
          <a:xfrm>
            <a:off x="2627784" y="1779662"/>
            <a:ext cx="4392488" cy="2160239"/>
          </a:xfrm>
          <a:prstGeom prst="rect">
            <a:avLst/>
          </a:prstGeom>
        </p:spPr>
      </p:pic>
    </p:spTree>
    <p:extLst>
      <p:ext uri="{BB962C8B-B14F-4D97-AF65-F5344CB8AC3E}">
        <p14:creationId xmlns:p14="http://schemas.microsoft.com/office/powerpoint/2010/main" val="2991857789"/>
      </p:ext>
    </p:extLst>
  </p:cSld>
  <p:clrMapOvr>
    <a:masterClrMapping/>
  </p:clrMapOvr>
  <mc:AlternateContent xmlns:mc="http://schemas.openxmlformats.org/markup-compatibility/2006" xmlns:p14="http://schemas.microsoft.com/office/powerpoint/2010/main">
    <mc:Choice Requires="p14">
      <p:transition spd="slow" p14:dur="2000" advTm="87810"/>
    </mc:Choice>
    <mc:Fallback xmlns="">
      <p:transition spd="slow" advTm="8781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339502"/>
            <a:ext cx="7068300" cy="360040"/>
          </a:xfrm>
        </p:spPr>
        <p:txBody>
          <a:bodyPr>
            <a:normAutofit fontScale="90000"/>
          </a:bodyPr>
          <a:lstStyle/>
          <a:p>
            <a:r>
              <a:rPr lang="en-IN" b="1" dirty="0"/>
              <a:t>A Simple Swing Application</a:t>
            </a:r>
            <a:endParaRPr lang="en-IN" dirty="0"/>
          </a:p>
        </p:txBody>
      </p:sp>
      <p:sp>
        <p:nvSpPr>
          <p:cNvPr id="2" name="Content Placeholder 1"/>
          <p:cNvSpPr>
            <a:spLocks noGrp="1"/>
          </p:cNvSpPr>
          <p:nvPr>
            <p:ph idx="1"/>
          </p:nvPr>
        </p:nvSpPr>
        <p:spPr>
          <a:xfrm>
            <a:off x="539552" y="843559"/>
            <a:ext cx="7326815" cy="4104456"/>
          </a:xfrm>
        </p:spPr>
        <p:txBody>
          <a:bodyPr>
            <a:normAutofit fontScale="92500" lnSpcReduction="20000"/>
          </a:bodyPr>
          <a:lstStyle/>
          <a:p>
            <a:pPr algn="just">
              <a:buFont typeface="Wingdings" panose="05000000000000000000" pitchFamily="2" charset="2"/>
              <a:buChar char="§"/>
            </a:pPr>
            <a:r>
              <a:rPr lang="en-IN" dirty="0" err="1"/>
              <a:t>JFrame</a:t>
            </a:r>
            <a:r>
              <a:rPr lang="en-IN" dirty="0"/>
              <a:t> </a:t>
            </a:r>
            <a:r>
              <a:rPr lang="en-IN" dirty="0" err="1"/>
              <a:t>jfrm</a:t>
            </a:r>
            <a:r>
              <a:rPr lang="en-IN" dirty="0"/>
              <a:t> = new </a:t>
            </a:r>
            <a:r>
              <a:rPr lang="en-IN" dirty="0" err="1"/>
              <a:t>JFrame</a:t>
            </a:r>
            <a:r>
              <a:rPr lang="en-IN" dirty="0"/>
              <a:t>("A Simple Swing Application");</a:t>
            </a:r>
          </a:p>
          <a:p>
            <a:pPr algn="just">
              <a:buFont typeface="Wingdings" panose="05000000000000000000" pitchFamily="2" charset="2"/>
              <a:buChar char="§"/>
            </a:pPr>
            <a:endParaRPr lang="en-US" dirty="0"/>
          </a:p>
          <a:p>
            <a:pPr algn="just">
              <a:buFont typeface="Wingdings" panose="05000000000000000000" pitchFamily="2" charset="2"/>
              <a:buChar char="§"/>
            </a:pPr>
            <a:r>
              <a:rPr lang="en-IN" dirty="0"/>
              <a:t>This creates a container called </a:t>
            </a:r>
            <a:r>
              <a:rPr lang="en-IN" b="1" dirty="0" err="1"/>
              <a:t>jfrm</a:t>
            </a:r>
            <a:r>
              <a:rPr lang="en-IN" b="1" dirty="0"/>
              <a:t> </a:t>
            </a:r>
            <a:r>
              <a:rPr lang="en-IN" dirty="0"/>
              <a:t>that defines a rectangular window complete with a title bar; close, minimize, maximize, and restore buttons; and a system menu.</a:t>
            </a:r>
          </a:p>
          <a:p>
            <a:pPr algn="just">
              <a:buFont typeface="Wingdings" panose="05000000000000000000" pitchFamily="2" charset="2"/>
              <a:buChar char="§"/>
            </a:pPr>
            <a:endParaRPr lang="en-US" dirty="0"/>
          </a:p>
          <a:p>
            <a:pPr algn="just">
              <a:buFont typeface="Wingdings" panose="05000000000000000000" pitchFamily="2" charset="2"/>
              <a:buChar char="§"/>
            </a:pPr>
            <a:r>
              <a:rPr lang="en-IN" b="1" dirty="0" err="1"/>
              <a:t>setDefaultCloseOperation</a:t>
            </a:r>
            <a:r>
              <a:rPr lang="en-IN" b="1" dirty="0"/>
              <a:t>( )</a:t>
            </a:r>
            <a:r>
              <a:rPr lang="en-IN" dirty="0"/>
              <a:t>:</a:t>
            </a:r>
          </a:p>
          <a:p>
            <a:pPr algn="just">
              <a:buFont typeface="Wingdings" panose="05000000000000000000" pitchFamily="2" charset="2"/>
              <a:buChar char="§"/>
            </a:pPr>
            <a:r>
              <a:rPr lang="en-IN" dirty="0"/>
              <a:t>By default, when a top-level window is closed ,the window is removed from the screen, but the application is not terminated.</a:t>
            </a:r>
          </a:p>
          <a:p>
            <a:pPr algn="just">
              <a:buFont typeface="Wingdings" panose="05000000000000000000" pitchFamily="2" charset="2"/>
              <a:buChar char="§"/>
            </a:pPr>
            <a:endParaRPr lang="en-US" dirty="0"/>
          </a:p>
          <a:p>
            <a:pPr algn="just">
              <a:buFont typeface="Wingdings" panose="05000000000000000000" pitchFamily="2" charset="2"/>
              <a:buChar char="§"/>
            </a:pPr>
            <a:r>
              <a:rPr lang="en-IN" dirty="0" err="1"/>
              <a:t>jfrm.setDefaultCloseOperation</a:t>
            </a:r>
            <a:r>
              <a:rPr lang="en-IN" dirty="0"/>
              <a:t>(</a:t>
            </a:r>
            <a:r>
              <a:rPr lang="en-IN" dirty="0" err="1"/>
              <a:t>JFrame</a:t>
            </a:r>
            <a:r>
              <a:rPr lang="en-IN" dirty="0"/>
              <a:t>.</a:t>
            </a:r>
            <a:r>
              <a:rPr lang="en-US" sz="2400" b="1" i="0" u="none" strike="noStrike" baseline="0" dirty="0">
                <a:latin typeface="Palatino-Bold"/>
              </a:rPr>
              <a:t> EXIT_ON_CLOSE</a:t>
            </a:r>
            <a:r>
              <a:rPr lang="en-IN" dirty="0"/>
              <a:t>);</a:t>
            </a:r>
          </a:p>
          <a:p>
            <a:pPr marL="377190" indent="-342900" algn="just">
              <a:buFont typeface="Wingdings" panose="05000000000000000000" pitchFamily="2" charset="2"/>
              <a:buChar char="§"/>
            </a:pPr>
            <a:endParaRPr lang="en-IN" dirty="0"/>
          </a:p>
          <a:p>
            <a:pPr algn="just">
              <a:buFont typeface="Wingdings" panose="05000000000000000000" pitchFamily="2" charset="2"/>
              <a:buChar char="§"/>
            </a:pPr>
            <a:r>
              <a:rPr lang="en-IN" dirty="0"/>
              <a:t>After this call executes, closing the window causes the entire application to terminate.</a:t>
            </a:r>
          </a:p>
        </p:txBody>
      </p:sp>
    </p:spTree>
    <p:extLst>
      <p:ext uri="{BB962C8B-B14F-4D97-AF65-F5344CB8AC3E}">
        <p14:creationId xmlns:p14="http://schemas.microsoft.com/office/powerpoint/2010/main" val="1367588299"/>
      </p:ext>
    </p:extLst>
  </p:cSld>
  <p:clrMapOvr>
    <a:masterClrMapping/>
  </p:clrMapOvr>
  <mc:AlternateContent xmlns:mc="http://schemas.openxmlformats.org/markup-compatibility/2006" xmlns:p14="http://schemas.microsoft.com/office/powerpoint/2010/main">
    <mc:Choice Requires="p14">
      <p:transition spd="slow" p14:dur="2000" advTm="22180"/>
    </mc:Choice>
    <mc:Fallback xmlns="">
      <p:transition spd="slow" advTm="2218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339502"/>
            <a:ext cx="7068300" cy="360040"/>
          </a:xfrm>
        </p:spPr>
        <p:txBody>
          <a:bodyPr>
            <a:normAutofit fontScale="90000"/>
          </a:bodyPr>
          <a:lstStyle/>
          <a:p>
            <a:r>
              <a:rPr lang="en-IN" b="1" dirty="0"/>
              <a:t>A Simple Swing Application</a:t>
            </a:r>
            <a:endParaRPr lang="en-IN" dirty="0"/>
          </a:p>
        </p:txBody>
      </p:sp>
      <p:sp>
        <p:nvSpPr>
          <p:cNvPr id="2" name="Content Placeholder 1"/>
          <p:cNvSpPr>
            <a:spLocks noGrp="1"/>
          </p:cNvSpPr>
          <p:nvPr>
            <p:ph idx="1"/>
          </p:nvPr>
        </p:nvSpPr>
        <p:spPr>
          <a:xfrm>
            <a:off x="539552" y="843559"/>
            <a:ext cx="7326815" cy="4104456"/>
          </a:xfrm>
        </p:spPr>
        <p:txBody>
          <a:bodyPr>
            <a:normAutofit/>
          </a:bodyPr>
          <a:lstStyle/>
          <a:p>
            <a:pPr algn="l">
              <a:buFont typeface="Wingdings" panose="05000000000000000000" pitchFamily="2" charset="2"/>
              <a:buChar char="§"/>
            </a:pPr>
            <a:r>
              <a:rPr lang="en-IN" sz="1800" b="0" i="0" u="none" strike="noStrike" baseline="0" dirty="0">
                <a:latin typeface="Palatino-Roman"/>
              </a:rPr>
              <a:t>The </a:t>
            </a:r>
            <a:r>
              <a:rPr lang="en-US" sz="1800" b="0" i="0" u="none" strike="noStrike" baseline="0" dirty="0">
                <a:latin typeface="Palatino-Roman"/>
              </a:rPr>
              <a:t>general form of </a:t>
            </a:r>
            <a:r>
              <a:rPr lang="en-US" sz="1800" b="1" i="0" u="none" strike="noStrike" baseline="0" dirty="0" err="1">
                <a:latin typeface="Palatino-Bold"/>
              </a:rPr>
              <a:t>setDefaultCloseOperation</a:t>
            </a:r>
            <a:r>
              <a:rPr lang="en-US" sz="1800" b="1" i="0" u="none" strike="noStrike" baseline="0" dirty="0">
                <a:latin typeface="Palatino-Bold"/>
              </a:rPr>
              <a:t>( ) </a:t>
            </a:r>
            <a:r>
              <a:rPr lang="en-US" sz="1800" b="0" i="0" u="none" strike="noStrike" baseline="0" dirty="0">
                <a:latin typeface="Palatino-Roman"/>
              </a:rPr>
              <a:t>is shown here:</a:t>
            </a:r>
          </a:p>
          <a:p>
            <a:pPr algn="l">
              <a:buFont typeface="Wingdings" panose="05000000000000000000" pitchFamily="2" charset="2"/>
              <a:buChar char="§"/>
            </a:pPr>
            <a:r>
              <a:rPr lang="en-IN" sz="1800" b="0" i="0" u="none" strike="noStrike" baseline="0" dirty="0">
                <a:highlight>
                  <a:srgbClr val="FFFF00"/>
                </a:highlight>
                <a:latin typeface="Palatino-Roman"/>
              </a:rPr>
              <a:t>void </a:t>
            </a:r>
            <a:r>
              <a:rPr lang="en-IN" sz="1800" b="0" i="0" u="none" strike="noStrike" baseline="0" dirty="0" err="1">
                <a:highlight>
                  <a:srgbClr val="FFFF00"/>
                </a:highlight>
                <a:latin typeface="Palatino-Roman"/>
              </a:rPr>
              <a:t>setDefaultCloseOperation</a:t>
            </a:r>
            <a:r>
              <a:rPr lang="en-IN" sz="1800" b="0" i="0" u="none" strike="noStrike" baseline="0" dirty="0">
                <a:highlight>
                  <a:srgbClr val="FFFF00"/>
                </a:highlight>
                <a:latin typeface="Palatino-Roman"/>
              </a:rPr>
              <a:t>(int </a:t>
            </a:r>
            <a:r>
              <a:rPr lang="en-IN" sz="1800" b="0" i="1" u="none" strike="noStrike" baseline="0" dirty="0">
                <a:highlight>
                  <a:srgbClr val="FFFF00"/>
                </a:highlight>
                <a:latin typeface="Palatino-Italic"/>
              </a:rPr>
              <a:t>what</a:t>
            </a:r>
            <a:r>
              <a:rPr lang="en-IN" sz="1800" b="0" i="0" u="none" strike="noStrike" baseline="0" dirty="0">
                <a:highlight>
                  <a:srgbClr val="FFFF00"/>
                </a:highlight>
                <a:latin typeface="Palatino-Roman"/>
              </a:rPr>
              <a:t>)</a:t>
            </a:r>
          </a:p>
          <a:p>
            <a:pPr algn="l">
              <a:buFont typeface="Wingdings" panose="05000000000000000000" pitchFamily="2" charset="2"/>
              <a:buChar char="§"/>
            </a:pPr>
            <a:r>
              <a:rPr lang="en-US" sz="1800" b="0" i="0" u="none" strike="noStrike" baseline="0" dirty="0">
                <a:latin typeface="Palatino-Roman"/>
              </a:rPr>
              <a:t>The value passed in </a:t>
            </a:r>
            <a:r>
              <a:rPr lang="en-US" sz="1800" b="0" i="1" u="none" strike="noStrike" baseline="0" dirty="0">
                <a:latin typeface="Palatino-Italic"/>
              </a:rPr>
              <a:t>what </a:t>
            </a:r>
            <a:r>
              <a:rPr lang="en-US" sz="1800" b="0" i="0" u="none" strike="noStrike" baseline="0" dirty="0">
                <a:latin typeface="Palatino-Roman"/>
              </a:rPr>
              <a:t>determines what happens when the window is closed. There are several other options in addition to </a:t>
            </a:r>
            <a:r>
              <a:rPr lang="en-US" sz="1800" b="1" i="0" u="none" strike="noStrike" baseline="0" dirty="0" err="1">
                <a:latin typeface="Palatino-Bold"/>
              </a:rPr>
              <a:t>JFrame.EXIT_ON_CLOSE</a:t>
            </a:r>
            <a:r>
              <a:rPr lang="en-US" sz="1800" b="0" i="0" u="none" strike="noStrike" baseline="0" dirty="0">
                <a:latin typeface="Palatino-Roman"/>
              </a:rPr>
              <a:t>. </a:t>
            </a:r>
          </a:p>
          <a:p>
            <a:pPr algn="l">
              <a:buFont typeface="Wingdings" panose="05000000000000000000" pitchFamily="2" charset="2"/>
              <a:buChar char="§"/>
            </a:pPr>
            <a:r>
              <a:rPr lang="en-US" sz="1800" b="0" i="0" u="none" strike="noStrike" baseline="0" dirty="0">
                <a:latin typeface="Palatino-Roman"/>
              </a:rPr>
              <a:t>They are shown here:</a:t>
            </a:r>
          </a:p>
          <a:p>
            <a:pPr lvl="1">
              <a:buFont typeface="Wingdings" panose="05000000000000000000" pitchFamily="2" charset="2"/>
              <a:buChar char="§"/>
            </a:pPr>
            <a:r>
              <a:rPr lang="en-IN" sz="1800" b="0" i="0" u="none" strike="noStrike" baseline="0" dirty="0" err="1">
                <a:latin typeface="Palatino-Roman"/>
              </a:rPr>
              <a:t>JFrame.DISPOSE_ON_CLOSE</a:t>
            </a:r>
            <a:endParaRPr lang="en-IN" sz="1800" b="0" i="0" u="none" strike="noStrike" baseline="0" dirty="0">
              <a:latin typeface="Palatino-Roman"/>
            </a:endParaRPr>
          </a:p>
          <a:p>
            <a:pPr lvl="1">
              <a:buFont typeface="Wingdings" panose="05000000000000000000" pitchFamily="2" charset="2"/>
              <a:buChar char="§"/>
            </a:pPr>
            <a:r>
              <a:rPr lang="en-IN" sz="1800" b="0" i="0" u="none" strike="noStrike" baseline="0" dirty="0" err="1">
                <a:latin typeface="Palatino-Roman"/>
              </a:rPr>
              <a:t>JFrame.HIDE_ON_CLOSE</a:t>
            </a:r>
            <a:endParaRPr lang="en-IN" sz="1800" b="0" i="0" u="none" strike="noStrike" baseline="0" dirty="0">
              <a:latin typeface="Palatino-Roman"/>
            </a:endParaRPr>
          </a:p>
          <a:p>
            <a:pPr lvl="1">
              <a:buFont typeface="Wingdings" panose="05000000000000000000" pitchFamily="2" charset="2"/>
              <a:buChar char="§"/>
            </a:pPr>
            <a:r>
              <a:rPr lang="en-US" sz="1800" b="0" i="0" u="none" strike="noStrike" baseline="0" dirty="0" err="1">
                <a:latin typeface="Palatino-Roman"/>
              </a:rPr>
              <a:t>JFrame.DO_NOTHING_ON_CLOSE</a:t>
            </a:r>
            <a:endParaRPr lang="en-US" sz="1800" b="0" i="0" u="none" strike="noStrike" baseline="0" dirty="0">
              <a:latin typeface="Palatino-Roman"/>
            </a:endParaRPr>
          </a:p>
          <a:p>
            <a:pPr algn="just">
              <a:buFont typeface="Wingdings" panose="05000000000000000000" pitchFamily="2" charset="2"/>
              <a:buChar char="§"/>
            </a:pPr>
            <a:r>
              <a:rPr lang="en-US" sz="1800" b="0" i="0" u="none" strike="noStrike" baseline="0" dirty="0">
                <a:latin typeface="Palatino-Roman"/>
              </a:rPr>
              <a:t>Their names reflect their actions. These constants are declared </a:t>
            </a:r>
            <a:r>
              <a:rPr lang="en-US" sz="1800" b="0" i="0" u="none" strike="noStrike" baseline="0" dirty="0" err="1">
                <a:latin typeface="Palatino-Roman"/>
              </a:rPr>
              <a:t>in</a:t>
            </a:r>
            <a:r>
              <a:rPr lang="en-US" sz="1800" b="1" i="0" u="none" strike="noStrike" baseline="0" dirty="0" err="1">
                <a:latin typeface="Palatino-Bold"/>
              </a:rPr>
              <a:t>WindowConstants</a:t>
            </a:r>
            <a:r>
              <a:rPr lang="en-US" sz="1800" b="0" i="0" u="none" strike="noStrike" baseline="0" dirty="0">
                <a:latin typeface="Palatino-Roman"/>
              </a:rPr>
              <a:t>, which is an interface declared in </a:t>
            </a:r>
            <a:r>
              <a:rPr lang="en-US" sz="1800" b="1" i="0" u="none" strike="noStrike" baseline="0" dirty="0" err="1">
                <a:latin typeface="Palatino-Bold"/>
              </a:rPr>
              <a:t>javax.swing</a:t>
            </a:r>
            <a:r>
              <a:rPr lang="en-US" sz="1800" b="1" i="0" u="none" strike="noStrike" baseline="0" dirty="0">
                <a:latin typeface="Palatino-Bold"/>
              </a:rPr>
              <a:t> </a:t>
            </a:r>
            <a:r>
              <a:rPr lang="en-US" sz="1800" b="0" i="0" u="none" strike="noStrike" baseline="0" dirty="0">
                <a:latin typeface="Palatino-Roman"/>
              </a:rPr>
              <a:t>that is implemented by </a:t>
            </a:r>
            <a:r>
              <a:rPr lang="en-US" sz="1800" b="1" i="0" u="none" strike="noStrike" baseline="0" dirty="0" err="1">
                <a:latin typeface="Palatino-Bold"/>
              </a:rPr>
              <a:t>JFrame</a:t>
            </a:r>
            <a:r>
              <a:rPr lang="en-US" sz="1800" b="0" i="0" u="none" strike="noStrike" baseline="0" dirty="0">
                <a:latin typeface="Palatino-Roman"/>
              </a:rPr>
              <a:t>.</a:t>
            </a:r>
            <a:endParaRPr lang="en-IN" dirty="0"/>
          </a:p>
        </p:txBody>
      </p:sp>
    </p:spTree>
    <p:extLst>
      <p:ext uri="{BB962C8B-B14F-4D97-AF65-F5344CB8AC3E}">
        <p14:creationId xmlns:p14="http://schemas.microsoft.com/office/powerpoint/2010/main" val="2846193652"/>
      </p:ext>
    </p:extLst>
  </p:cSld>
  <p:clrMapOvr>
    <a:masterClrMapping/>
  </p:clrMapOvr>
  <mc:AlternateContent xmlns:mc="http://schemas.openxmlformats.org/markup-compatibility/2006" xmlns:p14="http://schemas.microsoft.com/office/powerpoint/2010/main">
    <mc:Choice Requires="p14">
      <p:transition spd="slow" p14:dur="2000" advTm="22180"/>
    </mc:Choice>
    <mc:Fallback xmlns="">
      <p:transition spd="slow" advTm="2218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195486"/>
            <a:ext cx="7710639" cy="64807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OBJECTIVES</a:t>
            </a:r>
            <a:endParaRPr dirty="0"/>
          </a:p>
        </p:txBody>
      </p:sp>
      <p:sp>
        <p:nvSpPr>
          <p:cNvPr id="92" name="Google Shape;92;p17"/>
          <p:cNvSpPr txBox="1">
            <a:spLocks noGrp="1"/>
          </p:cNvSpPr>
          <p:nvPr>
            <p:ph type="body" idx="1"/>
          </p:nvPr>
        </p:nvSpPr>
        <p:spPr>
          <a:xfrm>
            <a:off x="395536" y="915566"/>
            <a:ext cx="8280920" cy="3816424"/>
          </a:xfrm>
          <a:prstGeom prst="rect">
            <a:avLst/>
          </a:prstGeom>
        </p:spPr>
        <p:txBody>
          <a:bodyPr spcFirstLastPara="1" wrap="square" lIns="0" tIns="0" rIns="0" bIns="0" anchor="t" anchorCtr="0">
            <a:noAutofit/>
          </a:bodyPr>
          <a:lstStyle/>
          <a:p>
            <a:pPr lvl="0" algn="l" rtl="0">
              <a:spcBef>
                <a:spcPts val="600"/>
              </a:spcBef>
              <a:spcAft>
                <a:spcPts val="0"/>
              </a:spcAft>
              <a:buSzPts val="2400"/>
              <a:buFont typeface="Wingdings" panose="05000000000000000000" pitchFamily="2" charset="2"/>
              <a:buChar char="§"/>
            </a:pPr>
            <a:r>
              <a:rPr lang="en-US" dirty="0"/>
              <a:t>INTRODUCTION TO SWING</a:t>
            </a:r>
          </a:p>
          <a:p>
            <a:pPr lvl="0" algn="l" rtl="0">
              <a:spcBef>
                <a:spcPts val="600"/>
              </a:spcBef>
              <a:spcAft>
                <a:spcPts val="0"/>
              </a:spcAft>
              <a:buSzPts val="2400"/>
              <a:buFont typeface="Wingdings" panose="05000000000000000000" pitchFamily="2" charset="2"/>
              <a:buChar char="§"/>
            </a:pPr>
            <a:r>
              <a:rPr lang="en-US" dirty="0"/>
              <a:t>AWT VS SWING</a:t>
            </a:r>
          </a:p>
          <a:p>
            <a:pPr lvl="0" algn="l" rtl="0">
              <a:spcBef>
                <a:spcPts val="600"/>
              </a:spcBef>
              <a:spcAft>
                <a:spcPts val="0"/>
              </a:spcAft>
              <a:buSzPts val="2400"/>
              <a:buFont typeface="Wingdings" panose="05000000000000000000" pitchFamily="2" charset="2"/>
              <a:buChar char="§"/>
            </a:pPr>
            <a:r>
              <a:rPr lang="en-US" dirty="0"/>
              <a:t>FEATURES OF SWING</a:t>
            </a:r>
          </a:p>
          <a:p>
            <a:pPr lvl="0" algn="l" rtl="0">
              <a:spcBef>
                <a:spcPts val="600"/>
              </a:spcBef>
              <a:spcAft>
                <a:spcPts val="0"/>
              </a:spcAft>
              <a:buSzPts val="2400"/>
              <a:buFont typeface="Wingdings" panose="05000000000000000000" pitchFamily="2" charset="2"/>
              <a:buChar char="§"/>
            </a:pPr>
            <a:r>
              <a:rPr lang="en-US" dirty="0"/>
              <a:t>SWING ARCHITECTURE</a:t>
            </a:r>
          </a:p>
          <a:p>
            <a:pPr lvl="0" algn="l" rtl="0">
              <a:spcBef>
                <a:spcPts val="600"/>
              </a:spcBef>
              <a:spcAft>
                <a:spcPts val="0"/>
              </a:spcAft>
              <a:buSzPts val="2400"/>
              <a:buFont typeface="Wingdings" panose="05000000000000000000" pitchFamily="2" charset="2"/>
              <a:buChar char="§"/>
            </a:pPr>
            <a:r>
              <a:rPr lang="en-US" dirty="0"/>
              <a:t>SIMPLE SWING GUI PROGRAM</a:t>
            </a:r>
          </a:p>
          <a:p>
            <a:pPr lvl="0" algn="l" rtl="0">
              <a:spcBef>
                <a:spcPts val="600"/>
              </a:spcBef>
              <a:spcAft>
                <a:spcPts val="0"/>
              </a:spcAft>
              <a:buSzPts val="2400"/>
              <a:buFont typeface="Wingdings" panose="05000000000000000000" pitchFamily="2" charset="2"/>
              <a:buChar char="§"/>
            </a:pPr>
            <a:r>
              <a:rPr lang="en-US" dirty="0"/>
              <a:t>EVENT HANDLING</a:t>
            </a:r>
          </a:p>
          <a:p>
            <a:pPr lvl="0" algn="l" rtl="0">
              <a:spcBef>
                <a:spcPts val="600"/>
              </a:spcBef>
              <a:spcAft>
                <a:spcPts val="0"/>
              </a:spcAft>
              <a:buSzPts val="2400"/>
              <a:buFont typeface="Wingdings" panose="05000000000000000000" pitchFamily="2" charset="2"/>
              <a:buChar char="§"/>
            </a:pPr>
            <a:r>
              <a:rPr lang="en-US" dirty="0"/>
              <a:t>SWING CONTROLS</a:t>
            </a:r>
            <a:endParaRPr dirty="0"/>
          </a:p>
        </p:txBody>
      </p:sp>
      <p:sp>
        <p:nvSpPr>
          <p:cNvPr id="93" name="Google Shape;93;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51470"/>
            <a:ext cx="7068300" cy="360040"/>
          </a:xfrm>
        </p:spPr>
        <p:txBody>
          <a:bodyPr>
            <a:normAutofit fontScale="90000"/>
          </a:bodyPr>
          <a:lstStyle/>
          <a:p>
            <a:r>
              <a:rPr lang="en-IN" b="1" dirty="0"/>
              <a:t>A Simple Swing Application</a:t>
            </a:r>
            <a:endParaRPr lang="en-IN" dirty="0"/>
          </a:p>
        </p:txBody>
      </p:sp>
      <p:sp>
        <p:nvSpPr>
          <p:cNvPr id="2" name="Content Placeholder 1"/>
          <p:cNvSpPr>
            <a:spLocks noGrp="1"/>
          </p:cNvSpPr>
          <p:nvPr>
            <p:ph idx="1"/>
          </p:nvPr>
        </p:nvSpPr>
        <p:spPr>
          <a:xfrm>
            <a:off x="179512" y="483518"/>
            <a:ext cx="8856984" cy="4396793"/>
          </a:xfrm>
        </p:spPr>
        <p:txBody>
          <a:bodyPr>
            <a:normAutofit/>
          </a:bodyPr>
          <a:lstStyle/>
          <a:p>
            <a:pPr algn="just">
              <a:buFont typeface="Wingdings" panose="05000000000000000000" pitchFamily="2" charset="2"/>
              <a:buChar char="§"/>
            </a:pPr>
            <a:r>
              <a:rPr lang="en-US" sz="2100" dirty="0">
                <a:solidFill>
                  <a:srgbClr val="000000"/>
                </a:solidFill>
                <a:latin typeface="Times New Roman" panose="02020603050405020304" pitchFamily="18" charset="0"/>
              </a:rPr>
              <a:t>All your GUI manipulations are done from the event dispatch thread. </a:t>
            </a:r>
          </a:p>
          <a:p>
            <a:pPr algn="just">
              <a:buFont typeface="Wingdings" panose="05000000000000000000" pitchFamily="2" charset="2"/>
              <a:buChar char="§"/>
            </a:pPr>
            <a:r>
              <a:rPr lang="en-US" sz="2100" dirty="0">
                <a:solidFill>
                  <a:srgbClr val="000000"/>
                </a:solidFill>
                <a:highlight>
                  <a:srgbClr val="FFFF00"/>
                </a:highlight>
                <a:latin typeface="Times New Roman" panose="02020603050405020304" pitchFamily="18" charset="0"/>
              </a:rPr>
              <a:t>Every GUI application has an event dispatch thread: it is the thread that waits for events to occur and then dispatches those events to the appropriate event handlers.</a:t>
            </a:r>
          </a:p>
          <a:p>
            <a:pPr algn="just">
              <a:buFont typeface="Wingdings" panose="05000000000000000000" pitchFamily="2" charset="2"/>
              <a:buChar char="§"/>
            </a:pPr>
            <a:r>
              <a:rPr lang="en-US" sz="2100" dirty="0">
                <a:solidFill>
                  <a:srgbClr val="000000"/>
                </a:solidFill>
                <a:latin typeface="Times New Roman" panose="02020603050405020304" pitchFamily="18" charset="0"/>
              </a:rPr>
              <a:t> All of your event listener methods are invoked by the event dispatch thread, so any GUI manipulations you perform from an event listener are safe. </a:t>
            </a:r>
          </a:p>
          <a:p>
            <a:pPr algn="just">
              <a:buFont typeface="Wingdings" panose="05000000000000000000" pitchFamily="2" charset="2"/>
              <a:buChar char="§"/>
            </a:pPr>
            <a:r>
              <a:rPr lang="en-US" sz="2000" b="0" i="0" dirty="0">
                <a:solidFill>
                  <a:srgbClr val="000000"/>
                </a:solidFill>
                <a:effectLst/>
                <a:latin typeface="Times New Roman" panose="02020603050405020304" pitchFamily="18" charset="0"/>
              </a:rPr>
              <a:t>Swing provides two utility methods that allow you ask the event dispatch thread to run arbitrary code. </a:t>
            </a:r>
          </a:p>
          <a:p>
            <a:pPr algn="just">
              <a:buFont typeface="Wingdings" panose="05000000000000000000" pitchFamily="2" charset="2"/>
              <a:buChar char="§"/>
            </a:pPr>
            <a:r>
              <a:rPr lang="en-US" sz="2000" b="0" i="0" dirty="0">
                <a:solidFill>
                  <a:srgbClr val="000000"/>
                </a:solidFill>
                <a:effectLst/>
                <a:latin typeface="Times New Roman" panose="02020603050405020304" pitchFamily="18" charset="0"/>
              </a:rPr>
              <a:t>The methods are </a:t>
            </a:r>
            <a:r>
              <a:rPr lang="en-US" sz="2000" b="0" i="0" dirty="0" err="1">
                <a:solidFill>
                  <a:srgbClr val="000000"/>
                </a:solidFill>
                <a:effectLst/>
                <a:latin typeface="Times New Roman" panose="02020603050405020304" pitchFamily="18" charset="0"/>
              </a:rPr>
              <a:t>SwingUtilities.invokeLater</a:t>
            </a:r>
            <a:r>
              <a:rPr lang="en-US" sz="2000" b="0" i="0" dirty="0">
                <a:solidFill>
                  <a:srgbClr val="000000"/>
                </a:solidFill>
                <a:effectLst/>
                <a:latin typeface="Times New Roman" panose="02020603050405020304" pitchFamily="18" charset="0"/>
              </a:rPr>
              <a:t>() and </a:t>
            </a:r>
            <a:r>
              <a:rPr lang="en-US" sz="2000" b="0" i="0" dirty="0" err="1">
                <a:solidFill>
                  <a:srgbClr val="000000"/>
                </a:solidFill>
                <a:effectLst/>
                <a:latin typeface="Times New Roman" panose="02020603050405020304" pitchFamily="18" charset="0"/>
              </a:rPr>
              <a:t>SwingUtilities.invokeAndWait</a:t>
            </a:r>
            <a:r>
              <a:rPr lang="en-US" sz="2000" b="0" i="0" dirty="0">
                <a:solidFill>
                  <a:srgbClr val="000000"/>
                </a:solidFill>
                <a:effectLst/>
                <a:latin typeface="Times New Roman" panose="02020603050405020304" pitchFamily="18" charset="0"/>
              </a:rPr>
              <a:t>(). </a:t>
            </a:r>
          </a:p>
          <a:p>
            <a:pPr algn="just">
              <a:buFont typeface="Wingdings" panose="05000000000000000000" pitchFamily="2" charset="2"/>
              <a:buChar char="§"/>
            </a:pPr>
            <a:r>
              <a:rPr lang="en-US" sz="2000" b="0" i="0" dirty="0">
                <a:solidFill>
                  <a:srgbClr val="000000"/>
                </a:solidFill>
                <a:effectLst/>
                <a:latin typeface="Times New Roman" panose="02020603050405020304" pitchFamily="18" charset="0"/>
              </a:rPr>
              <a:t>You pass a Runnable object to each method, and the run() method of this object is invoked from the event thread.</a:t>
            </a:r>
            <a:endParaRPr lang="en-IN" sz="2000" dirty="0"/>
          </a:p>
        </p:txBody>
      </p:sp>
    </p:spTree>
    <p:extLst>
      <p:ext uri="{BB962C8B-B14F-4D97-AF65-F5344CB8AC3E}">
        <p14:creationId xmlns:p14="http://schemas.microsoft.com/office/powerpoint/2010/main" val="858634628"/>
      </p:ext>
    </p:extLst>
  </p:cSld>
  <p:clrMapOvr>
    <a:masterClrMapping/>
  </p:clrMapOvr>
  <mc:AlternateContent xmlns:mc="http://schemas.openxmlformats.org/markup-compatibility/2006" xmlns:p14="http://schemas.microsoft.com/office/powerpoint/2010/main">
    <mc:Choice Requires="p14">
      <p:transition spd="slow" p14:dur="2000" advTm="32085"/>
    </mc:Choice>
    <mc:Fallback xmlns="">
      <p:transition spd="slow" advTm="3208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339502"/>
            <a:ext cx="7068300" cy="432048"/>
          </a:xfrm>
        </p:spPr>
        <p:txBody>
          <a:bodyPr>
            <a:normAutofit fontScale="90000"/>
          </a:bodyPr>
          <a:lstStyle/>
          <a:p>
            <a:r>
              <a:rPr lang="en-IN" b="1" dirty="0"/>
              <a:t>A Simple Swing Application</a:t>
            </a:r>
            <a:endParaRPr lang="en-IN" dirty="0"/>
          </a:p>
        </p:txBody>
      </p:sp>
      <p:sp>
        <p:nvSpPr>
          <p:cNvPr id="2" name="Content Placeholder 1"/>
          <p:cNvSpPr>
            <a:spLocks noGrp="1"/>
          </p:cNvSpPr>
          <p:nvPr>
            <p:ph idx="1"/>
          </p:nvPr>
        </p:nvSpPr>
        <p:spPr>
          <a:xfrm>
            <a:off x="179512" y="987574"/>
            <a:ext cx="8856984" cy="3892737"/>
          </a:xfrm>
        </p:spPr>
        <p:txBody>
          <a:bodyPr>
            <a:normAutofit/>
          </a:bodyPr>
          <a:lstStyle/>
          <a:p>
            <a:pPr algn="just">
              <a:buFont typeface="Wingdings" panose="05000000000000000000" pitchFamily="2" charset="2"/>
              <a:buChar char="§"/>
            </a:pPr>
            <a:r>
              <a:rPr lang="en-US" sz="2000" b="0" i="0" dirty="0" err="1">
                <a:solidFill>
                  <a:srgbClr val="000000"/>
                </a:solidFill>
                <a:effectLst/>
                <a:latin typeface="Times New Roman" panose="02020603050405020304" pitchFamily="18" charset="0"/>
              </a:rPr>
              <a:t>invokeLater</a:t>
            </a:r>
            <a:r>
              <a:rPr lang="en-US" sz="2000" b="0" i="0" dirty="0">
                <a:solidFill>
                  <a:srgbClr val="000000"/>
                </a:solidFill>
                <a:effectLst/>
                <a:latin typeface="Times New Roman" panose="02020603050405020304" pitchFamily="18" charset="0"/>
              </a:rPr>
              <a:t>() returns right away, regardless of when the run() method is invoked, while </a:t>
            </a:r>
            <a:r>
              <a:rPr lang="en-US" sz="2000" b="0" i="0" dirty="0" err="1">
                <a:solidFill>
                  <a:srgbClr val="000000"/>
                </a:solidFill>
                <a:effectLst/>
                <a:latin typeface="Times New Roman" panose="02020603050405020304" pitchFamily="18" charset="0"/>
              </a:rPr>
              <a:t>invokeAndWait</a:t>
            </a:r>
            <a:r>
              <a:rPr lang="en-US" sz="2000" b="0" i="0" dirty="0">
                <a:solidFill>
                  <a:srgbClr val="000000"/>
                </a:solidFill>
                <a:effectLst/>
                <a:latin typeface="Times New Roman" panose="02020603050405020304" pitchFamily="18" charset="0"/>
              </a:rPr>
              <a:t>() does not return until the run() method has completed. </a:t>
            </a:r>
          </a:p>
          <a:p>
            <a:pPr algn="just">
              <a:buFont typeface="Wingdings" panose="05000000000000000000" pitchFamily="2" charset="2"/>
              <a:buChar char="§"/>
            </a:pPr>
            <a:r>
              <a:rPr lang="en-US" sz="2000" b="0" i="0" dirty="0">
                <a:solidFill>
                  <a:srgbClr val="000000"/>
                </a:solidFill>
                <a:effectLst/>
                <a:latin typeface="Times New Roman" panose="02020603050405020304" pitchFamily="18" charset="0"/>
              </a:rPr>
              <a:t>Each method encapsulates the Runnable object within a special event object and places the event on the event queue.</a:t>
            </a:r>
          </a:p>
          <a:p>
            <a:pPr algn="just">
              <a:buFont typeface="Wingdings" panose="05000000000000000000" pitchFamily="2" charset="2"/>
              <a:buChar char="§"/>
            </a:pPr>
            <a:r>
              <a:rPr lang="en-US" sz="2000" b="0" i="0" dirty="0">
                <a:solidFill>
                  <a:srgbClr val="000000"/>
                </a:solidFill>
                <a:effectLst/>
                <a:latin typeface="Times New Roman" panose="02020603050405020304" pitchFamily="18" charset="0"/>
              </a:rPr>
              <a:t>Then, when all pending events have been handled, the Runnable object is extracted from the event queue and the event dispatch thread calls its run() method.</a:t>
            </a:r>
          </a:p>
        </p:txBody>
      </p:sp>
    </p:spTree>
    <p:extLst>
      <p:ext uri="{BB962C8B-B14F-4D97-AF65-F5344CB8AC3E}">
        <p14:creationId xmlns:p14="http://schemas.microsoft.com/office/powerpoint/2010/main" val="300652179"/>
      </p:ext>
    </p:extLst>
  </p:cSld>
  <p:clrMapOvr>
    <a:masterClrMapping/>
  </p:clrMapOvr>
  <mc:AlternateContent xmlns:mc="http://schemas.openxmlformats.org/markup-compatibility/2006" xmlns:p14="http://schemas.microsoft.com/office/powerpoint/2010/main">
    <mc:Choice Requires="p14">
      <p:transition spd="slow" p14:dur="2000" advTm="32085"/>
    </mc:Choice>
    <mc:Fallback xmlns="">
      <p:transition spd="slow" advTm="3208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339502"/>
            <a:ext cx="7068300" cy="432048"/>
          </a:xfrm>
        </p:spPr>
        <p:txBody>
          <a:bodyPr>
            <a:normAutofit fontScale="90000"/>
          </a:bodyPr>
          <a:lstStyle/>
          <a:p>
            <a:r>
              <a:rPr lang="en-IN" b="1" dirty="0"/>
              <a:t>A Simple Swing Application</a:t>
            </a:r>
            <a:endParaRPr lang="en-IN" dirty="0"/>
          </a:p>
        </p:txBody>
      </p:sp>
      <p:sp>
        <p:nvSpPr>
          <p:cNvPr id="2" name="Content Placeholder 1"/>
          <p:cNvSpPr>
            <a:spLocks noGrp="1"/>
          </p:cNvSpPr>
          <p:nvPr>
            <p:ph idx="1"/>
          </p:nvPr>
        </p:nvSpPr>
        <p:spPr>
          <a:xfrm>
            <a:off x="467544" y="987574"/>
            <a:ext cx="8568952" cy="3892737"/>
          </a:xfrm>
        </p:spPr>
        <p:txBody>
          <a:bodyPr>
            <a:normAutofit/>
          </a:bodyPr>
          <a:lstStyle/>
          <a:p>
            <a:pPr algn="just">
              <a:buFont typeface="Wingdings" panose="05000000000000000000" pitchFamily="2" charset="2"/>
              <a:buChar char="§"/>
            </a:pPr>
            <a:r>
              <a:rPr lang="en-IN" sz="2000" b="1" dirty="0" err="1"/>
              <a:t>SwingDemo</a:t>
            </a:r>
            <a:r>
              <a:rPr lang="en-IN" sz="2000" b="1" dirty="0"/>
              <a:t> </a:t>
            </a:r>
            <a:r>
              <a:rPr lang="en-IN" sz="2000" dirty="0"/>
              <a:t>object to be created on the </a:t>
            </a:r>
            <a:r>
              <a:rPr lang="en-IN" sz="2000" i="1" dirty="0"/>
              <a:t>event dispatching thread </a:t>
            </a:r>
            <a:r>
              <a:rPr lang="en-IN" sz="2000" dirty="0"/>
              <a:t>rather than on the main thread of the application.</a:t>
            </a:r>
          </a:p>
          <a:p>
            <a:pPr algn="just">
              <a:buFont typeface="Wingdings" panose="05000000000000000000" pitchFamily="2" charset="2"/>
              <a:buChar char="§"/>
            </a:pPr>
            <a:r>
              <a:rPr lang="en-IN" sz="2000" dirty="0"/>
              <a:t>Swing programs are event-driven.</a:t>
            </a:r>
          </a:p>
          <a:p>
            <a:pPr algn="just">
              <a:buFont typeface="Wingdings" panose="05000000000000000000" pitchFamily="2" charset="2"/>
              <a:buChar char="§"/>
            </a:pPr>
            <a:r>
              <a:rPr lang="en-IN" sz="2000" dirty="0"/>
              <a:t>The handler is executed on the event dispatching thread provided by Swing and not on the main thread of the application. </a:t>
            </a:r>
          </a:p>
          <a:p>
            <a:pPr algn="just">
              <a:buFont typeface="Wingdings" panose="05000000000000000000" pitchFamily="2" charset="2"/>
              <a:buChar char="§"/>
            </a:pPr>
            <a:r>
              <a:rPr lang="en-IN" sz="2000" dirty="0"/>
              <a:t>Thus, although event handlers are defined by your program, they are called on a thread that was not created by your program.</a:t>
            </a:r>
          </a:p>
        </p:txBody>
      </p:sp>
    </p:spTree>
    <p:extLst>
      <p:ext uri="{BB962C8B-B14F-4D97-AF65-F5344CB8AC3E}">
        <p14:creationId xmlns:p14="http://schemas.microsoft.com/office/powerpoint/2010/main" val="324194958"/>
      </p:ext>
    </p:extLst>
  </p:cSld>
  <p:clrMapOvr>
    <a:masterClrMapping/>
  </p:clrMapOvr>
  <mc:AlternateContent xmlns:mc="http://schemas.openxmlformats.org/markup-compatibility/2006" xmlns:p14="http://schemas.microsoft.com/office/powerpoint/2010/main">
    <mc:Choice Requires="p14">
      <p:transition spd="slow" p14:dur="2000" advTm="32085"/>
    </mc:Choice>
    <mc:Fallback xmlns="">
      <p:transition spd="slow" advTm="3208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066F-8570-4816-93D1-89D2EEB177E3}"/>
              </a:ext>
            </a:extLst>
          </p:cNvPr>
          <p:cNvSpPr>
            <a:spLocks noGrp="1"/>
          </p:cNvSpPr>
          <p:nvPr>
            <p:ph type="title"/>
          </p:nvPr>
        </p:nvSpPr>
        <p:spPr/>
        <p:txBody>
          <a:bodyPr/>
          <a:lstStyle/>
          <a:p>
            <a:r>
              <a:rPr lang="en-US" dirty="0"/>
              <a:t>Anonymous Inner Class</a:t>
            </a:r>
            <a:endParaRPr lang="en-IN" dirty="0"/>
          </a:p>
        </p:txBody>
      </p:sp>
      <p:sp>
        <p:nvSpPr>
          <p:cNvPr id="3" name="Content Placeholder 2">
            <a:extLst>
              <a:ext uri="{FF2B5EF4-FFF2-40B4-BE49-F238E27FC236}">
                <a16:creationId xmlns:a16="http://schemas.microsoft.com/office/drawing/2014/main" id="{289DDDF8-F2CA-4D0F-94DF-CF25C7D2B2FA}"/>
              </a:ext>
            </a:extLst>
          </p:cNvPr>
          <p:cNvSpPr>
            <a:spLocks noGrp="1"/>
          </p:cNvSpPr>
          <p:nvPr>
            <p:ph idx="1"/>
          </p:nvPr>
        </p:nvSpPr>
        <p:spPr/>
        <p:txBody>
          <a:bodyPr/>
          <a:lstStyle/>
          <a:p>
            <a:r>
              <a:rPr lang="en-US" dirty="0"/>
              <a:t>It is an inner class without a name and for which only a single object is created. An anonymous inner class can be useful when making an instance of an object with certain “extras” such as overriding methods of a class or interface, without having to actually subclass a class.</a:t>
            </a:r>
          </a:p>
          <a:p>
            <a:endParaRPr lang="en-US" dirty="0"/>
          </a:p>
          <a:p>
            <a:r>
              <a:rPr lang="en-US" dirty="0"/>
              <a:t>Tip: Anonymous inner classes are useful in writing implementation classes for listener interfaces in graphics programming. </a:t>
            </a:r>
            <a:endParaRPr lang="en-IN" dirty="0"/>
          </a:p>
        </p:txBody>
      </p:sp>
      <p:sp>
        <p:nvSpPr>
          <p:cNvPr id="4" name="Slide Number Placeholder 3">
            <a:extLst>
              <a:ext uri="{FF2B5EF4-FFF2-40B4-BE49-F238E27FC236}">
                <a16:creationId xmlns:a16="http://schemas.microsoft.com/office/drawing/2014/main" id="{0BE5D9CF-15CB-4708-8FD7-D67301743803}"/>
              </a:ext>
            </a:extLst>
          </p:cNvPr>
          <p:cNvSpPr>
            <a:spLocks noGrp="1"/>
          </p:cNvSpPr>
          <p:nvPr>
            <p:ph type="sldNum" sz="quarter" idx="12"/>
          </p:nvPr>
        </p:nvSpPr>
        <p:spPr/>
        <p:txBody>
          <a:bodyPr/>
          <a:lstStyle/>
          <a:p>
            <a:fld id="{6CF23930-7DA6-4D8E-90C1-53BC0B3BD101}" type="slidenum">
              <a:rPr lang="en-IN" smtClean="0"/>
              <a:t>23</a:t>
            </a:fld>
            <a:endParaRPr lang="en-IN"/>
          </a:p>
        </p:txBody>
      </p:sp>
    </p:spTree>
    <p:extLst>
      <p:ext uri="{BB962C8B-B14F-4D97-AF65-F5344CB8AC3E}">
        <p14:creationId xmlns:p14="http://schemas.microsoft.com/office/powerpoint/2010/main" val="906001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F683-4B5B-4C30-A200-DF728FE36AC5}"/>
              </a:ext>
            </a:extLst>
          </p:cNvPr>
          <p:cNvSpPr>
            <a:spLocks noGrp="1"/>
          </p:cNvSpPr>
          <p:nvPr>
            <p:ph type="title"/>
          </p:nvPr>
        </p:nvSpPr>
        <p:spPr/>
        <p:txBody>
          <a:bodyPr>
            <a:normAutofit fontScale="90000"/>
          </a:bodyPr>
          <a:lstStyle/>
          <a:p>
            <a:r>
              <a:rPr lang="en-US" b="0" i="0" dirty="0">
                <a:solidFill>
                  <a:srgbClr val="273239"/>
                </a:solidFill>
                <a:effectLst/>
                <a:latin typeface="urw-din"/>
              </a:rPr>
              <a:t>The Difference Between Regular Class(normal Classes) And Anonymous Inner Class</a:t>
            </a:r>
            <a:br>
              <a:rPr lang="en-US" b="0"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02D2831F-62BD-453A-A6FF-38F4ED49E7DC}"/>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273239"/>
                </a:solidFill>
                <a:effectLst/>
                <a:latin typeface="urw-din"/>
              </a:rPr>
              <a:t>A normal class can implement any number of interfaces but the anonymous inner class can implement only one interface at a time.</a:t>
            </a:r>
          </a:p>
          <a:p>
            <a:pPr algn="l" fontAlgn="base">
              <a:buFont typeface="Arial" panose="020B0604020202020204" pitchFamily="34" charset="0"/>
              <a:buChar char="•"/>
            </a:pPr>
            <a:r>
              <a:rPr lang="en-US" b="0" i="0" dirty="0">
                <a:solidFill>
                  <a:srgbClr val="273239"/>
                </a:solidFill>
                <a:effectLst/>
                <a:latin typeface="urw-din"/>
              </a:rPr>
              <a:t>A regular class can extend a class and implement any number of interfaces simultaneously. But anonymous Inner class can extend a class or can implement an interface but not both at a time.</a:t>
            </a:r>
          </a:p>
          <a:p>
            <a:pPr algn="l" fontAlgn="base">
              <a:buFont typeface="Arial" panose="020B0604020202020204" pitchFamily="34" charset="0"/>
              <a:buChar char="•"/>
            </a:pPr>
            <a:r>
              <a:rPr lang="en-US" b="0" i="0" dirty="0">
                <a:solidFill>
                  <a:srgbClr val="273239"/>
                </a:solidFill>
                <a:effectLst/>
                <a:latin typeface="urw-din"/>
              </a:rPr>
              <a:t>For regular/normal class, we can write any number of constructors but we can’t write any constructor for anonymous Inner class because the anonymous class does not have any name and while defining constructor class name and constructor name must be same.</a:t>
            </a:r>
          </a:p>
          <a:p>
            <a:endParaRPr lang="en-IN" dirty="0"/>
          </a:p>
        </p:txBody>
      </p:sp>
      <p:sp>
        <p:nvSpPr>
          <p:cNvPr id="4" name="Slide Number Placeholder 3">
            <a:extLst>
              <a:ext uri="{FF2B5EF4-FFF2-40B4-BE49-F238E27FC236}">
                <a16:creationId xmlns:a16="http://schemas.microsoft.com/office/drawing/2014/main" id="{FC0A28BC-360C-4611-9F9A-19BB3CF7A50C}"/>
              </a:ext>
            </a:extLst>
          </p:cNvPr>
          <p:cNvSpPr>
            <a:spLocks noGrp="1"/>
          </p:cNvSpPr>
          <p:nvPr>
            <p:ph type="sldNum" sz="quarter" idx="12"/>
          </p:nvPr>
        </p:nvSpPr>
        <p:spPr/>
        <p:txBody>
          <a:bodyPr/>
          <a:lstStyle/>
          <a:p>
            <a:fld id="{6CF23930-7DA6-4D8E-90C1-53BC0B3BD101}" type="slidenum">
              <a:rPr lang="en-IN" smtClean="0"/>
              <a:t>24</a:t>
            </a:fld>
            <a:endParaRPr lang="en-IN"/>
          </a:p>
        </p:txBody>
      </p:sp>
    </p:spTree>
    <p:extLst>
      <p:ext uri="{BB962C8B-B14F-4D97-AF65-F5344CB8AC3E}">
        <p14:creationId xmlns:p14="http://schemas.microsoft.com/office/powerpoint/2010/main" val="198010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AA0A5-C985-401C-9FCE-52DDCD3A26DB}"/>
              </a:ext>
            </a:extLst>
          </p:cNvPr>
          <p:cNvSpPr>
            <a:spLocks noGrp="1"/>
          </p:cNvSpPr>
          <p:nvPr>
            <p:ph sz="half" idx="1"/>
          </p:nvPr>
        </p:nvSpPr>
        <p:spPr>
          <a:xfrm>
            <a:off x="251520" y="123478"/>
            <a:ext cx="3886200" cy="3774281"/>
          </a:xfrm>
        </p:spPr>
        <p:txBody>
          <a:bodyPr>
            <a:noAutofit/>
          </a:bodyPr>
          <a:lstStyle/>
          <a:p>
            <a:pPr marL="0" indent="0">
              <a:buNone/>
            </a:pPr>
            <a:r>
              <a:rPr lang="en-IN" sz="1400" dirty="0"/>
              <a:t>/ *Java program to demonstrate Need for Anonymous Inner class*/</a:t>
            </a:r>
          </a:p>
          <a:p>
            <a:pPr marL="0" indent="0">
              <a:buNone/>
            </a:pPr>
            <a:r>
              <a:rPr lang="en-IN" sz="1400" dirty="0"/>
              <a:t>// Interface</a:t>
            </a:r>
          </a:p>
          <a:p>
            <a:pPr marL="0" indent="0">
              <a:buNone/>
            </a:pPr>
            <a:r>
              <a:rPr lang="en-IN" sz="1400" dirty="0"/>
              <a:t>interface Age {	// Defining variables and methods</a:t>
            </a:r>
          </a:p>
          <a:p>
            <a:pPr marL="0" indent="0">
              <a:buNone/>
            </a:pPr>
            <a:r>
              <a:rPr lang="en-IN" sz="1400" dirty="0"/>
              <a:t>	int x = 21;</a:t>
            </a:r>
          </a:p>
          <a:p>
            <a:pPr marL="0" indent="0">
              <a:buNone/>
            </a:pPr>
            <a:r>
              <a:rPr lang="en-IN" sz="1400" dirty="0"/>
              <a:t>	void </a:t>
            </a:r>
            <a:r>
              <a:rPr lang="en-IN" sz="1400" dirty="0" err="1"/>
              <a:t>getAge</a:t>
            </a:r>
            <a:r>
              <a:rPr lang="en-IN" sz="1400" dirty="0"/>
              <a:t>();</a:t>
            </a:r>
          </a:p>
          <a:p>
            <a:pPr marL="0" indent="0">
              <a:buNone/>
            </a:pPr>
            <a:r>
              <a:rPr lang="en-IN" sz="1400" dirty="0"/>
              <a:t>}</a:t>
            </a:r>
          </a:p>
          <a:p>
            <a:pPr marL="0" indent="0">
              <a:buNone/>
            </a:pPr>
            <a:r>
              <a:rPr lang="en-IN" sz="1400" dirty="0"/>
              <a:t>// Class 1</a:t>
            </a:r>
          </a:p>
          <a:p>
            <a:pPr marL="0" indent="0">
              <a:buNone/>
            </a:pPr>
            <a:r>
              <a:rPr lang="en-IN" sz="1400" dirty="0"/>
              <a:t>// Helper class implementing methods of Age Interface</a:t>
            </a:r>
          </a:p>
          <a:p>
            <a:pPr marL="0" indent="0">
              <a:buNone/>
            </a:pPr>
            <a:r>
              <a:rPr lang="en-IN" sz="1400" dirty="0"/>
              <a:t>class </a:t>
            </a:r>
            <a:r>
              <a:rPr lang="en-IN" sz="1400" dirty="0" err="1"/>
              <a:t>MyClass</a:t>
            </a:r>
            <a:r>
              <a:rPr lang="en-IN" sz="1400" dirty="0"/>
              <a:t> implements Age {</a:t>
            </a:r>
          </a:p>
          <a:p>
            <a:pPr marL="0" indent="0">
              <a:buNone/>
            </a:pPr>
            <a:r>
              <a:rPr lang="en-IN" sz="1400" dirty="0"/>
              <a:t>	// Overriding </a:t>
            </a:r>
            <a:r>
              <a:rPr lang="en-IN" sz="1400" dirty="0" err="1"/>
              <a:t>getAge</a:t>
            </a:r>
            <a:r>
              <a:rPr lang="en-IN" sz="1400" dirty="0"/>
              <a:t>() method</a:t>
            </a:r>
          </a:p>
          <a:p>
            <a:pPr marL="0" indent="0">
              <a:buNone/>
            </a:pPr>
            <a:r>
              <a:rPr lang="en-IN" sz="1400" dirty="0"/>
              <a:t>	@Override public void </a:t>
            </a:r>
            <a:r>
              <a:rPr lang="en-IN" sz="1400" dirty="0" err="1"/>
              <a:t>getAge</a:t>
            </a:r>
            <a:r>
              <a:rPr lang="en-IN" sz="1400" dirty="0"/>
              <a:t>()</a:t>
            </a:r>
          </a:p>
          <a:p>
            <a:pPr marL="0" indent="0">
              <a:buNone/>
            </a:pPr>
            <a:r>
              <a:rPr lang="en-IN" sz="1400" dirty="0"/>
              <a:t>	{</a:t>
            </a:r>
          </a:p>
          <a:p>
            <a:pPr marL="0" indent="0">
              <a:buNone/>
            </a:pPr>
            <a:r>
              <a:rPr lang="en-IN" sz="1400" dirty="0"/>
              <a:t>		// Print statement</a:t>
            </a:r>
          </a:p>
          <a:p>
            <a:pPr marL="0" indent="0">
              <a:buNone/>
            </a:pPr>
            <a:r>
              <a:rPr lang="en-IN" sz="1400" dirty="0"/>
              <a:t>		</a:t>
            </a:r>
            <a:r>
              <a:rPr lang="en-IN" sz="1400" dirty="0" err="1"/>
              <a:t>System.out.print</a:t>
            </a:r>
            <a:r>
              <a:rPr lang="en-IN" sz="1400" dirty="0"/>
              <a:t>("Age is " + x);</a:t>
            </a:r>
          </a:p>
          <a:p>
            <a:pPr marL="0" indent="0">
              <a:buNone/>
            </a:pPr>
            <a:r>
              <a:rPr lang="en-IN" sz="1400" dirty="0"/>
              <a:t>	}}</a:t>
            </a:r>
          </a:p>
        </p:txBody>
      </p:sp>
      <p:sp>
        <p:nvSpPr>
          <p:cNvPr id="6" name="Content Placeholder 5">
            <a:extLst>
              <a:ext uri="{FF2B5EF4-FFF2-40B4-BE49-F238E27FC236}">
                <a16:creationId xmlns:a16="http://schemas.microsoft.com/office/drawing/2014/main" id="{868DBFB4-AA63-4AC2-B02F-B1A8776DEC96}"/>
              </a:ext>
            </a:extLst>
          </p:cNvPr>
          <p:cNvSpPr>
            <a:spLocks noGrp="1"/>
          </p:cNvSpPr>
          <p:nvPr>
            <p:ph sz="half" idx="2"/>
          </p:nvPr>
        </p:nvSpPr>
        <p:spPr>
          <a:xfrm>
            <a:off x="4629150" y="102394"/>
            <a:ext cx="4407346" cy="5041106"/>
          </a:xfrm>
        </p:spPr>
        <p:txBody>
          <a:bodyPr>
            <a:normAutofit fontScale="85000" lnSpcReduction="20000"/>
          </a:bodyPr>
          <a:lstStyle/>
          <a:p>
            <a:pPr marL="0" indent="0">
              <a:buNone/>
            </a:pPr>
            <a:r>
              <a:rPr lang="en-IN" dirty="0"/>
              <a:t>// Class 2</a:t>
            </a:r>
          </a:p>
          <a:p>
            <a:pPr marL="0" indent="0">
              <a:buNone/>
            </a:pPr>
            <a:r>
              <a:rPr lang="en-IN" dirty="0"/>
              <a:t>// Main class</a:t>
            </a:r>
          </a:p>
          <a:p>
            <a:pPr marL="0" indent="0">
              <a:buNone/>
            </a:pPr>
            <a:r>
              <a:rPr lang="en-IN" dirty="0"/>
              <a:t>// </a:t>
            </a:r>
            <a:r>
              <a:rPr lang="en-IN" dirty="0" err="1"/>
              <a:t>AnonymousDemo</a:t>
            </a:r>
            <a:endParaRPr lang="en-IN" dirty="0"/>
          </a:p>
          <a:p>
            <a:pPr marL="0" indent="0">
              <a:buNone/>
            </a:pPr>
            <a:r>
              <a:rPr lang="en-IN" dirty="0"/>
              <a:t>class GFG {</a:t>
            </a:r>
          </a:p>
          <a:p>
            <a:pPr marL="0" indent="0">
              <a:buNone/>
            </a:pPr>
            <a:r>
              <a:rPr lang="en-IN" dirty="0"/>
              <a:t>	// Main driver method</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Class 1 is implementation class of Age interface</a:t>
            </a:r>
          </a:p>
          <a:p>
            <a:pPr marL="0" indent="0">
              <a:buNone/>
            </a:pPr>
            <a:r>
              <a:rPr lang="en-IN" dirty="0"/>
              <a:t>		</a:t>
            </a:r>
            <a:r>
              <a:rPr lang="en-IN" dirty="0" err="1"/>
              <a:t>MyClass</a:t>
            </a:r>
            <a:r>
              <a:rPr lang="en-IN" dirty="0"/>
              <a:t> </a:t>
            </a:r>
            <a:r>
              <a:rPr lang="en-IN" dirty="0" err="1"/>
              <a:t>obj</a:t>
            </a:r>
            <a:r>
              <a:rPr lang="en-IN" dirty="0"/>
              <a:t> = new </a:t>
            </a:r>
            <a:r>
              <a:rPr lang="en-IN" dirty="0" err="1"/>
              <a:t>MyClass</a:t>
            </a:r>
            <a:r>
              <a:rPr lang="en-IN" dirty="0"/>
              <a:t>();</a:t>
            </a:r>
          </a:p>
          <a:p>
            <a:pPr marL="0" indent="0">
              <a:buNone/>
            </a:pPr>
            <a:endParaRPr lang="en-IN" dirty="0"/>
          </a:p>
          <a:p>
            <a:pPr marL="0" indent="0">
              <a:buNone/>
            </a:pPr>
            <a:r>
              <a:rPr lang="en-IN" dirty="0"/>
              <a:t>// calling </a:t>
            </a:r>
            <a:r>
              <a:rPr lang="en-IN" dirty="0" err="1"/>
              <a:t>getage</a:t>
            </a:r>
            <a:r>
              <a:rPr lang="en-IN" dirty="0"/>
              <a:t>() method implemented at Class1</a:t>
            </a:r>
          </a:p>
          <a:p>
            <a:pPr marL="0" indent="0">
              <a:buNone/>
            </a:pPr>
            <a:r>
              <a:rPr lang="en-IN" dirty="0"/>
              <a:t>		// inside main() method</a:t>
            </a:r>
          </a:p>
          <a:p>
            <a:pPr marL="0" indent="0">
              <a:buNone/>
            </a:pPr>
            <a:r>
              <a:rPr lang="en-IN" dirty="0"/>
              <a:t>		</a:t>
            </a:r>
            <a:r>
              <a:rPr lang="en-IN" dirty="0" err="1"/>
              <a:t>obj.getAge</a:t>
            </a:r>
            <a:r>
              <a:rPr lang="en-IN" dirty="0"/>
              <a:t>();</a:t>
            </a:r>
          </a:p>
          <a:p>
            <a:pPr marL="0" indent="0">
              <a:buNone/>
            </a:pPr>
            <a:r>
              <a:rPr lang="en-IN" dirty="0"/>
              <a:t>	}</a:t>
            </a:r>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AC76594C-8C97-43E6-B609-E2645375F1A0}"/>
              </a:ext>
            </a:extLst>
          </p:cNvPr>
          <p:cNvSpPr>
            <a:spLocks noGrp="1"/>
          </p:cNvSpPr>
          <p:nvPr>
            <p:ph type="sldNum" sz="quarter" idx="12"/>
          </p:nvPr>
        </p:nvSpPr>
        <p:spPr/>
        <p:txBody>
          <a:bodyPr/>
          <a:lstStyle/>
          <a:p>
            <a:fld id="{6CF23930-7DA6-4D8E-90C1-53BC0B3BD101}" type="slidenum">
              <a:rPr lang="en-IN" smtClean="0"/>
              <a:t>25</a:t>
            </a:fld>
            <a:endParaRPr lang="en-IN"/>
          </a:p>
        </p:txBody>
      </p:sp>
      <p:sp>
        <p:nvSpPr>
          <p:cNvPr id="7" name="Rectangle 6">
            <a:extLst>
              <a:ext uri="{FF2B5EF4-FFF2-40B4-BE49-F238E27FC236}">
                <a16:creationId xmlns:a16="http://schemas.microsoft.com/office/drawing/2014/main" id="{F5B7706B-8D8E-4208-B63B-20E3419921A1}"/>
              </a:ext>
            </a:extLst>
          </p:cNvPr>
          <p:cNvSpPr/>
          <p:nvPr/>
        </p:nvSpPr>
        <p:spPr>
          <a:xfrm>
            <a:off x="4572000" y="102393"/>
            <a:ext cx="4176464" cy="5041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837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841F6BB-70A8-4175-B1E5-7B750A17C5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7" name="TextBox 6">
            <a:extLst>
              <a:ext uri="{FF2B5EF4-FFF2-40B4-BE49-F238E27FC236}">
                <a16:creationId xmlns:a16="http://schemas.microsoft.com/office/drawing/2014/main" id="{19CAE23E-DE0D-4868-A659-727F25CB35B5}"/>
              </a:ext>
            </a:extLst>
          </p:cNvPr>
          <p:cNvSpPr txBox="1"/>
          <p:nvPr/>
        </p:nvSpPr>
        <p:spPr>
          <a:xfrm>
            <a:off x="628650" y="-59740"/>
            <a:ext cx="7038528" cy="5262979"/>
          </a:xfrm>
          <a:prstGeom prst="rect">
            <a:avLst/>
          </a:prstGeom>
          <a:noFill/>
        </p:spPr>
        <p:txBody>
          <a:bodyPr wrap="square">
            <a:spAutoFit/>
          </a:bodyPr>
          <a:lstStyle/>
          <a:p>
            <a:r>
              <a:rPr lang="en-IN" sz="1200" dirty="0"/>
              <a:t>// Java Program to Demonstrate Anonymous inner class</a:t>
            </a:r>
          </a:p>
          <a:p>
            <a:endParaRPr lang="en-IN" sz="1200" dirty="0"/>
          </a:p>
          <a:p>
            <a:r>
              <a:rPr lang="en-IN" sz="1200" dirty="0"/>
              <a:t>// Interface</a:t>
            </a:r>
          </a:p>
          <a:p>
            <a:r>
              <a:rPr lang="en-IN" sz="1200" dirty="0"/>
              <a:t>interface Age {</a:t>
            </a:r>
          </a:p>
          <a:p>
            <a:r>
              <a:rPr lang="en-IN" sz="1200" dirty="0"/>
              <a:t>	int x = 21;</a:t>
            </a:r>
          </a:p>
          <a:p>
            <a:r>
              <a:rPr lang="en-IN" sz="1200" dirty="0"/>
              <a:t>	void </a:t>
            </a:r>
            <a:r>
              <a:rPr lang="en-IN" sz="1200" dirty="0" err="1"/>
              <a:t>getAge</a:t>
            </a:r>
            <a:r>
              <a:rPr lang="en-IN" sz="1200" dirty="0"/>
              <a:t>();</a:t>
            </a:r>
          </a:p>
          <a:p>
            <a:r>
              <a:rPr lang="en-IN" sz="1200" dirty="0"/>
              <a:t>}</a:t>
            </a:r>
          </a:p>
          <a:p>
            <a:r>
              <a:rPr lang="en-IN" sz="1200" dirty="0"/>
              <a:t>// Main class</a:t>
            </a:r>
          </a:p>
          <a:p>
            <a:r>
              <a:rPr lang="en-IN" sz="1200" dirty="0"/>
              <a:t>class </a:t>
            </a:r>
            <a:r>
              <a:rPr lang="en-IN" sz="1200" dirty="0" err="1"/>
              <a:t>AnonymousDemo</a:t>
            </a:r>
            <a:r>
              <a:rPr lang="en-IN" sz="1200" dirty="0"/>
              <a:t> {</a:t>
            </a:r>
          </a:p>
          <a:p>
            <a:endParaRPr lang="en-IN" sz="1200" dirty="0"/>
          </a:p>
          <a:p>
            <a:r>
              <a:rPr lang="en-IN" sz="1200" dirty="0"/>
              <a:t>	// Main driver method</a:t>
            </a:r>
          </a:p>
          <a:p>
            <a:r>
              <a:rPr lang="en-IN" sz="1200" dirty="0"/>
              <a:t>	public static void main(String[] </a:t>
            </a:r>
            <a:r>
              <a:rPr lang="en-IN" sz="1200" dirty="0" err="1"/>
              <a:t>args</a:t>
            </a:r>
            <a:r>
              <a:rPr lang="en-IN" sz="1200" dirty="0"/>
              <a:t>)</a:t>
            </a:r>
          </a:p>
          <a:p>
            <a:r>
              <a:rPr lang="en-IN" sz="1200" dirty="0"/>
              <a:t>	{</a:t>
            </a:r>
          </a:p>
          <a:p>
            <a:r>
              <a:rPr lang="en-IN" sz="1200" dirty="0"/>
              <a:t>		// </a:t>
            </a:r>
            <a:r>
              <a:rPr lang="en-IN" sz="1200" dirty="0" err="1"/>
              <a:t>Myclass</a:t>
            </a:r>
            <a:r>
              <a:rPr lang="en-IN" sz="1200" dirty="0"/>
              <a:t> is hidden inner class of Age interface</a:t>
            </a:r>
          </a:p>
          <a:p>
            <a:r>
              <a:rPr lang="en-IN" sz="1200" dirty="0"/>
              <a:t>		// whose name is not written but an object to it</a:t>
            </a:r>
          </a:p>
          <a:p>
            <a:r>
              <a:rPr lang="en-IN" sz="1200" dirty="0"/>
              <a:t>		// is created.</a:t>
            </a:r>
          </a:p>
          <a:p>
            <a:r>
              <a:rPr lang="en-IN" sz="1200" dirty="0"/>
              <a:t>		Age oj1 = new Age() {</a:t>
            </a:r>
          </a:p>
          <a:p>
            <a:r>
              <a:rPr lang="en-IN" sz="1200" dirty="0"/>
              <a:t>		</a:t>
            </a:r>
            <a:r>
              <a:rPr lang="en-IN" sz="1200" dirty="0">
                <a:highlight>
                  <a:srgbClr val="FFFF00"/>
                </a:highlight>
              </a:rPr>
              <a:t>@Override public void </a:t>
            </a:r>
            <a:r>
              <a:rPr lang="en-IN" sz="1200" dirty="0" err="1">
                <a:highlight>
                  <a:srgbClr val="FFFF00"/>
                </a:highlight>
              </a:rPr>
              <a:t>getAge</a:t>
            </a:r>
            <a:r>
              <a:rPr lang="en-IN" sz="1200" dirty="0">
                <a:highlight>
                  <a:srgbClr val="FFFF00"/>
                </a:highlight>
              </a:rPr>
              <a:t>()</a:t>
            </a:r>
          </a:p>
          <a:p>
            <a:r>
              <a:rPr lang="en-IN" sz="1200" dirty="0">
                <a:highlight>
                  <a:srgbClr val="FFFF00"/>
                </a:highlight>
              </a:rPr>
              <a:t>			{</a:t>
            </a:r>
          </a:p>
          <a:p>
            <a:r>
              <a:rPr lang="en-IN" sz="1200" dirty="0">
                <a:highlight>
                  <a:srgbClr val="FFFF00"/>
                </a:highlight>
              </a:rPr>
              <a:t>	                            // printing age</a:t>
            </a:r>
          </a:p>
          <a:p>
            <a:r>
              <a:rPr lang="en-IN" sz="1200" dirty="0">
                <a:highlight>
                  <a:srgbClr val="FFFF00"/>
                </a:highlight>
              </a:rPr>
              <a:t>			</a:t>
            </a:r>
            <a:r>
              <a:rPr lang="en-IN" sz="1200" dirty="0" err="1">
                <a:highlight>
                  <a:srgbClr val="FFFF00"/>
                </a:highlight>
              </a:rPr>
              <a:t>System.out.print</a:t>
            </a:r>
            <a:r>
              <a:rPr lang="en-IN" sz="1200" dirty="0">
                <a:highlight>
                  <a:srgbClr val="FFFF00"/>
                </a:highlight>
              </a:rPr>
              <a:t>("Age is " + x);</a:t>
            </a:r>
          </a:p>
          <a:p>
            <a:r>
              <a:rPr lang="en-IN" sz="1200" dirty="0">
                <a:highlight>
                  <a:srgbClr val="FFFF00"/>
                </a:highlight>
              </a:rPr>
              <a:t>			}</a:t>
            </a:r>
          </a:p>
          <a:p>
            <a:r>
              <a:rPr lang="en-IN" sz="1200" dirty="0">
                <a:highlight>
                  <a:srgbClr val="FFFF00"/>
                </a:highlight>
              </a:rPr>
              <a:t>		};</a:t>
            </a:r>
          </a:p>
          <a:p>
            <a:r>
              <a:rPr lang="en-IN" sz="1200" dirty="0"/>
              <a:t>	</a:t>
            </a:r>
          </a:p>
          <a:p>
            <a:r>
              <a:rPr lang="en-IN" sz="1200" dirty="0"/>
              <a:t>		oj1.getAge();</a:t>
            </a:r>
          </a:p>
          <a:p>
            <a:r>
              <a:rPr lang="en-IN" sz="1200" dirty="0"/>
              <a:t>	}</a:t>
            </a:r>
          </a:p>
          <a:p>
            <a:r>
              <a:rPr lang="en-IN" sz="1200" dirty="0"/>
              <a:t>}</a:t>
            </a:r>
          </a:p>
        </p:txBody>
      </p:sp>
    </p:spTree>
    <p:extLst>
      <p:ext uri="{BB962C8B-B14F-4D97-AF65-F5344CB8AC3E}">
        <p14:creationId xmlns:p14="http://schemas.microsoft.com/office/powerpoint/2010/main" val="2330455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720432-85DC-452D-A91F-3498E0BEAF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4" name="TextBox 3">
            <a:extLst>
              <a:ext uri="{FF2B5EF4-FFF2-40B4-BE49-F238E27FC236}">
                <a16:creationId xmlns:a16="http://schemas.microsoft.com/office/drawing/2014/main" id="{594B0A40-88FE-432D-BD6F-CC9E7C9DDE76}"/>
              </a:ext>
            </a:extLst>
          </p:cNvPr>
          <p:cNvSpPr txBox="1"/>
          <p:nvPr/>
        </p:nvSpPr>
        <p:spPr>
          <a:xfrm>
            <a:off x="395536" y="-92546"/>
            <a:ext cx="7992888" cy="4832092"/>
          </a:xfrm>
          <a:prstGeom prst="rect">
            <a:avLst/>
          </a:prstGeom>
          <a:noFill/>
        </p:spPr>
        <p:txBody>
          <a:bodyPr wrap="square">
            <a:spAutoFit/>
          </a:bodyPr>
          <a:lstStyle/>
          <a:p>
            <a:r>
              <a:rPr lang="en-IN" sz="1400" dirty="0"/>
              <a:t>// Java program to illustrate defining a thread  Using Anonymous Inner class that define inside argument</a:t>
            </a:r>
          </a:p>
          <a:p>
            <a:endParaRPr lang="en-IN" sz="1400" dirty="0"/>
          </a:p>
          <a:p>
            <a:r>
              <a:rPr lang="en-IN" sz="1400" dirty="0"/>
              <a:t>// Main class</a:t>
            </a:r>
          </a:p>
          <a:p>
            <a:r>
              <a:rPr lang="en-IN" sz="1400" dirty="0"/>
              <a:t>class </a:t>
            </a:r>
            <a:r>
              <a:rPr lang="en-IN" sz="1400" dirty="0" err="1"/>
              <a:t>MyThread</a:t>
            </a:r>
            <a:r>
              <a:rPr lang="en-IN" sz="1400" dirty="0"/>
              <a:t> {</a:t>
            </a:r>
          </a:p>
          <a:p>
            <a:r>
              <a:rPr lang="en-IN" sz="1400" dirty="0"/>
              <a:t>	// Main driver method</a:t>
            </a:r>
          </a:p>
          <a:p>
            <a:r>
              <a:rPr lang="en-IN" sz="1400" dirty="0"/>
              <a:t>	public static void main(String[] </a:t>
            </a:r>
            <a:r>
              <a:rPr lang="en-IN" sz="1400" dirty="0" err="1"/>
              <a:t>args</a:t>
            </a:r>
            <a:r>
              <a:rPr lang="en-IN" sz="1400" dirty="0"/>
              <a:t>)</a:t>
            </a:r>
          </a:p>
          <a:p>
            <a:r>
              <a:rPr lang="en-IN" sz="1400" dirty="0"/>
              <a:t>	{</a:t>
            </a:r>
          </a:p>
          <a:p>
            <a:r>
              <a:rPr lang="en-IN" sz="1400" dirty="0"/>
              <a:t>		// Using Anonymous Inner class that define inside</a:t>
            </a:r>
          </a:p>
          <a:p>
            <a:r>
              <a:rPr lang="en-IN" sz="1400" dirty="0"/>
              <a:t>		// argument</a:t>
            </a:r>
          </a:p>
          <a:p>
            <a:r>
              <a:rPr lang="en-IN" sz="1400" dirty="0"/>
              <a:t>		// Here constructor argument</a:t>
            </a:r>
          </a:p>
          <a:p>
            <a:r>
              <a:rPr lang="en-IN" sz="1400" dirty="0"/>
              <a:t>		Thread t = new Thread</a:t>
            </a:r>
            <a:r>
              <a:rPr lang="en-IN" sz="1400" dirty="0">
                <a:highlight>
                  <a:srgbClr val="FFFF00"/>
                </a:highlight>
              </a:rPr>
              <a:t>(</a:t>
            </a:r>
            <a:r>
              <a:rPr lang="en-IN" sz="1400" dirty="0"/>
              <a:t>new Runnable() {</a:t>
            </a:r>
          </a:p>
          <a:p>
            <a:r>
              <a:rPr lang="en-IN" sz="1400" dirty="0"/>
              <a:t>		</a:t>
            </a:r>
          </a:p>
          <a:p>
            <a:r>
              <a:rPr lang="en-IN" sz="1400" dirty="0"/>
              <a:t>			public void run()</a:t>
            </a:r>
          </a:p>
          <a:p>
            <a:r>
              <a:rPr lang="en-IN" sz="1400" dirty="0"/>
              <a:t>			{</a:t>
            </a:r>
          </a:p>
          <a:p>
            <a:r>
              <a:rPr lang="en-IN" sz="1400" dirty="0"/>
              <a:t>				</a:t>
            </a:r>
            <a:r>
              <a:rPr lang="en-IN" sz="1400" dirty="0" err="1"/>
              <a:t>System.out.println</a:t>
            </a:r>
            <a:r>
              <a:rPr lang="en-IN" sz="1400" dirty="0"/>
              <a:t>("Child Thread");</a:t>
            </a:r>
          </a:p>
          <a:p>
            <a:r>
              <a:rPr lang="en-IN" sz="1400" dirty="0"/>
              <a:t>			}</a:t>
            </a:r>
          </a:p>
          <a:p>
            <a:r>
              <a:rPr lang="en-IN" sz="1400" dirty="0"/>
              <a:t>		});</a:t>
            </a:r>
          </a:p>
          <a:p>
            <a:endParaRPr lang="en-IN" sz="1400" dirty="0"/>
          </a:p>
          <a:p>
            <a:r>
              <a:rPr lang="en-IN" sz="1400" dirty="0"/>
              <a:t>		</a:t>
            </a:r>
            <a:r>
              <a:rPr lang="en-IN" sz="1400" dirty="0" err="1"/>
              <a:t>t.start</a:t>
            </a:r>
            <a:r>
              <a:rPr lang="en-IN" sz="1400" dirty="0"/>
              <a:t>();</a:t>
            </a:r>
          </a:p>
          <a:p>
            <a:endParaRPr lang="en-IN" sz="1400" dirty="0"/>
          </a:p>
          <a:p>
            <a:r>
              <a:rPr lang="en-IN" sz="1400" dirty="0"/>
              <a:t>		</a:t>
            </a:r>
            <a:r>
              <a:rPr lang="en-IN" sz="1400" dirty="0" err="1"/>
              <a:t>System.out.println</a:t>
            </a:r>
            <a:r>
              <a:rPr lang="en-IN" sz="1400" dirty="0"/>
              <a:t>("Main Thread");</a:t>
            </a:r>
          </a:p>
          <a:p>
            <a:r>
              <a:rPr lang="en-IN" sz="1400" dirty="0"/>
              <a:t>	}}</a:t>
            </a:r>
          </a:p>
        </p:txBody>
      </p:sp>
    </p:spTree>
    <p:extLst>
      <p:ext uri="{BB962C8B-B14F-4D97-AF65-F5344CB8AC3E}">
        <p14:creationId xmlns:p14="http://schemas.microsoft.com/office/powerpoint/2010/main" val="300300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195486"/>
            <a:ext cx="7068300" cy="576064"/>
          </a:xfrm>
        </p:spPr>
        <p:txBody>
          <a:bodyPr>
            <a:normAutofit/>
          </a:bodyPr>
          <a:lstStyle/>
          <a:p>
            <a:r>
              <a:rPr lang="en-IN" b="1" dirty="0"/>
              <a:t>The Swing Controls</a:t>
            </a:r>
            <a:endParaRPr lang="en-IN"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marL="76200" indent="0">
              <a:buNone/>
            </a:pPr>
            <a:r>
              <a:rPr lang="en-US" b="0" i="0" dirty="0">
                <a:solidFill>
                  <a:srgbClr val="333333"/>
                </a:solidFill>
                <a:effectLst/>
                <a:latin typeface="TimesNewRoman"/>
              </a:rPr>
              <a:t>Swing controls will inherit the properties from following classes.</a:t>
            </a:r>
          </a:p>
          <a:p>
            <a:pPr algn="just">
              <a:buFont typeface="Arial" panose="020B0604020202020204" pitchFamily="34" charset="0"/>
              <a:buChar char="•"/>
            </a:pPr>
            <a:r>
              <a:rPr lang="en-IN" b="0" i="0" dirty="0">
                <a:solidFill>
                  <a:srgbClr val="333333"/>
                </a:solidFill>
                <a:effectLst/>
                <a:latin typeface="TimesNewRoman"/>
              </a:rPr>
              <a:t>Component</a:t>
            </a:r>
          </a:p>
          <a:p>
            <a:pPr algn="just">
              <a:buFont typeface="Arial" panose="020B0604020202020204" pitchFamily="34" charset="0"/>
              <a:buChar char="•"/>
            </a:pPr>
            <a:r>
              <a:rPr lang="en-IN" b="0" i="0" dirty="0">
                <a:solidFill>
                  <a:srgbClr val="333333"/>
                </a:solidFill>
                <a:effectLst/>
                <a:latin typeface="TimesNewRoman"/>
              </a:rPr>
              <a:t>Container</a:t>
            </a:r>
          </a:p>
          <a:p>
            <a:pPr algn="just">
              <a:buFont typeface="Arial" panose="020B0604020202020204" pitchFamily="34" charset="0"/>
              <a:buChar char="•"/>
            </a:pPr>
            <a:r>
              <a:rPr lang="en-IN" b="0" i="0" dirty="0" err="1">
                <a:solidFill>
                  <a:srgbClr val="333333"/>
                </a:solidFill>
                <a:effectLst/>
                <a:latin typeface="TimesNewRoman"/>
              </a:rPr>
              <a:t>JComponent</a:t>
            </a:r>
            <a:r>
              <a:rPr lang="en-IN" b="0" i="0" dirty="0">
                <a:solidFill>
                  <a:srgbClr val="333333"/>
                </a:solidFill>
                <a:effectLst/>
                <a:latin typeface="TimesNewRoman"/>
              </a:rPr>
              <a:t>.</a:t>
            </a:r>
          </a:p>
          <a:p>
            <a:endParaRPr lang="en-IN" dirty="0"/>
          </a:p>
        </p:txBody>
      </p:sp>
      <p:pic>
        <p:nvPicPr>
          <p:cNvPr id="5122" name="Picture 2" descr="SPLessons">
            <a:extLst>
              <a:ext uri="{FF2B5EF4-FFF2-40B4-BE49-F238E27FC236}">
                <a16:creationId xmlns:a16="http://schemas.microsoft.com/office/drawing/2014/main" id="{EA657ABB-7712-4328-B6D4-9F75870F1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319089"/>
            <a:ext cx="509587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831484"/>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195486"/>
            <a:ext cx="7068300" cy="576064"/>
          </a:xfrm>
        </p:spPr>
        <p:txBody>
          <a:bodyPr>
            <a:normAutofit/>
          </a:bodyPr>
          <a:lstStyle/>
          <a:p>
            <a:r>
              <a:rPr lang="en-IN" b="1" dirty="0"/>
              <a:t>The Swing Controls</a:t>
            </a:r>
            <a:endParaRPr lang="en-IN"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normAutofit lnSpcReduction="10000"/>
          </a:bodyPr>
          <a:lstStyle/>
          <a:p>
            <a:pPr algn="just">
              <a:buFont typeface="Wingdings" panose="05000000000000000000" pitchFamily="2" charset="2"/>
              <a:buChar char="§"/>
            </a:pPr>
            <a:r>
              <a:rPr lang="en-IN" b="0" i="0" strike="noStrike" dirty="0" err="1">
                <a:solidFill>
                  <a:srgbClr val="FFFFFF"/>
                </a:solidFill>
                <a:effectLst/>
                <a:latin typeface="TimesNewRoman"/>
                <a:hlinkClick r:id="rId2"/>
              </a:rPr>
              <a:t>JLabel</a:t>
            </a:r>
            <a:endParaRPr lang="en-IN" b="0" i="0" dirty="0">
              <a:solidFill>
                <a:srgbClr val="333333"/>
              </a:solidFill>
              <a:effectLst/>
              <a:latin typeface="TimesNewRoman"/>
            </a:endParaRPr>
          </a:p>
          <a:p>
            <a:pPr algn="just">
              <a:buFont typeface="Wingdings" panose="05000000000000000000" pitchFamily="2" charset="2"/>
              <a:buChar char="§"/>
            </a:pPr>
            <a:r>
              <a:rPr lang="en-IN" b="0" i="0" strike="noStrike" dirty="0" err="1">
                <a:solidFill>
                  <a:srgbClr val="FFFFFF"/>
                </a:solidFill>
                <a:effectLst/>
                <a:latin typeface="TimesNewRoman"/>
                <a:hlinkClick r:id="rId3"/>
              </a:rPr>
              <a:t>JCheckBox</a:t>
            </a:r>
            <a:endParaRPr lang="en-IN" b="0" i="0" dirty="0">
              <a:solidFill>
                <a:srgbClr val="333333"/>
              </a:solidFill>
              <a:effectLst/>
              <a:latin typeface="TimesNewRoman"/>
            </a:endParaRPr>
          </a:p>
          <a:p>
            <a:pPr algn="just">
              <a:buFont typeface="Wingdings" panose="05000000000000000000" pitchFamily="2" charset="2"/>
              <a:buChar char="§"/>
            </a:pPr>
            <a:r>
              <a:rPr lang="en-IN" b="0" i="0" strike="noStrike" dirty="0" err="1">
                <a:solidFill>
                  <a:srgbClr val="FFFFFF"/>
                </a:solidFill>
                <a:effectLst/>
                <a:latin typeface="TimesNewRoman"/>
                <a:hlinkClick r:id="rId4"/>
              </a:rPr>
              <a:t>JComboBox</a:t>
            </a:r>
            <a:endParaRPr lang="en-IN" b="0" i="0" dirty="0">
              <a:solidFill>
                <a:srgbClr val="333333"/>
              </a:solidFill>
              <a:effectLst/>
              <a:latin typeface="TimesNewRoman"/>
            </a:endParaRPr>
          </a:p>
          <a:p>
            <a:pPr algn="just">
              <a:buFont typeface="Wingdings" panose="05000000000000000000" pitchFamily="2" charset="2"/>
              <a:buChar char="§"/>
            </a:pPr>
            <a:r>
              <a:rPr lang="en-IN" b="0" i="0" strike="noStrike" dirty="0" err="1">
                <a:solidFill>
                  <a:srgbClr val="FFFFFF"/>
                </a:solidFill>
                <a:effectLst/>
                <a:latin typeface="TimesNewRoman"/>
                <a:hlinkClick r:id="rId5"/>
              </a:rPr>
              <a:t>JProgressBar</a:t>
            </a:r>
            <a:endParaRPr lang="en-IN" b="0" i="0" dirty="0">
              <a:solidFill>
                <a:srgbClr val="333333"/>
              </a:solidFill>
              <a:effectLst/>
              <a:latin typeface="TimesNewRoman"/>
            </a:endParaRPr>
          </a:p>
          <a:p>
            <a:pPr algn="just">
              <a:buFont typeface="Wingdings" panose="05000000000000000000" pitchFamily="2" charset="2"/>
              <a:buChar char="§"/>
            </a:pPr>
            <a:r>
              <a:rPr lang="en-IN" b="0" i="0" dirty="0" err="1">
                <a:solidFill>
                  <a:srgbClr val="FFFFFF"/>
                </a:solidFill>
                <a:effectLst/>
                <a:latin typeface="TimesNewRoman"/>
                <a:hlinkClick r:id="rId6"/>
              </a:rPr>
              <a:t>JToggleButton</a:t>
            </a:r>
            <a:endParaRPr lang="en-IN" b="0" i="0" dirty="0">
              <a:solidFill>
                <a:srgbClr val="333333"/>
              </a:solidFill>
              <a:effectLst/>
              <a:latin typeface="TimesNewRoman"/>
            </a:endParaRPr>
          </a:p>
          <a:p>
            <a:pPr algn="just">
              <a:buFont typeface="Wingdings" panose="05000000000000000000" pitchFamily="2" charset="2"/>
              <a:buChar char="§"/>
            </a:pPr>
            <a:r>
              <a:rPr lang="en-IN" b="0" i="0" strike="noStrike" dirty="0" err="1">
                <a:solidFill>
                  <a:srgbClr val="FFFFFF"/>
                </a:solidFill>
                <a:effectLst/>
                <a:latin typeface="TimesNewRoman"/>
                <a:hlinkClick r:id="rId7"/>
              </a:rPr>
              <a:t>JSlider</a:t>
            </a:r>
            <a:endParaRPr lang="en-IN" b="0" i="0" dirty="0">
              <a:solidFill>
                <a:srgbClr val="333333"/>
              </a:solidFill>
              <a:effectLst/>
              <a:latin typeface="TimesNewRoman"/>
            </a:endParaRPr>
          </a:p>
          <a:p>
            <a:pPr marL="76200" indent="0">
              <a:buNone/>
            </a:pPr>
            <a:br>
              <a:rPr lang="en-IN" dirty="0"/>
            </a:br>
            <a:br>
              <a:rPr lang="en-IN" dirty="0"/>
            </a:br>
            <a:r>
              <a:rPr lang="en-IN" dirty="0"/>
              <a:t>	</a:t>
            </a: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1630937741"/>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195486"/>
            <a:ext cx="7710639" cy="64807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Syllabus</a:t>
            </a:r>
            <a:endParaRPr dirty="0"/>
          </a:p>
        </p:txBody>
      </p:sp>
      <p:sp>
        <p:nvSpPr>
          <p:cNvPr id="92" name="Google Shape;92;p17"/>
          <p:cNvSpPr txBox="1">
            <a:spLocks noGrp="1"/>
          </p:cNvSpPr>
          <p:nvPr>
            <p:ph type="body" idx="1"/>
          </p:nvPr>
        </p:nvSpPr>
        <p:spPr>
          <a:xfrm>
            <a:off x="395536" y="915566"/>
            <a:ext cx="8280920" cy="3816424"/>
          </a:xfrm>
          <a:prstGeom prst="rect">
            <a:avLst/>
          </a:prstGeom>
        </p:spPr>
        <p:txBody>
          <a:bodyPr spcFirstLastPara="1" wrap="square" lIns="0" tIns="0" rIns="0" bIns="0" anchor="t" anchorCtr="0">
            <a:noAutofit/>
          </a:bodyPr>
          <a:lstStyle/>
          <a:p>
            <a:pPr marL="76200" indent="0">
              <a:buNone/>
            </a:pPr>
            <a:endParaRPr lang="en-US" dirty="0"/>
          </a:p>
          <a:p>
            <a:pPr marL="76200" lvl="0" indent="0" algn="l" rtl="0">
              <a:spcBef>
                <a:spcPts val="600"/>
              </a:spcBef>
              <a:spcAft>
                <a:spcPts val="0"/>
              </a:spcAft>
              <a:buSzPts val="2400"/>
              <a:buNone/>
            </a:pPr>
            <a:endParaRPr dirty="0"/>
          </a:p>
        </p:txBody>
      </p:sp>
      <p:sp>
        <p:nvSpPr>
          <p:cNvPr id="93" name="Google Shape;93;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a:extLst>
              <a:ext uri="{FF2B5EF4-FFF2-40B4-BE49-F238E27FC236}">
                <a16:creationId xmlns:a16="http://schemas.microsoft.com/office/drawing/2014/main" id="{7E7D221B-871D-44EB-AF14-5D65FE59947F}"/>
              </a:ext>
            </a:extLst>
          </p:cNvPr>
          <p:cNvPicPr>
            <a:picLocks noChangeAspect="1"/>
          </p:cNvPicPr>
          <p:nvPr/>
        </p:nvPicPr>
        <p:blipFill>
          <a:blip r:embed="rId3"/>
          <a:stretch>
            <a:fillRect/>
          </a:stretch>
        </p:blipFill>
        <p:spPr>
          <a:xfrm>
            <a:off x="251520" y="1203822"/>
            <a:ext cx="8625364" cy="3393629"/>
          </a:xfrm>
          <a:prstGeom prst="rect">
            <a:avLst/>
          </a:prstGeom>
        </p:spPr>
      </p:pic>
    </p:spTree>
    <p:extLst>
      <p:ext uri="{BB962C8B-B14F-4D97-AF65-F5344CB8AC3E}">
        <p14:creationId xmlns:p14="http://schemas.microsoft.com/office/powerpoint/2010/main" val="1369825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9651" y="195486"/>
            <a:ext cx="7326524" cy="216024"/>
          </a:xfrm>
        </p:spPr>
        <p:txBody>
          <a:bodyPr>
            <a:normAutofit fontScale="90000"/>
          </a:bodyPr>
          <a:lstStyle/>
          <a:p>
            <a:r>
              <a:rPr lang="en-IN" b="1" dirty="0"/>
              <a:t>The Swing Controls</a:t>
            </a:r>
            <a:endParaRPr lang="en-IN"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marL="76200" indent="0">
              <a:buNone/>
            </a:pPr>
            <a:br>
              <a:rPr lang="en-IN" dirty="0"/>
            </a:br>
            <a:br>
              <a:rPr lang="en-IN" dirty="0"/>
            </a:br>
            <a:r>
              <a:rPr lang="en-IN" dirty="0"/>
              <a:t>	</a:t>
            </a:r>
            <a:br>
              <a:rPr lang="en-IN" dirty="0"/>
            </a:br>
            <a:br>
              <a:rPr lang="en-IN" dirty="0"/>
            </a:br>
            <a:br>
              <a:rPr lang="en-IN" dirty="0"/>
            </a:br>
            <a:br>
              <a:rPr lang="en-IN" dirty="0"/>
            </a:br>
            <a:endParaRPr lang="en-IN" dirty="0"/>
          </a:p>
        </p:txBody>
      </p:sp>
      <p:pic>
        <p:nvPicPr>
          <p:cNvPr id="4" name="Picture 3">
            <a:extLst>
              <a:ext uri="{FF2B5EF4-FFF2-40B4-BE49-F238E27FC236}">
                <a16:creationId xmlns:a16="http://schemas.microsoft.com/office/drawing/2014/main" id="{F66CD0B0-C89C-45EC-A7E8-85B947270CAA}"/>
              </a:ext>
            </a:extLst>
          </p:cNvPr>
          <p:cNvPicPr>
            <a:picLocks noChangeAspect="1"/>
          </p:cNvPicPr>
          <p:nvPr/>
        </p:nvPicPr>
        <p:blipFill>
          <a:blip r:embed="rId2"/>
          <a:stretch>
            <a:fillRect/>
          </a:stretch>
        </p:blipFill>
        <p:spPr>
          <a:xfrm>
            <a:off x="323528" y="267494"/>
            <a:ext cx="8040822" cy="4680520"/>
          </a:xfrm>
          <a:prstGeom prst="rect">
            <a:avLst/>
          </a:prstGeom>
        </p:spPr>
      </p:pic>
    </p:spTree>
    <p:extLst>
      <p:ext uri="{BB962C8B-B14F-4D97-AF65-F5344CB8AC3E}">
        <p14:creationId xmlns:p14="http://schemas.microsoft.com/office/powerpoint/2010/main" val="906234570"/>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9651" y="195486"/>
            <a:ext cx="7326524" cy="216024"/>
          </a:xfrm>
        </p:spPr>
        <p:txBody>
          <a:bodyPr>
            <a:normAutofit fontScale="90000"/>
          </a:bodyPr>
          <a:lstStyle/>
          <a:p>
            <a:r>
              <a:rPr lang="en-IN" b="1" dirty="0"/>
              <a:t>The Swing Controls</a:t>
            </a:r>
            <a:endParaRPr lang="en-IN"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marL="76200" indent="0">
              <a:buNone/>
            </a:pPr>
            <a:br>
              <a:rPr lang="en-IN" dirty="0"/>
            </a:br>
            <a:br>
              <a:rPr lang="en-IN" dirty="0"/>
            </a:br>
            <a:r>
              <a:rPr lang="en-IN" dirty="0"/>
              <a:t>	</a:t>
            </a:r>
            <a:br>
              <a:rPr lang="en-IN" dirty="0"/>
            </a:br>
            <a:br>
              <a:rPr lang="en-IN" dirty="0"/>
            </a:br>
            <a:br>
              <a:rPr lang="en-IN" dirty="0"/>
            </a:br>
            <a:br>
              <a:rPr lang="en-IN" dirty="0"/>
            </a:br>
            <a:endParaRPr lang="en-IN" dirty="0"/>
          </a:p>
        </p:txBody>
      </p:sp>
      <p:pic>
        <p:nvPicPr>
          <p:cNvPr id="5" name="Picture 4">
            <a:extLst>
              <a:ext uri="{FF2B5EF4-FFF2-40B4-BE49-F238E27FC236}">
                <a16:creationId xmlns:a16="http://schemas.microsoft.com/office/drawing/2014/main" id="{ECA2CBD9-B8E1-49A8-94DC-65AB7BF2A29F}"/>
              </a:ext>
            </a:extLst>
          </p:cNvPr>
          <p:cNvPicPr>
            <a:picLocks noChangeAspect="1"/>
          </p:cNvPicPr>
          <p:nvPr/>
        </p:nvPicPr>
        <p:blipFill>
          <a:blip r:embed="rId2"/>
          <a:stretch>
            <a:fillRect/>
          </a:stretch>
        </p:blipFill>
        <p:spPr>
          <a:xfrm>
            <a:off x="827584" y="411510"/>
            <a:ext cx="6430044" cy="4464496"/>
          </a:xfrm>
          <a:prstGeom prst="rect">
            <a:avLst/>
          </a:prstGeom>
        </p:spPr>
      </p:pic>
    </p:spTree>
    <p:extLst>
      <p:ext uri="{BB962C8B-B14F-4D97-AF65-F5344CB8AC3E}">
        <p14:creationId xmlns:p14="http://schemas.microsoft.com/office/powerpoint/2010/main" val="3020288485"/>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9651" y="195486"/>
            <a:ext cx="7326524" cy="216024"/>
          </a:xfrm>
        </p:spPr>
        <p:txBody>
          <a:bodyPr>
            <a:normAutofit fontScale="90000"/>
          </a:bodyPr>
          <a:lstStyle/>
          <a:p>
            <a:r>
              <a:rPr lang="en-IN" b="1" dirty="0"/>
              <a:t>The Swing Controls</a:t>
            </a:r>
            <a:endParaRPr lang="en-IN"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marL="76200" indent="0">
              <a:buNone/>
            </a:pPr>
            <a:br>
              <a:rPr lang="en-IN" dirty="0"/>
            </a:br>
            <a:br>
              <a:rPr lang="en-IN" dirty="0"/>
            </a:br>
            <a:r>
              <a:rPr lang="en-IN" dirty="0"/>
              <a:t>	</a:t>
            </a:r>
            <a:br>
              <a:rPr lang="en-IN" dirty="0"/>
            </a:br>
            <a:br>
              <a:rPr lang="en-IN" dirty="0"/>
            </a:br>
            <a:br>
              <a:rPr lang="en-IN" dirty="0"/>
            </a:br>
            <a:br>
              <a:rPr lang="en-IN" dirty="0"/>
            </a:br>
            <a:endParaRPr lang="en-IN" dirty="0"/>
          </a:p>
        </p:txBody>
      </p:sp>
      <p:pic>
        <p:nvPicPr>
          <p:cNvPr id="4" name="Picture 3">
            <a:extLst>
              <a:ext uri="{FF2B5EF4-FFF2-40B4-BE49-F238E27FC236}">
                <a16:creationId xmlns:a16="http://schemas.microsoft.com/office/drawing/2014/main" id="{6CC98535-2523-42A7-BBE6-FE61D9735FB3}"/>
              </a:ext>
            </a:extLst>
          </p:cNvPr>
          <p:cNvPicPr>
            <a:picLocks noChangeAspect="1"/>
          </p:cNvPicPr>
          <p:nvPr/>
        </p:nvPicPr>
        <p:blipFill>
          <a:blip r:embed="rId2"/>
          <a:stretch>
            <a:fillRect/>
          </a:stretch>
        </p:blipFill>
        <p:spPr>
          <a:xfrm>
            <a:off x="539553" y="555526"/>
            <a:ext cx="6912767" cy="4365586"/>
          </a:xfrm>
          <a:prstGeom prst="rect">
            <a:avLst/>
          </a:prstGeom>
        </p:spPr>
      </p:pic>
    </p:spTree>
    <p:extLst>
      <p:ext uri="{BB962C8B-B14F-4D97-AF65-F5344CB8AC3E}">
        <p14:creationId xmlns:p14="http://schemas.microsoft.com/office/powerpoint/2010/main" val="2728657170"/>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a:latin typeface="FranklinGothic-DemiCnd"/>
              </a:rPr>
              <a:t>Event Handling</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algn="l">
              <a:buFont typeface="Arial" panose="020B0604020202020204" pitchFamily="34" charset="0"/>
              <a:buChar char="•"/>
            </a:pPr>
            <a:r>
              <a:rPr lang="en-US" sz="1800" b="0" i="0" u="none" strike="noStrike" baseline="0" dirty="0">
                <a:latin typeface="Palatino-Roman"/>
              </a:rPr>
              <a:t>The event handling mechanism used by Swing is the same as that used by the AWT </a:t>
            </a:r>
            <a:r>
              <a:rPr lang="en-US" sz="1800" b="0" i="0" u="none" strike="noStrike" baseline="0" dirty="0" err="1">
                <a:latin typeface="Palatino-Roman"/>
              </a:rPr>
              <a:t>ie</a:t>
            </a:r>
            <a:r>
              <a:rPr lang="en-US" sz="1800" b="0" i="0" u="none" strike="noStrike" baseline="0" dirty="0">
                <a:latin typeface="Palatino-Roman"/>
              </a:rPr>
              <a:t> the </a:t>
            </a:r>
            <a:r>
              <a:rPr lang="en-US" sz="1800" b="0" i="1" u="none" strike="noStrike" baseline="0" dirty="0">
                <a:latin typeface="Palatino-Italic"/>
              </a:rPr>
              <a:t>delegation event model.</a:t>
            </a:r>
          </a:p>
          <a:p>
            <a:pPr algn="l">
              <a:buFont typeface="Arial" panose="020B0604020202020204" pitchFamily="34" charset="0"/>
              <a:buChar char="•"/>
            </a:pPr>
            <a:r>
              <a:rPr lang="en-US" sz="1800" b="0" i="0" u="none" strike="noStrike" baseline="0" dirty="0">
                <a:latin typeface="Palatino-Roman"/>
              </a:rPr>
              <a:t>Swing uses the same events as does the AWT, and these events are packaged in</a:t>
            </a:r>
          </a:p>
          <a:p>
            <a:pPr marL="76200" indent="0" algn="l">
              <a:buNone/>
            </a:pPr>
            <a:r>
              <a:rPr lang="en-US" sz="1800" b="1" dirty="0">
                <a:latin typeface="Palatino-Bold"/>
              </a:rPr>
              <a:t>       </a:t>
            </a:r>
            <a:r>
              <a:rPr lang="en-US" sz="1800" b="1" i="0" u="none" strike="noStrike" baseline="0" dirty="0" err="1">
                <a:latin typeface="Palatino-Bold"/>
              </a:rPr>
              <a:t>java.awt.event</a:t>
            </a:r>
            <a:r>
              <a:rPr lang="en-US" sz="1800" b="0" i="0" u="none" strike="noStrike" baseline="0" dirty="0">
                <a:latin typeface="Palatino-Roman"/>
              </a:rPr>
              <a:t>.</a:t>
            </a:r>
          </a:p>
          <a:p>
            <a:pPr algn="l">
              <a:buFont typeface="Arial" panose="020B0604020202020204" pitchFamily="34" charset="0"/>
              <a:buChar char="•"/>
            </a:pPr>
            <a:r>
              <a:rPr lang="en-US" sz="1800" b="0" i="0" u="none" strike="noStrike" baseline="0" dirty="0">
                <a:latin typeface="Palatino-Roman"/>
              </a:rPr>
              <a:t> Events specific to Swing are stored in </a:t>
            </a:r>
            <a:r>
              <a:rPr lang="en-US" sz="1800" b="1" i="0" u="none" strike="noStrike" baseline="0" dirty="0" err="1">
                <a:latin typeface="Palatino-Bold"/>
              </a:rPr>
              <a:t>javax.swing.event</a:t>
            </a:r>
            <a:br>
              <a:rPr lang="en-IN" dirty="0"/>
            </a:br>
            <a:br>
              <a:rPr lang="en-IN" dirty="0"/>
            </a:br>
            <a:r>
              <a:rPr lang="en-IN" dirty="0"/>
              <a:t>	</a:t>
            </a: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3334064052"/>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a:latin typeface="FranklinGothic-DemiCnd"/>
              </a:rPr>
              <a:t>Event Handling</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699542"/>
            <a:ext cx="8856984" cy="4320480"/>
          </a:xfrm>
        </p:spPr>
        <p:txBody>
          <a:bodyPr>
            <a:normAutofit fontScale="92500" lnSpcReduction="10000"/>
          </a:bodyPr>
          <a:lstStyle/>
          <a:p>
            <a:pPr marL="76200" indent="0">
              <a:buNone/>
            </a:pPr>
            <a:r>
              <a:rPr lang="en-IN" sz="1600" b="0" i="0" u="none" strike="noStrike" cap="none" baseline="0" dirty="0">
                <a:solidFill>
                  <a:schemeClr val="tx1"/>
                </a:solidFill>
                <a:latin typeface="+mn-lt"/>
                <a:ea typeface="+mn-ea"/>
                <a:cs typeface="+mn-cs"/>
                <a:sym typeface="Arial"/>
              </a:rPr>
              <a:t>import </a:t>
            </a:r>
            <a:r>
              <a:rPr lang="en-IN" sz="1600" b="0" i="0" u="none" strike="noStrike" cap="none" baseline="0" dirty="0" err="1">
                <a:solidFill>
                  <a:schemeClr val="tx1"/>
                </a:solidFill>
                <a:latin typeface="+mn-lt"/>
                <a:ea typeface="+mn-ea"/>
                <a:cs typeface="+mn-cs"/>
                <a:sym typeface="Arial"/>
              </a:rPr>
              <a:t>java.awt</a:t>
            </a:r>
            <a:r>
              <a:rPr lang="en-IN" sz="1600" b="0" i="0" u="none" strike="noStrike" cap="none" baseline="0" dirty="0">
                <a:solidFill>
                  <a:schemeClr val="tx1"/>
                </a:solidFill>
                <a:latin typeface="+mn-lt"/>
                <a:ea typeface="+mn-ea"/>
                <a:cs typeface="+mn-cs"/>
                <a:sym typeface="Arial"/>
              </a:rPr>
              <a:t>.*;</a:t>
            </a:r>
          </a:p>
          <a:p>
            <a:pPr marL="76200" indent="0">
              <a:buNone/>
            </a:pPr>
            <a:r>
              <a:rPr lang="en-IN" sz="1600" b="0" i="0" u="none" strike="noStrike" cap="none" baseline="0" dirty="0">
                <a:solidFill>
                  <a:schemeClr val="tx1"/>
                </a:solidFill>
                <a:latin typeface="+mn-lt"/>
                <a:ea typeface="+mn-ea"/>
                <a:cs typeface="+mn-cs"/>
                <a:sym typeface="Arial"/>
              </a:rPr>
              <a:t>import </a:t>
            </a:r>
            <a:r>
              <a:rPr lang="en-IN" sz="1600" b="0" i="0" u="none" strike="noStrike" cap="none" baseline="0" dirty="0" err="1">
                <a:solidFill>
                  <a:schemeClr val="tx1"/>
                </a:solidFill>
                <a:latin typeface="+mn-lt"/>
                <a:ea typeface="+mn-ea"/>
                <a:cs typeface="+mn-cs"/>
                <a:sym typeface="Arial"/>
              </a:rPr>
              <a:t>java.awt.event</a:t>
            </a:r>
            <a:r>
              <a:rPr lang="en-IN" sz="1600" b="0" i="0" u="none" strike="noStrike" cap="none" baseline="0" dirty="0">
                <a:solidFill>
                  <a:schemeClr val="tx1"/>
                </a:solidFill>
                <a:latin typeface="+mn-lt"/>
                <a:ea typeface="+mn-ea"/>
                <a:cs typeface="+mn-cs"/>
                <a:sym typeface="Arial"/>
              </a:rPr>
              <a:t>.*;</a:t>
            </a:r>
          </a:p>
          <a:p>
            <a:pPr marL="76200" indent="0">
              <a:buNone/>
            </a:pPr>
            <a:r>
              <a:rPr lang="en-IN" sz="1600" b="0" i="0" u="none" strike="noStrike" cap="none" baseline="0" dirty="0">
                <a:solidFill>
                  <a:schemeClr val="tx1"/>
                </a:solidFill>
                <a:latin typeface="+mn-lt"/>
                <a:ea typeface="+mn-ea"/>
                <a:cs typeface="+mn-cs"/>
                <a:sym typeface="Arial"/>
              </a:rPr>
              <a:t>import </a:t>
            </a:r>
            <a:r>
              <a:rPr lang="en-IN" sz="1600" b="0" i="0" u="none" strike="noStrike" cap="none" baseline="0" dirty="0" err="1">
                <a:solidFill>
                  <a:schemeClr val="tx1"/>
                </a:solidFill>
                <a:latin typeface="+mn-lt"/>
                <a:ea typeface="+mn-ea"/>
                <a:cs typeface="+mn-cs"/>
                <a:sym typeface="Arial"/>
              </a:rPr>
              <a:t>javax.swing</a:t>
            </a:r>
            <a:r>
              <a:rPr lang="en-IN" sz="1600" b="0" i="0" u="none" strike="noStrike" cap="none" baseline="0" dirty="0">
                <a:solidFill>
                  <a:schemeClr val="tx1"/>
                </a:solidFill>
                <a:latin typeface="+mn-lt"/>
                <a:ea typeface="+mn-ea"/>
                <a:cs typeface="+mn-cs"/>
                <a:sym typeface="Arial"/>
              </a:rPr>
              <a:t>.*;</a:t>
            </a:r>
          </a:p>
          <a:p>
            <a:pPr marL="76200" indent="0">
              <a:buNone/>
            </a:pPr>
            <a:r>
              <a:rPr lang="en-IN" sz="1600" b="0" i="0" u="none" strike="noStrike" cap="none" baseline="0" dirty="0">
                <a:solidFill>
                  <a:schemeClr val="tx1"/>
                </a:solidFill>
                <a:highlight>
                  <a:srgbClr val="FFFF00"/>
                </a:highlight>
                <a:latin typeface="+mn-lt"/>
                <a:ea typeface="+mn-ea"/>
                <a:cs typeface="+mn-cs"/>
                <a:sym typeface="Arial"/>
              </a:rPr>
              <a:t>class </a:t>
            </a:r>
            <a:r>
              <a:rPr lang="en-IN" sz="1600" b="0" i="0" u="none" strike="noStrike" cap="none" baseline="0" dirty="0" err="1">
                <a:solidFill>
                  <a:schemeClr val="tx1"/>
                </a:solidFill>
                <a:highlight>
                  <a:srgbClr val="FFFF00"/>
                </a:highlight>
                <a:latin typeface="+mn-lt"/>
                <a:ea typeface="+mn-ea"/>
                <a:cs typeface="+mn-cs"/>
                <a:sym typeface="Arial"/>
              </a:rPr>
              <a:t>EventDemo</a:t>
            </a:r>
            <a:r>
              <a:rPr lang="en-IN" sz="1600" b="0" i="0" u="none" strike="noStrike" cap="none" baseline="0" dirty="0">
                <a:solidFill>
                  <a:schemeClr val="tx1"/>
                </a:solidFill>
                <a:highlight>
                  <a:srgbClr val="FFFF00"/>
                </a:highlight>
                <a:latin typeface="+mn-lt"/>
                <a:ea typeface="+mn-ea"/>
                <a:cs typeface="+mn-cs"/>
                <a:sym typeface="Arial"/>
              </a:rPr>
              <a:t> {</a:t>
            </a:r>
          </a:p>
          <a:p>
            <a:pPr marL="76200" indent="0">
              <a:buNone/>
            </a:pPr>
            <a:r>
              <a:rPr lang="en-IN" sz="1600" b="0" i="0" u="none" strike="noStrike" cap="none" baseline="0" dirty="0" err="1">
                <a:solidFill>
                  <a:schemeClr val="tx1"/>
                </a:solidFill>
                <a:latin typeface="+mn-lt"/>
                <a:ea typeface="+mn-ea"/>
                <a:cs typeface="+mn-cs"/>
                <a:sym typeface="Arial"/>
              </a:rPr>
              <a:t>JLabel</a:t>
            </a:r>
            <a:r>
              <a:rPr lang="en-IN" sz="1600" b="0" i="0" u="none" strike="noStrike" cap="none" baseline="0" dirty="0">
                <a:solidFill>
                  <a:schemeClr val="tx1"/>
                </a:solidFill>
                <a:latin typeface="+mn-lt"/>
                <a:ea typeface="+mn-ea"/>
                <a:cs typeface="+mn-cs"/>
                <a:sym typeface="Arial"/>
              </a:rPr>
              <a:t> </a:t>
            </a:r>
            <a:r>
              <a:rPr lang="en-IN" sz="1600" b="0" i="0" u="none" strike="noStrike" cap="none" baseline="0" dirty="0" err="1">
                <a:solidFill>
                  <a:schemeClr val="tx1"/>
                </a:solidFill>
                <a:latin typeface="+mn-lt"/>
                <a:ea typeface="+mn-ea"/>
                <a:cs typeface="+mn-cs"/>
                <a:sym typeface="Arial"/>
              </a:rPr>
              <a:t>jlab</a:t>
            </a:r>
            <a:r>
              <a:rPr lang="en-IN" sz="1600" b="0" i="0" u="none" strike="noStrike" cap="none" baseline="0" dirty="0">
                <a:solidFill>
                  <a:schemeClr val="tx1"/>
                </a:solidFill>
                <a:latin typeface="+mn-lt"/>
                <a:ea typeface="+mn-ea"/>
                <a:cs typeface="+mn-cs"/>
                <a:sym typeface="Arial"/>
              </a:rPr>
              <a:t>;</a:t>
            </a:r>
          </a:p>
          <a:p>
            <a:pPr marL="76200" indent="0">
              <a:buNone/>
            </a:pPr>
            <a:r>
              <a:rPr lang="en-IN" sz="1600" b="0" i="0" u="none" strike="noStrike" cap="none" baseline="0" dirty="0" err="1">
                <a:solidFill>
                  <a:schemeClr val="tx1"/>
                </a:solidFill>
                <a:latin typeface="+mn-lt"/>
                <a:ea typeface="+mn-ea"/>
                <a:cs typeface="+mn-cs"/>
                <a:sym typeface="Arial"/>
              </a:rPr>
              <a:t>EventDemo</a:t>
            </a:r>
            <a:r>
              <a:rPr lang="en-IN" sz="1600" b="0" i="0" u="none" strike="noStrike" cap="none" baseline="0" dirty="0">
                <a:solidFill>
                  <a:schemeClr val="tx1"/>
                </a:solidFill>
                <a:latin typeface="+mn-lt"/>
                <a:ea typeface="+mn-ea"/>
                <a:cs typeface="+mn-cs"/>
                <a:sym typeface="Arial"/>
              </a:rPr>
              <a:t>() {</a:t>
            </a:r>
          </a:p>
          <a:p>
            <a:pPr marL="76200" indent="0">
              <a:buNone/>
            </a:pPr>
            <a:r>
              <a:rPr lang="en-US" sz="1600" b="0" i="0" u="none" strike="noStrike" cap="none" baseline="0" dirty="0">
                <a:solidFill>
                  <a:schemeClr val="tx1"/>
                </a:solidFill>
                <a:latin typeface="+mn-lt"/>
                <a:ea typeface="+mn-ea"/>
                <a:cs typeface="+mn-cs"/>
                <a:sym typeface="Arial"/>
              </a:rPr>
              <a:t>// Create a new </a:t>
            </a:r>
            <a:r>
              <a:rPr lang="en-US" sz="1600" b="0" i="0" u="none" strike="noStrike" cap="none" baseline="0" dirty="0" err="1">
                <a:solidFill>
                  <a:schemeClr val="tx1"/>
                </a:solidFill>
                <a:latin typeface="+mn-lt"/>
                <a:ea typeface="+mn-ea"/>
                <a:cs typeface="+mn-cs"/>
                <a:sym typeface="Arial"/>
              </a:rPr>
              <a:t>JFrame</a:t>
            </a:r>
            <a:r>
              <a:rPr lang="en-US" sz="1600" b="0" i="0" u="none" strike="noStrike" cap="none" baseline="0" dirty="0">
                <a:solidFill>
                  <a:schemeClr val="tx1"/>
                </a:solidFill>
                <a:latin typeface="+mn-lt"/>
                <a:ea typeface="+mn-ea"/>
                <a:cs typeface="+mn-cs"/>
                <a:sym typeface="Arial"/>
              </a:rPr>
              <a:t> container.</a:t>
            </a:r>
          </a:p>
          <a:p>
            <a:pPr marL="76200" indent="0">
              <a:buNone/>
            </a:pPr>
            <a:r>
              <a:rPr lang="en-US" sz="1600" b="0" i="0" u="none" strike="noStrike" cap="none" baseline="0" dirty="0" err="1">
                <a:solidFill>
                  <a:srgbClr val="00B050"/>
                </a:solidFill>
                <a:latin typeface="+mn-lt"/>
                <a:ea typeface="+mn-ea"/>
                <a:cs typeface="+mn-cs"/>
                <a:sym typeface="Arial"/>
              </a:rPr>
              <a:t>JFrame</a:t>
            </a:r>
            <a:r>
              <a:rPr lang="en-US" sz="1600" b="0" i="0" u="none" strike="noStrike" cap="none" baseline="0" dirty="0">
                <a:solidFill>
                  <a:srgbClr val="00B050"/>
                </a:solidFill>
                <a:latin typeface="+mn-lt"/>
                <a:ea typeface="+mn-ea"/>
                <a:cs typeface="+mn-cs"/>
                <a:sym typeface="Arial"/>
              </a:rPr>
              <a:t> </a:t>
            </a:r>
            <a:r>
              <a:rPr lang="en-US" sz="1600" b="0" i="0" u="none" strike="noStrike" cap="none" baseline="0" dirty="0" err="1">
                <a:solidFill>
                  <a:srgbClr val="00B050"/>
                </a:solidFill>
                <a:latin typeface="+mn-lt"/>
                <a:ea typeface="+mn-ea"/>
                <a:cs typeface="+mn-cs"/>
                <a:sym typeface="Arial"/>
              </a:rPr>
              <a:t>jfrm</a:t>
            </a:r>
            <a:r>
              <a:rPr lang="en-US" sz="1600" b="0" i="0" u="none" strike="noStrike" cap="none" baseline="0" dirty="0">
                <a:solidFill>
                  <a:srgbClr val="00B050"/>
                </a:solidFill>
                <a:latin typeface="+mn-lt"/>
                <a:ea typeface="+mn-ea"/>
                <a:cs typeface="+mn-cs"/>
                <a:sym typeface="Arial"/>
              </a:rPr>
              <a:t> = new </a:t>
            </a:r>
            <a:r>
              <a:rPr lang="en-US" sz="1600" b="0" i="0" u="none" strike="noStrike" cap="none" baseline="0" dirty="0" err="1">
                <a:solidFill>
                  <a:srgbClr val="00B050"/>
                </a:solidFill>
                <a:latin typeface="+mn-lt"/>
                <a:ea typeface="+mn-ea"/>
                <a:cs typeface="+mn-cs"/>
                <a:sym typeface="Arial"/>
              </a:rPr>
              <a:t>JFrame</a:t>
            </a:r>
            <a:r>
              <a:rPr lang="en-US" sz="1600" b="0" i="0" u="none" strike="noStrike" cap="none" baseline="0" dirty="0">
                <a:solidFill>
                  <a:srgbClr val="00B050"/>
                </a:solidFill>
                <a:latin typeface="+mn-lt"/>
                <a:ea typeface="+mn-ea"/>
                <a:cs typeface="+mn-cs"/>
                <a:sym typeface="Arial"/>
              </a:rPr>
              <a:t>("An Event Example");</a:t>
            </a:r>
          </a:p>
          <a:p>
            <a:pPr marL="76200" indent="0">
              <a:buNone/>
            </a:pPr>
            <a:r>
              <a:rPr lang="en-US" sz="1600" b="0" i="0" u="none" strike="noStrike" cap="none" baseline="0" dirty="0">
                <a:solidFill>
                  <a:schemeClr val="tx1"/>
                </a:solidFill>
                <a:latin typeface="+mn-lt"/>
                <a:ea typeface="+mn-ea"/>
                <a:cs typeface="+mn-cs"/>
                <a:sym typeface="Arial"/>
              </a:rPr>
              <a:t>// Specify </a:t>
            </a:r>
            <a:r>
              <a:rPr lang="en-US" sz="1600" b="0" i="0" u="none" strike="noStrike" cap="none" baseline="0" dirty="0" err="1">
                <a:solidFill>
                  <a:schemeClr val="tx1"/>
                </a:solidFill>
                <a:latin typeface="+mn-lt"/>
                <a:ea typeface="+mn-ea"/>
                <a:cs typeface="+mn-cs"/>
                <a:sym typeface="Arial"/>
              </a:rPr>
              <a:t>FlowLayout</a:t>
            </a:r>
            <a:r>
              <a:rPr lang="en-US" sz="1600" b="0" i="0" u="none" strike="noStrike" cap="none" baseline="0" dirty="0">
                <a:solidFill>
                  <a:schemeClr val="tx1"/>
                </a:solidFill>
                <a:latin typeface="+mn-lt"/>
                <a:ea typeface="+mn-ea"/>
                <a:cs typeface="+mn-cs"/>
                <a:sym typeface="Arial"/>
              </a:rPr>
              <a:t> for the layout manager.</a:t>
            </a:r>
          </a:p>
          <a:p>
            <a:pPr marL="76200" indent="0">
              <a:buNone/>
            </a:pPr>
            <a:r>
              <a:rPr lang="en-IN" sz="1600" b="0" i="0" u="none" strike="noStrike" cap="none" baseline="0" dirty="0" err="1">
                <a:solidFill>
                  <a:schemeClr val="tx1"/>
                </a:solidFill>
                <a:highlight>
                  <a:srgbClr val="FF00FF"/>
                </a:highlight>
                <a:latin typeface="+mn-lt"/>
                <a:ea typeface="+mn-ea"/>
                <a:cs typeface="+mn-cs"/>
                <a:sym typeface="Arial"/>
              </a:rPr>
              <a:t>jfrm.setLayout</a:t>
            </a:r>
            <a:r>
              <a:rPr lang="en-IN" sz="1600" b="0" i="0" u="none" strike="noStrike" cap="none" baseline="0" dirty="0">
                <a:solidFill>
                  <a:schemeClr val="tx1"/>
                </a:solidFill>
                <a:highlight>
                  <a:srgbClr val="FF00FF"/>
                </a:highlight>
                <a:latin typeface="+mn-lt"/>
                <a:ea typeface="+mn-ea"/>
                <a:cs typeface="+mn-cs"/>
                <a:sym typeface="Arial"/>
              </a:rPr>
              <a:t>(new </a:t>
            </a:r>
            <a:r>
              <a:rPr lang="en-IN" sz="1600" b="0" i="0" u="none" strike="noStrike" cap="none" baseline="0" dirty="0" err="1">
                <a:solidFill>
                  <a:schemeClr val="tx1"/>
                </a:solidFill>
                <a:highlight>
                  <a:srgbClr val="FF00FF"/>
                </a:highlight>
                <a:latin typeface="+mn-lt"/>
                <a:ea typeface="+mn-ea"/>
                <a:cs typeface="+mn-cs"/>
                <a:sym typeface="Arial"/>
              </a:rPr>
              <a:t>FlowLayout</a:t>
            </a:r>
            <a:r>
              <a:rPr lang="en-IN" sz="1600" b="0" i="0" u="none" strike="noStrike" cap="none" baseline="0" dirty="0">
                <a:solidFill>
                  <a:schemeClr val="tx1"/>
                </a:solidFill>
                <a:highlight>
                  <a:srgbClr val="FF00FF"/>
                </a:highlight>
                <a:latin typeface="+mn-lt"/>
                <a:ea typeface="+mn-ea"/>
                <a:cs typeface="+mn-cs"/>
                <a:sym typeface="Arial"/>
              </a:rPr>
              <a:t>());</a:t>
            </a:r>
          </a:p>
          <a:p>
            <a:pPr marL="76200" indent="0">
              <a:buNone/>
            </a:pPr>
            <a:r>
              <a:rPr lang="en-US" sz="1600" b="0" i="0" u="none" strike="noStrike" cap="none" baseline="0" dirty="0">
                <a:solidFill>
                  <a:schemeClr val="tx1"/>
                </a:solidFill>
                <a:latin typeface="+mn-lt"/>
                <a:ea typeface="+mn-ea"/>
                <a:cs typeface="+mn-cs"/>
                <a:sym typeface="Arial"/>
              </a:rPr>
              <a:t>// Give the frame an initial size.</a:t>
            </a:r>
          </a:p>
          <a:p>
            <a:pPr marL="76200" indent="0">
              <a:buNone/>
            </a:pPr>
            <a:r>
              <a:rPr lang="en-IN" sz="1600" b="0" i="0" u="none" strike="noStrike" cap="none" baseline="0" dirty="0" err="1">
                <a:solidFill>
                  <a:schemeClr val="tx1"/>
                </a:solidFill>
                <a:latin typeface="+mn-lt"/>
                <a:ea typeface="+mn-ea"/>
                <a:cs typeface="+mn-cs"/>
                <a:sym typeface="Arial"/>
              </a:rPr>
              <a:t>jfrm.setSize</a:t>
            </a:r>
            <a:r>
              <a:rPr lang="en-IN" sz="1600" b="0" i="0" u="none" strike="noStrike" cap="none" baseline="0" dirty="0">
                <a:solidFill>
                  <a:schemeClr val="tx1"/>
                </a:solidFill>
                <a:latin typeface="+mn-lt"/>
                <a:ea typeface="+mn-ea"/>
                <a:cs typeface="+mn-cs"/>
                <a:sym typeface="Arial"/>
              </a:rPr>
              <a:t>(220, 90);</a:t>
            </a:r>
            <a:endParaRPr lang="en-IN" sz="1600" dirty="0">
              <a:solidFill>
                <a:schemeClr val="tx1"/>
              </a:solidFill>
            </a:endParaRPr>
          </a:p>
          <a:p>
            <a:pPr marL="76200" indent="0" algn="l">
              <a:buNone/>
            </a:pPr>
            <a:r>
              <a:rPr lang="en-IN" sz="1600" dirty="0">
                <a:solidFill>
                  <a:schemeClr val="tx1"/>
                </a:solidFill>
              </a:rPr>
              <a:t>	</a:t>
            </a:r>
            <a:br>
              <a:rPr lang="en-IN" sz="1200" dirty="0">
                <a:solidFill>
                  <a:schemeClr val="tx1"/>
                </a:solidFill>
              </a:rPr>
            </a:br>
            <a:br>
              <a:rPr lang="en-IN" sz="1200" dirty="0">
                <a:solidFill>
                  <a:schemeClr val="tx1"/>
                </a:solidFill>
              </a:rPr>
            </a:br>
            <a:br>
              <a:rPr lang="en-IN" sz="1200" dirty="0">
                <a:solidFill>
                  <a:schemeClr val="tx1"/>
                </a:solidFill>
              </a:rPr>
            </a:br>
            <a:br>
              <a:rPr lang="en-IN" sz="1200" dirty="0">
                <a:solidFill>
                  <a:schemeClr val="tx1"/>
                </a:solidFill>
              </a:rPr>
            </a:br>
            <a:endParaRPr lang="en-IN" sz="1200" dirty="0">
              <a:solidFill>
                <a:schemeClr val="tx1"/>
              </a:solidFill>
            </a:endParaRPr>
          </a:p>
        </p:txBody>
      </p:sp>
    </p:spTree>
    <p:extLst>
      <p:ext uri="{BB962C8B-B14F-4D97-AF65-F5344CB8AC3E}">
        <p14:creationId xmlns:p14="http://schemas.microsoft.com/office/powerpoint/2010/main" val="2728997350"/>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a:latin typeface="FranklinGothic-DemiCnd"/>
              </a:rPr>
              <a:t>Event Handling</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699542"/>
            <a:ext cx="8856984" cy="4320480"/>
          </a:xfrm>
        </p:spPr>
        <p:txBody>
          <a:bodyPr>
            <a:normAutofit lnSpcReduction="10000"/>
          </a:bodyPr>
          <a:lstStyle/>
          <a:p>
            <a:pPr marL="76200" indent="0">
              <a:buNone/>
            </a:pPr>
            <a:r>
              <a:rPr lang="en-US" sz="1400" b="0" i="0" u="none" strike="noStrike" cap="none" baseline="0" dirty="0">
                <a:solidFill>
                  <a:schemeClr val="tx1"/>
                </a:solidFill>
                <a:latin typeface="+mn-lt"/>
                <a:ea typeface="+mn-ea"/>
                <a:cs typeface="+mn-cs"/>
                <a:sym typeface="Arial"/>
              </a:rPr>
              <a:t>// Terminate the program when the user closes the application.</a:t>
            </a:r>
          </a:p>
          <a:p>
            <a:pPr marL="76200" indent="0">
              <a:buNone/>
            </a:pPr>
            <a:r>
              <a:rPr lang="en-IN" sz="1800" b="0" i="0" u="none" strike="noStrike" cap="none" baseline="0" dirty="0" err="1">
                <a:solidFill>
                  <a:schemeClr val="tx1"/>
                </a:solidFill>
                <a:latin typeface="+mn-lt"/>
                <a:ea typeface="+mn-ea"/>
                <a:cs typeface="+mn-cs"/>
                <a:sym typeface="Arial"/>
              </a:rPr>
              <a:t>jfrm.setDefaultCloseOperation</a:t>
            </a:r>
            <a:r>
              <a:rPr lang="en-IN" sz="1800" b="0" i="0" u="none" strike="noStrike" cap="none" baseline="0" dirty="0">
                <a:solidFill>
                  <a:schemeClr val="tx1"/>
                </a:solidFill>
                <a:latin typeface="+mn-lt"/>
                <a:ea typeface="+mn-ea"/>
                <a:cs typeface="+mn-cs"/>
                <a:sym typeface="Arial"/>
              </a:rPr>
              <a:t>(</a:t>
            </a:r>
            <a:r>
              <a:rPr lang="en-IN" sz="1800" b="0" i="0" u="none" strike="noStrike" cap="none" baseline="0" dirty="0" err="1">
                <a:solidFill>
                  <a:schemeClr val="tx1"/>
                </a:solidFill>
                <a:latin typeface="+mn-lt"/>
                <a:ea typeface="+mn-ea"/>
                <a:cs typeface="+mn-cs"/>
                <a:sym typeface="Arial"/>
              </a:rPr>
              <a:t>JFrame.EXIT_ON_CLOSE</a:t>
            </a:r>
            <a:r>
              <a:rPr lang="en-IN" sz="1800" b="0" i="0" u="none" strike="noStrike" cap="none" baseline="0" dirty="0">
                <a:solidFill>
                  <a:schemeClr val="tx1"/>
                </a:solidFill>
                <a:latin typeface="+mn-lt"/>
                <a:ea typeface="+mn-ea"/>
                <a:cs typeface="+mn-cs"/>
                <a:sym typeface="Arial"/>
              </a:rPr>
              <a:t>);</a:t>
            </a:r>
          </a:p>
          <a:p>
            <a:pPr marL="76200" indent="0">
              <a:buNone/>
            </a:pPr>
            <a:r>
              <a:rPr lang="en-IN" sz="1800" b="0" i="0" u="none" strike="noStrike" cap="none" baseline="0" dirty="0">
                <a:solidFill>
                  <a:schemeClr val="tx1"/>
                </a:solidFill>
                <a:latin typeface="+mn-lt"/>
                <a:ea typeface="+mn-ea"/>
                <a:cs typeface="+mn-cs"/>
                <a:sym typeface="Arial"/>
              </a:rPr>
              <a:t>// Make two buttons.</a:t>
            </a:r>
          </a:p>
          <a:p>
            <a:pPr marL="76200" indent="0">
              <a:buNone/>
            </a:pPr>
            <a:r>
              <a:rPr lang="en-US" sz="1800" b="0" i="0" u="none" strike="noStrike" cap="none" baseline="0" dirty="0" err="1">
                <a:solidFill>
                  <a:schemeClr val="tx1"/>
                </a:solidFill>
                <a:highlight>
                  <a:srgbClr val="FF00FF"/>
                </a:highlight>
                <a:latin typeface="+mn-lt"/>
                <a:ea typeface="+mn-ea"/>
                <a:cs typeface="+mn-cs"/>
                <a:sym typeface="Arial"/>
              </a:rPr>
              <a:t>JButton</a:t>
            </a:r>
            <a:r>
              <a:rPr lang="en-US" sz="1800" b="0" i="0" u="none" strike="noStrike" cap="none" baseline="0" dirty="0">
                <a:solidFill>
                  <a:schemeClr val="tx1"/>
                </a:solidFill>
                <a:highlight>
                  <a:srgbClr val="FF00FF"/>
                </a:highlight>
                <a:latin typeface="+mn-lt"/>
                <a:ea typeface="+mn-ea"/>
                <a:cs typeface="+mn-cs"/>
                <a:sym typeface="Arial"/>
              </a:rPr>
              <a:t> </a:t>
            </a:r>
            <a:r>
              <a:rPr lang="en-US" sz="1800" b="0" i="0" u="none" strike="noStrike" cap="none" baseline="0" dirty="0" err="1">
                <a:solidFill>
                  <a:schemeClr val="tx1"/>
                </a:solidFill>
                <a:highlight>
                  <a:srgbClr val="FF00FF"/>
                </a:highlight>
                <a:latin typeface="+mn-lt"/>
                <a:ea typeface="+mn-ea"/>
                <a:cs typeface="+mn-cs"/>
                <a:sym typeface="Arial"/>
              </a:rPr>
              <a:t>jbtnAlpha</a:t>
            </a:r>
            <a:r>
              <a:rPr lang="en-US" sz="1800" b="0" i="0" u="none" strike="noStrike" cap="none" baseline="0" dirty="0">
                <a:solidFill>
                  <a:schemeClr val="tx1"/>
                </a:solidFill>
                <a:highlight>
                  <a:srgbClr val="FF00FF"/>
                </a:highlight>
                <a:latin typeface="+mn-lt"/>
                <a:ea typeface="+mn-ea"/>
                <a:cs typeface="+mn-cs"/>
                <a:sym typeface="Arial"/>
              </a:rPr>
              <a:t> = new </a:t>
            </a:r>
            <a:r>
              <a:rPr lang="en-US" sz="1800" b="0" i="0" u="none" strike="noStrike" cap="none" baseline="0" dirty="0" err="1">
                <a:solidFill>
                  <a:schemeClr val="tx1"/>
                </a:solidFill>
                <a:highlight>
                  <a:srgbClr val="FF00FF"/>
                </a:highlight>
                <a:latin typeface="+mn-lt"/>
                <a:ea typeface="+mn-ea"/>
                <a:cs typeface="+mn-cs"/>
                <a:sym typeface="Arial"/>
              </a:rPr>
              <a:t>JButton</a:t>
            </a:r>
            <a:r>
              <a:rPr lang="en-US" sz="1800" b="0" i="0" u="none" strike="noStrike" cap="none" baseline="0" dirty="0">
                <a:solidFill>
                  <a:schemeClr val="tx1"/>
                </a:solidFill>
                <a:highlight>
                  <a:srgbClr val="FF00FF"/>
                </a:highlight>
                <a:latin typeface="+mn-lt"/>
                <a:ea typeface="+mn-ea"/>
                <a:cs typeface="+mn-cs"/>
                <a:sym typeface="Arial"/>
              </a:rPr>
              <a:t>("Alpha");</a:t>
            </a:r>
          </a:p>
          <a:p>
            <a:pPr marL="76200" indent="0">
              <a:buNone/>
            </a:pPr>
            <a:r>
              <a:rPr lang="sv-SE" sz="1800" b="0" i="0" u="none" strike="noStrike" cap="none" baseline="0" dirty="0">
                <a:solidFill>
                  <a:schemeClr val="tx1"/>
                </a:solidFill>
                <a:highlight>
                  <a:srgbClr val="FF00FF"/>
                </a:highlight>
                <a:latin typeface="+mn-lt"/>
                <a:ea typeface="+mn-ea"/>
                <a:cs typeface="+mn-cs"/>
                <a:sym typeface="Arial"/>
              </a:rPr>
              <a:t>JButton jbtnBeta = new JButton("Beta");</a:t>
            </a:r>
          </a:p>
          <a:p>
            <a:pPr marL="76200" indent="0">
              <a:buNone/>
            </a:pPr>
            <a:r>
              <a:rPr lang="en-US" sz="1800" b="0" i="0" u="none" strike="noStrike" cap="none" baseline="0" dirty="0">
                <a:solidFill>
                  <a:schemeClr val="tx1"/>
                </a:solidFill>
                <a:latin typeface="+mn-lt"/>
                <a:ea typeface="+mn-ea"/>
                <a:cs typeface="+mn-cs"/>
                <a:sym typeface="Arial"/>
              </a:rPr>
              <a:t>// Add action listener for Alpha.</a:t>
            </a:r>
          </a:p>
          <a:p>
            <a:pPr marL="76200" indent="0">
              <a:buNone/>
            </a:pPr>
            <a:r>
              <a:rPr lang="en-IN" sz="1800" b="0" i="0" u="none" strike="noStrike" cap="none" baseline="0" dirty="0" err="1">
                <a:solidFill>
                  <a:schemeClr val="tx1"/>
                </a:solidFill>
                <a:latin typeface="+mn-lt"/>
                <a:ea typeface="+mn-ea"/>
                <a:cs typeface="+mn-cs"/>
                <a:sym typeface="Arial"/>
              </a:rPr>
              <a:t>jbtnAlpha.addActionListener</a:t>
            </a:r>
            <a:r>
              <a:rPr lang="en-IN" sz="1800" b="0" i="0" u="none" strike="noStrike" cap="none" baseline="0" dirty="0">
                <a:solidFill>
                  <a:schemeClr val="tx1"/>
                </a:solidFill>
                <a:latin typeface="+mn-lt"/>
                <a:ea typeface="+mn-ea"/>
                <a:cs typeface="+mn-cs"/>
                <a:sym typeface="Arial"/>
              </a:rPr>
              <a:t>(new ActionListener() {</a:t>
            </a:r>
          </a:p>
          <a:p>
            <a:pPr marL="76200" indent="0">
              <a:buNone/>
            </a:pPr>
            <a:r>
              <a:rPr lang="en-US" sz="1800" b="0" i="0" u="none" strike="noStrike" cap="none" baseline="0" dirty="0">
                <a:solidFill>
                  <a:schemeClr val="tx1"/>
                </a:solidFill>
                <a:latin typeface="+mn-lt"/>
                <a:ea typeface="+mn-ea"/>
                <a:cs typeface="+mn-cs"/>
                <a:sym typeface="Arial"/>
              </a:rPr>
              <a:t>public void </a:t>
            </a:r>
            <a:r>
              <a:rPr lang="en-US" sz="1800" b="0" i="0" u="none" strike="noStrike" cap="none" baseline="0" dirty="0" err="1">
                <a:solidFill>
                  <a:schemeClr val="tx1"/>
                </a:solidFill>
                <a:latin typeface="+mn-lt"/>
                <a:ea typeface="+mn-ea"/>
                <a:cs typeface="+mn-cs"/>
                <a:sym typeface="Arial"/>
              </a:rPr>
              <a:t>actionPerformed</a:t>
            </a:r>
            <a:r>
              <a:rPr lang="en-US" sz="1800" b="0" i="0" u="none" strike="noStrike" cap="none" baseline="0" dirty="0">
                <a:solidFill>
                  <a:schemeClr val="tx1"/>
                </a:solidFill>
                <a:latin typeface="+mn-lt"/>
                <a:ea typeface="+mn-ea"/>
                <a:cs typeface="+mn-cs"/>
                <a:sym typeface="Arial"/>
              </a:rPr>
              <a:t>(</a:t>
            </a:r>
            <a:r>
              <a:rPr lang="en-US" sz="1800" b="0" i="0" u="none" strike="noStrike" cap="none" baseline="0" dirty="0" err="1">
                <a:solidFill>
                  <a:schemeClr val="tx1"/>
                </a:solidFill>
                <a:latin typeface="+mn-lt"/>
                <a:ea typeface="+mn-ea"/>
                <a:cs typeface="+mn-cs"/>
                <a:sym typeface="Arial"/>
              </a:rPr>
              <a:t>ActionEvent</a:t>
            </a:r>
            <a:r>
              <a:rPr lang="en-US" sz="1800" b="0" i="0" u="none" strike="noStrike" cap="none" baseline="0" dirty="0">
                <a:solidFill>
                  <a:schemeClr val="tx1"/>
                </a:solidFill>
                <a:latin typeface="+mn-lt"/>
                <a:ea typeface="+mn-ea"/>
                <a:cs typeface="+mn-cs"/>
                <a:sym typeface="Arial"/>
              </a:rPr>
              <a:t> ae) {</a:t>
            </a:r>
          </a:p>
          <a:p>
            <a:pPr marL="76200" indent="0">
              <a:buNone/>
            </a:pPr>
            <a:r>
              <a:rPr lang="en-US" sz="1800" b="0" i="0" u="none" strike="noStrike" cap="none" baseline="0" dirty="0" err="1">
                <a:solidFill>
                  <a:schemeClr val="tx1"/>
                </a:solidFill>
                <a:latin typeface="+mn-lt"/>
                <a:ea typeface="+mn-ea"/>
                <a:cs typeface="+mn-cs"/>
                <a:sym typeface="Arial"/>
              </a:rPr>
              <a:t>jlab.setText</a:t>
            </a:r>
            <a:r>
              <a:rPr lang="en-US" sz="1800" b="0" i="0" u="none" strike="noStrike" cap="none" baseline="0" dirty="0">
                <a:solidFill>
                  <a:schemeClr val="tx1"/>
                </a:solidFill>
                <a:latin typeface="+mn-lt"/>
                <a:ea typeface="+mn-ea"/>
                <a:cs typeface="+mn-cs"/>
                <a:sym typeface="Arial"/>
              </a:rPr>
              <a:t>("Alpha was pressed.");</a:t>
            </a:r>
          </a:p>
          <a:p>
            <a:pPr marL="76200" indent="0">
              <a:buNone/>
            </a:pPr>
            <a:r>
              <a:rPr lang="en-IN" sz="1800" b="0" i="0" u="none" strike="noStrike" cap="none" baseline="0" dirty="0">
                <a:solidFill>
                  <a:schemeClr val="tx1"/>
                </a:solidFill>
                <a:latin typeface="+mn-lt"/>
                <a:ea typeface="+mn-ea"/>
                <a:cs typeface="+mn-cs"/>
                <a:sym typeface="Arial"/>
              </a:rPr>
              <a:t>}</a:t>
            </a:r>
          </a:p>
          <a:p>
            <a:pPr marL="76200" indent="0">
              <a:buNone/>
            </a:pPr>
            <a:r>
              <a:rPr lang="en-IN" sz="1800" b="0" i="0" u="none" strike="noStrike" cap="none" baseline="0" dirty="0">
                <a:solidFill>
                  <a:schemeClr val="tx1"/>
                </a:solidFill>
                <a:latin typeface="+mn-lt"/>
                <a:ea typeface="+mn-ea"/>
                <a:cs typeface="+mn-cs"/>
                <a:sym typeface="Arial"/>
              </a:rPr>
              <a:t>});</a:t>
            </a:r>
            <a:r>
              <a:rPr lang="en-IN" sz="1400" dirty="0">
                <a:solidFill>
                  <a:schemeClr val="tx1"/>
                </a:solidFill>
              </a:rPr>
              <a:t>	</a:t>
            </a:r>
            <a:br>
              <a:rPr lang="en-IN" sz="1100" dirty="0">
                <a:solidFill>
                  <a:schemeClr val="tx1"/>
                </a:solidFill>
              </a:rPr>
            </a:br>
            <a:br>
              <a:rPr lang="en-IN" sz="1100" dirty="0">
                <a:solidFill>
                  <a:schemeClr val="tx1"/>
                </a:solidFill>
              </a:rPr>
            </a:br>
            <a:br>
              <a:rPr lang="en-IN" sz="1100" dirty="0">
                <a:solidFill>
                  <a:schemeClr val="tx1"/>
                </a:solidFill>
              </a:rPr>
            </a:br>
            <a:br>
              <a:rPr lang="en-IN" sz="1100" dirty="0">
                <a:solidFill>
                  <a:schemeClr val="tx1"/>
                </a:solidFill>
              </a:rPr>
            </a:br>
            <a:endParaRPr lang="en-IN" sz="1100" dirty="0">
              <a:solidFill>
                <a:schemeClr val="tx1"/>
              </a:solidFill>
            </a:endParaRPr>
          </a:p>
        </p:txBody>
      </p:sp>
    </p:spTree>
    <p:extLst>
      <p:ext uri="{BB962C8B-B14F-4D97-AF65-F5344CB8AC3E}">
        <p14:creationId xmlns:p14="http://schemas.microsoft.com/office/powerpoint/2010/main" val="2977566845"/>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144016"/>
          </a:xfrm>
        </p:spPr>
        <p:txBody>
          <a:bodyPr>
            <a:normAutofit fontScale="90000"/>
          </a:bodyPr>
          <a:lstStyle/>
          <a:p>
            <a:pPr algn="ctr"/>
            <a:r>
              <a:rPr lang="en-IN" sz="4000" b="1" i="0" u="none" strike="noStrike" baseline="0" dirty="0">
                <a:latin typeface="FranklinGothic-DemiCnd"/>
              </a:rPr>
              <a:t>Event Handling</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267494"/>
            <a:ext cx="8856984" cy="4752528"/>
          </a:xfrm>
        </p:spPr>
        <p:txBody>
          <a:bodyPr>
            <a:normAutofit lnSpcReduction="10000"/>
          </a:bodyPr>
          <a:lstStyle/>
          <a:p>
            <a:pPr marL="76200" indent="0">
              <a:buNone/>
            </a:pPr>
            <a:r>
              <a:rPr lang="en-US" sz="1400" b="0" i="0" u="none" strike="noStrike" cap="none" baseline="0" dirty="0">
                <a:solidFill>
                  <a:schemeClr val="tx1"/>
                </a:solidFill>
                <a:latin typeface="+mn-lt"/>
                <a:ea typeface="+mn-ea"/>
                <a:cs typeface="+mn-cs"/>
                <a:sym typeface="Arial"/>
              </a:rPr>
              <a:t>// Add action listener for Beta.</a:t>
            </a:r>
          </a:p>
          <a:p>
            <a:pPr marL="76200" indent="0">
              <a:buNone/>
            </a:pPr>
            <a:r>
              <a:rPr lang="en-US" sz="1400" b="0" i="0" u="none" strike="noStrike" cap="none" baseline="0" dirty="0" err="1">
                <a:solidFill>
                  <a:schemeClr val="tx1"/>
                </a:solidFill>
                <a:highlight>
                  <a:srgbClr val="FF00FF"/>
                </a:highlight>
                <a:latin typeface="+mn-lt"/>
                <a:ea typeface="+mn-ea"/>
                <a:cs typeface="+mn-cs"/>
                <a:sym typeface="Arial"/>
              </a:rPr>
              <a:t>jbtnBeta.addActionListener</a:t>
            </a:r>
            <a:r>
              <a:rPr lang="en-US" sz="1400" b="0" i="0" u="none" strike="noStrike" cap="none" baseline="0" dirty="0">
                <a:solidFill>
                  <a:schemeClr val="tx1"/>
                </a:solidFill>
                <a:highlight>
                  <a:srgbClr val="FF00FF"/>
                </a:highlight>
                <a:latin typeface="+mn-lt"/>
                <a:ea typeface="+mn-ea"/>
                <a:cs typeface="+mn-cs"/>
                <a:sym typeface="Arial"/>
              </a:rPr>
              <a:t>(new ActionListener() {</a:t>
            </a:r>
          </a:p>
          <a:p>
            <a:pPr marL="76200" indent="0">
              <a:buNone/>
            </a:pPr>
            <a:r>
              <a:rPr lang="en-US" sz="1400" b="0" i="0" u="none" strike="noStrike" cap="none" baseline="0" dirty="0">
                <a:solidFill>
                  <a:schemeClr val="tx1"/>
                </a:solidFill>
                <a:highlight>
                  <a:srgbClr val="FF00FF"/>
                </a:highlight>
                <a:latin typeface="+mn-lt"/>
                <a:ea typeface="+mn-ea"/>
                <a:cs typeface="+mn-cs"/>
                <a:sym typeface="Arial"/>
              </a:rPr>
              <a:t>public void </a:t>
            </a:r>
            <a:r>
              <a:rPr lang="en-US" sz="1400" b="0" i="0" u="none" strike="noStrike" cap="none" baseline="0" dirty="0" err="1">
                <a:solidFill>
                  <a:schemeClr val="tx1"/>
                </a:solidFill>
                <a:highlight>
                  <a:srgbClr val="FF00FF"/>
                </a:highlight>
                <a:latin typeface="+mn-lt"/>
                <a:ea typeface="+mn-ea"/>
                <a:cs typeface="+mn-cs"/>
                <a:sym typeface="Arial"/>
              </a:rPr>
              <a:t>actionPerformed</a:t>
            </a:r>
            <a:r>
              <a:rPr lang="en-US" sz="1400" b="0" i="0" u="none" strike="noStrike" cap="none" baseline="0" dirty="0">
                <a:solidFill>
                  <a:schemeClr val="tx1"/>
                </a:solidFill>
                <a:highlight>
                  <a:srgbClr val="FF00FF"/>
                </a:highlight>
                <a:latin typeface="+mn-lt"/>
                <a:ea typeface="+mn-ea"/>
                <a:cs typeface="+mn-cs"/>
                <a:sym typeface="Arial"/>
              </a:rPr>
              <a:t>(</a:t>
            </a:r>
            <a:r>
              <a:rPr lang="en-US" sz="1400" b="0" i="0" u="none" strike="noStrike" cap="none" baseline="0" dirty="0" err="1">
                <a:solidFill>
                  <a:schemeClr val="tx1"/>
                </a:solidFill>
                <a:highlight>
                  <a:srgbClr val="FF00FF"/>
                </a:highlight>
                <a:latin typeface="+mn-lt"/>
                <a:ea typeface="+mn-ea"/>
                <a:cs typeface="+mn-cs"/>
                <a:sym typeface="Arial"/>
              </a:rPr>
              <a:t>ActionEvent</a:t>
            </a:r>
            <a:r>
              <a:rPr lang="en-US" sz="1400" b="0" i="0" u="none" strike="noStrike" cap="none" baseline="0" dirty="0">
                <a:solidFill>
                  <a:schemeClr val="tx1"/>
                </a:solidFill>
                <a:highlight>
                  <a:srgbClr val="FF00FF"/>
                </a:highlight>
                <a:latin typeface="+mn-lt"/>
                <a:ea typeface="+mn-ea"/>
                <a:cs typeface="+mn-cs"/>
                <a:sym typeface="Arial"/>
              </a:rPr>
              <a:t> ae) {</a:t>
            </a:r>
          </a:p>
          <a:p>
            <a:pPr marL="76200" indent="0">
              <a:buNone/>
            </a:pPr>
            <a:r>
              <a:rPr lang="en-US" sz="1400" b="0" i="0" u="none" strike="noStrike" cap="none" baseline="0" dirty="0" err="1">
                <a:solidFill>
                  <a:schemeClr val="tx1"/>
                </a:solidFill>
                <a:latin typeface="+mn-lt"/>
                <a:ea typeface="+mn-ea"/>
                <a:cs typeface="+mn-cs"/>
                <a:sym typeface="Arial"/>
              </a:rPr>
              <a:t>jlab.setText</a:t>
            </a:r>
            <a:r>
              <a:rPr lang="en-US" sz="1400" b="0" i="0" u="none" strike="noStrike" cap="none" baseline="0" dirty="0">
                <a:solidFill>
                  <a:schemeClr val="tx1"/>
                </a:solidFill>
                <a:latin typeface="+mn-lt"/>
                <a:ea typeface="+mn-ea"/>
                <a:cs typeface="+mn-cs"/>
                <a:sym typeface="Arial"/>
              </a:rPr>
              <a:t>("Beta was pressed.");</a:t>
            </a:r>
          </a:p>
          <a:p>
            <a:pPr marL="76200" indent="0">
              <a:buNone/>
            </a:pPr>
            <a:r>
              <a:rPr lang="en-US" sz="1400" b="0" i="0" u="none" strike="noStrike" cap="none" baseline="0" dirty="0">
                <a:solidFill>
                  <a:schemeClr val="tx1"/>
                </a:solidFill>
                <a:latin typeface="+mn-lt"/>
                <a:ea typeface="+mn-ea"/>
                <a:cs typeface="+mn-cs"/>
                <a:sym typeface="Arial"/>
              </a:rPr>
              <a:t>}</a:t>
            </a:r>
          </a:p>
          <a:p>
            <a:pPr marL="76200" indent="0">
              <a:buNone/>
            </a:pPr>
            <a:r>
              <a:rPr lang="en-US" sz="1400" b="0" i="0" u="none" strike="noStrike" cap="none" baseline="0" dirty="0">
                <a:solidFill>
                  <a:schemeClr val="tx1"/>
                </a:solidFill>
                <a:latin typeface="+mn-lt"/>
                <a:ea typeface="+mn-ea"/>
                <a:cs typeface="+mn-cs"/>
                <a:sym typeface="Arial"/>
              </a:rPr>
              <a:t>});</a:t>
            </a:r>
          </a:p>
          <a:p>
            <a:pPr marL="76200" indent="0">
              <a:buNone/>
            </a:pPr>
            <a:r>
              <a:rPr lang="en-US" sz="1400" b="0" i="0" u="none" strike="noStrike" cap="none" baseline="0" dirty="0">
                <a:solidFill>
                  <a:schemeClr val="tx1"/>
                </a:solidFill>
                <a:latin typeface="+mn-lt"/>
                <a:ea typeface="+mn-ea"/>
                <a:cs typeface="+mn-cs"/>
                <a:sym typeface="Arial"/>
              </a:rPr>
              <a:t>// Add the buttons to the content pane.</a:t>
            </a:r>
          </a:p>
          <a:p>
            <a:pPr marL="76200" indent="0">
              <a:buNone/>
            </a:pPr>
            <a:r>
              <a:rPr lang="en-US" sz="1400" b="0" i="0" u="none" strike="noStrike" cap="none" baseline="0" dirty="0" err="1">
                <a:solidFill>
                  <a:schemeClr val="tx1"/>
                </a:solidFill>
                <a:latin typeface="+mn-lt"/>
                <a:ea typeface="+mn-ea"/>
                <a:cs typeface="+mn-cs"/>
                <a:sym typeface="Arial"/>
              </a:rPr>
              <a:t>jfrm.add</a:t>
            </a:r>
            <a:r>
              <a:rPr lang="en-US" sz="1400" b="0" i="0" u="none" strike="noStrike" cap="none" baseline="0" dirty="0">
                <a:solidFill>
                  <a:schemeClr val="tx1"/>
                </a:solidFill>
                <a:latin typeface="+mn-lt"/>
                <a:ea typeface="+mn-ea"/>
                <a:cs typeface="+mn-cs"/>
                <a:sym typeface="Arial"/>
              </a:rPr>
              <a:t>(</a:t>
            </a:r>
            <a:r>
              <a:rPr lang="en-US" sz="1400" b="0" i="0" u="none" strike="noStrike" cap="none" baseline="0" dirty="0" err="1">
                <a:solidFill>
                  <a:schemeClr val="tx1"/>
                </a:solidFill>
                <a:latin typeface="+mn-lt"/>
                <a:ea typeface="+mn-ea"/>
                <a:cs typeface="+mn-cs"/>
                <a:sym typeface="Arial"/>
              </a:rPr>
              <a:t>jbtnAlpha</a:t>
            </a:r>
            <a:r>
              <a:rPr lang="en-US" sz="1400" b="0" i="0" u="none" strike="noStrike" cap="none" baseline="0" dirty="0">
                <a:solidFill>
                  <a:schemeClr val="tx1"/>
                </a:solidFill>
                <a:latin typeface="+mn-lt"/>
                <a:ea typeface="+mn-ea"/>
                <a:cs typeface="+mn-cs"/>
                <a:sym typeface="Arial"/>
              </a:rPr>
              <a:t>);</a:t>
            </a:r>
          </a:p>
          <a:p>
            <a:pPr marL="76200" indent="0">
              <a:buNone/>
            </a:pPr>
            <a:r>
              <a:rPr lang="en-US" sz="1400" b="0" i="0" u="none" strike="noStrike" cap="none" baseline="0" dirty="0" err="1">
                <a:solidFill>
                  <a:schemeClr val="tx1"/>
                </a:solidFill>
                <a:latin typeface="+mn-lt"/>
                <a:ea typeface="+mn-ea"/>
                <a:cs typeface="+mn-cs"/>
                <a:sym typeface="Arial"/>
              </a:rPr>
              <a:t>jfrm.add</a:t>
            </a:r>
            <a:r>
              <a:rPr lang="en-US" sz="1400" b="0" i="0" u="none" strike="noStrike" cap="none" baseline="0" dirty="0">
                <a:solidFill>
                  <a:schemeClr val="tx1"/>
                </a:solidFill>
                <a:latin typeface="+mn-lt"/>
                <a:ea typeface="+mn-ea"/>
                <a:cs typeface="+mn-cs"/>
                <a:sym typeface="Arial"/>
              </a:rPr>
              <a:t>(</a:t>
            </a:r>
            <a:r>
              <a:rPr lang="en-US" sz="1400" b="0" i="0" u="none" strike="noStrike" cap="none" baseline="0" dirty="0" err="1">
                <a:solidFill>
                  <a:schemeClr val="tx1"/>
                </a:solidFill>
                <a:latin typeface="+mn-lt"/>
                <a:ea typeface="+mn-ea"/>
                <a:cs typeface="+mn-cs"/>
                <a:sym typeface="Arial"/>
              </a:rPr>
              <a:t>jbtnBeta</a:t>
            </a:r>
            <a:r>
              <a:rPr lang="en-US" sz="1400" b="0" i="0" u="none" strike="noStrike" cap="none" baseline="0" dirty="0">
                <a:solidFill>
                  <a:schemeClr val="tx1"/>
                </a:solidFill>
                <a:latin typeface="+mn-lt"/>
                <a:ea typeface="+mn-ea"/>
                <a:cs typeface="+mn-cs"/>
                <a:sym typeface="Arial"/>
              </a:rPr>
              <a:t>);</a:t>
            </a:r>
          </a:p>
          <a:p>
            <a:pPr marL="76200" indent="0">
              <a:buNone/>
            </a:pPr>
            <a:r>
              <a:rPr lang="en-US" sz="1400" b="0" i="0" u="none" strike="noStrike" cap="none" baseline="0" dirty="0">
                <a:solidFill>
                  <a:schemeClr val="tx1"/>
                </a:solidFill>
                <a:latin typeface="+mn-lt"/>
                <a:ea typeface="+mn-ea"/>
                <a:cs typeface="+mn-cs"/>
                <a:sym typeface="Arial"/>
              </a:rPr>
              <a:t>// Create a text-based label.</a:t>
            </a:r>
          </a:p>
          <a:p>
            <a:pPr marL="76200" indent="0">
              <a:buNone/>
            </a:pPr>
            <a:r>
              <a:rPr lang="en-US" sz="1400" b="0" i="0" u="none" strike="noStrike" cap="none" baseline="0" dirty="0" err="1">
                <a:solidFill>
                  <a:schemeClr val="tx1"/>
                </a:solidFill>
                <a:latin typeface="+mn-lt"/>
                <a:ea typeface="+mn-ea"/>
                <a:cs typeface="+mn-cs"/>
                <a:sym typeface="Arial"/>
              </a:rPr>
              <a:t>jlab</a:t>
            </a:r>
            <a:r>
              <a:rPr lang="en-US" sz="1400" b="0" i="0" u="none" strike="noStrike" cap="none" baseline="0" dirty="0">
                <a:solidFill>
                  <a:schemeClr val="tx1"/>
                </a:solidFill>
                <a:latin typeface="+mn-lt"/>
                <a:ea typeface="+mn-ea"/>
                <a:cs typeface="+mn-cs"/>
                <a:sym typeface="Arial"/>
              </a:rPr>
              <a:t> = new </a:t>
            </a:r>
            <a:r>
              <a:rPr lang="en-US" sz="1400" b="0" i="0" u="none" strike="noStrike" cap="none" baseline="0" dirty="0" err="1">
                <a:solidFill>
                  <a:schemeClr val="tx1"/>
                </a:solidFill>
                <a:latin typeface="+mn-lt"/>
                <a:ea typeface="+mn-ea"/>
                <a:cs typeface="+mn-cs"/>
                <a:sym typeface="Arial"/>
              </a:rPr>
              <a:t>JLabel</a:t>
            </a:r>
            <a:r>
              <a:rPr lang="en-US" sz="1400" b="0" i="0" u="none" strike="noStrike" cap="none" baseline="0" dirty="0">
                <a:solidFill>
                  <a:schemeClr val="tx1"/>
                </a:solidFill>
                <a:latin typeface="+mn-lt"/>
                <a:ea typeface="+mn-ea"/>
                <a:cs typeface="+mn-cs"/>
                <a:sym typeface="Arial"/>
              </a:rPr>
              <a:t>("Press a button.");</a:t>
            </a:r>
          </a:p>
          <a:p>
            <a:pPr marL="76200" indent="0">
              <a:buNone/>
            </a:pPr>
            <a:r>
              <a:rPr lang="en-US" sz="1400" b="0" i="0" u="none" strike="noStrike" cap="none" baseline="0" dirty="0">
                <a:solidFill>
                  <a:schemeClr val="tx1"/>
                </a:solidFill>
                <a:latin typeface="+mn-lt"/>
                <a:ea typeface="+mn-ea"/>
                <a:cs typeface="+mn-cs"/>
                <a:sym typeface="Arial"/>
              </a:rPr>
              <a:t>// Add the label to the content pane.</a:t>
            </a:r>
          </a:p>
          <a:p>
            <a:pPr marL="76200" indent="0">
              <a:buNone/>
            </a:pPr>
            <a:r>
              <a:rPr lang="en-US" sz="1400" b="0" i="0" u="none" strike="noStrike" cap="none" baseline="0" dirty="0" err="1">
                <a:solidFill>
                  <a:schemeClr val="tx1"/>
                </a:solidFill>
                <a:latin typeface="+mn-lt"/>
                <a:ea typeface="+mn-ea"/>
                <a:cs typeface="+mn-cs"/>
                <a:sym typeface="Arial"/>
              </a:rPr>
              <a:t>jfrm.add</a:t>
            </a:r>
            <a:r>
              <a:rPr lang="en-US" sz="1400" b="0" i="0" u="none" strike="noStrike" cap="none" baseline="0" dirty="0">
                <a:solidFill>
                  <a:schemeClr val="tx1"/>
                </a:solidFill>
                <a:latin typeface="+mn-lt"/>
                <a:ea typeface="+mn-ea"/>
                <a:cs typeface="+mn-cs"/>
                <a:sym typeface="Arial"/>
              </a:rPr>
              <a:t>(</a:t>
            </a:r>
            <a:r>
              <a:rPr lang="en-US" sz="1400" b="0" i="0" u="none" strike="noStrike" cap="none" baseline="0" dirty="0" err="1">
                <a:solidFill>
                  <a:schemeClr val="tx1"/>
                </a:solidFill>
                <a:latin typeface="+mn-lt"/>
                <a:ea typeface="+mn-ea"/>
                <a:cs typeface="+mn-cs"/>
                <a:sym typeface="Arial"/>
              </a:rPr>
              <a:t>jlab</a:t>
            </a:r>
            <a:r>
              <a:rPr lang="en-US" sz="1400" b="0" i="0" u="none" strike="noStrike" cap="none" baseline="0" dirty="0">
                <a:solidFill>
                  <a:schemeClr val="tx1"/>
                </a:solidFill>
                <a:latin typeface="+mn-lt"/>
                <a:ea typeface="+mn-ea"/>
                <a:cs typeface="+mn-cs"/>
                <a:sym typeface="Arial"/>
              </a:rPr>
              <a:t>);</a:t>
            </a:r>
          </a:p>
          <a:p>
            <a:pPr marL="76200" indent="0">
              <a:buNone/>
            </a:pPr>
            <a:r>
              <a:rPr lang="en-US" sz="1400" b="0" i="0" u="none" strike="noStrike" cap="none" baseline="0" dirty="0">
                <a:solidFill>
                  <a:schemeClr val="tx1"/>
                </a:solidFill>
                <a:latin typeface="+mn-lt"/>
                <a:ea typeface="+mn-ea"/>
                <a:cs typeface="+mn-cs"/>
                <a:sym typeface="Arial"/>
              </a:rPr>
              <a:t>// Display the frame.</a:t>
            </a:r>
          </a:p>
          <a:p>
            <a:pPr marL="76200" indent="0">
              <a:buNone/>
            </a:pPr>
            <a:r>
              <a:rPr lang="en-IN" sz="1400" dirty="0">
                <a:solidFill>
                  <a:schemeClr val="tx1"/>
                </a:solidFill>
              </a:rPr>
              <a:t>	</a:t>
            </a:r>
            <a:br>
              <a:rPr lang="en-IN" sz="1100" dirty="0">
                <a:solidFill>
                  <a:schemeClr val="tx1"/>
                </a:solidFill>
              </a:rPr>
            </a:br>
            <a:br>
              <a:rPr lang="en-IN" sz="1100" dirty="0">
                <a:solidFill>
                  <a:schemeClr val="tx1"/>
                </a:solidFill>
              </a:rPr>
            </a:br>
            <a:br>
              <a:rPr lang="en-IN" sz="1100" dirty="0">
                <a:solidFill>
                  <a:schemeClr val="tx1"/>
                </a:solidFill>
              </a:rPr>
            </a:br>
            <a:br>
              <a:rPr lang="en-IN" sz="1100" dirty="0">
                <a:solidFill>
                  <a:schemeClr val="tx1"/>
                </a:solidFill>
              </a:rPr>
            </a:br>
            <a:endParaRPr lang="en-IN" sz="1100" dirty="0">
              <a:solidFill>
                <a:schemeClr val="tx1"/>
              </a:solidFill>
            </a:endParaRPr>
          </a:p>
        </p:txBody>
      </p:sp>
    </p:spTree>
    <p:extLst>
      <p:ext uri="{BB962C8B-B14F-4D97-AF65-F5344CB8AC3E}">
        <p14:creationId xmlns:p14="http://schemas.microsoft.com/office/powerpoint/2010/main" val="3072769947"/>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0"/>
            <a:ext cx="7782647" cy="843558"/>
          </a:xfrm>
        </p:spPr>
        <p:txBody>
          <a:bodyPr/>
          <a:lstStyle/>
          <a:p>
            <a:pPr algn="ctr"/>
            <a:r>
              <a:rPr lang="en-IN" sz="4000" b="1" i="0" u="none" strike="noStrike" baseline="0" dirty="0">
                <a:latin typeface="FranklinGothic-DemiCnd"/>
              </a:rPr>
              <a:t>Event Handling</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843558"/>
            <a:ext cx="8856984" cy="4176464"/>
          </a:xfrm>
        </p:spPr>
        <p:txBody>
          <a:bodyPr>
            <a:normAutofit/>
          </a:bodyPr>
          <a:lstStyle/>
          <a:p>
            <a:pPr marL="76200" indent="0">
              <a:buNone/>
            </a:pPr>
            <a:r>
              <a:rPr lang="en-IN" sz="1400" dirty="0">
                <a:solidFill>
                  <a:schemeClr val="tx1"/>
                </a:solidFill>
              </a:rPr>
              <a:t>	</a:t>
            </a:r>
            <a:br>
              <a:rPr lang="en-IN" sz="1100" dirty="0">
                <a:solidFill>
                  <a:schemeClr val="tx1"/>
                </a:solidFill>
              </a:rPr>
            </a:br>
            <a:r>
              <a:rPr lang="en-IN" sz="1400" dirty="0" err="1">
                <a:solidFill>
                  <a:schemeClr val="tx1"/>
                </a:solidFill>
              </a:rPr>
              <a:t>jfrm.setVisible</a:t>
            </a:r>
            <a:r>
              <a:rPr lang="en-IN" sz="1400" dirty="0">
                <a:solidFill>
                  <a:schemeClr val="tx1"/>
                </a:solidFill>
              </a:rPr>
              <a:t>(true);</a:t>
            </a:r>
          </a:p>
          <a:p>
            <a:pPr marL="76200" indent="0">
              <a:buNone/>
            </a:pPr>
            <a:r>
              <a:rPr lang="en-IN" sz="1400" dirty="0">
                <a:solidFill>
                  <a:schemeClr val="tx1"/>
                </a:solidFill>
              </a:rPr>
              <a:t>}</a:t>
            </a:r>
          </a:p>
          <a:p>
            <a:pPr marL="76200" indent="0">
              <a:buNone/>
            </a:pPr>
            <a:r>
              <a:rPr lang="en-IN" sz="1400" dirty="0">
                <a:solidFill>
                  <a:schemeClr val="tx1"/>
                </a:solidFill>
              </a:rPr>
              <a:t>public static void main(String </a:t>
            </a:r>
            <a:r>
              <a:rPr lang="en-IN" sz="1400" dirty="0" err="1">
                <a:solidFill>
                  <a:schemeClr val="tx1"/>
                </a:solidFill>
              </a:rPr>
              <a:t>args</a:t>
            </a:r>
            <a:r>
              <a:rPr lang="en-IN" sz="1400" dirty="0">
                <a:solidFill>
                  <a:schemeClr val="tx1"/>
                </a:solidFill>
              </a:rPr>
              <a:t>[]) {</a:t>
            </a:r>
          </a:p>
          <a:p>
            <a:pPr marL="76200" indent="0">
              <a:buNone/>
            </a:pPr>
            <a:r>
              <a:rPr lang="en-IN" sz="1400" dirty="0">
                <a:solidFill>
                  <a:schemeClr val="tx1"/>
                </a:solidFill>
              </a:rPr>
              <a:t>// Create the frame on the event dispatching thread.</a:t>
            </a:r>
          </a:p>
          <a:p>
            <a:pPr marL="76200" indent="0">
              <a:buNone/>
            </a:pPr>
            <a:r>
              <a:rPr lang="en-IN" sz="1400" dirty="0" err="1">
                <a:solidFill>
                  <a:schemeClr val="tx1"/>
                </a:solidFill>
              </a:rPr>
              <a:t>SwingUtilities.invokeLater</a:t>
            </a:r>
            <a:r>
              <a:rPr lang="en-IN" sz="1400" dirty="0">
                <a:solidFill>
                  <a:schemeClr val="tx1"/>
                </a:solidFill>
              </a:rPr>
              <a:t>(new Runnable() {</a:t>
            </a:r>
          </a:p>
          <a:p>
            <a:pPr marL="76200" indent="0">
              <a:buNone/>
            </a:pPr>
            <a:r>
              <a:rPr lang="en-IN" sz="1400" dirty="0">
                <a:solidFill>
                  <a:schemeClr val="tx1"/>
                </a:solidFill>
              </a:rPr>
              <a:t>public void run() {</a:t>
            </a:r>
          </a:p>
          <a:p>
            <a:pPr marL="76200" indent="0">
              <a:buNone/>
            </a:pPr>
            <a:r>
              <a:rPr lang="en-IN" sz="1400" dirty="0">
                <a:solidFill>
                  <a:schemeClr val="tx1"/>
                </a:solidFill>
              </a:rPr>
              <a:t>new </a:t>
            </a:r>
            <a:r>
              <a:rPr lang="en-IN" sz="1400" dirty="0" err="1">
                <a:solidFill>
                  <a:schemeClr val="tx1"/>
                </a:solidFill>
              </a:rPr>
              <a:t>EventDemo</a:t>
            </a:r>
            <a:r>
              <a:rPr lang="en-IN" sz="1400" dirty="0">
                <a:solidFill>
                  <a:schemeClr val="tx1"/>
                </a:solidFill>
              </a:rPr>
              <a:t>();</a:t>
            </a:r>
          </a:p>
          <a:p>
            <a:pPr marL="76200" indent="0">
              <a:buNone/>
            </a:pPr>
            <a:r>
              <a:rPr lang="en-IN" sz="1400" dirty="0">
                <a:solidFill>
                  <a:schemeClr val="tx1"/>
                </a:solidFill>
              </a:rPr>
              <a:t>}</a:t>
            </a:r>
          </a:p>
          <a:p>
            <a:pPr marL="76200" indent="0">
              <a:buNone/>
            </a:pPr>
            <a:r>
              <a:rPr lang="en-IN" sz="1400" dirty="0">
                <a:solidFill>
                  <a:schemeClr val="tx1"/>
                </a:solidFill>
              </a:rPr>
              <a:t>});</a:t>
            </a:r>
          </a:p>
          <a:p>
            <a:pPr marL="76200" indent="0">
              <a:buNone/>
            </a:pPr>
            <a:r>
              <a:rPr lang="en-IN" sz="1400" dirty="0">
                <a:solidFill>
                  <a:schemeClr val="tx1"/>
                </a:solidFill>
              </a:rPr>
              <a:t>}</a:t>
            </a:r>
          </a:p>
          <a:p>
            <a:pPr marL="76200" indent="0">
              <a:buNone/>
            </a:pPr>
            <a:r>
              <a:rPr lang="en-IN" sz="1400" dirty="0">
                <a:solidFill>
                  <a:schemeClr val="tx1"/>
                </a:solidFill>
              </a:rPr>
              <a:t>}</a:t>
            </a:r>
          </a:p>
          <a:p>
            <a:pPr marL="76200" indent="0">
              <a:buNone/>
            </a:pPr>
            <a:br>
              <a:rPr lang="en-IN" sz="1400" dirty="0">
                <a:solidFill>
                  <a:schemeClr val="tx1"/>
                </a:solidFill>
              </a:rPr>
            </a:br>
            <a:endParaRPr lang="en-IN" sz="1400" dirty="0">
              <a:solidFill>
                <a:schemeClr val="tx1"/>
              </a:solidFill>
            </a:endParaRPr>
          </a:p>
        </p:txBody>
      </p:sp>
    </p:spTree>
    <p:extLst>
      <p:ext uri="{BB962C8B-B14F-4D97-AF65-F5344CB8AC3E}">
        <p14:creationId xmlns:p14="http://schemas.microsoft.com/office/powerpoint/2010/main" val="29831768"/>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0"/>
            <a:ext cx="7782647" cy="843558"/>
          </a:xfrm>
        </p:spPr>
        <p:txBody>
          <a:bodyPr/>
          <a:lstStyle/>
          <a:p>
            <a:pPr algn="ctr"/>
            <a:r>
              <a:rPr lang="en-IN" sz="4000" b="1" i="0" u="none" strike="noStrike" baseline="0" dirty="0">
                <a:latin typeface="FranklinGothic-DemiCnd"/>
              </a:rPr>
              <a:t>Event Handling</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843558"/>
            <a:ext cx="8856984" cy="4176464"/>
          </a:xfrm>
        </p:spPr>
        <p:txBody>
          <a:bodyPr/>
          <a:lstStyle/>
          <a:p>
            <a:pPr marL="76200" indent="0">
              <a:buNone/>
            </a:pPr>
            <a:br>
              <a:rPr lang="en-IN" sz="1400" dirty="0">
                <a:solidFill>
                  <a:schemeClr val="tx1"/>
                </a:solidFill>
              </a:rPr>
            </a:br>
            <a:endParaRPr lang="en-IN" sz="1400" dirty="0">
              <a:solidFill>
                <a:schemeClr val="tx1"/>
              </a:solidFill>
            </a:endParaRPr>
          </a:p>
        </p:txBody>
      </p:sp>
      <p:pic>
        <p:nvPicPr>
          <p:cNvPr id="4" name="Picture 3">
            <a:extLst>
              <a:ext uri="{FF2B5EF4-FFF2-40B4-BE49-F238E27FC236}">
                <a16:creationId xmlns:a16="http://schemas.microsoft.com/office/drawing/2014/main" id="{0E4FB646-6A17-423E-BBCA-A9A798079579}"/>
              </a:ext>
            </a:extLst>
          </p:cNvPr>
          <p:cNvPicPr>
            <a:picLocks noChangeAspect="1"/>
          </p:cNvPicPr>
          <p:nvPr/>
        </p:nvPicPr>
        <p:blipFill>
          <a:blip r:embed="rId2"/>
          <a:stretch>
            <a:fillRect/>
          </a:stretch>
        </p:blipFill>
        <p:spPr>
          <a:xfrm>
            <a:off x="1979712" y="1491630"/>
            <a:ext cx="5040560" cy="2664295"/>
          </a:xfrm>
          <a:prstGeom prst="rect">
            <a:avLst/>
          </a:prstGeom>
        </p:spPr>
      </p:pic>
    </p:spTree>
    <p:extLst>
      <p:ext uri="{BB962C8B-B14F-4D97-AF65-F5344CB8AC3E}">
        <p14:creationId xmlns:p14="http://schemas.microsoft.com/office/powerpoint/2010/main" val="241597791"/>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0"/>
            <a:ext cx="7782647" cy="843558"/>
          </a:xfrm>
        </p:spPr>
        <p:txBody>
          <a:bodyPr/>
          <a:lstStyle/>
          <a:p>
            <a:pPr algn="ctr"/>
            <a:r>
              <a:rPr lang="en-IN" sz="4000" b="1" i="0" u="none" strike="noStrike" baseline="0" dirty="0">
                <a:latin typeface="FranklinGothic-DemiCnd"/>
              </a:rPr>
              <a:t>Create a Swing Applet</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843558"/>
            <a:ext cx="8856984" cy="4176464"/>
          </a:xfrm>
        </p:spPr>
        <p:txBody>
          <a:bodyPr/>
          <a:lstStyle/>
          <a:p>
            <a:pPr algn="l">
              <a:buFont typeface="Wingdings" panose="05000000000000000000" pitchFamily="2" charset="2"/>
              <a:buChar char="§"/>
            </a:pPr>
            <a:r>
              <a:rPr lang="en-IN" sz="1800" b="0" i="0" u="none" strike="noStrike" baseline="0" dirty="0">
                <a:latin typeface="Palatino-Roman"/>
              </a:rPr>
              <a:t>A Swing applet extends </a:t>
            </a:r>
            <a:r>
              <a:rPr lang="en-US" sz="1800" b="1" i="0" u="none" strike="noStrike" baseline="0" dirty="0" err="1">
                <a:latin typeface="Palatino-Bold"/>
              </a:rPr>
              <a:t>JApplet</a:t>
            </a:r>
            <a:r>
              <a:rPr lang="en-US" sz="1800" b="1" i="0" u="none" strike="noStrike" baseline="0" dirty="0">
                <a:latin typeface="Palatino-Bold"/>
              </a:rPr>
              <a:t> </a:t>
            </a:r>
            <a:r>
              <a:rPr lang="en-US" sz="1800" b="0" i="0" u="none" strike="noStrike" baseline="0" dirty="0">
                <a:latin typeface="Palatino-Roman"/>
              </a:rPr>
              <a:t>rather than </a:t>
            </a:r>
            <a:r>
              <a:rPr lang="en-US" sz="1800" b="1" i="0" u="none" strike="noStrike" baseline="0" dirty="0">
                <a:latin typeface="Palatino-Bold"/>
              </a:rPr>
              <a:t>Applet</a:t>
            </a:r>
            <a:r>
              <a:rPr lang="en-US" sz="1800" b="0" i="0" u="none" strike="noStrike" baseline="0" dirty="0">
                <a:latin typeface="Palatino-Roman"/>
              </a:rPr>
              <a:t>. </a:t>
            </a:r>
            <a:r>
              <a:rPr lang="en-US" sz="1800" b="1" i="0" u="none" strike="noStrike" baseline="0" dirty="0" err="1">
                <a:latin typeface="Palatino-Bold"/>
              </a:rPr>
              <a:t>JApplet</a:t>
            </a:r>
            <a:r>
              <a:rPr lang="en-US" sz="1800" b="1" i="0" u="none" strike="noStrike" baseline="0" dirty="0">
                <a:latin typeface="Palatino-Bold"/>
              </a:rPr>
              <a:t> </a:t>
            </a:r>
            <a:r>
              <a:rPr lang="en-US" sz="1800" b="0" i="0" u="none" strike="noStrike" baseline="0" dirty="0">
                <a:latin typeface="Palatino-Roman"/>
              </a:rPr>
              <a:t>is derived from </a:t>
            </a:r>
            <a:r>
              <a:rPr lang="en-US" sz="1800" b="1" i="0" u="none" strike="noStrike" baseline="0" dirty="0">
                <a:latin typeface="Palatino-Bold"/>
              </a:rPr>
              <a:t>Applet</a:t>
            </a:r>
            <a:r>
              <a:rPr lang="en-US" sz="1800" b="0" i="0" u="none" strike="noStrike" baseline="0" dirty="0">
                <a:latin typeface="Palatino-Roman"/>
              </a:rPr>
              <a:t>. </a:t>
            </a:r>
          </a:p>
          <a:p>
            <a:pPr algn="l">
              <a:buFont typeface="Wingdings" panose="05000000000000000000" pitchFamily="2" charset="2"/>
              <a:buChar char="§"/>
            </a:pPr>
            <a:r>
              <a:rPr lang="en-US" sz="1800" b="0" i="0" u="none" strike="noStrike" baseline="0" dirty="0">
                <a:latin typeface="Palatino-Roman"/>
              </a:rPr>
              <a:t>Thus, </a:t>
            </a:r>
            <a:r>
              <a:rPr lang="en-US" sz="1800" b="1" i="0" u="none" strike="noStrike" baseline="0" dirty="0" err="1">
                <a:latin typeface="Palatino-Bold"/>
              </a:rPr>
              <a:t>JApplet</a:t>
            </a:r>
            <a:r>
              <a:rPr lang="en-US" sz="1800" b="1" i="0" u="none" strike="noStrike" baseline="0" dirty="0">
                <a:latin typeface="Palatino-Bold"/>
              </a:rPr>
              <a:t> </a:t>
            </a:r>
            <a:r>
              <a:rPr lang="en-US" sz="1800" b="0" i="0" u="none" strike="noStrike" baseline="0" dirty="0">
                <a:latin typeface="Palatino-Roman"/>
              </a:rPr>
              <a:t>includes all of the functionality found in </a:t>
            </a:r>
            <a:r>
              <a:rPr lang="en-US" sz="1800" b="1" i="0" u="none" strike="noStrike" baseline="0" dirty="0">
                <a:latin typeface="Palatino-Bold"/>
              </a:rPr>
              <a:t>Applet </a:t>
            </a:r>
            <a:r>
              <a:rPr lang="en-US" sz="1800" b="0" i="0" u="none" strike="noStrike" baseline="0" dirty="0">
                <a:latin typeface="Palatino-Roman"/>
              </a:rPr>
              <a:t>and adds support for Swing. </a:t>
            </a:r>
          </a:p>
          <a:p>
            <a:pPr algn="l">
              <a:buFont typeface="Wingdings" panose="05000000000000000000" pitchFamily="2" charset="2"/>
              <a:buChar char="§"/>
            </a:pPr>
            <a:r>
              <a:rPr lang="en-US" sz="1800" b="1" i="0" u="none" strike="noStrike" baseline="0" dirty="0" err="1">
                <a:latin typeface="Palatino-Bold"/>
              </a:rPr>
              <a:t>JApplet</a:t>
            </a:r>
            <a:r>
              <a:rPr lang="en-US" sz="1800" b="1" i="0" u="none" strike="noStrike" baseline="0" dirty="0">
                <a:latin typeface="Palatino-Bold"/>
              </a:rPr>
              <a:t> </a:t>
            </a:r>
            <a:r>
              <a:rPr lang="en-US" sz="1800" b="0" i="0" u="none" strike="noStrike" baseline="0" dirty="0">
                <a:latin typeface="Palatino-Roman"/>
              </a:rPr>
              <a:t>is a top-level Swing container, which means that it is </a:t>
            </a:r>
            <a:r>
              <a:rPr lang="en-US" sz="1800" b="0" i="1" u="none" strike="noStrike" baseline="0" dirty="0">
                <a:latin typeface="Palatino-Italic"/>
              </a:rPr>
              <a:t>not </a:t>
            </a:r>
            <a:r>
              <a:rPr lang="en-US" sz="1800" b="0" i="0" u="none" strike="noStrike" baseline="0" dirty="0">
                <a:latin typeface="Palatino-Roman"/>
              </a:rPr>
              <a:t>derived from </a:t>
            </a:r>
            <a:r>
              <a:rPr lang="en-US" sz="1800" b="1" i="0" u="none" strike="noStrike" baseline="0" dirty="0" err="1">
                <a:latin typeface="Palatino-Bold"/>
              </a:rPr>
              <a:t>JComponent</a:t>
            </a:r>
            <a:r>
              <a:rPr lang="en-US" sz="1800" b="0" i="0" u="none" strike="noStrike" baseline="0" dirty="0">
                <a:latin typeface="Palatino-Roman"/>
              </a:rPr>
              <a:t>. </a:t>
            </a:r>
          </a:p>
          <a:p>
            <a:pPr algn="l">
              <a:buFont typeface="Wingdings" panose="05000000000000000000" pitchFamily="2" charset="2"/>
              <a:buChar char="§"/>
            </a:pPr>
            <a:r>
              <a:rPr lang="en-US" sz="1800" b="0" i="0" u="none" strike="noStrike" baseline="0" dirty="0">
                <a:latin typeface="Palatino-Roman"/>
              </a:rPr>
              <a:t>Swing applets use the same four lifecycle methods </a:t>
            </a:r>
            <a:r>
              <a:rPr lang="en-US" sz="1800" b="1" i="0" u="none" strike="noStrike" baseline="0" dirty="0" err="1">
                <a:latin typeface="Palatino-Bold"/>
              </a:rPr>
              <a:t>init</a:t>
            </a:r>
            <a:r>
              <a:rPr lang="en-US" sz="1800" b="1" i="0" u="none" strike="noStrike" baseline="0" dirty="0">
                <a:latin typeface="Palatino-Bold"/>
              </a:rPr>
              <a:t>( )</a:t>
            </a:r>
            <a:r>
              <a:rPr lang="en-US" sz="1800" b="0" i="0" u="none" strike="noStrike" baseline="0" dirty="0">
                <a:latin typeface="Palatino-Roman"/>
              </a:rPr>
              <a:t>,</a:t>
            </a:r>
            <a:r>
              <a:rPr lang="en-US" sz="1800" b="1" i="0" u="none" strike="noStrike" baseline="0" dirty="0">
                <a:latin typeface="Palatino-Bold"/>
              </a:rPr>
              <a:t>start( )</a:t>
            </a:r>
            <a:r>
              <a:rPr lang="en-US" sz="1800" b="0" i="0" u="none" strike="noStrike" baseline="0" dirty="0">
                <a:latin typeface="Palatino-Roman"/>
              </a:rPr>
              <a:t>, </a:t>
            </a:r>
            <a:r>
              <a:rPr lang="en-US" sz="1800" b="1" i="0" u="none" strike="noStrike" baseline="0" dirty="0">
                <a:latin typeface="Palatino-Bold"/>
              </a:rPr>
              <a:t>stop( )</a:t>
            </a:r>
            <a:r>
              <a:rPr lang="en-US" sz="1800" b="0" i="0" u="none" strike="noStrike" baseline="0" dirty="0">
                <a:latin typeface="Palatino-Roman"/>
              </a:rPr>
              <a:t>, and </a:t>
            </a:r>
            <a:r>
              <a:rPr lang="en-US" sz="1800" b="1" i="0" u="none" strike="noStrike" baseline="0" dirty="0">
                <a:latin typeface="Palatino-Bold"/>
              </a:rPr>
              <a:t>destroy( )</a:t>
            </a:r>
            <a:r>
              <a:rPr lang="en-US" sz="1800" b="0" i="0" u="none" strike="noStrike" baseline="0" dirty="0">
                <a:latin typeface="Palatino-Roman"/>
              </a:rPr>
              <a:t>. </a:t>
            </a:r>
          </a:p>
          <a:p>
            <a:pPr algn="l">
              <a:buFont typeface="Wingdings" panose="05000000000000000000" pitchFamily="2" charset="2"/>
              <a:buChar char="§"/>
            </a:pPr>
            <a:r>
              <a:rPr lang="en-US" sz="1800" b="0" i="0" u="none" strike="noStrike" baseline="0" dirty="0">
                <a:latin typeface="Palatino-Roman"/>
              </a:rPr>
              <a:t>Painting is accomplished differently in Swing than it is in the </a:t>
            </a:r>
            <a:r>
              <a:rPr lang="en-US" sz="1800" b="0" i="0" u="none" strike="noStrike" baseline="0" dirty="0" err="1">
                <a:latin typeface="Palatino-Roman"/>
              </a:rPr>
              <a:t>AWT,and</a:t>
            </a:r>
            <a:r>
              <a:rPr lang="en-US" sz="1800" b="0" i="0" u="none" strike="noStrike" baseline="0" dirty="0">
                <a:latin typeface="Palatino-Roman"/>
              </a:rPr>
              <a:t> a Swing applet will not normally override the </a:t>
            </a:r>
            <a:r>
              <a:rPr lang="en-US" sz="1800" b="1" i="0" u="none" strike="noStrike" baseline="0" dirty="0">
                <a:latin typeface="Palatino-Bold"/>
              </a:rPr>
              <a:t>paint( ) </a:t>
            </a:r>
            <a:r>
              <a:rPr lang="en-US" sz="1800" b="0" i="0" u="none" strike="noStrike" baseline="0" dirty="0">
                <a:latin typeface="Palatino-Roman"/>
              </a:rPr>
              <a:t>method. (Painting in Swing is described later in this chapter.)</a:t>
            </a:r>
          </a:p>
        </p:txBody>
      </p:sp>
    </p:spTree>
    <p:extLst>
      <p:ext uri="{BB962C8B-B14F-4D97-AF65-F5344CB8AC3E}">
        <p14:creationId xmlns:p14="http://schemas.microsoft.com/office/powerpoint/2010/main" val="1135563726"/>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5616" y="339502"/>
            <a:ext cx="7068300" cy="396300"/>
          </a:xfrm>
        </p:spPr>
        <p:txBody>
          <a:bodyPr>
            <a:normAutofit fontScale="90000"/>
          </a:bodyPr>
          <a:lstStyle/>
          <a:p>
            <a:pPr algn="l"/>
            <a:r>
              <a:rPr lang="en-US" b="0" i="0" dirty="0">
                <a:solidFill>
                  <a:srgbClr val="610B38"/>
                </a:solidFill>
                <a:effectLst/>
                <a:latin typeface="erdana"/>
              </a:rPr>
              <a:t>Hierarchy of Java Swing classes</a:t>
            </a:r>
          </a:p>
        </p:txBody>
      </p:sp>
      <p:sp>
        <p:nvSpPr>
          <p:cNvPr id="2" name="Content Placeholder 1"/>
          <p:cNvSpPr>
            <a:spLocks noGrp="1"/>
          </p:cNvSpPr>
          <p:nvPr>
            <p:ph idx="1"/>
          </p:nvPr>
        </p:nvSpPr>
        <p:spPr>
          <a:xfrm>
            <a:off x="323528" y="771550"/>
            <a:ext cx="8712968" cy="4371950"/>
          </a:xfrm>
        </p:spPr>
        <p:txBody>
          <a:bodyPr>
            <a:noAutofit/>
          </a:bodyPr>
          <a:lstStyle/>
          <a:p>
            <a:pPr algn="just">
              <a:buFont typeface="Wingdings" panose="05000000000000000000" pitchFamily="2" charset="2"/>
              <a:buChar char="§"/>
            </a:pPr>
            <a:endParaRPr lang="en-IN" sz="1600" dirty="0"/>
          </a:p>
        </p:txBody>
      </p:sp>
      <p:pic>
        <p:nvPicPr>
          <p:cNvPr id="4098" name="Picture 2" descr="hierarchy of javax swing">
            <a:extLst>
              <a:ext uri="{FF2B5EF4-FFF2-40B4-BE49-F238E27FC236}">
                <a16:creationId xmlns:a16="http://schemas.microsoft.com/office/drawing/2014/main" id="{1A96256E-C970-4902-A76B-B6B262313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15566"/>
            <a:ext cx="7128792"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89647"/>
      </p:ext>
    </p:extLst>
  </p:cSld>
  <p:clrMapOvr>
    <a:masterClrMapping/>
  </p:clrMapOvr>
  <mc:AlternateContent xmlns:mc="http://schemas.openxmlformats.org/markup-compatibility/2006" xmlns:p14="http://schemas.microsoft.com/office/powerpoint/2010/main">
    <mc:Choice Requires="p14">
      <p:transition spd="slow" p14:dur="2000" advTm="57173"/>
    </mc:Choice>
    <mc:Fallback xmlns="">
      <p:transition spd="slow" advTm="57173"/>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Demonstrate </a:t>
            </a:r>
            <a:r>
              <a:rPr lang="en-IN" dirty="0" err="1"/>
              <a:t>JTextField</a:t>
            </a:r>
            <a:endParaRPr lang="en-IN"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2761257097"/>
              </p:ext>
            </p:extLst>
          </p:nvPr>
        </p:nvGraphicFramePr>
        <p:xfrm>
          <a:off x="251520" y="123478"/>
          <a:ext cx="8712968" cy="5020022"/>
        </p:xfrm>
        <a:graphic>
          <a:graphicData uri="http://schemas.openxmlformats.org/drawingml/2006/table">
            <a:tbl>
              <a:tblPr firstRow="1" bandRow="1">
                <a:tableStyleId>{5C22544A-7EE6-4342-B048-85BDC9FD1C3A}</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5020022">
                <a:tc>
                  <a:txBody>
                    <a:bodyPr/>
                    <a:lstStyle/>
                    <a:p>
                      <a:r>
                        <a:rPr lang="en-IN" sz="1800" b="0" i="0" u="none" strike="noStrike" cap="none" baseline="0" dirty="0">
                          <a:solidFill>
                            <a:schemeClr val="lt1"/>
                          </a:solidFill>
                          <a:latin typeface="+mn-lt"/>
                          <a:ea typeface="+mn-ea"/>
                          <a:cs typeface="+mn-cs"/>
                          <a:sym typeface="Arial"/>
                        </a:rPr>
                        <a:t>// A simple Swing-based applet</a:t>
                      </a:r>
                    </a:p>
                    <a:p>
                      <a:r>
                        <a:rPr lang="en-IN" sz="1800" b="0" i="0" u="none" strike="noStrike" cap="none" baseline="0" dirty="0">
                          <a:solidFill>
                            <a:schemeClr val="lt1"/>
                          </a:solidFill>
                          <a:latin typeface="+mn-lt"/>
                          <a:ea typeface="+mn-ea"/>
                          <a:cs typeface="+mn-cs"/>
                          <a:sym typeface="Arial"/>
                        </a:rPr>
                        <a:t>import </a:t>
                      </a:r>
                      <a:r>
                        <a:rPr lang="en-IN" sz="1800" b="0" i="0" u="none" strike="noStrike" cap="none" baseline="0" dirty="0" err="1">
                          <a:solidFill>
                            <a:schemeClr val="lt1"/>
                          </a:solidFill>
                          <a:latin typeface="+mn-lt"/>
                          <a:ea typeface="+mn-ea"/>
                          <a:cs typeface="+mn-cs"/>
                          <a:sym typeface="Arial"/>
                        </a:rPr>
                        <a:t>javax.swing</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import </a:t>
                      </a:r>
                      <a:r>
                        <a:rPr lang="en-IN" sz="1800" b="0" i="0" u="none" strike="noStrike" cap="none" baseline="0" dirty="0" err="1">
                          <a:solidFill>
                            <a:schemeClr val="lt1"/>
                          </a:solidFill>
                          <a:latin typeface="+mn-lt"/>
                          <a:ea typeface="+mn-ea"/>
                          <a:cs typeface="+mn-cs"/>
                          <a:sym typeface="Arial"/>
                        </a:rPr>
                        <a:t>java.awt</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import </a:t>
                      </a:r>
                      <a:r>
                        <a:rPr lang="en-IN" sz="1800" b="0" i="0" u="none" strike="noStrike" cap="none" baseline="0" dirty="0" err="1">
                          <a:solidFill>
                            <a:schemeClr val="lt1"/>
                          </a:solidFill>
                          <a:latin typeface="+mn-lt"/>
                          <a:ea typeface="+mn-ea"/>
                          <a:cs typeface="+mn-cs"/>
                          <a:sym typeface="Arial"/>
                        </a:rPr>
                        <a:t>java.awt.event</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p>
                    <a:p>
                      <a:r>
                        <a:rPr lang="en-US" sz="1800" b="0" i="0" u="none" strike="noStrike" cap="none" baseline="0" dirty="0">
                          <a:solidFill>
                            <a:srgbClr val="C00000"/>
                          </a:solidFill>
                          <a:latin typeface="+mn-lt"/>
                          <a:ea typeface="+mn-ea"/>
                          <a:cs typeface="+mn-cs"/>
                          <a:sym typeface="Arial"/>
                        </a:rPr>
                        <a:t>&lt;applet code="</a:t>
                      </a:r>
                      <a:r>
                        <a:rPr lang="en-US" sz="1800" b="0" i="0" u="none" strike="noStrike" cap="none" baseline="0" dirty="0" err="1">
                          <a:solidFill>
                            <a:srgbClr val="C00000"/>
                          </a:solidFill>
                          <a:latin typeface="+mn-lt"/>
                          <a:ea typeface="+mn-ea"/>
                          <a:cs typeface="+mn-cs"/>
                          <a:sym typeface="Arial"/>
                        </a:rPr>
                        <a:t>MySwingApplet</a:t>
                      </a:r>
                      <a:r>
                        <a:rPr lang="en-US" sz="1800" b="0" i="0" u="none" strike="noStrike" cap="none" baseline="0" dirty="0">
                          <a:solidFill>
                            <a:srgbClr val="C00000"/>
                          </a:solidFill>
                          <a:latin typeface="+mn-lt"/>
                          <a:ea typeface="+mn-ea"/>
                          <a:cs typeface="+mn-cs"/>
                          <a:sym typeface="Arial"/>
                        </a:rPr>
                        <a:t>" width=220 height=90&gt;</a:t>
                      </a:r>
                    </a:p>
                    <a:p>
                      <a:r>
                        <a:rPr lang="en-IN" sz="1800" b="0" i="0" u="none" strike="noStrike" cap="none" baseline="0" dirty="0">
                          <a:solidFill>
                            <a:srgbClr val="C00000"/>
                          </a:solidFill>
                          <a:latin typeface="+mn-lt"/>
                          <a:ea typeface="+mn-ea"/>
                          <a:cs typeface="+mn-cs"/>
                          <a:sym typeface="Arial"/>
                        </a:rPr>
                        <a:t>&lt;/applet&gt;</a:t>
                      </a:r>
                    </a:p>
                    <a:p>
                      <a:r>
                        <a:rPr lang="en-IN" sz="1800" b="0" i="0" u="none" strike="noStrike" cap="none" baseline="0" dirty="0">
                          <a:solidFill>
                            <a:schemeClr val="lt1"/>
                          </a:solidFill>
                          <a:latin typeface="+mn-lt"/>
                          <a:ea typeface="+mn-ea"/>
                          <a:cs typeface="+mn-cs"/>
                          <a:sym typeface="Arial"/>
                        </a:rPr>
                        <a:t>*/</a:t>
                      </a:r>
                    </a:p>
                    <a:p>
                      <a:r>
                        <a:rPr lang="en-US" sz="1800" b="0" i="0" u="none" strike="noStrike" cap="none" baseline="0" dirty="0">
                          <a:solidFill>
                            <a:schemeClr val="lt1"/>
                          </a:solidFill>
                          <a:latin typeface="+mn-lt"/>
                          <a:ea typeface="+mn-ea"/>
                          <a:cs typeface="+mn-cs"/>
                          <a:sym typeface="Arial"/>
                        </a:rPr>
                        <a:t>public class </a:t>
                      </a:r>
                      <a:r>
                        <a:rPr lang="en-US" sz="1800" b="0" i="0" u="none" strike="noStrike" cap="none" baseline="0" dirty="0" err="1">
                          <a:solidFill>
                            <a:schemeClr val="lt1"/>
                          </a:solidFill>
                          <a:latin typeface="+mn-lt"/>
                          <a:ea typeface="+mn-ea"/>
                          <a:cs typeface="+mn-cs"/>
                          <a:sym typeface="Arial"/>
                        </a:rPr>
                        <a:t>MySwingApplet</a:t>
                      </a:r>
                      <a:r>
                        <a:rPr lang="en-US" sz="1800" b="0" i="0" u="none" strike="noStrike" cap="none" baseline="0" dirty="0">
                          <a:solidFill>
                            <a:schemeClr val="lt1"/>
                          </a:solidFill>
                          <a:latin typeface="+mn-lt"/>
                          <a:ea typeface="+mn-ea"/>
                          <a:cs typeface="+mn-cs"/>
                          <a:sym typeface="Arial"/>
                        </a:rPr>
                        <a:t> extends </a:t>
                      </a:r>
                      <a:r>
                        <a:rPr lang="en-US" sz="1800" b="1" i="0" u="none" strike="noStrike" cap="none" baseline="0" dirty="0" err="1">
                          <a:solidFill>
                            <a:srgbClr val="00B050"/>
                          </a:solidFill>
                          <a:highlight>
                            <a:srgbClr val="FFFF00"/>
                          </a:highlight>
                          <a:latin typeface="+mn-lt"/>
                          <a:ea typeface="+mn-ea"/>
                          <a:cs typeface="+mn-cs"/>
                          <a:sym typeface="Arial"/>
                        </a:rPr>
                        <a:t>JApplet</a:t>
                      </a:r>
                      <a:r>
                        <a:rPr lang="en-US" sz="1800" b="0" i="0" u="none" strike="noStrike" cap="none" baseline="0" dirty="0">
                          <a:solidFill>
                            <a:schemeClr val="lt1"/>
                          </a:solidFill>
                          <a:latin typeface="+mn-lt"/>
                          <a:ea typeface="+mn-ea"/>
                          <a:cs typeface="+mn-cs"/>
                          <a:sym typeface="Arial"/>
                        </a:rPr>
                        <a:t> {</a:t>
                      </a:r>
                    </a:p>
                    <a:p>
                      <a:r>
                        <a:rPr lang="en-IN" sz="1800" b="0" i="0" u="none" strike="noStrike" cap="none" baseline="0" dirty="0" err="1">
                          <a:solidFill>
                            <a:schemeClr val="lt1"/>
                          </a:solidFill>
                          <a:latin typeface="+mn-lt"/>
                          <a:ea typeface="+mn-ea"/>
                          <a:cs typeface="+mn-cs"/>
                          <a:sym typeface="Arial"/>
                        </a:rPr>
                        <a:t>JButton</a:t>
                      </a:r>
                      <a:r>
                        <a:rPr lang="en-IN" sz="1800" b="0" i="0" u="none" strike="noStrike" cap="none" baseline="0" dirty="0">
                          <a:solidFill>
                            <a:schemeClr val="lt1"/>
                          </a:solidFill>
                          <a:latin typeface="+mn-lt"/>
                          <a:ea typeface="+mn-ea"/>
                          <a:cs typeface="+mn-cs"/>
                          <a:sym typeface="Arial"/>
                        </a:rPr>
                        <a:t> </a:t>
                      </a:r>
                      <a:r>
                        <a:rPr lang="en-IN" sz="1800" b="0" i="0" u="none" strike="noStrike" cap="none" baseline="0" dirty="0" err="1">
                          <a:solidFill>
                            <a:schemeClr val="lt1"/>
                          </a:solidFill>
                          <a:latin typeface="+mn-lt"/>
                          <a:ea typeface="+mn-ea"/>
                          <a:cs typeface="+mn-cs"/>
                          <a:sym typeface="Arial"/>
                        </a:rPr>
                        <a:t>jbtnAlpha</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err="1">
                          <a:solidFill>
                            <a:schemeClr val="lt1"/>
                          </a:solidFill>
                          <a:latin typeface="+mn-lt"/>
                          <a:ea typeface="+mn-ea"/>
                          <a:cs typeface="+mn-cs"/>
                          <a:sym typeface="Arial"/>
                        </a:rPr>
                        <a:t>JButton</a:t>
                      </a:r>
                      <a:r>
                        <a:rPr lang="en-IN" sz="1800" b="0" i="0" u="none" strike="noStrike" cap="none" baseline="0" dirty="0">
                          <a:solidFill>
                            <a:schemeClr val="lt1"/>
                          </a:solidFill>
                          <a:latin typeface="+mn-lt"/>
                          <a:ea typeface="+mn-ea"/>
                          <a:cs typeface="+mn-cs"/>
                          <a:sym typeface="Arial"/>
                        </a:rPr>
                        <a:t> </a:t>
                      </a:r>
                      <a:r>
                        <a:rPr lang="en-IN" sz="1800" b="0" i="0" u="none" strike="noStrike" cap="none" baseline="0" dirty="0" err="1">
                          <a:solidFill>
                            <a:schemeClr val="lt1"/>
                          </a:solidFill>
                          <a:latin typeface="+mn-lt"/>
                          <a:ea typeface="+mn-ea"/>
                          <a:cs typeface="+mn-cs"/>
                          <a:sym typeface="Arial"/>
                        </a:rPr>
                        <a:t>jbtnBeta</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err="1">
                          <a:solidFill>
                            <a:schemeClr val="lt1"/>
                          </a:solidFill>
                          <a:latin typeface="+mn-lt"/>
                          <a:ea typeface="+mn-ea"/>
                          <a:cs typeface="+mn-cs"/>
                          <a:sym typeface="Arial"/>
                        </a:rPr>
                        <a:t>JLabel</a:t>
                      </a:r>
                      <a:r>
                        <a:rPr lang="en-IN" sz="1800" b="0" i="0" u="none" strike="noStrike" cap="none" baseline="0" dirty="0">
                          <a:solidFill>
                            <a:schemeClr val="lt1"/>
                          </a:solidFill>
                          <a:latin typeface="+mn-lt"/>
                          <a:ea typeface="+mn-ea"/>
                          <a:cs typeface="+mn-cs"/>
                          <a:sym typeface="Arial"/>
                        </a:rPr>
                        <a:t> </a:t>
                      </a:r>
                      <a:r>
                        <a:rPr lang="en-IN" sz="1800" b="0" i="0" u="none" strike="noStrike" cap="none" baseline="0" dirty="0" err="1">
                          <a:solidFill>
                            <a:schemeClr val="lt1"/>
                          </a:solidFill>
                          <a:latin typeface="+mn-lt"/>
                          <a:ea typeface="+mn-ea"/>
                          <a:cs typeface="+mn-cs"/>
                          <a:sym typeface="Arial"/>
                        </a:rPr>
                        <a:t>jlab</a:t>
                      </a:r>
                      <a:r>
                        <a:rPr lang="en-IN" sz="1800" b="0" i="0" u="none" strike="noStrike" cap="none" baseline="0" dirty="0">
                          <a:solidFill>
                            <a:schemeClr val="lt1"/>
                          </a:solidFill>
                          <a:latin typeface="+mn-lt"/>
                          <a:ea typeface="+mn-ea"/>
                          <a:cs typeface="+mn-cs"/>
                          <a:sym typeface="Arial"/>
                        </a:rPr>
                        <a:t>;</a:t>
                      </a:r>
                    </a:p>
                  </a:txBody>
                  <a:tcPr marL="68580" marR="68580" marT="34290" marB="34290"/>
                </a:tc>
                <a:tc>
                  <a:txBody>
                    <a:bodyPr/>
                    <a:lstStyle/>
                    <a:p>
                      <a:r>
                        <a:rPr lang="en-IN" sz="2000" b="0" i="0" u="none" strike="noStrike" cap="none" baseline="0" dirty="0">
                          <a:solidFill>
                            <a:schemeClr val="lt1"/>
                          </a:solidFill>
                          <a:latin typeface="+mn-lt"/>
                          <a:ea typeface="+mn-ea"/>
                          <a:cs typeface="+mn-cs"/>
                          <a:sym typeface="Arial"/>
                        </a:rPr>
                        <a:t>// Initialize the applet.</a:t>
                      </a:r>
                    </a:p>
                    <a:p>
                      <a:r>
                        <a:rPr lang="en-IN" sz="2000" b="1" i="0" u="none" strike="noStrike" cap="none" baseline="0" dirty="0">
                          <a:solidFill>
                            <a:srgbClr val="FFC000"/>
                          </a:solidFill>
                          <a:latin typeface="+mn-lt"/>
                          <a:ea typeface="+mn-ea"/>
                          <a:cs typeface="+mn-cs"/>
                          <a:sym typeface="Arial"/>
                        </a:rPr>
                        <a:t>public void </a:t>
                      </a:r>
                      <a:r>
                        <a:rPr lang="en-IN" sz="2000" b="1" i="0" u="none" strike="noStrike" cap="none" baseline="0" dirty="0" err="1">
                          <a:solidFill>
                            <a:srgbClr val="FFC000"/>
                          </a:solidFill>
                          <a:latin typeface="+mn-lt"/>
                          <a:ea typeface="+mn-ea"/>
                          <a:cs typeface="+mn-cs"/>
                          <a:sym typeface="Arial"/>
                        </a:rPr>
                        <a:t>init</a:t>
                      </a:r>
                      <a:r>
                        <a:rPr lang="en-IN" sz="2000" b="1" i="0" u="none" strike="noStrike" cap="none" baseline="0" dirty="0">
                          <a:solidFill>
                            <a:srgbClr val="FFC000"/>
                          </a:solidFill>
                          <a:latin typeface="+mn-lt"/>
                          <a:ea typeface="+mn-ea"/>
                          <a:cs typeface="+mn-cs"/>
                          <a:sym typeface="Arial"/>
                        </a:rPr>
                        <a:t>() </a:t>
                      </a:r>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try {</a:t>
                      </a:r>
                    </a:p>
                    <a:p>
                      <a:r>
                        <a:rPr lang="en-IN" sz="2000" b="0" i="0" u="none" strike="noStrike" cap="none" baseline="0" dirty="0" err="1">
                          <a:solidFill>
                            <a:schemeClr val="lt1"/>
                          </a:solidFill>
                          <a:latin typeface="+mn-lt"/>
                          <a:ea typeface="+mn-ea"/>
                          <a:cs typeface="+mn-cs"/>
                          <a:sym typeface="Arial"/>
                        </a:rPr>
                        <a:t>SwingUtilities.invokeAndWait</a:t>
                      </a:r>
                      <a:r>
                        <a:rPr lang="en-IN" sz="2000" b="0" i="0" u="none" strike="noStrike" cap="none" baseline="0" dirty="0">
                          <a:solidFill>
                            <a:schemeClr val="lt1"/>
                          </a:solidFill>
                          <a:latin typeface="+mn-lt"/>
                          <a:ea typeface="+mn-ea"/>
                          <a:cs typeface="+mn-cs"/>
                          <a:sym typeface="Arial"/>
                        </a:rPr>
                        <a:t>(new Runnable () {</a:t>
                      </a:r>
                    </a:p>
                    <a:p>
                      <a:r>
                        <a:rPr lang="en-IN" sz="2000" b="0" i="0" u="none" strike="noStrike" cap="none" baseline="0" dirty="0">
                          <a:solidFill>
                            <a:schemeClr val="lt1"/>
                          </a:solidFill>
                          <a:latin typeface="+mn-lt"/>
                          <a:ea typeface="+mn-ea"/>
                          <a:cs typeface="+mn-cs"/>
                          <a:sym typeface="Arial"/>
                        </a:rPr>
                        <a:t>public void run() {</a:t>
                      </a:r>
                    </a:p>
                    <a:p>
                      <a:r>
                        <a:rPr lang="en-IN" sz="2000" b="0" i="0" u="none" strike="noStrike" cap="none" baseline="0" dirty="0" err="1">
                          <a:solidFill>
                            <a:schemeClr val="lt1"/>
                          </a:solidFill>
                          <a:latin typeface="+mn-lt"/>
                          <a:ea typeface="+mn-ea"/>
                          <a:cs typeface="+mn-cs"/>
                          <a:sym typeface="Arial"/>
                        </a:rPr>
                        <a:t>makeGUI</a:t>
                      </a:r>
                      <a:r>
                        <a:rPr lang="en-IN" sz="2000" b="0" i="0" u="none" strike="noStrike" cap="none" baseline="0" dirty="0">
                          <a:solidFill>
                            <a:schemeClr val="lt1"/>
                          </a:solidFill>
                          <a:latin typeface="+mn-lt"/>
                          <a:ea typeface="+mn-ea"/>
                          <a:cs typeface="+mn-cs"/>
                          <a:sym typeface="Arial"/>
                        </a:rPr>
                        <a:t>(); // initialize the GUI</a:t>
                      </a:r>
                    </a:p>
                    <a:p>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 catch(Exception </a:t>
                      </a:r>
                      <a:r>
                        <a:rPr lang="en-IN" sz="2000" b="0" i="0" u="none" strike="noStrike" cap="none" baseline="0" dirty="0" err="1">
                          <a:solidFill>
                            <a:schemeClr val="lt1"/>
                          </a:solidFill>
                          <a:latin typeface="+mn-lt"/>
                          <a:ea typeface="+mn-ea"/>
                          <a:cs typeface="+mn-cs"/>
                          <a:sym typeface="Arial"/>
                        </a:rPr>
                        <a:t>exc</a:t>
                      </a:r>
                      <a:r>
                        <a:rPr lang="en-IN" sz="2000" b="0" i="0" u="none" strike="noStrike" cap="none" baseline="0" dirty="0">
                          <a:solidFill>
                            <a:schemeClr val="lt1"/>
                          </a:solidFill>
                          <a:latin typeface="+mn-lt"/>
                          <a:ea typeface="+mn-ea"/>
                          <a:cs typeface="+mn-cs"/>
                          <a:sym typeface="Arial"/>
                        </a:rPr>
                        <a:t>) {</a:t>
                      </a:r>
                    </a:p>
                    <a:p>
                      <a:r>
                        <a:rPr lang="en-US" sz="2000" b="0" i="0" u="none" strike="noStrike" cap="none" baseline="0" dirty="0" err="1">
                          <a:solidFill>
                            <a:schemeClr val="lt1"/>
                          </a:solidFill>
                          <a:latin typeface="+mn-lt"/>
                          <a:ea typeface="+mn-ea"/>
                          <a:cs typeface="+mn-cs"/>
                          <a:sym typeface="Arial"/>
                        </a:rPr>
                        <a:t>System.out.println</a:t>
                      </a:r>
                      <a:r>
                        <a:rPr lang="en-US" sz="2000" b="0" i="0" u="none" strike="noStrike" cap="none" baseline="0" dirty="0">
                          <a:solidFill>
                            <a:schemeClr val="lt1"/>
                          </a:solidFill>
                          <a:latin typeface="+mn-lt"/>
                          <a:ea typeface="+mn-ea"/>
                          <a:cs typeface="+mn-cs"/>
                          <a:sym typeface="Arial"/>
                        </a:rPr>
                        <a:t>("Can't create because of "+ </a:t>
                      </a:r>
                      <a:r>
                        <a:rPr lang="en-US" sz="2000" b="0" i="0" u="none" strike="noStrike" cap="none" baseline="0" dirty="0" err="1">
                          <a:solidFill>
                            <a:schemeClr val="lt1"/>
                          </a:solidFill>
                          <a:latin typeface="+mn-lt"/>
                          <a:ea typeface="+mn-ea"/>
                          <a:cs typeface="+mn-cs"/>
                          <a:sym typeface="Arial"/>
                        </a:rPr>
                        <a:t>exc</a:t>
                      </a:r>
                      <a:r>
                        <a:rPr lang="en-US"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a:t>
                      </a:r>
                      <a:endParaRPr lang="en-IN" sz="2800" dirty="0"/>
                    </a:p>
                    <a:p>
                      <a:endParaRPr lang="en-IN" sz="11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3722736"/>
      </p:ext>
    </p:extLst>
  </p:cSld>
  <p:clrMapOvr>
    <a:masterClrMapping/>
  </p:clrMapOvr>
  <mc:AlternateContent xmlns:mc="http://schemas.openxmlformats.org/markup-compatibility/2006" xmlns:p14="http://schemas.microsoft.com/office/powerpoint/2010/main">
    <mc:Choice Requires="p14">
      <p:transition spd="slow" p14:dur="2000" advTm="35490"/>
    </mc:Choice>
    <mc:Fallback xmlns="">
      <p:transition spd="slow" advTm="3549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Demonstrate </a:t>
            </a:r>
            <a:r>
              <a:rPr lang="en-IN" dirty="0" err="1"/>
              <a:t>JTextField</a:t>
            </a:r>
            <a:endParaRPr lang="en-IN"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588459156"/>
              </p:ext>
            </p:extLst>
          </p:nvPr>
        </p:nvGraphicFramePr>
        <p:xfrm>
          <a:off x="179512" y="123478"/>
          <a:ext cx="8712968" cy="5020022"/>
        </p:xfrm>
        <a:graphic>
          <a:graphicData uri="http://schemas.openxmlformats.org/drawingml/2006/table">
            <a:tbl>
              <a:tblPr firstRow="1" bandRow="1">
                <a:tableStyleId>{5C22544A-7EE6-4342-B048-85BDC9FD1C3A}</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5020022">
                <a:tc>
                  <a:txBody>
                    <a:bodyPr/>
                    <a:lstStyle/>
                    <a:p>
                      <a:r>
                        <a:rPr lang="en-IN" sz="2000" b="0" i="0" u="none" strike="noStrike" cap="none" baseline="0" dirty="0">
                          <a:solidFill>
                            <a:schemeClr val="lt1"/>
                          </a:solidFill>
                          <a:latin typeface="+mn-lt"/>
                          <a:ea typeface="+mn-ea"/>
                          <a:cs typeface="+mn-cs"/>
                          <a:sym typeface="Arial"/>
                        </a:rPr>
                        <a:t>private void </a:t>
                      </a:r>
                      <a:r>
                        <a:rPr lang="en-IN" sz="2000" b="0" i="0" u="none" strike="noStrike" cap="none" baseline="0" dirty="0" err="1">
                          <a:solidFill>
                            <a:schemeClr val="lt1"/>
                          </a:solidFill>
                          <a:latin typeface="+mn-lt"/>
                          <a:ea typeface="+mn-ea"/>
                          <a:cs typeface="+mn-cs"/>
                          <a:sym typeface="Arial"/>
                        </a:rPr>
                        <a:t>makeGUI</a:t>
                      </a:r>
                      <a:r>
                        <a:rPr lang="en-IN" sz="2000" b="0" i="0" u="none" strike="noStrike" cap="none" baseline="0" dirty="0">
                          <a:solidFill>
                            <a:schemeClr val="lt1"/>
                          </a:solidFill>
                          <a:latin typeface="+mn-lt"/>
                          <a:ea typeface="+mn-ea"/>
                          <a:cs typeface="+mn-cs"/>
                          <a:sym typeface="Arial"/>
                        </a:rPr>
                        <a:t>() {</a:t>
                      </a:r>
                    </a:p>
                    <a:p>
                      <a:r>
                        <a:rPr lang="en-US" sz="2000" b="0" i="0" u="none" strike="noStrike" cap="none" baseline="0" dirty="0">
                          <a:solidFill>
                            <a:schemeClr val="lt1"/>
                          </a:solidFill>
                          <a:latin typeface="+mn-lt"/>
                          <a:ea typeface="+mn-ea"/>
                          <a:cs typeface="+mn-cs"/>
                          <a:sym typeface="Arial"/>
                        </a:rPr>
                        <a:t>// Set the applet to use flow layout.</a:t>
                      </a:r>
                    </a:p>
                    <a:p>
                      <a:r>
                        <a:rPr lang="en-IN" sz="2000" b="0" i="0" u="none" strike="noStrike" cap="none" baseline="0" dirty="0" err="1">
                          <a:solidFill>
                            <a:schemeClr val="lt1"/>
                          </a:solidFill>
                          <a:latin typeface="+mn-lt"/>
                          <a:ea typeface="+mn-ea"/>
                          <a:cs typeface="+mn-cs"/>
                          <a:sym typeface="Arial"/>
                        </a:rPr>
                        <a:t>setLayout</a:t>
                      </a:r>
                      <a:r>
                        <a:rPr lang="en-IN" sz="2000" b="0" i="0" u="none" strike="noStrike" cap="none" baseline="0" dirty="0">
                          <a:solidFill>
                            <a:schemeClr val="lt1"/>
                          </a:solidFill>
                          <a:latin typeface="+mn-lt"/>
                          <a:ea typeface="+mn-ea"/>
                          <a:cs typeface="+mn-cs"/>
                          <a:sym typeface="Arial"/>
                        </a:rPr>
                        <a:t>(new </a:t>
                      </a:r>
                      <a:r>
                        <a:rPr lang="en-IN" sz="2000" b="0" i="0" u="none" strike="noStrike" cap="none" baseline="0" dirty="0" err="1">
                          <a:solidFill>
                            <a:schemeClr val="lt1"/>
                          </a:solidFill>
                          <a:latin typeface="+mn-lt"/>
                          <a:ea typeface="+mn-ea"/>
                          <a:cs typeface="+mn-cs"/>
                          <a:sym typeface="Arial"/>
                        </a:rPr>
                        <a:t>FlowLayout</a:t>
                      </a:r>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rgbClr val="C00000"/>
                          </a:solidFill>
                          <a:latin typeface="+mn-lt"/>
                          <a:ea typeface="+mn-ea"/>
                          <a:cs typeface="+mn-cs"/>
                          <a:sym typeface="Arial"/>
                        </a:rPr>
                        <a:t>// Make two buttons.</a:t>
                      </a:r>
                    </a:p>
                    <a:p>
                      <a:r>
                        <a:rPr lang="en-IN" sz="2000" b="0" i="0" u="none" strike="noStrike" cap="none" baseline="0" dirty="0" err="1">
                          <a:solidFill>
                            <a:schemeClr val="lt1"/>
                          </a:solidFill>
                          <a:latin typeface="+mn-lt"/>
                          <a:ea typeface="+mn-ea"/>
                          <a:cs typeface="+mn-cs"/>
                          <a:sym typeface="Arial"/>
                        </a:rPr>
                        <a:t>jbtnAlpha</a:t>
                      </a:r>
                      <a:r>
                        <a:rPr lang="en-IN" sz="2000" b="0" i="0" u="none" strike="noStrike" cap="none" baseline="0" dirty="0">
                          <a:solidFill>
                            <a:schemeClr val="lt1"/>
                          </a:solidFill>
                          <a:latin typeface="+mn-lt"/>
                          <a:ea typeface="+mn-ea"/>
                          <a:cs typeface="+mn-cs"/>
                          <a:sym typeface="Arial"/>
                        </a:rPr>
                        <a:t> = new </a:t>
                      </a:r>
                      <a:r>
                        <a:rPr lang="en-IN" sz="2000" b="0" i="0" u="none" strike="noStrike" cap="none" baseline="0" dirty="0" err="1">
                          <a:solidFill>
                            <a:schemeClr val="lt1"/>
                          </a:solidFill>
                          <a:latin typeface="+mn-lt"/>
                          <a:ea typeface="+mn-ea"/>
                          <a:cs typeface="+mn-cs"/>
                          <a:sym typeface="Arial"/>
                        </a:rPr>
                        <a:t>JButton</a:t>
                      </a:r>
                      <a:r>
                        <a:rPr lang="en-IN" sz="2000" b="0" i="0" u="none" strike="noStrike" cap="none" baseline="0" dirty="0">
                          <a:solidFill>
                            <a:schemeClr val="lt1"/>
                          </a:solidFill>
                          <a:latin typeface="+mn-lt"/>
                          <a:ea typeface="+mn-ea"/>
                          <a:cs typeface="+mn-cs"/>
                          <a:sym typeface="Arial"/>
                        </a:rPr>
                        <a:t>("Alpha");</a:t>
                      </a:r>
                    </a:p>
                    <a:p>
                      <a:r>
                        <a:rPr lang="en-IN" sz="2000" b="0" i="0" u="none" strike="noStrike" cap="none" baseline="0" dirty="0" err="1">
                          <a:solidFill>
                            <a:schemeClr val="lt1"/>
                          </a:solidFill>
                          <a:latin typeface="+mn-lt"/>
                          <a:ea typeface="+mn-ea"/>
                          <a:cs typeface="+mn-cs"/>
                          <a:sym typeface="Arial"/>
                        </a:rPr>
                        <a:t>jbtnBeta</a:t>
                      </a:r>
                      <a:r>
                        <a:rPr lang="en-IN" sz="2000" b="0" i="0" u="none" strike="noStrike" cap="none" baseline="0" dirty="0">
                          <a:solidFill>
                            <a:schemeClr val="lt1"/>
                          </a:solidFill>
                          <a:latin typeface="+mn-lt"/>
                          <a:ea typeface="+mn-ea"/>
                          <a:cs typeface="+mn-cs"/>
                          <a:sym typeface="Arial"/>
                        </a:rPr>
                        <a:t> = new </a:t>
                      </a:r>
                      <a:r>
                        <a:rPr lang="en-IN" sz="2000" b="0" i="0" u="none" strike="noStrike" cap="none" baseline="0" dirty="0" err="1">
                          <a:solidFill>
                            <a:schemeClr val="lt1"/>
                          </a:solidFill>
                          <a:latin typeface="+mn-lt"/>
                          <a:ea typeface="+mn-ea"/>
                          <a:cs typeface="+mn-cs"/>
                          <a:sym typeface="Arial"/>
                        </a:rPr>
                        <a:t>JButton</a:t>
                      </a:r>
                      <a:r>
                        <a:rPr lang="en-IN" sz="2000" b="0" i="0" u="none" strike="noStrike" cap="none" baseline="0" dirty="0">
                          <a:solidFill>
                            <a:schemeClr val="lt1"/>
                          </a:solidFill>
                          <a:latin typeface="+mn-lt"/>
                          <a:ea typeface="+mn-ea"/>
                          <a:cs typeface="+mn-cs"/>
                          <a:sym typeface="Arial"/>
                        </a:rPr>
                        <a:t>("Beta");</a:t>
                      </a:r>
                    </a:p>
                    <a:p>
                      <a:r>
                        <a:rPr lang="en-US" sz="2000" b="0" i="0" u="none" strike="noStrike" cap="none" baseline="0" dirty="0">
                          <a:solidFill>
                            <a:srgbClr val="FFFF00"/>
                          </a:solidFill>
                          <a:latin typeface="+mn-lt"/>
                          <a:ea typeface="+mn-ea"/>
                          <a:cs typeface="+mn-cs"/>
                          <a:sym typeface="Arial"/>
                        </a:rPr>
                        <a:t>// Add action listener for Alpha.</a:t>
                      </a:r>
                    </a:p>
                    <a:p>
                      <a:r>
                        <a:rPr lang="en-IN" sz="2000" b="0" i="0" u="none" strike="noStrike" cap="none" baseline="0" dirty="0" err="1">
                          <a:solidFill>
                            <a:schemeClr val="lt1"/>
                          </a:solidFill>
                          <a:latin typeface="+mn-lt"/>
                          <a:ea typeface="+mn-ea"/>
                          <a:cs typeface="+mn-cs"/>
                          <a:sym typeface="Arial"/>
                        </a:rPr>
                        <a:t>jbtnAlpha.addActionListener</a:t>
                      </a:r>
                      <a:r>
                        <a:rPr lang="en-IN" sz="2000" b="0" i="0" u="none" strike="noStrike" cap="none" baseline="0" dirty="0">
                          <a:solidFill>
                            <a:schemeClr val="lt1"/>
                          </a:solidFill>
                          <a:latin typeface="+mn-lt"/>
                          <a:ea typeface="+mn-ea"/>
                          <a:cs typeface="+mn-cs"/>
                          <a:sym typeface="Arial"/>
                        </a:rPr>
                        <a:t>(new ActionListener() {</a:t>
                      </a:r>
                    </a:p>
                    <a:p>
                      <a:r>
                        <a:rPr lang="en-IN" sz="2000" b="0" i="0" u="none" strike="noStrike" cap="none" baseline="0" dirty="0">
                          <a:solidFill>
                            <a:schemeClr val="lt1"/>
                          </a:solidFill>
                          <a:latin typeface="+mn-lt"/>
                          <a:ea typeface="+mn-ea"/>
                          <a:cs typeface="+mn-cs"/>
                          <a:sym typeface="Arial"/>
                        </a:rPr>
                        <a:t>public void </a:t>
                      </a:r>
                      <a:r>
                        <a:rPr lang="en-IN" sz="2000" b="0" i="0" u="none" strike="noStrike" cap="none" baseline="0" dirty="0" err="1">
                          <a:solidFill>
                            <a:schemeClr val="lt1"/>
                          </a:solidFill>
                          <a:latin typeface="+mn-lt"/>
                          <a:ea typeface="+mn-ea"/>
                          <a:cs typeface="+mn-cs"/>
                          <a:sym typeface="Arial"/>
                        </a:rPr>
                        <a:t>actionPerformed</a:t>
                      </a:r>
                      <a:r>
                        <a:rPr lang="en-IN" sz="2000" b="0" i="0" u="none" strike="noStrike" cap="none" baseline="0" dirty="0">
                          <a:solidFill>
                            <a:schemeClr val="lt1"/>
                          </a:solidFill>
                          <a:latin typeface="+mn-lt"/>
                          <a:ea typeface="+mn-ea"/>
                          <a:cs typeface="+mn-cs"/>
                          <a:sym typeface="Arial"/>
                        </a:rPr>
                        <a:t>(</a:t>
                      </a:r>
                      <a:r>
                        <a:rPr lang="en-IN" sz="2000" b="0" i="0" u="none" strike="noStrike" cap="none" baseline="0" dirty="0" err="1">
                          <a:solidFill>
                            <a:schemeClr val="lt1"/>
                          </a:solidFill>
                          <a:latin typeface="+mn-lt"/>
                          <a:ea typeface="+mn-ea"/>
                          <a:cs typeface="+mn-cs"/>
                          <a:sym typeface="Arial"/>
                        </a:rPr>
                        <a:t>ActionEvent</a:t>
                      </a:r>
                      <a:r>
                        <a:rPr lang="en-IN" sz="2000" b="0" i="0" u="none" strike="noStrike" cap="none" baseline="0" dirty="0">
                          <a:solidFill>
                            <a:schemeClr val="lt1"/>
                          </a:solidFill>
                          <a:latin typeface="+mn-lt"/>
                          <a:ea typeface="+mn-ea"/>
                          <a:cs typeface="+mn-cs"/>
                          <a:sym typeface="Arial"/>
                        </a:rPr>
                        <a:t> le) {</a:t>
                      </a:r>
                    </a:p>
                    <a:p>
                      <a:r>
                        <a:rPr lang="en-US" sz="2000" b="0" i="0" u="none" strike="noStrike" cap="none" baseline="0" dirty="0" err="1">
                          <a:solidFill>
                            <a:schemeClr val="lt1"/>
                          </a:solidFill>
                          <a:latin typeface="+mn-lt"/>
                          <a:ea typeface="+mn-ea"/>
                          <a:cs typeface="+mn-cs"/>
                          <a:sym typeface="Arial"/>
                        </a:rPr>
                        <a:t>jlab.setText</a:t>
                      </a:r>
                      <a:r>
                        <a:rPr lang="en-US" sz="2000" b="0" i="0" u="none" strike="noStrike" cap="none" baseline="0" dirty="0">
                          <a:solidFill>
                            <a:schemeClr val="lt1"/>
                          </a:solidFill>
                          <a:latin typeface="+mn-lt"/>
                          <a:ea typeface="+mn-ea"/>
                          <a:cs typeface="+mn-cs"/>
                          <a:sym typeface="Arial"/>
                        </a:rPr>
                        <a:t>("Alpha was pressed.");</a:t>
                      </a:r>
                    </a:p>
                    <a:p>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a:t>
                      </a:r>
                      <a:endParaRPr lang="en-IN" sz="1600" dirty="0"/>
                    </a:p>
                    <a:p>
                      <a:endParaRPr lang="en-IN" sz="1400" dirty="0"/>
                    </a:p>
                  </a:txBody>
                  <a:tcPr marL="68580" marR="68580" marT="34290" marB="34290"/>
                </a:tc>
                <a:tc>
                  <a:txBody>
                    <a:bodyPr/>
                    <a:lstStyle/>
                    <a:p>
                      <a:r>
                        <a:rPr lang="en-IN" sz="1800" b="0" i="0" u="none" strike="noStrike" cap="none" baseline="0" dirty="0">
                          <a:solidFill>
                            <a:srgbClr val="FFFF00"/>
                          </a:solidFill>
                          <a:latin typeface="+mn-lt"/>
                          <a:ea typeface="+mn-ea"/>
                          <a:cs typeface="+mn-cs"/>
                          <a:sym typeface="Arial"/>
                        </a:rPr>
                        <a:t>// Add action listener for Beta.</a:t>
                      </a:r>
                    </a:p>
                    <a:p>
                      <a:r>
                        <a:rPr lang="en-IN" sz="1800" b="0" i="0" u="none" strike="noStrike" cap="none" baseline="0" dirty="0" err="1">
                          <a:solidFill>
                            <a:schemeClr val="lt1"/>
                          </a:solidFill>
                          <a:latin typeface="+mn-lt"/>
                          <a:ea typeface="+mn-ea"/>
                          <a:cs typeface="+mn-cs"/>
                          <a:sym typeface="Arial"/>
                        </a:rPr>
                        <a:t>jbtnBeta.addActionListener</a:t>
                      </a:r>
                      <a:r>
                        <a:rPr lang="en-IN" sz="1800" b="0" i="0" u="none" strike="noStrike" cap="none" baseline="0" dirty="0">
                          <a:solidFill>
                            <a:schemeClr val="lt1"/>
                          </a:solidFill>
                          <a:latin typeface="+mn-lt"/>
                          <a:ea typeface="+mn-ea"/>
                          <a:cs typeface="+mn-cs"/>
                          <a:sym typeface="Arial"/>
                        </a:rPr>
                        <a:t>(new ActionListener() {</a:t>
                      </a:r>
                    </a:p>
                    <a:p>
                      <a:r>
                        <a:rPr lang="en-IN" sz="1800" b="0" i="0" u="none" strike="noStrike" cap="none" baseline="0" dirty="0">
                          <a:solidFill>
                            <a:schemeClr val="lt1"/>
                          </a:solidFill>
                          <a:latin typeface="+mn-lt"/>
                          <a:ea typeface="+mn-ea"/>
                          <a:cs typeface="+mn-cs"/>
                          <a:sym typeface="Arial"/>
                        </a:rPr>
                        <a:t>public void </a:t>
                      </a:r>
                      <a:r>
                        <a:rPr lang="en-IN" sz="1800" b="0" i="0" u="none" strike="noStrike" cap="none" baseline="0" dirty="0" err="1">
                          <a:solidFill>
                            <a:schemeClr val="lt1"/>
                          </a:solidFill>
                          <a:latin typeface="+mn-lt"/>
                          <a:ea typeface="+mn-ea"/>
                          <a:cs typeface="+mn-cs"/>
                          <a:sym typeface="Arial"/>
                        </a:rPr>
                        <a:t>actionPerformed</a:t>
                      </a:r>
                      <a:r>
                        <a:rPr lang="en-IN" sz="1800" b="0" i="0" u="none" strike="noStrike" cap="none" baseline="0" dirty="0">
                          <a:solidFill>
                            <a:schemeClr val="lt1"/>
                          </a:solidFill>
                          <a:latin typeface="+mn-lt"/>
                          <a:ea typeface="+mn-ea"/>
                          <a:cs typeface="+mn-cs"/>
                          <a:sym typeface="Arial"/>
                        </a:rPr>
                        <a:t>(</a:t>
                      </a:r>
                      <a:r>
                        <a:rPr lang="en-IN" sz="1800" b="0" i="0" u="none" strike="noStrike" cap="none" baseline="0" dirty="0" err="1">
                          <a:solidFill>
                            <a:schemeClr val="lt1"/>
                          </a:solidFill>
                          <a:latin typeface="+mn-lt"/>
                          <a:ea typeface="+mn-ea"/>
                          <a:cs typeface="+mn-cs"/>
                          <a:sym typeface="Arial"/>
                        </a:rPr>
                        <a:t>ActionEvent</a:t>
                      </a:r>
                      <a:r>
                        <a:rPr lang="en-IN" sz="1800" b="0" i="0" u="none" strike="noStrike" cap="none" baseline="0" dirty="0">
                          <a:solidFill>
                            <a:schemeClr val="lt1"/>
                          </a:solidFill>
                          <a:latin typeface="+mn-lt"/>
                          <a:ea typeface="+mn-ea"/>
                          <a:cs typeface="+mn-cs"/>
                          <a:sym typeface="Arial"/>
                        </a:rPr>
                        <a:t> le) {</a:t>
                      </a:r>
                    </a:p>
                    <a:p>
                      <a:r>
                        <a:rPr lang="en-US" sz="1800" b="0" i="0" u="none" strike="noStrike" cap="none" baseline="0" dirty="0" err="1">
                          <a:solidFill>
                            <a:schemeClr val="lt1"/>
                          </a:solidFill>
                          <a:latin typeface="+mn-lt"/>
                          <a:ea typeface="+mn-ea"/>
                          <a:cs typeface="+mn-cs"/>
                          <a:sym typeface="Arial"/>
                        </a:rPr>
                        <a:t>jlab.setText</a:t>
                      </a:r>
                      <a:r>
                        <a:rPr lang="en-US" sz="1800" b="0" i="0" u="none" strike="noStrike" cap="none" baseline="0" dirty="0">
                          <a:solidFill>
                            <a:schemeClr val="lt1"/>
                          </a:solidFill>
                          <a:latin typeface="+mn-lt"/>
                          <a:ea typeface="+mn-ea"/>
                          <a:cs typeface="+mn-cs"/>
                          <a:sym typeface="Arial"/>
                        </a:rPr>
                        <a:t>("Beta was pressed.");</a:t>
                      </a:r>
                    </a:p>
                    <a:p>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p>
                    <a:p>
                      <a:r>
                        <a:rPr lang="en-US" sz="1800" b="0" i="0" u="none" strike="noStrike" cap="none" baseline="0" dirty="0">
                          <a:solidFill>
                            <a:schemeClr val="lt1"/>
                          </a:solidFill>
                          <a:latin typeface="+mn-lt"/>
                          <a:ea typeface="+mn-ea"/>
                          <a:cs typeface="+mn-cs"/>
                          <a:sym typeface="Arial"/>
                        </a:rPr>
                        <a:t>// Add the buttons to the content pane.</a:t>
                      </a:r>
                    </a:p>
                    <a:p>
                      <a:r>
                        <a:rPr lang="en-IN" sz="1800" b="0" i="0" u="none" strike="noStrike" cap="none" baseline="0" dirty="0">
                          <a:solidFill>
                            <a:schemeClr val="lt1"/>
                          </a:solidFill>
                          <a:latin typeface="+mn-lt"/>
                          <a:ea typeface="+mn-ea"/>
                          <a:cs typeface="+mn-cs"/>
                          <a:sym typeface="Arial"/>
                        </a:rPr>
                        <a:t>add(</a:t>
                      </a:r>
                      <a:r>
                        <a:rPr lang="en-IN" sz="1800" b="0" i="0" u="none" strike="noStrike" cap="none" baseline="0" dirty="0" err="1">
                          <a:solidFill>
                            <a:schemeClr val="lt1"/>
                          </a:solidFill>
                          <a:latin typeface="+mn-lt"/>
                          <a:ea typeface="+mn-ea"/>
                          <a:cs typeface="+mn-cs"/>
                          <a:sym typeface="Arial"/>
                        </a:rPr>
                        <a:t>jbtnAlpha</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add(</a:t>
                      </a:r>
                      <a:r>
                        <a:rPr lang="en-IN" sz="1800" b="0" i="0" u="none" strike="noStrike" cap="none" baseline="0" dirty="0" err="1">
                          <a:solidFill>
                            <a:schemeClr val="lt1"/>
                          </a:solidFill>
                          <a:latin typeface="+mn-lt"/>
                          <a:ea typeface="+mn-ea"/>
                          <a:cs typeface="+mn-cs"/>
                          <a:sym typeface="Arial"/>
                        </a:rPr>
                        <a:t>jbtnBeta</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 Create a text-based label.</a:t>
                      </a:r>
                    </a:p>
                    <a:p>
                      <a:r>
                        <a:rPr lang="en-US" sz="1800" b="0" i="0" u="none" strike="noStrike" cap="none" baseline="0" dirty="0" err="1">
                          <a:solidFill>
                            <a:schemeClr val="lt1"/>
                          </a:solidFill>
                          <a:latin typeface="+mn-lt"/>
                          <a:ea typeface="+mn-ea"/>
                          <a:cs typeface="+mn-cs"/>
                          <a:sym typeface="Arial"/>
                        </a:rPr>
                        <a:t>jlab</a:t>
                      </a:r>
                      <a:r>
                        <a:rPr lang="en-US" sz="1800" b="0" i="0" u="none" strike="noStrike" cap="none" baseline="0" dirty="0">
                          <a:solidFill>
                            <a:schemeClr val="lt1"/>
                          </a:solidFill>
                          <a:latin typeface="+mn-lt"/>
                          <a:ea typeface="+mn-ea"/>
                          <a:cs typeface="+mn-cs"/>
                          <a:sym typeface="Arial"/>
                        </a:rPr>
                        <a:t> = new </a:t>
                      </a:r>
                      <a:r>
                        <a:rPr lang="en-US" sz="1800" b="0" i="0" u="none" strike="noStrike" cap="none" baseline="0" dirty="0" err="1">
                          <a:solidFill>
                            <a:schemeClr val="lt1"/>
                          </a:solidFill>
                          <a:latin typeface="+mn-lt"/>
                          <a:ea typeface="+mn-ea"/>
                          <a:cs typeface="+mn-cs"/>
                          <a:sym typeface="Arial"/>
                        </a:rPr>
                        <a:t>JLabel</a:t>
                      </a:r>
                      <a:r>
                        <a:rPr lang="en-US" sz="1800" b="0" i="0" u="none" strike="noStrike" cap="none" baseline="0" dirty="0">
                          <a:solidFill>
                            <a:schemeClr val="lt1"/>
                          </a:solidFill>
                          <a:latin typeface="+mn-lt"/>
                          <a:ea typeface="+mn-ea"/>
                          <a:cs typeface="+mn-cs"/>
                          <a:sym typeface="Arial"/>
                        </a:rPr>
                        <a:t>("Press a button.");</a:t>
                      </a:r>
                    </a:p>
                    <a:p>
                      <a:r>
                        <a:rPr lang="en-US" sz="1800" b="0" i="0" u="none" strike="noStrike" cap="none" baseline="0" dirty="0">
                          <a:solidFill>
                            <a:schemeClr val="lt1"/>
                          </a:solidFill>
                          <a:latin typeface="+mn-lt"/>
                          <a:ea typeface="+mn-ea"/>
                          <a:cs typeface="+mn-cs"/>
                          <a:sym typeface="Arial"/>
                        </a:rPr>
                        <a:t>// Add the label to the content pane.</a:t>
                      </a:r>
                    </a:p>
                    <a:p>
                      <a:r>
                        <a:rPr lang="en-IN" sz="1800" b="0" i="0" u="none" strike="noStrike" cap="none" baseline="0" dirty="0">
                          <a:solidFill>
                            <a:schemeClr val="lt1"/>
                          </a:solidFill>
                          <a:latin typeface="+mn-lt"/>
                          <a:ea typeface="+mn-ea"/>
                          <a:cs typeface="+mn-cs"/>
                          <a:sym typeface="Arial"/>
                        </a:rPr>
                        <a:t>add(</a:t>
                      </a:r>
                      <a:r>
                        <a:rPr lang="en-IN" sz="1800" b="0" i="0" u="none" strike="noStrike" cap="none" baseline="0" dirty="0" err="1">
                          <a:solidFill>
                            <a:schemeClr val="lt1"/>
                          </a:solidFill>
                          <a:latin typeface="+mn-lt"/>
                          <a:ea typeface="+mn-ea"/>
                          <a:cs typeface="+mn-cs"/>
                          <a:sym typeface="Arial"/>
                        </a:rPr>
                        <a:t>jlab</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endParaRPr lang="en-IN" sz="1800" dirty="0"/>
                    </a:p>
                    <a:p>
                      <a:endParaRPr lang="en-IN" sz="11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59670526"/>
      </p:ext>
    </p:extLst>
  </p:cSld>
  <p:clrMapOvr>
    <a:masterClrMapping/>
  </p:clrMapOvr>
  <mc:AlternateContent xmlns:mc="http://schemas.openxmlformats.org/markup-compatibility/2006" xmlns:p14="http://schemas.microsoft.com/office/powerpoint/2010/main">
    <mc:Choice Requires="p14">
      <p:transition spd="slow" p14:dur="2000" advTm="35490"/>
    </mc:Choice>
    <mc:Fallback xmlns="">
      <p:transition spd="slow" advTm="3549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a:latin typeface="FranklinGothic-DemiCnd"/>
              </a:rPr>
              <a:t>EXPLORING SWING</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marL="76200" indent="0" algn="l">
              <a:buNone/>
            </a:pPr>
            <a:br>
              <a:rPr lang="en-IN" dirty="0"/>
            </a:br>
            <a:br>
              <a:rPr lang="en-IN" dirty="0"/>
            </a:br>
            <a:br>
              <a:rPr lang="en-IN" dirty="0"/>
            </a:br>
            <a:br>
              <a:rPr lang="en-IN" dirty="0"/>
            </a:br>
            <a:endParaRPr lang="en-IN" dirty="0"/>
          </a:p>
        </p:txBody>
      </p:sp>
      <p:pic>
        <p:nvPicPr>
          <p:cNvPr id="5" name="Picture 4">
            <a:extLst>
              <a:ext uri="{FF2B5EF4-FFF2-40B4-BE49-F238E27FC236}">
                <a16:creationId xmlns:a16="http://schemas.microsoft.com/office/drawing/2014/main" id="{3EDBC9C8-C19E-4F51-B00C-20A49B0C8417}"/>
              </a:ext>
            </a:extLst>
          </p:cNvPr>
          <p:cNvPicPr>
            <a:picLocks noChangeAspect="1"/>
          </p:cNvPicPr>
          <p:nvPr/>
        </p:nvPicPr>
        <p:blipFill>
          <a:blip r:embed="rId2"/>
          <a:stretch>
            <a:fillRect/>
          </a:stretch>
        </p:blipFill>
        <p:spPr>
          <a:xfrm>
            <a:off x="1619672" y="1638300"/>
            <a:ext cx="5976664" cy="2517626"/>
          </a:xfrm>
          <a:prstGeom prst="rect">
            <a:avLst/>
          </a:prstGeom>
        </p:spPr>
      </p:pic>
    </p:spTree>
    <p:extLst>
      <p:ext uri="{BB962C8B-B14F-4D97-AF65-F5344CB8AC3E}">
        <p14:creationId xmlns:p14="http://schemas.microsoft.com/office/powerpoint/2010/main" val="1137785489"/>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a:latin typeface="FranklinGothic-DemiCnd"/>
              </a:rPr>
              <a:t>EXPLORING SWING</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marL="76200" indent="0" algn="l">
              <a:buNone/>
            </a:pPr>
            <a:br>
              <a:rPr lang="en-IN" dirty="0"/>
            </a:br>
            <a:br>
              <a:rPr lang="en-IN" dirty="0"/>
            </a:br>
            <a:br>
              <a:rPr lang="en-IN" dirty="0"/>
            </a:br>
            <a:br>
              <a:rPr lang="en-IN" dirty="0"/>
            </a:br>
            <a:endParaRPr lang="en-IN" dirty="0"/>
          </a:p>
        </p:txBody>
      </p:sp>
      <p:pic>
        <p:nvPicPr>
          <p:cNvPr id="4" name="Picture 3">
            <a:extLst>
              <a:ext uri="{FF2B5EF4-FFF2-40B4-BE49-F238E27FC236}">
                <a16:creationId xmlns:a16="http://schemas.microsoft.com/office/drawing/2014/main" id="{C0A2B4AC-7DCF-43E2-8B95-533BA7AEE6C3}"/>
              </a:ext>
            </a:extLst>
          </p:cNvPr>
          <p:cNvPicPr>
            <a:picLocks noChangeAspect="1"/>
          </p:cNvPicPr>
          <p:nvPr/>
        </p:nvPicPr>
        <p:blipFill>
          <a:blip r:embed="rId2"/>
          <a:stretch>
            <a:fillRect/>
          </a:stretch>
        </p:blipFill>
        <p:spPr>
          <a:xfrm>
            <a:off x="866775" y="987574"/>
            <a:ext cx="7410450" cy="2808312"/>
          </a:xfrm>
          <a:prstGeom prst="rect">
            <a:avLst/>
          </a:prstGeom>
        </p:spPr>
      </p:pic>
    </p:spTree>
    <p:extLst>
      <p:ext uri="{BB962C8B-B14F-4D97-AF65-F5344CB8AC3E}">
        <p14:creationId xmlns:p14="http://schemas.microsoft.com/office/powerpoint/2010/main" val="3784569568"/>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err="1">
                <a:latin typeface="FranklinGothic-DemiCnd"/>
              </a:rPr>
              <a:t>JLabel</a:t>
            </a:r>
            <a:r>
              <a:rPr lang="en-IN" sz="4000" b="1" i="0" u="none" strike="noStrike" baseline="0" dirty="0">
                <a:latin typeface="FranklinGothic-DemiCnd"/>
              </a:rPr>
              <a:t> and </a:t>
            </a:r>
            <a:r>
              <a:rPr lang="en-IN" sz="4000" b="1" i="0" u="none" strike="noStrike" baseline="0" dirty="0" err="1">
                <a:latin typeface="FranklinGothic-DemiCnd"/>
              </a:rPr>
              <a:t>ImageIcon</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normAutofit fontScale="92500" lnSpcReduction="10000"/>
          </a:bodyPr>
          <a:lstStyle/>
          <a:p>
            <a:pPr marL="76200" indent="0" algn="l">
              <a:buNone/>
            </a:pPr>
            <a:r>
              <a:rPr lang="en-IN" sz="1800" b="1" i="0" u="none" strike="noStrike" baseline="0" dirty="0" err="1">
                <a:latin typeface="FranklinGothic-DemiCnd"/>
              </a:rPr>
              <a:t>JLabel</a:t>
            </a:r>
            <a:r>
              <a:rPr lang="en-IN" sz="1800" b="1" i="0" u="none" strike="noStrike" baseline="0" dirty="0">
                <a:latin typeface="FranklinGothic-DemiCnd"/>
              </a:rPr>
              <a:t> and </a:t>
            </a:r>
            <a:r>
              <a:rPr lang="en-IN" sz="1800" b="1" i="0" u="none" strike="noStrike" baseline="0" dirty="0" err="1">
                <a:latin typeface="FranklinGothic-DemiCnd"/>
              </a:rPr>
              <a:t>ImageIcon</a:t>
            </a:r>
            <a:endParaRPr lang="en-IN" sz="1800" b="1" i="0" u="none" strike="noStrike" baseline="0" dirty="0">
              <a:latin typeface="FranklinGothic-DemiCnd"/>
            </a:endParaRPr>
          </a:p>
          <a:p>
            <a:pPr algn="l">
              <a:buFont typeface="Wingdings" panose="05000000000000000000" pitchFamily="2" charset="2"/>
              <a:buChar char="ü"/>
            </a:pPr>
            <a:r>
              <a:rPr lang="en-IN" sz="1800" b="0" i="0" u="none" strike="noStrike" baseline="0" dirty="0" err="1">
                <a:latin typeface="Palatino-Roman"/>
              </a:rPr>
              <a:t>JLabel</a:t>
            </a:r>
            <a:r>
              <a:rPr lang="en-IN" sz="1800" b="0" i="0" u="none" strike="noStrike" baseline="0" dirty="0">
                <a:latin typeface="Palatino-Roman"/>
              </a:rPr>
              <a:t>(Icon </a:t>
            </a:r>
            <a:r>
              <a:rPr lang="en-IN" sz="1800" b="0" i="1" u="none" strike="noStrike" baseline="0" dirty="0">
                <a:latin typeface="Palatino-Italic"/>
              </a:rPr>
              <a:t>icon</a:t>
            </a:r>
            <a:r>
              <a:rPr lang="en-IN" sz="1800" b="0" i="0" u="none" strike="noStrike" baseline="0" dirty="0">
                <a:latin typeface="Palatino-Roman"/>
              </a:rPr>
              <a:t>)</a:t>
            </a:r>
          </a:p>
          <a:p>
            <a:pPr algn="l">
              <a:buFont typeface="Wingdings" panose="05000000000000000000" pitchFamily="2" charset="2"/>
              <a:buChar char="ü"/>
            </a:pPr>
            <a:r>
              <a:rPr lang="en-IN" sz="1800" b="0" i="0" u="none" strike="noStrike" baseline="0" dirty="0" err="1">
                <a:latin typeface="Palatino-Roman"/>
              </a:rPr>
              <a:t>JLabel</a:t>
            </a:r>
            <a:r>
              <a:rPr lang="en-IN" sz="1800" b="0" i="0" u="none" strike="noStrike" baseline="0" dirty="0">
                <a:latin typeface="Palatino-Roman"/>
              </a:rPr>
              <a:t>(String </a:t>
            </a:r>
            <a:r>
              <a:rPr lang="en-IN" sz="1800" b="0" i="1" u="none" strike="noStrike" baseline="0" dirty="0">
                <a:latin typeface="Palatino-Italic"/>
              </a:rPr>
              <a:t>str</a:t>
            </a:r>
            <a:r>
              <a:rPr lang="en-IN" sz="1800" b="0" i="0" u="none" strike="noStrike" baseline="0" dirty="0">
                <a:latin typeface="Palatino-Roman"/>
              </a:rPr>
              <a:t>)</a:t>
            </a:r>
          </a:p>
          <a:p>
            <a:pPr algn="l">
              <a:buFont typeface="Wingdings" panose="05000000000000000000" pitchFamily="2" charset="2"/>
              <a:buChar char="ü"/>
            </a:pPr>
            <a:r>
              <a:rPr lang="en-IN" sz="1800" b="0" i="0" u="none" strike="noStrike" baseline="0" dirty="0" err="1">
                <a:latin typeface="Palatino-Roman"/>
              </a:rPr>
              <a:t>JLabel</a:t>
            </a:r>
            <a:r>
              <a:rPr lang="en-IN" sz="1800" b="0" i="0" u="none" strike="noStrike" baseline="0" dirty="0">
                <a:latin typeface="Palatino-Roman"/>
              </a:rPr>
              <a:t>(String </a:t>
            </a:r>
            <a:r>
              <a:rPr lang="en-IN" sz="1800" b="0" i="1" u="none" strike="noStrike" baseline="0" dirty="0">
                <a:latin typeface="Palatino-Italic"/>
              </a:rPr>
              <a:t>str</a:t>
            </a:r>
            <a:r>
              <a:rPr lang="en-IN" sz="1800" b="0" i="0" u="none" strike="noStrike" baseline="0" dirty="0">
                <a:latin typeface="Palatino-Roman"/>
              </a:rPr>
              <a:t>, Icon </a:t>
            </a:r>
            <a:r>
              <a:rPr lang="en-IN" sz="1800" b="0" i="1" u="none" strike="noStrike" baseline="0" dirty="0" err="1">
                <a:latin typeface="Palatino-Italic"/>
              </a:rPr>
              <a:t>icon</a:t>
            </a:r>
            <a:r>
              <a:rPr lang="en-IN" sz="1800" b="0" i="0" u="none" strike="noStrike" baseline="0" dirty="0">
                <a:latin typeface="Palatino-Roman"/>
              </a:rPr>
              <a:t>, int </a:t>
            </a:r>
            <a:r>
              <a:rPr lang="en-IN" sz="1800" b="0" i="1" u="none" strike="noStrike" baseline="0" dirty="0">
                <a:latin typeface="Palatino-Italic"/>
              </a:rPr>
              <a:t>align</a:t>
            </a:r>
            <a:r>
              <a:rPr lang="en-IN" sz="1800" b="0" i="0" u="none" strike="noStrike" baseline="0" dirty="0">
                <a:latin typeface="Palatino-Roman"/>
              </a:rPr>
              <a:t>)</a:t>
            </a:r>
          </a:p>
          <a:p>
            <a:pPr marL="76200" indent="0" algn="l">
              <a:buNone/>
            </a:pPr>
            <a:endParaRPr lang="en-IN" sz="1800" b="0" i="0" u="none" strike="noStrike" baseline="0" dirty="0">
              <a:latin typeface="Palatino-Roman"/>
            </a:endParaRPr>
          </a:p>
          <a:p>
            <a:pPr algn="just">
              <a:buFont typeface="Wingdings" panose="05000000000000000000" pitchFamily="2" charset="2"/>
              <a:buChar char="§"/>
            </a:pPr>
            <a:r>
              <a:rPr lang="en-US" sz="2000" dirty="0"/>
              <a:t>The easiest way to obtain an icon is to use the </a:t>
            </a:r>
            <a:r>
              <a:rPr lang="en-US" sz="2000" dirty="0" err="1"/>
              <a:t>ImageIcon</a:t>
            </a:r>
            <a:r>
              <a:rPr lang="en-US" sz="2000" dirty="0"/>
              <a:t> class. </a:t>
            </a:r>
          </a:p>
          <a:p>
            <a:pPr algn="just">
              <a:buFont typeface="Wingdings" panose="05000000000000000000" pitchFamily="2" charset="2"/>
              <a:buChar char="§"/>
            </a:pPr>
            <a:r>
              <a:rPr lang="en-US" sz="2000" dirty="0" err="1"/>
              <a:t>ImageIcon</a:t>
            </a:r>
            <a:r>
              <a:rPr lang="en-US" sz="2000" dirty="0"/>
              <a:t> implements Icon and encapsulates an image. </a:t>
            </a:r>
          </a:p>
          <a:p>
            <a:pPr algn="just">
              <a:buFont typeface="Wingdings" panose="05000000000000000000" pitchFamily="2" charset="2"/>
              <a:buChar char="§"/>
            </a:pPr>
            <a:r>
              <a:rPr lang="en-US" sz="2000" dirty="0"/>
              <a:t>Thus, an object of type </a:t>
            </a:r>
            <a:r>
              <a:rPr lang="en-US" sz="2000" dirty="0" err="1"/>
              <a:t>ImageIcon</a:t>
            </a:r>
            <a:r>
              <a:rPr lang="en-US" sz="2000" dirty="0"/>
              <a:t> can be passed as an argument to the Icon parameter of </a:t>
            </a:r>
            <a:r>
              <a:rPr lang="en-US" sz="2000" dirty="0" err="1"/>
              <a:t>JLabel’s</a:t>
            </a:r>
            <a:r>
              <a:rPr lang="en-US" sz="2000" dirty="0"/>
              <a:t> constructor.</a:t>
            </a:r>
          </a:p>
          <a:p>
            <a:pPr marL="76200" indent="0" algn="l">
              <a:buNone/>
            </a:pP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59292370"/>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err="1">
                <a:latin typeface="FranklinGothic-DemiCnd"/>
              </a:rPr>
              <a:t>JLabel</a:t>
            </a:r>
            <a:r>
              <a:rPr lang="en-IN" sz="4000" b="1" i="0" u="none" strike="noStrike" baseline="0" dirty="0">
                <a:latin typeface="FranklinGothic-DemiCnd"/>
              </a:rPr>
              <a:t> and </a:t>
            </a:r>
            <a:r>
              <a:rPr lang="en-IN" sz="4000" b="1" i="0" u="none" strike="noStrike" baseline="0" dirty="0" err="1">
                <a:latin typeface="FranklinGothic-DemiCnd"/>
              </a:rPr>
              <a:t>ImageIcon</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normAutofit lnSpcReduction="10000"/>
          </a:bodyPr>
          <a:lstStyle/>
          <a:p>
            <a:pPr algn="just">
              <a:buFont typeface="Wingdings" panose="05000000000000000000" pitchFamily="2" charset="2"/>
              <a:buChar char="Ø"/>
            </a:pPr>
            <a:r>
              <a:rPr lang="en-US" sz="1600" dirty="0"/>
              <a:t>There are several ways to provide the image, including reading it from a file or downloading it from a URL.</a:t>
            </a:r>
          </a:p>
          <a:p>
            <a:pPr algn="just">
              <a:buFont typeface="Wingdings" panose="05000000000000000000" pitchFamily="2" charset="2"/>
              <a:buChar char="Ø"/>
            </a:pPr>
            <a:r>
              <a:rPr lang="en-US" sz="1600" dirty="0"/>
              <a:t> Here is the </a:t>
            </a:r>
            <a:r>
              <a:rPr lang="en-US" sz="1600" dirty="0" err="1"/>
              <a:t>ImageIcon</a:t>
            </a:r>
            <a:r>
              <a:rPr lang="en-US" sz="1600" dirty="0"/>
              <a:t> constructor used by the example in this section:</a:t>
            </a:r>
          </a:p>
          <a:p>
            <a:pPr marL="76200" indent="0" algn="just">
              <a:buNone/>
            </a:pPr>
            <a:r>
              <a:rPr lang="en-US" sz="1600" dirty="0"/>
              <a:t>		</a:t>
            </a:r>
            <a:r>
              <a:rPr lang="en-US" sz="1600" dirty="0" err="1">
                <a:highlight>
                  <a:srgbClr val="FF00FF"/>
                </a:highlight>
              </a:rPr>
              <a:t>ImageIcon</a:t>
            </a:r>
            <a:r>
              <a:rPr lang="en-US" sz="1600" dirty="0">
                <a:highlight>
                  <a:srgbClr val="FF00FF"/>
                </a:highlight>
              </a:rPr>
              <a:t>(String filename)</a:t>
            </a:r>
          </a:p>
          <a:p>
            <a:pPr algn="just">
              <a:buFont typeface="Wingdings" panose="05000000000000000000" pitchFamily="2" charset="2"/>
              <a:buChar char="Ø"/>
            </a:pPr>
            <a:r>
              <a:rPr lang="en-US" sz="1600" dirty="0"/>
              <a:t>It obtains the image in the file named filename.</a:t>
            </a:r>
          </a:p>
          <a:p>
            <a:pPr algn="just">
              <a:buFont typeface="Wingdings" panose="05000000000000000000" pitchFamily="2" charset="2"/>
              <a:buChar char="Ø"/>
            </a:pPr>
            <a:r>
              <a:rPr lang="en-US" sz="1600" dirty="0"/>
              <a:t>The icon and text associated with the label can be obtained by the following methods:</a:t>
            </a:r>
          </a:p>
          <a:p>
            <a:pPr marL="76200" indent="0" algn="just">
              <a:buNone/>
            </a:pPr>
            <a:r>
              <a:rPr lang="en-US" sz="1600" dirty="0"/>
              <a:t>		</a:t>
            </a:r>
            <a:r>
              <a:rPr lang="en-US" sz="1600" b="1" dirty="0">
                <a:solidFill>
                  <a:srgbClr val="FF0000"/>
                </a:solidFill>
              </a:rPr>
              <a:t>Icon </a:t>
            </a:r>
            <a:r>
              <a:rPr lang="en-US" sz="1600" b="1" dirty="0" err="1">
                <a:solidFill>
                  <a:srgbClr val="FF0000"/>
                </a:solidFill>
              </a:rPr>
              <a:t>getIcon</a:t>
            </a:r>
            <a:r>
              <a:rPr lang="en-US" sz="1600" b="1" dirty="0">
                <a:solidFill>
                  <a:srgbClr val="FF0000"/>
                </a:solidFill>
              </a:rPr>
              <a:t>( )</a:t>
            </a:r>
          </a:p>
          <a:p>
            <a:pPr marL="76200" indent="0" algn="just">
              <a:buNone/>
            </a:pPr>
            <a:r>
              <a:rPr lang="en-US" sz="1600" b="1" dirty="0">
                <a:solidFill>
                  <a:srgbClr val="FF0000"/>
                </a:solidFill>
              </a:rPr>
              <a:t>		String </a:t>
            </a:r>
            <a:r>
              <a:rPr lang="en-US" sz="1600" b="1" dirty="0" err="1">
                <a:solidFill>
                  <a:srgbClr val="FF0000"/>
                </a:solidFill>
              </a:rPr>
              <a:t>getText</a:t>
            </a:r>
            <a:r>
              <a:rPr lang="en-US" sz="1600" b="1" dirty="0">
                <a:solidFill>
                  <a:srgbClr val="FF0000"/>
                </a:solidFill>
              </a:rPr>
              <a:t>( )</a:t>
            </a:r>
          </a:p>
          <a:p>
            <a:pPr algn="just">
              <a:buFont typeface="Wingdings" panose="05000000000000000000" pitchFamily="2" charset="2"/>
              <a:buChar char="Ø"/>
            </a:pPr>
            <a:r>
              <a:rPr lang="en-US" sz="1600" dirty="0"/>
              <a:t>The icon and text associated with a label can be set by these methods:</a:t>
            </a:r>
          </a:p>
          <a:p>
            <a:pPr algn="just">
              <a:buFont typeface="Wingdings" panose="05000000000000000000" pitchFamily="2" charset="2"/>
              <a:buChar char="Ø"/>
            </a:pPr>
            <a:r>
              <a:rPr lang="en-US" sz="1600" dirty="0"/>
              <a:t>void </a:t>
            </a:r>
            <a:r>
              <a:rPr lang="en-US" sz="1600" dirty="0" err="1"/>
              <a:t>setIcon</a:t>
            </a:r>
            <a:r>
              <a:rPr lang="en-US" sz="1600" dirty="0"/>
              <a:t>(Icon icon)</a:t>
            </a:r>
          </a:p>
          <a:p>
            <a:pPr algn="just">
              <a:buFont typeface="Wingdings" panose="05000000000000000000" pitchFamily="2" charset="2"/>
              <a:buChar char="Ø"/>
            </a:pPr>
            <a:r>
              <a:rPr lang="en-US" sz="1600" dirty="0"/>
              <a:t>void </a:t>
            </a:r>
            <a:r>
              <a:rPr lang="en-US" sz="1600" dirty="0" err="1"/>
              <a:t>setText</a:t>
            </a:r>
            <a:r>
              <a:rPr lang="en-US" sz="1600" dirty="0"/>
              <a:t>(String str)</a:t>
            </a:r>
          </a:p>
          <a:p>
            <a:pPr marL="76200" indent="0" algn="just">
              <a:buNone/>
            </a:pPr>
            <a:br>
              <a:rPr lang="en-IN" sz="1100" dirty="0"/>
            </a:br>
            <a:br>
              <a:rPr lang="en-IN" sz="1100" dirty="0"/>
            </a:br>
            <a:br>
              <a:rPr lang="en-IN" sz="1100" dirty="0"/>
            </a:br>
            <a:endParaRPr lang="en-IN" sz="1100" dirty="0"/>
          </a:p>
        </p:txBody>
      </p:sp>
    </p:spTree>
    <p:extLst>
      <p:ext uri="{BB962C8B-B14F-4D97-AF65-F5344CB8AC3E}">
        <p14:creationId xmlns:p14="http://schemas.microsoft.com/office/powerpoint/2010/main" val="1459673614"/>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Demonstrate </a:t>
            </a:r>
            <a:r>
              <a:rPr lang="en-IN" dirty="0" err="1"/>
              <a:t>JTextField</a:t>
            </a:r>
            <a:endParaRPr lang="en-IN"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1059336809"/>
              </p:ext>
            </p:extLst>
          </p:nvPr>
        </p:nvGraphicFramePr>
        <p:xfrm>
          <a:off x="251520" y="51470"/>
          <a:ext cx="8856984" cy="4995850"/>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20000"/>
                    </a:ext>
                  </a:extLst>
                </a:gridCol>
                <a:gridCol w="4680520">
                  <a:extLst>
                    <a:ext uri="{9D8B030D-6E8A-4147-A177-3AD203B41FA5}">
                      <a16:colId xmlns:a16="http://schemas.microsoft.com/office/drawing/2014/main" val="20001"/>
                    </a:ext>
                  </a:extLst>
                </a:gridCol>
              </a:tblGrid>
              <a:tr h="4995850">
                <a:tc>
                  <a:txBody>
                    <a:bodyPr/>
                    <a:lstStyle/>
                    <a:p>
                      <a:r>
                        <a:rPr lang="en-IN" sz="1800" b="0" i="0" u="none" strike="noStrike" cap="none" baseline="0" dirty="0">
                          <a:solidFill>
                            <a:schemeClr val="lt1"/>
                          </a:solidFill>
                          <a:latin typeface="+mn-lt"/>
                          <a:ea typeface="+mn-ea"/>
                          <a:cs typeface="+mn-cs"/>
                          <a:sym typeface="Arial"/>
                        </a:rPr>
                        <a:t>// Demonstrate </a:t>
                      </a:r>
                      <a:r>
                        <a:rPr lang="en-IN" sz="1800" b="0" i="0" u="none" strike="noStrike" cap="none" baseline="0" dirty="0" err="1">
                          <a:solidFill>
                            <a:schemeClr val="lt1"/>
                          </a:solidFill>
                          <a:latin typeface="+mn-lt"/>
                          <a:ea typeface="+mn-ea"/>
                          <a:cs typeface="+mn-cs"/>
                          <a:sym typeface="Arial"/>
                        </a:rPr>
                        <a:t>JLabel</a:t>
                      </a:r>
                      <a:r>
                        <a:rPr lang="en-IN" sz="1800" b="0" i="0" u="none" strike="noStrike" cap="none" baseline="0" dirty="0">
                          <a:solidFill>
                            <a:schemeClr val="lt1"/>
                          </a:solidFill>
                          <a:latin typeface="+mn-lt"/>
                          <a:ea typeface="+mn-ea"/>
                          <a:cs typeface="+mn-cs"/>
                          <a:sym typeface="Arial"/>
                        </a:rPr>
                        <a:t> and </a:t>
                      </a:r>
                      <a:r>
                        <a:rPr lang="en-IN" sz="1800" b="0" i="0" u="none" strike="noStrike" cap="none" baseline="0" dirty="0" err="1">
                          <a:solidFill>
                            <a:schemeClr val="lt1"/>
                          </a:solidFill>
                          <a:latin typeface="+mn-lt"/>
                          <a:ea typeface="+mn-ea"/>
                          <a:cs typeface="+mn-cs"/>
                          <a:sym typeface="Arial"/>
                        </a:rPr>
                        <a:t>ImageIcon</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import </a:t>
                      </a:r>
                      <a:r>
                        <a:rPr lang="en-IN" sz="1800" b="0" i="0" u="none" strike="noStrike" cap="none" baseline="0" dirty="0" err="1">
                          <a:solidFill>
                            <a:schemeClr val="lt1"/>
                          </a:solidFill>
                          <a:latin typeface="+mn-lt"/>
                          <a:ea typeface="+mn-ea"/>
                          <a:cs typeface="+mn-cs"/>
                          <a:sym typeface="Arial"/>
                        </a:rPr>
                        <a:t>java.awt</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import </a:t>
                      </a:r>
                      <a:r>
                        <a:rPr lang="en-IN" sz="1800" b="0" i="0" u="none" strike="noStrike" cap="none" baseline="0" dirty="0" err="1">
                          <a:solidFill>
                            <a:schemeClr val="lt1"/>
                          </a:solidFill>
                          <a:latin typeface="+mn-lt"/>
                          <a:ea typeface="+mn-ea"/>
                          <a:cs typeface="+mn-cs"/>
                          <a:sym typeface="Arial"/>
                        </a:rPr>
                        <a:t>javax.swing</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p>
                    <a:p>
                      <a:r>
                        <a:rPr lang="en-US" sz="1800" b="0" i="0" u="none" strike="noStrike" cap="none" baseline="0" dirty="0">
                          <a:solidFill>
                            <a:schemeClr val="lt1"/>
                          </a:solidFill>
                          <a:latin typeface="+mn-lt"/>
                          <a:ea typeface="+mn-ea"/>
                          <a:cs typeface="+mn-cs"/>
                          <a:sym typeface="Arial"/>
                        </a:rPr>
                        <a:t>&lt;applet code="</a:t>
                      </a:r>
                      <a:r>
                        <a:rPr lang="en-US" sz="1800" b="0" i="0" u="none" strike="noStrike" cap="none" baseline="0" dirty="0" err="1">
                          <a:solidFill>
                            <a:schemeClr val="lt1"/>
                          </a:solidFill>
                          <a:latin typeface="+mn-lt"/>
                          <a:ea typeface="+mn-ea"/>
                          <a:cs typeface="+mn-cs"/>
                          <a:sym typeface="Arial"/>
                        </a:rPr>
                        <a:t>JLabelDemo</a:t>
                      </a:r>
                      <a:r>
                        <a:rPr lang="en-US" sz="1800" b="0" i="0" u="none" strike="noStrike" cap="none" baseline="0" dirty="0">
                          <a:solidFill>
                            <a:schemeClr val="lt1"/>
                          </a:solidFill>
                          <a:latin typeface="+mn-lt"/>
                          <a:ea typeface="+mn-ea"/>
                          <a:cs typeface="+mn-cs"/>
                          <a:sym typeface="Arial"/>
                        </a:rPr>
                        <a:t>" width=250 height=150&gt;</a:t>
                      </a:r>
                    </a:p>
                    <a:p>
                      <a:r>
                        <a:rPr lang="en-IN" sz="1800" b="0" i="0" u="none" strike="noStrike" cap="none" baseline="0" dirty="0">
                          <a:solidFill>
                            <a:schemeClr val="lt1"/>
                          </a:solidFill>
                          <a:latin typeface="+mn-lt"/>
                          <a:ea typeface="+mn-ea"/>
                          <a:cs typeface="+mn-cs"/>
                          <a:sym typeface="Arial"/>
                        </a:rPr>
                        <a:t>&lt;/applet&gt;</a:t>
                      </a:r>
                    </a:p>
                    <a:p>
                      <a:r>
                        <a:rPr lang="en-IN" sz="1800" b="0" i="0" u="none" strike="noStrike" cap="none" baseline="0" dirty="0">
                          <a:solidFill>
                            <a:schemeClr val="lt1"/>
                          </a:solidFill>
                          <a:latin typeface="+mn-lt"/>
                          <a:ea typeface="+mn-ea"/>
                          <a:cs typeface="+mn-cs"/>
                          <a:sym typeface="Arial"/>
                        </a:rPr>
                        <a:t>*/</a:t>
                      </a:r>
                    </a:p>
                    <a:p>
                      <a:r>
                        <a:rPr lang="en-US" sz="1800" b="0" i="0" u="none" strike="noStrike" cap="none" baseline="0" dirty="0">
                          <a:solidFill>
                            <a:schemeClr val="lt1"/>
                          </a:solidFill>
                          <a:latin typeface="+mn-lt"/>
                          <a:ea typeface="+mn-ea"/>
                          <a:cs typeface="+mn-cs"/>
                          <a:sym typeface="Arial"/>
                        </a:rPr>
                        <a:t>public class </a:t>
                      </a:r>
                      <a:r>
                        <a:rPr lang="en-US" sz="1800" b="0" i="0" u="none" strike="noStrike" cap="none" baseline="0" dirty="0" err="1">
                          <a:solidFill>
                            <a:schemeClr val="lt1"/>
                          </a:solidFill>
                          <a:latin typeface="+mn-lt"/>
                          <a:ea typeface="+mn-ea"/>
                          <a:cs typeface="+mn-cs"/>
                          <a:sym typeface="Arial"/>
                        </a:rPr>
                        <a:t>JLabelDemo</a:t>
                      </a:r>
                      <a:r>
                        <a:rPr lang="en-US" sz="1800" b="0" i="0" u="none" strike="noStrike" cap="none" baseline="0" dirty="0">
                          <a:solidFill>
                            <a:schemeClr val="lt1"/>
                          </a:solidFill>
                          <a:latin typeface="+mn-lt"/>
                          <a:ea typeface="+mn-ea"/>
                          <a:cs typeface="+mn-cs"/>
                          <a:sym typeface="Arial"/>
                        </a:rPr>
                        <a:t> extends </a:t>
                      </a:r>
                      <a:r>
                        <a:rPr lang="en-US" sz="1800" b="0" i="0" u="none" strike="noStrike" cap="none" baseline="0" dirty="0" err="1">
                          <a:solidFill>
                            <a:schemeClr val="lt1"/>
                          </a:solidFill>
                          <a:latin typeface="+mn-lt"/>
                          <a:ea typeface="+mn-ea"/>
                          <a:cs typeface="+mn-cs"/>
                          <a:sym typeface="Arial"/>
                        </a:rPr>
                        <a:t>JApplet</a:t>
                      </a:r>
                      <a:r>
                        <a:rPr lang="en-US" sz="1800" b="0" i="0" u="none" strike="noStrike" cap="none" baseline="0" dirty="0">
                          <a:solidFill>
                            <a:schemeClr val="lt1"/>
                          </a:solidFill>
                          <a:latin typeface="+mn-lt"/>
                          <a:ea typeface="+mn-ea"/>
                          <a:cs typeface="+mn-cs"/>
                          <a:sym typeface="Arial"/>
                        </a:rPr>
                        <a:t> {</a:t>
                      </a:r>
                    </a:p>
                    <a:p>
                      <a:r>
                        <a:rPr lang="en-IN" sz="1800" b="0" i="0" u="none" strike="noStrike" cap="none" baseline="0" dirty="0">
                          <a:solidFill>
                            <a:schemeClr val="lt1"/>
                          </a:solidFill>
                          <a:latin typeface="+mn-lt"/>
                          <a:ea typeface="+mn-ea"/>
                          <a:cs typeface="+mn-cs"/>
                          <a:sym typeface="Arial"/>
                        </a:rPr>
                        <a:t>public void </a:t>
                      </a:r>
                      <a:r>
                        <a:rPr lang="en-IN" sz="1800" b="0" i="0" u="none" strike="noStrike" cap="none" baseline="0" dirty="0" err="1">
                          <a:solidFill>
                            <a:schemeClr val="lt1"/>
                          </a:solidFill>
                          <a:latin typeface="+mn-lt"/>
                          <a:ea typeface="+mn-ea"/>
                          <a:cs typeface="+mn-cs"/>
                          <a:sym typeface="Arial"/>
                        </a:rPr>
                        <a:t>init</a:t>
                      </a:r>
                      <a:r>
                        <a:rPr lang="en-IN" sz="1800" b="0" i="0" u="none" strike="noStrike" cap="none" baseline="0" dirty="0">
                          <a:solidFill>
                            <a:schemeClr val="lt1"/>
                          </a:solidFill>
                          <a:latin typeface="+mn-lt"/>
                          <a:ea typeface="+mn-ea"/>
                          <a:cs typeface="+mn-cs"/>
                          <a:sym typeface="Arial"/>
                        </a:rPr>
                        <a:t>() {</a:t>
                      </a:r>
                    </a:p>
                    <a:p>
                      <a:r>
                        <a:rPr lang="en-IN" sz="1800" b="0" i="0" u="none" strike="noStrike" cap="none" baseline="0" dirty="0">
                          <a:solidFill>
                            <a:schemeClr val="lt1"/>
                          </a:solidFill>
                          <a:latin typeface="+mn-lt"/>
                          <a:ea typeface="+mn-ea"/>
                          <a:cs typeface="+mn-cs"/>
                          <a:sym typeface="Arial"/>
                        </a:rPr>
                        <a:t>try {</a:t>
                      </a:r>
                    </a:p>
                    <a:p>
                      <a:r>
                        <a:rPr lang="en-IN" sz="1800" b="0" i="0" u="none" strike="noStrike" cap="none" baseline="0" dirty="0" err="1">
                          <a:solidFill>
                            <a:schemeClr val="lt1"/>
                          </a:solidFill>
                          <a:latin typeface="+mn-lt"/>
                          <a:ea typeface="+mn-ea"/>
                          <a:cs typeface="+mn-cs"/>
                          <a:sym typeface="Arial"/>
                        </a:rPr>
                        <a:t>SwingUtilities.invokeAndWait</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new Runnable() {</a:t>
                      </a:r>
                    </a:p>
                    <a:p>
                      <a:r>
                        <a:rPr lang="en-IN" sz="1800" b="0" i="0" u="none" strike="noStrike" cap="none" baseline="0" dirty="0">
                          <a:solidFill>
                            <a:schemeClr val="lt1"/>
                          </a:solidFill>
                          <a:latin typeface="+mn-lt"/>
                          <a:ea typeface="+mn-ea"/>
                          <a:cs typeface="+mn-cs"/>
                          <a:sym typeface="Arial"/>
                        </a:rPr>
                        <a:t>public void run() {</a:t>
                      </a:r>
                    </a:p>
                    <a:p>
                      <a:r>
                        <a:rPr lang="en-IN" sz="1800" b="0" i="0" u="none" strike="noStrike" cap="none" baseline="0" dirty="0" err="1">
                          <a:solidFill>
                            <a:schemeClr val="lt1"/>
                          </a:solidFill>
                          <a:latin typeface="+mn-lt"/>
                          <a:ea typeface="+mn-ea"/>
                          <a:cs typeface="+mn-cs"/>
                          <a:sym typeface="Arial"/>
                        </a:rPr>
                        <a:t>makeGUI</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endParaRPr lang="en-IN" sz="2400" dirty="0"/>
                    </a:p>
                  </a:txBody>
                  <a:tcPr marL="68580" marR="68580" marT="34290" marB="34290"/>
                </a:tc>
                <a:tc>
                  <a:txBody>
                    <a:bodyPr/>
                    <a:lstStyle/>
                    <a:p>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 catch (Exception </a:t>
                      </a:r>
                      <a:r>
                        <a:rPr lang="en-IN" sz="1800" b="0" i="0" u="none" strike="noStrike" cap="none" baseline="0" dirty="0" err="1">
                          <a:solidFill>
                            <a:schemeClr val="lt1"/>
                          </a:solidFill>
                          <a:latin typeface="+mn-lt"/>
                          <a:ea typeface="+mn-ea"/>
                          <a:cs typeface="+mn-cs"/>
                          <a:sym typeface="Arial"/>
                        </a:rPr>
                        <a:t>exc</a:t>
                      </a:r>
                      <a:r>
                        <a:rPr lang="en-IN" sz="1800" b="0" i="0" u="none" strike="noStrike" cap="none" baseline="0" dirty="0">
                          <a:solidFill>
                            <a:schemeClr val="lt1"/>
                          </a:solidFill>
                          <a:latin typeface="+mn-lt"/>
                          <a:ea typeface="+mn-ea"/>
                          <a:cs typeface="+mn-cs"/>
                          <a:sym typeface="Arial"/>
                        </a:rPr>
                        <a:t>) {</a:t>
                      </a:r>
                    </a:p>
                    <a:p>
                      <a:r>
                        <a:rPr lang="en-US" sz="1800" b="0" i="0" u="none" strike="noStrike" cap="none" baseline="0" dirty="0" err="1">
                          <a:solidFill>
                            <a:schemeClr val="lt1"/>
                          </a:solidFill>
                          <a:latin typeface="+mn-lt"/>
                          <a:ea typeface="+mn-ea"/>
                          <a:cs typeface="+mn-cs"/>
                          <a:sym typeface="Arial"/>
                        </a:rPr>
                        <a:t>System.out.println</a:t>
                      </a:r>
                      <a:r>
                        <a:rPr lang="en-US" sz="1800" b="0" i="0" u="none" strike="noStrike" cap="none" baseline="0" dirty="0">
                          <a:solidFill>
                            <a:schemeClr val="lt1"/>
                          </a:solidFill>
                          <a:latin typeface="+mn-lt"/>
                          <a:ea typeface="+mn-ea"/>
                          <a:cs typeface="+mn-cs"/>
                          <a:sym typeface="Arial"/>
                        </a:rPr>
                        <a:t>("Can't create because of " + </a:t>
                      </a:r>
                      <a:r>
                        <a:rPr lang="en-US" sz="1800" b="0" i="0" u="none" strike="noStrike" cap="none" baseline="0" dirty="0" err="1">
                          <a:solidFill>
                            <a:schemeClr val="lt1"/>
                          </a:solidFill>
                          <a:latin typeface="+mn-lt"/>
                          <a:ea typeface="+mn-ea"/>
                          <a:cs typeface="+mn-cs"/>
                          <a:sym typeface="Arial"/>
                        </a:rPr>
                        <a:t>exc</a:t>
                      </a:r>
                      <a:r>
                        <a:rPr lang="en-US"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private void </a:t>
                      </a:r>
                      <a:r>
                        <a:rPr lang="en-IN" sz="1800" b="0" i="0" u="none" strike="noStrike" cap="none" baseline="0" dirty="0" err="1">
                          <a:solidFill>
                            <a:schemeClr val="lt1"/>
                          </a:solidFill>
                          <a:latin typeface="+mn-lt"/>
                          <a:ea typeface="+mn-ea"/>
                          <a:cs typeface="+mn-cs"/>
                          <a:sym typeface="Arial"/>
                        </a:rPr>
                        <a:t>makeGUI</a:t>
                      </a:r>
                      <a:r>
                        <a:rPr lang="en-IN" sz="1800" b="0" i="0" u="none" strike="noStrike" cap="none" baseline="0" dirty="0">
                          <a:solidFill>
                            <a:schemeClr val="lt1"/>
                          </a:solidFill>
                          <a:latin typeface="+mn-lt"/>
                          <a:ea typeface="+mn-ea"/>
                          <a:cs typeface="+mn-cs"/>
                          <a:sym typeface="Arial"/>
                        </a:rPr>
                        <a:t>() {</a:t>
                      </a:r>
                    </a:p>
                    <a:p>
                      <a:r>
                        <a:rPr lang="en-IN" sz="1800" b="0" i="0" u="none" strike="noStrike" cap="none" baseline="0" dirty="0">
                          <a:solidFill>
                            <a:schemeClr val="lt1"/>
                          </a:solidFill>
                          <a:latin typeface="+mn-lt"/>
                          <a:ea typeface="+mn-ea"/>
                          <a:cs typeface="+mn-cs"/>
                          <a:sym typeface="Arial"/>
                        </a:rPr>
                        <a:t>// Create an icon.</a:t>
                      </a:r>
                    </a:p>
                    <a:p>
                      <a:r>
                        <a:rPr lang="en-IN" sz="1800" b="0" i="0" u="none" strike="noStrike" cap="none" baseline="0" dirty="0" err="1">
                          <a:solidFill>
                            <a:srgbClr val="FF0000"/>
                          </a:solidFill>
                          <a:latin typeface="+mn-lt"/>
                          <a:ea typeface="+mn-ea"/>
                          <a:cs typeface="+mn-cs"/>
                          <a:sym typeface="Arial"/>
                        </a:rPr>
                        <a:t>ImageIcon</a:t>
                      </a:r>
                      <a:r>
                        <a:rPr lang="en-IN" sz="1800" b="0" i="0" u="none" strike="noStrike" cap="none" baseline="0" dirty="0">
                          <a:solidFill>
                            <a:srgbClr val="FF0000"/>
                          </a:solidFill>
                          <a:latin typeface="+mn-lt"/>
                          <a:ea typeface="+mn-ea"/>
                          <a:cs typeface="+mn-cs"/>
                          <a:sym typeface="Arial"/>
                        </a:rPr>
                        <a:t> ii = new </a:t>
                      </a:r>
                      <a:r>
                        <a:rPr lang="en-IN" sz="1800" b="0" i="0" u="none" strike="noStrike" cap="none" baseline="0" dirty="0" err="1">
                          <a:solidFill>
                            <a:srgbClr val="FF0000"/>
                          </a:solidFill>
                          <a:latin typeface="+mn-lt"/>
                          <a:ea typeface="+mn-ea"/>
                          <a:cs typeface="+mn-cs"/>
                          <a:sym typeface="Arial"/>
                        </a:rPr>
                        <a:t>ImageIcon</a:t>
                      </a:r>
                      <a:r>
                        <a:rPr lang="en-IN" sz="1800" b="0" i="0" u="none" strike="noStrike" cap="none" baseline="0" dirty="0">
                          <a:solidFill>
                            <a:srgbClr val="FF0000"/>
                          </a:solidFill>
                          <a:latin typeface="+mn-lt"/>
                          <a:ea typeface="+mn-ea"/>
                          <a:cs typeface="+mn-cs"/>
                          <a:sym typeface="Arial"/>
                        </a:rPr>
                        <a:t>("france.gif");</a:t>
                      </a:r>
                    </a:p>
                    <a:p>
                      <a:r>
                        <a:rPr lang="en-IN" sz="1800" b="0" i="0" u="none" strike="noStrike" cap="none" baseline="0" dirty="0">
                          <a:solidFill>
                            <a:schemeClr val="lt1"/>
                          </a:solidFill>
                          <a:latin typeface="+mn-lt"/>
                          <a:ea typeface="+mn-ea"/>
                          <a:cs typeface="+mn-cs"/>
                          <a:sym typeface="Arial"/>
                        </a:rPr>
                        <a:t>// Create a label.</a:t>
                      </a:r>
                    </a:p>
                    <a:p>
                      <a:r>
                        <a:rPr lang="en-IN" sz="1800" b="0" i="0" u="none" strike="noStrike" cap="none" baseline="0" dirty="0" err="1">
                          <a:solidFill>
                            <a:srgbClr val="FF0000"/>
                          </a:solidFill>
                          <a:latin typeface="+mn-lt"/>
                          <a:ea typeface="+mn-ea"/>
                          <a:cs typeface="+mn-cs"/>
                          <a:sym typeface="Arial"/>
                        </a:rPr>
                        <a:t>JLabel</a:t>
                      </a:r>
                      <a:r>
                        <a:rPr lang="en-IN" sz="1800" b="0" i="0" u="none" strike="noStrike" cap="none" baseline="0" dirty="0">
                          <a:solidFill>
                            <a:srgbClr val="FF0000"/>
                          </a:solidFill>
                          <a:latin typeface="+mn-lt"/>
                          <a:ea typeface="+mn-ea"/>
                          <a:cs typeface="+mn-cs"/>
                          <a:sym typeface="Arial"/>
                        </a:rPr>
                        <a:t> </a:t>
                      </a:r>
                      <a:r>
                        <a:rPr lang="en-IN" sz="1800" b="0" i="0" u="none" strike="noStrike" cap="none" baseline="0" dirty="0" err="1">
                          <a:solidFill>
                            <a:srgbClr val="FF0000"/>
                          </a:solidFill>
                          <a:latin typeface="+mn-lt"/>
                          <a:ea typeface="+mn-ea"/>
                          <a:cs typeface="+mn-cs"/>
                          <a:sym typeface="Arial"/>
                        </a:rPr>
                        <a:t>jl</a:t>
                      </a:r>
                      <a:r>
                        <a:rPr lang="en-IN" sz="1800" b="0" i="0" u="none" strike="noStrike" cap="none" baseline="0" dirty="0">
                          <a:solidFill>
                            <a:srgbClr val="FF0000"/>
                          </a:solidFill>
                          <a:latin typeface="+mn-lt"/>
                          <a:ea typeface="+mn-ea"/>
                          <a:cs typeface="+mn-cs"/>
                          <a:sym typeface="Arial"/>
                        </a:rPr>
                        <a:t> = new </a:t>
                      </a:r>
                      <a:r>
                        <a:rPr lang="en-IN" sz="1800" b="0" i="0" u="none" strike="noStrike" cap="none" baseline="0" dirty="0" err="1">
                          <a:solidFill>
                            <a:srgbClr val="FF0000"/>
                          </a:solidFill>
                          <a:latin typeface="+mn-lt"/>
                          <a:ea typeface="+mn-ea"/>
                          <a:cs typeface="+mn-cs"/>
                          <a:sym typeface="Arial"/>
                        </a:rPr>
                        <a:t>JLabel</a:t>
                      </a:r>
                      <a:r>
                        <a:rPr lang="en-IN" sz="1800" b="0" i="0" u="none" strike="noStrike" cap="none" baseline="0" dirty="0">
                          <a:solidFill>
                            <a:srgbClr val="FF0000"/>
                          </a:solidFill>
                          <a:latin typeface="+mn-lt"/>
                          <a:ea typeface="+mn-ea"/>
                          <a:cs typeface="+mn-cs"/>
                          <a:sym typeface="Arial"/>
                        </a:rPr>
                        <a:t>("France", ii, </a:t>
                      </a:r>
                      <a:r>
                        <a:rPr lang="en-IN" sz="1800" b="0" i="0" u="none" strike="noStrike" cap="none" baseline="0" dirty="0" err="1">
                          <a:solidFill>
                            <a:srgbClr val="FF0000"/>
                          </a:solidFill>
                          <a:latin typeface="+mn-lt"/>
                          <a:ea typeface="+mn-ea"/>
                          <a:cs typeface="+mn-cs"/>
                          <a:sym typeface="Arial"/>
                        </a:rPr>
                        <a:t>JLabel.CENTER</a:t>
                      </a:r>
                      <a:r>
                        <a:rPr lang="en-IN" sz="1800" b="0" i="0" u="none" strike="noStrike" cap="none" baseline="0" dirty="0">
                          <a:solidFill>
                            <a:srgbClr val="FF0000"/>
                          </a:solidFill>
                          <a:latin typeface="+mn-lt"/>
                          <a:ea typeface="+mn-ea"/>
                          <a:cs typeface="+mn-cs"/>
                          <a:sym typeface="Arial"/>
                        </a:rPr>
                        <a:t>);</a:t>
                      </a:r>
                    </a:p>
                    <a:p>
                      <a:r>
                        <a:rPr lang="en-US" sz="1800" b="0" i="0" u="none" strike="noStrike" cap="none" baseline="0" dirty="0">
                          <a:solidFill>
                            <a:schemeClr val="lt1"/>
                          </a:solidFill>
                          <a:latin typeface="+mn-lt"/>
                          <a:ea typeface="+mn-ea"/>
                          <a:cs typeface="+mn-cs"/>
                          <a:sym typeface="Arial"/>
                        </a:rPr>
                        <a:t>// Add the label to the content pane.</a:t>
                      </a:r>
                    </a:p>
                    <a:p>
                      <a:r>
                        <a:rPr lang="en-IN" sz="1800" b="0" i="0" u="none" strike="noStrike" cap="none" baseline="0" dirty="0">
                          <a:solidFill>
                            <a:schemeClr val="lt1"/>
                          </a:solidFill>
                          <a:latin typeface="+mn-lt"/>
                          <a:ea typeface="+mn-ea"/>
                          <a:cs typeface="+mn-cs"/>
                          <a:sym typeface="Arial"/>
                        </a:rPr>
                        <a:t>add(</a:t>
                      </a:r>
                      <a:r>
                        <a:rPr lang="en-IN" sz="1800" b="0" i="0" u="none" strike="noStrike" cap="none" baseline="0" dirty="0" err="1">
                          <a:solidFill>
                            <a:schemeClr val="lt1"/>
                          </a:solidFill>
                          <a:latin typeface="+mn-lt"/>
                          <a:ea typeface="+mn-ea"/>
                          <a:cs typeface="+mn-cs"/>
                          <a:sym typeface="Arial"/>
                        </a:rPr>
                        <a:t>jl</a:t>
                      </a:r>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a:t>
                      </a:r>
                      <a:endParaRPr lang="en-IN" sz="14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483792"/>
      </p:ext>
    </p:extLst>
  </p:cSld>
  <p:clrMapOvr>
    <a:masterClrMapping/>
  </p:clrMapOvr>
  <mc:AlternateContent xmlns:mc="http://schemas.openxmlformats.org/markup-compatibility/2006" xmlns:p14="http://schemas.microsoft.com/office/powerpoint/2010/main">
    <mc:Choice Requires="p14">
      <p:transition spd="slow" p14:dur="2000" advTm="35490"/>
    </mc:Choice>
    <mc:Fallback xmlns="">
      <p:transition spd="slow" advTm="3549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a:latin typeface="FranklinGothic-DemiCnd"/>
              </a:rPr>
              <a:t>EXPLORING SWING</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marL="76200" indent="0" algn="just">
              <a:buNone/>
            </a:pPr>
            <a:br>
              <a:rPr lang="en-IN" sz="1100" dirty="0"/>
            </a:br>
            <a:br>
              <a:rPr lang="en-IN" sz="1100" dirty="0"/>
            </a:br>
            <a:br>
              <a:rPr lang="en-IN" sz="1100" dirty="0"/>
            </a:br>
            <a:endParaRPr lang="en-IN" sz="1100" dirty="0"/>
          </a:p>
        </p:txBody>
      </p:sp>
      <p:pic>
        <p:nvPicPr>
          <p:cNvPr id="4" name="Picture 3">
            <a:extLst>
              <a:ext uri="{FF2B5EF4-FFF2-40B4-BE49-F238E27FC236}">
                <a16:creationId xmlns:a16="http://schemas.microsoft.com/office/drawing/2014/main" id="{39A09C74-D9AA-41AC-BB1B-AF6737C88D84}"/>
              </a:ext>
            </a:extLst>
          </p:cNvPr>
          <p:cNvPicPr>
            <a:picLocks noChangeAspect="1"/>
          </p:cNvPicPr>
          <p:nvPr/>
        </p:nvPicPr>
        <p:blipFill>
          <a:blip r:embed="rId2"/>
          <a:stretch>
            <a:fillRect/>
          </a:stretch>
        </p:blipFill>
        <p:spPr>
          <a:xfrm>
            <a:off x="1475656" y="1563638"/>
            <a:ext cx="5400601" cy="2592288"/>
          </a:xfrm>
          <a:prstGeom prst="rect">
            <a:avLst/>
          </a:prstGeom>
        </p:spPr>
      </p:pic>
    </p:spTree>
    <p:extLst>
      <p:ext uri="{BB962C8B-B14F-4D97-AF65-F5344CB8AC3E}">
        <p14:creationId xmlns:p14="http://schemas.microsoft.com/office/powerpoint/2010/main" val="763405734"/>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err="1">
                <a:latin typeface="FranklinGothic-DemiCnd"/>
              </a:rPr>
              <a:t>JTextField</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algn="just">
              <a:buFont typeface="Wingdings" panose="05000000000000000000" pitchFamily="2" charset="2"/>
              <a:buChar char="Ø"/>
            </a:pPr>
            <a:r>
              <a:rPr lang="en-US" sz="1800" b="1" i="0" u="none" strike="noStrike" baseline="0" dirty="0" err="1">
                <a:latin typeface="Palatino-Bold"/>
              </a:rPr>
              <a:t>TextField</a:t>
            </a:r>
            <a:r>
              <a:rPr lang="en-US" sz="1800" b="1" i="0" u="none" strike="noStrike" baseline="0" dirty="0">
                <a:latin typeface="Palatino-Bold"/>
              </a:rPr>
              <a:t> </a:t>
            </a:r>
            <a:r>
              <a:rPr lang="en-US" sz="1800" b="0" i="0" u="none" strike="noStrike" baseline="0" dirty="0">
                <a:latin typeface="Palatino-Roman"/>
              </a:rPr>
              <a:t>is the simplest Swing text component. It is also probably its most widely used text component.</a:t>
            </a:r>
          </a:p>
          <a:p>
            <a:pPr algn="just">
              <a:buFont typeface="Wingdings" panose="05000000000000000000" pitchFamily="2" charset="2"/>
              <a:buChar char="Ø"/>
            </a:pPr>
            <a:r>
              <a:rPr lang="en-US" sz="1800" b="0" i="0" u="none" strike="noStrike" baseline="0" dirty="0">
                <a:latin typeface="Palatino-Roman"/>
              </a:rPr>
              <a:t> </a:t>
            </a:r>
            <a:r>
              <a:rPr lang="en-US" sz="1800" b="1" i="0" u="none" strike="noStrike" baseline="0" dirty="0" err="1">
                <a:latin typeface="Palatino-Bold"/>
              </a:rPr>
              <a:t>JTextField</a:t>
            </a:r>
            <a:r>
              <a:rPr lang="en-US" sz="1800" b="1" i="0" u="none" strike="noStrike" baseline="0" dirty="0">
                <a:latin typeface="Palatino-Bold"/>
              </a:rPr>
              <a:t> </a:t>
            </a:r>
            <a:r>
              <a:rPr lang="en-US" sz="1800" b="0" i="0" u="none" strike="noStrike" baseline="0" dirty="0">
                <a:latin typeface="Palatino-Roman"/>
              </a:rPr>
              <a:t>allows you to edit one line of text. It is derived from </a:t>
            </a:r>
            <a:r>
              <a:rPr lang="en-US" sz="1800" b="1" i="0" u="none" strike="noStrike" baseline="0" dirty="0" err="1">
                <a:latin typeface="Palatino-Bold"/>
              </a:rPr>
              <a:t>JTextComponent</a:t>
            </a:r>
            <a:r>
              <a:rPr lang="en-US" sz="1800" b="0" i="0" u="none" strike="noStrike" baseline="0" dirty="0" err="1">
                <a:latin typeface="Palatino-Roman"/>
              </a:rPr>
              <a:t>,which</a:t>
            </a:r>
            <a:r>
              <a:rPr lang="en-US" sz="1800" b="0" i="0" u="none" strike="noStrike" baseline="0" dirty="0">
                <a:latin typeface="Palatino-Roman"/>
              </a:rPr>
              <a:t> provides the basic functionality common to Swing text components. </a:t>
            </a:r>
          </a:p>
          <a:p>
            <a:pPr algn="just">
              <a:buFont typeface="Wingdings" panose="05000000000000000000" pitchFamily="2" charset="2"/>
              <a:buChar char="Ø"/>
            </a:pPr>
            <a:r>
              <a:rPr lang="en-US" sz="1800" b="1" i="0" u="none" strike="noStrike" baseline="0" dirty="0">
                <a:solidFill>
                  <a:srgbClr val="00B050"/>
                </a:solidFill>
                <a:latin typeface="Palatino-Roman"/>
              </a:rPr>
              <a:t>Three of </a:t>
            </a:r>
            <a:r>
              <a:rPr lang="en-US" sz="1800" b="1" i="0" u="none" strike="noStrike" baseline="0" dirty="0" err="1">
                <a:solidFill>
                  <a:srgbClr val="00B050"/>
                </a:solidFill>
                <a:latin typeface="Palatino-Bold"/>
              </a:rPr>
              <a:t>JTextField</a:t>
            </a:r>
            <a:r>
              <a:rPr lang="en-US" sz="1800" b="1" i="0" u="none" strike="noStrike" baseline="0" dirty="0" err="1">
                <a:solidFill>
                  <a:srgbClr val="00B050"/>
                </a:solidFill>
                <a:latin typeface="Palatino-Roman"/>
              </a:rPr>
              <a:t>’s</a:t>
            </a:r>
            <a:r>
              <a:rPr lang="en-US" sz="1800" b="1" i="0" u="none" strike="noStrike" baseline="0" dirty="0">
                <a:solidFill>
                  <a:srgbClr val="00B050"/>
                </a:solidFill>
                <a:latin typeface="Palatino-Roman"/>
              </a:rPr>
              <a:t> constructors are shown here:</a:t>
            </a:r>
          </a:p>
          <a:p>
            <a:pPr algn="just">
              <a:buFont typeface="Wingdings" panose="05000000000000000000" pitchFamily="2" charset="2"/>
              <a:buChar char="Ø"/>
            </a:pPr>
            <a:r>
              <a:rPr lang="en-IN" sz="1800" b="0" i="0" u="none" strike="noStrike" baseline="0" dirty="0" err="1">
                <a:latin typeface="Palatino-Roman"/>
              </a:rPr>
              <a:t>JTextField</a:t>
            </a:r>
            <a:r>
              <a:rPr lang="en-IN" sz="1800" b="0" i="0" u="none" strike="noStrike" baseline="0" dirty="0">
                <a:latin typeface="Palatino-Roman"/>
              </a:rPr>
              <a:t>(int </a:t>
            </a:r>
            <a:r>
              <a:rPr lang="en-IN" sz="1800" b="0" i="1" u="none" strike="noStrike" baseline="0" dirty="0">
                <a:latin typeface="Palatino-Italic"/>
              </a:rPr>
              <a:t>cols</a:t>
            </a:r>
            <a:r>
              <a:rPr lang="en-IN" sz="1800" b="0" i="0" u="none" strike="noStrike" baseline="0" dirty="0">
                <a:latin typeface="Palatino-Roman"/>
              </a:rPr>
              <a:t>)</a:t>
            </a:r>
          </a:p>
          <a:p>
            <a:pPr algn="just">
              <a:buFont typeface="Wingdings" panose="05000000000000000000" pitchFamily="2" charset="2"/>
              <a:buChar char="Ø"/>
            </a:pPr>
            <a:r>
              <a:rPr lang="en-US" sz="1800" b="0" i="0" u="none" strike="noStrike" baseline="0" dirty="0" err="1">
                <a:latin typeface="Palatino-Roman"/>
              </a:rPr>
              <a:t>JTextField</a:t>
            </a:r>
            <a:r>
              <a:rPr lang="en-US" sz="1800" b="0" i="0" u="none" strike="noStrike" baseline="0" dirty="0">
                <a:latin typeface="Palatino-Roman"/>
              </a:rPr>
              <a:t>(String </a:t>
            </a:r>
            <a:r>
              <a:rPr lang="en-US" sz="1800" b="0" i="1" u="none" strike="noStrike" baseline="0" dirty="0">
                <a:latin typeface="Palatino-Italic"/>
              </a:rPr>
              <a:t>str</a:t>
            </a:r>
            <a:r>
              <a:rPr lang="en-US" sz="1800" b="0" i="0" u="none" strike="noStrike" baseline="0" dirty="0">
                <a:latin typeface="Palatino-Roman"/>
              </a:rPr>
              <a:t>, int </a:t>
            </a:r>
            <a:r>
              <a:rPr lang="en-US" sz="1800" b="0" i="1" u="none" strike="noStrike" baseline="0" dirty="0">
                <a:latin typeface="Palatino-Italic"/>
              </a:rPr>
              <a:t>cols</a:t>
            </a:r>
            <a:r>
              <a:rPr lang="en-US" sz="1800" b="0" i="0" u="none" strike="noStrike" baseline="0" dirty="0">
                <a:latin typeface="Palatino-Roman"/>
              </a:rPr>
              <a:t>)</a:t>
            </a:r>
          </a:p>
          <a:p>
            <a:pPr algn="just">
              <a:buFont typeface="Wingdings" panose="05000000000000000000" pitchFamily="2" charset="2"/>
              <a:buChar char="Ø"/>
            </a:pPr>
            <a:r>
              <a:rPr lang="en-IN" sz="1800" b="0" i="0" u="none" strike="noStrike" baseline="0" dirty="0" err="1">
                <a:latin typeface="Palatino-Roman"/>
              </a:rPr>
              <a:t>JTextField</a:t>
            </a:r>
            <a:r>
              <a:rPr lang="en-IN" sz="1800" b="0" i="0" u="none" strike="noStrike" baseline="0" dirty="0">
                <a:latin typeface="Palatino-Roman"/>
              </a:rPr>
              <a:t>(String </a:t>
            </a:r>
            <a:r>
              <a:rPr lang="en-IN" sz="1800" b="0" i="1" u="none" strike="noStrike" baseline="0" dirty="0">
                <a:latin typeface="Palatino-Italic"/>
              </a:rPr>
              <a:t>str</a:t>
            </a:r>
            <a:r>
              <a:rPr lang="en-IN" sz="1800" b="0" i="0" u="none" strike="noStrike" baseline="0" dirty="0">
                <a:latin typeface="Palatino-Roman"/>
              </a:rPr>
              <a:t>)</a:t>
            </a:r>
            <a:endParaRPr lang="en-IN" sz="1100" dirty="0"/>
          </a:p>
        </p:txBody>
      </p:sp>
    </p:spTree>
    <p:extLst>
      <p:ext uri="{BB962C8B-B14F-4D97-AF65-F5344CB8AC3E}">
        <p14:creationId xmlns:p14="http://schemas.microsoft.com/office/powerpoint/2010/main" val="2726447762"/>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195486"/>
            <a:ext cx="8070679" cy="576064"/>
          </a:xfrm>
        </p:spPr>
        <p:txBody>
          <a:bodyPr>
            <a:normAutofit fontScale="90000"/>
          </a:bodyPr>
          <a:lstStyle/>
          <a:p>
            <a:pPr algn="ctr"/>
            <a:r>
              <a:rPr lang="en-IN" sz="4000" b="1" i="0" u="none" strike="noStrike" baseline="0" dirty="0" err="1">
                <a:latin typeface="FranklinGothic-DemiCnd"/>
              </a:rPr>
              <a:t>JTextField</a:t>
            </a:r>
            <a:endParaRPr lang="en-IN" sz="6000" dirty="0"/>
          </a:p>
        </p:txBody>
      </p:sp>
      <p:sp>
        <p:nvSpPr>
          <p:cNvPr id="2" name="Content Placeholder 1">
            <a:extLst>
              <a:ext uri="{FF2B5EF4-FFF2-40B4-BE49-F238E27FC236}">
                <a16:creationId xmlns:a16="http://schemas.microsoft.com/office/drawing/2014/main" id="{77696356-D6F5-4E3F-B809-40E343DDE58B}"/>
              </a:ext>
            </a:extLst>
          </p:cNvPr>
          <p:cNvSpPr>
            <a:spLocks noGrp="1"/>
          </p:cNvSpPr>
          <p:nvPr>
            <p:ph idx="1"/>
          </p:nvPr>
        </p:nvSpPr>
        <p:spPr>
          <a:xfrm>
            <a:off x="179512" y="915566"/>
            <a:ext cx="8640961" cy="4104456"/>
          </a:xfrm>
        </p:spPr>
        <p:txBody>
          <a:bodyPr/>
          <a:lstStyle/>
          <a:p>
            <a:pPr>
              <a:buFont typeface="Wingdings" panose="05000000000000000000" pitchFamily="2" charset="2"/>
              <a:buChar char="Ø"/>
            </a:pPr>
            <a:r>
              <a:rPr lang="en-US" sz="2000" b="1" i="0" u="none" strike="noStrike" baseline="0" dirty="0" err="1">
                <a:latin typeface="Palatino-Bold"/>
              </a:rPr>
              <a:t>JTextField</a:t>
            </a:r>
            <a:r>
              <a:rPr lang="en-US" sz="2000" b="1" i="0" u="none" strike="noStrike" baseline="0" dirty="0">
                <a:latin typeface="Palatino-Bold"/>
              </a:rPr>
              <a:t> </a:t>
            </a:r>
            <a:r>
              <a:rPr lang="en-US" sz="2000" b="0" i="0" u="none" strike="noStrike" baseline="0" dirty="0">
                <a:latin typeface="Palatino-Roman"/>
              </a:rPr>
              <a:t>generates events in response to user interaction. For example, an </a:t>
            </a:r>
            <a:r>
              <a:rPr lang="en-US" sz="2000" b="1" i="0" u="none" strike="noStrike" baseline="0" dirty="0" err="1">
                <a:latin typeface="Palatino-Bold"/>
              </a:rPr>
              <a:t>ActionEvent</a:t>
            </a:r>
            <a:r>
              <a:rPr lang="en-US" sz="2000" b="1" i="0" u="none" strike="noStrike" baseline="0" dirty="0">
                <a:latin typeface="Palatino-Bold"/>
              </a:rPr>
              <a:t> </a:t>
            </a:r>
            <a:r>
              <a:rPr lang="en-US" sz="2000" b="0" i="0" u="none" strike="noStrike" baseline="0" dirty="0">
                <a:latin typeface="Palatino-Roman"/>
              </a:rPr>
              <a:t>is fired when the user presses ENTER. </a:t>
            </a:r>
          </a:p>
          <a:p>
            <a:pPr>
              <a:buFont typeface="Wingdings" panose="05000000000000000000" pitchFamily="2" charset="2"/>
              <a:buChar char="Ø"/>
            </a:pPr>
            <a:r>
              <a:rPr lang="en-US" sz="2000" b="0" i="0" u="none" strike="noStrike" baseline="0" dirty="0">
                <a:latin typeface="Palatino-Roman"/>
              </a:rPr>
              <a:t>A </a:t>
            </a:r>
            <a:r>
              <a:rPr lang="en-US" sz="2000" b="1" i="0" u="none" strike="noStrike" baseline="0" dirty="0" err="1">
                <a:latin typeface="Palatino-Bold"/>
              </a:rPr>
              <a:t>CaretEvent</a:t>
            </a:r>
            <a:r>
              <a:rPr lang="en-US" sz="2000" b="1" i="0" u="none" strike="noStrike" baseline="0" dirty="0">
                <a:latin typeface="Palatino-Bold"/>
              </a:rPr>
              <a:t> </a:t>
            </a:r>
            <a:r>
              <a:rPr lang="en-US" sz="2000" b="0" i="0" u="none" strike="noStrike" baseline="0" dirty="0">
                <a:latin typeface="Palatino-Roman"/>
              </a:rPr>
              <a:t>is fired each time the caret (i.e., the cursor) changes position. (</a:t>
            </a:r>
            <a:r>
              <a:rPr lang="en-US" sz="2000" b="1" i="0" u="none" strike="noStrike" baseline="0" dirty="0" err="1">
                <a:latin typeface="Palatino-Bold"/>
              </a:rPr>
              <a:t>CaretEvent</a:t>
            </a:r>
            <a:r>
              <a:rPr lang="en-US" sz="2000" b="1" i="0" u="none" strike="noStrike" baseline="0" dirty="0">
                <a:latin typeface="Palatino-Bold"/>
              </a:rPr>
              <a:t> </a:t>
            </a:r>
            <a:r>
              <a:rPr lang="en-US" sz="2000" b="0" i="0" u="none" strike="noStrike" baseline="0" dirty="0">
                <a:latin typeface="Palatino-Roman"/>
              </a:rPr>
              <a:t>is packaged in </a:t>
            </a:r>
            <a:r>
              <a:rPr lang="en-US" sz="2000" b="1" i="0" u="none" strike="noStrike" baseline="0" dirty="0" err="1">
                <a:latin typeface="Palatino-Bold"/>
              </a:rPr>
              <a:t>javax.swing.event</a:t>
            </a:r>
            <a:r>
              <a:rPr lang="en-US" sz="2000" b="0" i="0" u="none" strike="noStrike" baseline="0" dirty="0">
                <a:latin typeface="Palatino-Roman"/>
              </a:rPr>
              <a:t>.) </a:t>
            </a:r>
          </a:p>
          <a:p>
            <a:pPr>
              <a:buFont typeface="Wingdings" panose="05000000000000000000" pitchFamily="2" charset="2"/>
              <a:buChar char="Ø"/>
            </a:pPr>
            <a:r>
              <a:rPr lang="en-US" sz="2000" b="0" i="0" u="none" strike="noStrike" baseline="0" dirty="0">
                <a:solidFill>
                  <a:srgbClr val="231F20"/>
                </a:solidFill>
                <a:latin typeface="Palatino-Roman"/>
              </a:rPr>
              <a:t>To obtain the text currently in the text field, call </a:t>
            </a:r>
            <a:r>
              <a:rPr lang="en-US" sz="2000" b="1" i="0" u="none" strike="noStrike" baseline="0" dirty="0" err="1">
                <a:solidFill>
                  <a:srgbClr val="000000"/>
                </a:solidFill>
                <a:latin typeface="Palatino-Bold"/>
              </a:rPr>
              <a:t>getText</a:t>
            </a:r>
            <a:r>
              <a:rPr lang="en-US" sz="2000" b="1" i="0" u="none" strike="noStrike" baseline="0" dirty="0">
                <a:solidFill>
                  <a:srgbClr val="000000"/>
                </a:solidFill>
                <a:latin typeface="Palatino-Bold"/>
              </a:rPr>
              <a:t>( )</a:t>
            </a:r>
            <a:r>
              <a:rPr lang="en-US" sz="2000" b="0" i="0" u="none" strike="noStrike" baseline="0" dirty="0">
                <a:solidFill>
                  <a:srgbClr val="000000"/>
                </a:solidFill>
                <a:latin typeface="Palatino-Roman"/>
              </a:rPr>
              <a:t>.</a:t>
            </a:r>
            <a:endParaRPr lang="en-IN" sz="1200" dirty="0"/>
          </a:p>
        </p:txBody>
      </p:sp>
    </p:spTree>
    <p:extLst>
      <p:ext uri="{BB962C8B-B14F-4D97-AF65-F5344CB8AC3E}">
        <p14:creationId xmlns:p14="http://schemas.microsoft.com/office/powerpoint/2010/main" val="909512177"/>
      </p:ext>
    </p:extLst>
  </p:cSld>
  <p:clrMapOvr>
    <a:masterClrMapping/>
  </p:clrMapOvr>
  <mc:AlternateContent xmlns:mc="http://schemas.openxmlformats.org/markup-compatibility/2006" xmlns:p14="http://schemas.microsoft.com/office/powerpoint/2010/main">
    <mc:Choice Requires="p14">
      <p:transition spd="slow" p14:dur="2000" advTm="11299"/>
    </mc:Choice>
    <mc:Fallback xmlns="">
      <p:transition spd="slow" advTm="1129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5616" y="339502"/>
            <a:ext cx="7068300" cy="396300"/>
          </a:xfrm>
        </p:spPr>
        <p:txBody>
          <a:bodyPr>
            <a:normAutofit fontScale="90000"/>
          </a:bodyPr>
          <a:lstStyle/>
          <a:p>
            <a:r>
              <a:rPr lang="en-IN" b="1" dirty="0"/>
              <a:t>Components and Containers</a:t>
            </a:r>
            <a:endParaRPr lang="en-IN" dirty="0"/>
          </a:p>
        </p:txBody>
      </p:sp>
      <p:sp>
        <p:nvSpPr>
          <p:cNvPr id="2" name="Content Placeholder 1"/>
          <p:cNvSpPr>
            <a:spLocks noGrp="1"/>
          </p:cNvSpPr>
          <p:nvPr>
            <p:ph idx="1"/>
          </p:nvPr>
        </p:nvSpPr>
        <p:spPr>
          <a:xfrm>
            <a:off x="323528" y="771550"/>
            <a:ext cx="8712968" cy="4371950"/>
          </a:xfrm>
        </p:spPr>
        <p:txBody>
          <a:bodyPr>
            <a:noAutofit/>
          </a:bodyPr>
          <a:lstStyle/>
          <a:p>
            <a:pPr algn="just">
              <a:buFont typeface="Wingdings" panose="05000000000000000000" pitchFamily="2" charset="2"/>
              <a:buChar char="§"/>
            </a:pPr>
            <a:r>
              <a:rPr lang="en-US" sz="2800" b="0" i="0" u="none" strike="noStrike" baseline="0" dirty="0">
                <a:latin typeface="Palatino-Roman"/>
              </a:rPr>
              <a:t>A Swing GUI consists of two key items: </a:t>
            </a:r>
            <a:r>
              <a:rPr lang="en-US" sz="2800" b="0" i="1" u="none" strike="noStrike" baseline="0" dirty="0">
                <a:latin typeface="Palatino-Italic"/>
              </a:rPr>
              <a:t>components </a:t>
            </a:r>
            <a:r>
              <a:rPr lang="en-US" sz="2800" b="0" i="0" u="none" strike="noStrike" baseline="0" dirty="0">
                <a:latin typeface="Palatino-Roman"/>
              </a:rPr>
              <a:t>and </a:t>
            </a:r>
            <a:r>
              <a:rPr lang="en-US" sz="2800" b="0" i="1" u="none" strike="noStrike" baseline="0" dirty="0">
                <a:latin typeface="Palatino-Italic"/>
              </a:rPr>
              <a:t>containers.</a:t>
            </a:r>
          </a:p>
          <a:p>
            <a:pPr algn="just">
              <a:buFont typeface="Wingdings" panose="05000000000000000000" pitchFamily="2" charset="2"/>
              <a:buChar char="§"/>
            </a:pPr>
            <a:r>
              <a:rPr lang="en-IN" sz="2800" b="0" i="0" u="none" strike="noStrike" baseline="0" dirty="0">
                <a:highlight>
                  <a:srgbClr val="FFFF00"/>
                </a:highlight>
                <a:latin typeface="Palatino-Roman"/>
              </a:rPr>
              <a:t>A </a:t>
            </a:r>
            <a:r>
              <a:rPr lang="en-IN" sz="2800" b="0" i="1" u="none" strike="noStrike" baseline="0" dirty="0">
                <a:highlight>
                  <a:srgbClr val="FFFF00"/>
                </a:highlight>
                <a:latin typeface="Palatino-Italic"/>
              </a:rPr>
              <a:t>component </a:t>
            </a:r>
            <a:r>
              <a:rPr lang="en-IN" sz="2800" b="0" i="0" u="none" strike="noStrike" baseline="0" dirty="0">
                <a:highlight>
                  <a:srgbClr val="FFFF00"/>
                </a:highlight>
                <a:latin typeface="Palatino-Roman"/>
              </a:rPr>
              <a:t>is an </a:t>
            </a:r>
            <a:r>
              <a:rPr lang="en-US" sz="2800" b="0" i="0" u="none" strike="noStrike" baseline="0" dirty="0">
                <a:highlight>
                  <a:srgbClr val="FFFF00"/>
                </a:highlight>
                <a:latin typeface="Palatino-Roman"/>
              </a:rPr>
              <a:t>independent visual control</a:t>
            </a:r>
            <a:r>
              <a:rPr lang="en-US" sz="2800" b="0" i="0" u="none" strike="noStrike" baseline="0" dirty="0">
                <a:latin typeface="Palatino-Roman"/>
              </a:rPr>
              <a:t>, such as a push button or slider.</a:t>
            </a:r>
          </a:p>
          <a:p>
            <a:pPr algn="just">
              <a:buFont typeface="Wingdings" panose="05000000000000000000" pitchFamily="2" charset="2"/>
              <a:buChar char="§"/>
            </a:pPr>
            <a:r>
              <a:rPr lang="en-US" sz="2800" b="0" i="0" u="none" strike="noStrike" baseline="0" dirty="0">
                <a:latin typeface="Palatino-Roman"/>
              </a:rPr>
              <a:t>A </a:t>
            </a:r>
            <a:r>
              <a:rPr lang="en-US" sz="2800" b="0" i="0" u="none" strike="noStrike" baseline="0" dirty="0">
                <a:highlight>
                  <a:srgbClr val="FFFF00"/>
                </a:highlight>
                <a:latin typeface="Palatino-Roman"/>
              </a:rPr>
              <a:t>container holds a group of components.</a:t>
            </a:r>
          </a:p>
          <a:p>
            <a:pPr algn="just">
              <a:buFont typeface="Wingdings" panose="05000000000000000000" pitchFamily="2" charset="2"/>
              <a:buChar char="§"/>
            </a:pPr>
            <a:r>
              <a:rPr lang="en-US" sz="2800" b="0" i="0" u="none" strike="noStrike" baseline="0" dirty="0">
                <a:latin typeface="Palatino-Roman"/>
              </a:rPr>
              <a:t>All containers are also components</a:t>
            </a:r>
            <a:endParaRPr lang="en-US" sz="2800" b="0" i="1" u="none" strike="noStrike" baseline="0" dirty="0">
              <a:latin typeface="Palatino-Italic"/>
            </a:endParaRPr>
          </a:p>
          <a:p>
            <a:pPr algn="just">
              <a:buFont typeface="Wingdings" panose="05000000000000000000" pitchFamily="2" charset="2"/>
              <a:buChar char="§"/>
            </a:pPr>
            <a:r>
              <a:rPr lang="en-US" sz="2800" b="0" i="0" u="none" strike="noStrike" baseline="0" dirty="0">
                <a:highlight>
                  <a:srgbClr val="FFFF00"/>
                </a:highlight>
                <a:latin typeface="Palatino-Roman"/>
              </a:rPr>
              <a:t> </a:t>
            </a:r>
          </a:p>
        </p:txBody>
      </p:sp>
    </p:spTree>
    <p:extLst>
      <p:ext uri="{BB962C8B-B14F-4D97-AF65-F5344CB8AC3E}">
        <p14:creationId xmlns:p14="http://schemas.microsoft.com/office/powerpoint/2010/main" val="2815186970"/>
      </p:ext>
    </p:extLst>
  </p:cSld>
  <p:clrMapOvr>
    <a:masterClrMapping/>
  </p:clrMapOvr>
  <mc:AlternateContent xmlns:mc="http://schemas.openxmlformats.org/markup-compatibility/2006" xmlns:p14="http://schemas.microsoft.com/office/powerpoint/2010/main">
    <mc:Choice Requires="p14">
      <p:transition spd="slow" p14:dur="2000" advTm="57173"/>
    </mc:Choice>
    <mc:Fallback xmlns="">
      <p:transition spd="slow" advTm="57173"/>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700" dirty="0" err="1"/>
              <a:t>JTextField</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815370817"/>
              </p:ext>
            </p:extLst>
          </p:nvPr>
        </p:nvGraphicFramePr>
        <p:xfrm>
          <a:off x="0" y="51470"/>
          <a:ext cx="8964488" cy="5323423"/>
        </p:xfrm>
        <a:graphic>
          <a:graphicData uri="http://schemas.openxmlformats.org/drawingml/2006/table">
            <a:tbl>
              <a:tblPr firstRow="1" bandRow="1">
                <a:tableStyleId>{5C22544A-7EE6-4342-B048-85BDC9FD1C3A}</a:tableStyleId>
              </a:tblPr>
              <a:tblGrid>
                <a:gridCol w="8741502">
                  <a:extLst>
                    <a:ext uri="{9D8B030D-6E8A-4147-A177-3AD203B41FA5}">
                      <a16:colId xmlns:a16="http://schemas.microsoft.com/office/drawing/2014/main" val="20000"/>
                    </a:ext>
                  </a:extLst>
                </a:gridCol>
                <a:gridCol w="222986">
                  <a:extLst>
                    <a:ext uri="{9D8B030D-6E8A-4147-A177-3AD203B41FA5}">
                      <a16:colId xmlns:a16="http://schemas.microsoft.com/office/drawing/2014/main" val="20001"/>
                    </a:ext>
                  </a:extLst>
                </a:gridCol>
              </a:tblGrid>
              <a:tr h="5323423">
                <a:tc>
                  <a:txBody>
                    <a:bodyPr/>
                    <a:lstStyle/>
                    <a:p>
                      <a:r>
                        <a:rPr lang="en-IN" sz="1600" b="0" i="0" u="none" strike="noStrike" cap="none" baseline="0" dirty="0">
                          <a:solidFill>
                            <a:schemeClr val="lt1"/>
                          </a:solidFill>
                          <a:latin typeface="+mn-lt"/>
                          <a:ea typeface="+mn-ea"/>
                          <a:cs typeface="+mn-cs"/>
                          <a:sym typeface="Arial"/>
                        </a:rPr>
                        <a:t>// Demonstrate </a:t>
                      </a:r>
                      <a:r>
                        <a:rPr lang="en-IN" sz="1600" b="0" i="0" u="none" strike="noStrike" cap="none" baseline="0" dirty="0" err="1">
                          <a:solidFill>
                            <a:schemeClr val="lt1"/>
                          </a:solidFill>
                          <a:latin typeface="+mn-lt"/>
                          <a:ea typeface="+mn-ea"/>
                          <a:cs typeface="+mn-cs"/>
                          <a:sym typeface="Arial"/>
                        </a:rPr>
                        <a:t>JTextField</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java.awt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java.awt.event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javax.swing</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US" sz="1600" b="0" i="0" u="none" strike="noStrike" cap="none" baseline="0" dirty="0">
                          <a:solidFill>
                            <a:schemeClr val="lt1"/>
                          </a:solidFill>
                          <a:latin typeface="+mn-lt"/>
                          <a:ea typeface="+mn-ea"/>
                          <a:cs typeface="+mn-cs"/>
                          <a:sym typeface="Arial"/>
                        </a:rPr>
                        <a:t>&lt;applet code="</a:t>
                      </a:r>
                      <a:r>
                        <a:rPr lang="en-US" sz="1600" b="0" i="0" u="none" strike="noStrike" cap="none" baseline="0" dirty="0" err="1">
                          <a:solidFill>
                            <a:schemeClr val="lt1"/>
                          </a:solidFill>
                          <a:latin typeface="+mn-lt"/>
                          <a:ea typeface="+mn-ea"/>
                          <a:cs typeface="+mn-cs"/>
                          <a:sym typeface="Arial"/>
                        </a:rPr>
                        <a:t>JTextFieldDemo</a:t>
                      </a:r>
                      <a:r>
                        <a:rPr lang="en-US" sz="1600" b="0" i="0" u="none" strike="noStrike" cap="none" baseline="0" dirty="0">
                          <a:solidFill>
                            <a:schemeClr val="lt1"/>
                          </a:solidFill>
                          <a:latin typeface="+mn-lt"/>
                          <a:ea typeface="+mn-ea"/>
                          <a:cs typeface="+mn-cs"/>
                          <a:sym typeface="Arial"/>
                        </a:rPr>
                        <a:t>" width=300 height=50&gt;</a:t>
                      </a:r>
                    </a:p>
                    <a:p>
                      <a:r>
                        <a:rPr lang="en-IN" sz="1600" b="0" i="0" u="none" strike="noStrike" cap="none" baseline="0" dirty="0">
                          <a:solidFill>
                            <a:schemeClr val="lt1"/>
                          </a:solidFill>
                          <a:latin typeface="+mn-lt"/>
                          <a:ea typeface="+mn-ea"/>
                          <a:cs typeface="+mn-cs"/>
                          <a:sym typeface="Arial"/>
                        </a:rPr>
                        <a:t>&lt;/applet&gt;</a:t>
                      </a:r>
                    </a:p>
                    <a:p>
                      <a:r>
                        <a:rPr lang="en-IN" sz="1600" b="0" i="0" u="none" strike="noStrike" cap="none" baseline="0" dirty="0">
                          <a:solidFill>
                            <a:schemeClr val="lt1"/>
                          </a:solidFill>
                          <a:latin typeface="+mn-lt"/>
                          <a:ea typeface="+mn-ea"/>
                          <a:cs typeface="+mn-cs"/>
                          <a:sym typeface="Arial"/>
                        </a:rPr>
                        <a:t>*/</a:t>
                      </a:r>
                    </a:p>
                    <a:p>
                      <a:r>
                        <a:rPr lang="en-US" sz="1600" b="0" i="0" u="none" strike="noStrike" cap="none" baseline="0" dirty="0">
                          <a:solidFill>
                            <a:schemeClr val="lt1"/>
                          </a:solidFill>
                          <a:latin typeface="+mn-lt"/>
                          <a:ea typeface="+mn-ea"/>
                          <a:cs typeface="+mn-cs"/>
                          <a:sym typeface="Arial"/>
                        </a:rPr>
                        <a:t>public class </a:t>
                      </a:r>
                      <a:r>
                        <a:rPr lang="en-US" sz="1600" b="0" i="0" u="none" strike="noStrike" cap="none" baseline="0" dirty="0" err="1">
                          <a:solidFill>
                            <a:schemeClr val="lt1"/>
                          </a:solidFill>
                          <a:latin typeface="+mn-lt"/>
                          <a:ea typeface="+mn-ea"/>
                          <a:cs typeface="+mn-cs"/>
                          <a:sym typeface="Arial"/>
                        </a:rPr>
                        <a:t>JTextFieldDemo</a:t>
                      </a:r>
                      <a:r>
                        <a:rPr lang="en-US" sz="1600" b="0" i="0" u="none" strike="noStrike" cap="none" baseline="0" dirty="0">
                          <a:solidFill>
                            <a:schemeClr val="lt1"/>
                          </a:solidFill>
                          <a:latin typeface="+mn-lt"/>
                          <a:ea typeface="+mn-ea"/>
                          <a:cs typeface="+mn-cs"/>
                          <a:sym typeface="Arial"/>
                        </a:rPr>
                        <a:t> extends </a:t>
                      </a:r>
                      <a:r>
                        <a:rPr lang="en-US" sz="1600" b="0" i="0" u="none" strike="noStrike" cap="none" baseline="0" dirty="0" err="1">
                          <a:solidFill>
                            <a:schemeClr val="lt1"/>
                          </a:solidFill>
                          <a:latin typeface="+mn-lt"/>
                          <a:ea typeface="+mn-ea"/>
                          <a:cs typeface="+mn-cs"/>
                          <a:sym typeface="Arial"/>
                        </a:rPr>
                        <a:t>JApplet</a:t>
                      </a:r>
                      <a:r>
                        <a:rPr lang="en-US" sz="1600" b="0" i="0" u="none" strike="noStrike" cap="none" baseline="0" dirty="0">
                          <a:solidFill>
                            <a:schemeClr val="lt1"/>
                          </a:solidFill>
                          <a:latin typeface="+mn-lt"/>
                          <a:ea typeface="+mn-ea"/>
                          <a:cs typeface="+mn-cs"/>
                          <a:sym typeface="Arial"/>
                        </a:rPr>
                        <a:t> {</a:t>
                      </a:r>
                    </a:p>
                    <a:p>
                      <a:r>
                        <a:rPr lang="en-IN" sz="1600" b="1" i="0" u="none" strike="noStrike" cap="none" baseline="0" dirty="0" err="1">
                          <a:solidFill>
                            <a:srgbClr val="00B050"/>
                          </a:solidFill>
                          <a:latin typeface="+mn-lt"/>
                          <a:ea typeface="+mn-ea"/>
                          <a:cs typeface="+mn-cs"/>
                          <a:sym typeface="Arial"/>
                        </a:rPr>
                        <a:t>JTextField</a:t>
                      </a:r>
                      <a:r>
                        <a:rPr lang="en-IN" sz="1600" b="1" i="0" u="none" strike="noStrike" cap="none" baseline="0" dirty="0">
                          <a:solidFill>
                            <a:srgbClr val="00B050"/>
                          </a:solidFill>
                          <a:latin typeface="+mn-lt"/>
                          <a:ea typeface="+mn-ea"/>
                          <a:cs typeface="+mn-cs"/>
                          <a:sym typeface="Arial"/>
                        </a:rPr>
                        <a:t> </a:t>
                      </a:r>
                      <a:r>
                        <a:rPr lang="en-IN" sz="1600" b="1" i="0" u="none" strike="noStrike" cap="none" baseline="0" dirty="0" err="1">
                          <a:solidFill>
                            <a:srgbClr val="00B050"/>
                          </a:solidFill>
                          <a:latin typeface="+mn-lt"/>
                          <a:ea typeface="+mn-ea"/>
                          <a:cs typeface="+mn-cs"/>
                          <a:sym typeface="Arial"/>
                        </a:rPr>
                        <a:t>jtf</a:t>
                      </a:r>
                      <a:r>
                        <a:rPr lang="en-IN" sz="1600" b="1" i="0" u="none" strike="noStrike" cap="none" baseline="0" dirty="0">
                          <a:solidFill>
                            <a:srgbClr val="00B050"/>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public void </a:t>
                      </a:r>
                      <a:r>
                        <a:rPr lang="en-IN" sz="1600" b="0" i="0" u="none" strike="noStrike" cap="none" baseline="0" dirty="0" err="1">
                          <a:solidFill>
                            <a:schemeClr val="lt1"/>
                          </a:solidFill>
                          <a:latin typeface="+mn-lt"/>
                          <a:ea typeface="+mn-ea"/>
                          <a:cs typeface="+mn-cs"/>
                          <a:sym typeface="Arial"/>
                        </a:rPr>
                        <a:t>init</a:t>
                      </a:r>
                      <a:r>
                        <a:rPr lang="en-IN" sz="1600" b="0" i="0" u="none" strike="noStrike" cap="none" baseline="0" dirty="0">
                          <a:solidFill>
                            <a:schemeClr val="lt1"/>
                          </a:solidFill>
                          <a:latin typeface="+mn-lt"/>
                          <a:ea typeface="+mn-ea"/>
                          <a:cs typeface="+mn-cs"/>
                          <a:sym typeface="Arial"/>
                        </a:rPr>
                        <a:t>() {</a:t>
                      </a:r>
                    </a:p>
                    <a:p>
                      <a:r>
                        <a:rPr lang="en-IN" sz="1600" b="0" i="0" u="none" strike="noStrike" cap="none" baseline="0" dirty="0">
                          <a:solidFill>
                            <a:schemeClr val="lt1"/>
                          </a:solidFill>
                          <a:latin typeface="+mn-lt"/>
                          <a:ea typeface="+mn-ea"/>
                          <a:cs typeface="+mn-cs"/>
                          <a:sym typeface="Arial"/>
                        </a:rPr>
                        <a:t>try {</a:t>
                      </a:r>
                    </a:p>
                    <a:p>
                      <a:r>
                        <a:rPr lang="en-IN" sz="1600" b="0" i="0" u="none" strike="noStrike" cap="none" baseline="0" dirty="0" err="1">
                          <a:solidFill>
                            <a:schemeClr val="lt1"/>
                          </a:solidFill>
                          <a:latin typeface="+mn-lt"/>
                          <a:ea typeface="+mn-ea"/>
                          <a:cs typeface="+mn-cs"/>
                          <a:sym typeface="Arial"/>
                        </a:rPr>
                        <a:t>SwingUtilities.invokeAndWait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new Runnable() {</a:t>
                      </a:r>
                    </a:p>
                    <a:p>
                      <a:r>
                        <a:rPr lang="en-IN" sz="1600" b="0" i="0" u="none" strike="noStrike" cap="none" baseline="0" dirty="0">
                          <a:solidFill>
                            <a:schemeClr val="lt1"/>
                          </a:solidFill>
                          <a:latin typeface="+mn-lt"/>
                          <a:ea typeface="+mn-ea"/>
                          <a:cs typeface="+mn-cs"/>
                          <a:sym typeface="Arial"/>
                        </a:rPr>
                        <a:t>public void run() {</a:t>
                      </a:r>
                    </a:p>
                    <a:p>
                      <a:r>
                        <a:rPr lang="en-IN" sz="1600" b="0" i="0" u="none" strike="noStrike" cap="none" baseline="0" dirty="0" err="1">
                          <a:solidFill>
                            <a:schemeClr val="lt1"/>
                          </a:solidFill>
                          <a:latin typeface="+mn-lt"/>
                          <a:ea typeface="+mn-ea"/>
                          <a:cs typeface="+mn-cs"/>
                          <a:sym typeface="Arial"/>
                        </a:rPr>
                        <a:t>makeGUI</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  }</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 catch (Exception </a:t>
                      </a:r>
                      <a:r>
                        <a:rPr lang="en-IN" sz="1600" b="0" i="0" u="none" strike="noStrike" cap="none" baseline="0" dirty="0" err="1">
                          <a:solidFill>
                            <a:schemeClr val="lt1"/>
                          </a:solidFill>
                          <a:latin typeface="+mn-lt"/>
                          <a:ea typeface="+mn-ea"/>
                          <a:cs typeface="+mn-cs"/>
                          <a:sym typeface="Arial"/>
                        </a:rPr>
                        <a:t>exc</a:t>
                      </a:r>
                      <a:r>
                        <a:rPr lang="en-IN" sz="1600" b="0" i="0" u="none" strike="noStrike" cap="none" baseline="0" dirty="0">
                          <a:solidFill>
                            <a:schemeClr val="lt1"/>
                          </a:solidFill>
                          <a:latin typeface="+mn-lt"/>
                          <a:ea typeface="+mn-ea"/>
                          <a:cs typeface="+mn-cs"/>
                          <a:sym typeface="Arial"/>
                        </a:rPr>
                        <a:t>) {</a:t>
                      </a:r>
                      <a:r>
                        <a:rPr lang="en-US" sz="1600" b="0" i="0" u="none" strike="noStrike" cap="none" baseline="0" dirty="0" err="1">
                          <a:solidFill>
                            <a:schemeClr val="lt1"/>
                          </a:solidFill>
                          <a:latin typeface="+mn-lt"/>
                          <a:ea typeface="+mn-ea"/>
                          <a:cs typeface="+mn-cs"/>
                          <a:sym typeface="Arial"/>
                        </a:rPr>
                        <a:t>System.out.println</a:t>
                      </a:r>
                      <a:r>
                        <a:rPr lang="en-US" sz="1600" b="0" i="0" u="none" strike="noStrike" cap="none" baseline="0" dirty="0">
                          <a:solidFill>
                            <a:schemeClr val="lt1"/>
                          </a:solidFill>
                          <a:latin typeface="+mn-lt"/>
                          <a:ea typeface="+mn-ea"/>
                          <a:cs typeface="+mn-cs"/>
                          <a:sym typeface="Arial"/>
                        </a:rPr>
                        <a:t>("Can't create because of " + </a:t>
                      </a:r>
                      <a:r>
                        <a:rPr lang="en-US" sz="1600" b="0" i="0" u="none" strike="noStrike" cap="none" baseline="0" dirty="0" err="1">
                          <a:solidFill>
                            <a:schemeClr val="lt1"/>
                          </a:solidFill>
                          <a:latin typeface="+mn-lt"/>
                          <a:ea typeface="+mn-ea"/>
                          <a:cs typeface="+mn-cs"/>
                          <a:sym typeface="Arial"/>
                        </a:rPr>
                        <a:t>exc</a:t>
                      </a:r>
                      <a:r>
                        <a:rPr lang="en-US"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endParaRPr lang="en-IN" sz="2800" dirty="0"/>
                    </a:p>
                  </a:txBody>
                  <a:tcPr marL="68580" marR="68580" marT="34290" marB="34290"/>
                </a:tc>
                <a:tc>
                  <a:txBody>
                    <a:bodyPr/>
                    <a:lstStyle/>
                    <a:p>
                      <a:endParaRPr lang="en-IN" sz="11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80400725"/>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700" dirty="0" err="1"/>
              <a:t>JTextField</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1294208318"/>
              </p:ext>
            </p:extLst>
          </p:nvPr>
        </p:nvGraphicFramePr>
        <p:xfrm>
          <a:off x="395536" y="429513"/>
          <a:ext cx="8280920" cy="4374485"/>
        </p:xfrm>
        <a:graphic>
          <a:graphicData uri="http://schemas.openxmlformats.org/drawingml/2006/table">
            <a:tbl>
              <a:tblPr firstRow="1" bandRow="1">
                <a:tableStyleId>{5C22544A-7EE6-4342-B048-85BDC9FD1C3A}</a:tableStyleId>
              </a:tblPr>
              <a:tblGrid>
                <a:gridCol w="8074938">
                  <a:extLst>
                    <a:ext uri="{9D8B030D-6E8A-4147-A177-3AD203B41FA5}">
                      <a16:colId xmlns:a16="http://schemas.microsoft.com/office/drawing/2014/main" val="20000"/>
                    </a:ext>
                  </a:extLst>
                </a:gridCol>
                <a:gridCol w="205982">
                  <a:extLst>
                    <a:ext uri="{9D8B030D-6E8A-4147-A177-3AD203B41FA5}">
                      <a16:colId xmlns:a16="http://schemas.microsoft.com/office/drawing/2014/main" val="20001"/>
                    </a:ext>
                  </a:extLst>
                </a:gridCol>
              </a:tblGrid>
              <a:tr h="4374485">
                <a:tc>
                  <a:txBody>
                    <a:bodyPr/>
                    <a:lstStyle/>
                    <a:p>
                      <a:r>
                        <a:rPr lang="en-IN" sz="2000" b="0" i="0" u="none" strike="noStrike" cap="none" baseline="0" dirty="0">
                          <a:solidFill>
                            <a:schemeClr val="lt1"/>
                          </a:solidFill>
                          <a:latin typeface="+mn-lt"/>
                          <a:ea typeface="+mn-ea"/>
                          <a:cs typeface="+mn-cs"/>
                          <a:sym typeface="Arial"/>
                        </a:rPr>
                        <a:t>private void </a:t>
                      </a:r>
                      <a:r>
                        <a:rPr lang="en-IN" sz="2000" b="0" i="0" u="none" strike="noStrike" cap="none" baseline="0" dirty="0" err="1">
                          <a:solidFill>
                            <a:schemeClr val="lt1"/>
                          </a:solidFill>
                          <a:latin typeface="+mn-lt"/>
                          <a:ea typeface="+mn-ea"/>
                          <a:cs typeface="+mn-cs"/>
                          <a:sym typeface="Arial"/>
                        </a:rPr>
                        <a:t>makeGUI</a:t>
                      </a:r>
                      <a:r>
                        <a:rPr lang="en-IN" sz="2000" b="0" i="0" u="none" strike="noStrike" cap="none" baseline="0" dirty="0">
                          <a:solidFill>
                            <a:schemeClr val="lt1"/>
                          </a:solidFill>
                          <a:latin typeface="+mn-lt"/>
                          <a:ea typeface="+mn-ea"/>
                          <a:cs typeface="+mn-cs"/>
                          <a:sym typeface="Arial"/>
                        </a:rPr>
                        <a:t>() {</a:t>
                      </a:r>
                    </a:p>
                    <a:p>
                      <a:r>
                        <a:rPr lang="en-IN" sz="2000" b="0" i="0" u="none" strike="noStrike" cap="none" baseline="0" dirty="0">
                          <a:solidFill>
                            <a:schemeClr val="lt1"/>
                          </a:solidFill>
                          <a:latin typeface="+mn-lt"/>
                          <a:ea typeface="+mn-ea"/>
                          <a:cs typeface="+mn-cs"/>
                          <a:sym typeface="Arial"/>
                        </a:rPr>
                        <a:t>// Change to flow layout.</a:t>
                      </a:r>
                    </a:p>
                    <a:p>
                      <a:r>
                        <a:rPr lang="en-IN" sz="2000" b="0" i="0" u="none" strike="noStrike" cap="none" baseline="0" dirty="0" err="1">
                          <a:solidFill>
                            <a:schemeClr val="lt1"/>
                          </a:solidFill>
                          <a:latin typeface="+mn-lt"/>
                          <a:ea typeface="+mn-ea"/>
                          <a:cs typeface="+mn-cs"/>
                          <a:sym typeface="Arial"/>
                        </a:rPr>
                        <a:t>setLayout</a:t>
                      </a:r>
                      <a:r>
                        <a:rPr lang="en-IN" sz="2000" b="0" i="0" u="none" strike="noStrike" cap="none" baseline="0" dirty="0">
                          <a:solidFill>
                            <a:schemeClr val="lt1"/>
                          </a:solidFill>
                          <a:latin typeface="+mn-lt"/>
                          <a:ea typeface="+mn-ea"/>
                          <a:cs typeface="+mn-cs"/>
                          <a:sym typeface="Arial"/>
                        </a:rPr>
                        <a:t>(new </a:t>
                      </a:r>
                      <a:r>
                        <a:rPr lang="en-IN" sz="2000" b="0" i="0" u="none" strike="noStrike" cap="none" baseline="0" dirty="0" err="1">
                          <a:solidFill>
                            <a:schemeClr val="lt1"/>
                          </a:solidFill>
                          <a:latin typeface="+mn-lt"/>
                          <a:ea typeface="+mn-ea"/>
                          <a:cs typeface="+mn-cs"/>
                          <a:sym typeface="Arial"/>
                        </a:rPr>
                        <a:t>FlowLayout</a:t>
                      </a:r>
                      <a:r>
                        <a:rPr lang="en-IN" sz="2000" b="0" i="0" u="none" strike="noStrike" cap="none" baseline="0" dirty="0">
                          <a:solidFill>
                            <a:schemeClr val="lt1"/>
                          </a:solidFill>
                          <a:latin typeface="+mn-lt"/>
                          <a:ea typeface="+mn-ea"/>
                          <a:cs typeface="+mn-cs"/>
                          <a:sym typeface="Arial"/>
                        </a:rPr>
                        <a:t>());</a:t>
                      </a:r>
                    </a:p>
                    <a:p>
                      <a:r>
                        <a:rPr lang="en-US" sz="2000" b="0" i="0" u="none" strike="noStrike" cap="none" baseline="0" dirty="0">
                          <a:solidFill>
                            <a:schemeClr val="lt1"/>
                          </a:solidFill>
                          <a:latin typeface="+mn-lt"/>
                          <a:ea typeface="+mn-ea"/>
                          <a:cs typeface="+mn-cs"/>
                          <a:sym typeface="Arial"/>
                        </a:rPr>
                        <a:t>// Add text field to content pane.</a:t>
                      </a:r>
                    </a:p>
                    <a:p>
                      <a:r>
                        <a:rPr lang="en-IN" sz="2000" b="0" i="0" u="none" strike="noStrike" cap="none" baseline="0" dirty="0" err="1">
                          <a:solidFill>
                            <a:schemeClr val="lt1"/>
                          </a:solidFill>
                          <a:highlight>
                            <a:srgbClr val="008000"/>
                          </a:highlight>
                          <a:latin typeface="+mn-lt"/>
                          <a:ea typeface="+mn-ea"/>
                          <a:cs typeface="+mn-cs"/>
                          <a:sym typeface="Arial"/>
                        </a:rPr>
                        <a:t>jtf</a:t>
                      </a:r>
                      <a:r>
                        <a:rPr lang="en-IN" sz="2000" b="0" i="0" u="none" strike="noStrike" cap="none" baseline="0" dirty="0">
                          <a:solidFill>
                            <a:schemeClr val="lt1"/>
                          </a:solidFill>
                          <a:highlight>
                            <a:srgbClr val="008000"/>
                          </a:highlight>
                          <a:latin typeface="+mn-lt"/>
                          <a:ea typeface="+mn-ea"/>
                          <a:cs typeface="+mn-cs"/>
                          <a:sym typeface="Arial"/>
                        </a:rPr>
                        <a:t> = new </a:t>
                      </a:r>
                      <a:r>
                        <a:rPr lang="en-IN" sz="2000" b="0" i="0" u="none" strike="noStrike" cap="none" baseline="0" dirty="0" err="1">
                          <a:solidFill>
                            <a:schemeClr val="lt1"/>
                          </a:solidFill>
                          <a:highlight>
                            <a:srgbClr val="008000"/>
                          </a:highlight>
                          <a:latin typeface="+mn-lt"/>
                          <a:ea typeface="+mn-ea"/>
                          <a:cs typeface="+mn-cs"/>
                          <a:sym typeface="Arial"/>
                        </a:rPr>
                        <a:t>JTextField</a:t>
                      </a:r>
                      <a:r>
                        <a:rPr lang="en-IN" sz="2000" b="0" i="0" u="none" strike="noStrike" cap="none" baseline="0" dirty="0">
                          <a:solidFill>
                            <a:schemeClr val="lt1"/>
                          </a:solidFill>
                          <a:highlight>
                            <a:srgbClr val="008000"/>
                          </a:highlight>
                          <a:latin typeface="+mn-lt"/>
                          <a:ea typeface="+mn-ea"/>
                          <a:cs typeface="+mn-cs"/>
                          <a:sym typeface="Arial"/>
                        </a:rPr>
                        <a:t>(15);</a:t>
                      </a:r>
                    </a:p>
                    <a:p>
                      <a:r>
                        <a:rPr lang="en-IN" sz="2000" b="0" i="0" u="none" strike="noStrike" cap="none" baseline="0" dirty="0">
                          <a:solidFill>
                            <a:schemeClr val="lt1"/>
                          </a:solidFill>
                          <a:latin typeface="+mn-lt"/>
                          <a:ea typeface="+mn-ea"/>
                          <a:cs typeface="+mn-cs"/>
                          <a:sym typeface="Arial"/>
                        </a:rPr>
                        <a:t>add(</a:t>
                      </a:r>
                      <a:r>
                        <a:rPr lang="en-IN" sz="2000" b="0" i="0" u="none" strike="noStrike" cap="none" baseline="0" dirty="0" err="1">
                          <a:solidFill>
                            <a:schemeClr val="lt1"/>
                          </a:solidFill>
                          <a:latin typeface="+mn-lt"/>
                          <a:ea typeface="+mn-ea"/>
                          <a:cs typeface="+mn-cs"/>
                          <a:sym typeface="Arial"/>
                        </a:rPr>
                        <a:t>jtf</a:t>
                      </a:r>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err="1">
                          <a:solidFill>
                            <a:schemeClr val="lt1"/>
                          </a:solidFill>
                          <a:latin typeface="+mn-lt"/>
                          <a:ea typeface="+mn-ea"/>
                          <a:cs typeface="+mn-cs"/>
                          <a:sym typeface="Arial"/>
                        </a:rPr>
                        <a:t>jtf.addActionListener</a:t>
                      </a:r>
                      <a:r>
                        <a:rPr lang="en-IN" sz="2000" b="0" i="0" u="none" strike="noStrike" cap="none" baseline="0" dirty="0">
                          <a:solidFill>
                            <a:schemeClr val="lt1"/>
                          </a:solidFill>
                          <a:latin typeface="+mn-lt"/>
                          <a:ea typeface="+mn-ea"/>
                          <a:cs typeface="+mn-cs"/>
                          <a:sym typeface="Arial"/>
                        </a:rPr>
                        <a:t>(new ActionListener() {</a:t>
                      </a:r>
                    </a:p>
                    <a:p>
                      <a:r>
                        <a:rPr lang="en-US" sz="2000" b="0" i="0" u="none" strike="noStrike" cap="none" baseline="0" dirty="0">
                          <a:solidFill>
                            <a:schemeClr val="lt1"/>
                          </a:solidFill>
                          <a:latin typeface="+mn-lt"/>
                          <a:ea typeface="+mn-ea"/>
                          <a:cs typeface="+mn-cs"/>
                          <a:sym typeface="Arial"/>
                        </a:rPr>
                        <a:t>public void </a:t>
                      </a:r>
                      <a:r>
                        <a:rPr lang="en-US" sz="2000" b="0" i="0" u="none" strike="noStrike" cap="none" baseline="0" dirty="0" err="1">
                          <a:solidFill>
                            <a:schemeClr val="lt1"/>
                          </a:solidFill>
                          <a:latin typeface="+mn-lt"/>
                          <a:ea typeface="+mn-ea"/>
                          <a:cs typeface="+mn-cs"/>
                          <a:sym typeface="Arial"/>
                        </a:rPr>
                        <a:t>actionPerformed</a:t>
                      </a:r>
                      <a:r>
                        <a:rPr lang="en-US" sz="2000" b="0" i="0" u="none" strike="noStrike" cap="none" baseline="0" dirty="0">
                          <a:solidFill>
                            <a:schemeClr val="lt1"/>
                          </a:solidFill>
                          <a:latin typeface="+mn-lt"/>
                          <a:ea typeface="+mn-ea"/>
                          <a:cs typeface="+mn-cs"/>
                          <a:sym typeface="Arial"/>
                        </a:rPr>
                        <a:t>(</a:t>
                      </a:r>
                      <a:r>
                        <a:rPr lang="en-US" sz="2000" b="0" i="0" u="none" strike="noStrike" cap="none" baseline="0" dirty="0" err="1">
                          <a:solidFill>
                            <a:schemeClr val="lt1"/>
                          </a:solidFill>
                          <a:latin typeface="+mn-lt"/>
                          <a:ea typeface="+mn-ea"/>
                          <a:cs typeface="+mn-cs"/>
                          <a:sym typeface="Arial"/>
                        </a:rPr>
                        <a:t>ActionEvent</a:t>
                      </a:r>
                      <a:r>
                        <a:rPr lang="en-US" sz="2000" b="0" i="0" u="none" strike="noStrike" cap="none" baseline="0" dirty="0">
                          <a:solidFill>
                            <a:schemeClr val="lt1"/>
                          </a:solidFill>
                          <a:latin typeface="+mn-lt"/>
                          <a:ea typeface="+mn-ea"/>
                          <a:cs typeface="+mn-cs"/>
                          <a:sym typeface="Arial"/>
                        </a:rPr>
                        <a:t> ae) {</a:t>
                      </a:r>
                    </a:p>
                    <a:p>
                      <a:r>
                        <a:rPr lang="en-US" sz="2000" b="0" i="0" u="none" strike="noStrike" cap="none" baseline="0" dirty="0">
                          <a:solidFill>
                            <a:schemeClr val="lt1"/>
                          </a:solidFill>
                          <a:latin typeface="+mn-lt"/>
                          <a:ea typeface="+mn-ea"/>
                          <a:cs typeface="+mn-cs"/>
                          <a:sym typeface="Arial"/>
                        </a:rPr>
                        <a:t>// Show text when user presses ENTER.</a:t>
                      </a:r>
                    </a:p>
                    <a:p>
                      <a:r>
                        <a:rPr lang="en-IN" sz="2000" b="0" i="0" u="none" strike="noStrike" cap="none" baseline="0" dirty="0" err="1">
                          <a:solidFill>
                            <a:schemeClr val="lt1"/>
                          </a:solidFill>
                          <a:latin typeface="+mn-lt"/>
                          <a:ea typeface="+mn-ea"/>
                          <a:cs typeface="+mn-cs"/>
                          <a:sym typeface="Arial"/>
                        </a:rPr>
                        <a:t>showStatus</a:t>
                      </a:r>
                      <a:r>
                        <a:rPr lang="en-IN" sz="2000" b="0" i="0" u="none" strike="noStrike" cap="none" baseline="0" dirty="0">
                          <a:solidFill>
                            <a:schemeClr val="lt1"/>
                          </a:solidFill>
                          <a:latin typeface="+mn-lt"/>
                          <a:ea typeface="+mn-ea"/>
                          <a:cs typeface="+mn-cs"/>
                          <a:sym typeface="Arial"/>
                        </a:rPr>
                        <a:t>(</a:t>
                      </a:r>
                      <a:r>
                        <a:rPr lang="en-IN" sz="2000" b="0" i="0" u="none" strike="noStrike" cap="none" baseline="0" dirty="0" err="1">
                          <a:solidFill>
                            <a:schemeClr val="lt1"/>
                          </a:solidFill>
                          <a:latin typeface="+mn-lt"/>
                          <a:ea typeface="+mn-ea"/>
                          <a:cs typeface="+mn-cs"/>
                          <a:sym typeface="Arial"/>
                        </a:rPr>
                        <a:t>jtf.getText</a:t>
                      </a:r>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a:t>
                      </a:r>
                    </a:p>
                    <a:p>
                      <a:r>
                        <a:rPr lang="en-IN" sz="2000" b="0" i="0" u="none" strike="noStrike" cap="none" baseline="0" dirty="0">
                          <a:solidFill>
                            <a:schemeClr val="lt1"/>
                          </a:solidFill>
                          <a:latin typeface="+mn-lt"/>
                          <a:ea typeface="+mn-ea"/>
                          <a:cs typeface="+mn-cs"/>
                          <a:sym typeface="Arial"/>
                        </a:rPr>
                        <a:t>}</a:t>
                      </a:r>
                      <a:endParaRPr lang="en-IN" sz="3600" dirty="0"/>
                    </a:p>
                  </a:txBody>
                  <a:tcPr marL="68580" marR="68580" marT="34290" marB="34290"/>
                </a:tc>
                <a:tc>
                  <a:txBody>
                    <a:bodyPr/>
                    <a:lstStyle/>
                    <a:p>
                      <a:endParaRPr lang="en-IN" sz="11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6486153"/>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Demonstrate </a:t>
            </a:r>
            <a:r>
              <a:rPr lang="en-IN" dirty="0" err="1"/>
              <a:t>JTextField</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8703" y="1229159"/>
            <a:ext cx="5346594" cy="3078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2599636"/>
      </p:ext>
    </p:extLst>
  </p:cSld>
  <p:clrMapOvr>
    <a:masterClrMapping/>
  </p:clrMapOvr>
  <mc:AlternateContent xmlns:mc="http://schemas.openxmlformats.org/markup-compatibility/2006" xmlns:p14="http://schemas.microsoft.com/office/powerpoint/2010/main">
    <mc:Choice Requires="p14">
      <p:transition spd="slow" p14:dur="2000" advTm="25018"/>
    </mc:Choice>
    <mc:Fallback xmlns="">
      <p:transition spd="slow" advTm="25018"/>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267494"/>
            <a:ext cx="7068300" cy="432048"/>
          </a:xfrm>
        </p:spPr>
        <p:txBody>
          <a:bodyPr>
            <a:normAutofit fontScale="90000"/>
          </a:bodyPr>
          <a:lstStyle/>
          <a:p>
            <a:r>
              <a:rPr lang="en-IN" dirty="0"/>
              <a:t>Demonstrate The Swing Buttons</a:t>
            </a:r>
          </a:p>
        </p:txBody>
      </p:sp>
      <p:sp>
        <p:nvSpPr>
          <p:cNvPr id="2" name="Content Placeholder 1">
            <a:extLst>
              <a:ext uri="{FF2B5EF4-FFF2-40B4-BE49-F238E27FC236}">
                <a16:creationId xmlns:a16="http://schemas.microsoft.com/office/drawing/2014/main" id="{AAB4811B-A8D0-4A14-A2D2-EA149128832C}"/>
              </a:ext>
            </a:extLst>
          </p:cNvPr>
          <p:cNvSpPr>
            <a:spLocks noGrp="1"/>
          </p:cNvSpPr>
          <p:nvPr>
            <p:ph idx="1"/>
          </p:nvPr>
        </p:nvSpPr>
        <p:spPr>
          <a:xfrm>
            <a:off x="539552" y="699542"/>
            <a:ext cx="8424936" cy="4248472"/>
          </a:xfrm>
        </p:spPr>
        <p:txBody>
          <a:bodyPr/>
          <a:lstStyle/>
          <a:p>
            <a:pPr algn="just">
              <a:buFont typeface="Wingdings" panose="05000000000000000000" pitchFamily="2" charset="2"/>
              <a:buChar char="§"/>
            </a:pPr>
            <a:r>
              <a:rPr lang="en-US" sz="1800" b="0" i="0" u="none" strike="noStrike" baseline="0" dirty="0">
                <a:latin typeface="Palatino-Roman"/>
              </a:rPr>
              <a:t>Swing defines four types of buttons: </a:t>
            </a:r>
            <a:r>
              <a:rPr lang="en-US" sz="1800" b="1" i="0" u="none" strike="noStrike" baseline="0" dirty="0" err="1">
                <a:latin typeface="Palatino-Bold"/>
              </a:rPr>
              <a:t>JButton</a:t>
            </a:r>
            <a:r>
              <a:rPr lang="en-US" sz="1800" b="0" i="0" u="none" strike="noStrike" baseline="0" dirty="0">
                <a:latin typeface="Palatino-Roman"/>
              </a:rPr>
              <a:t>, </a:t>
            </a:r>
            <a:r>
              <a:rPr lang="en-US" sz="1800" b="1" i="0" u="none" strike="noStrike" baseline="0" dirty="0" err="1">
                <a:latin typeface="Palatino-Bold"/>
              </a:rPr>
              <a:t>JToggleButton</a:t>
            </a:r>
            <a:r>
              <a:rPr lang="en-US" sz="1800" b="0" i="0" u="none" strike="noStrike" baseline="0" dirty="0">
                <a:latin typeface="Palatino-Roman"/>
              </a:rPr>
              <a:t>, </a:t>
            </a:r>
            <a:r>
              <a:rPr lang="en-US" sz="1800" b="1" i="0" u="none" strike="noStrike" baseline="0" dirty="0" err="1">
                <a:latin typeface="Palatino-Bold"/>
              </a:rPr>
              <a:t>JCheckBox</a:t>
            </a:r>
            <a:r>
              <a:rPr lang="en-US" sz="1800" b="0" i="0" u="none" strike="noStrike" baseline="0" dirty="0">
                <a:latin typeface="Palatino-Roman"/>
              </a:rPr>
              <a:t>, and </a:t>
            </a:r>
            <a:r>
              <a:rPr lang="en-US" sz="1800" b="1" i="0" u="none" strike="noStrike" baseline="0" dirty="0" err="1">
                <a:latin typeface="Palatino-Bold"/>
              </a:rPr>
              <a:t>JRadioButton</a:t>
            </a:r>
            <a:r>
              <a:rPr lang="en-US" sz="1800" b="0" i="0" u="none" strike="noStrike" baseline="0" dirty="0">
                <a:latin typeface="Palatino-Roman"/>
              </a:rPr>
              <a:t>.</a:t>
            </a:r>
          </a:p>
          <a:p>
            <a:pPr algn="just">
              <a:buFont typeface="Wingdings" panose="05000000000000000000" pitchFamily="2" charset="2"/>
              <a:buChar char="§"/>
            </a:pPr>
            <a:r>
              <a:rPr lang="en-US" sz="1800" b="0" i="0" u="none" strike="noStrike" baseline="0" dirty="0">
                <a:latin typeface="Palatino-Roman"/>
              </a:rPr>
              <a:t>All are subclasses of the </a:t>
            </a:r>
            <a:r>
              <a:rPr lang="en-US" sz="1800" b="1" i="0" u="none" strike="noStrike" baseline="0" dirty="0" err="1">
                <a:latin typeface="Palatino-Bold"/>
              </a:rPr>
              <a:t>AbstractButton</a:t>
            </a:r>
            <a:r>
              <a:rPr lang="en-US" sz="1800" b="1" i="0" u="none" strike="noStrike" baseline="0" dirty="0">
                <a:latin typeface="Palatino-Bold"/>
              </a:rPr>
              <a:t> </a:t>
            </a:r>
            <a:r>
              <a:rPr lang="en-US" sz="1800" b="0" i="0" u="none" strike="noStrike" baseline="0" dirty="0">
                <a:latin typeface="Palatino-Roman"/>
              </a:rPr>
              <a:t>class, which extends </a:t>
            </a:r>
            <a:r>
              <a:rPr lang="en-US" sz="1800" b="1" i="0" u="none" strike="noStrike" baseline="0" dirty="0" err="1">
                <a:latin typeface="Palatino-Bold"/>
              </a:rPr>
              <a:t>JComponent</a:t>
            </a:r>
            <a:r>
              <a:rPr lang="en-US" sz="1800" b="0" i="0" u="none" strike="noStrike" baseline="0" dirty="0">
                <a:latin typeface="Palatino-Roman"/>
              </a:rPr>
              <a:t>. Thus, all buttons share a set of common traits.</a:t>
            </a:r>
          </a:p>
          <a:p>
            <a:pPr algn="just">
              <a:buFont typeface="Wingdings" panose="05000000000000000000" pitchFamily="2" charset="2"/>
              <a:buChar char="§"/>
            </a:pPr>
            <a:r>
              <a:rPr lang="en-US" sz="1800" b="1" i="0" u="none" strike="noStrike" baseline="0" dirty="0" err="1">
                <a:latin typeface="Palatino-Bold"/>
              </a:rPr>
              <a:t>AbstractButton</a:t>
            </a:r>
            <a:r>
              <a:rPr lang="en-US" sz="1800" b="1" i="0" u="none" strike="noStrike" baseline="0" dirty="0">
                <a:latin typeface="Palatino-Bold"/>
              </a:rPr>
              <a:t> </a:t>
            </a:r>
            <a:r>
              <a:rPr lang="en-US" sz="1800" b="0" i="0" u="none" strike="noStrike" baseline="0" dirty="0">
                <a:latin typeface="Palatino-Roman"/>
              </a:rPr>
              <a:t>contains many methods that allow you to control the behavior of buttons.</a:t>
            </a:r>
          </a:p>
          <a:p>
            <a:pPr algn="just">
              <a:buFont typeface="Wingdings" panose="05000000000000000000" pitchFamily="2" charset="2"/>
              <a:buChar char="§"/>
            </a:pPr>
            <a:r>
              <a:rPr lang="en-US" sz="1800" b="0" i="0" u="none" strike="noStrike" baseline="0" dirty="0">
                <a:latin typeface="Palatino-Roman"/>
              </a:rPr>
              <a:t>For example, you can define different icons that are displayed for the button when it is disabled, pressed, or selected. </a:t>
            </a:r>
          </a:p>
          <a:p>
            <a:pPr algn="just">
              <a:buFont typeface="Wingdings" panose="05000000000000000000" pitchFamily="2" charset="2"/>
              <a:buChar char="§"/>
            </a:pPr>
            <a:r>
              <a:rPr lang="en-US" sz="1800" b="0" i="0" u="none" strike="noStrike" baseline="0" dirty="0">
                <a:latin typeface="Palatino-Roman"/>
              </a:rPr>
              <a:t>Another icon can be used as a </a:t>
            </a:r>
            <a:r>
              <a:rPr lang="en-US" sz="1800" b="0" i="1" u="none" strike="noStrike" baseline="0" dirty="0">
                <a:latin typeface="Palatino-Italic"/>
              </a:rPr>
              <a:t>rollover </a:t>
            </a:r>
            <a:r>
              <a:rPr lang="en-US" sz="1800" b="0" i="0" u="none" strike="noStrike" baseline="0" dirty="0">
                <a:latin typeface="Palatino-Roman"/>
              </a:rPr>
              <a:t>icon, which is displayed when the mouse is positioned over a button.</a:t>
            </a:r>
          </a:p>
          <a:p>
            <a:pPr algn="l"/>
            <a:r>
              <a:rPr lang="en-IN" sz="1800" b="0" i="0" u="none" strike="noStrike" baseline="0" dirty="0">
                <a:latin typeface="Palatino-Roman"/>
              </a:rPr>
              <a:t>Button </a:t>
            </a:r>
            <a:r>
              <a:rPr lang="en-US" sz="1800" b="0" i="0" u="none" strike="noStrike" baseline="0" dirty="0">
                <a:latin typeface="Palatino-Roman"/>
              </a:rPr>
              <a:t>generates </a:t>
            </a:r>
            <a:r>
              <a:rPr lang="en-US" sz="1800" b="0" i="0" u="none" strike="noStrike" baseline="0" dirty="0">
                <a:highlight>
                  <a:srgbClr val="008000"/>
                </a:highlight>
                <a:latin typeface="Palatino-Roman"/>
              </a:rPr>
              <a:t>an action event when it is pressed</a:t>
            </a:r>
            <a:endParaRPr lang="en-IN" dirty="0">
              <a:highlight>
                <a:srgbClr val="008000"/>
              </a:highlight>
            </a:endParaRPr>
          </a:p>
        </p:txBody>
      </p:sp>
    </p:spTree>
    <p:extLst>
      <p:ext uri="{BB962C8B-B14F-4D97-AF65-F5344CB8AC3E}">
        <p14:creationId xmlns:p14="http://schemas.microsoft.com/office/powerpoint/2010/main" val="1065483420"/>
      </p:ext>
    </p:extLst>
  </p:cSld>
  <p:clrMapOvr>
    <a:masterClrMapping/>
  </p:clrMapOvr>
  <mc:AlternateContent xmlns:mc="http://schemas.openxmlformats.org/markup-compatibility/2006" xmlns:p14="http://schemas.microsoft.com/office/powerpoint/2010/main">
    <mc:Choice Requires="p14">
      <p:transition spd="slow" p14:dur="2000" advTm="25018"/>
    </mc:Choice>
    <mc:Fallback xmlns="">
      <p:transition spd="slow" advTm="25018"/>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267494"/>
            <a:ext cx="7068300" cy="432048"/>
          </a:xfrm>
        </p:spPr>
        <p:txBody>
          <a:bodyPr>
            <a:normAutofit fontScale="90000"/>
          </a:bodyPr>
          <a:lstStyle/>
          <a:p>
            <a:r>
              <a:rPr lang="en-IN" dirty="0"/>
              <a:t>Demonstrate The Swing Buttons</a:t>
            </a:r>
          </a:p>
        </p:txBody>
      </p:sp>
      <p:sp>
        <p:nvSpPr>
          <p:cNvPr id="2" name="Content Placeholder 1">
            <a:extLst>
              <a:ext uri="{FF2B5EF4-FFF2-40B4-BE49-F238E27FC236}">
                <a16:creationId xmlns:a16="http://schemas.microsoft.com/office/drawing/2014/main" id="{AAB4811B-A8D0-4A14-A2D2-EA149128832C}"/>
              </a:ext>
            </a:extLst>
          </p:cNvPr>
          <p:cNvSpPr>
            <a:spLocks noGrp="1"/>
          </p:cNvSpPr>
          <p:nvPr>
            <p:ph idx="1"/>
          </p:nvPr>
        </p:nvSpPr>
        <p:spPr>
          <a:xfrm>
            <a:off x="539552" y="699542"/>
            <a:ext cx="8424936" cy="4248472"/>
          </a:xfrm>
        </p:spPr>
        <p:txBody>
          <a:bodyPr>
            <a:normAutofit/>
          </a:bodyPr>
          <a:lstStyle/>
          <a:p>
            <a:pPr marL="76200" indent="0" algn="l">
              <a:buNone/>
            </a:pPr>
            <a:r>
              <a:rPr lang="en-US" sz="1800" b="0" i="0" u="none" strike="noStrike" baseline="0" dirty="0">
                <a:latin typeface="Palatino-Roman"/>
              </a:rPr>
              <a:t>The following methods set these icons</a:t>
            </a:r>
            <a:endParaRPr lang="en-IN" sz="1800" b="0" i="0" u="none" strike="noStrike" baseline="0" dirty="0">
              <a:latin typeface="Palatino-Roman"/>
            </a:endParaRPr>
          </a:p>
          <a:p>
            <a:pPr algn="l">
              <a:buFont typeface="Wingdings" panose="05000000000000000000" pitchFamily="2" charset="2"/>
              <a:buChar char="ü"/>
            </a:pPr>
            <a:r>
              <a:rPr lang="en-IN" sz="1800" b="0" i="0" u="none" strike="noStrike" baseline="0" dirty="0">
                <a:latin typeface="Palatino-Roman"/>
              </a:rPr>
              <a:t>void </a:t>
            </a:r>
            <a:r>
              <a:rPr lang="en-IN" sz="1800" b="0" i="0" u="none" strike="noStrike" baseline="0" dirty="0" err="1">
                <a:latin typeface="Palatino-Roman"/>
              </a:rPr>
              <a:t>setDisabledIcon</a:t>
            </a:r>
            <a:r>
              <a:rPr lang="en-IN" sz="1800" b="0" i="0" u="none" strike="noStrike" baseline="0" dirty="0">
                <a:latin typeface="Palatino-Roman"/>
              </a:rPr>
              <a:t>(Icon </a:t>
            </a:r>
            <a:r>
              <a:rPr lang="en-IN" sz="1800" b="0" i="1" u="none" strike="noStrike" baseline="0" dirty="0">
                <a:latin typeface="Palatino-Italic"/>
              </a:rPr>
              <a:t>di</a:t>
            </a:r>
            <a:r>
              <a:rPr lang="en-IN" sz="1800" b="0" i="0" u="none" strike="noStrike" baseline="0" dirty="0">
                <a:latin typeface="Palatino-Roman"/>
              </a:rPr>
              <a:t>)</a:t>
            </a:r>
          </a:p>
          <a:p>
            <a:pPr algn="l">
              <a:buFont typeface="Wingdings" panose="05000000000000000000" pitchFamily="2" charset="2"/>
              <a:buChar char="ü"/>
            </a:pPr>
            <a:r>
              <a:rPr lang="en-IN" sz="1800" b="0" i="0" u="none" strike="noStrike" baseline="0" dirty="0">
                <a:latin typeface="Palatino-Roman"/>
              </a:rPr>
              <a:t>void </a:t>
            </a:r>
            <a:r>
              <a:rPr lang="en-IN" sz="1800" b="0" i="0" u="none" strike="noStrike" baseline="0" dirty="0" err="1">
                <a:latin typeface="Palatino-Roman"/>
              </a:rPr>
              <a:t>setPressedIcon</a:t>
            </a:r>
            <a:r>
              <a:rPr lang="en-IN" sz="1800" b="0" i="0" u="none" strike="noStrike" baseline="0" dirty="0">
                <a:latin typeface="Palatino-Roman"/>
              </a:rPr>
              <a:t>(Icon </a:t>
            </a:r>
            <a:r>
              <a:rPr lang="en-IN" sz="1800" b="0" i="1" u="none" strike="noStrike" baseline="0" dirty="0">
                <a:latin typeface="Palatino-Italic"/>
              </a:rPr>
              <a:t>pi</a:t>
            </a:r>
            <a:r>
              <a:rPr lang="en-IN" sz="1800" b="0" i="0" u="none" strike="noStrike" baseline="0" dirty="0">
                <a:latin typeface="Palatino-Roman"/>
              </a:rPr>
              <a:t>)</a:t>
            </a:r>
          </a:p>
          <a:p>
            <a:pPr algn="l">
              <a:buFont typeface="Wingdings" panose="05000000000000000000" pitchFamily="2" charset="2"/>
              <a:buChar char="ü"/>
            </a:pPr>
            <a:r>
              <a:rPr lang="en-IN" sz="1800" b="0" i="0" u="none" strike="noStrike" baseline="0" dirty="0">
                <a:latin typeface="Palatino-Roman"/>
              </a:rPr>
              <a:t>void </a:t>
            </a:r>
            <a:r>
              <a:rPr lang="en-IN" sz="1800" b="0" i="0" u="none" strike="noStrike" baseline="0" dirty="0" err="1">
                <a:latin typeface="Palatino-Roman"/>
              </a:rPr>
              <a:t>setSelectedIcon</a:t>
            </a:r>
            <a:r>
              <a:rPr lang="en-IN" sz="1800" b="0" i="0" u="none" strike="noStrike" baseline="0" dirty="0">
                <a:latin typeface="Palatino-Roman"/>
              </a:rPr>
              <a:t>(Icon </a:t>
            </a:r>
            <a:r>
              <a:rPr lang="en-IN" sz="1800" b="0" i="1" u="none" strike="noStrike" baseline="0" dirty="0" err="1">
                <a:latin typeface="Palatino-Italic"/>
              </a:rPr>
              <a:t>si</a:t>
            </a:r>
            <a:r>
              <a:rPr lang="en-IN" sz="1800" b="0" i="0" u="none" strike="noStrike" baseline="0" dirty="0">
                <a:latin typeface="Palatino-Roman"/>
              </a:rPr>
              <a:t>)</a:t>
            </a:r>
          </a:p>
          <a:p>
            <a:pPr algn="l">
              <a:buFont typeface="Wingdings" panose="05000000000000000000" pitchFamily="2" charset="2"/>
              <a:buChar char="ü"/>
            </a:pPr>
            <a:r>
              <a:rPr lang="en-IN" sz="1800" b="0" i="0" u="none" strike="noStrike" baseline="0" dirty="0">
                <a:latin typeface="Palatino-Roman"/>
              </a:rPr>
              <a:t>void </a:t>
            </a:r>
            <a:r>
              <a:rPr lang="en-IN" sz="1800" b="0" i="0" u="none" strike="noStrike" baseline="0" dirty="0" err="1">
                <a:latin typeface="Palatino-Roman"/>
              </a:rPr>
              <a:t>setRolloverIcon</a:t>
            </a:r>
            <a:r>
              <a:rPr lang="en-IN" sz="1800" b="0" i="0" u="none" strike="noStrike" baseline="0" dirty="0">
                <a:latin typeface="Palatino-Roman"/>
              </a:rPr>
              <a:t>(Icon </a:t>
            </a:r>
            <a:r>
              <a:rPr lang="en-IN" sz="1800" b="0" i="1" u="none" strike="noStrike" baseline="0" dirty="0" err="1">
                <a:latin typeface="Palatino-Italic"/>
              </a:rPr>
              <a:t>ri</a:t>
            </a:r>
            <a:r>
              <a:rPr lang="en-IN" sz="1800" b="0" i="0" u="none" strike="noStrike" baseline="0" dirty="0">
                <a:latin typeface="Palatino-Roman"/>
              </a:rPr>
              <a:t>)</a:t>
            </a:r>
          </a:p>
          <a:p>
            <a:pPr algn="l">
              <a:buFont typeface="Wingdings" panose="05000000000000000000" pitchFamily="2" charset="2"/>
              <a:buChar char="§"/>
            </a:pPr>
            <a:r>
              <a:rPr lang="en-US" sz="1800" b="0" i="0" u="none" strike="noStrike" baseline="0" dirty="0">
                <a:latin typeface="Palatino-Roman"/>
              </a:rPr>
              <a:t>Here, </a:t>
            </a:r>
            <a:r>
              <a:rPr lang="en-US" sz="1800" b="0" i="1" u="none" strike="noStrike" baseline="0" dirty="0">
                <a:latin typeface="Palatino-Italic"/>
              </a:rPr>
              <a:t>di, pi, </a:t>
            </a:r>
            <a:r>
              <a:rPr lang="en-US" sz="1800" b="0" i="1" u="none" strike="noStrike" baseline="0" dirty="0" err="1">
                <a:latin typeface="Palatino-Italic"/>
              </a:rPr>
              <a:t>si</a:t>
            </a:r>
            <a:r>
              <a:rPr lang="en-US" sz="1800" b="0" i="1" u="none" strike="noStrike" baseline="0" dirty="0">
                <a:latin typeface="Palatino-Italic"/>
              </a:rPr>
              <a:t>, </a:t>
            </a:r>
            <a:r>
              <a:rPr lang="en-US" sz="1800" b="0" i="0" u="none" strike="noStrike" baseline="0" dirty="0">
                <a:latin typeface="Palatino-Roman"/>
              </a:rPr>
              <a:t>and </a:t>
            </a:r>
            <a:r>
              <a:rPr lang="en-US" sz="1800" b="0" i="1" u="none" strike="noStrike" baseline="0" dirty="0" err="1">
                <a:latin typeface="Palatino-Italic"/>
              </a:rPr>
              <a:t>ri</a:t>
            </a:r>
            <a:r>
              <a:rPr lang="en-US" sz="1800" b="0" i="1" u="none" strike="noStrike" baseline="0" dirty="0">
                <a:latin typeface="Palatino-Italic"/>
              </a:rPr>
              <a:t> </a:t>
            </a:r>
            <a:r>
              <a:rPr lang="en-US" sz="1800" b="0" i="0" u="none" strike="noStrike" baseline="0" dirty="0">
                <a:latin typeface="Palatino-Roman"/>
              </a:rPr>
              <a:t>are the icons to be used for the indicated purpose.</a:t>
            </a:r>
          </a:p>
          <a:p>
            <a:pPr algn="l">
              <a:buFont typeface="Wingdings" panose="05000000000000000000" pitchFamily="2" charset="2"/>
              <a:buChar char="§"/>
            </a:pPr>
            <a:r>
              <a:rPr lang="en-US" sz="1800" b="0" i="0" u="none" strike="noStrike" baseline="0" dirty="0">
                <a:latin typeface="Palatino-Roman"/>
              </a:rPr>
              <a:t>The text associated with a button can be read and written via the following methods:</a:t>
            </a:r>
          </a:p>
          <a:p>
            <a:pPr algn="l">
              <a:buFont typeface="Wingdings" panose="05000000000000000000" pitchFamily="2" charset="2"/>
              <a:buChar char="§"/>
            </a:pPr>
            <a:r>
              <a:rPr lang="en-IN" sz="1800" b="1" i="0" u="none" strike="noStrike" baseline="0" dirty="0">
                <a:solidFill>
                  <a:srgbClr val="00B050"/>
                </a:solidFill>
                <a:latin typeface="Palatino-Roman"/>
              </a:rPr>
              <a:t>String </a:t>
            </a:r>
            <a:r>
              <a:rPr lang="en-IN" sz="1800" b="1" i="0" u="none" strike="noStrike" baseline="0" dirty="0" err="1">
                <a:solidFill>
                  <a:srgbClr val="00B050"/>
                </a:solidFill>
                <a:latin typeface="Palatino-Roman"/>
              </a:rPr>
              <a:t>getText</a:t>
            </a:r>
            <a:r>
              <a:rPr lang="en-IN" sz="1800" b="1" i="0" u="none" strike="noStrike" baseline="0" dirty="0">
                <a:solidFill>
                  <a:srgbClr val="00B050"/>
                </a:solidFill>
                <a:latin typeface="Palatino-Roman"/>
              </a:rPr>
              <a:t>( )</a:t>
            </a:r>
          </a:p>
          <a:p>
            <a:pPr algn="l">
              <a:buFont typeface="Wingdings" panose="05000000000000000000" pitchFamily="2" charset="2"/>
              <a:buChar char="§"/>
            </a:pPr>
            <a:r>
              <a:rPr lang="en-IN" sz="1800" b="1" i="0" u="none" strike="noStrike" baseline="0" dirty="0">
                <a:solidFill>
                  <a:srgbClr val="00B050"/>
                </a:solidFill>
                <a:latin typeface="Palatino-Roman"/>
              </a:rPr>
              <a:t>void </a:t>
            </a:r>
            <a:r>
              <a:rPr lang="en-IN" sz="1800" b="1" i="0" u="none" strike="noStrike" baseline="0" dirty="0" err="1">
                <a:solidFill>
                  <a:srgbClr val="00B050"/>
                </a:solidFill>
                <a:latin typeface="Palatino-Roman"/>
              </a:rPr>
              <a:t>setText</a:t>
            </a:r>
            <a:r>
              <a:rPr lang="en-IN" sz="1800" b="1" i="0" u="none" strike="noStrike" baseline="0" dirty="0">
                <a:solidFill>
                  <a:srgbClr val="00B050"/>
                </a:solidFill>
                <a:latin typeface="Palatino-Roman"/>
              </a:rPr>
              <a:t>(String </a:t>
            </a:r>
            <a:r>
              <a:rPr lang="en-IN" sz="1800" b="1" i="1" u="none" strike="noStrike" baseline="0" dirty="0">
                <a:solidFill>
                  <a:srgbClr val="00B050"/>
                </a:solidFill>
                <a:latin typeface="Palatino-Italic"/>
              </a:rPr>
              <a:t>str</a:t>
            </a:r>
            <a:r>
              <a:rPr lang="en-IN" sz="1800" b="1" i="0" u="none" strike="noStrike" baseline="0" dirty="0">
                <a:solidFill>
                  <a:srgbClr val="00B050"/>
                </a:solidFill>
                <a:latin typeface="Palatino-Roman"/>
              </a:rPr>
              <a:t>)</a:t>
            </a:r>
          </a:p>
          <a:p>
            <a:pPr algn="l">
              <a:buFont typeface="Wingdings" panose="05000000000000000000" pitchFamily="2" charset="2"/>
              <a:buChar char="§"/>
            </a:pPr>
            <a:r>
              <a:rPr lang="en-US" sz="1800" b="0" i="0" u="none" strike="noStrike" baseline="0" dirty="0">
                <a:latin typeface="Palatino-Roman"/>
              </a:rPr>
              <a:t>Here, </a:t>
            </a:r>
            <a:r>
              <a:rPr lang="en-US" sz="1800" b="0" i="1" u="none" strike="noStrike" baseline="0" dirty="0">
                <a:latin typeface="Palatino-Italic"/>
              </a:rPr>
              <a:t>str </a:t>
            </a:r>
            <a:r>
              <a:rPr lang="en-US" sz="1800" b="0" i="0" u="none" strike="noStrike" baseline="0" dirty="0">
                <a:latin typeface="Palatino-Roman"/>
              </a:rPr>
              <a:t>is the text to be associated with the button.</a:t>
            </a:r>
            <a:endParaRPr lang="en-IN" dirty="0"/>
          </a:p>
        </p:txBody>
      </p:sp>
    </p:spTree>
    <p:extLst>
      <p:ext uri="{BB962C8B-B14F-4D97-AF65-F5344CB8AC3E}">
        <p14:creationId xmlns:p14="http://schemas.microsoft.com/office/powerpoint/2010/main" val="1682798435"/>
      </p:ext>
    </p:extLst>
  </p:cSld>
  <p:clrMapOvr>
    <a:masterClrMapping/>
  </p:clrMapOvr>
  <mc:AlternateContent xmlns:mc="http://schemas.openxmlformats.org/markup-compatibility/2006" xmlns:p14="http://schemas.microsoft.com/office/powerpoint/2010/main">
    <mc:Choice Requires="p14">
      <p:transition spd="slow" p14:dur="2000" advTm="25018"/>
    </mc:Choice>
    <mc:Fallback xmlns="">
      <p:transition spd="slow" advTm="25018"/>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7875" y="267494"/>
            <a:ext cx="7068300" cy="432048"/>
          </a:xfrm>
        </p:spPr>
        <p:txBody>
          <a:bodyPr>
            <a:normAutofit fontScale="90000"/>
          </a:bodyPr>
          <a:lstStyle/>
          <a:p>
            <a:r>
              <a:rPr lang="en-IN" dirty="0"/>
              <a:t>Demonstrate The Swing Buttons</a:t>
            </a:r>
          </a:p>
        </p:txBody>
      </p:sp>
      <p:sp>
        <p:nvSpPr>
          <p:cNvPr id="2" name="Content Placeholder 1">
            <a:extLst>
              <a:ext uri="{FF2B5EF4-FFF2-40B4-BE49-F238E27FC236}">
                <a16:creationId xmlns:a16="http://schemas.microsoft.com/office/drawing/2014/main" id="{AAB4811B-A8D0-4A14-A2D2-EA149128832C}"/>
              </a:ext>
            </a:extLst>
          </p:cNvPr>
          <p:cNvSpPr>
            <a:spLocks noGrp="1"/>
          </p:cNvSpPr>
          <p:nvPr>
            <p:ph idx="1"/>
          </p:nvPr>
        </p:nvSpPr>
        <p:spPr>
          <a:xfrm>
            <a:off x="539552" y="699542"/>
            <a:ext cx="8424936" cy="4248472"/>
          </a:xfrm>
        </p:spPr>
        <p:txBody>
          <a:bodyPr/>
          <a:lstStyle/>
          <a:p>
            <a:pPr marL="76200" indent="0" algn="l">
              <a:buNone/>
            </a:pPr>
            <a:r>
              <a:rPr lang="en-IN" b="1" i="0" u="none" strike="noStrike" baseline="0" dirty="0">
                <a:latin typeface="FranklinGothic-DemiCnd"/>
              </a:rPr>
              <a:t>1.JButton</a:t>
            </a:r>
          </a:p>
          <a:p>
            <a:pPr algn="just">
              <a:buFont typeface="Wingdings" panose="05000000000000000000" pitchFamily="2" charset="2"/>
              <a:buChar char="§"/>
            </a:pPr>
            <a:r>
              <a:rPr lang="en-US" sz="1800" b="0" i="0" u="none" strike="noStrike" baseline="0" dirty="0">
                <a:latin typeface="Palatino-Roman"/>
              </a:rPr>
              <a:t>The </a:t>
            </a:r>
            <a:r>
              <a:rPr lang="en-US" sz="1800" b="1" i="0" u="none" strike="noStrike" baseline="0" dirty="0" err="1">
                <a:latin typeface="Palatino-Bold"/>
              </a:rPr>
              <a:t>JButton</a:t>
            </a:r>
            <a:r>
              <a:rPr lang="en-US" sz="1800" b="1" i="0" u="none" strike="noStrike" baseline="0" dirty="0">
                <a:latin typeface="Palatino-Bold"/>
              </a:rPr>
              <a:t> </a:t>
            </a:r>
            <a:r>
              <a:rPr lang="en-US" sz="1800" b="0" i="0" u="none" strike="noStrike" baseline="0" dirty="0">
                <a:latin typeface="Palatino-Roman"/>
              </a:rPr>
              <a:t>class provides the functionality of a push button. You have already seen a simple form of it in the preceding chapter. </a:t>
            </a:r>
            <a:r>
              <a:rPr lang="en-US" sz="1800" b="1" i="0" u="none" strike="noStrike" baseline="0" dirty="0" err="1">
                <a:latin typeface="Palatino-Bold"/>
              </a:rPr>
              <a:t>JButton</a:t>
            </a:r>
            <a:r>
              <a:rPr lang="en-US" sz="1800" b="1" i="0" u="none" strike="noStrike" baseline="0" dirty="0">
                <a:latin typeface="Palatino-Bold"/>
              </a:rPr>
              <a:t> </a:t>
            </a:r>
            <a:r>
              <a:rPr lang="en-US" sz="1800" b="0" i="0" u="none" strike="noStrike" baseline="0" dirty="0">
                <a:latin typeface="Palatino-Roman"/>
              </a:rPr>
              <a:t>allows an icon, a string, or both to be associated with the push button. </a:t>
            </a:r>
          </a:p>
          <a:p>
            <a:pPr algn="just">
              <a:buFont typeface="Wingdings" panose="05000000000000000000" pitchFamily="2" charset="2"/>
              <a:buChar char="§"/>
            </a:pPr>
            <a:r>
              <a:rPr lang="en-US" sz="1800" b="0" i="0" u="none" strike="noStrike" baseline="0" dirty="0">
                <a:latin typeface="Palatino-Roman"/>
              </a:rPr>
              <a:t>Three of its constructors are shown here:</a:t>
            </a:r>
          </a:p>
          <a:p>
            <a:pPr algn="just">
              <a:buFont typeface="Wingdings" panose="05000000000000000000" pitchFamily="2" charset="2"/>
              <a:buChar char="§"/>
            </a:pPr>
            <a:r>
              <a:rPr lang="en-IN" sz="1800" b="0" i="0" u="none" strike="noStrike" baseline="0" dirty="0" err="1">
                <a:latin typeface="Palatino-Roman"/>
              </a:rPr>
              <a:t>JButton</a:t>
            </a:r>
            <a:r>
              <a:rPr lang="en-IN" sz="1800" b="0" i="0" u="none" strike="noStrike" baseline="0" dirty="0">
                <a:latin typeface="Palatino-Roman"/>
              </a:rPr>
              <a:t>(Icon </a:t>
            </a:r>
            <a:r>
              <a:rPr lang="en-IN" sz="1800" b="0" i="1" u="none" strike="noStrike" baseline="0" dirty="0">
                <a:latin typeface="Palatino-Italic"/>
              </a:rPr>
              <a:t>icon</a:t>
            </a:r>
            <a:r>
              <a:rPr lang="en-IN" sz="1800" b="0" i="0" u="none" strike="noStrike" baseline="0" dirty="0">
                <a:latin typeface="Palatino-Roman"/>
              </a:rPr>
              <a:t>)</a:t>
            </a:r>
          </a:p>
          <a:p>
            <a:pPr algn="just">
              <a:buFont typeface="Wingdings" panose="05000000000000000000" pitchFamily="2" charset="2"/>
              <a:buChar char="§"/>
            </a:pPr>
            <a:r>
              <a:rPr lang="en-IN" sz="1800" b="0" i="0" u="none" strike="noStrike" baseline="0" dirty="0" err="1">
                <a:latin typeface="Palatino-Roman"/>
              </a:rPr>
              <a:t>JButton</a:t>
            </a:r>
            <a:r>
              <a:rPr lang="en-IN" sz="1800" b="0" i="0" u="none" strike="noStrike" baseline="0" dirty="0">
                <a:latin typeface="Palatino-Roman"/>
              </a:rPr>
              <a:t>(String </a:t>
            </a:r>
            <a:r>
              <a:rPr lang="en-IN" sz="1800" b="0" i="1" u="none" strike="noStrike" baseline="0" dirty="0">
                <a:latin typeface="Palatino-Italic"/>
              </a:rPr>
              <a:t>str</a:t>
            </a:r>
            <a:r>
              <a:rPr lang="en-IN" sz="1800" b="0" i="0" u="none" strike="noStrike" baseline="0" dirty="0">
                <a:latin typeface="Palatino-Roman"/>
              </a:rPr>
              <a:t>)</a:t>
            </a:r>
          </a:p>
          <a:p>
            <a:pPr algn="just">
              <a:buFont typeface="Wingdings" panose="05000000000000000000" pitchFamily="2" charset="2"/>
              <a:buChar char="§"/>
            </a:pPr>
            <a:r>
              <a:rPr lang="it-IT" sz="1800" b="0" i="0" u="none" strike="noStrike" baseline="0" dirty="0">
                <a:latin typeface="Palatino-Roman"/>
              </a:rPr>
              <a:t>JButton(String </a:t>
            </a:r>
            <a:r>
              <a:rPr lang="it-IT" sz="1800" b="0" i="1" u="none" strike="noStrike" baseline="0" dirty="0">
                <a:latin typeface="Palatino-Italic"/>
              </a:rPr>
              <a:t>str</a:t>
            </a:r>
            <a:r>
              <a:rPr lang="it-IT" sz="1800" b="0" i="0" u="none" strike="noStrike" baseline="0" dirty="0">
                <a:latin typeface="Palatino-Roman"/>
              </a:rPr>
              <a:t>, Icon </a:t>
            </a:r>
            <a:r>
              <a:rPr lang="it-IT" sz="1800" b="0" i="1" u="none" strike="noStrike" baseline="0" dirty="0">
                <a:latin typeface="Palatino-Italic"/>
              </a:rPr>
              <a:t>icon</a:t>
            </a:r>
            <a:r>
              <a:rPr lang="it-IT" sz="1800" b="0" i="0" u="none" strike="noStrike" baseline="0" dirty="0">
                <a:latin typeface="Palatino-Roman"/>
              </a:rPr>
              <a:t>)</a:t>
            </a:r>
          </a:p>
          <a:p>
            <a:pPr algn="just">
              <a:buFont typeface="Wingdings" panose="05000000000000000000" pitchFamily="2" charset="2"/>
              <a:buChar char="§"/>
            </a:pPr>
            <a:r>
              <a:rPr lang="en-US" sz="1800" b="0" i="0" u="none" strike="noStrike" baseline="0" dirty="0">
                <a:latin typeface="Palatino-Roman"/>
              </a:rPr>
              <a:t>Here, </a:t>
            </a:r>
            <a:r>
              <a:rPr lang="en-US" sz="1800" b="0" i="1" u="none" strike="noStrike" baseline="0" dirty="0">
                <a:latin typeface="Palatino-Italic"/>
              </a:rPr>
              <a:t>str </a:t>
            </a:r>
            <a:r>
              <a:rPr lang="en-US" sz="1800" b="0" i="0" u="none" strike="noStrike" baseline="0" dirty="0">
                <a:latin typeface="Palatino-Roman"/>
              </a:rPr>
              <a:t>and </a:t>
            </a:r>
            <a:r>
              <a:rPr lang="en-US" sz="1800" b="0" i="1" u="none" strike="noStrike" baseline="0" dirty="0">
                <a:latin typeface="Palatino-Italic"/>
              </a:rPr>
              <a:t>icon </a:t>
            </a:r>
            <a:r>
              <a:rPr lang="en-US" sz="1800" b="0" i="0" u="none" strike="noStrike" baseline="0" dirty="0">
                <a:latin typeface="Palatino-Roman"/>
              </a:rPr>
              <a:t>are the string and icon used for the button.</a:t>
            </a:r>
            <a:endParaRPr lang="en-IN" dirty="0"/>
          </a:p>
        </p:txBody>
      </p:sp>
    </p:spTree>
    <p:extLst>
      <p:ext uri="{BB962C8B-B14F-4D97-AF65-F5344CB8AC3E}">
        <p14:creationId xmlns:p14="http://schemas.microsoft.com/office/powerpoint/2010/main" val="2521493685"/>
      </p:ext>
    </p:extLst>
  </p:cSld>
  <p:clrMapOvr>
    <a:masterClrMapping/>
  </p:clrMapOvr>
  <mc:AlternateContent xmlns:mc="http://schemas.openxmlformats.org/markup-compatibility/2006" xmlns:p14="http://schemas.microsoft.com/office/powerpoint/2010/main">
    <mc:Choice Requires="p14">
      <p:transition spd="slow" p14:dur="2000" advTm="25018"/>
    </mc:Choice>
    <mc:Fallback xmlns="">
      <p:transition spd="slow" advTm="25018"/>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195486"/>
            <a:ext cx="7782647" cy="504056"/>
          </a:xfrm>
        </p:spPr>
        <p:txBody>
          <a:bodyPr>
            <a:normAutofit fontScale="90000"/>
          </a:bodyPr>
          <a:lstStyle/>
          <a:p>
            <a:r>
              <a:rPr lang="en-IN" dirty="0"/>
              <a:t>Demonstrate The Swing Buttons</a:t>
            </a:r>
          </a:p>
        </p:txBody>
      </p:sp>
      <p:sp>
        <p:nvSpPr>
          <p:cNvPr id="2" name="Content Placeholder 1">
            <a:extLst>
              <a:ext uri="{FF2B5EF4-FFF2-40B4-BE49-F238E27FC236}">
                <a16:creationId xmlns:a16="http://schemas.microsoft.com/office/drawing/2014/main" id="{AAB4811B-A8D0-4A14-A2D2-EA149128832C}"/>
              </a:ext>
            </a:extLst>
          </p:cNvPr>
          <p:cNvSpPr>
            <a:spLocks noGrp="1"/>
          </p:cNvSpPr>
          <p:nvPr>
            <p:ph idx="1"/>
          </p:nvPr>
        </p:nvSpPr>
        <p:spPr>
          <a:xfrm>
            <a:off x="179512" y="699542"/>
            <a:ext cx="8856984" cy="4248472"/>
          </a:xfrm>
        </p:spPr>
        <p:txBody>
          <a:bodyPr/>
          <a:lstStyle/>
          <a:p>
            <a:pPr algn="l">
              <a:buFont typeface="Wingdings" panose="05000000000000000000" pitchFamily="2" charset="2"/>
              <a:buChar char="Ø"/>
            </a:pPr>
            <a:r>
              <a:rPr lang="en-US" sz="1800" b="0" i="0" u="none" strike="noStrike" baseline="0" dirty="0">
                <a:latin typeface="Palatino-Roman"/>
              </a:rPr>
              <a:t>When the button is pressed, an </a:t>
            </a:r>
            <a:r>
              <a:rPr lang="en-US" sz="1800" b="1" i="0" u="none" strike="noStrike" baseline="0" dirty="0" err="1">
                <a:latin typeface="Palatino-Bold"/>
              </a:rPr>
              <a:t>ActionEvent</a:t>
            </a:r>
            <a:r>
              <a:rPr lang="en-US" sz="1800" b="1" i="0" u="none" strike="noStrike" baseline="0" dirty="0">
                <a:latin typeface="Palatino-Bold"/>
              </a:rPr>
              <a:t> </a:t>
            </a:r>
            <a:r>
              <a:rPr lang="en-US" sz="1800" b="0" i="0" u="none" strike="noStrike" baseline="0" dirty="0">
                <a:latin typeface="Palatino-Roman"/>
              </a:rPr>
              <a:t>is generated. Using the </a:t>
            </a:r>
            <a:r>
              <a:rPr lang="en-US" sz="1800" b="1" i="0" u="none" strike="noStrike" baseline="0" dirty="0" err="1">
                <a:latin typeface="Palatino-Bold"/>
              </a:rPr>
              <a:t>ActionEvent</a:t>
            </a:r>
            <a:r>
              <a:rPr lang="en-US" sz="1800" b="1" i="0" u="none" strike="noStrike" baseline="0" dirty="0">
                <a:latin typeface="Palatino-Bold"/>
              </a:rPr>
              <a:t> </a:t>
            </a:r>
            <a:r>
              <a:rPr lang="en-US" sz="1800" b="0" i="0" u="none" strike="noStrike" baseline="0" dirty="0">
                <a:latin typeface="Palatino-Roman"/>
              </a:rPr>
              <a:t>object passed to the </a:t>
            </a:r>
            <a:r>
              <a:rPr lang="en-US" sz="1800" b="1" i="0" u="none" strike="noStrike" baseline="0" dirty="0" err="1">
                <a:latin typeface="Palatino-Bold"/>
              </a:rPr>
              <a:t>actionPerformed</a:t>
            </a:r>
            <a:r>
              <a:rPr lang="en-US" sz="1800" b="1" i="0" u="none" strike="noStrike" baseline="0" dirty="0">
                <a:latin typeface="Palatino-Bold"/>
              </a:rPr>
              <a:t>( ) </a:t>
            </a:r>
            <a:r>
              <a:rPr lang="en-US" sz="1800" b="0" i="0" u="none" strike="noStrike" baseline="0" dirty="0">
                <a:latin typeface="Palatino-Roman"/>
              </a:rPr>
              <a:t>method of the registered </a:t>
            </a:r>
            <a:r>
              <a:rPr lang="en-US" sz="1800" b="1" i="0" u="none" strike="noStrike" baseline="0" dirty="0">
                <a:latin typeface="Palatino-Bold"/>
              </a:rPr>
              <a:t>ActionListener</a:t>
            </a:r>
            <a:r>
              <a:rPr lang="en-US" sz="1800" b="0" i="0" u="none" strike="noStrike" baseline="0" dirty="0">
                <a:latin typeface="Palatino-Roman"/>
              </a:rPr>
              <a:t>, you can obtain the </a:t>
            </a:r>
            <a:r>
              <a:rPr lang="en-US" sz="1800" b="0" i="1" u="none" strike="noStrike" baseline="0" dirty="0">
                <a:latin typeface="Palatino-Italic"/>
              </a:rPr>
              <a:t>action command </a:t>
            </a:r>
            <a:r>
              <a:rPr lang="en-US" sz="1800" b="0" i="0" u="none" strike="noStrike" baseline="0" dirty="0">
                <a:latin typeface="Palatino-Roman"/>
              </a:rPr>
              <a:t>string associated with the button. </a:t>
            </a:r>
          </a:p>
          <a:p>
            <a:pPr algn="l">
              <a:buFont typeface="Wingdings" panose="05000000000000000000" pitchFamily="2" charset="2"/>
              <a:buChar char="Ø"/>
            </a:pPr>
            <a:r>
              <a:rPr lang="en-US" sz="1800" b="0" i="0" u="none" strike="noStrike" baseline="0" dirty="0">
                <a:latin typeface="Palatino-Roman"/>
              </a:rPr>
              <a:t>By default, this is the string displayed inside the button. However, you can set the action command by calling </a:t>
            </a:r>
            <a:r>
              <a:rPr lang="en-US" sz="1800" b="1" i="0" u="none" strike="noStrike" baseline="0" dirty="0" err="1">
                <a:latin typeface="Palatino-Bold"/>
              </a:rPr>
              <a:t>setActionCommand</a:t>
            </a:r>
            <a:r>
              <a:rPr lang="en-US" sz="1800" b="1" i="0" u="none" strike="noStrike" baseline="0" dirty="0">
                <a:latin typeface="Palatino-Bold"/>
              </a:rPr>
              <a:t>( ) </a:t>
            </a:r>
            <a:r>
              <a:rPr lang="en-US" sz="1800" b="0" i="0" u="none" strike="noStrike" baseline="0" dirty="0">
                <a:latin typeface="Palatino-Roman"/>
              </a:rPr>
              <a:t>on the button. You can obtain the action command by calling </a:t>
            </a:r>
            <a:r>
              <a:rPr lang="en-US" sz="1800" b="1" i="0" u="none" strike="noStrike" baseline="0" dirty="0" err="1">
                <a:latin typeface="Palatino-Bold"/>
              </a:rPr>
              <a:t>getActionCommand</a:t>
            </a:r>
            <a:r>
              <a:rPr lang="en-US" sz="1800" b="1" i="0" u="none" strike="noStrike" baseline="0" dirty="0">
                <a:latin typeface="Palatino-Bold"/>
              </a:rPr>
              <a:t>( ) </a:t>
            </a:r>
            <a:r>
              <a:rPr lang="en-US" sz="1800" b="0" i="0" u="none" strike="noStrike" baseline="0" dirty="0">
                <a:latin typeface="Palatino-Roman"/>
              </a:rPr>
              <a:t>on the event object. </a:t>
            </a:r>
          </a:p>
          <a:p>
            <a:pPr marL="76200" indent="0" algn="l">
              <a:buNone/>
            </a:pPr>
            <a:r>
              <a:rPr lang="en-US" sz="1800" b="1" i="0" u="none" strike="noStrike" baseline="0" dirty="0">
                <a:latin typeface="Palatino-Roman"/>
              </a:rPr>
              <a:t>It is declared like this:</a:t>
            </a:r>
          </a:p>
          <a:p>
            <a:pPr algn="l">
              <a:buFont typeface="Wingdings" panose="05000000000000000000" pitchFamily="2" charset="2"/>
              <a:buChar char="Ø"/>
            </a:pPr>
            <a:r>
              <a:rPr lang="en-IN" sz="1800" b="0" i="0" u="none" strike="noStrike" baseline="0" dirty="0">
                <a:highlight>
                  <a:srgbClr val="008000"/>
                </a:highlight>
                <a:latin typeface="Palatino-Roman"/>
              </a:rPr>
              <a:t>String </a:t>
            </a:r>
            <a:r>
              <a:rPr lang="en-IN" sz="1800" b="0" i="0" u="none" strike="noStrike" baseline="0" dirty="0" err="1">
                <a:highlight>
                  <a:srgbClr val="008000"/>
                </a:highlight>
                <a:latin typeface="Palatino-Roman"/>
              </a:rPr>
              <a:t>getActionCommand</a:t>
            </a:r>
            <a:r>
              <a:rPr lang="en-IN" sz="1800" b="0" i="0" u="none" strike="noStrike" baseline="0" dirty="0">
                <a:highlight>
                  <a:srgbClr val="008000"/>
                </a:highlight>
                <a:latin typeface="Palatino-Roman"/>
              </a:rPr>
              <a:t>( )</a:t>
            </a:r>
          </a:p>
          <a:p>
            <a:pPr algn="l">
              <a:buFont typeface="Wingdings" panose="05000000000000000000" pitchFamily="2" charset="2"/>
              <a:buChar char="Ø"/>
            </a:pPr>
            <a:r>
              <a:rPr lang="en-US" sz="1800" b="0" i="0" u="none" strike="noStrike" baseline="0" dirty="0">
                <a:latin typeface="Palatino-Roman"/>
              </a:rPr>
              <a:t>The action command identifies the button</a:t>
            </a:r>
            <a:endParaRPr lang="en-IN" dirty="0"/>
          </a:p>
        </p:txBody>
      </p:sp>
    </p:spTree>
    <p:extLst>
      <p:ext uri="{BB962C8B-B14F-4D97-AF65-F5344CB8AC3E}">
        <p14:creationId xmlns:p14="http://schemas.microsoft.com/office/powerpoint/2010/main" val="1153903046"/>
      </p:ext>
    </p:extLst>
  </p:cSld>
  <p:clrMapOvr>
    <a:masterClrMapping/>
  </p:clrMapOvr>
  <mc:AlternateContent xmlns:mc="http://schemas.openxmlformats.org/markup-compatibility/2006" xmlns:p14="http://schemas.microsoft.com/office/powerpoint/2010/main">
    <mc:Choice Requires="p14">
      <p:transition spd="slow" p14:dur="2000" advTm="25018"/>
    </mc:Choice>
    <mc:Fallback xmlns="">
      <p:transition spd="slow" advTm="25018"/>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700" dirty="0" err="1"/>
              <a:t>JButton</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1195047803"/>
              </p:ext>
            </p:extLst>
          </p:nvPr>
        </p:nvGraphicFramePr>
        <p:xfrm>
          <a:off x="395536" y="429513"/>
          <a:ext cx="8640960" cy="451866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4374485">
                <a:tc>
                  <a:txBody>
                    <a:bodyPr/>
                    <a:lstStyle/>
                    <a:p>
                      <a:r>
                        <a:rPr lang="en-IN" sz="1600" b="0" i="0" u="none" strike="noStrike" cap="none" baseline="0" dirty="0">
                          <a:solidFill>
                            <a:schemeClr val="lt1"/>
                          </a:solidFill>
                          <a:latin typeface="+mn-lt"/>
                          <a:ea typeface="+mn-ea"/>
                          <a:cs typeface="+mn-cs"/>
                          <a:sym typeface="Arial"/>
                        </a:rPr>
                        <a:t>// Demonstrate an icon-based </a:t>
                      </a:r>
                      <a:r>
                        <a:rPr lang="en-IN" sz="1600" b="0" i="0" u="none" strike="noStrike" cap="none" baseline="0" dirty="0" err="1">
                          <a:solidFill>
                            <a:schemeClr val="lt1"/>
                          </a:solidFill>
                          <a:latin typeface="+mn-lt"/>
                          <a:ea typeface="+mn-ea"/>
                          <a:cs typeface="+mn-cs"/>
                          <a:sym typeface="Arial"/>
                        </a:rPr>
                        <a:t>JButton</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java.awt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java.awt.event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javax.swing</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US" sz="1600" b="0" i="0" u="none" strike="noStrike" cap="none" baseline="0" dirty="0">
                          <a:solidFill>
                            <a:schemeClr val="lt1"/>
                          </a:solidFill>
                          <a:latin typeface="+mn-lt"/>
                          <a:ea typeface="+mn-ea"/>
                          <a:cs typeface="+mn-cs"/>
                          <a:sym typeface="Arial"/>
                        </a:rPr>
                        <a:t>&lt;applet code="</a:t>
                      </a:r>
                      <a:r>
                        <a:rPr lang="en-US" sz="1600" b="0" i="0" u="none" strike="noStrike" cap="none" baseline="0" dirty="0" err="1">
                          <a:solidFill>
                            <a:schemeClr val="lt1"/>
                          </a:solidFill>
                          <a:latin typeface="+mn-lt"/>
                          <a:ea typeface="+mn-ea"/>
                          <a:cs typeface="+mn-cs"/>
                          <a:sym typeface="Arial"/>
                        </a:rPr>
                        <a:t>JButtonDemo</a:t>
                      </a:r>
                      <a:r>
                        <a:rPr lang="en-US" sz="1600" b="0" i="0" u="none" strike="noStrike" cap="none" baseline="0" dirty="0">
                          <a:solidFill>
                            <a:schemeClr val="lt1"/>
                          </a:solidFill>
                          <a:latin typeface="+mn-lt"/>
                          <a:ea typeface="+mn-ea"/>
                          <a:cs typeface="+mn-cs"/>
                          <a:sym typeface="Arial"/>
                        </a:rPr>
                        <a:t>" width=250 height=450&gt;</a:t>
                      </a:r>
                    </a:p>
                    <a:p>
                      <a:r>
                        <a:rPr lang="en-IN" sz="1600" b="0" i="0" u="none" strike="noStrike" cap="none" baseline="0" dirty="0">
                          <a:solidFill>
                            <a:schemeClr val="lt1"/>
                          </a:solidFill>
                          <a:latin typeface="+mn-lt"/>
                          <a:ea typeface="+mn-ea"/>
                          <a:cs typeface="+mn-cs"/>
                          <a:sym typeface="Arial"/>
                        </a:rPr>
                        <a:t>&lt;/applet&gt;</a:t>
                      </a:r>
                    </a:p>
                    <a:p>
                      <a:r>
                        <a:rPr lang="en-IN" sz="1600" b="0" i="0" u="none" strike="noStrike" cap="none" baseline="0" dirty="0">
                          <a:solidFill>
                            <a:schemeClr val="lt1"/>
                          </a:solidFill>
                          <a:latin typeface="+mn-lt"/>
                          <a:ea typeface="+mn-ea"/>
                          <a:cs typeface="+mn-cs"/>
                          <a:sym typeface="Arial"/>
                        </a:rPr>
                        <a:t>*/</a:t>
                      </a:r>
                    </a:p>
                    <a:p>
                      <a:r>
                        <a:rPr lang="en-US" sz="1600" b="0" i="0" u="none" strike="noStrike" cap="none" baseline="0" dirty="0">
                          <a:solidFill>
                            <a:schemeClr val="lt1"/>
                          </a:solidFill>
                          <a:latin typeface="+mn-lt"/>
                          <a:ea typeface="+mn-ea"/>
                          <a:cs typeface="+mn-cs"/>
                          <a:sym typeface="Arial"/>
                        </a:rPr>
                        <a:t>public class </a:t>
                      </a:r>
                      <a:r>
                        <a:rPr lang="en-US" sz="1600" b="0" i="0" u="none" strike="noStrike" cap="none" baseline="0" dirty="0" err="1">
                          <a:solidFill>
                            <a:schemeClr val="lt1"/>
                          </a:solidFill>
                          <a:latin typeface="+mn-lt"/>
                          <a:ea typeface="+mn-ea"/>
                          <a:cs typeface="+mn-cs"/>
                          <a:sym typeface="Arial"/>
                        </a:rPr>
                        <a:t>JButtonDemo</a:t>
                      </a:r>
                      <a:r>
                        <a:rPr lang="en-US" sz="1600" b="0" i="0" u="none" strike="noStrike" cap="none" baseline="0" dirty="0">
                          <a:solidFill>
                            <a:schemeClr val="lt1"/>
                          </a:solidFill>
                          <a:latin typeface="+mn-lt"/>
                          <a:ea typeface="+mn-ea"/>
                          <a:cs typeface="+mn-cs"/>
                          <a:sym typeface="Arial"/>
                        </a:rPr>
                        <a:t> extends </a:t>
                      </a:r>
                      <a:r>
                        <a:rPr lang="en-US" sz="1600" b="0" i="0" u="none" strike="noStrike" cap="none" baseline="0" dirty="0" err="1">
                          <a:solidFill>
                            <a:schemeClr val="lt1"/>
                          </a:solidFill>
                          <a:latin typeface="+mn-lt"/>
                          <a:ea typeface="+mn-ea"/>
                          <a:cs typeface="+mn-cs"/>
                          <a:sym typeface="Arial"/>
                        </a:rPr>
                        <a:t>JApplet</a:t>
                      </a:r>
                      <a:endParaRPr lang="en-US" sz="1600" b="0" i="0" u="none" strike="noStrike" cap="none" baseline="0" dirty="0">
                        <a:solidFill>
                          <a:schemeClr val="lt1"/>
                        </a:solidFill>
                        <a:latin typeface="+mn-lt"/>
                        <a:ea typeface="+mn-ea"/>
                        <a:cs typeface="+mn-cs"/>
                        <a:sym typeface="Arial"/>
                      </a:endParaRPr>
                    </a:p>
                    <a:p>
                      <a:r>
                        <a:rPr lang="en-IN" sz="1600" b="0" i="0" u="none" strike="noStrike" cap="none" baseline="0" dirty="0">
                          <a:solidFill>
                            <a:schemeClr val="lt1"/>
                          </a:solidFill>
                          <a:latin typeface="+mn-lt"/>
                          <a:ea typeface="+mn-ea"/>
                          <a:cs typeface="+mn-cs"/>
                          <a:sym typeface="Arial"/>
                        </a:rPr>
                        <a:t>implements ActionListener {</a:t>
                      </a:r>
                    </a:p>
                    <a:p>
                      <a:r>
                        <a:rPr lang="en-IN" sz="1600" b="0" i="0" u="none" strike="noStrike" cap="none" baseline="0" dirty="0" err="1">
                          <a:solidFill>
                            <a:schemeClr val="lt1"/>
                          </a:solidFill>
                          <a:latin typeface="+mn-lt"/>
                          <a:ea typeface="+mn-ea"/>
                          <a:cs typeface="+mn-cs"/>
                          <a:sym typeface="Arial"/>
                        </a:rPr>
                        <a:t>JLabel</a:t>
                      </a:r>
                      <a:r>
                        <a:rPr lang="en-IN" sz="1600" b="0" i="0" u="none" strike="noStrike" cap="none" baseline="0" dirty="0">
                          <a:solidFill>
                            <a:schemeClr val="lt1"/>
                          </a:solidFill>
                          <a:latin typeface="+mn-lt"/>
                          <a:ea typeface="+mn-ea"/>
                          <a:cs typeface="+mn-cs"/>
                          <a:sym typeface="Arial"/>
                        </a:rPr>
                        <a:t> </a:t>
                      </a:r>
                      <a:r>
                        <a:rPr lang="en-IN" sz="1600" b="0" i="0" u="none" strike="noStrike" cap="none" baseline="0" dirty="0" err="1">
                          <a:solidFill>
                            <a:schemeClr val="lt1"/>
                          </a:solidFill>
                          <a:latin typeface="+mn-lt"/>
                          <a:ea typeface="+mn-ea"/>
                          <a:cs typeface="+mn-cs"/>
                          <a:sym typeface="Arial"/>
                        </a:rPr>
                        <a:t>jlab</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public void </a:t>
                      </a:r>
                      <a:r>
                        <a:rPr lang="en-IN" sz="1600" b="0" i="0" u="none" strike="noStrike" cap="none" baseline="0" dirty="0" err="1">
                          <a:solidFill>
                            <a:schemeClr val="lt1"/>
                          </a:solidFill>
                          <a:latin typeface="+mn-lt"/>
                          <a:ea typeface="+mn-ea"/>
                          <a:cs typeface="+mn-cs"/>
                          <a:sym typeface="Arial"/>
                        </a:rPr>
                        <a:t>init</a:t>
                      </a:r>
                      <a:r>
                        <a:rPr lang="en-IN" sz="1600" b="0" i="0" u="none" strike="noStrike" cap="none" baseline="0" dirty="0">
                          <a:solidFill>
                            <a:schemeClr val="lt1"/>
                          </a:solidFill>
                          <a:latin typeface="+mn-lt"/>
                          <a:ea typeface="+mn-ea"/>
                          <a:cs typeface="+mn-cs"/>
                          <a:sym typeface="Arial"/>
                        </a:rPr>
                        <a:t>() {</a:t>
                      </a:r>
                    </a:p>
                    <a:p>
                      <a:r>
                        <a:rPr lang="en-IN" sz="1600" b="0" i="0" u="none" strike="noStrike" cap="none" baseline="0" dirty="0">
                          <a:solidFill>
                            <a:schemeClr val="lt1"/>
                          </a:solidFill>
                          <a:latin typeface="+mn-lt"/>
                          <a:ea typeface="+mn-ea"/>
                          <a:cs typeface="+mn-cs"/>
                          <a:sym typeface="Arial"/>
                        </a:rPr>
                        <a:t>try {</a:t>
                      </a:r>
                    </a:p>
                    <a:p>
                      <a:r>
                        <a:rPr lang="en-IN" sz="1600" b="0" i="0" u="none" strike="noStrike" cap="none" baseline="0" dirty="0" err="1">
                          <a:solidFill>
                            <a:schemeClr val="lt1"/>
                          </a:solidFill>
                          <a:latin typeface="+mn-lt"/>
                          <a:ea typeface="+mn-ea"/>
                          <a:cs typeface="+mn-cs"/>
                          <a:sym typeface="Arial"/>
                        </a:rPr>
                        <a:t>SwingUtilities.invokeAndWait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new Runnable() {</a:t>
                      </a:r>
                    </a:p>
                    <a:p>
                      <a:r>
                        <a:rPr lang="en-IN" sz="1600" b="0" i="0" u="none" strike="noStrike" cap="none" baseline="0" dirty="0">
                          <a:solidFill>
                            <a:schemeClr val="lt1"/>
                          </a:solidFill>
                          <a:latin typeface="+mn-lt"/>
                          <a:ea typeface="+mn-ea"/>
                          <a:cs typeface="+mn-cs"/>
                          <a:sym typeface="Arial"/>
                        </a:rPr>
                        <a:t>}</a:t>
                      </a:r>
                      <a:endParaRPr lang="en-IN" sz="4000" dirty="0"/>
                    </a:p>
                  </a:txBody>
                  <a:tcPr marL="68580" marR="68580" marT="34290" marB="34290"/>
                </a:tc>
                <a:tc>
                  <a:txBody>
                    <a:bodyPr/>
                    <a:lstStyle/>
                    <a:p>
                      <a:r>
                        <a:rPr lang="en-IN" sz="1400" b="0" i="0" u="none" strike="noStrike" cap="none" baseline="0" dirty="0">
                          <a:solidFill>
                            <a:schemeClr val="lt1"/>
                          </a:solidFill>
                          <a:latin typeface="+mn-lt"/>
                          <a:ea typeface="+mn-ea"/>
                          <a:cs typeface="+mn-cs"/>
                          <a:sym typeface="Arial"/>
                        </a:rPr>
                        <a:t>public void run() {</a:t>
                      </a:r>
                    </a:p>
                    <a:p>
                      <a:r>
                        <a:rPr lang="en-IN" sz="1400" b="0" i="0" u="none" strike="noStrike" cap="none" baseline="0" dirty="0" err="1">
                          <a:solidFill>
                            <a:schemeClr val="lt1"/>
                          </a:solidFill>
                          <a:latin typeface="+mn-lt"/>
                          <a:ea typeface="+mn-ea"/>
                          <a:cs typeface="+mn-cs"/>
                          <a:sym typeface="Arial"/>
                        </a:rPr>
                        <a:t>makeGUI</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 catch (Exception </a:t>
                      </a:r>
                      <a:r>
                        <a:rPr lang="en-IN" sz="1400" b="0" i="0" u="none" strike="noStrike" cap="none" baseline="0" dirty="0" err="1">
                          <a:solidFill>
                            <a:schemeClr val="lt1"/>
                          </a:solidFill>
                          <a:latin typeface="+mn-lt"/>
                          <a:ea typeface="+mn-ea"/>
                          <a:cs typeface="+mn-cs"/>
                          <a:sym typeface="Arial"/>
                        </a:rPr>
                        <a:t>exc</a:t>
                      </a:r>
                      <a:r>
                        <a:rPr lang="en-IN" sz="1400" b="0" i="0" u="none" strike="noStrike" cap="none" baseline="0" dirty="0">
                          <a:solidFill>
                            <a:schemeClr val="lt1"/>
                          </a:solidFill>
                          <a:latin typeface="+mn-lt"/>
                          <a:ea typeface="+mn-ea"/>
                          <a:cs typeface="+mn-cs"/>
                          <a:sym typeface="Arial"/>
                        </a:rPr>
                        <a:t>) {</a:t>
                      </a:r>
                    </a:p>
                    <a:p>
                      <a:r>
                        <a:rPr lang="en-US" sz="1400" b="0" i="0" u="none" strike="noStrike" cap="none" baseline="0" dirty="0" err="1">
                          <a:solidFill>
                            <a:schemeClr val="lt1"/>
                          </a:solidFill>
                          <a:latin typeface="+mn-lt"/>
                          <a:ea typeface="+mn-ea"/>
                          <a:cs typeface="+mn-cs"/>
                          <a:sym typeface="Arial"/>
                        </a:rPr>
                        <a:t>System.out.println</a:t>
                      </a:r>
                      <a:r>
                        <a:rPr lang="en-US" sz="1400" b="0" i="0" u="none" strike="noStrike" cap="none" baseline="0" dirty="0">
                          <a:solidFill>
                            <a:schemeClr val="lt1"/>
                          </a:solidFill>
                          <a:latin typeface="+mn-lt"/>
                          <a:ea typeface="+mn-ea"/>
                          <a:cs typeface="+mn-cs"/>
                          <a:sym typeface="Arial"/>
                        </a:rPr>
                        <a:t>("Can't create because of " + </a:t>
                      </a:r>
                      <a:r>
                        <a:rPr lang="en-US" sz="1400" b="0" i="0" u="none" strike="noStrike" cap="none" baseline="0" dirty="0" err="1">
                          <a:solidFill>
                            <a:schemeClr val="lt1"/>
                          </a:solidFill>
                          <a:latin typeface="+mn-lt"/>
                          <a:ea typeface="+mn-ea"/>
                          <a:cs typeface="+mn-cs"/>
                          <a:sym typeface="Arial"/>
                        </a:rPr>
                        <a:t>exc</a:t>
                      </a:r>
                      <a:r>
                        <a:rPr lang="en-US"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IN" sz="1800" b="0" i="0" u="none" strike="noStrike" cap="none" baseline="0" dirty="0">
                          <a:solidFill>
                            <a:schemeClr val="lt1"/>
                          </a:solidFill>
                          <a:latin typeface="+mn-lt"/>
                          <a:ea typeface="+mn-ea"/>
                          <a:cs typeface="+mn-cs"/>
                          <a:sym typeface="Arial"/>
                        </a:rPr>
                        <a:t>private void </a:t>
                      </a:r>
                      <a:r>
                        <a:rPr lang="en-IN" sz="1800" b="0" i="0" u="none" strike="noStrike" cap="none" baseline="0" dirty="0" err="1">
                          <a:solidFill>
                            <a:schemeClr val="lt1"/>
                          </a:solidFill>
                          <a:latin typeface="+mn-lt"/>
                          <a:ea typeface="+mn-ea"/>
                          <a:cs typeface="+mn-cs"/>
                          <a:sym typeface="Arial"/>
                        </a:rPr>
                        <a:t>makeGUI</a:t>
                      </a:r>
                      <a:r>
                        <a:rPr lang="en-IN" sz="1800" b="0" i="0" u="none" strike="noStrike" cap="none" baseline="0" dirty="0">
                          <a:solidFill>
                            <a:schemeClr val="lt1"/>
                          </a:solidFill>
                          <a:latin typeface="+mn-lt"/>
                          <a:ea typeface="+mn-ea"/>
                          <a:cs typeface="+mn-cs"/>
                          <a:sym typeface="Arial"/>
                        </a:rPr>
                        <a:t>() {</a:t>
                      </a:r>
                    </a:p>
                    <a:p>
                      <a:r>
                        <a:rPr lang="en-IN" sz="1800" b="0" i="0" u="none" strike="noStrike" cap="none" baseline="0" dirty="0">
                          <a:solidFill>
                            <a:schemeClr val="lt1"/>
                          </a:solidFill>
                          <a:latin typeface="+mn-lt"/>
                          <a:ea typeface="+mn-ea"/>
                          <a:cs typeface="+mn-cs"/>
                          <a:sym typeface="Arial"/>
                        </a:rPr>
                        <a:t>// Change to flow layout.</a:t>
                      </a:r>
                    </a:p>
                    <a:p>
                      <a:r>
                        <a:rPr lang="en-IN" sz="1800" b="0" i="0" u="none" strike="noStrike" cap="none" baseline="0" dirty="0" err="1">
                          <a:solidFill>
                            <a:schemeClr val="lt1"/>
                          </a:solidFill>
                          <a:latin typeface="+mn-lt"/>
                          <a:ea typeface="+mn-ea"/>
                          <a:cs typeface="+mn-cs"/>
                          <a:sym typeface="Arial"/>
                        </a:rPr>
                        <a:t>setLayout</a:t>
                      </a:r>
                      <a:r>
                        <a:rPr lang="en-IN" sz="1800" b="0" i="0" u="none" strike="noStrike" cap="none" baseline="0" dirty="0">
                          <a:solidFill>
                            <a:schemeClr val="lt1"/>
                          </a:solidFill>
                          <a:latin typeface="+mn-lt"/>
                          <a:ea typeface="+mn-ea"/>
                          <a:cs typeface="+mn-cs"/>
                          <a:sym typeface="Arial"/>
                        </a:rPr>
                        <a:t>(new </a:t>
                      </a:r>
                      <a:r>
                        <a:rPr lang="en-IN" sz="1800" b="0" i="0" u="none" strike="noStrike" cap="none" baseline="0" dirty="0" err="1">
                          <a:solidFill>
                            <a:schemeClr val="lt1"/>
                          </a:solidFill>
                          <a:latin typeface="+mn-lt"/>
                          <a:ea typeface="+mn-ea"/>
                          <a:cs typeface="+mn-cs"/>
                          <a:sym typeface="Arial"/>
                        </a:rPr>
                        <a:t>FlowLayout</a:t>
                      </a:r>
                      <a:r>
                        <a:rPr lang="en-IN" sz="1800" b="0" i="0" u="none" strike="noStrike" cap="none" baseline="0" dirty="0">
                          <a:solidFill>
                            <a:schemeClr val="lt1"/>
                          </a:solidFill>
                          <a:latin typeface="+mn-lt"/>
                          <a:ea typeface="+mn-ea"/>
                          <a:cs typeface="+mn-cs"/>
                          <a:sym typeface="Arial"/>
                        </a:rPr>
                        <a:t>());</a:t>
                      </a:r>
                    </a:p>
                    <a:p>
                      <a:r>
                        <a:rPr lang="en-US" sz="1800" b="0" i="0" u="none" strike="noStrike" cap="none" baseline="0" dirty="0">
                          <a:solidFill>
                            <a:schemeClr val="lt1"/>
                          </a:solidFill>
                          <a:latin typeface="+mn-lt"/>
                          <a:ea typeface="+mn-ea"/>
                          <a:cs typeface="+mn-cs"/>
                          <a:sym typeface="Arial"/>
                        </a:rPr>
                        <a:t>// Add buttons to content pane.</a:t>
                      </a:r>
                    </a:p>
                    <a:p>
                      <a:r>
                        <a:rPr lang="fr-FR" sz="1800" b="0" i="0" u="none" strike="noStrike" cap="none" baseline="0" dirty="0" err="1">
                          <a:solidFill>
                            <a:schemeClr val="lt1"/>
                          </a:solidFill>
                          <a:latin typeface="+mn-lt"/>
                          <a:ea typeface="+mn-ea"/>
                          <a:cs typeface="+mn-cs"/>
                          <a:sym typeface="Arial"/>
                        </a:rPr>
                        <a:t>ImageIcon</a:t>
                      </a:r>
                      <a:r>
                        <a:rPr lang="fr-FR" sz="1800" b="0" i="0" u="none" strike="noStrike" cap="none" baseline="0" dirty="0">
                          <a:solidFill>
                            <a:schemeClr val="lt1"/>
                          </a:solidFill>
                          <a:latin typeface="+mn-lt"/>
                          <a:ea typeface="+mn-ea"/>
                          <a:cs typeface="+mn-cs"/>
                          <a:sym typeface="Arial"/>
                        </a:rPr>
                        <a:t> </a:t>
                      </a:r>
                      <a:r>
                        <a:rPr lang="fr-FR" sz="1800" b="0" i="0" u="none" strike="noStrike" cap="none" baseline="0" dirty="0" err="1">
                          <a:solidFill>
                            <a:schemeClr val="lt1"/>
                          </a:solidFill>
                          <a:latin typeface="+mn-lt"/>
                          <a:ea typeface="+mn-ea"/>
                          <a:cs typeface="+mn-cs"/>
                          <a:sym typeface="Arial"/>
                        </a:rPr>
                        <a:t>france</a:t>
                      </a:r>
                      <a:r>
                        <a:rPr lang="fr-FR" sz="1800" b="0" i="0" u="none" strike="noStrike" cap="none" baseline="0" dirty="0">
                          <a:solidFill>
                            <a:schemeClr val="lt1"/>
                          </a:solidFill>
                          <a:latin typeface="+mn-lt"/>
                          <a:ea typeface="+mn-ea"/>
                          <a:cs typeface="+mn-cs"/>
                          <a:sym typeface="Arial"/>
                        </a:rPr>
                        <a:t> = new </a:t>
                      </a:r>
                      <a:r>
                        <a:rPr lang="fr-FR" sz="1800" b="0" i="0" u="none" strike="noStrike" cap="none" baseline="0" dirty="0" err="1">
                          <a:solidFill>
                            <a:schemeClr val="lt1"/>
                          </a:solidFill>
                          <a:latin typeface="+mn-lt"/>
                          <a:ea typeface="+mn-ea"/>
                          <a:cs typeface="+mn-cs"/>
                          <a:sym typeface="Arial"/>
                        </a:rPr>
                        <a:t>ImageIcon</a:t>
                      </a:r>
                      <a:r>
                        <a:rPr lang="fr-FR" sz="1800" b="0" i="0" u="none" strike="noStrike" cap="none" baseline="0" dirty="0">
                          <a:solidFill>
                            <a:schemeClr val="lt1"/>
                          </a:solidFill>
                          <a:latin typeface="+mn-lt"/>
                          <a:ea typeface="+mn-ea"/>
                          <a:cs typeface="+mn-cs"/>
                          <a:sym typeface="Arial"/>
                        </a:rPr>
                        <a:t>("france.gif");</a:t>
                      </a:r>
                    </a:p>
                    <a:p>
                      <a:r>
                        <a:rPr lang="en-US" sz="1800" b="0" i="0" u="none" strike="noStrike" cap="none" baseline="0" dirty="0" err="1">
                          <a:solidFill>
                            <a:srgbClr val="FF0000"/>
                          </a:solidFill>
                          <a:latin typeface="+mn-lt"/>
                          <a:ea typeface="+mn-ea"/>
                          <a:cs typeface="+mn-cs"/>
                          <a:sym typeface="Arial"/>
                        </a:rPr>
                        <a:t>JButton</a:t>
                      </a:r>
                      <a:r>
                        <a:rPr lang="en-US" sz="1800" b="0" i="0" u="none" strike="noStrike" cap="none" baseline="0" dirty="0">
                          <a:solidFill>
                            <a:srgbClr val="FF0000"/>
                          </a:solidFill>
                          <a:latin typeface="+mn-lt"/>
                          <a:ea typeface="+mn-ea"/>
                          <a:cs typeface="+mn-cs"/>
                          <a:sym typeface="Arial"/>
                        </a:rPr>
                        <a:t> </a:t>
                      </a:r>
                      <a:r>
                        <a:rPr lang="en-US" sz="1800" b="0" i="0" u="none" strike="noStrike" cap="none" baseline="0" dirty="0" err="1">
                          <a:solidFill>
                            <a:srgbClr val="FF0000"/>
                          </a:solidFill>
                          <a:latin typeface="+mn-lt"/>
                          <a:ea typeface="+mn-ea"/>
                          <a:cs typeface="+mn-cs"/>
                          <a:sym typeface="Arial"/>
                        </a:rPr>
                        <a:t>jb</a:t>
                      </a:r>
                      <a:r>
                        <a:rPr lang="en-US" sz="1800" b="0" i="0" u="none" strike="noStrike" cap="none" baseline="0" dirty="0">
                          <a:solidFill>
                            <a:srgbClr val="FF0000"/>
                          </a:solidFill>
                          <a:latin typeface="+mn-lt"/>
                          <a:ea typeface="+mn-ea"/>
                          <a:cs typeface="+mn-cs"/>
                          <a:sym typeface="Arial"/>
                        </a:rPr>
                        <a:t> = new </a:t>
                      </a:r>
                      <a:r>
                        <a:rPr lang="en-US" sz="1800" b="0" i="0" u="none" strike="noStrike" cap="none" baseline="0" dirty="0" err="1">
                          <a:solidFill>
                            <a:srgbClr val="FF0000"/>
                          </a:solidFill>
                          <a:latin typeface="+mn-lt"/>
                          <a:ea typeface="+mn-ea"/>
                          <a:cs typeface="+mn-cs"/>
                          <a:sym typeface="Arial"/>
                        </a:rPr>
                        <a:t>JButton</a:t>
                      </a:r>
                      <a:r>
                        <a:rPr lang="en-US" sz="1800" b="0" i="0" u="none" strike="noStrike" cap="none" baseline="0" dirty="0">
                          <a:solidFill>
                            <a:srgbClr val="FF0000"/>
                          </a:solidFill>
                          <a:latin typeface="+mn-lt"/>
                          <a:ea typeface="+mn-ea"/>
                          <a:cs typeface="+mn-cs"/>
                          <a:sym typeface="Arial"/>
                        </a:rPr>
                        <a:t>(</a:t>
                      </a:r>
                      <a:r>
                        <a:rPr lang="en-US" sz="1800" b="0" i="0" u="none" strike="noStrike" cap="none" baseline="0" dirty="0" err="1">
                          <a:solidFill>
                            <a:srgbClr val="FF0000"/>
                          </a:solidFill>
                          <a:latin typeface="+mn-lt"/>
                          <a:ea typeface="+mn-ea"/>
                          <a:cs typeface="+mn-cs"/>
                          <a:sym typeface="Arial"/>
                        </a:rPr>
                        <a:t>france</a:t>
                      </a:r>
                      <a:r>
                        <a:rPr lang="en-US" sz="1800" b="0" i="0" u="none" strike="noStrike" cap="none" baseline="0" dirty="0">
                          <a:solidFill>
                            <a:srgbClr val="FF0000"/>
                          </a:solidFill>
                          <a:latin typeface="+mn-lt"/>
                          <a:ea typeface="+mn-ea"/>
                          <a:cs typeface="+mn-cs"/>
                          <a:sym typeface="Arial"/>
                        </a:rPr>
                        <a:t>);</a:t>
                      </a:r>
                    </a:p>
                    <a:p>
                      <a:r>
                        <a:rPr lang="en-IN" sz="1800" b="0" i="0" u="none" strike="noStrike" cap="none" baseline="0" dirty="0" err="1">
                          <a:solidFill>
                            <a:schemeClr val="lt1"/>
                          </a:solidFill>
                          <a:latin typeface="+mn-lt"/>
                          <a:ea typeface="+mn-ea"/>
                          <a:cs typeface="+mn-cs"/>
                          <a:sym typeface="Arial"/>
                        </a:rPr>
                        <a:t>jb.setActionCommand</a:t>
                      </a:r>
                      <a:r>
                        <a:rPr lang="en-IN" sz="1800" b="0" i="0" u="none" strike="noStrike" cap="none" baseline="0" dirty="0">
                          <a:solidFill>
                            <a:schemeClr val="lt1"/>
                          </a:solidFill>
                          <a:latin typeface="+mn-lt"/>
                          <a:ea typeface="+mn-ea"/>
                          <a:cs typeface="+mn-cs"/>
                          <a:sym typeface="Arial"/>
                        </a:rPr>
                        <a:t>("France");</a:t>
                      </a:r>
                    </a:p>
                    <a:p>
                      <a:r>
                        <a:rPr lang="en-IN" sz="1800" b="0" i="0" u="none" strike="noStrike" cap="none" baseline="0" dirty="0" err="1">
                          <a:solidFill>
                            <a:schemeClr val="lt1"/>
                          </a:solidFill>
                          <a:latin typeface="+mn-lt"/>
                          <a:ea typeface="+mn-ea"/>
                          <a:cs typeface="+mn-cs"/>
                          <a:sym typeface="Arial"/>
                        </a:rPr>
                        <a:t>jb.addActionListener</a:t>
                      </a:r>
                      <a:r>
                        <a:rPr lang="en-IN" sz="1800" b="0" i="0" u="none" strike="noStrike" cap="none" baseline="0" dirty="0">
                          <a:solidFill>
                            <a:schemeClr val="lt1"/>
                          </a:solidFill>
                          <a:latin typeface="+mn-lt"/>
                          <a:ea typeface="+mn-ea"/>
                          <a:cs typeface="+mn-cs"/>
                          <a:sym typeface="Arial"/>
                        </a:rPr>
                        <a:t>(this);</a:t>
                      </a:r>
                    </a:p>
                    <a:p>
                      <a:r>
                        <a:rPr lang="en-IN" sz="1800" b="0" i="0" u="none" strike="noStrike" cap="none" baseline="0" dirty="0">
                          <a:solidFill>
                            <a:schemeClr val="lt1"/>
                          </a:solidFill>
                          <a:latin typeface="+mn-lt"/>
                          <a:ea typeface="+mn-ea"/>
                          <a:cs typeface="+mn-cs"/>
                          <a:sym typeface="Arial"/>
                        </a:rPr>
                        <a:t>add(</a:t>
                      </a:r>
                      <a:r>
                        <a:rPr lang="en-IN" sz="1800" b="0" i="0" u="none" strike="noStrike" cap="none" baseline="0" dirty="0" err="1">
                          <a:solidFill>
                            <a:schemeClr val="lt1"/>
                          </a:solidFill>
                          <a:latin typeface="+mn-lt"/>
                          <a:ea typeface="+mn-ea"/>
                          <a:cs typeface="+mn-cs"/>
                          <a:sym typeface="Arial"/>
                        </a:rPr>
                        <a:t>jb</a:t>
                      </a:r>
                      <a:r>
                        <a:rPr lang="en-IN" sz="1800" b="0" i="0" u="none" strike="noStrike" cap="none" baseline="0" dirty="0">
                          <a:solidFill>
                            <a:schemeClr val="lt1"/>
                          </a:solidFill>
                          <a:latin typeface="+mn-lt"/>
                          <a:ea typeface="+mn-ea"/>
                          <a:cs typeface="+mn-cs"/>
                          <a:sym typeface="Arial"/>
                        </a:rPr>
                        <a:t>);</a:t>
                      </a:r>
                      <a:endParaRPr lang="en-IN" sz="14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94585563"/>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700" dirty="0" err="1"/>
              <a:t>JTextField</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2421276030"/>
              </p:ext>
            </p:extLst>
          </p:nvPr>
        </p:nvGraphicFramePr>
        <p:xfrm>
          <a:off x="467544" y="429513"/>
          <a:ext cx="8496944" cy="4374485"/>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4374485">
                <a:tc>
                  <a:txBody>
                    <a:bodyPr/>
                    <a:lstStyle/>
                    <a:p>
                      <a:r>
                        <a:rPr lang="en-US" sz="2000" b="0" i="0" u="none" strike="noStrike" cap="none" baseline="0" dirty="0" err="1">
                          <a:solidFill>
                            <a:schemeClr val="lt1"/>
                          </a:solidFill>
                          <a:latin typeface="+mn-lt"/>
                          <a:ea typeface="+mn-ea"/>
                          <a:cs typeface="+mn-cs"/>
                          <a:sym typeface="Arial"/>
                        </a:rPr>
                        <a:t>ImageIcon</a:t>
                      </a:r>
                      <a:r>
                        <a:rPr lang="en-US" sz="2000" b="0" i="0" u="none" strike="noStrike" cap="none" baseline="0" dirty="0">
                          <a:solidFill>
                            <a:schemeClr val="lt1"/>
                          </a:solidFill>
                          <a:latin typeface="+mn-lt"/>
                          <a:ea typeface="+mn-ea"/>
                          <a:cs typeface="+mn-cs"/>
                          <a:sym typeface="Arial"/>
                        </a:rPr>
                        <a:t> </a:t>
                      </a:r>
                      <a:r>
                        <a:rPr lang="en-US" sz="2000" b="0" i="0" u="none" strike="noStrike" cap="none" baseline="0" dirty="0" err="1">
                          <a:solidFill>
                            <a:schemeClr val="lt1"/>
                          </a:solidFill>
                          <a:latin typeface="+mn-lt"/>
                          <a:ea typeface="+mn-ea"/>
                          <a:cs typeface="+mn-cs"/>
                          <a:sym typeface="Arial"/>
                        </a:rPr>
                        <a:t>germany</a:t>
                      </a:r>
                      <a:r>
                        <a:rPr lang="en-US" sz="2000" b="0" i="0" u="none" strike="noStrike" cap="none" baseline="0" dirty="0">
                          <a:solidFill>
                            <a:schemeClr val="lt1"/>
                          </a:solidFill>
                          <a:latin typeface="+mn-lt"/>
                          <a:ea typeface="+mn-ea"/>
                          <a:cs typeface="+mn-cs"/>
                          <a:sym typeface="Arial"/>
                        </a:rPr>
                        <a:t> = new </a:t>
                      </a:r>
                      <a:r>
                        <a:rPr lang="en-US" sz="2000" b="0" i="0" u="none" strike="noStrike" cap="none" baseline="0" dirty="0" err="1">
                          <a:solidFill>
                            <a:schemeClr val="lt1"/>
                          </a:solidFill>
                          <a:latin typeface="+mn-lt"/>
                          <a:ea typeface="+mn-ea"/>
                          <a:cs typeface="+mn-cs"/>
                          <a:sym typeface="Arial"/>
                        </a:rPr>
                        <a:t>ImageIcon</a:t>
                      </a:r>
                      <a:r>
                        <a:rPr lang="en-US" sz="2000" b="0" i="0" u="none" strike="noStrike" cap="none" baseline="0" dirty="0">
                          <a:solidFill>
                            <a:schemeClr val="lt1"/>
                          </a:solidFill>
                          <a:latin typeface="+mn-lt"/>
                          <a:ea typeface="+mn-ea"/>
                          <a:cs typeface="+mn-cs"/>
                          <a:sym typeface="Arial"/>
                        </a:rPr>
                        <a:t>("germany.gif");</a:t>
                      </a:r>
                    </a:p>
                    <a:p>
                      <a:r>
                        <a:rPr lang="en-IN" sz="2000" b="0" i="0" u="none" strike="noStrike" cap="none" baseline="0" dirty="0" err="1">
                          <a:solidFill>
                            <a:srgbClr val="FF0000"/>
                          </a:solidFill>
                          <a:latin typeface="+mn-lt"/>
                          <a:ea typeface="+mn-ea"/>
                          <a:cs typeface="+mn-cs"/>
                          <a:sym typeface="Arial"/>
                        </a:rPr>
                        <a:t>jb</a:t>
                      </a:r>
                      <a:r>
                        <a:rPr lang="en-IN" sz="2000" b="0" i="0" u="none" strike="noStrike" cap="none" baseline="0" dirty="0">
                          <a:solidFill>
                            <a:srgbClr val="FF0000"/>
                          </a:solidFill>
                          <a:latin typeface="+mn-lt"/>
                          <a:ea typeface="+mn-ea"/>
                          <a:cs typeface="+mn-cs"/>
                          <a:sym typeface="Arial"/>
                        </a:rPr>
                        <a:t> = new </a:t>
                      </a:r>
                      <a:r>
                        <a:rPr lang="en-IN" sz="2000" b="0" i="0" u="none" strike="noStrike" cap="none" baseline="0" dirty="0" err="1">
                          <a:solidFill>
                            <a:srgbClr val="FF0000"/>
                          </a:solidFill>
                          <a:latin typeface="+mn-lt"/>
                          <a:ea typeface="+mn-ea"/>
                          <a:cs typeface="+mn-cs"/>
                          <a:sym typeface="Arial"/>
                        </a:rPr>
                        <a:t>JButton</a:t>
                      </a:r>
                      <a:r>
                        <a:rPr lang="en-IN" sz="2000" b="0" i="0" u="none" strike="noStrike" cap="none" baseline="0" dirty="0">
                          <a:solidFill>
                            <a:srgbClr val="FF0000"/>
                          </a:solidFill>
                          <a:latin typeface="+mn-lt"/>
                          <a:ea typeface="+mn-ea"/>
                          <a:cs typeface="+mn-cs"/>
                          <a:sym typeface="Arial"/>
                        </a:rPr>
                        <a:t>(</a:t>
                      </a:r>
                      <a:r>
                        <a:rPr lang="en-IN" sz="2000" b="0" i="0" u="none" strike="noStrike" cap="none" baseline="0" dirty="0" err="1">
                          <a:solidFill>
                            <a:srgbClr val="FF0000"/>
                          </a:solidFill>
                          <a:latin typeface="+mn-lt"/>
                          <a:ea typeface="+mn-ea"/>
                          <a:cs typeface="+mn-cs"/>
                          <a:sym typeface="Arial"/>
                        </a:rPr>
                        <a:t>germany</a:t>
                      </a:r>
                      <a:r>
                        <a:rPr lang="en-IN" sz="2000" b="0" i="0" u="none" strike="noStrike" cap="none" baseline="0" dirty="0">
                          <a:solidFill>
                            <a:srgbClr val="FF0000"/>
                          </a:solidFill>
                          <a:latin typeface="+mn-lt"/>
                          <a:ea typeface="+mn-ea"/>
                          <a:cs typeface="+mn-cs"/>
                          <a:sym typeface="Arial"/>
                        </a:rPr>
                        <a:t>);</a:t>
                      </a:r>
                    </a:p>
                    <a:p>
                      <a:r>
                        <a:rPr lang="en-IN" sz="2000" b="0" i="0" u="none" strike="noStrike" cap="none" baseline="0" dirty="0" err="1">
                          <a:solidFill>
                            <a:schemeClr val="lt1"/>
                          </a:solidFill>
                          <a:latin typeface="+mn-lt"/>
                          <a:ea typeface="+mn-ea"/>
                          <a:cs typeface="+mn-cs"/>
                          <a:sym typeface="Arial"/>
                        </a:rPr>
                        <a:t>jb.setActionCommand</a:t>
                      </a:r>
                      <a:r>
                        <a:rPr lang="en-IN" sz="2000" b="0" i="0" u="none" strike="noStrike" cap="none" baseline="0" dirty="0">
                          <a:solidFill>
                            <a:schemeClr val="lt1"/>
                          </a:solidFill>
                          <a:latin typeface="+mn-lt"/>
                          <a:ea typeface="+mn-ea"/>
                          <a:cs typeface="+mn-cs"/>
                          <a:sym typeface="Arial"/>
                        </a:rPr>
                        <a:t>("Germany");</a:t>
                      </a:r>
                    </a:p>
                    <a:p>
                      <a:r>
                        <a:rPr lang="en-IN" sz="2000" b="0" i="0" u="none" strike="noStrike" cap="none" baseline="0" dirty="0" err="1">
                          <a:solidFill>
                            <a:schemeClr val="lt1"/>
                          </a:solidFill>
                          <a:latin typeface="+mn-lt"/>
                          <a:ea typeface="+mn-ea"/>
                          <a:cs typeface="+mn-cs"/>
                          <a:sym typeface="Arial"/>
                        </a:rPr>
                        <a:t>jb.addActionListener</a:t>
                      </a:r>
                      <a:r>
                        <a:rPr lang="en-IN" sz="2000" b="0" i="0" u="none" strike="noStrike" cap="none" baseline="0" dirty="0">
                          <a:solidFill>
                            <a:schemeClr val="lt1"/>
                          </a:solidFill>
                          <a:latin typeface="+mn-lt"/>
                          <a:ea typeface="+mn-ea"/>
                          <a:cs typeface="+mn-cs"/>
                          <a:sym typeface="Arial"/>
                        </a:rPr>
                        <a:t>(this);</a:t>
                      </a:r>
                    </a:p>
                    <a:p>
                      <a:r>
                        <a:rPr lang="en-IN" sz="2000" b="0" i="0" u="none" strike="noStrike" cap="none" baseline="0" dirty="0">
                          <a:solidFill>
                            <a:schemeClr val="lt1"/>
                          </a:solidFill>
                          <a:latin typeface="+mn-lt"/>
                          <a:ea typeface="+mn-ea"/>
                          <a:cs typeface="+mn-cs"/>
                          <a:sym typeface="Arial"/>
                        </a:rPr>
                        <a:t>add(</a:t>
                      </a:r>
                      <a:r>
                        <a:rPr lang="en-IN" sz="2000" b="0" i="0" u="none" strike="noStrike" cap="none" baseline="0" dirty="0" err="1">
                          <a:solidFill>
                            <a:schemeClr val="lt1"/>
                          </a:solidFill>
                          <a:latin typeface="+mn-lt"/>
                          <a:ea typeface="+mn-ea"/>
                          <a:cs typeface="+mn-cs"/>
                          <a:sym typeface="Arial"/>
                        </a:rPr>
                        <a:t>jb</a:t>
                      </a:r>
                      <a:r>
                        <a:rPr lang="en-IN" sz="2000" b="0" i="0" u="none" strike="noStrike" cap="none" baseline="0" dirty="0">
                          <a:solidFill>
                            <a:schemeClr val="lt1"/>
                          </a:solidFill>
                          <a:latin typeface="+mn-lt"/>
                          <a:ea typeface="+mn-ea"/>
                          <a:cs typeface="+mn-cs"/>
                          <a:sym typeface="Arial"/>
                        </a:rPr>
                        <a:t>);</a:t>
                      </a:r>
                    </a:p>
                    <a:p>
                      <a:r>
                        <a:rPr lang="en-US" sz="2000" b="0" i="0" u="none" strike="noStrike" cap="none" baseline="0" dirty="0" err="1">
                          <a:solidFill>
                            <a:schemeClr val="lt1"/>
                          </a:solidFill>
                          <a:latin typeface="+mn-lt"/>
                          <a:ea typeface="+mn-ea"/>
                          <a:cs typeface="+mn-cs"/>
                          <a:sym typeface="Arial"/>
                        </a:rPr>
                        <a:t>ImageIcon</a:t>
                      </a:r>
                      <a:r>
                        <a:rPr lang="en-US" sz="2000" b="0" i="0" u="none" strike="noStrike" cap="none" baseline="0" dirty="0">
                          <a:solidFill>
                            <a:schemeClr val="lt1"/>
                          </a:solidFill>
                          <a:latin typeface="+mn-lt"/>
                          <a:ea typeface="+mn-ea"/>
                          <a:cs typeface="+mn-cs"/>
                          <a:sym typeface="Arial"/>
                        </a:rPr>
                        <a:t> </a:t>
                      </a:r>
                      <a:r>
                        <a:rPr lang="en-US" sz="2000" b="0" i="0" u="none" strike="noStrike" cap="none" baseline="0" dirty="0" err="1">
                          <a:solidFill>
                            <a:schemeClr val="lt1"/>
                          </a:solidFill>
                          <a:latin typeface="+mn-lt"/>
                          <a:ea typeface="+mn-ea"/>
                          <a:cs typeface="+mn-cs"/>
                          <a:sym typeface="Arial"/>
                        </a:rPr>
                        <a:t>italy</a:t>
                      </a:r>
                      <a:r>
                        <a:rPr lang="en-US" sz="2000" b="0" i="0" u="none" strike="noStrike" cap="none" baseline="0" dirty="0">
                          <a:solidFill>
                            <a:schemeClr val="lt1"/>
                          </a:solidFill>
                          <a:latin typeface="+mn-lt"/>
                          <a:ea typeface="+mn-ea"/>
                          <a:cs typeface="+mn-cs"/>
                          <a:sym typeface="Arial"/>
                        </a:rPr>
                        <a:t> = new </a:t>
                      </a:r>
                      <a:r>
                        <a:rPr lang="en-US" sz="2000" b="0" i="0" u="none" strike="noStrike" cap="none" baseline="0" dirty="0" err="1">
                          <a:solidFill>
                            <a:schemeClr val="lt1"/>
                          </a:solidFill>
                          <a:latin typeface="+mn-lt"/>
                          <a:ea typeface="+mn-ea"/>
                          <a:cs typeface="+mn-cs"/>
                          <a:sym typeface="Arial"/>
                        </a:rPr>
                        <a:t>ImageIcon</a:t>
                      </a:r>
                      <a:r>
                        <a:rPr lang="en-US" sz="2000" b="0" i="0" u="none" strike="noStrike" cap="none" baseline="0" dirty="0">
                          <a:solidFill>
                            <a:schemeClr val="lt1"/>
                          </a:solidFill>
                          <a:latin typeface="+mn-lt"/>
                          <a:ea typeface="+mn-ea"/>
                          <a:cs typeface="+mn-cs"/>
                          <a:sym typeface="Arial"/>
                        </a:rPr>
                        <a:t>("italy.gif");</a:t>
                      </a:r>
                    </a:p>
                    <a:p>
                      <a:r>
                        <a:rPr lang="en-IN" sz="2000" b="0" i="0" u="none" strike="noStrike" cap="none" baseline="0" dirty="0" err="1">
                          <a:solidFill>
                            <a:srgbClr val="FF0000"/>
                          </a:solidFill>
                          <a:latin typeface="+mn-lt"/>
                          <a:ea typeface="+mn-ea"/>
                          <a:cs typeface="+mn-cs"/>
                          <a:sym typeface="Arial"/>
                        </a:rPr>
                        <a:t>jb</a:t>
                      </a:r>
                      <a:r>
                        <a:rPr lang="en-IN" sz="2000" b="0" i="0" u="none" strike="noStrike" cap="none" baseline="0" dirty="0">
                          <a:solidFill>
                            <a:srgbClr val="FF0000"/>
                          </a:solidFill>
                          <a:latin typeface="+mn-lt"/>
                          <a:ea typeface="+mn-ea"/>
                          <a:cs typeface="+mn-cs"/>
                          <a:sym typeface="Arial"/>
                        </a:rPr>
                        <a:t> = new </a:t>
                      </a:r>
                      <a:r>
                        <a:rPr lang="en-IN" sz="2000" b="0" i="0" u="none" strike="noStrike" cap="none" baseline="0" dirty="0" err="1">
                          <a:solidFill>
                            <a:srgbClr val="FF0000"/>
                          </a:solidFill>
                          <a:latin typeface="+mn-lt"/>
                          <a:ea typeface="+mn-ea"/>
                          <a:cs typeface="+mn-cs"/>
                          <a:sym typeface="Arial"/>
                        </a:rPr>
                        <a:t>JButton</a:t>
                      </a:r>
                      <a:r>
                        <a:rPr lang="en-IN" sz="2000" b="0" i="0" u="none" strike="noStrike" cap="none" baseline="0" dirty="0">
                          <a:solidFill>
                            <a:srgbClr val="FF0000"/>
                          </a:solidFill>
                          <a:latin typeface="+mn-lt"/>
                          <a:ea typeface="+mn-ea"/>
                          <a:cs typeface="+mn-cs"/>
                          <a:sym typeface="Arial"/>
                        </a:rPr>
                        <a:t>(</a:t>
                      </a:r>
                      <a:r>
                        <a:rPr lang="en-IN" sz="2000" b="0" i="0" u="none" strike="noStrike" cap="none" baseline="0" dirty="0" err="1">
                          <a:solidFill>
                            <a:srgbClr val="FF0000"/>
                          </a:solidFill>
                          <a:latin typeface="+mn-lt"/>
                          <a:ea typeface="+mn-ea"/>
                          <a:cs typeface="+mn-cs"/>
                          <a:sym typeface="Arial"/>
                        </a:rPr>
                        <a:t>italy</a:t>
                      </a:r>
                      <a:r>
                        <a:rPr lang="en-IN" sz="2000" b="0" i="0" u="none" strike="noStrike" cap="none" baseline="0" dirty="0">
                          <a:solidFill>
                            <a:srgbClr val="FF0000"/>
                          </a:solidFill>
                          <a:latin typeface="+mn-lt"/>
                          <a:ea typeface="+mn-ea"/>
                          <a:cs typeface="+mn-cs"/>
                          <a:sym typeface="Arial"/>
                        </a:rPr>
                        <a:t>);</a:t>
                      </a:r>
                    </a:p>
                    <a:p>
                      <a:r>
                        <a:rPr lang="en-IN" sz="2000" b="0" i="0" u="none" strike="noStrike" cap="none" baseline="0" dirty="0" err="1">
                          <a:solidFill>
                            <a:schemeClr val="lt1"/>
                          </a:solidFill>
                          <a:latin typeface="+mn-lt"/>
                          <a:ea typeface="+mn-ea"/>
                          <a:cs typeface="+mn-cs"/>
                          <a:sym typeface="Arial"/>
                        </a:rPr>
                        <a:t>jb.setActionCommand</a:t>
                      </a:r>
                      <a:r>
                        <a:rPr lang="en-IN" sz="2000" b="0" i="0" u="none" strike="noStrike" cap="none" baseline="0" dirty="0">
                          <a:solidFill>
                            <a:schemeClr val="lt1"/>
                          </a:solidFill>
                          <a:latin typeface="+mn-lt"/>
                          <a:ea typeface="+mn-ea"/>
                          <a:cs typeface="+mn-cs"/>
                          <a:sym typeface="Arial"/>
                        </a:rPr>
                        <a:t>("Italy");</a:t>
                      </a:r>
                      <a:endParaRPr lang="en-IN" sz="4800" dirty="0"/>
                    </a:p>
                  </a:txBody>
                  <a:tcPr marL="68580" marR="68580" marT="34290" marB="34290"/>
                </a:tc>
                <a:tc>
                  <a:txBody>
                    <a:bodyPr/>
                    <a:lstStyle/>
                    <a:p>
                      <a:r>
                        <a:rPr lang="en-IN" sz="1600" b="0" i="0" u="none" strike="noStrike" cap="none" baseline="0" dirty="0" err="1">
                          <a:solidFill>
                            <a:schemeClr val="lt1"/>
                          </a:solidFill>
                          <a:latin typeface="+mn-lt"/>
                          <a:ea typeface="+mn-ea"/>
                          <a:cs typeface="+mn-cs"/>
                          <a:sym typeface="Arial"/>
                        </a:rPr>
                        <a:t>jb.addActionListener</a:t>
                      </a:r>
                      <a:r>
                        <a:rPr lang="en-IN" sz="1600" b="0" i="0" u="none" strike="noStrike" cap="none" baseline="0" dirty="0">
                          <a:solidFill>
                            <a:schemeClr val="lt1"/>
                          </a:solidFill>
                          <a:latin typeface="+mn-lt"/>
                          <a:ea typeface="+mn-ea"/>
                          <a:cs typeface="+mn-cs"/>
                          <a:sym typeface="Arial"/>
                        </a:rPr>
                        <a:t>(this);</a:t>
                      </a:r>
                    </a:p>
                    <a:p>
                      <a:r>
                        <a:rPr lang="en-IN" sz="1600" b="0" i="0" u="none" strike="noStrike" cap="none" baseline="0" dirty="0">
                          <a:solidFill>
                            <a:schemeClr val="lt1"/>
                          </a:solidFill>
                          <a:latin typeface="+mn-lt"/>
                          <a:ea typeface="+mn-ea"/>
                          <a:cs typeface="+mn-cs"/>
                          <a:sym typeface="Arial"/>
                        </a:rPr>
                        <a:t>add(</a:t>
                      </a:r>
                      <a:r>
                        <a:rPr lang="en-IN" sz="1600" b="0" i="0" u="none" strike="noStrike" cap="none" baseline="0" dirty="0" err="1">
                          <a:solidFill>
                            <a:schemeClr val="lt1"/>
                          </a:solidFill>
                          <a:latin typeface="+mn-lt"/>
                          <a:ea typeface="+mn-ea"/>
                          <a:cs typeface="+mn-cs"/>
                          <a:sym typeface="Arial"/>
                        </a:rPr>
                        <a:t>jb</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err="1">
                          <a:solidFill>
                            <a:schemeClr val="lt1"/>
                          </a:solidFill>
                          <a:latin typeface="+mn-lt"/>
                          <a:ea typeface="+mn-ea"/>
                          <a:cs typeface="+mn-cs"/>
                          <a:sym typeface="Arial"/>
                        </a:rPr>
                        <a:t>ImageIcon</a:t>
                      </a:r>
                      <a:r>
                        <a:rPr lang="en-IN" sz="1600" b="0" i="0" u="none" strike="noStrike" cap="none" baseline="0" dirty="0">
                          <a:solidFill>
                            <a:schemeClr val="lt1"/>
                          </a:solidFill>
                          <a:latin typeface="+mn-lt"/>
                          <a:ea typeface="+mn-ea"/>
                          <a:cs typeface="+mn-cs"/>
                          <a:sym typeface="Arial"/>
                        </a:rPr>
                        <a:t> japan = new </a:t>
                      </a:r>
                      <a:r>
                        <a:rPr lang="en-IN" sz="1600" b="0" i="0" u="none" strike="noStrike" cap="none" baseline="0" dirty="0" err="1">
                          <a:solidFill>
                            <a:schemeClr val="lt1"/>
                          </a:solidFill>
                          <a:latin typeface="+mn-lt"/>
                          <a:ea typeface="+mn-ea"/>
                          <a:cs typeface="+mn-cs"/>
                          <a:sym typeface="Arial"/>
                        </a:rPr>
                        <a:t>ImageIcon</a:t>
                      </a:r>
                      <a:r>
                        <a:rPr lang="en-IN" sz="1600" b="0" i="0" u="none" strike="noStrike" cap="none" baseline="0" dirty="0">
                          <a:solidFill>
                            <a:schemeClr val="lt1"/>
                          </a:solidFill>
                          <a:latin typeface="+mn-lt"/>
                          <a:ea typeface="+mn-ea"/>
                          <a:cs typeface="+mn-cs"/>
                          <a:sym typeface="Arial"/>
                        </a:rPr>
                        <a:t>("japan.gif");</a:t>
                      </a:r>
                    </a:p>
                    <a:p>
                      <a:r>
                        <a:rPr lang="en-IN" sz="1600" b="0" i="0" u="none" strike="noStrike" cap="none" baseline="0" dirty="0" err="1">
                          <a:solidFill>
                            <a:srgbClr val="FF0000"/>
                          </a:solidFill>
                          <a:latin typeface="+mn-lt"/>
                          <a:ea typeface="+mn-ea"/>
                          <a:cs typeface="+mn-cs"/>
                          <a:sym typeface="Arial"/>
                        </a:rPr>
                        <a:t>jb</a:t>
                      </a:r>
                      <a:r>
                        <a:rPr lang="en-IN" sz="1600" b="0" i="0" u="none" strike="noStrike" cap="none" baseline="0" dirty="0">
                          <a:solidFill>
                            <a:srgbClr val="FF0000"/>
                          </a:solidFill>
                          <a:latin typeface="+mn-lt"/>
                          <a:ea typeface="+mn-ea"/>
                          <a:cs typeface="+mn-cs"/>
                          <a:sym typeface="Arial"/>
                        </a:rPr>
                        <a:t> = new </a:t>
                      </a:r>
                      <a:r>
                        <a:rPr lang="en-IN" sz="1600" b="0" i="0" u="none" strike="noStrike" cap="none" baseline="0" dirty="0" err="1">
                          <a:solidFill>
                            <a:srgbClr val="FF0000"/>
                          </a:solidFill>
                          <a:latin typeface="+mn-lt"/>
                          <a:ea typeface="+mn-ea"/>
                          <a:cs typeface="+mn-cs"/>
                          <a:sym typeface="Arial"/>
                        </a:rPr>
                        <a:t>JButton</a:t>
                      </a:r>
                      <a:r>
                        <a:rPr lang="en-IN" sz="1600" b="0" i="0" u="none" strike="noStrike" cap="none" baseline="0" dirty="0">
                          <a:solidFill>
                            <a:srgbClr val="FF0000"/>
                          </a:solidFill>
                          <a:latin typeface="+mn-lt"/>
                          <a:ea typeface="+mn-ea"/>
                          <a:cs typeface="+mn-cs"/>
                          <a:sym typeface="Arial"/>
                        </a:rPr>
                        <a:t>(japan);</a:t>
                      </a:r>
                    </a:p>
                    <a:p>
                      <a:r>
                        <a:rPr lang="en-IN" sz="1600" b="0" i="0" u="none" strike="noStrike" cap="none" baseline="0" dirty="0" err="1">
                          <a:solidFill>
                            <a:schemeClr val="lt1"/>
                          </a:solidFill>
                          <a:latin typeface="+mn-lt"/>
                          <a:ea typeface="+mn-ea"/>
                          <a:cs typeface="+mn-cs"/>
                          <a:sym typeface="Arial"/>
                        </a:rPr>
                        <a:t>jb.setActionCommand</a:t>
                      </a:r>
                      <a:r>
                        <a:rPr lang="en-IN" sz="1600" b="0" i="0" u="none" strike="noStrike" cap="none" baseline="0" dirty="0">
                          <a:solidFill>
                            <a:schemeClr val="lt1"/>
                          </a:solidFill>
                          <a:latin typeface="+mn-lt"/>
                          <a:ea typeface="+mn-ea"/>
                          <a:cs typeface="+mn-cs"/>
                          <a:sym typeface="Arial"/>
                        </a:rPr>
                        <a:t>("Japan");</a:t>
                      </a:r>
                    </a:p>
                    <a:p>
                      <a:r>
                        <a:rPr lang="en-IN" sz="1600" b="0" i="0" u="none" strike="noStrike" cap="none" baseline="0" dirty="0" err="1">
                          <a:solidFill>
                            <a:schemeClr val="lt1"/>
                          </a:solidFill>
                          <a:latin typeface="+mn-lt"/>
                          <a:ea typeface="+mn-ea"/>
                          <a:cs typeface="+mn-cs"/>
                          <a:sym typeface="Arial"/>
                        </a:rPr>
                        <a:t>jb.addActionListener</a:t>
                      </a:r>
                      <a:r>
                        <a:rPr lang="en-IN" sz="1600" b="0" i="0" u="none" strike="noStrike" cap="none" baseline="0" dirty="0">
                          <a:solidFill>
                            <a:schemeClr val="lt1"/>
                          </a:solidFill>
                          <a:latin typeface="+mn-lt"/>
                          <a:ea typeface="+mn-ea"/>
                          <a:cs typeface="+mn-cs"/>
                          <a:sym typeface="Arial"/>
                        </a:rPr>
                        <a:t>(this);</a:t>
                      </a:r>
                    </a:p>
                    <a:p>
                      <a:r>
                        <a:rPr lang="en-IN" sz="1600" b="0" i="0" u="none" strike="noStrike" cap="none" baseline="0" dirty="0">
                          <a:solidFill>
                            <a:schemeClr val="lt1"/>
                          </a:solidFill>
                          <a:latin typeface="+mn-lt"/>
                          <a:ea typeface="+mn-ea"/>
                          <a:cs typeface="+mn-cs"/>
                          <a:sym typeface="Arial"/>
                        </a:rPr>
                        <a:t>add(</a:t>
                      </a:r>
                      <a:r>
                        <a:rPr lang="en-IN" sz="1600" b="0" i="0" u="none" strike="noStrike" cap="none" baseline="0" dirty="0" err="1">
                          <a:solidFill>
                            <a:schemeClr val="lt1"/>
                          </a:solidFill>
                          <a:latin typeface="+mn-lt"/>
                          <a:ea typeface="+mn-ea"/>
                          <a:cs typeface="+mn-cs"/>
                          <a:sym typeface="Arial"/>
                        </a:rPr>
                        <a:t>jb</a:t>
                      </a:r>
                      <a:r>
                        <a:rPr lang="en-IN" sz="1600" b="0" i="0" u="none" strike="noStrike" cap="none" baseline="0" dirty="0">
                          <a:solidFill>
                            <a:schemeClr val="lt1"/>
                          </a:solidFill>
                          <a:latin typeface="+mn-lt"/>
                          <a:ea typeface="+mn-ea"/>
                          <a:cs typeface="+mn-cs"/>
                          <a:sym typeface="Arial"/>
                        </a:rPr>
                        <a:t>);</a:t>
                      </a:r>
                    </a:p>
                    <a:p>
                      <a:r>
                        <a:rPr lang="en-US" sz="1600" b="0" i="0" u="none" strike="noStrike" cap="none" baseline="0" dirty="0">
                          <a:solidFill>
                            <a:schemeClr val="lt1"/>
                          </a:solidFill>
                          <a:latin typeface="+mn-lt"/>
                          <a:ea typeface="+mn-ea"/>
                          <a:cs typeface="+mn-cs"/>
                          <a:sym typeface="Arial"/>
                        </a:rPr>
                        <a:t>// Create and add the label to content pane.</a:t>
                      </a:r>
                    </a:p>
                    <a:p>
                      <a:r>
                        <a:rPr lang="en-US" sz="1600" b="0" i="0" u="none" strike="noStrike" cap="none" baseline="0" dirty="0" err="1">
                          <a:solidFill>
                            <a:schemeClr val="lt1"/>
                          </a:solidFill>
                          <a:latin typeface="+mn-lt"/>
                          <a:ea typeface="+mn-ea"/>
                          <a:cs typeface="+mn-cs"/>
                          <a:sym typeface="Arial"/>
                        </a:rPr>
                        <a:t>jlab</a:t>
                      </a:r>
                      <a:r>
                        <a:rPr lang="en-US" sz="1600" b="0" i="0" u="none" strike="noStrike" cap="none" baseline="0" dirty="0">
                          <a:solidFill>
                            <a:schemeClr val="lt1"/>
                          </a:solidFill>
                          <a:latin typeface="+mn-lt"/>
                          <a:ea typeface="+mn-ea"/>
                          <a:cs typeface="+mn-cs"/>
                          <a:sym typeface="Arial"/>
                        </a:rPr>
                        <a:t> = new </a:t>
                      </a:r>
                      <a:r>
                        <a:rPr lang="en-US" sz="1600" b="0" i="0" u="none" strike="noStrike" cap="none" baseline="0" dirty="0" err="1">
                          <a:solidFill>
                            <a:schemeClr val="lt1"/>
                          </a:solidFill>
                          <a:latin typeface="+mn-lt"/>
                          <a:ea typeface="+mn-ea"/>
                          <a:cs typeface="+mn-cs"/>
                          <a:sym typeface="Arial"/>
                        </a:rPr>
                        <a:t>JLabel</a:t>
                      </a:r>
                      <a:r>
                        <a:rPr lang="en-US" sz="1600" b="0" i="0" u="none" strike="noStrike" cap="none" baseline="0" dirty="0">
                          <a:solidFill>
                            <a:schemeClr val="lt1"/>
                          </a:solidFill>
                          <a:latin typeface="+mn-lt"/>
                          <a:ea typeface="+mn-ea"/>
                          <a:cs typeface="+mn-cs"/>
                          <a:sym typeface="Arial"/>
                        </a:rPr>
                        <a:t>("Choose a Flag");</a:t>
                      </a:r>
                    </a:p>
                    <a:p>
                      <a:r>
                        <a:rPr lang="en-IN" sz="1600" b="0" i="0" u="none" strike="noStrike" cap="none" baseline="0" dirty="0">
                          <a:solidFill>
                            <a:schemeClr val="lt1"/>
                          </a:solidFill>
                          <a:latin typeface="+mn-lt"/>
                          <a:ea typeface="+mn-ea"/>
                          <a:cs typeface="+mn-cs"/>
                          <a:sym typeface="Arial"/>
                        </a:rPr>
                        <a:t>add(</a:t>
                      </a:r>
                      <a:r>
                        <a:rPr lang="en-IN" sz="1600" b="0" i="0" u="none" strike="noStrike" cap="none" baseline="0" dirty="0" err="1">
                          <a:solidFill>
                            <a:schemeClr val="lt1"/>
                          </a:solidFill>
                          <a:latin typeface="+mn-lt"/>
                          <a:ea typeface="+mn-ea"/>
                          <a:cs typeface="+mn-cs"/>
                          <a:sym typeface="Arial"/>
                        </a:rPr>
                        <a:t>jlab</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 Handle button events.</a:t>
                      </a:r>
                    </a:p>
                    <a:p>
                      <a:r>
                        <a:rPr lang="en-US" sz="1600" b="0" i="0" u="none" strike="noStrike" cap="none" baseline="0" dirty="0">
                          <a:solidFill>
                            <a:schemeClr val="lt1"/>
                          </a:solidFill>
                          <a:latin typeface="+mn-lt"/>
                          <a:ea typeface="+mn-ea"/>
                          <a:cs typeface="+mn-cs"/>
                          <a:sym typeface="Arial"/>
                        </a:rPr>
                        <a:t>public void </a:t>
                      </a:r>
                      <a:r>
                        <a:rPr lang="en-US" sz="1600" b="0" i="0" u="none" strike="noStrike" cap="none" baseline="0" dirty="0" err="1">
                          <a:solidFill>
                            <a:schemeClr val="lt1"/>
                          </a:solidFill>
                          <a:latin typeface="+mn-lt"/>
                          <a:ea typeface="+mn-ea"/>
                          <a:cs typeface="+mn-cs"/>
                          <a:sym typeface="Arial"/>
                        </a:rPr>
                        <a:t>actionPerformed</a:t>
                      </a:r>
                      <a:r>
                        <a:rPr lang="en-US" sz="1600" b="0" i="0" u="none" strike="noStrike" cap="none" baseline="0" dirty="0">
                          <a:solidFill>
                            <a:schemeClr val="lt1"/>
                          </a:solidFill>
                          <a:latin typeface="+mn-lt"/>
                          <a:ea typeface="+mn-ea"/>
                          <a:cs typeface="+mn-cs"/>
                          <a:sym typeface="Arial"/>
                        </a:rPr>
                        <a:t>(</a:t>
                      </a:r>
                      <a:r>
                        <a:rPr lang="en-US" sz="1600" b="0" i="0" u="none" strike="noStrike" cap="none" baseline="0" dirty="0" err="1">
                          <a:solidFill>
                            <a:schemeClr val="lt1"/>
                          </a:solidFill>
                          <a:latin typeface="+mn-lt"/>
                          <a:ea typeface="+mn-ea"/>
                          <a:cs typeface="+mn-cs"/>
                          <a:sym typeface="Arial"/>
                        </a:rPr>
                        <a:t>ActionEvent</a:t>
                      </a:r>
                      <a:r>
                        <a:rPr lang="en-US" sz="1600" b="0" i="0" u="none" strike="noStrike" cap="none" baseline="0" dirty="0">
                          <a:solidFill>
                            <a:schemeClr val="lt1"/>
                          </a:solidFill>
                          <a:latin typeface="+mn-lt"/>
                          <a:ea typeface="+mn-ea"/>
                          <a:cs typeface="+mn-cs"/>
                          <a:sym typeface="Arial"/>
                        </a:rPr>
                        <a:t> ae) {</a:t>
                      </a:r>
                    </a:p>
                    <a:p>
                      <a:r>
                        <a:rPr lang="en-US" sz="1600" b="0" i="0" u="none" strike="noStrike" cap="none" baseline="0" dirty="0" err="1">
                          <a:solidFill>
                            <a:srgbClr val="FF0000"/>
                          </a:solidFill>
                          <a:latin typeface="+mn-lt"/>
                          <a:ea typeface="+mn-ea"/>
                          <a:cs typeface="+mn-cs"/>
                          <a:sym typeface="Arial"/>
                        </a:rPr>
                        <a:t>jlab.setText</a:t>
                      </a:r>
                      <a:r>
                        <a:rPr lang="en-US" sz="1600" b="0" i="0" u="none" strike="noStrike" cap="none" baseline="0" dirty="0">
                          <a:solidFill>
                            <a:srgbClr val="FF0000"/>
                          </a:solidFill>
                          <a:latin typeface="+mn-lt"/>
                          <a:ea typeface="+mn-ea"/>
                          <a:cs typeface="+mn-cs"/>
                          <a:sym typeface="Arial"/>
                        </a:rPr>
                        <a:t>("You selected " + </a:t>
                      </a:r>
                      <a:r>
                        <a:rPr lang="en-US" sz="1600" b="0" i="0" u="none" strike="noStrike" cap="none" baseline="0" dirty="0" err="1">
                          <a:solidFill>
                            <a:srgbClr val="FF0000"/>
                          </a:solidFill>
                          <a:latin typeface="+mn-lt"/>
                          <a:ea typeface="+mn-ea"/>
                          <a:cs typeface="+mn-cs"/>
                          <a:sym typeface="Arial"/>
                        </a:rPr>
                        <a:t>ae.getActionCommand</a:t>
                      </a:r>
                      <a:r>
                        <a:rPr lang="en-US" sz="1600" b="0" i="0" u="none" strike="noStrike" cap="none" baseline="0" dirty="0">
                          <a:solidFill>
                            <a:srgbClr val="FF0000"/>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endParaRPr lang="en-IN" sz="12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047072"/>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700" dirty="0" err="1"/>
              <a:t>JTextField</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pic>
        <p:nvPicPr>
          <p:cNvPr id="6" name="Picture 5">
            <a:extLst>
              <a:ext uri="{FF2B5EF4-FFF2-40B4-BE49-F238E27FC236}">
                <a16:creationId xmlns:a16="http://schemas.microsoft.com/office/drawing/2014/main" id="{43B05242-23C2-43F6-9D84-BA99F44FAF49}"/>
              </a:ext>
            </a:extLst>
          </p:cNvPr>
          <p:cNvPicPr>
            <a:picLocks noChangeAspect="1"/>
          </p:cNvPicPr>
          <p:nvPr/>
        </p:nvPicPr>
        <p:blipFill>
          <a:blip r:embed="rId2"/>
          <a:stretch>
            <a:fillRect/>
          </a:stretch>
        </p:blipFill>
        <p:spPr>
          <a:xfrm>
            <a:off x="2627784" y="699542"/>
            <a:ext cx="4032447" cy="4238625"/>
          </a:xfrm>
          <a:prstGeom prst="rect">
            <a:avLst/>
          </a:prstGeom>
        </p:spPr>
      </p:pic>
    </p:spTree>
    <p:extLst>
      <p:ext uri="{BB962C8B-B14F-4D97-AF65-F5344CB8AC3E}">
        <p14:creationId xmlns:p14="http://schemas.microsoft.com/office/powerpoint/2010/main" val="894070724"/>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FC791-2D88-CBDA-3D11-4CFAA73089D7}"/>
              </a:ext>
            </a:extLst>
          </p:cNvPr>
          <p:cNvSpPr>
            <a:spLocks noGrp="1"/>
          </p:cNvSpPr>
          <p:nvPr>
            <p:ph idx="1"/>
          </p:nvPr>
        </p:nvSpPr>
        <p:spPr>
          <a:xfrm>
            <a:off x="395536" y="267494"/>
            <a:ext cx="8208912" cy="4499769"/>
          </a:xfrm>
        </p:spPr>
        <p:txBody>
          <a:bodyPr>
            <a:normAutofit/>
          </a:bodyPr>
          <a:lstStyle/>
          <a:p>
            <a:pPr algn="just">
              <a:buFont typeface="Wingdings" panose="05000000000000000000" pitchFamily="2" charset="2"/>
              <a:buChar char="§"/>
            </a:pPr>
            <a:r>
              <a:rPr lang="en-US" sz="2400" b="0" i="0" u="none" strike="noStrike" baseline="0" dirty="0">
                <a:latin typeface="Palatino-Roman"/>
              </a:rPr>
              <a:t>Thus, a container is a special type of component that is designed to hold other components.</a:t>
            </a:r>
          </a:p>
          <a:p>
            <a:pPr algn="just">
              <a:buFont typeface="Wingdings" panose="05000000000000000000" pitchFamily="2" charset="2"/>
              <a:buChar char="§"/>
            </a:pPr>
            <a:r>
              <a:rPr lang="en-US" sz="2400" b="0" i="0" u="none" strike="noStrike" baseline="0" dirty="0">
                <a:latin typeface="Palatino-Roman"/>
              </a:rPr>
              <a:t> Furthermore, </a:t>
            </a:r>
            <a:r>
              <a:rPr lang="en-US" sz="2400" b="0" i="0" u="none" strike="noStrike" baseline="0" dirty="0">
                <a:highlight>
                  <a:srgbClr val="FFFF00"/>
                </a:highlight>
                <a:latin typeface="Palatino-Roman"/>
              </a:rPr>
              <a:t>in order for a component to be displayed, it must be held within a container</a:t>
            </a:r>
            <a:r>
              <a:rPr lang="en-US" sz="2400" b="0" i="0" u="none" strike="noStrike" baseline="0" dirty="0">
                <a:latin typeface="Palatino-Roman"/>
              </a:rPr>
              <a:t>. </a:t>
            </a:r>
          </a:p>
          <a:p>
            <a:pPr algn="just">
              <a:buFont typeface="Wingdings" panose="05000000000000000000" pitchFamily="2" charset="2"/>
              <a:buChar char="§"/>
            </a:pPr>
            <a:r>
              <a:rPr lang="en-US" sz="2400" b="0" i="0" u="none" strike="noStrike" baseline="0" dirty="0">
                <a:latin typeface="Palatino-Roman"/>
              </a:rPr>
              <a:t>Thus, all Swing GUIs will have </a:t>
            </a:r>
            <a:r>
              <a:rPr lang="en-US" sz="2400" b="0" i="0" u="none" strike="noStrike" baseline="0" dirty="0">
                <a:highlight>
                  <a:srgbClr val="FFFF00"/>
                </a:highlight>
                <a:latin typeface="Palatino-Roman"/>
              </a:rPr>
              <a:t>at least one container</a:t>
            </a:r>
            <a:r>
              <a:rPr lang="en-US" sz="2400" b="0" i="0" u="none" strike="noStrike" baseline="0" dirty="0">
                <a:latin typeface="Palatino-Roman"/>
              </a:rPr>
              <a:t>. Because containers are components, </a:t>
            </a:r>
            <a:r>
              <a:rPr lang="en-US" sz="2400" b="0" i="0" u="none" strike="noStrike" baseline="0" dirty="0">
                <a:highlight>
                  <a:srgbClr val="FFFF00"/>
                </a:highlight>
                <a:latin typeface="Palatino-Roman"/>
              </a:rPr>
              <a:t>a container can also hold other containers. </a:t>
            </a:r>
          </a:p>
          <a:p>
            <a:pPr algn="just">
              <a:buFont typeface="Wingdings" panose="05000000000000000000" pitchFamily="2" charset="2"/>
              <a:buChar char="§"/>
            </a:pPr>
            <a:r>
              <a:rPr lang="en-US" sz="2400" b="0" i="0" u="none" strike="noStrike" baseline="0" dirty="0">
                <a:latin typeface="Palatino-Roman"/>
              </a:rPr>
              <a:t>This enables Swing to define what is called a </a:t>
            </a:r>
            <a:r>
              <a:rPr lang="en-US" sz="2400" b="0" i="1" u="none" strike="noStrike" baseline="0" dirty="0">
                <a:latin typeface="Palatino-Italic"/>
              </a:rPr>
              <a:t>containment hierarchy</a:t>
            </a:r>
            <a:r>
              <a:rPr lang="en-US" sz="2400" b="0" i="0" u="none" strike="noStrike" baseline="0" dirty="0">
                <a:latin typeface="Palatino-Roman"/>
              </a:rPr>
              <a:t>, at the top of which must be a </a:t>
            </a:r>
            <a:r>
              <a:rPr lang="en-US" sz="2400" b="0" i="1" u="none" strike="noStrike" baseline="0" dirty="0">
                <a:latin typeface="Palatino-Italic"/>
              </a:rPr>
              <a:t>top-level container</a:t>
            </a:r>
            <a:r>
              <a:rPr lang="en-US" sz="2400" b="0" i="0" u="none" strike="noStrike" baseline="0" dirty="0">
                <a:latin typeface="Palatino-Roman"/>
              </a:rPr>
              <a:t>.</a:t>
            </a:r>
            <a:endParaRPr lang="en-IN" sz="2400" dirty="0"/>
          </a:p>
          <a:p>
            <a:endParaRPr lang="en-IN" dirty="0"/>
          </a:p>
        </p:txBody>
      </p:sp>
      <p:sp>
        <p:nvSpPr>
          <p:cNvPr id="4" name="Slide Number Placeholder 3">
            <a:extLst>
              <a:ext uri="{FF2B5EF4-FFF2-40B4-BE49-F238E27FC236}">
                <a16:creationId xmlns:a16="http://schemas.microsoft.com/office/drawing/2014/main" id="{AD13ACC2-7988-C40B-A5DD-FF17D1AB74EA}"/>
              </a:ext>
            </a:extLst>
          </p:cNvPr>
          <p:cNvSpPr>
            <a:spLocks noGrp="1"/>
          </p:cNvSpPr>
          <p:nvPr>
            <p:ph type="sldNum" sz="quarter" idx="12"/>
          </p:nvPr>
        </p:nvSpPr>
        <p:spPr/>
        <p:txBody>
          <a:bodyPr/>
          <a:lstStyle/>
          <a:p>
            <a:fld id="{6CF23930-7DA6-4D8E-90C1-53BC0B3BD101}" type="slidenum">
              <a:rPr lang="en-IN" smtClean="0"/>
              <a:t>6</a:t>
            </a:fld>
            <a:endParaRPr lang="en-IN"/>
          </a:p>
        </p:txBody>
      </p:sp>
    </p:spTree>
    <p:extLst>
      <p:ext uri="{BB962C8B-B14F-4D97-AF65-F5344CB8AC3E}">
        <p14:creationId xmlns:p14="http://schemas.microsoft.com/office/powerpoint/2010/main" val="23075006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7638631" cy="504056"/>
          </a:xfrm>
        </p:spPr>
        <p:txBody>
          <a:bodyPr/>
          <a:lstStyle/>
          <a:p>
            <a:r>
              <a:rPr lang="en-IN" sz="3200" b="1" i="0" u="none" strike="noStrike" baseline="0" dirty="0" err="1">
                <a:latin typeface="FranklinGothic-DemiCnd"/>
              </a:rPr>
              <a:t>JToggleButton</a:t>
            </a:r>
            <a:endParaRPr lang="en-IN" dirty="0"/>
          </a:p>
        </p:txBody>
      </p:sp>
      <p:sp>
        <p:nvSpPr>
          <p:cNvPr id="3" name="Text Placeholder 2"/>
          <p:cNvSpPr>
            <a:spLocks noGrp="1"/>
          </p:cNvSpPr>
          <p:nvPr>
            <p:ph type="body" idx="1"/>
          </p:nvPr>
        </p:nvSpPr>
        <p:spPr>
          <a:xfrm>
            <a:off x="539552" y="699542"/>
            <a:ext cx="8064896" cy="4320480"/>
          </a:xfrm>
        </p:spPr>
        <p:txBody>
          <a:bodyPr/>
          <a:lstStyle/>
          <a:p>
            <a:pPr algn="just"/>
            <a:r>
              <a:rPr lang="en-US" sz="1800" b="0" i="0" u="none" strike="noStrike" baseline="0" dirty="0">
                <a:latin typeface="Palatino-Roman"/>
              </a:rPr>
              <a:t>A useful variation on the push button is called a </a:t>
            </a:r>
            <a:r>
              <a:rPr lang="en-US" sz="1800" b="0" i="1" u="none" strike="noStrike" baseline="0" dirty="0">
                <a:latin typeface="Palatino-Italic"/>
              </a:rPr>
              <a:t>toggle button</a:t>
            </a:r>
            <a:r>
              <a:rPr lang="en-US" sz="1800" b="0" i="0" u="none" strike="noStrike" baseline="0" dirty="0">
                <a:latin typeface="Palatino-Roman"/>
              </a:rPr>
              <a:t>. A toggle button looks just like a push button, but it acts differently because it has two states: pushed and released. </a:t>
            </a:r>
          </a:p>
          <a:p>
            <a:pPr algn="just"/>
            <a:r>
              <a:rPr lang="en-US" sz="1800" b="0" i="0" u="none" strike="noStrike" baseline="0" dirty="0">
                <a:latin typeface="Palatino-Roman"/>
              </a:rPr>
              <a:t>That is, when you press a toggle button, it stays pressed rather than popping back up as a regular push button does. </a:t>
            </a:r>
          </a:p>
          <a:p>
            <a:pPr algn="just"/>
            <a:r>
              <a:rPr lang="en-US" sz="1800" b="0" i="0" u="none" strike="noStrike" baseline="0" dirty="0">
                <a:latin typeface="Palatino-Roman"/>
              </a:rPr>
              <a:t>When you press the toggle button a second time, it releases (pops up). Therefore, each time a toggle button is pushed, it toggles between its two states. </a:t>
            </a:r>
          </a:p>
          <a:p>
            <a:pPr algn="just"/>
            <a:r>
              <a:rPr lang="en-US" sz="1800" b="0" i="0" u="none" strike="noStrike" baseline="0" dirty="0">
                <a:latin typeface="Palatino-Roman"/>
              </a:rPr>
              <a:t>Toggle buttons are objects of the </a:t>
            </a:r>
            <a:r>
              <a:rPr lang="en-US" sz="1800" b="1" i="0" u="none" strike="noStrike" baseline="0" dirty="0" err="1">
                <a:latin typeface="Palatino-Bold"/>
              </a:rPr>
              <a:t>JToggleButton</a:t>
            </a:r>
            <a:r>
              <a:rPr lang="en-US" sz="1800" b="1" i="0" u="none" strike="noStrike" baseline="0" dirty="0">
                <a:latin typeface="Palatino-Bold"/>
              </a:rPr>
              <a:t> </a:t>
            </a:r>
            <a:r>
              <a:rPr lang="en-IN" sz="1800" b="0" i="0" u="none" strike="noStrike" baseline="0" dirty="0">
                <a:latin typeface="Palatino-Roman"/>
              </a:rPr>
              <a:t>class. </a:t>
            </a:r>
            <a:r>
              <a:rPr lang="en-IN" sz="1800" b="1" i="0" u="none" strike="noStrike" baseline="0" dirty="0" err="1">
                <a:latin typeface="Palatino-Bold"/>
              </a:rPr>
              <a:t>JToggleButton</a:t>
            </a:r>
            <a:r>
              <a:rPr lang="en-IN" sz="1800" b="1" i="0" u="none" strike="noStrike" baseline="0" dirty="0">
                <a:latin typeface="Palatino-Bold"/>
              </a:rPr>
              <a:t> </a:t>
            </a:r>
            <a:r>
              <a:rPr lang="en-IN" sz="1800" b="0" i="0" u="none" strike="noStrike" baseline="0" dirty="0">
                <a:latin typeface="Palatino-Roman"/>
              </a:rPr>
              <a:t>implements </a:t>
            </a:r>
            <a:r>
              <a:rPr lang="en-IN" sz="1800" b="1" i="0" u="none" strike="noStrike" baseline="0" dirty="0" err="1">
                <a:latin typeface="Palatino-Bold"/>
              </a:rPr>
              <a:t>AbstractButton</a:t>
            </a:r>
            <a:r>
              <a:rPr lang="en-IN" sz="1800" b="0" i="0" u="none" strike="noStrike" baseline="0" dirty="0">
                <a:latin typeface="Palatino-Roman"/>
              </a:rPr>
              <a:t>. </a:t>
            </a:r>
            <a:r>
              <a:rPr lang="en-US" sz="1800" b="0" i="0" u="none" strike="noStrike" baseline="0" dirty="0">
                <a:latin typeface="Palatino-Roman"/>
              </a:rPr>
              <a:t>In addition to creating standard toggle buttons, </a:t>
            </a:r>
            <a:r>
              <a:rPr lang="en-US" sz="1800" b="1" i="0" u="none" strike="noStrike" baseline="0" dirty="0" err="1">
                <a:latin typeface="Palatino-Bold"/>
              </a:rPr>
              <a:t>JToggleButton</a:t>
            </a:r>
            <a:r>
              <a:rPr lang="en-US" sz="1800" b="1" i="0" u="none" strike="noStrike" baseline="0" dirty="0">
                <a:latin typeface="Palatino-Bold"/>
              </a:rPr>
              <a:t> </a:t>
            </a:r>
            <a:r>
              <a:rPr lang="en-US" sz="1800" b="0" i="0" u="none" strike="noStrike" baseline="0" dirty="0">
                <a:latin typeface="Palatino-Roman"/>
              </a:rPr>
              <a:t>is a superclass for two other Swing components that also represent two-state controls.</a:t>
            </a:r>
          </a:p>
          <a:p>
            <a:pPr algn="l"/>
            <a:endParaRPr lang="en-IN" sz="1800" dirty="0"/>
          </a:p>
          <a:p>
            <a:pPr marL="762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1620640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7638631" cy="360040"/>
          </a:xfrm>
        </p:spPr>
        <p:txBody>
          <a:bodyPr/>
          <a:lstStyle/>
          <a:p>
            <a:r>
              <a:rPr lang="en-IN" sz="3200" b="1" i="0" u="none" strike="noStrike" baseline="0" dirty="0" err="1">
                <a:latin typeface="FranklinGothic-DemiCnd"/>
              </a:rPr>
              <a:t>JToggleButton</a:t>
            </a:r>
            <a:endParaRPr lang="en-IN" dirty="0"/>
          </a:p>
        </p:txBody>
      </p:sp>
      <p:sp>
        <p:nvSpPr>
          <p:cNvPr id="3" name="Text Placeholder 2"/>
          <p:cNvSpPr>
            <a:spLocks noGrp="1"/>
          </p:cNvSpPr>
          <p:nvPr>
            <p:ph type="body" idx="1"/>
          </p:nvPr>
        </p:nvSpPr>
        <p:spPr>
          <a:xfrm>
            <a:off x="539552" y="699542"/>
            <a:ext cx="8064896" cy="4320480"/>
          </a:xfrm>
        </p:spPr>
        <p:txBody>
          <a:bodyPr/>
          <a:lstStyle/>
          <a:p>
            <a:pPr algn="just"/>
            <a:r>
              <a:rPr lang="en-US" sz="1600" b="0" i="0" u="none" strike="noStrike" baseline="0" dirty="0">
                <a:latin typeface="Palatino-Roman"/>
              </a:rPr>
              <a:t>These are </a:t>
            </a:r>
            <a:r>
              <a:rPr lang="en-US" sz="1600" b="1" i="0" u="none" strike="noStrike" baseline="0" dirty="0" err="1">
                <a:latin typeface="Palatino-Bold"/>
              </a:rPr>
              <a:t>JCheckBox</a:t>
            </a:r>
            <a:r>
              <a:rPr lang="en-US" sz="1600" b="1" i="0" u="none" strike="noStrike" baseline="0" dirty="0">
                <a:latin typeface="Palatino-Bold"/>
              </a:rPr>
              <a:t> </a:t>
            </a:r>
            <a:r>
              <a:rPr lang="en-US" sz="1600" b="0" i="0" u="none" strike="noStrike" baseline="0" dirty="0">
                <a:latin typeface="Palatino-Roman"/>
              </a:rPr>
              <a:t>and </a:t>
            </a:r>
            <a:r>
              <a:rPr lang="en-US" sz="1600" b="1" i="0" u="none" strike="noStrike" baseline="0" dirty="0" err="1">
                <a:latin typeface="Palatino-Bold"/>
              </a:rPr>
              <a:t>JRadioButton</a:t>
            </a:r>
            <a:r>
              <a:rPr lang="en-US" sz="1600" b="0" i="0" u="none" strike="noStrike" baseline="0" dirty="0">
                <a:latin typeface="Palatino-Roman"/>
              </a:rPr>
              <a:t>, which are described later in this chapter. Thus, </a:t>
            </a:r>
            <a:r>
              <a:rPr lang="en-US" sz="1600" b="1" i="0" u="none" strike="noStrike" baseline="0" dirty="0" err="1">
                <a:latin typeface="Palatino-Bold"/>
              </a:rPr>
              <a:t>JToggleButton</a:t>
            </a:r>
            <a:r>
              <a:rPr lang="en-US" sz="1600" b="1" i="0" u="none" strike="noStrike" baseline="0" dirty="0">
                <a:latin typeface="Palatino-Bold"/>
              </a:rPr>
              <a:t> </a:t>
            </a:r>
            <a:r>
              <a:rPr lang="en-US" sz="1600" b="0" i="0" u="none" strike="noStrike" baseline="0" dirty="0">
                <a:latin typeface="Palatino-Roman"/>
              </a:rPr>
              <a:t>defines the basic functionality of all two-state </a:t>
            </a:r>
            <a:r>
              <a:rPr lang="en-IN" sz="1600" b="0" i="0" u="none" strike="noStrike" baseline="0" dirty="0">
                <a:latin typeface="Palatino-Roman"/>
              </a:rPr>
              <a:t>components.</a:t>
            </a:r>
          </a:p>
          <a:p>
            <a:pPr algn="just"/>
            <a:r>
              <a:rPr lang="en-US" sz="1600" b="1" i="0" u="none" strike="noStrike" baseline="0" dirty="0" err="1">
                <a:latin typeface="Palatino-Bold"/>
              </a:rPr>
              <a:t>JToggleButton</a:t>
            </a:r>
            <a:r>
              <a:rPr lang="en-US" sz="1600" b="1" i="0" u="none" strike="noStrike" baseline="0" dirty="0">
                <a:latin typeface="Palatino-Bold"/>
              </a:rPr>
              <a:t> </a:t>
            </a:r>
            <a:r>
              <a:rPr lang="en-US" sz="1600" b="0" i="0" u="none" strike="noStrike" baseline="0" dirty="0">
                <a:latin typeface="Palatino-Roman"/>
              </a:rPr>
              <a:t>defines several constructors. The one used by the example in this section is shown here:</a:t>
            </a:r>
          </a:p>
          <a:p>
            <a:pPr algn="just"/>
            <a:r>
              <a:rPr lang="en-IN" sz="1800" b="0" i="0" u="none" strike="noStrike" baseline="0" dirty="0" err="1">
                <a:latin typeface="Palatino-Roman"/>
              </a:rPr>
              <a:t>JToggleButton</a:t>
            </a:r>
            <a:r>
              <a:rPr lang="en-IN" sz="1800" b="0" i="0" u="none" strike="noStrike" baseline="0" dirty="0">
                <a:latin typeface="Palatino-Roman"/>
              </a:rPr>
              <a:t>(String </a:t>
            </a:r>
            <a:r>
              <a:rPr lang="en-IN" sz="1800" b="0" i="1" u="none" strike="noStrike" baseline="0" dirty="0">
                <a:latin typeface="Palatino-Italic"/>
              </a:rPr>
              <a:t>str</a:t>
            </a:r>
            <a:r>
              <a:rPr lang="en-IN" sz="1800" b="0" i="0" u="none" strike="noStrike" baseline="0" dirty="0">
                <a:latin typeface="Palatino-Roman"/>
              </a:rPr>
              <a:t>)</a:t>
            </a:r>
          </a:p>
          <a:p>
            <a:pPr algn="l"/>
            <a:r>
              <a:rPr lang="en-US" sz="1600" b="0" i="0" u="none" strike="noStrike" baseline="0" dirty="0">
                <a:latin typeface="Palatino-Roman"/>
              </a:rPr>
              <a:t>Like </a:t>
            </a:r>
            <a:r>
              <a:rPr lang="en-US" sz="1600" b="1" i="0" u="none" strike="noStrike" baseline="0" dirty="0" err="1">
                <a:latin typeface="Palatino-Bold"/>
              </a:rPr>
              <a:t>JButton</a:t>
            </a:r>
            <a:r>
              <a:rPr lang="en-US" sz="1600" b="0" i="0" u="none" strike="noStrike" baseline="0" dirty="0">
                <a:latin typeface="Palatino-Roman"/>
              </a:rPr>
              <a:t>, </a:t>
            </a:r>
            <a:r>
              <a:rPr lang="en-US" sz="1600" b="1" i="0" u="none" strike="noStrike" baseline="0" dirty="0" err="1">
                <a:latin typeface="Palatino-Bold"/>
              </a:rPr>
              <a:t>JToggleButton</a:t>
            </a:r>
            <a:r>
              <a:rPr lang="en-US" sz="1600" b="1" i="0" u="none" strike="noStrike" baseline="0" dirty="0">
                <a:latin typeface="Palatino-Bold"/>
              </a:rPr>
              <a:t> </a:t>
            </a:r>
            <a:r>
              <a:rPr lang="en-US" sz="1600" b="0" i="0" u="none" strike="noStrike" baseline="0" dirty="0">
                <a:latin typeface="Palatino-Roman"/>
              </a:rPr>
              <a:t>generates an </a:t>
            </a:r>
            <a:r>
              <a:rPr lang="en-US" sz="1600" b="0" i="0" u="none" strike="noStrike" baseline="0" dirty="0">
                <a:solidFill>
                  <a:srgbClr val="FF0000"/>
                </a:solidFill>
                <a:latin typeface="Palatino-Roman"/>
              </a:rPr>
              <a:t>action event each time </a:t>
            </a:r>
            <a:r>
              <a:rPr lang="en-US" sz="1600" b="0" i="0" u="none" strike="noStrike" baseline="0" dirty="0">
                <a:latin typeface="Palatino-Roman"/>
              </a:rPr>
              <a:t>it is pressed. Unlike</a:t>
            </a:r>
          </a:p>
          <a:p>
            <a:pPr algn="l"/>
            <a:r>
              <a:rPr lang="en-US" sz="1600" b="1" i="0" u="none" strike="noStrike" baseline="0" dirty="0" err="1">
                <a:latin typeface="Palatino-Bold"/>
              </a:rPr>
              <a:t>JButton</a:t>
            </a:r>
            <a:r>
              <a:rPr lang="en-US" sz="1600" b="0" i="0" u="none" strike="noStrike" baseline="0" dirty="0">
                <a:latin typeface="Palatino-Roman"/>
              </a:rPr>
              <a:t>, however, </a:t>
            </a:r>
            <a:r>
              <a:rPr lang="en-US" sz="1600" b="1" i="0" u="none" strike="noStrike" baseline="0" dirty="0" err="1">
                <a:latin typeface="Palatino-Bold"/>
              </a:rPr>
              <a:t>JToggleButton</a:t>
            </a:r>
            <a:r>
              <a:rPr lang="en-US" sz="1600" b="1" i="0" u="none" strike="noStrike" baseline="0" dirty="0">
                <a:latin typeface="Palatino-Bold"/>
              </a:rPr>
              <a:t> </a:t>
            </a:r>
            <a:r>
              <a:rPr lang="en-US" sz="1600" b="0" i="0" u="none" strike="noStrike" baseline="0" dirty="0">
                <a:latin typeface="Palatino-Roman"/>
              </a:rPr>
              <a:t>also generates an </a:t>
            </a:r>
            <a:r>
              <a:rPr lang="en-US" sz="1600" b="0" i="0" u="none" strike="noStrike" baseline="0" dirty="0">
                <a:solidFill>
                  <a:srgbClr val="FF0000"/>
                </a:solidFill>
                <a:latin typeface="Palatino-Roman"/>
              </a:rPr>
              <a:t>item event. </a:t>
            </a:r>
          </a:p>
          <a:p>
            <a:pPr algn="l"/>
            <a:r>
              <a:rPr lang="en-US" sz="1600" b="0" i="0" u="none" strike="noStrike" baseline="0" dirty="0">
                <a:latin typeface="Palatino-Roman"/>
              </a:rPr>
              <a:t>This event is used by those</a:t>
            </a:r>
          </a:p>
          <a:p>
            <a:pPr algn="l"/>
            <a:r>
              <a:rPr lang="en-US" sz="1600" b="0" i="0" u="none" strike="noStrike" baseline="0" dirty="0">
                <a:latin typeface="Palatino-Roman"/>
              </a:rPr>
              <a:t>components that support the concept of selection.</a:t>
            </a:r>
          </a:p>
          <a:p>
            <a:pPr algn="l"/>
            <a:r>
              <a:rPr lang="en-US" sz="1600" b="0" i="0" u="none" strike="noStrike" baseline="0" dirty="0">
                <a:latin typeface="Palatino-Roman"/>
              </a:rPr>
              <a:t> When a </a:t>
            </a:r>
            <a:r>
              <a:rPr lang="en-US" sz="1600" b="1" i="0" u="none" strike="noStrike" baseline="0" dirty="0" err="1">
                <a:latin typeface="Palatino-Bold"/>
              </a:rPr>
              <a:t>JToggleButton</a:t>
            </a:r>
            <a:r>
              <a:rPr lang="en-US" sz="1600" b="1" i="0" u="none" strike="noStrike" baseline="0" dirty="0">
                <a:latin typeface="Palatino-Bold"/>
              </a:rPr>
              <a:t> </a:t>
            </a:r>
            <a:r>
              <a:rPr lang="en-US" sz="1600" b="0" i="0" u="none" strike="noStrike" baseline="0" dirty="0">
                <a:latin typeface="Palatino-Roman"/>
              </a:rPr>
              <a:t>is pressed in, it is selected. When it is popped out, it is deselected.</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extLst>
      <p:ext uri="{BB962C8B-B14F-4D97-AF65-F5344CB8AC3E}">
        <p14:creationId xmlns:p14="http://schemas.microsoft.com/office/powerpoint/2010/main" val="1782139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7638631" cy="504056"/>
          </a:xfrm>
        </p:spPr>
        <p:txBody>
          <a:bodyPr/>
          <a:lstStyle/>
          <a:p>
            <a:r>
              <a:rPr lang="en-IN" sz="3200" b="1" i="0" u="none" strike="noStrike" baseline="0" dirty="0" err="1">
                <a:latin typeface="FranklinGothic-DemiCnd"/>
              </a:rPr>
              <a:t>JToggleButton</a:t>
            </a:r>
            <a:endParaRPr lang="en-IN" dirty="0"/>
          </a:p>
        </p:txBody>
      </p:sp>
      <p:sp>
        <p:nvSpPr>
          <p:cNvPr id="3" name="Text Placeholder 2"/>
          <p:cNvSpPr>
            <a:spLocks noGrp="1"/>
          </p:cNvSpPr>
          <p:nvPr>
            <p:ph type="body" idx="1"/>
          </p:nvPr>
        </p:nvSpPr>
        <p:spPr>
          <a:xfrm>
            <a:off x="539552" y="699542"/>
            <a:ext cx="8064896" cy="4320480"/>
          </a:xfrm>
        </p:spPr>
        <p:txBody>
          <a:bodyPr/>
          <a:lstStyle/>
          <a:p>
            <a:pPr algn="l"/>
            <a:r>
              <a:rPr lang="en-US" sz="1600" b="0" i="0" u="none" strike="noStrike" baseline="0" dirty="0">
                <a:latin typeface="Palatino-Roman"/>
              </a:rPr>
              <a:t>To handle item events, you must implement the </a:t>
            </a:r>
            <a:r>
              <a:rPr lang="en-US" sz="1600" b="1" i="0" u="none" strike="noStrike" baseline="0" dirty="0" err="1">
                <a:latin typeface="Palatino-Bold"/>
              </a:rPr>
              <a:t>ItemListener</a:t>
            </a:r>
            <a:r>
              <a:rPr lang="en-US" sz="1600" b="1" i="0" u="none" strike="noStrike" baseline="0" dirty="0">
                <a:latin typeface="Palatino-Bold"/>
              </a:rPr>
              <a:t> </a:t>
            </a:r>
            <a:r>
              <a:rPr lang="en-US" sz="1600" b="0" i="0" u="none" strike="noStrike" baseline="0" dirty="0">
                <a:latin typeface="Palatino-Roman"/>
              </a:rPr>
              <a:t>interface. </a:t>
            </a:r>
          </a:p>
          <a:p>
            <a:pPr algn="l"/>
            <a:r>
              <a:rPr lang="en-US" sz="1600" b="0" i="0" u="none" strike="noStrike" baseline="0" dirty="0">
                <a:latin typeface="Palatino-Roman"/>
              </a:rPr>
              <a:t>each time an item event is generated, it is passed to the </a:t>
            </a:r>
            <a:r>
              <a:rPr lang="en-US" sz="1600" b="1" i="0" u="none" strike="noStrike" baseline="0" dirty="0" err="1">
                <a:latin typeface="Palatino-Bold"/>
              </a:rPr>
              <a:t>itemStateChanged</a:t>
            </a:r>
            <a:r>
              <a:rPr lang="en-US" sz="1600" b="1" i="0" u="none" strike="noStrike" baseline="0" dirty="0">
                <a:latin typeface="Palatino-Bold"/>
              </a:rPr>
              <a:t>( )</a:t>
            </a:r>
          </a:p>
          <a:p>
            <a:pPr marL="76200" indent="0" algn="l">
              <a:buNone/>
            </a:pPr>
            <a:r>
              <a:rPr lang="en-US" sz="1600" b="0" i="0" u="none" strike="noStrike" baseline="0" dirty="0">
                <a:latin typeface="Palatino-Roman"/>
              </a:rPr>
              <a:t>       method defined by </a:t>
            </a:r>
            <a:r>
              <a:rPr lang="en-US" sz="1600" b="1" i="0" u="none" strike="noStrike" baseline="0" dirty="0" err="1">
                <a:latin typeface="Palatino-Bold"/>
              </a:rPr>
              <a:t>ItemListener</a:t>
            </a:r>
            <a:r>
              <a:rPr lang="en-US" sz="1600" b="0" i="0" u="none" strike="noStrike" baseline="0" dirty="0">
                <a:latin typeface="Palatino-Roman"/>
              </a:rPr>
              <a:t>. </a:t>
            </a:r>
          </a:p>
          <a:p>
            <a:r>
              <a:rPr lang="en-US" sz="1600" b="0" i="0" u="none" strike="noStrike" baseline="0" dirty="0">
                <a:latin typeface="Palatino-Roman"/>
              </a:rPr>
              <a:t>Inside </a:t>
            </a:r>
            <a:r>
              <a:rPr lang="en-US" sz="1600" b="1" i="0" u="none" strike="noStrike" baseline="0" dirty="0" err="1">
                <a:latin typeface="Palatino-Bold"/>
              </a:rPr>
              <a:t>itemStateChanged</a:t>
            </a:r>
            <a:r>
              <a:rPr lang="en-US" sz="1600" b="1" i="0" u="none" strike="noStrike" baseline="0" dirty="0">
                <a:latin typeface="Palatino-Bold"/>
              </a:rPr>
              <a:t>( )</a:t>
            </a:r>
            <a:r>
              <a:rPr lang="en-US" sz="1600" b="0" i="0" u="none" strike="noStrike" baseline="0" dirty="0">
                <a:latin typeface="Palatino-Roman"/>
              </a:rPr>
              <a:t>, the </a:t>
            </a:r>
            <a:r>
              <a:rPr lang="en-US" sz="1600" b="1" i="0" u="none" strike="noStrike" baseline="0" dirty="0" err="1">
                <a:latin typeface="Palatino-Bold"/>
              </a:rPr>
              <a:t>getItem</a:t>
            </a:r>
            <a:r>
              <a:rPr lang="en-US" sz="1600" b="1" i="0" u="none" strike="noStrike" baseline="0" dirty="0">
                <a:latin typeface="Palatino-Bold"/>
              </a:rPr>
              <a:t>( ) </a:t>
            </a:r>
            <a:r>
              <a:rPr lang="en-US" sz="1600" b="0" i="0" u="none" strike="noStrike" baseline="0" dirty="0">
                <a:latin typeface="Palatino-Roman"/>
              </a:rPr>
              <a:t>method can be called on the </a:t>
            </a:r>
            <a:r>
              <a:rPr lang="en-US" sz="1600" b="1" i="0" u="none" strike="noStrike" baseline="0" dirty="0" err="1">
                <a:latin typeface="Palatino-Bold"/>
              </a:rPr>
              <a:t>ItemEvent</a:t>
            </a:r>
            <a:r>
              <a:rPr lang="en-US" sz="1600" b="1" i="0" u="none" strike="noStrike" baseline="0" dirty="0">
                <a:latin typeface="Palatino-Bold"/>
              </a:rPr>
              <a:t> </a:t>
            </a:r>
            <a:r>
              <a:rPr lang="en-US" sz="1600" b="0" i="0" u="none" strike="noStrike" baseline="0" dirty="0">
                <a:latin typeface="Palatino-Roman"/>
              </a:rPr>
              <a:t>object to obtain a reference to the </a:t>
            </a:r>
            <a:r>
              <a:rPr lang="en-US" sz="1600" b="1" i="0" u="none" strike="noStrike" baseline="0" dirty="0" err="1">
                <a:latin typeface="Palatino-Bold"/>
              </a:rPr>
              <a:t>JToggleButton</a:t>
            </a:r>
            <a:r>
              <a:rPr lang="en-US" sz="1600" b="1" i="0" u="none" strike="noStrike" baseline="0" dirty="0">
                <a:latin typeface="Palatino-Bold"/>
              </a:rPr>
              <a:t> </a:t>
            </a:r>
            <a:r>
              <a:rPr lang="en-US" sz="1600" b="0" i="0" u="none" strike="noStrike" baseline="0" dirty="0">
                <a:latin typeface="Palatino-Roman"/>
              </a:rPr>
              <a:t>instance that  generated the event. It is shown here:</a:t>
            </a:r>
          </a:p>
          <a:p>
            <a:pPr algn="l"/>
            <a:r>
              <a:rPr lang="en-IN" sz="1600" b="0" i="0" u="none" strike="noStrike" baseline="0" dirty="0">
                <a:latin typeface="Palatino-Roman"/>
              </a:rPr>
              <a:t>Object </a:t>
            </a:r>
            <a:r>
              <a:rPr lang="en-IN" sz="1600" b="0" i="0" u="none" strike="noStrike" baseline="0" dirty="0" err="1">
                <a:latin typeface="Palatino-Roman"/>
              </a:rPr>
              <a:t>getItem</a:t>
            </a:r>
            <a:r>
              <a:rPr lang="en-IN" sz="1600" b="0" i="0" u="none" strike="noStrike" baseline="0" dirty="0">
                <a:latin typeface="Palatino-Roman"/>
              </a:rPr>
              <a:t>( ) :</a:t>
            </a:r>
            <a:r>
              <a:rPr lang="en-US" sz="1600" b="0" i="0" u="none" strike="noStrike" baseline="0" dirty="0" err="1">
                <a:latin typeface="Palatino-Roman"/>
              </a:rPr>
              <a:t>Areference</a:t>
            </a:r>
            <a:r>
              <a:rPr lang="en-US" sz="1600" b="0" i="0" u="none" strike="noStrike" baseline="0" dirty="0">
                <a:latin typeface="Palatino-Roman"/>
              </a:rPr>
              <a:t> to the button is returned. </a:t>
            </a:r>
          </a:p>
          <a:p>
            <a:pPr algn="l"/>
            <a:r>
              <a:rPr lang="en-US" sz="1600" b="0" i="0" u="none" strike="noStrike" baseline="0" dirty="0">
                <a:latin typeface="Palatino-Roman"/>
              </a:rPr>
              <a:t>The easiest way to determine a toggle button’s state is by calling the </a:t>
            </a:r>
            <a:r>
              <a:rPr lang="en-US" sz="1600" b="1" i="0" u="none" strike="noStrike" baseline="0" dirty="0" err="1">
                <a:latin typeface="Palatino-Bold"/>
              </a:rPr>
              <a:t>isSelected</a:t>
            </a:r>
            <a:r>
              <a:rPr lang="en-US" sz="1600" b="1" i="0" u="none" strike="noStrike" baseline="0" dirty="0">
                <a:latin typeface="Palatino-Bold"/>
              </a:rPr>
              <a:t>( ) </a:t>
            </a:r>
            <a:r>
              <a:rPr lang="en-US" sz="1600" b="0" i="0" u="none" strike="noStrike" baseline="0" dirty="0">
                <a:latin typeface="Palatino-Roman"/>
              </a:rPr>
              <a:t>method (inherited from </a:t>
            </a:r>
            <a:r>
              <a:rPr lang="en-US" sz="1600" b="1" i="0" u="none" strike="noStrike" baseline="0" dirty="0" err="1">
                <a:latin typeface="Palatino-Bold"/>
              </a:rPr>
              <a:t>AbstractButton</a:t>
            </a:r>
            <a:r>
              <a:rPr lang="en-US" sz="1600" b="0" i="0" u="none" strike="noStrike" baseline="0" dirty="0">
                <a:latin typeface="Palatino-Roman"/>
              </a:rPr>
              <a:t>) on the button that generated the event. It is shown here:</a:t>
            </a:r>
          </a:p>
          <a:p>
            <a:pPr algn="l"/>
            <a:r>
              <a:rPr lang="en-IN" sz="1600" b="0" i="0" u="none" strike="noStrike" baseline="0" dirty="0" err="1">
                <a:latin typeface="Palatino-Roman"/>
              </a:rPr>
              <a:t>boolean</a:t>
            </a:r>
            <a:r>
              <a:rPr lang="en-IN" sz="1600" b="0" i="0" u="none" strike="noStrike" baseline="0" dirty="0">
                <a:latin typeface="Palatino-Roman"/>
              </a:rPr>
              <a:t> </a:t>
            </a:r>
            <a:r>
              <a:rPr lang="en-IN" sz="1600" b="0" i="0" u="none" strike="noStrike" baseline="0" dirty="0" err="1">
                <a:latin typeface="Palatino-Roman"/>
              </a:rPr>
              <a:t>isSelected</a:t>
            </a:r>
            <a:r>
              <a:rPr lang="en-IN" sz="1600" b="0" i="0" u="none" strike="noStrike" baseline="0" dirty="0">
                <a:latin typeface="Palatino-Roman"/>
              </a:rPr>
              <a:t>( )</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503917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800" b="1" i="0" u="none" strike="noStrike" baseline="0" dirty="0" err="1">
                <a:latin typeface="FranklinGothic-DemiCnd"/>
              </a:rPr>
              <a:t>JToggleButton</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2878773890"/>
              </p:ext>
            </p:extLst>
          </p:nvPr>
        </p:nvGraphicFramePr>
        <p:xfrm>
          <a:off x="395536" y="429513"/>
          <a:ext cx="8280920" cy="4374485"/>
        </p:xfrm>
        <a:graphic>
          <a:graphicData uri="http://schemas.openxmlformats.org/drawingml/2006/table">
            <a:tbl>
              <a:tblPr firstRow="1" bandRow="1">
                <a:tableStyleId>{5C22544A-7EE6-4342-B048-85BDC9FD1C3A}</a:tableStyleId>
              </a:tblPr>
              <a:tblGrid>
                <a:gridCol w="4032448">
                  <a:extLst>
                    <a:ext uri="{9D8B030D-6E8A-4147-A177-3AD203B41FA5}">
                      <a16:colId xmlns:a16="http://schemas.microsoft.com/office/drawing/2014/main" val="20000"/>
                    </a:ext>
                  </a:extLst>
                </a:gridCol>
                <a:gridCol w="4248472">
                  <a:extLst>
                    <a:ext uri="{9D8B030D-6E8A-4147-A177-3AD203B41FA5}">
                      <a16:colId xmlns:a16="http://schemas.microsoft.com/office/drawing/2014/main" val="20001"/>
                    </a:ext>
                  </a:extLst>
                </a:gridCol>
              </a:tblGrid>
              <a:tr h="4374485">
                <a:tc>
                  <a:txBody>
                    <a:bodyPr/>
                    <a:lstStyle/>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java.awt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java.awt.event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javax.swing</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&lt;applet code="</a:t>
                      </a:r>
                      <a:r>
                        <a:rPr lang="en-IN" sz="1600" b="0" i="0" u="none" strike="noStrike" cap="none" baseline="0" dirty="0" err="1">
                          <a:solidFill>
                            <a:schemeClr val="lt1"/>
                          </a:solidFill>
                          <a:latin typeface="+mn-lt"/>
                          <a:ea typeface="+mn-ea"/>
                          <a:cs typeface="+mn-cs"/>
                          <a:sym typeface="Arial"/>
                        </a:rPr>
                        <a:t>JToggleButtonDemo</a:t>
                      </a:r>
                      <a:r>
                        <a:rPr lang="en-IN" sz="1600" b="0" i="0" u="none" strike="noStrike" cap="none" baseline="0" dirty="0">
                          <a:solidFill>
                            <a:schemeClr val="lt1"/>
                          </a:solidFill>
                          <a:latin typeface="+mn-lt"/>
                          <a:ea typeface="+mn-ea"/>
                          <a:cs typeface="+mn-cs"/>
                          <a:sym typeface="Arial"/>
                        </a:rPr>
                        <a:t>" width=200 height=80&gt;</a:t>
                      </a:r>
                    </a:p>
                    <a:p>
                      <a:r>
                        <a:rPr lang="en-IN" sz="1600" b="0" i="0" u="none" strike="noStrike" cap="none" baseline="0" dirty="0">
                          <a:solidFill>
                            <a:schemeClr val="lt1"/>
                          </a:solidFill>
                          <a:latin typeface="+mn-lt"/>
                          <a:ea typeface="+mn-ea"/>
                          <a:cs typeface="+mn-cs"/>
                          <a:sym typeface="Arial"/>
                        </a:rPr>
                        <a:t>&lt;/applet&gt;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public class </a:t>
                      </a:r>
                      <a:r>
                        <a:rPr lang="en-IN" sz="1600" b="0" i="0" u="none" strike="noStrike" cap="none" baseline="0" dirty="0" err="1">
                          <a:solidFill>
                            <a:schemeClr val="lt1"/>
                          </a:solidFill>
                          <a:latin typeface="+mn-lt"/>
                          <a:ea typeface="+mn-ea"/>
                          <a:cs typeface="+mn-cs"/>
                          <a:sym typeface="Arial"/>
                        </a:rPr>
                        <a:t>JToggleButtonDemo</a:t>
                      </a:r>
                      <a:r>
                        <a:rPr lang="en-IN" sz="1600" b="0" i="0" u="none" strike="noStrike" cap="none" baseline="0" dirty="0">
                          <a:solidFill>
                            <a:schemeClr val="lt1"/>
                          </a:solidFill>
                          <a:latin typeface="+mn-lt"/>
                          <a:ea typeface="+mn-ea"/>
                          <a:cs typeface="+mn-cs"/>
                          <a:sym typeface="Arial"/>
                        </a:rPr>
                        <a:t> extends </a:t>
                      </a:r>
                      <a:r>
                        <a:rPr lang="en-IN" sz="1600" b="0" i="0" u="none" strike="noStrike" cap="none" baseline="0" dirty="0" err="1">
                          <a:solidFill>
                            <a:schemeClr val="lt1"/>
                          </a:solidFill>
                          <a:latin typeface="+mn-lt"/>
                          <a:ea typeface="+mn-ea"/>
                          <a:cs typeface="+mn-cs"/>
                          <a:sym typeface="Arial"/>
                        </a:rPr>
                        <a:t>JApplet</a:t>
                      </a:r>
                      <a:r>
                        <a:rPr lang="en-IN" sz="1600" b="0" i="0" u="none" strike="noStrike" cap="none" baseline="0" dirty="0">
                          <a:solidFill>
                            <a:schemeClr val="lt1"/>
                          </a:solidFill>
                          <a:latin typeface="+mn-lt"/>
                          <a:ea typeface="+mn-ea"/>
                          <a:cs typeface="+mn-cs"/>
                          <a:sym typeface="Arial"/>
                        </a:rPr>
                        <a:t> {</a:t>
                      </a:r>
                    </a:p>
                    <a:p>
                      <a:r>
                        <a:rPr lang="en-IN" sz="1600" b="0" i="0" u="none" strike="noStrike" cap="none" baseline="0" dirty="0" err="1">
                          <a:solidFill>
                            <a:schemeClr val="lt1"/>
                          </a:solidFill>
                          <a:latin typeface="+mn-lt"/>
                          <a:ea typeface="+mn-ea"/>
                          <a:cs typeface="+mn-cs"/>
                          <a:sym typeface="Arial"/>
                        </a:rPr>
                        <a:t>JLabel</a:t>
                      </a:r>
                      <a:r>
                        <a:rPr lang="en-IN" sz="1600" b="0" i="0" u="none" strike="noStrike" cap="none" baseline="0" dirty="0">
                          <a:solidFill>
                            <a:schemeClr val="lt1"/>
                          </a:solidFill>
                          <a:latin typeface="+mn-lt"/>
                          <a:ea typeface="+mn-ea"/>
                          <a:cs typeface="+mn-cs"/>
                          <a:sym typeface="Arial"/>
                        </a:rPr>
                        <a:t> </a:t>
                      </a:r>
                      <a:r>
                        <a:rPr lang="en-IN" sz="1600" b="0" i="0" u="none" strike="noStrike" cap="none" baseline="0" dirty="0" err="1">
                          <a:solidFill>
                            <a:schemeClr val="lt1"/>
                          </a:solidFill>
                          <a:latin typeface="+mn-lt"/>
                          <a:ea typeface="+mn-ea"/>
                          <a:cs typeface="+mn-cs"/>
                          <a:sym typeface="Arial"/>
                        </a:rPr>
                        <a:t>jlab</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err="1">
                          <a:solidFill>
                            <a:schemeClr val="lt1"/>
                          </a:solidFill>
                          <a:latin typeface="+mn-lt"/>
                          <a:ea typeface="+mn-ea"/>
                          <a:cs typeface="+mn-cs"/>
                          <a:sym typeface="Arial"/>
                        </a:rPr>
                        <a:t>JToggleButton</a:t>
                      </a:r>
                      <a:r>
                        <a:rPr lang="en-IN" sz="1600" b="0" i="0" u="none" strike="noStrike" cap="none" baseline="0" dirty="0">
                          <a:solidFill>
                            <a:schemeClr val="lt1"/>
                          </a:solidFill>
                          <a:latin typeface="+mn-lt"/>
                          <a:ea typeface="+mn-ea"/>
                          <a:cs typeface="+mn-cs"/>
                          <a:sym typeface="Arial"/>
                        </a:rPr>
                        <a:t> </a:t>
                      </a:r>
                      <a:r>
                        <a:rPr lang="en-IN" sz="1600" b="0" i="0" u="none" strike="noStrike" cap="none" baseline="0" dirty="0" err="1">
                          <a:solidFill>
                            <a:schemeClr val="lt1"/>
                          </a:solidFill>
                          <a:latin typeface="+mn-lt"/>
                          <a:ea typeface="+mn-ea"/>
                          <a:cs typeface="+mn-cs"/>
                          <a:sym typeface="Arial"/>
                        </a:rPr>
                        <a:t>jtbn</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public void </a:t>
                      </a:r>
                      <a:r>
                        <a:rPr lang="en-IN" sz="1600" b="0" i="0" u="none" strike="noStrike" cap="none" baseline="0" dirty="0" err="1">
                          <a:solidFill>
                            <a:schemeClr val="lt1"/>
                          </a:solidFill>
                          <a:latin typeface="+mn-lt"/>
                          <a:ea typeface="+mn-ea"/>
                          <a:cs typeface="+mn-cs"/>
                          <a:sym typeface="Arial"/>
                        </a:rPr>
                        <a:t>init</a:t>
                      </a:r>
                      <a:r>
                        <a:rPr lang="en-IN" sz="1600" b="0" i="0" u="none" strike="noStrike" cap="none" baseline="0" dirty="0">
                          <a:solidFill>
                            <a:schemeClr val="lt1"/>
                          </a:solidFill>
                          <a:latin typeface="+mn-lt"/>
                          <a:ea typeface="+mn-ea"/>
                          <a:cs typeface="+mn-cs"/>
                          <a:sym typeface="Arial"/>
                        </a:rPr>
                        <a:t>() {</a:t>
                      </a:r>
                    </a:p>
                    <a:p>
                      <a:r>
                        <a:rPr lang="en-IN" sz="1600" b="0" i="0" u="none" strike="noStrike" cap="none" baseline="0" dirty="0">
                          <a:solidFill>
                            <a:schemeClr val="lt1"/>
                          </a:solidFill>
                          <a:latin typeface="+mn-lt"/>
                          <a:ea typeface="+mn-ea"/>
                          <a:cs typeface="+mn-cs"/>
                          <a:sym typeface="Arial"/>
                        </a:rPr>
                        <a:t>try {</a:t>
                      </a:r>
                    </a:p>
                    <a:p>
                      <a:r>
                        <a:rPr lang="en-IN" sz="1600" b="0" i="0" u="none" strike="noStrike" cap="none" baseline="0" dirty="0" err="1">
                          <a:solidFill>
                            <a:schemeClr val="lt1"/>
                          </a:solidFill>
                          <a:latin typeface="+mn-lt"/>
                          <a:ea typeface="+mn-ea"/>
                          <a:cs typeface="+mn-cs"/>
                          <a:sym typeface="Arial"/>
                        </a:rPr>
                        <a:t>SwingUtilities.invokeAndWait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new Runnable() {</a:t>
                      </a:r>
                    </a:p>
                    <a:p>
                      <a:r>
                        <a:rPr lang="en-IN" sz="1600" b="0" i="0" u="none" strike="noStrike" cap="none" baseline="0" dirty="0">
                          <a:solidFill>
                            <a:schemeClr val="lt1"/>
                          </a:solidFill>
                          <a:latin typeface="+mn-lt"/>
                          <a:ea typeface="+mn-ea"/>
                          <a:cs typeface="+mn-cs"/>
                          <a:sym typeface="Arial"/>
                        </a:rPr>
                        <a:t>public void run() {</a:t>
                      </a:r>
                    </a:p>
                  </a:txBody>
                  <a:tcPr marL="68580" marR="68580" marT="34290" marB="34290"/>
                </a:tc>
                <a:tc>
                  <a:txBody>
                    <a:bodyPr/>
                    <a:lstStyle/>
                    <a:p>
                      <a:r>
                        <a:rPr lang="en-IN" sz="1600" b="0" i="0" u="none" strike="noStrike" cap="none" baseline="0" dirty="0" err="1">
                          <a:solidFill>
                            <a:schemeClr val="lt1"/>
                          </a:solidFill>
                          <a:latin typeface="+mn-lt"/>
                          <a:ea typeface="+mn-ea"/>
                          <a:cs typeface="+mn-cs"/>
                          <a:sym typeface="Arial"/>
                        </a:rPr>
                        <a:t>makeGUI</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endParaRPr lang="en-IN" sz="1600" b="0" i="0" u="none" strike="noStrike" cap="none" baseline="0" dirty="0">
                        <a:solidFill>
                          <a:schemeClr val="lt1"/>
                        </a:solidFill>
                        <a:latin typeface="+mn-lt"/>
                        <a:ea typeface="+mn-ea"/>
                        <a:cs typeface="+mn-cs"/>
                        <a:sym typeface="Arial"/>
                      </a:endParaRPr>
                    </a:p>
                    <a:p>
                      <a:r>
                        <a:rPr lang="en-IN" sz="1600" b="0" i="0" u="none" strike="noStrike" cap="none" baseline="0" dirty="0">
                          <a:solidFill>
                            <a:schemeClr val="lt1"/>
                          </a:solidFill>
                          <a:latin typeface="+mn-lt"/>
                          <a:ea typeface="+mn-ea"/>
                          <a:cs typeface="+mn-cs"/>
                          <a:sym typeface="Arial"/>
                        </a:rPr>
                        <a:t>} catch (Exception </a:t>
                      </a:r>
                      <a:r>
                        <a:rPr lang="en-IN" sz="1600" b="0" i="0" u="none" strike="noStrike" cap="none" baseline="0" dirty="0" err="1">
                          <a:solidFill>
                            <a:schemeClr val="lt1"/>
                          </a:solidFill>
                          <a:latin typeface="+mn-lt"/>
                          <a:ea typeface="+mn-ea"/>
                          <a:cs typeface="+mn-cs"/>
                          <a:sym typeface="Arial"/>
                        </a:rPr>
                        <a:t>exc</a:t>
                      </a:r>
                      <a:r>
                        <a:rPr lang="en-IN" sz="1600" b="0" i="0" u="none" strike="noStrike" cap="none" baseline="0" dirty="0">
                          <a:solidFill>
                            <a:schemeClr val="lt1"/>
                          </a:solidFill>
                          <a:latin typeface="+mn-lt"/>
                          <a:ea typeface="+mn-ea"/>
                          <a:cs typeface="+mn-cs"/>
                          <a:sym typeface="Arial"/>
                        </a:rPr>
                        <a:t>) {</a:t>
                      </a:r>
                    </a:p>
                    <a:p>
                      <a:r>
                        <a:rPr lang="en-US" sz="1600" b="0" i="0" u="none" strike="noStrike" cap="none" baseline="0" dirty="0" err="1">
                          <a:solidFill>
                            <a:schemeClr val="lt1"/>
                          </a:solidFill>
                          <a:latin typeface="+mn-lt"/>
                          <a:ea typeface="+mn-ea"/>
                          <a:cs typeface="+mn-cs"/>
                          <a:sym typeface="Arial"/>
                        </a:rPr>
                        <a:t>System.out.println</a:t>
                      </a:r>
                      <a:r>
                        <a:rPr lang="en-US" sz="1600" b="0" i="0" u="none" strike="noStrike" cap="none" baseline="0" dirty="0">
                          <a:solidFill>
                            <a:schemeClr val="lt1"/>
                          </a:solidFill>
                          <a:latin typeface="+mn-lt"/>
                          <a:ea typeface="+mn-ea"/>
                          <a:cs typeface="+mn-cs"/>
                          <a:sym typeface="Arial"/>
                        </a:rPr>
                        <a:t>("Can't create because of " + </a:t>
                      </a:r>
                      <a:r>
                        <a:rPr lang="en-US" sz="1600" b="0" i="0" u="none" strike="noStrike" cap="none" baseline="0" dirty="0" err="1">
                          <a:solidFill>
                            <a:schemeClr val="lt1"/>
                          </a:solidFill>
                          <a:latin typeface="+mn-lt"/>
                          <a:ea typeface="+mn-ea"/>
                          <a:cs typeface="+mn-cs"/>
                          <a:sym typeface="Arial"/>
                        </a:rPr>
                        <a:t>exc</a:t>
                      </a:r>
                      <a:r>
                        <a:rPr lang="en-US"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private void </a:t>
                      </a:r>
                      <a:r>
                        <a:rPr lang="en-IN" sz="1600" b="0" i="0" u="none" strike="noStrike" cap="none" baseline="0" dirty="0" err="1">
                          <a:solidFill>
                            <a:schemeClr val="lt1"/>
                          </a:solidFill>
                          <a:latin typeface="+mn-lt"/>
                          <a:ea typeface="+mn-ea"/>
                          <a:cs typeface="+mn-cs"/>
                          <a:sym typeface="Arial"/>
                        </a:rPr>
                        <a:t>makeGUI</a:t>
                      </a:r>
                      <a:r>
                        <a:rPr lang="en-IN" sz="1600" b="0" i="0" u="none" strike="noStrike" cap="none" baseline="0" dirty="0">
                          <a:solidFill>
                            <a:schemeClr val="lt1"/>
                          </a:solidFill>
                          <a:latin typeface="+mn-lt"/>
                          <a:ea typeface="+mn-ea"/>
                          <a:cs typeface="+mn-cs"/>
                          <a:sym typeface="Arial"/>
                        </a:rPr>
                        <a:t>() {</a:t>
                      </a:r>
                    </a:p>
                    <a:p>
                      <a:r>
                        <a:rPr lang="en-IN" sz="1600" b="0" i="0" u="none" strike="noStrike" cap="none" baseline="0" dirty="0">
                          <a:solidFill>
                            <a:schemeClr val="lt1"/>
                          </a:solidFill>
                          <a:latin typeface="+mn-lt"/>
                          <a:ea typeface="+mn-ea"/>
                          <a:cs typeface="+mn-cs"/>
                          <a:sym typeface="Arial"/>
                        </a:rPr>
                        <a:t>// Change to flow layout.</a:t>
                      </a:r>
                    </a:p>
                    <a:p>
                      <a:r>
                        <a:rPr lang="en-IN" sz="1600" b="0" i="0" u="none" strike="noStrike" cap="none" baseline="0" dirty="0" err="1">
                          <a:solidFill>
                            <a:schemeClr val="lt1"/>
                          </a:solidFill>
                          <a:latin typeface="+mn-lt"/>
                          <a:ea typeface="+mn-ea"/>
                          <a:cs typeface="+mn-cs"/>
                          <a:sym typeface="Arial"/>
                        </a:rPr>
                        <a:t>setLayout</a:t>
                      </a:r>
                      <a:r>
                        <a:rPr lang="en-IN" sz="1600" b="0" i="0" u="none" strike="noStrike" cap="none" baseline="0" dirty="0">
                          <a:solidFill>
                            <a:schemeClr val="lt1"/>
                          </a:solidFill>
                          <a:latin typeface="+mn-lt"/>
                          <a:ea typeface="+mn-ea"/>
                          <a:cs typeface="+mn-cs"/>
                          <a:sym typeface="Arial"/>
                        </a:rPr>
                        <a:t>(new </a:t>
                      </a:r>
                      <a:r>
                        <a:rPr lang="en-IN" sz="1600" b="0" i="0" u="none" strike="noStrike" cap="none" baseline="0" dirty="0" err="1">
                          <a:solidFill>
                            <a:schemeClr val="lt1"/>
                          </a:solidFill>
                          <a:latin typeface="+mn-lt"/>
                          <a:ea typeface="+mn-ea"/>
                          <a:cs typeface="+mn-cs"/>
                          <a:sym typeface="Arial"/>
                        </a:rPr>
                        <a:t>FlowLayout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 Create a label.</a:t>
                      </a:r>
                    </a:p>
                    <a:p>
                      <a:r>
                        <a:rPr lang="en-US" sz="1600" b="0" i="0" u="none" strike="noStrike" cap="none" baseline="0" dirty="0" err="1">
                          <a:solidFill>
                            <a:schemeClr val="lt1"/>
                          </a:solidFill>
                          <a:latin typeface="+mn-lt"/>
                          <a:ea typeface="+mn-ea"/>
                          <a:cs typeface="+mn-cs"/>
                          <a:sym typeface="Arial"/>
                        </a:rPr>
                        <a:t>jlab</a:t>
                      </a:r>
                      <a:r>
                        <a:rPr lang="en-US" sz="1600" b="0" i="0" u="none" strike="noStrike" cap="none" baseline="0" dirty="0">
                          <a:solidFill>
                            <a:schemeClr val="lt1"/>
                          </a:solidFill>
                          <a:latin typeface="+mn-lt"/>
                          <a:ea typeface="+mn-ea"/>
                          <a:cs typeface="+mn-cs"/>
                          <a:sym typeface="Arial"/>
                        </a:rPr>
                        <a:t> = new </a:t>
                      </a:r>
                      <a:r>
                        <a:rPr lang="en-US" sz="1600" b="0" i="0" u="none" strike="noStrike" cap="none" baseline="0" dirty="0" err="1">
                          <a:solidFill>
                            <a:schemeClr val="lt1"/>
                          </a:solidFill>
                          <a:latin typeface="+mn-lt"/>
                          <a:ea typeface="+mn-ea"/>
                          <a:cs typeface="+mn-cs"/>
                          <a:sym typeface="Arial"/>
                        </a:rPr>
                        <a:t>JLabel</a:t>
                      </a:r>
                      <a:r>
                        <a:rPr lang="en-US" sz="1600" b="0" i="0" u="none" strike="noStrike" cap="none" baseline="0" dirty="0">
                          <a:solidFill>
                            <a:schemeClr val="lt1"/>
                          </a:solidFill>
                          <a:latin typeface="+mn-lt"/>
                          <a:ea typeface="+mn-ea"/>
                          <a:cs typeface="+mn-cs"/>
                          <a:sym typeface="Arial"/>
                        </a:rPr>
                        <a:t>("Button is off.");</a:t>
                      </a:r>
                    </a:p>
                    <a:p>
                      <a:r>
                        <a:rPr lang="en-IN" sz="1600" b="0" i="0" u="none" strike="noStrike" cap="none" baseline="0" dirty="0">
                          <a:solidFill>
                            <a:schemeClr val="lt1"/>
                          </a:solidFill>
                          <a:latin typeface="+mn-lt"/>
                          <a:ea typeface="+mn-ea"/>
                          <a:cs typeface="+mn-cs"/>
                          <a:sym typeface="Arial"/>
                        </a:rPr>
                        <a:t>// Make a toggle button.</a:t>
                      </a:r>
                    </a:p>
                    <a:p>
                      <a:r>
                        <a:rPr lang="en-US" sz="1600" b="1" i="0" u="none" strike="noStrike" cap="none" baseline="0" dirty="0" err="1">
                          <a:solidFill>
                            <a:srgbClr val="FF0000"/>
                          </a:solidFill>
                          <a:latin typeface="+mn-lt"/>
                          <a:ea typeface="+mn-ea"/>
                          <a:cs typeface="+mn-cs"/>
                          <a:sym typeface="Arial"/>
                        </a:rPr>
                        <a:t>jtbn</a:t>
                      </a:r>
                      <a:r>
                        <a:rPr lang="en-US" sz="1600" b="1" i="0" u="none" strike="noStrike" cap="none" baseline="0" dirty="0">
                          <a:solidFill>
                            <a:srgbClr val="FF0000"/>
                          </a:solidFill>
                          <a:latin typeface="+mn-lt"/>
                          <a:ea typeface="+mn-ea"/>
                          <a:cs typeface="+mn-cs"/>
                          <a:sym typeface="Arial"/>
                        </a:rPr>
                        <a:t> = new </a:t>
                      </a:r>
                      <a:r>
                        <a:rPr lang="en-US" sz="1600" b="1" i="0" u="none" strike="noStrike" cap="none" baseline="0" dirty="0" err="1">
                          <a:solidFill>
                            <a:srgbClr val="FF0000"/>
                          </a:solidFill>
                          <a:latin typeface="+mn-lt"/>
                          <a:ea typeface="+mn-ea"/>
                          <a:cs typeface="+mn-cs"/>
                          <a:sym typeface="Arial"/>
                        </a:rPr>
                        <a:t>JToggleButton</a:t>
                      </a:r>
                      <a:r>
                        <a:rPr lang="en-US" sz="1600" b="1" i="0" u="none" strike="noStrike" cap="none" baseline="0" dirty="0">
                          <a:solidFill>
                            <a:srgbClr val="FF0000"/>
                          </a:solidFill>
                          <a:latin typeface="+mn-lt"/>
                          <a:ea typeface="+mn-ea"/>
                          <a:cs typeface="+mn-cs"/>
                          <a:sym typeface="Arial"/>
                        </a:rPr>
                        <a:t>("On/Off");</a:t>
                      </a:r>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84140199"/>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800" b="1" i="0" u="none" strike="noStrike" baseline="0" dirty="0" err="1">
                <a:latin typeface="FranklinGothic-DemiCnd"/>
              </a:rPr>
              <a:t>JToggleButton</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3116493663"/>
              </p:ext>
            </p:extLst>
          </p:nvPr>
        </p:nvGraphicFramePr>
        <p:xfrm>
          <a:off x="395536" y="429513"/>
          <a:ext cx="8280920" cy="4374485"/>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374485">
                <a:tc>
                  <a:txBody>
                    <a:bodyPr/>
                    <a:lstStyle/>
                    <a:p>
                      <a:r>
                        <a:rPr lang="en-US" sz="1600" b="0" i="0" u="none" strike="noStrike" cap="none" baseline="0" dirty="0">
                          <a:solidFill>
                            <a:schemeClr val="lt1"/>
                          </a:solidFill>
                          <a:latin typeface="+mn-lt"/>
                          <a:ea typeface="+mn-ea"/>
                          <a:cs typeface="+mn-cs"/>
                          <a:sym typeface="Arial"/>
                        </a:rPr>
                        <a:t>// Add an item listener for the toggle button.</a:t>
                      </a:r>
                    </a:p>
                    <a:p>
                      <a:r>
                        <a:rPr lang="en-IN" sz="1600" b="0" i="0" u="none" strike="noStrike" cap="none" baseline="0" dirty="0" err="1">
                          <a:solidFill>
                            <a:schemeClr val="lt1"/>
                          </a:solidFill>
                          <a:latin typeface="+mn-lt"/>
                          <a:ea typeface="+mn-ea"/>
                          <a:cs typeface="+mn-cs"/>
                          <a:sym typeface="Arial"/>
                        </a:rPr>
                        <a:t>jtbn.addItemListener</a:t>
                      </a:r>
                      <a:r>
                        <a:rPr lang="en-IN" sz="1600" b="0" i="0" u="none" strike="noStrike" cap="none" baseline="0" dirty="0">
                          <a:solidFill>
                            <a:schemeClr val="lt1"/>
                          </a:solidFill>
                          <a:latin typeface="+mn-lt"/>
                          <a:ea typeface="+mn-ea"/>
                          <a:cs typeface="+mn-cs"/>
                          <a:sym typeface="Arial"/>
                        </a:rPr>
                        <a:t>(new </a:t>
                      </a:r>
                      <a:r>
                        <a:rPr lang="en-IN" sz="1600" b="0" i="0" u="none" strike="noStrike" cap="none" baseline="0" dirty="0" err="1">
                          <a:solidFill>
                            <a:schemeClr val="lt1"/>
                          </a:solidFill>
                          <a:latin typeface="+mn-lt"/>
                          <a:ea typeface="+mn-ea"/>
                          <a:cs typeface="+mn-cs"/>
                          <a:sym typeface="Arial"/>
                        </a:rPr>
                        <a:t>ItemListener</a:t>
                      </a:r>
                      <a:r>
                        <a:rPr lang="en-IN" sz="1600" b="0" i="0" u="none" strike="noStrike" cap="none" baseline="0" dirty="0">
                          <a:solidFill>
                            <a:schemeClr val="lt1"/>
                          </a:solidFill>
                          <a:latin typeface="+mn-lt"/>
                          <a:ea typeface="+mn-ea"/>
                          <a:cs typeface="+mn-cs"/>
                          <a:sym typeface="Arial"/>
                        </a:rPr>
                        <a:t>() {</a:t>
                      </a:r>
                    </a:p>
                    <a:p>
                      <a:r>
                        <a:rPr lang="en-US" sz="1600" b="0" i="0" u="none" strike="noStrike" cap="none" baseline="0" dirty="0">
                          <a:solidFill>
                            <a:schemeClr val="lt1"/>
                          </a:solidFill>
                          <a:latin typeface="+mn-lt"/>
                          <a:ea typeface="+mn-ea"/>
                          <a:cs typeface="+mn-cs"/>
                          <a:sym typeface="Arial"/>
                        </a:rPr>
                        <a:t>public void </a:t>
                      </a:r>
                      <a:r>
                        <a:rPr lang="en-US" sz="1600" b="1" i="0" u="none" strike="noStrike" cap="none" baseline="0" dirty="0" err="1">
                          <a:solidFill>
                            <a:srgbClr val="FFFF00"/>
                          </a:solidFill>
                          <a:latin typeface="+mn-lt"/>
                          <a:ea typeface="+mn-ea"/>
                          <a:cs typeface="+mn-cs"/>
                          <a:sym typeface="Arial"/>
                        </a:rPr>
                        <a:t>itemStateChanged</a:t>
                      </a:r>
                      <a:r>
                        <a:rPr lang="en-US" sz="1600" b="0" i="0" u="none" strike="noStrike" cap="none" baseline="0" dirty="0">
                          <a:solidFill>
                            <a:schemeClr val="lt1"/>
                          </a:solidFill>
                          <a:latin typeface="+mn-lt"/>
                          <a:ea typeface="+mn-ea"/>
                          <a:cs typeface="+mn-cs"/>
                          <a:sym typeface="Arial"/>
                        </a:rPr>
                        <a:t>(</a:t>
                      </a:r>
                      <a:r>
                        <a:rPr lang="en-US" sz="1600" b="0" i="0" u="none" strike="noStrike" cap="none" baseline="0" dirty="0" err="1">
                          <a:solidFill>
                            <a:schemeClr val="lt1"/>
                          </a:solidFill>
                          <a:latin typeface="+mn-lt"/>
                          <a:ea typeface="+mn-ea"/>
                          <a:cs typeface="+mn-cs"/>
                          <a:sym typeface="Arial"/>
                        </a:rPr>
                        <a:t>ItemEvent</a:t>
                      </a:r>
                      <a:r>
                        <a:rPr lang="en-US" sz="1600" b="0" i="0" u="none" strike="noStrike" cap="none" baseline="0" dirty="0">
                          <a:solidFill>
                            <a:schemeClr val="lt1"/>
                          </a:solidFill>
                          <a:latin typeface="+mn-lt"/>
                          <a:ea typeface="+mn-ea"/>
                          <a:cs typeface="+mn-cs"/>
                          <a:sym typeface="Arial"/>
                        </a:rPr>
                        <a:t> </a:t>
                      </a:r>
                      <a:r>
                        <a:rPr lang="en-US" sz="1600" b="0" i="0" u="none" strike="noStrike" cap="none" baseline="0" dirty="0" err="1">
                          <a:solidFill>
                            <a:schemeClr val="lt1"/>
                          </a:solidFill>
                          <a:latin typeface="+mn-lt"/>
                          <a:ea typeface="+mn-ea"/>
                          <a:cs typeface="+mn-cs"/>
                          <a:sym typeface="Arial"/>
                        </a:rPr>
                        <a:t>ie</a:t>
                      </a:r>
                      <a:r>
                        <a:rPr lang="en-US" sz="1600" b="0" i="0" u="none" strike="noStrike" cap="none" baseline="0" dirty="0">
                          <a:solidFill>
                            <a:schemeClr val="lt1"/>
                          </a:solidFill>
                          <a:latin typeface="+mn-lt"/>
                          <a:ea typeface="+mn-ea"/>
                          <a:cs typeface="+mn-cs"/>
                          <a:sym typeface="Arial"/>
                        </a:rPr>
                        <a:t>) {</a:t>
                      </a:r>
                    </a:p>
                    <a:p>
                      <a:r>
                        <a:rPr lang="en-IN" sz="1600" b="0" i="0" u="none" strike="noStrike" cap="none" baseline="0" dirty="0">
                          <a:solidFill>
                            <a:schemeClr val="lt1"/>
                          </a:solidFill>
                          <a:latin typeface="+mn-lt"/>
                          <a:ea typeface="+mn-ea"/>
                          <a:cs typeface="+mn-cs"/>
                          <a:sym typeface="Arial"/>
                        </a:rPr>
                        <a:t>i</a:t>
                      </a:r>
                      <a:r>
                        <a:rPr lang="en-IN" sz="1600" b="0" i="0" u="none" strike="noStrike" cap="none" baseline="0" dirty="0">
                          <a:solidFill>
                            <a:srgbClr val="FF0000"/>
                          </a:solidFill>
                          <a:latin typeface="+mn-lt"/>
                          <a:ea typeface="+mn-ea"/>
                          <a:cs typeface="+mn-cs"/>
                          <a:sym typeface="Arial"/>
                        </a:rPr>
                        <a:t>f(</a:t>
                      </a:r>
                      <a:r>
                        <a:rPr lang="en-IN" sz="1600" b="0" i="0" u="none" strike="noStrike" cap="none" baseline="0" dirty="0" err="1">
                          <a:solidFill>
                            <a:srgbClr val="FF0000"/>
                          </a:solidFill>
                          <a:latin typeface="+mn-lt"/>
                          <a:ea typeface="+mn-ea"/>
                          <a:cs typeface="+mn-cs"/>
                          <a:sym typeface="Arial"/>
                        </a:rPr>
                        <a:t>jtbn.isSelected</a:t>
                      </a:r>
                      <a:r>
                        <a:rPr lang="en-IN" sz="1600" b="0" i="0" u="none" strike="noStrike" cap="none" baseline="0" dirty="0">
                          <a:solidFill>
                            <a:srgbClr val="FF0000"/>
                          </a:solidFill>
                          <a:latin typeface="+mn-lt"/>
                          <a:ea typeface="+mn-ea"/>
                          <a:cs typeface="+mn-cs"/>
                          <a:sym typeface="Arial"/>
                        </a:rPr>
                        <a:t>())</a:t>
                      </a:r>
                    </a:p>
                    <a:p>
                      <a:r>
                        <a:rPr lang="en-US" sz="1600" b="0" i="0" u="none" strike="noStrike" cap="none" baseline="0" dirty="0" err="1">
                          <a:solidFill>
                            <a:srgbClr val="FF0000"/>
                          </a:solidFill>
                          <a:latin typeface="+mn-lt"/>
                          <a:ea typeface="+mn-ea"/>
                          <a:cs typeface="+mn-cs"/>
                          <a:sym typeface="Arial"/>
                        </a:rPr>
                        <a:t>jlab.setText</a:t>
                      </a:r>
                      <a:r>
                        <a:rPr lang="en-US" sz="1600" b="0" i="0" u="none" strike="noStrike" cap="none" baseline="0" dirty="0">
                          <a:solidFill>
                            <a:srgbClr val="FF0000"/>
                          </a:solidFill>
                          <a:latin typeface="+mn-lt"/>
                          <a:ea typeface="+mn-ea"/>
                          <a:cs typeface="+mn-cs"/>
                          <a:sym typeface="Arial"/>
                        </a:rPr>
                        <a:t>("Button is on.");</a:t>
                      </a:r>
                    </a:p>
                    <a:p>
                      <a:r>
                        <a:rPr lang="en-IN" sz="1600" b="0" i="0" u="none" strike="noStrike" cap="none" baseline="0" dirty="0">
                          <a:solidFill>
                            <a:srgbClr val="FF0000"/>
                          </a:solidFill>
                          <a:latin typeface="+mn-lt"/>
                          <a:ea typeface="+mn-ea"/>
                          <a:cs typeface="+mn-cs"/>
                          <a:sym typeface="Arial"/>
                        </a:rPr>
                        <a:t>else</a:t>
                      </a:r>
                    </a:p>
                    <a:p>
                      <a:r>
                        <a:rPr lang="en-US" sz="1600" b="0" i="0" u="none" strike="noStrike" cap="none" baseline="0" dirty="0" err="1">
                          <a:solidFill>
                            <a:srgbClr val="FF0000"/>
                          </a:solidFill>
                          <a:latin typeface="+mn-lt"/>
                          <a:ea typeface="+mn-ea"/>
                          <a:cs typeface="+mn-cs"/>
                          <a:sym typeface="Arial"/>
                        </a:rPr>
                        <a:t>jlab.setText</a:t>
                      </a:r>
                      <a:r>
                        <a:rPr lang="en-US" sz="1600" b="0" i="0" u="none" strike="noStrike" cap="none" baseline="0" dirty="0">
                          <a:solidFill>
                            <a:srgbClr val="FF0000"/>
                          </a:solidFill>
                          <a:latin typeface="+mn-lt"/>
                          <a:ea typeface="+mn-ea"/>
                          <a:cs typeface="+mn-cs"/>
                          <a:sym typeface="Arial"/>
                        </a:rPr>
                        <a:t>("Button is off.");</a:t>
                      </a:r>
                    </a:p>
                    <a:p>
                      <a:r>
                        <a:rPr lang="en-IN" sz="1600" b="0" i="0" u="none" strike="noStrike" cap="none" baseline="0" dirty="0">
                          <a:solidFill>
                            <a:schemeClr val="lt1"/>
                          </a:solidFill>
                          <a:latin typeface="+mn-lt"/>
                          <a:ea typeface="+mn-ea"/>
                          <a:cs typeface="+mn-cs"/>
                          <a:sym typeface="Arial"/>
                        </a:rPr>
                        <a:t>}</a:t>
                      </a:r>
                      <a:endParaRPr lang="en-IN" sz="1200" dirty="0"/>
                    </a:p>
                    <a:p>
                      <a:endParaRPr lang="en-IN" sz="1600" b="0" i="0" u="none" strike="noStrike" cap="none" baseline="0" dirty="0">
                        <a:solidFill>
                          <a:schemeClr val="lt1"/>
                        </a:solidFill>
                        <a:latin typeface="+mn-lt"/>
                        <a:ea typeface="+mn-ea"/>
                        <a:cs typeface="+mn-cs"/>
                        <a:sym typeface="Arial"/>
                      </a:endParaRPr>
                    </a:p>
                    <a:p>
                      <a:r>
                        <a:rPr lang="en-IN" sz="1600" b="0" i="0" u="none" strike="noStrike" cap="none" baseline="0" dirty="0">
                          <a:solidFill>
                            <a:schemeClr val="lt1"/>
                          </a:solidFill>
                          <a:latin typeface="+mn-lt"/>
                          <a:ea typeface="+mn-ea"/>
                          <a:cs typeface="+mn-cs"/>
                          <a:sym typeface="Arial"/>
                        </a:rPr>
                        <a:t>});</a:t>
                      </a:r>
                    </a:p>
                    <a:p>
                      <a:r>
                        <a:rPr lang="en-US" sz="1600" b="0" i="0" u="none" strike="noStrike" cap="none" baseline="0" dirty="0">
                          <a:solidFill>
                            <a:schemeClr val="lt1"/>
                          </a:solidFill>
                          <a:latin typeface="+mn-lt"/>
                          <a:ea typeface="+mn-ea"/>
                          <a:cs typeface="+mn-cs"/>
                          <a:sym typeface="Arial"/>
                        </a:rPr>
                        <a:t>// Add the toggle button and label to the content pane.</a:t>
                      </a:r>
                    </a:p>
                    <a:p>
                      <a:r>
                        <a:rPr lang="en-IN" sz="1600" b="0" i="0" u="none" strike="noStrike" cap="none" baseline="0" dirty="0">
                          <a:solidFill>
                            <a:schemeClr val="lt1"/>
                          </a:solidFill>
                          <a:latin typeface="+mn-lt"/>
                          <a:ea typeface="+mn-ea"/>
                          <a:cs typeface="+mn-cs"/>
                          <a:sym typeface="Arial"/>
                        </a:rPr>
                        <a:t>add(</a:t>
                      </a:r>
                      <a:r>
                        <a:rPr lang="en-IN" sz="1600" b="0" i="0" u="none" strike="noStrike" cap="none" baseline="0" dirty="0" err="1">
                          <a:solidFill>
                            <a:schemeClr val="lt1"/>
                          </a:solidFill>
                          <a:latin typeface="+mn-lt"/>
                          <a:ea typeface="+mn-ea"/>
                          <a:cs typeface="+mn-cs"/>
                          <a:sym typeface="Arial"/>
                        </a:rPr>
                        <a:t>jtbn</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add(</a:t>
                      </a:r>
                      <a:r>
                        <a:rPr lang="en-IN" sz="1600" b="0" i="0" u="none" strike="noStrike" cap="none" baseline="0" dirty="0" err="1">
                          <a:solidFill>
                            <a:schemeClr val="lt1"/>
                          </a:solidFill>
                          <a:latin typeface="+mn-lt"/>
                          <a:ea typeface="+mn-ea"/>
                          <a:cs typeface="+mn-cs"/>
                          <a:sym typeface="Arial"/>
                        </a:rPr>
                        <a:t>jlab</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txBody>
                  <a:tcPr marL="68580" marR="68580" marT="34290" marB="34290"/>
                </a:tc>
                <a:tc>
                  <a:txBody>
                    <a:bodyPr/>
                    <a:lstStyle/>
                    <a:p>
                      <a:endParaRPr lang="en-IN" sz="1100" dirty="0"/>
                    </a:p>
                  </a:txBody>
                  <a:tcPr marL="68580" marR="68580" marT="34290" marB="34290"/>
                </a:tc>
                <a:extLst>
                  <a:ext uri="{0D108BD9-81ED-4DB2-BD59-A6C34878D82A}">
                    <a16:rowId xmlns:a16="http://schemas.microsoft.com/office/drawing/2014/main" val="10000"/>
                  </a:ext>
                </a:extLst>
              </a:tr>
            </a:tbl>
          </a:graphicData>
        </a:graphic>
      </p:graphicFrame>
      <p:pic>
        <p:nvPicPr>
          <p:cNvPr id="5" name="Picture 4">
            <a:extLst>
              <a:ext uri="{FF2B5EF4-FFF2-40B4-BE49-F238E27FC236}">
                <a16:creationId xmlns:a16="http://schemas.microsoft.com/office/drawing/2014/main" id="{1B182D2A-FADE-4A66-B24C-3C181964BB25}"/>
              </a:ext>
            </a:extLst>
          </p:cNvPr>
          <p:cNvPicPr>
            <a:picLocks noChangeAspect="1"/>
          </p:cNvPicPr>
          <p:nvPr/>
        </p:nvPicPr>
        <p:blipFill>
          <a:blip r:embed="rId2"/>
          <a:stretch>
            <a:fillRect/>
          </a:stretch>
        </p:blipFill>
        <p:spPr>
          <a:xfrm>
            <a:off x="4932040" y="1275606"/>
            <a:ext cx="3456384" cy="2592288"/>
          </a:xfrm>
          <a:prstGeom prst="rect">
            <a:avLst/>
          </a:prstGeom>
        </p:spPr>
      </p:pic>
    </p:spTree>
    <p:extLst>
      <p:ext uri="{BB962C8B-B14F-4D97-AF65-F5344CB8AC3E}">
        <p14:creationId xmlns:p14="http://schemas.microsoft.com/office/powerpoint/2010/main" val="2620330364"/>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7638631" cy="576064"/>
          </a:xfrm>
        </p:spPr>
        <p:txBody>
          <a:bodyPr/>
          <a:lstStyle/>
          <a:p>
            <a:r>
              <a:rPr lang="en-IN" b="1" i="0" u="none" strike="noStrike" baseline="0" dirty="0">
                <a:latin typeface="FranklinGothic-DemiCnd"/>
              </a:rPr>
              <a:t>Check Boxes</a:t>
            </a:r>
            <a:endParaRPr lang="en-IN" sz="4800" dirty="0"/>
          </a:p>
        </p:txBody>
      </p:sp>
      <p:sp>
        <p:nvSpPr>
          <p:cNvPr id="3" name="Text Placeholder 2"/>
          <p:cNvSpPr>
            <a:spLocks noGrp="1"/>
          </p:cNvSpPr>
          <p:nvPr>
            <p:ph type="body" idx="1"/>
          </p:nvPr>
        </p:nvSpPr>
        <p:spPr>
          <a:xfrm>
            <a:off x="539552" y="771550"/>
            <a:ext cx="8064896" cy="4248472"/>
          </a:xfrm>
        </p:spPr>
        <p:txBody>
          <a:bodyPr/>
          <a:lstStyle/>
          <a:p>
            <a:pPr algn="just">
              <a:buFont typeface="Wingdings" panose="05000000000000000000" pitchFamily="2" charset="2"/>
              <a:buChar char="Ø"/>
            </a:pPr>
            <a:r>
              <a:rPr lang="en-US" sz="1600" b="0" i="0" u="none" strike="noStrike" baseline="0" dirty="0">
                <a:latin typeface="Palatino-Roman"/>
              </a:rPr>
              <a:t>The </a:t>
            </a:r>
            <a:r>
              <a:rPr lang="en-US" sz="1600" b="1" i="0" u="none" strike="noStrike" baseline="0" dirty="0" err="1">
                <a:latin typeface="Palatino-Bold"/>
              </a:rPr>
              <a:t>JCheckBox</a:t>
            </a:r>
            <a:r>
              <a:rPr lang="en-US" sz="1600" b="1" i="0" u="none" strike="noStrike" baseline="0" dirty="0">
                <a:latin typeface="Palatino-Bold"/>
              </a:rPr>
              <a:t> </a:t>
            </a:r>
            <a:r>
              <a:rPr lang="en-US" sz="1600" b="0" i="0" u="none" strike="noStrike" baseline="0" dirty="0">
                <a:latin typeface="Palatino-Roman"/>
              </a:rPr>
              <a:t>class provides the functionality of a check box. Its immediate superclass is </a:t>
            </a:r>
            <a:r>
              <a:rPr lang="en-US" sz="1600" b="1" i="0" u="none" strike="noStrike" baseline="0" dirty="0" err="1">
                <a:latin typeface="Palatino-Bold"/>
              </a:rPr>
              <a:t>JToggleButton</a:t>
            </a:r>
            <a:r>
              <a:rPr lang="en-US" sz="1600" b="0" i="0" u="none" strike="noStrike" baseline="0" dirty="0">
                <a:latin typeface="Palatino-Roman"/>
              </a:rPr>
              <a:t>, which provides support for two-state buttons, as just described.</a:t>
            </a:r>
          </a:p>
          <a:p>
            <a:pPr algn="just">
              <a:buFont typeface="Wingdings" panose="05000000000000000000" pitchFamily="2" charset="2"/>
              <a:buChar char="Ø"/>
            </a:pPr>
            <a:r>
              <a:rPr lang="en-US" sz="1600" b="0" i="0" u="none" strike="noStrike" baseline="0" dirty="0">
                <a:latin typeface="Palatino-Roman"/>
              </a:rPr>
              <a:t> </a:t>
            </a:r>
            <a:r>
              <a:rPr lang="en-US" sz="1600" b="1" i="0" u="none" strike="noStrike" baseline="0" dirty="0" err="1">
                <a:latin typeface="Palatino-Bold"/>
              </a:rPr>
              <a:t>JCheckBox</a:t>
            </a:r>
            <a:r>
              <a:rPr lang="en-US" sz="1600" b="1" i="0" u="none" strike="noStrike" baseline="0" dirty="0">
                <a:latin typeface="Palatino-Bold"/>
              </a:rPr>
              <a:t> </a:t>
            </a:r>
            <a:r>
              <a:rPr lang="en-US" sz="1600" b="0" i="0" u="none" strike="noStrike" baseline="0" dirty="0">
                <a:latin typeface="Palatino-Roman"/>
              </a:rPr>
              <a:t>defines several constructors. The one used here is</a:t>
            </a:r>
          </a:p>
          <a:p>
            <a:pPr algn="just">
              <a:buFont typeface="Wingdings" panose="05000000000000000000" pitchFamily="2" charset="2"/>
              <a:buChar char="Ø"/>
            </a:pPr>
            <a:r>
              <a:rPr lang="en-IN" sz="1600" b="1" i="0" u="none" strike="noStrike" baseline="0" dirty="0" err="1">
                <a:solidFill>
                  <a:srgbClr val="00B050"/>
                </a:solidFill>
                <a:latin typeface="Palatino-Roman"/>
              </a:rPr>
              <a:t>JCheckBox</a:t>
            </a:r>
            <a:r>
              <a:rPr lang="en-IN" sz="1600" b="1" i="0" u="none" strike="noStrike" baseline="0" dirty="0">
                <a:solidFill>
                  <a:srgbClr val="00B050"/>
                </a:solidFill>
                <a:latin typeface="Palatino-Roman"/>
              </a:rPr>
              <a:t>(String </a:t>
            </a:r>
            <a:r>
              <a:rPr lang="en-IN" sz="1600" b="1" i="1" u="none" strike="noStrike" baseline="0" dirty="0">
                <a:solidFill>
                  <a:srgbClr val="00B050"/>
                </a:solidFill>
                <a:latin typeface="Palatino-Italic"/>
              </a:rPr>
              <a:t>str</a:t>
            </a:r>
            <a:r>
              <a:rPr lang="en-IN" sz="1600" b="1" i="0" u="none" strike="noStrike" baseline="0" dirty="0">
                <a:solidFill>
                  <a:srgbClr val="00B050"/>
                </a:solidFill>
                <a:latin typeface="Palatino-Roman"/>
              </a:rPr>
              <a:t>)</a:t>
            </a:r>
          </a:p>
          <a:p>
            <a:pPr algn="just">
              <a:buFont typeface="Wingdings" panose="05000000000000000000" pitchFamily="2" charset="2"/>
              <a:buChar char="Ø"/>
            </a:pPr>
            <a:r>
              <a:rPr lang="en-US" sz="1600" b="0" i="0" u="none" strike="noStrike" baseline="0" dirty="0">
                <a:latin typeface="Palatino-Roman"/>
              </a:rPr>
              <a:t>It creates a check box that has the text specified by </a:t>
            </a:r>
            <a:r>
              <a:rPr lang="en-US" sz="1600" b="0" i="1" u="none" strike="noStrike" baseline="0" dirty="0">
                <a:latin typeface="Palatino-Italic"/>
              </a:rPr>
              <a:t>str </a:t>
            </a:r>
            <a:r>
              <a:rPr lang="en-US" sz="1600" b="0" i="0" u="none" strike="noStrike" baseline="0" dirty="0">
                <a:latin typeface="Palatino-Roman"/>
              </a:rPr>
              <a:t>as a label</a:t>
            </a:r>
            <a:r>
              <a:rPr lang="en-US" sz="1600" b="0" i="1" u="none" strike="noStrike" baseline="0" dirty="0">
                <a:latin typeface="Palatino-Italic"/>
              </a:rPr>
              <a:t>. </a:t>
            </a:r>
            <a:r>
              <a:rPr lang="en-US" sz="1600" b="0" i="0" u="none" strike="noStrike" baseline="0" dirty="0">
                <a:latin typeface="Palatino-Roman"/>
              </a:rPr>
              <a:t>Other constructors let you specify the initial selection state of the button and specify an icon.</a:t>
            </a:r>
          </a:p>
          <a:p>
            <a:pPr algn="just">
              <a:buFont typeface="Wingdings" panose="05000000000000000000" pitchFamily="2" charset="2"/>
              <a:buChar char="Ø"/>
            </a:pPr>
            <a:r>
              <a:rPr lang="en-US" sz="1600" b="0" i="0" u="none" strike="noStrike" baseline="0" dirty="0">
                <a:latin typeface="Palatino-Roman"/>
              </a:rPr>
              <a:t>When the user selects or deselects a check box, an </a:t>
            </a:r>
            <a:r>
              <a:rPr lang="en-US" sz="1600" b="1" i="0" u="none" strike="noStrike" baseline="0" dirty="0" err="1">
                <a:latin typeface="Palatino-Bold"/>
              </a:rPr>
              <a:t>ItemEvent</a:t>
            </a:r>
            <a:r>
              <a:rPr lang="en-US" sz="1600" b="1" i="0" u="none" strike="noStrike" baseline="0" dirty="0">
                <a:latin typeface="Palatino-Bold"/>
              </a:rPr>
              <a:t> </a:t>
            </a:r>
            <a:r>
              <a:rPr lang="en-US" sz="1600" b="0" i="0" u="none" strike="noStrike" baseline="0" dirty="0">
                <a:latin typeface="Palatino-Roman"/>
              </a:rPr>
              <a:t>is generated. You can obtain a reference to the </a:t>
            </a:r>
            <a:r>
              <a:rPr lang="en-US" sz="1600" b="1" i="0" u="none" strike="noStrike" baseline="0" dirty="0" err="1">
                <a:latin typeface="Palatino-Bold"/>
              </a:rPr>
              <a:t>JCheckBox</a:t>
            </a:r>
            <a:r>
              <a:rPr lang="en-US" sz="1600" b="1" i="0" u="none" strike="noStrike" baseline="0" dirty="0">
                <a:latin typeface="Palatino-Bold"/>
              </a:rPr>
              <a:t> </a:t>
            </a:r>
            <a:r>
              <a:rPr lang="en-US" sz="1600" b="0" i="0" u="none" strike="noStrike" baseline="0" dirty="0">
                <a:latin typeface="Palatino-Roman"/>
              </a:rPr>
              <a:t>that generated the event by calling </a:t>
            </a:r>
            <a:r>
              <a:rPr lang="en-US" sz="1600" b="1" i="0" u="none" strike="noStrike" baseline="0" dirty="0" err="1">
                <a:latin typeface="Palatino-Bold"/>
              </a:rPr>
              <a:t>getItem</a:t>
            </a:r>
            <a:r>
              <a:rPr lang="en-US" sz="1600" b="1" i="0" u="none" strike="noStrike" baseline="0" dirty="0">
                <a:latin typeface="Palatino-Bold"/>
              </a:rPr>
              <a:t>( ) </a:t>
            </a:r>
            <a:r>
              <a:rPr lang="en-US" sz="1600" b="0" i="0" u="none" strike="noStrike" baseline="0" dirty="0">
                <a:latin typeface="Palatino-Roman"/>
              </a:rPr>
              <a:t>on the </a:t>
            </a:r>
            <a:r>
              <a:rPr lang="en-US" sz="1600" b="1" i="0" u="none" strike="noStrike" baseline="0" dirty="0" err="1">
                <a:latin typeface="Palatino-Bold"/>
              </a:rPr>
              <a:t>ItemEvent</a:t>
            </a:r>
            <a:r>
              <a:rPr lang="en-US" sz="1600" b="1" i="0" u="none" strike="noStrike" baseline="0" dirty="0">
                <a:latin typeface="Palatino-Bold"/>
              </a:rPr>
              <a:t> </a:t>
            </a:r>
            <a:r>
              <a:rPr lang="en-US" sz="1600" b="0" i="0" u="none" strike="noStrike" baseline="0" dirty="0">
                <a:latin typeface="Palatino-Roman"/>
              </a:rPr>
              <a:t>passed to the </a:t>
            </a:r>
            <a:r>
              <a:rPr lang="en-US" sz="1600" b="1" i="0" u="none" strike="noStrike" baseline="0" dirty="0" err="1">
                <a:latin typeface="Palatino-Bold"/>
              </a:rPr>
              <a:t>itemStateChanged</a:t>
            </a:r>
            <a:r>
              <a:rPr lang="en-US" sz="1600" b="1" i="0" u="none" strike="noStrike" baseline="0" dirty="0">
                <a:latin typeface="Palatino-Bold"/>
              </a:rPr>
              <a:t>( ) </a:t>
            </a:r>
            <a:r>
              <a:rPr lang="en-US" sz="1600" b="0" i="0" u="none" strike="noStrike" baseline="0" dirty="0">
                <a:latin typeface="Palatino-Roman"/>
              </a:rPr>
              <a:t>method defined by </a:t>
            </a:r>
            <a:r>
              <a:rPr lang="en-US" sz="1600" b="1" i="0" u="none" strike="noStrike" baseline="0" dirty="0" err="1">
                <a:latin typeface="Palatino-Bold"/>
              </a:rPr>
              <a:t>ItemListener</a:t>
            </a:r>
            <a:r>
              <a:rPr lang="en-US" sz="1600" b="0" i="0" u="none" strike="noStrike" baseline="0" dirty="0">
                <a:latin typeface="Palatino-Roman"/>
              </a:rPr>
              <a:t>. The easiest way to determine the selected state of a check box is to call </a:t>
            </a:r>
            <a:r>
              <a:rPr lang="en-US" sz="1600" b="1" i="0" u="none" strike="noStrike" baseline="0" dirty="0" err="1">
                <a:latin typeface="Palatino-Bold"/>
              </a:rPr>
              <a:t>isSelected</a:t>
            </a:r>
            <a:r>
              <a:rPr lang="en-US" sz="1600" b="1" i="0" u="none" strike="noStrike" baseline="0" dirty="0">
                <a:latin typeface="Palatino-Bold"/>
              </a:rPr>
              <a:t>( ) </a:t>
            </a:r>
            <a:r>
              <a:rPr lang="en-US" sz="1600" b="0" i="0" u="none" strike="noStrike" baseline="0" dirty="0">
                <a:latin typeface="Palatino-Roman"/>
              </a:rPr>
              <a:t>on the </a:t>
            </a:r>
            <a:r>
              <a:rPr lang="en-US" sz="1600" b="1" i="0" u="none" strike="noStrike" baseline="0" dirty="0" err="1">
                <a:latin typeface="Palatino-Bold"/>
              </a:rPr>
              <a:t>JCheckBox</a:t>
            </a:r>
            <a:r>
              <a:rPr lang="en-US" sz="1600" b="1" i="0" u="none" strike="noStrike" baseline="0" dirty="0">
                <a:latin typeface="Palatino-Bold"/>
              </a:rPr>
              <a:t>  </a:t>
            </a:r>
            <a:r>
              <a:rPr lang="en-IN" sz="1600" b="0" i="0" u="none" strike="noStrike" baseline="0" dirty="0">
                <a:latin typeface="Palatino-Roman"/>
              </a:rPr>
              <a:t>instance.</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11759734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800" b="1" i="0" u="none" strike="noStrike" baseline="0" dirty="0">
                <a:latin typeface="FranklinGothic-DemiCnd"/>
              </a:rPr>
              <a:t>Check Boxes</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565191656"/>
              </p:ext>
            </p:extLst>
          </p:nvPr>
        </p:nvGraphicFramePr>
        <p:xfrm>
          <a:off x="107504" y="429513"/>
          <a:ext cx="9001000" cy="4374485"/>
        </p:xfrm>
        <a:graphic>
          <a:graphicData uri="http://schemas.openxmlformats.org/drawingml/2006/table">
            <a:tbl>
              <a:tblPr firstRow="1" bandRow="1">
                <a:tableStyleId>{5C22544A-7EE6-4342-B048-85BDC9FD1C3A}</a:tableStyleId>
              </a:tblPr>
              <a:tblGrid>
                <a:gridCol w="4461365">
                  <a:extLst>
                    <a:ext uri="{9D8B030D-6E8A-4147-A177-3AD203B41FA5}">
                      <a16:colId xmlns:a16="http://schemas.microsoft.com/office/drawing/2014/main" val="20000"/>
                    </a:ext>
                  </a:extLst>
                </a:gridCol>
                <a:gridCol w="4539635">
                  <a:extLst>
                    <a:ext uri="{9D8B030D-6E8A-4147-A177-3AD203B41FA5}">
                      <a16:colId xmlns:a16="http://schemas.microsoft.com/office/drawing/2014/main" val="20001"/>
                    </a:ext>
                  </a:extLst>
                </a:gridCol>
              </a:tblGrid>
              <a:tr h="4374485">
                <a:tc>
                  <a:txBody>
                    <a:bodyPr/>
                    <a:lstStyle/>
                    <a:p>
                      <a:r>
                        <a:rPr lang="en-IN" sz="1600" b="0" i="0" u="none" strike="noStrike" cap="none" baseline="0" dirty="0">
                          <a:solidFill>
                            <a:schemeClr val="lt1"/>
                          </a:solidFill>
                          <a:latin typeface="+mn-lt"/>
                          <a:ea typeface="+mn-ea"/>
                          <a:cs typeface="+mn-cs"/>
                          <a:sym typeface="Arial"/>
                        </a:rPr>
                        <a:t>// Demonstrate </a:t>
                      </a:r>
                      <a:r>
                        <a:rPr lang="en-IN" sz="1600" b="0" i="0" u="none" strike="noStrike" cap="none" baseline="0" dirty="0" err="1">
                          <a:solidFill>
                            <a:schemeClr val="lt1"/>
                          </a:solidFill>
                          <a:latin typeface="+mn-lt"/>
                          <a:ea typeface="+mn-ea"/>
                          <a:cs typeface="+mn-cs"/>
                          <a:sym typeface="Arial"/>
                        </a:rPr>
                        <a:t>JCheckbox</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java.awt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java.awt.event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import </a:t>
                      </a:r>
                      <a:r>
                        <a:rPr lang="en-IN" sz="1600" b="0" i="0" u="none" strike="noStrike" cap="none" baseline="0" dirty="0" err="1">
                          <a:solidFill>
                            <a:schemeClr val="lt1"/>
                          </a:solidFill>
                          <a:latin typeface="+mn-lt"/>
                          <a:ea typeface="+mn-ea"/>
                          <a:cs typeface="+mn-cs"/>
                          <a:sym typeface="Arial"/>
                        </a:rPr>
                        <a:t>javax.swing</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US" sz="1600" b="0" i="0" u="none" strike="noStrike" cap="none" baseline="0" dirty="0">
                          <a:solidFill>
                            <a:schemeClr val="lt1"/>
                          </a:solidFill>
                          <a:latin typeface="+mn-lt"/>
                          <a:ea typeface="+mn-ea"/>
                          <a:cs typeface="+mn-cs"/>
                          <a:sym typeface="Arial"/>
                        </a:rPr>
                        <a:t>&lt;applet code="</a:t>
                      </a:r>
                      <a:r>
                        <a:rPr lang="en-US" sz="1600" b="0" i="0" u="none" strike="noStrike" cap="none" baseline="0" dirty="0" err="1">
                          <a:solidFill>
                            <a:schemeClr val="lt1"/>
                          </a:solidFill>
                          <a:latin typeface="+mn-lt"/>
                          <a:ea typeface="+mn-ea"/>
                          <a:cs typeface="+mn-cs"/>
                          <a:sym typeface="Arial"/>
                        </a:rPr>
                        <a:t>JCheckBoxDemo</a:t>
                      </a:r>
                      <a:r>
                        <a:rPr lang="en-US" sz="1600" b="0" i="0" u="none" strike="noStrike" cap="none" baseline="0" dirty="0">
                          <a:solidFill>
                            <a:schemeClr val="lt1"/>
                          </a:solidFill>
                          <a:latin typeface="+mn-lt"/>
                          <a:ea typeface="+mn-ea"/>
                          <a:cs typeface="+mn-cs"/>
                          <a:sym typeface="Arial"/>
                        </a:rPr>
                        <a:t>" width=270 height=50&gt;</a:t>
                      </a:r>
                    </a:p>
                    <a:p>
                      <a:r>
                        <a:rPr lang="en-IN" sz="1600" b="0" i="0" u="none" strike="noStrike" cap="none" baseline="0" dirty="0">
                          <a:solidFill>
                            <a:schemeClr val="lt1"/>
                          </a:solidFill>
                          <a:latin typeface="+mn-lt"/>
                          <a:ea typeface="+mn-ea"/>
                          <a:cs typeface="+mn-cs"/>
                          <a:sym typeface="Arial"/>
                        </a:rPr>
                        <a:t>&lt;/applet&gt;</a:t>
                      </a:r>
                    </a:p>
                    <a:p>
                      <a:r>
                        <a:rPr lang="en-IN" sz="1600" b="0" i="0" u="none" strike="noStrike" cap="none" baseline="0" dirty="0">
                          <a:solidFill>
                            <a:schemeClr val="lt1"/>
                          </a:solidFill>
                          <a:latin typeface="+mn-lt"/>
                          <a:ea typeface="+mn-ea"/>
                          <a:cs typeface="+mn-cs"/>
                          <a:sym typeface="Arial"/>
                        </a:rPr>
                        <a:t>*/</a:t>
                      </a:r>
                    </a:p>
                    <a:p>
                      <a:r>
                        <a:rPr lang="en-US" sz="1600" b="0" i="0" u="none" strike="noStrike" cap="none" baseline="0" dirty="0">
                          <a:solidFill>
                            <a:schemeClr val="lt1"/>
                          </a:solidFill>
                          <a:latin typeface="+mn-lt"/>
                          <a:ea typeface="+mn-ea"/>
                          <a:cs typeface="+mn-cs"/>
                          <a:sym typeface="Arial"/>
                        </a:rPr>
                        <a:t>public class </a:t>
                      </a:r>
                      <a:r>
                        <a:rPr lang="en-US" sz="1600" b="0" i="0" u="none" strike="noStrike" cap="none" baseline="0" dirty="0" err="1">
                          <a:solidFill>
                            <a:schemeClr val="lt1"/>
                          </a:solidFill>
                          <a:latin typeface="+mn-lt"/>
                          <a:ea typeface="+mn-ea"/>
                          <a:cs typeface="+mn-cs"/>
                          <a:sym typeface="Arial"/>
                        </a:rPr>
                        <a:t>JCheckBoxDemo</a:t>
                      </a:r>
                      <a:r>
                        <a:rPr lang="en-US" sz="1600" b="0" i="0" u="none" strike="noStrike" cap="none" baseline="0" dirty="0">
                          <a:solidFill>
                            <a:schemeClr val="lt1"/>
                          </a:solidFill>
                          <a:latin typeface="+mn-lt"/>
                          <a:ea typeface="+mn-ea"/>
                          <a:cs typeface="+mn-cs"/>
                          <a:sym typeface="Arial"/>
                        </a:rPr>
                        <a:t> extends </a:t>
                      </a:r>
                      <a:r>
                        <a:rPr lang="en-US" sz="1600" b="0" i="0" u="none" strike="noStrike" cap="none" baseline="0" dirty="0" err="1">
                          <a:solidFill>
                            <a:schemeClr val="lt1"/>
                          </a:solidFill>
                          <a:latin typeface="+mn-lt"/>
                          <a:ea typeface="+mn-ea"/>
                          <a:cs typeface="+mn-cs"/>
                          <a:sym typeface="Arial"/>
                        </a:rPr>
                        <a:t>JApplet</a:t>
                      </a:r>
                      <a:endParaRPr lang="en-US" sz="1600" b="0" i="0" u="none" strike="noStrike" cap="none" baseline="0" dirty="0">
                        <a:solidFill>
                          <a:schemeClr val="lt1"/>
                        </a:solidFill>
                        <a:latin typeface="+mn-lt"/>
                        <a:ea typeface="+mn-ea"/>
                        <a:cs typeface="+mn-cs"/>
                        <a:sym typeface="Arial"/>
                      </a:endParaRPr>
                    </a:p>
                    <a:p>
                      <a:r>
                        <a:rPr lang="en-IN" sz="1600" b="0" i="0" u="none" strike="noStrike" cap="none" baseline="0" dirty="0">
                          <a:solidFill>
                            <a:schemeClr val="lt1"/>
                          </a:solidFill>
                          <a:latin typeface="+mn-lt"/>
                          <a:ea typeface="+mn-ea"/>
                          <a:cs typeface="+mn-cs"/>
                          <a:sym typeface="Arial"/>
                        </a:rPr>
                        <a:t>implements </a:t>
                      </a:r>
                      <a:r>
                        <a:rPr lang="en-IN" sz="1600" b="0" i="0" u="none" strike="noStrike" cap="none" baseline="0" dirty="0" err="1">
                          <a:solidFill>
                            <a:schemeClr val="lt1"/>
                          </a:solidFill>
                          <a:latin typeface="+mn-lt"/>
                          <a:ea typeface="+mn-ea"/>
                          <a:cs typeface="+mn-cs"/>
                          <a:sym typeface="Arial"/>
                        </a:rPr>
                        <a:t>ItemListener</a:t>
                      </a:r>
                      <a:r>
                        <a:rPr lang="en-IN" sz="1600" b="0" i="0" u="none" strike="noStrike" cap="none" baseline="0" dirty="0">
                          <a:solidFill>
                            <a:schemeClr val="lt1"/>
                          </a:solidFill>
                          <a:latin typeface="+mn-lt"/>
                          <a:ea typeface="+mn-ea"/>
                          <a:cs typeface="+mn-cs"/>
                          <a:sym typeface="Arial"/>
                        </a:rPr>
                        <a:t> {</a:t>
                      </a:r>
                    </a:p>
                    <a:p>
                      <a:r>
                        <a:rPr lang="en-IN" sz="1600" b="0" i="0" u="none" strike="noStrike" cap="none" baseline="0" dirty="0" err="1">
                          <a:solidFill>
                            <a:schemeClr val="lt1"/>
                          </a:solidFill>
                          <a:latin typeface="+mn-lt"/>
                          <a:ea typeface="+mn-ea"/>
                          <a:cs typeface="+mn-cs"/>
                          <a:sym typeface="Arial"/>
                        </a:rPr>
                        <a:t>JLabel</a:t>
                      </a:r>
                      <a:r>
                        <a:rPr lang="en-IN" sz="1600" b="0" i="0" u="none" strike="noStrike" cap="none" baseline="0" dirty="0">
                          <a:solidFill>
                            <a:schemeClr val="lt1"/>
                          </a:solidFill>
                          <a:latin typeface="+mn-lt"/>
                          <a:ea typeface="+mn-ea"/>
                          <a:cs typeface="+mn-cs"/>
                          <a:sym typeface="Arial"/>
                        </a:rPr>
                        <a:t> </a:t>
                      </a:r>
                      <a:r>
                        <a:rPr lang="en-IN" sz="1600" b="0" i="0" u="none" strike="noStrike" cap="none" baseline="0" dirty="0" err="1">
                          <a:solidFill>
                            <a:schemeClr val="lt1"/>
                          </a:solidFill>
                          <a:latin typeface="+mn-lt"/>
                          <a:ea typeface="+mn-ea"/>
                          <a:cs typeface="+mn-cs"/>
                          <a:sym typeface="Arial"/>
                        </a:rPr>
                        <a:t>jlab</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public void </a:t>
                      </a:r>
                      <a:r>
                        <a:rPr lang="en-IN" sz="1600" b="0" i="0" u="none" strike="noStrike" cap="none" baseline="0" dirty="0" err="1">
                          <a:solidFill>
                            <a:schemeClr val="lt1"/>
                          </a:solidFill>
                          <a:latin typeface="+mn-lt"/>
                          <a:ea typeface="+mn-ea"/>
                          <a:cs typeface="+mn-cs"/>
                          <a:sym typeface="Arial"/>
                        </a:rPr>
                        <a:t>init</a:t>
                      </a:r>
                      <a:r>
                        <a:rPr lang="en-IN" sz="1600" b="0" i="0" u="none" strike="noStrike" cap="none" baseline="0" dirty="0">
                          <a:solidFill>
                            <a:schemeClr val="lt1"/>
                          </a:solidFill>
                          <a:latin typeface="+mn-lt"/>
                          <a:ea typeface="+mn-ea"/>
                          <a:cs typeface="+mn-cs"/>
                          <a:sym typeface="Arial"/>
                        </a:rPr>
                        <a:t>() {</a:t>
                      </a:r>
                    </a:p>
                    <a:p>
                      <a:r>
                        <a:rPr lang="en-IN" sz="1600" b="0" i="0" u="none" strike="noStrike" cap="none" baseline="0" dirty="0">
                          <a:solidFill>
                            <a:schemeClr val="lt1"/>
                          </a:solidFill>
                          <a:latin typeface="+mn-lt"/>
                          <a:ea typeface="+mn-ea"/>
                          <a:cs typeface="+mn-cs"/>
                          <a:sym typeface="Arial"/>
                        </a:rPr>
                        <a:t>try {</a:t>
                      </a:r>
                    </a:p>
                    <a:p>
                      <a:r>
                        <a:rPr lang="en-IN" sz="1600" b="0" i="0" u="none" strike="noStrike" cap="none" baseline="0" dirty="0" err="1">
                          <a:solidFill>
                            <a:schemeClr val="lt1"/>
                          </a:solidFill>
                          <a:latin typeface="+mn-lt"/>
                          <a:ea typeface="+mn-ea"/>
                          <a:cs typeface="+mn-cs"/>
                          <a:sym typeface="Arial"/>
                        </a:rPr>
                        <a:t>SwingUtilities.invokeAndWait</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new Runnable() {</a:t>
                      </a:r>
                    </a:p>
                    <a:p>
                      <a:r>
                        <a:rPr lang="en-IN" sz="1600" b="0" i="0" u="none" strike="noStrike" cap="none" baseline="0" dirty="0">
                          <a:solidFill>
                            <a:schemeClr val="lt1"/>
                          </a:solidFill>
                          <a:latin typeface="+mn-lt"/>
                          <a:ea typeface="+mn-ea"/>
                          <a:cs typeface="+mn-cs"/>
                          <a:sym typeface="Arial"/>
                        </a:rPr>
                        <a:t>public void run() {</a:t>
                      </a:r>
                    </a:p>
                  </a:txBody>
                  <a:tcPr marL="68580" marR="68580" marT="34290" marB="34290"/>
                </a:tc>
                <a:tc>
                  <a:txBody>
                    <a:bodyPr/>
                    <a:lstStyle/>
                    <a:p>
                      <a:r>
                        <a:rPr lang="en-IN" sz="1600" b="0" i="0" u="none" strike="noStrike" cap="none" baseline="0" dirty="0" err="1">
                          <a:solidFill>
                            <a:schemeClr val="lt1"/>
                          </a:solidFill>
                          <a:latin typeface="+mn-lt"/>
                          <a:ea typeface="+mn-ea"/>
                          <a:cs typeface="+mn-cs"/>
                          <a:sym typeface="Arial"/>
                        </a:rPr>
                        <a:t>makeGUI</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endParaRPr lang="en-US" sz="1600" b="0" i="0" u="none" strike="noStrike" cap="none" baseline="0" dirty="0">
                        <a:solidFill>
                          <a:schemeClr val="lt1"/>
                        </a:solidFill>
                        <a:latin typeface="+mn-lt"/>
                        <a:ea typeface="+mn-ea"/>
                        <a:cs typeface="+mn-cs"/>
                        <a:sym typeface="Arial"/>
                      </a:endParaRPr>
                    </a:p>
                    <a:p>
                      <a:r>
                        <a:rPr lang="en-IN" sz="1600" b="0" i="0" u="none" strike="noStrike" cap="none" baseline="0" dirty="0">
                          <a:solidFill>
                            <a:schemeClr val="lt1"/>
                          </a:solidFill>
                          <a:latin typeface="+mn-lt"/>
                          <a:ea typeface="+mn-ea"/>
                          <a:cs typeface="+mn-cs"/>
                          <a:sym typeface="Arial"/>
                        </a:rPr>
                        <a:t>} catch (Exception </a:t>
                      </a:r>
                      <a:r>
                        <a:rPr lang="en-IN" sz="1600" b="0" i="0" u="none" strike="noStrike" cap="none" baseline="0" dirty="0" err="1">
                          <a:solidFill>
                            <a:schemeClr val="lt1"/>
                          </a:solidFill>
                          <a:latin typeface="+mn-lt"/>
                          <a:ea typeface="+mn-ea"/>
                          <a:cs typeface="+mn-cs"/>
                          <a:sym typeface="Arial"/>
                        </a:rPr>
                        <a:t>exc</a:t>
                      </a:r>
                      <a:r>
                        <a:rPr lang="en-IN" sz="1600" b="0" i="0" u="none" strike="noStrike" cap="none" baseline="0" dirty="0">
                          <a:solidFill>
                            <a:schemeClr val="lt1"/>
                          </a:solidFill>
                          <a:latin typeface="+mn-lt"/>
                          <a:ea typeface="+mn-ea"/>
                          <a:cs typeface="+mn-cs"/>
                          <a:sym typeface="Arial"/>
                        </a:rPr>
                        <a:t>) {</a:t>
                      </a:r>
                    </a:p>
                    <a:p>
                      <a:r>
                        <a:rPr lang="en-US" sz="1600" b="0" i="0" u="none" strike="noStrike" cap="none" baseline="0" dirty="0" err="1">
                          <a:solidFill>
                            <a:schemeClr val="lt1"/>
                          </a:solidFill>
                          <a:latin typeface="+mn-lt"/>
                          <a:ea typeface="+mn-ea"/>
                          <a:cs typeface="+mn-cs"/>
                          <a:sym typeface="Arial"/>
                        </a:rPr>
                        <a:t>System.out.println</a:t>
                      </a:r>
                      <a:r>
                        <a:rPr lang="en-US" sz="1600" b="0" i="0" u="none" strike="noStrike" cap="none" baseline="0" dirty="0">
                          <a:solidFill>
                            <a:schemeClr val="lt1"/>
                          </a:solidFill>
                          <a:latin typeface="+mn-lt"/>
                          <a:ea typeface="+mn-ea"/>
                          <a:cs typeface="+mn-cs"/>
                          <a:sym typeface="Arial"/>
                        </a:rPr>
                        <a:t>("Can't create because of " + </a:t>
                      </a:r>
                      <a:r>
                        <a:rPr lang="en-US" sz="1600" b="0" i="0" u="none" strike="noStrike" cap="none" baseline="0" dirty="0" err="1">
                          <a:solidFill>
                            <a:schemeClr val="lt1"/>
                          </a:solidFill>
                          <a:latin typeface="+mn-lt"/>
                          <a:ea typeface="+mn-ea"/>
                          <a:cs typeface="+mn-cs"/>
                          <a:sym typeface="Arial"/>
                        </a:rPr>
                        <a:t>exc</a:t>
                      </a:r>
                      <a:r>
                        <a:rPr lang="en-US"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a:solidFill>
                            <a:schemeClr val="lt1"/>
                          </a:solidFill>
                          <a:latin typeface="+mn-lt"/>
                          <a:ea typeface="+mn-ea"/>
                          <a:cs typeface="+mn-cs"/>
                          <a:sym typeface="Arial"/>
                        </a:rPr>
                        <a:t>private void </a:t>
                      </a:r>
                      <a:r>
                        <a:rPr lang="en-IN" sz="1600" b="0" i="0" u="none" strike="noStrike" cap="none" baseline="0" dirty="0" err="1">
                          <a:solidFill>
                            <a:schemeClr val="lt1"/>
                          </a:solidFill>
                          <a:latin typeface="+mn-lt"/>
                          <a:ea typeface="+mn-ea"/>
                          <a:cs typeface="+mn-cs"/>
                          <a:sym typeface="Arial"/>
                        </a:rPr>
                        <a:t>makeGUI</a:t>
                      </a:r>
                      <a:r>
                        <a:rPr lang="en-IN" sz="1600" b="0" i="0" u="none" strike="noStrike" cap="none" baseline="0" dirty="0">
                          <a:solidFill>
                            <a:schemeClr val="lt1"/>
                          </a:solidFill>
                          <a:latin typeface="+mn-lt"/>
                          <a:ea typeface="+mn-ea"/>
                          <a:cs typeface="+mn-cs"/>
                          <a:sym typeface="Arial"/>
                        </a:rPr>
                        <a:t>() {</a:t>
                      </a:r>
                    </a:p>
                    <a:p>
                      <a:r>
                        <a:rPr lang="en-IN" sz="1600" b="0" i="0" u="none" strike="noStrike" cap="none" baseline="0" dirty="0">
                          <a:solidFill>
                            <a:schemeClr val="lt1"/>
                          </a:solidFill>
                          <a:latin typeface="+mn-lt"/>
                          <a:ea typeface="+mn-ea"/>
                          <a:cs typeface="+mn-cs"/>
                          <a:sym typeface="Arial"/>
                        </a:rPr>
                        <a:t>// Change to flow layout.</a:t>
                      </a:r>
                    </a:p>
                    <a:p>
                      <a:r>
                        <a:rPr lang="en-IN" sz="1600" b="0" i="0" u="none" strike="noStrike" cap="none" baseline="0" dirty="0" err="1">
                          <a:solidFill>
                            <a:schemeClr val="lt1"/>
                          </a:solidFill>
                          <a:latin typeface="+mn-lt"/>
                          <a:ea typeface="+mn-ea"/>
                          <a:cs typeface="+mn-cs"/>
                          <a:sym typeface="Arial"/>
                        </a:rPr>
                        <a:t>setLayout</a:t>
                      </a:r>
                      <a:r>
                        <a:rPr lang="en-IN" sz="1600" b="0" i="0" u="none" strike="noStrike" cap="none" baseline="0" dirty="0">
                          <a:solidFill>
                            <a:schemeClr val="lt1"/>
                          </a:solidFill>
                          <a:latin typeface="+mn-lt"/>
                          <a:ea typeface="+mn-ea"/>
                          <a:cs typeface="+mn-cs"/>
                          <a:sym typeface="Arial"/>
                        </a:rPr>
                        <a:t>(new </a:t>
                      </a:r>
                      <a:r>
                        <a:rPr lang="en-IN" sz="1600" b="0" i="0" u="none" strike="noStrike" cap="none" baseline="0" dirty="0" err="1">
                          <a:solidFill>
                            <a:schemeClr val="lt1"/>
                          </a:solidFill>
                          <a:latin typeface="+mn-lt"/>
                          <a:ea typeface="+mn-ea"/>
                          <a:cs typeface="+mn-cs"/>
                          <a:sym typeface="Arial"/>
                        </a:rPr>
                        <a:t>FlowLayout</a:t>
                      </a:r>
                      <a:r>
                        <a:rPr lang="en-IN" sz="1600" b="0" i="0" u="none" strike="noStrike" cap="none" baseline="0" dirty="0">
                          <a:solidFill>
                            <a:schemeClr val="lt1"/>
                          </a:solidFill>
                          <a:latin typeface="+mn-lt"/>
                          <a:ea typeface="+mn-ea"/>
                          <a:cs typeface="+mn-cs"/>
                          <a:sym typeface="Arial"/>
                        </a:rPr>
                        <a:t>());</a:t>
                      </a:r>
                    </a:p>
                    <a:p>
                      <a:r>
                        <a:rPr lang="en-US" sz="1600" b="0" i="0" u="none" strike="noStrike" cap="none" baseline="0" dirty="0">
                          <a:solidFill>
                            <a:schemeClr val="lt1"/>
                          </a:solidFill>
                          <a:latin typeface="+mn-lt"/>
                          <a:ea typeface="+mn-ea"/>
                          <a:cs typeface="+mn-cs"/>
                          <a:sym typeface="Arial"/>
                        </a:rPr>
                        <a:t>// Add check boxes to the content pane.</a:t>
                      </a:r>
                    </a:p>
                    <a:p>
                      <a:r>
                        <a:rPr lang="en-US" sz="1600" b="1" i="0" u="none" strike="noStrike" cap="none" baseline="0" dirty="0" err="1">
                          <a:solidFill>
                            <a:srgbClr val="FF0000"/>
                          </a:solidFill>
                          <a:latin typeface="+mn-lt"/>
                          <a:ea typeface="+mn-ea"/>
                          <a:cs typeface="+mn-cs"/>
                          <a:sym typeface="Arial"/>
                        </a:rPr>
                        <a:t>JCheckBox</a:t>
                      </a:r>
                      <a:r>
                        <a:rPr lang="en-US" sz="1600" b="1" i="0" u="none" strike="noStrike" cap="none" baseline="0" dirty="0">
                          <a:solidFill>
                            <a:srgbClr val="FF0000"/>
                          </a:solidFill>
                          <a:latin typeface="+mn-lt"/>
                          <a:ea typeface="+mn-ea"/>
                          <a:cs typeface="+mn-cs"/>
                          <a:sym typeface="Arial"/>
                        </a:rPr>
                        <a:t> </a:t>
                      </a:r>
                      <a:r>
                        <a:rPr lang="en-US" sz="1600" b="1" i="0" u="none" strike="noStrike" cap="none" baseline="0" dirty="0" err="1">
                          <a:solidFill>
                            <a:srgbClr val="FF0000"/>
                          </a:solidFill>
                          <a:latin typeface="+mn-lt"/>
                          <a:ea typeface="+mn-ea"/>
                          <a:cs typeface="+mn-cs"/>
                          <a:sym typeface="Arial"/>
                        </a:rPr>
                        <a:t>cb</a:t>
                      </a:r>
                      <a:r>
                        <a:rPr lang="en-US" sz="1600" b="1" i="0" u="none" strike="noStrike" cap="none" baseline="0" dirty="0">
                          <a:solidFill>
                            <a:srgbClr val="FF0000"/>
                          </a:solidFill>
                          <a:latin typeface="+mn-lt"/>
                          <a:ea typeface="+mn-ea"/>
                          <a:cs typeface="+mn-cs"/>
                          <a:sym typeface="Arial"/>
                        </a:rPr>
                        <a:t> = new </a:t>
                      </a:r>
                      <a:r>
                        <a:rPr lang="en-US" sz="1600" b="1" i="0" u="none" strike="noStrike" cap="none" baseline="0" dirty="0" err="1">
                          <a:solidFill>
                            <a:srgbClr val="FF0000"/>
                          </a:solidFill>
                          <a:latin typeface="+mn-lt"/>
                          <a:ea typeface="+mn-ea"/>
                          <a:cs typeface="+mn-cs"/>
                          <a:sym typeface="Arial"/>
                        </a:rPr>
                        <a:t>JCheckBox</a:t>
                      </a:r>
                      <a:r>
                        <a:rPr lang="en-US" sz="1600" b="1" i="0" u="none" strike="noStrike" cap="none" baseline="0" dirty="0">
                          <a:solidFill>
                            <a:srgbClr val="FF0000"/>
                          </a:solidFill>
                          <a:latin typeface="+mn-lt"/>
                          <a:ea typeface="+mn-ea"/>
                          <a:cs typeface="+mn-cs"/>
                          <a:sym typeface="Arial"/>
                        </a:rPr>
                        <a:t>("C");</a:t>
                      </a:r>
                    </a:p>
                    <a:p>
                      <a:r>
                        <a:rPr lang="en-IN" sz="1600" b="0" i="0" u="none" strike="noStrike" cap="none" baseline="0" dirty="0" err="1">
                          <a:solidFill>
                            <a:srgbClr val="FF0000"/>
                          </a:solidFill>
                          <a:latin typeface="+mn-lt"/>
                          <a:ea typeface="+mn-ea"/>
                          <a:cs typeface="+mn-cs"/>
                          <a:sym typeface="Arial"/>
                        </a:rPr>
                        <a:t>cb.addItemListener</a:t>
                      </a:r>
                      <a:r>
                        <a:rPr lang="en-IN" sz="1600" b="0" i="0" u="none" strike="noStrike" cap="none" baseline="0" dirty="0">
                          <a:solidFill>
                            <a:srgbClr val="FF0000"/>
                          </a:solidFill>
                          <a:latin typeface="+mn-lt"/>
                          <a:ea typeface="+mn-ea"/>
                          <a:cs typeface="+mn-cs"/>
                          <a:sym typeface="Arial"/>
                        </a:rPr>
                        <a:t>(this);</a:t>
                      </a:r>
                    </a:p>
                    <a:p>
                      <a:r>
                        <a:rPr lang="en-IN" sz="1600" b="0" i="0" u="none" strike="noStrike" cap="none" baseline="0" dirty="0">
                          <a:solidFill>
                            <a:schemeClr val="lt1"/>
                          </a:solidFill>
                          <a:latin typeface="+mn-lt"/>
                          <a:ea typeface="+mn-ea"/>
                          <a:cs typeface="+mn-cs"/>
                          <a:sym typeface="Arial"/>
                        </a:rPr>
                        <a:t>add(</a:t>
                      </a:r>
                      <a:r>
                        <a:rPr lang="en-IN" sz="1600" b="0" i="0" u="none" strike="noStrike" cap="none" baseline="0" dirty="0" err="1">
                          <a:solidFill>
                            <a:schemeClr val="lt1"/>
                          </a:solidFill>
                          <a:latin typeface="+mn-lt"/>
                          <a:ea typeface="+mn-ea"/>
                          <a:cs typeface="+mn-cs"/>
                          <a:sym typeface="Arial"/>
                        </a:rPr>
                        <a:t>cb</a:t>
                      </a:r>
                      <a:r>
                        <a:rPr lang="en-IN" sz="1600" b="0" i="0" u="none" strike="noStrike" cap="none" baseline="0" dirty="0">
                          <a:solidFill>
                            <a:schemeClr val="lt1"/>
                          </a:solidFill>
                          <a:latin typeface="+mn-lt"/>
                          <a:ea typeface="+mn-ea"/>
                          <a:cs typeface="+mn-cs"/>
                          <a:sym typeface="Arial"/>
                        </a:rPr>
                        <a:t>);</a:t>
                      </a:r>
                    </a:p>
                    <a:p>
                      <a:r>
                        <a:rPr lang="en-IN" sz="1600" b="0" i="0" u="none" strike="noStrike" cap="none" baseline="0" dirty="0" err="1">
                          <a:solidFill>
                            <a:srgbClr val="FF0000"/>
                          </a:solidFill>
                          <a:latin typeface="+mn-lt"/>
                          <a:ea typeface="+mn-ea"/>
                          <a:cs typeface="+mn-cs"/>
                          <a:sym typeface="Arial"/>
                        </a:rPr>
                        <a:t>cb</a:t>
                      </a:r>
                      <a:r>
                        <a:rPr lang="en-IN" sz="1600" b="0" i="0" u="none" strike="noStrike" cap="none" baseline="0" dirty="0">
                          <a:solidFill>
                            <a:srgbClr val="FF0000"/>
                          </a:solidFill>
                          <a:latin typeface="+mn-lt"/>
                          <a:ea typeface="+mn-ea"/>
                          <a:cs typeface="+mn-cs"/>
                          <a:sym typeface="Arial"/>
                        </a:rPr>
                        <a:t> = new </a:t>
                      </a:r>
                      <a:r>
                        <a:rPr lang="en-IN" sz="1600" b="0" i="0" u="none" strike="noStrike" cap="none" baseline="0" dirty="0" err="1">
                          <a:solidFill>
                            <a:srgbClr val="FF0000"/>
                          </a:solidFill>
                          <a:latin typeface="+mn-lt"/>
                          <a:ea typeface="+mn-ea"/>
                          <a:cs typeface="+mn-cs"/>
                          <a:sym typeface="Arial"/>
                        </a:rPr>
                        <a:t>JCheckBox</a:t>
                      </a:r>
                      <a:r>
                        <a:rPr lang="en-IN" sz="1600" b="0" i="0" u="none" strike="noStrike" cap="none" baseline="0" dirty="0">
                          <a:solidFill>
                            <a:srgbClr val="FF0000"/>
                          </a:solidFill>
                          <a:latin typeface="+mn-lt"/>
                          <a:ea typeface="+mn-ea"/>
                          <a:cs typeface="+mn-cs"/>
                          <a:sym typeface="Arial"/>
                        </a:rPr>
                        <a:t>("C++");</a:t>
                      </a:r>
                      <a:endParaRPr lang="en-IN" sz="1200" dirty="0">
                        <a:solidFill>
                          <a:srgbClr val="FF0000"/>
                        </a:solidFill>
                      </a:endParaRPr>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75807556"/>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800" b="1" i="0" u="none" strike="noStrike" baseline="0" dirty="0">
                <a:latin typeface="FranklinGothic-DemiCnd"/>
              </a:rPr>
              <a:t>Check Boxes</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3807579409"/>
              </p:ext>
            </p:extLst>
          </p:nvPr>
        </p:nvGraphicFramePr>
        <p:xfrm>
          <a:off x="395536" y="429513"/>
          <a:ext cx="8280920" cy="45491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374485">
                <a:tc>
                  <a:txBody>
                    <a:bodyPr/>
                    <a:lstStyle/>
                    <a:p>
                      <a:r>
                        <a:rPr lang="en-IN" sz="1400" b="0" i="0" u="none" strike="noStrike" cap="none" baseline="0" dirty="0" err="1">
                          <a:solidFill>
                            <a:schemeClr val="lt1"/>
                          </a:solidFill>
                          <a:latin typeface="+mn-lt"/>
                          <a:ea typeface="+mn-ea"/>
                          <a:cs typeface="+mn-cs"/>
                          <a:sym typeface="Arial"/>
                        </a:rPr>
                        <a:t>cb.addItemListener</a:t>
                      </a:r>
                      <a:r>
                        <a:rPr lang="en-IN" sz="1400" b="0" i="0" u="none" strike="noStrike" cap="none" baseline="0" dirty="0">
                          <a:solidFill>
                            <a:schemeClr val="lt1"/>
                          </a:solidFill>
                          <a:latin typeface="+mn-lt"/>
                          <a:ea typeface="+mn-ea"/>
                          <a:cs typeface="+mn-cs"/>
                          <a:sym typeface="Arial"/>
                        </a:rPr>
                        <a:t>(this);</a:t>
                      </a:r>
                    </a:p>
                    <a:p>
                      <a:r>
                        <a:rPr lang="en-IN" sz="1400" b="0" i="0" u="none" strike="noStrike" cap="none" baseline="0" dirty="0">
                          <a:solidFill>
                            <a:schemeClr val="lt1"/>
                          </a:solidFill>
                          <a:latin typeface="+mn-lt"/>
                          <a:ea typeface="+mn-ea"/>
                          <a:cs typeface="+mn-cs"/>
                          <a:sym typeface="Arial"/>
                        </a:rPr>
                        <a:t>add(</a:t>
                      </a:r>
                      <a:r>
                        <a:rPr lang="en-IN" sz="1400" b="0" i="0" u="none" strike="noStrike" cap="none" baseline="0" dirty="0" err="1">
                          <a:solidFill>
                            <a:schemeClr val="lt1"/>
                          </a:solidFill>
                          <a:latin typeface="+mn-lt"/>
                          <a:ea typeface="+mn-ea"/>
                          <a:cs typeface="+mn-cs"/>
                          <a:sym typeface="Arial"/>
                        </a:rPr>
                        <a:t>cb</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err="1">
                          <a:solidFill>
                            <a:srgbClr val="FF0000"/>
                          </a:solidFill>
                          <a:latin typeface="+mn-lt"/>
                          <a:ea typeface="+mn-ea"/>
                          <a:cs typeface="+mn-cs"/>
                          <a:sym typeface="Arial"/>
                        </a:rPr>
                        <a:t>cb</a:t>
                      </a:r>
                      <a:r>
                        <a:rPr lang="en-IN" sz="1400" b="0" i="0" u="none" strike="noStrike" cap="none" baseline="0" dirty="0">
                          <a:solidFill>
                            <a:srgbClr val="FF0000"/>
                          </a:solidFill>
                          <a:latin typeface="+mn-lt"/>
                          <a:ea typeface="+mn-ea"/>
                          <a:cs typeface="+mn-cs"/>
                          <a:sym typeface="Arial"/>
                        </a:rPr>
                        <a:t> = new </a:t>
                      </a:r>
                      <a:r>
                        <a:rPr lang="en-IN" sz="1400" b="0" i="0" u="none" strike="noStrike" cap="none" baseline="0" dirty="0" err="1">
                          <a:solidFill>
                            <a:srgbClr val="FF0000"/>
                          </a:solidFill>
                          <a:latin typeface="+mn-lt"/>
                          <a:ea typeface="+mn-ea"/>
                          <a:cs typeface="+mn-cs"/>
                          <a:sym typeface="Arial"/>
                        </a:rPr>
                        <a:t>JCheckBox</a:t>
                      </a:r>
                      <a:r>
                        <a:rPr lang="en-IN" sz="1400" b="0" i="0" u="none" strike="noStrike" cap="none" baseline="0" dirty="0">
                          <a:solidFill>
                            <a:srgbClr val="FF0000"/>
                          </a:solidFill>
                          <a:latin typeface="+mn-lt"/>
                          <a:ea typeface="+mn-ea"/>
                          <a:cs typeface="+mn-cs"/>
                          <a:sym typeface="Arial"/>
                        </a:rPr>
                        <a:t>("Java");</a:t>
                      </a:r>
                    </a:p>
                    <a:p>
                      <a:r>
                        <a:rPr lang="en-IN" sz="1400" b="0" i="0" u="none" strike="noStrike" cap="none" baseline="0" dirty="0" err="1">
                          <a:solidFill>
                            <a:schemeClr val="lt1"/>
                          </a:solidFill>
                          <a:latin typeface="+mn-lt"/>
                          <a:ea typeface="+mn-ea"/>
                          <a:cs typeface="+mn-cs"/>
                          <a:sym typeface="Arial"/>
                        </a:rPr>
                        <a:t>cb.addItemListener</a:t>
                      </a:r>
                      <a:r>
                        <a:rPr lang="en-IN" sz="1400" b="0" i="0" u="none" strike="noStrike" cap="none" baseline="0" dirty="0">
                          <a:solidFill>
                            <a:schemeClr val="lt1"/>
                          </a:solidFill>
                          <a:latin typeface="+mn-lt"/>
                          <a:ea typeface="+mn-ea"/>
                          <a:cs typeface="+mn-cs"/>
                          <a:sym typeface="Arial"/>
                        </a:rPr>
                        <a:t>(this);</a:t>
                      </a:r>
                    </a:p>
                    <a:p>
                      <a:r>
                        <a:rPr lang="en-IN" sz="1400" b="0" i="0" u="none" strike="noStrike" cap="none" baseline="0" dirty="0">
                          <a:solidFill>
                            <a:schemeClr val="lt1"/>
                          </a:solidFill>
                          <a:latin typeface="+mn-lt"/>
                          <a:ea typeface="+mn-ea"/>
                          <a:cs typeface="+mn-cs"/>
                          <a:sym typeface="Arial"/>
                        </a:rPr>
                        <a:t>add(</a:t>
                      </a:r>
                      <a:r>
                        <a:rPr lang="en-IN" sz="1400" b="0" i="0" u="none" strike="noStrike" cap="none" baseline="0" dirty="0" err="1">
                          <a:solidFill>
                            <a:schemeClr val="lt1"/>
                          </a:solidFill>
                          <a:latin typeface="+mn-lt"/>
                          <a:ea typeface="+mn-ea"/>
                          <a:cs typeface="+mn-cs"/>
                          <a:sym typeface="Arial"/>
                        </a:rPr>
                        <a:t>cb</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err="1">
                          <a:solidFill>
                            <a:srgbClr val="FF0000"/>
                          </a:solidFill>
                          <a:latin typeface="+mn-lt"/>
                          <a:ea typeface="+mn-ea"/>
                          <a:cs typeface="+mn-cs"/>
                          <a:sym typeface="Arial"/>
                        </a:rPr>
                        <a:t>cb</a:t>
                      </a:r>
                      <a:r>
                        <a:rPr lang="en-IN" sz="1400" b="0" i="0" u="none" strike="noStrike" cap="none" baseline="0" dirty="0">
                          <a:solidFill>
                            <a:srgbClr val="FF0000"/>
                          </a:solidFill>
                          <a:latin typeface="+mn-lt"/>
                          <a:ea typeface="+mn-ea"/>
                          <a:cs typeface="+mn-cs"/>
                          <a:sym typeface="Arial"/>
                        </a:rPr>
                        <a:t> = new </a:t>
                      </a:r>
                      <a:r>
                        <a:rPr lang="en-IN" sz="1400" b="0" i="0" u="none" strike="noStrike" cap="none" baseline="0" dirty="0" err="1">
                          <a:solidFill>
                            <a:srgbClr val="FF0000"/>
                          </a:solidFill>
                          <a:latin typeface="+mn-lt"/>
                          <a:ea typeface="+mn-ea"/>
                          <a:cs typeface="+mn-cs"/>
                          <a:sym typeface="Arial"/>
                        </a:rPr>
                        <a:t>JCheckBox</a:t>
                      </a:r>
                      <a:r>
                        <a:rPr lang="en-IN" sz="1400" b="0" i="0" u="none" strike="noStrike" cap="none" baseline="0" dirty="0">
                          <a:solidFill>
                            <a:srgbClr val="FF0000"/>
                          </a:solidFill>
                          <a:latin typeface="+mn-lt"/>
                          <a:ea typeface="+mn-ea"/>
                          <a:cs typeface="+mn-cs"/>
                          <a:sym typeface="Arial"/>
                        </a:rPr>
                        <a:t>("Perl");</a:t>
                      </a:r>
                    </a:p>
                    <a:p>
                      <a:r>
                        <a:rPr lang="en-IN" sz="1400" b="0" i="0" u="none" strike="noStrike" cap="none" baseline="0" dirty="0" err="1">
                          <a:solidFill>
                            <a:schemeClr val="lt1"/>
                          </a:solidFill>
                          <a:latin typeface="+mn-lt"/>
                          <a:ea typeface="+mn-ea"/>
                          <a:cs typeface="+mn-cs"/>
                          <a:sym typeface="Arial"/>
                        </a:rPr>
                        <a:t>cb.addItemListener</a:t>
                      </a:r>
                      <a:r>
                        <a:rPr lang="en-IN" sz="1400" b="0" i="0" u="none" strike="noStrike" cap="none" baseline="0" dirty="0">
                          <a:solidFill>
                            <a:schemeClr val="lt1"/>
                          </a:solidFill>
                          <a:latin typeface="+mn-lt"/>
                          <a:ea typeface="+mn-ea"/>
                          <a:cs typeface="+mn-cs"/>
                          <a:sym typeface="Arial"/>
                        </a:rPr>
                        <a:t>(this);</a:t>
                      </a:r>
                    </a:p>
                    <a:p>
                      <a:r>
                        <a:rPr lang="en-IN" sz="1400" b="0" i="0" u="none" strike="noStrike" cap="none" baseline="0" dirty="0">
                          <a:solidFill>
                            <a:schemeClr val="lt1"/>
                          </a:solidFill>
                          <a:latin typeface="+mn-lt"/>
                          <a:ea typeface="+mn-ea"/>
                          <a:cs typeface="+mn-cs"/>
                          <a:sym typeface="Arial"/>
                        </a:rPr>
                        <a:t>add(</a:t>
                      </a:r>
                      <a:r>
                        <a:rPr lang="en-IN" sz="1400" b="0" i="0" u="none" strike="noStrike" cap="none" baseline="0" dirty="0" err="1">
                          <a:solidFill>
                            <a:schemeClr val="lt1"/>
                          </a:solidFill>
                          <a:latin typeface="+mn-lt"/>
                          <a:ea typeface="+mn-ea"/>
                          <a:cs typeface="+mn-cs"/>
                          <a:sym typeface="Arial"/>
                        </a:rPr>
                        <a:t>cb</a:t>
                      </a:r>
                      <a:r>
                        <a:rPr lang="en-IN" sz="1400" b="0" i="0" u="none" strike="noStrike" cap="none" baseline="0" dirty="0">
                          <a:solidFill>
                            <a:schemeClr val="lt1"/>
                          </a:solidFill>
                          <a:latin typeface="+mn-lt"/>
                          <a:ea typeface="+mn-ea"/>
                          <a:cs typeface="+mn-cs"/>
                          <a:sym typeface="Arial"/>
                        </a:rPr>
                        <a:t>);</a:t>
                      </a:r>
                    </a:p>
                    <a:p>
                      <a:r>
                        <a:rPr lang="en-US" sz="1400" b="0" i="0" u="none" strike="noStrike" cap="none" baseline="0" dirty="0">
                          <a:solidFill>
                            <a:schemeClr val="lt1"/>
                          </a:solidFill>
                          <a:latin typeface="+mn-lt"/>
                          <a:ea typeface="+mn-ea"/>
                          <a:cs typeface="+mn-cs"/>
                          <a:sym typeface="Arial"/>
                        </a:rPr>
                        <a:t>// Create the label and add it to the content pane.</a:t>
                      </a:r>
                    </a:p>
                    <a:p>
                      <a:r>
                        <a:rPr lang="en-US" sz="1400" b="0" i="0" u="none" strike="noStrike" cap="none" baseline="0" dirty="0" err="1">
                          <a:solidFill>
                            <a:schemeClr val="lt1"/>
                          </a:solidFill>
                          <a:latin typeface="+mn-lt"/>
                          <a:ea typeface="+mn-ea"/>
                          <a:cs typeface="+mn-cs"/>
                          <a:sym typeface="Arial"/>
                        </a:rPr>
                        <a:t>jlab</a:t>
                      </a:r>
                      <a:r>
                        <a:rPr lang="en-US" sz="1400" b="0" i="0" u="none" strike="noStrike" cap="none" baseline="0" dirty="0">
                          <a:solidFill>
                            <a:schemeClr val="lt1"/>
                          </a:solidFill>
                          <a:latin typeface="+mn-lt"/>
                          <a:ea typeface="+mn-ea"/>
                          <a:cs typeface="+mn-cs"/>
                          <a:sym typeface="Arial"/>
                        </a:rPr>
                        <a:t> = new </a:t>
                      </a:r>
                      <a:r>
                        <a:rPr lang="en-US" sz="1400" b="0" i="0" u="none" strike="noStrike" cap="none" baseline="0" dirty="0" err="1">
                          <a:solidFill>
                            <a:schemeClr val="lt1"/>
                          </a:solidFill>
                          <a:latin typeface="+mn-lt"/>
                          <a:ea typeface="+mn-ea"/>
                          <a:cs typeface="+mn-cs"/>
                          <a:sym typeface="Arial"/>
                        </a:rPr>
                        <a:t>JLabel</a:t>
                      </a:r>
                      <a:r>
                        <a:rPr lang="en-US" sz="1400" b="0" i="0" u="none" strike="noStrike" cap="none" baseline="0" dirty="0">
                          <a:solidFill>
                            <a:schemeClr val="lt1"/>
                          </a:solidFill>
                          <a:latin typeface="+mn-lt"/>
                          <a:ea typeface="+mn-ea"/>
                          <a:cs typeface="+mn-cs"/>
                          <a:sym typeface="Arial"/>
                        </a:rPr>
                        <a:t>("Select languages");</a:t>
                      </a:r>
                    </a:p>
                    <a:p>
                      <a:r>
                        <a:rPr lang="en-IN" sz="1400" b="0" i="0" u="none" strike="noStrike" cap="none" baseline="0" dirty="0">
                          <a:solidFill>
                            <a:schemeClr val="lt1"/>
                          </a:solidFill>
                          <a:latin typeface="+mn-lt"/>
                          <a:ea typeface="+mn-ea"/>
                          <a:cs typeface="+mn-cs"/>
                          <a:sym typeface="Arial"/>
                        </a:rPr>
                        <a:t>add(</a:t>
                      </a:r>
                      <a:r>
                        <a:rPr lang="en-IN" sz="1400" b="0" i="0" u="none" strike="noStrike" cap="none" baseline="0" dirty="0" err="1">
                          <a:solidFill>
                            <a:schemeClr val="lt1"/>
                          </a:solidFill>
                          <a:latin typeface="+mn-lt"/>
                          <a:ea typeface="+mn-ea"/>
                          <a:cs typeface="+mn-cs"/>
                          <a:sym typeface="Arial"/>
                        </a:rPr>
                        <a:t>jlab</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US" sz="1400" b="0" i="0" u="none" strike="noStrike" cap="none" baseline="0" dirty="0">
                          <a:solidFill>
                            <a:schemeClr val="lt1"/>
                          </a:solidFill>
                          <a:latin typeface="+mn-lt"/>
                          <a:ea typeface="+mn-ea"/>
                          <a:cs typeface="+mn-cs"/>
                          <a:sym typeface="Arial"/>
                        </a:rPr>
                        <a:t>// Handle item events for the check boxes.</a:t>
                      </a:r>
                    </a:p>
                    <a:p>
                      <a:r>
                        <a:rPr lang="en-US" sz="1400" b="0" i="0" u="none" strike="noStrike" cap="none" baseline="0" dirty="0">
                          <a:solidFill>
                            <a:schemeClr val="lt1"/>
                          </a:solidFill>
                          <a:latin typeface="+mn-lt"/>
                          <a:ea typeface="+mn-ea"/>
                          <a:cs typeface="+mn-cs"/>
                          <a:sym typeface="Arial"/>
                        </a:rPr>
                        <a:t>public void </a:t>
                      </a:r>
                      <a:r>
                        <a:rPr lang="en-US" sz="1400" b="0" i="0" u="none" strike="noStrike" cap="none" baseline="0" dirty="0" err="1">
                          <a:solidFill>
                            <a:schemeClr val="lt1"/>
                          </a:solidFill>
                          <a:latin typeface="+mn-lt"/>
                          <a:ea typeface="+mn-ea"/>
                          <a:cs typeface="+mn-cs"/>
                          <a:sym typeface="Arial"/>
                        </a:rPr>
                        <a:t>itemStateChanged</a:t>
                      </a:r>
                      <a:r>
                        <a:rPr lang="en-US" sz="1400" b="0" i="0" u="none" strike="noStrike" cap="none" baseline="0" dirty="0">
                          <a:solidFill>
                            <a:schemeClr val="lt1"/>
                          </a:solidFill>
                          <a:latin typeface="+mn-lt"/>
                          <a:ea typeface="+mn-ea"/>
                          <a:cs typeface="+mn-cs"/>
                          <a:sym typeface="Arial"/>
                        </a:rPr>
                        <a:t>(</a:t>
                      </a:r>
                      <a:r>
                        <a:rPr lang="en-US" sz="1400" b="0" i="0" u="none" strike="noStrike" cap="none" baseline="0" dirty="0" err="1">
                          <a:solidFill>
                            <a:schemeClr val="lt1"/>
                          </a:solidFill>
                          <a:latin typeface="+mn-lt"/>
                          <a:ea typeface="+mn-ea"/>
                          <a:cs typeface="+mn-cs"/>
                          <a:sym typeface="Arial"/>
                        </a:rPr>
                        <a:t>ItemEvent</a:t>
                      </a:r>
                      <a:r>
                        <a:rPr lang="en-US" sz="1400" b="0" i="0" u="none" strike="noStrike" cap="none" baseline="0" dirty="0">
                          <a:solidFill>
                            <a:schemeClr val="lt1"/>
                          </a:solidFill>
                          <a:latin typeface="+mn-lt"/>
                          <a:ea typeface="+mn-ea"/>
                          <a:cs typeface="+mn-cs"/>
                          <a:sym typeface="Arial"/>
                        </a:rPr>
                        <a:t> </a:t>
                      </a:r>
                      <a:r>
                        <a:rPr lang="en-US" sz="1400" b="0" i="0" u="none" strike="noStrike" cap="none" baseline="0" dirty="0" err="1">
                          <a:solidFill>
                            <a:schemeClr val="lt1"/>
                          </a:solidFill>
                          <a:latin typeface="+mn-lt"/>
                          <a:ea typeface="+mn-ea"/>
                          <a:cs typeface="+mn-cs"/>
                          <a:sym typeface="Arial"/>
                        </a:rPr>
                        <a:t>ie</a:t>
                      </a:r>
                      <a:r>
                        <a:rPr lang="en-US" sz="1400" b="0" i="0" u="none" strike="noStrike" cap="none" baseline="0" dirty="0">
                          <a:solidFill>
                            <a:schemeClr val="lt1"/>
                          </a:solidFill>
                          <a:latin typeface="+mn-lt"/>
                          <a:ea typeface="+mn-ea"/>
                          <a:cs typeface="+mn-cs"/>
                          <a:sym typeface="Arial"/>
                        </a:rPr>
                        <a:t>) {</a:t>
                      </a:r>
                    </a:p>
                    <a:p>
                      <a:r>
                        <a:rPr lang="en-IN" sz="1400" b="0" i="0" u="none" strike="noStrike" cap="none" baseline="0" dirty="0" err="1">
                          <a:solidFill>
                            <a:schemeClr val="lt1"/>
                          </a:solidFill>
                          <a:latin typeface="+mn-lt"/>
                          <a:ea typeface="+mn-ea"/>
                          <a:cs typeface="+mn-cs"/>
                          <a:sym typeface="Arial"/>
                        </a:rPr>
                        <a:t>JCheckBox</a:t>
                      </a:r>
                      <a:r>
                        <a:rPr lang="en-IN" sz="1400" b="0" i="0" u="none" strike="noStrike" cap="none" baseline="0" dirty="0">
                          <a:solidFill>
                            <a:schemeClr val="lt1"/>
                          </a:solidFill>
                          <a:latin typeface="+mn-lt"/>
                          <a:ea typeface="+mn-ea"/>
                          <a:cs typeface="+mn-cs"/>
                          <a:sym typeface="Arial"/>
                        </a:rPr>
                        <a:t> </a:t>
                      </a:r>
                      <a:r>
                        <a:rPr lang="en-IN" sz="1400" b="0" i="0" u="none" strike="noStrike" cap="none" baseline="0" dirty="0" err="1">
                          <a:solidFill>
                            <a:schemeClr val="lt1"/>
                          </a:solidFill>
                          <a:latin typeface="+mn-lt"/>
                          <a:ea typeface="+mn-ea"/>
                          <a:cs typeface="+mn-cs"/>
                          <a:sym typeface="Arial"/>
                        </a:rPr>
                        <a:t>cb</a:t>
                      </a:r>
                      <a:r>
                        <a:rPr lang="en-IN" sz="1400" b="0" i="0" u="none" strike="noStrike" cap="none" baseline="0" dirty="0">
                          <a:solidFill>
                            <a:schemeClr val="lt1"/>
                          </a:solidFill>
                          <a:latin typeface="+mn-lt"/>
                          <a:ea typeface="+mn-ea"/>
                          <a:cs typeface="+mn-cs"/>
                          <a:sym typeface="Arial"/>
                        </a:rPr>
                        <a:t> = (</a:t>
                      </a:r>
                      <a:r>
                        <a:rPr lang="en-IN" sz="1400" b="0" i="0" u="none" strike="noStrike" cap="none" baseline="0" dirty="0" err="1">
                          <a:solidFill>
                            <a:schemeClr val="lt1"/>
                          </a:solidFill>
                          <a:latin typeface="+mn-lt"/>
                          <a:ea typeface="+mn-ea"/>
                          <a:cs typeface="+mn-cs"/>
                          <a:sym typeface="Arial"/>
                        </a:rPr>
                        <a:t>JCheckBox</a:t>
                      </a:r>
                      <a:r>
                        <a:rPr lang="en-IN" sz="1400" b="0" i="0" u="none" strike="noStrike" cap="none" baseline="0" dirty="0">
                          <a:solidFill>
                            <a:schemeClr val="lt1"/>
                          </a:solidFill>
                          <a:latin typeface="+mn-lt"/>
                          <a:ea typeface="+mn-ea"/>
                          <a:cs typeface="+mn-cs"/>
                          <a:sym typeface="Arial"/>
                        </a:rPr>
                        <a:t>)</a:t>
                      </a:r>
                      <a:r>
                        <a:rPr lang="en-IN" sz="1400" b="0" i="0" u="none" strike="noStrike" cap="none" baseline="0" dirty="0" err="1">
                          <a:solidFill>
                            <a:schemeClr val="lt1"/>
                          </a:solidFill>
                          <a:latin typeface="+mn-lt"/>
                          <a:ea typeface="+mn-ea"/>
                          <a:cs typeface="+mn-cs"/>
                          <a:sym typeface="Arial"/>
                        </a:rPr>
                        <a:t>ie.getItem</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if(</a:t>
                      </a:r>
                      <a:r>
                        <a:rPr lang="en-IN" sz="1400" b="0" i="0" u="none" strike="noStrike" cap="none" baseline="0" dirty="0" err="1">
                          <a:solidFill>
                            <a:schemeClr val="lt1"/>
                          </a:solidFill>
                          <a:latin typeface="+mn-lt"/>
                          <a:ea typeface="+mn-ea"/>
                          <a:cs typeface="+mn-cs"/>
                          <a:sym typeface="Arial"/>
                        </a:rPr>
                        <a:t>cb.isSelected</a:t>
                      </a:r>
                      <a:r>
                        <a:rPr lang="en-IN" sz="1400" b="0" i="0" u="none" strike="noStrike" cap="none" baseline="0" dirty="0">
                          <a:solidFill>
                            <a:schemeClr val="lt1"/>
                          </a:solidFill>
                          <a:latin typeface="+mn-lt"/>
                          <a:ea typeface="+mn-ea"/>
                          <a:cs typeface="+mn-cs"/>
                          <a:sym typeface="Arial"/>
                        </a:rPr>
                        <a:t>())</a:t>
                      </a:r>
                    </a:p>
                    <a:p>
                      <a:r>
                        <a:rPr lang="en-US" sz="1400" b="0" i="0" u="none" strike="noStrike" cap="none" baseline="0" dirty="0" err="1">
                          <a:solidFill>
                            <a:schemeClr val="lt1"/>
                          </a:solidFill>
                          <a:latin typeface="+mn-lt"/>
                          <a:ea typeface="+mn-ea"/>
                          <a:cs typeface="+mn-cs"/>
                          <a:sym typeface="Arial"/>
                        </a:rPr>
                        <a:t>jlab.setText</a:t>
                      </a:r>
                      <a:r>
                        <a:rPr lang="en-US" sz="1400" b="0" i="0" u="none" strike="noStrike" cap="none" baseline="0" dirty="0">
                          <a:solidFill>
                            <a:schemeClr val="lt1"/>
                          </a:solidFill>
                          <a:latin typeface="+mn-lt"/>
                          <a:ea typeface="+mn-ea"/>
                          <a:cs typeface="+mn-cs"/>
                          <a:sym typeface="Arial"/>
                        </a:rPr>
                        <a:t>(</a:t>
                      </a:r>
                      <a:r>
                        <a:rPr lang="en-US" sz="1400" b="0" i="0" u="none" strike="noStrike" cap="none" baseline="0" dirty="0" err="1">
                          <a:solidFill>
                            <a:schemeClr val="lt1"/>
                          </a:solidFill>
                          <a:latin typeface="+mn-lt"/>
                          <a:ea typeface="+mn-ea"/>
                          <a:cs typeface="+mn-cs"/>
                          <a:sym typeface="Arial"/>
                        </a:rPr>
                        <a:t>cb.getText</a:t>
                      </a:r>
                      <a:r>
                        <a:rPr lang="en-US" sz="1400" b="0" i="0" u="none" strike="noStrike" cap="none" baseline="0" dirty="0">
                          <a:solidFill>
                            <a:schemeClr val="lt1"/>
                          </a:solidFill>
                          <a:latin typeface="+mn-lt"/>
                          <a:ea typeface="+mn-ea"/>
                          <a:cs typeface="+mn-cs"/>
                          <a:sym typeface="Arial"/>
                        </a:rPr>
                        <a:t>() + " is selected");</a:t>
                      </a:r>
                    </a:p>
                    <a:p>
                      <a:r>
                        <a:rPr lang="en-IN" sz="1400" b="0" i="0" u="none" strike="noStrike" cap="none" baseline="0" dirty="0">
                          <a:solidFill>
                            <a:schemeClr val="lt1"/>
                          </a:solidFill>
                          <a:latin typeface="+mn-lt"/>
                          <a:ea typeface="+mn-ea"/>
                          <a:cs typeface="+mn-cs"/>
                          <a:sym typeface="Arial"/>
                        </a:rPr>
                        <a:t>else</a:t>
                      </a:r>
                    </a:p>
                    <a:p>
                      <a:r>
                        <a:rPr lang="en-US" sz="1400" b="0" i="0" u="none" strike="noStrike" cap="none" baseline="0" dirty="0" err="1">
                          <a:solidFill>
                            <a:schemeClr val="lt1"/>
                          </a:solidFill>
                          <a:latin typeface="+mn-lt"/>
                          <a:ea typeface="+mn-ea"/>
                          <a:cs typeface="+mn-cs"/>
                          <a:sym typeface="Arial"/>
                        </a:rPr>
                        <a:t>jlab.setText</a:t>
                      </a:r>
                      <a:r>
                        <a:rPr lang="en-US" sz="1400" b="0" i="0" u="none" strike="noStrike" cap="none" baseline="0" dirty="0">
                          <a:solidFill>
                            <a:schemeClr val="lt1"/>
                          </a:solidFill>
                          <a:latin typeface="+mn-lt"/>
                          <a:ea typeface="+mn-ea"/>
                          <a:cs typeface="+mn-cs"/>
                          <a:sym typeface="Arial"/>
                        </a:rPr>
                        <a:t>(</a:t>
                      </a:r>
                      <a:r>
                        <a:rPr lang="en-US" sz="1400" b="0" i="0" u="none" strike="noStrike" cap="none" baseline="0" dirty="0" err="1">
                          <a:solidFill>
                            <a:schemeClr val="lt1"/>
                          </a:solidFill>
                          <a:latin typeface="+mn-lt"/>
                          <a:ea typeface="+mn-ea"/>
                          <a:cs typeface="+mn-cs"/>
                          <a:sym typeface="Arial"/>
                        </a:rPr>
                        <a:t>cb.getText</a:t>
                      </a:r>
                      <a:r>
                        <a:rPr lang="en-US" sz="1400" b="0" i="0" u="none" strike="noStrike" cap="none" baseline="0" dirty="0">
                          <a:solidFill>
                            <a:schemeClr val="lt1"/>
                          </a:solidFill>
                          <a:latin typeface="+mn-lt"/>
                          <a:ea typeface="+mn-ea"/>
                          <a:cs typeface="+mn-cs"/>
                          <a:sym typeface="Arial"/>
                        </a:rPr>
                        <a:t>() + " is cleared");</a:t>
                      </a:r>
                    </a:p>
                    <a:p>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txBody>
                  <a:tcPr marL="68580" marR="68580" marT="34290" marB="34290"/>
                </a:tc>
                <a:tc>
                  <a:txBody>
                    <a:bodyPr/>
                    <a:lstStyle/>
                    <a:p>
                      <a:endParaRPr lang="en-US" sz="1400" b="0" i="0" u="none" strike="noStrike" cap="none" baseline="0" dirty="0">
                        <a:solidFill>
                          <a:schemeClr val="lt1"/>
                        </a:solidFill>
                        <a:latin typeface="+mn-lt"/>
                        <a:ea typeface="+mn-ea"/>
                        <a:cs typeface="+mn-cs"/>
                        <a:sym typeface="Arial"/>
                      </a:endParaRPr>
                    </a:p>
                  </a:txBody>
                  <a:tcPr marL="68580" marR="68580" marT="34290" marB="34290"/>
                </a:tc>
                <a:extLst>
                  <a:ext uri="{0D108BD9-81ED-4DB2-BD59-A6C34878D82A}">
                    <a16:rowId xmlns:a16="http://schemas.microsoft.com/office/drawing/2014/main" val="10000"/>
                  </a:ext>
                </a:extLst>
              </a:tr>
            </a:tbl>
          </a:graphicData>
        </a:graphic>
      </p:graphicFrame>
      <p:pic>
        <p:nvPicPr>
          <p:cNvPr id="5" name="Picture 4">
            <a:extLst>
              <a:ext uri="{FF2B5EF4-FFF2-40B4-BE49-F238E27FC236}">
                <a16:creationId xmlns:a16="http://schemas.microsoft.com/office/drawing/2014/main" id="{2C37C6B1-F0C9-4B3D-8BDB-B16239CC09A0}"/>
              </a:ext>
            </a:extLst>
          </p:cNvPr>
          <p:cNvPicPr>
            <a:picLocks noChangeAspect="1"/>
          </p:cNvPicPr>
          <p:nvPr/>
        </p:nvPicPr>
        <p:blipFill>
          <a:blip r:embed="rId2"/>
          <a:stretch>
            <a:fillRect/>
          </a:stretch>
        </p:blipFill>
        <p:spPr>
          <a:xfrm>
            <a:off x="4932040" y="1131590"/>
            <a:ext cx="2601532" cy="2232248"/>
          </a:xfrm>
          <a:prstGeom prst="rect">
            <a:avLst/>
          </a:prstGeom>
        </p:spPr>
      </p:pic>
    </p:spTree>
    <p:extLst>
      <p:ext uri="{BB962C8B-B14F-4D97-AF65-F5344CB8AC3E}">
        <p14:creationId xmlns:p14="http://schemas.microsoft.com/office/powerpoint/2010/main" val="3765368905"/>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7638631" cy="360040"/>
          </a:xfrm>
        </p:spPr>
        <p:txBody>
          <a:bodyPr/>
          <a:lstStyle/>
          <a:p>
            <a:r>
              <a:rPr lang="en-IN" sz="2800" b="1" i="0" u="none" strike="noStrike" baseline="0" dirty="0">
                <a:latin typeface="FranklinGothic-DemiCnd"/>
              </a:rPr>
              <a:t>Radio Buttons</a:t>
            </a:r>
            <a:endParaRPr lang="en-IN" sz="6600" dirty="0"/>
          </a:p>
        </p:txBody>
      </p:sp>
      <p:sp>
        <p:nvSpPr>
          <p:cNvPr id="3" name="Text Placeholder 2"/>
          <p:cNvSpPr>
            <a:spLocks noGrp="1"/>
          </p:cNvSpPr>
          <p:nvPr>
            <p:ph type="body" idx="1"/>
          </p:nvPr>
        </p:nvSpPr>
        <p:spPr>
          <a:xfrm>
            <a:off x="539552" y="771550"/>
            <a:ext cx="8064896" cy="4248472"/>
          </a:xfrm>
        </p:spPr>
        <p:txBody>
          <a:bodyPr/>
          <a:lstStyle/>
          <a:p>
            <a:pPr algn="l">
              <a:buFont typeface="Wingdings" panose="05000000000000000000" pitchFamily="2" charset="2"/>
              <a:buChar char="Ø"/>
            </a:pPr>
            <a:r>
              <a:rPr lang="en-US" sz="1600" b="0" i="0" u="none" strike="noStrike" baseline="0" dirty="0">
                <a:latin typeface="Palatino-Roman"/>
              </a:rPr>
              <a:t>Radio buttons are a group of mutually exclusive buttons, in which only one button can be selected at any one time. They are supported by the </a:t>
            </a:r>
            <a:r>
              <a:rPr lang="en-US" sz="1600" b="1" i="0" u="none" strike="noStrike" baseline="0" dirty="0" err="1">
                <a:latin typeface="Palatino-Bold"/>
              </a:rPr>
              <a:t>JRadioButton</a:t>
            </a:r>
            <a:r>
              <a:rPr lang="en-US" sz="1600" b="1" i="0" u="none" strike="noStrike" baseline="0" dirty="0">
                <a:latin typeface="Palatino-Bold"/>
              </a:rPr>
              <a:t> </a:t>
            </a:r>
            <a:r>
              <a:rPr lang="en-US" sz="1600" b="0" i="0" u="none" strike="noStrike" baseline="0" dirty="0">
                <a:latin typeface="Palatino-Roman"/>
              </a:rPr>
              <a:t>class, which extends </a:t>
            </a:r>
            <a:r>
              <a:rPr lang="en-US" sz="1600" b="1" i="0" u="none" strike="noStrike" baseline="0" dirty="0" err="1">
                <a:latin typeface="Palatino-Bold"/>
              </a:rPr>
              <a:t>JToggleButton</a:t>
            </a:r>
            <a:r>
              <a:rPr lang="en-US" sz="1600" b="0" i="0" u="none" strike="noStrike" baseline="0" dirty="0">
                <a:latin typeface="Palatino-Roman"/>
              </a:rPr>
              <a:t>.</a:t>
            </a:r>
          </a:p>
          <a:p>
            <a:pPr algn="l">
              <a:buFont typeface="Wingdings" panose="05000000000000000000" pitchFamily="2" charset="2"/>
              <a:buChar char="Ø"/>
            </a:pPr>
            <a:r>
              <a:rPr lang="en-US" sz="1600" b="1" i="0" u="none" strike="noStrike" baseline="0" dirty="0" err="1">
                <a:latin typeface="Palatino-Bold"/>
              </a:rPr>
              <a:t>JRadioButton</a:t>
            </a:r>
            <a:r>
              <a:rPr lang="en-US" sz="1600" b="1" i="0" u="none" strike="noStrike" baseline="0" dirty="0">
                <a:latin typeface="Palatino-Bold"/>
              </a:rPr>
              <a:t> </a:t>
            </a:r>
            <a:r>
              <a:rPr lang="en-US" sz="1600" b="0" i="0" u="none" strike="noStrike" baseline="0" dirty="0">
                <a:latin typeface="Palatino-Roman"/>
              </a:rPr>
              <a:t>provides several constructors. The one used in the example is shown here:</a:t>
            </a:r>
          </a:p>
          <a:p>
            <a:pPr marL="76200" indent="0" algn="l">
              <a:buNone/>
            </a:pPr>
            <a:r>
              <a:rPr lang="en-IN" sz="1600" b="0" i="0" u="none" strike="noStrike" baseline="0" dirty="0">
                <a:latin typeface="Palatino-Roman"/>
              </a:rPr>
              <a:t>		</a:t>
            </a:r>
            <a:r>
              <a:rPr lang="en-IN" sz="1600" b="0" i="0" u="none" strike="noStrike" baseline="0" dirty="0" err="1">
                <a:highlight>
                  <a:srgbClr val="FF00FF"/>
                </a:highlight>
                <a:latin typeface="Palatino-Roman"/>
              </a:rPr>
              <a:t>JRadioButton</a:t>
            </a:r>
            <a:r>
              <a:rPr lang="en-IN" sz="1600" b="0" i="0" u="none" strike="noStrike" baseline="0" dirty="0">
                <a:highlight>
                  <a:srgbClr val="FF00FF"/>
                </a:highlight>
                <a:latin typeface="Palatino-Roman"/>
              </a:rPr>
              <a:t>(String </a:t>
            </a:r>
            <a:r>
              <a:rPr lang="en-IN" sz="1600" b="0" i="1" u="none" strike="noStrike" baseline="0" dirty="0">
                <a:highlight>
                  <a:srgbClr val="FF00FF"/>
                </a:highlight>
                <a:latin typeface="Palatino-Italic"/>
              </a:rPr>
              <a:t>str</a:t>
            </a:r>
            <a:r>
              <a:rPr lang="en-IN" sz="1600" b="0" i="0" u="none" strike="noStrike" baseline="0" dirty="0">
                <a:highlight>
                  <a:srgbClr val="FF00FF"/>
                </a:highlight>
                <a:latin typeface="Palatino-Roman"/>
              </a:rPr>
              <a:t>)</a:t>
            </a:r>
          </a:p>
          <a:p>
            <a:pPr algn="l">
              <a:buFont typeface="Wingdings" panose="05000000000000000000" pitchFamily="2" charset="2"/>
              <a:buChar char="Ø"/>
            </a:pPr>
            <a:r>
              <a:rPr lang="en-US" sz="1600" b="0" i="0" u="none" strike="noStrike" baseline="0" dirty="0">
                <a:latin typeface="Palatino-Roman"/>
              </a:rPr>
              <a:t>Here, </a:t>
            </a:r>
            <a:r>
              <a:rPr lang="en-US" sz="1600" b="0" i="1" u="none" strike="noStrike" baseline="0" dirty="0">
                <a:latin typeface="Palatino-Italic"/>
              </a:rPr>
              <a:t>str </a:t>
            </a:r>
            <a:r>
              <a:rPr lang="en-US" sz="1600" b="0" i="0" u="none" strike="noStrike" baseline="0" dirty="0">
                <a:latin typeface="Palatino-Roman"/>
              </a:rPr>
              <a:t>is the label for the button. Other constructors let you specify the initial selection state of the button and specify an icon.</a:t>
            </a:r>
          </a:p>
          <a:p>
            <a:pPr algn="l">
              <a:buFont typeface="Wingdings" panose="05000000000000000000" pitchFamily="2" charset="2"/>
              <a:buChar char="Ø"/>
            </a:pPr>
            <a:r>
              <a:rPr lang="en-US" sz="1600" b="0" i="0" u="none" strike="noStrike" baseline="0" dirty="0">
                <a:latin typeface="Palatino-Roman"/>
              </a:rPr>
              <a:t>A button group is created by the </a:t>
            </a:r>
            <a:r>
              <a:rPr lang="en-US" sz="1600" b="1" i="0" u="none" strike="noStrike" baseline="0" dirty="0" err="1">
                <a:latin typeface="Palatino-Bold"/>
              </a:rPr>
              <a:t>ButtonGroup</a:t>
            </a:r>
            <a:r>
              <a:rPr lang="en-US" sz="1600" b="1" i="0" u="none" strike="noStrike" baseline="0" dirty="0">
                <a:latin typeface="Palatino-Bold"/>
              </a:rPr>
              <a:t> </a:t>
            </a:r>
            <a:r>
              <a:rPr lang="en-US" sz="1600" b="0" i="0" u="none" strike="noStrike" baseline="0" dirty="0">
                <a:latin typeface="Palatino-Roman"/>
              </a:rPr>
              <a:t>class. Its default constructor is invoked for this purpose. Elements are then added to the button group via the following method:</a:t>
            </a:r>
          </a:p>
          <a:p>
            <a:pPr algn="l">
              <a:buFont typeface="Wingdings" panose="05000000000000000000" pitchFamily="2" charset="2"/>
              <a:buChar char="Ø"/>
            </a:pPr>
            <a:r>
              <a:rPr lang="en-IN" sz="1600" b="0" i="0" u="none" strike="noStrike" baseline="0" dirty="0">
                <a:highlight>
                  <a:srgbClr val="FF00FF"/>
                </a:highlight>
                <a:latin typeface="Palatino-Roman"/>
              </a:rPr>
              <a:t>void add(</a:t>
            </a:r>
            <a:r>
              <a:rPr lang="en-IN" sz="1600" b="0" i="0" u="none" strike="noStrike" baseline="0" dirty="0" err="1">
                <a:highlight>
                  <a:srgbClr val="FF00FF"/>
                </a:highlight>
                <a:latin typeface="Palatino-Roman"/>
              </a:rPr>
              <a:t>AbstractButton</a:t>
            </a:r>
            <a:r>
              <a:rPr lang="en-IN" sz="1600" b="0" i="0" u="none" strike="noStrike" baseline="0" dirty="0">
                <a:highlight>
                  <a:srgbClr val="FF00FF"/>
                </a:highlight>
                <a:latin typeface="Palatino-Roman"/>
              </a:rPr>
              <a:t> </a:t>
            </a:r>
            <a:r>
              <a:rPr lang="en-IN" sz="1600" b="0" i="1" u="none" strike="noStrike" baseline="0" dirty="0">
                <a:highlight>
                  <a:srgbClr val="FF00FF"/>
                </a:highlight>
                <a:latin typeface="Palatino-Italic"/>
              </a:rPr>
              <a:t>ab</a:t>
            </a:r>
            <a:r>
              <a:rPr lang="en-IN" sz="1600" b="0" i="0" u="none" strike="noStrike" baseline="0" dirty="0">
                <a:highlight>
                  <a:srgbClr val="FF00FF"/>
                </a:highlight>
                <a:latin typeface="Palatino-Roman"/>
              </a:rPr>
              <a:t>)</a:t>
            </a:r>
          </a:p>
          <a:p>
            <a:pPr algn="l">
              <a:buFont typeface="Wingdings" panose="05000000000000000000" pitchFamily="2" charset="2"/>
              <a:buChar char="Ø"/>
            </a:pPr>
            <a:r>
              <a:rPr lang="en-US" sz="1600" b="0" i="0" u="none" strike="noStrike" baseline="0" dirty="0">
                <a:latin typeface="Palatino-Roman"/>
              </a:rPr>
              <a:t>Here, </a:t>
            </a:r>
            <a:r>
              <a:rPr lang="en-US" sz="1600" b="0" i="1" u="none" strike="noStrike" baseline="0" dirty="0">
                <a:latin typeface="Palatino-Italic"/>
              </a:rPr>
              <a:t>ab </a:t>
            </a:r>
            <a:r>
              <a:rPr lang="en-US" sz="1600" b="0" i="0" u="none" strike="noStrike" baseline="0" dirty="0">
                <a:latin typeface="Palatino-Roman"/>
              </a:rPr>
              <a:t>is a reference to the button to be added to the group.</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Tree>
    <p:extLst>
      <p:ext uri="{BB962C8B-B14F-4D97-AF65-F5344CB8AC3E}">
        <p14:creationId xmlns:p14="http://schemas.microsoft.com/office/powerpoint/2010/main" val="18608681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7638631" cy="576064"/>
          </a:xfrm>
        </p:spPr>
        <p:txBody>
          <a:bodyPr/>
          <a:lstStyle/>
          <a:p>
            <a:r>
              <a:rPr lang="en-IN" sz="2400" b="1" i="0" u="none" strike="noStrike" baseline="0" dirty="0">
                <a:latin typeface="FranklinGothic-DemiCnd"/>
              </a:rPr>
              <a:t>Radio Buttons</a:t>
            </a:r>
            <a:endParaRPr lang="en-IN" sz="6000" dirty="0"/>
          </a:p>
        </p:txBody>
      </p:sp>
      <p:sp>
        <p:nvSpPr>
          <p:cNvPr id="3" name="Text Placeholder 2"/>
          <p:cNvSpPr>
            <a:spLocks noGrp="1"/>
          </p:cNvSpPr>
          <p:nvPr>
            <p:ph type="body" idx="1"/>
          </p:nvPr>
        </p:nvSpPr>
        <p:spPr>
          <a:xfrm>
            <a:off x="539552" y="771550"/>
            <a:ext cx="8064896" cy="4248472"/>
          </a:xfrm>
        </p:spPr>
        <p:txBody>
          <a:bodyPr/>
          <a:lstStyle/>
          <a:p>
            <a:pPr algn="just">
              <a:buFont typeface="Wingdings" panose="05000000000000000000" pitchFamily="2" charset="2"/>
              <a:buChar char="Ø"/>
            </a:pPr>
            <a:r>
              <a:rPr lang="en-US" sz="1600" b="0" i="0" u="none" strike="noStrike" baseline="0" dirty="0">
                <a:latin typeface="Palatino-Roman"/>
              </a:rPr>
              <a:t>A </a:t>
            </a:r>
            <a:r>
              <a:rPr lang="en-US" sz="1600" b="1" i="0" u="none" strike="noStrike" baseline="0" dirty="0" err="1">
                <a:latin typeface="Palatino-Bold"/>
              </a:rPr>
              <a:t>JRadioButton</a:t>
            </a:r>
            <a:r>
              <a:rPr lang="en-US" sz="1600" b="1" i="0" u="none" strike="noStrike" baseline="0" dirty="0">
                <a:latin typeface="Palatino-Bold"/>
              </a:rPr>
              <a:t> </a:t>
            </a:r>
            <a:r>
              <a:rPr lang="en-US" sz="1600" b="0" i="0" u="none" strike="noStrike" baseline="0" dirty="0">
                <a:latin typeface="Palatino-Roman"/>
              </a:rPr>
              <a:t>generates action events, item events, and change events each time the </a:t>
            </a:r>
            <a:r>
              <a:rPr lang="en-IN" sz="1600" b="0" i="0" u="none" strike="noStrike" baseline="0" dirty="0">
                <a:latin typeface="Palatino-Roman"/>
              </a:rPr>
              <a:t>button selection changes </a:t>
            </a:r>
            <a:r>
              <a:rPr lang="en-US" sz="1600" b="0" i="0" u="none" strike="noStrike" baseline="0" dirty="0">
                <a:solidFill>
                  <a:srgbClr val="231F20"/>
                </a:solidFill>
                <a:latin typeface="Palatino-Roman"/>
              </a:rPr>
              <a:t>implement the </a:t>
            </a:r>
            <a:r>
              <a:rPr lang="en-US" sz="1600" b="1" i="0" u="none" strike="noStrike" baseline="0" dirty="0">
                <a:solidFill>
                  <a:srgbClr val="000000"/>
                </a:solidFill>
                <a:latin typeface="Palatino-Bold"/>
              </a:rPr>
              <a:t>ActionListener </a:t>
            </a:r>
            <a:r>
              <a:rPr lang="en-US" sz="1600" b="0" i="0" u="none" strike="noStrike" baseline="0" dirty="0">
                <a:solidFill>
                  <a:srgbClr val="000000"/>
                </a:solidFill>
                <a:latin typeface="Palatino-Roman"/>
              </a:rPr>
              <a:t>interface. </a:t>
            </a:r>
          </a:p>
          <a:p>
            <a:pPr algn="just">
              <a:buFont typeface="Wingdings" panose="05000000000000000000" pitchFamily="2" charset="2"/>
              <a:buChar char="Ø"/>
            </a:pPr>
            <a:r>
              <a:rPr lang="en-US" sz="1600" b="0" i="0" u="none" strike="noStrike" baseline="0" dirty="0">
                <a:solidFill>
                  <a:srgbClr val="000000"/>
                </a:solidFill>
                <a:latin typeface="Palatino-Roman"/>
              </a:rPr>
              <a:t>Recall that the only method defined by </a:t>
            </a:r>
            <a:r>
              <a:rPr lang="en-US" sz="1600" b="1" i="0" u="none" strike="noStrike" baseline="0" dirty="0">
                <a:solidFill>
                  <a:srgbClr val="000000"/>
                </a:solidFill>
                <a:latin typeface="Palatino-Bold"/>
              </a:rPr>
              <a:t>ActionListener </a:t>
            </a:r>
            <a:r>
              <a:rPr lang="en-US" sz="1600" b="0" i="0" u="none" strike="noStrike" baseline="0" dirty="0">
                <a:solidFill>
                  <a:srgbClr val="000000"/>
                </a:solidFill>
                <a:latin typeface="Palatino-Roman"/>
              </a:rPr>
              <a:t>is </a:t>
            </a:r>
            <a:r>
              <a:rPr lang="en-US" sz="1600" b="1" i="0" u="none" strike="noStrike" baseline="0" dirty="0" err="1">
                <a:solidFill>
                  <a:srgbClr val="000000"/>
                </a:solidFill>
                <a:latin typeface="Palatino-Bold"/>
              </a:rPr>
              <a:t>actionPerformed</a:t>
            </a:r>
            <a:r>
              <a:rPr lang="en-US" sz="1600" b="1" i="0" u="none" strike="noStrike" baseline="0" dirty="0">
                <a:solidFill>
                  <a:srgbClr val="000000"/>
                </a:solidFill>
                <a:latin typeface="Palatino-Bold"/>
              </a:rPr>
              <a:t>( )</a:t>
            </a:r>
            <a:r>
              <a:rPr lang="en-US" sz="1600" b="0" i="0" u="none" strike="noStrike" baseline="0" dirty="0">
                <a:solidFill>
                  <a:srgbClr val="000000"/>
                </a:solidFill>
                <a:latin typeface="Palatino-Roman"/>
              </a:rPr>
              <a:t>.</a:t>
            </a:r>
          </a:p>
          <a:p>
            <a:pPr algn="just">
              <a:buFont typeface="Wingdings" panose="05000000000000000000" pitchFamily="2" charset="2"/>
              <a:buChar char="Ø"/>
            </a:pPr>
            <a:r>
              <a:rPr lang="en-US" sz="1600" b="0" i="0" u="none" strike="noStrike" baseline="0" dirty="0">
                <a:solidFill>
                  <a:srgbClr val="000000"/>
                </a:solidFill>
                <a:latin typeface="Palatino-Roman"/>
              </a:rPr>
              <a:t> Inside this method, you can use a number of different ways to determine which button was selected. First, you can check its action command by calling </a:t>
            </a:r>
            <a:r>
              <a:rPr lang="en-US" sz="1600" b="1" i="0" u="none" strike="noStrike" baseline="0" dirty="0" err="1">
                <a:solidFill>
                  <a:srgbClr val="000000"/>
                </a:solidFill>
                <a:latin typeface="Palatino-Bold"/>
              </a:rPr>
              <a:t>getActionCommand</a:t>
            </a:r>
            <a:r>
              <a:rPr lang="en-US" sz="1600" b="1" i="0" u="none" strike="noStrike" baseline="0" dirty="0">
                <a:solidFill>
                  <a:srgbClr val="000000"/>
                </a:solidFill>
                <a:latin typeface="Palatino-Bold"/>
              </a:rPr>
              <a:t>( )</a:t>
            </a:r>
            <a:r>
              <a:rPr lang="en-US" sz="1600" b="0" i="0" u="none" strike="noStrike" baseline="0" dirty="0">
                <a:solidFill>
                  <a:srgbClr val="000000"/>
                </a:solidFill>
                <a:latin typeface="Palatino-Roman"/>
              </a:rPr>
              <a:t>. </a:t>
            </a:r>
          </a:p>
          <a:p>
            <a:pPr algn="just">
              <a:buFont typeface="Wingdings" panose="05000000000000000000" pitchFamily="2" charset="2"/>
              <a:buChar char="Ø"/>
            </a:pPr>
            <a:r>
              <a:rPr lang="en-US" sz="1600" b="0" i="0" u="none" strike="noStrike" baseline="0" dirty="0">
                <a:solidFill>
                  <a:srgbClr val="000000"/>
                </a:solidFill>
                <a:latin typeface="Palatino-Roman"/>
              </a:rPr>
              <a:t>By default, the action command is the same as the button label, but you can set the action command to something else by calling </a:t>
            </a:r>
            <a:r>
              <a:rPr lang="en-US" sz="1600" b="1" i="0" u="none" strike="noStrike" baseline="0" dirty="0" err="1">
                <a:solidFill>
                  <a:srgbClr val="000000"/>
                </a:solidFill>
                <a:latin typeface="Palatino-Bold"/>
              </a:rPr>
              <a:t>setActionCommand</a:t>
            </a:r>
            <a:r>
              <a:rPr lang="en-US" sz="1600" b="1" i="0" u="none" strike="noStrike" baseline="0" dirty="0">
                <a:solidFill>
                  <a:srgbClr val="000000"/>
                </a:solidFill>
                <a:latin typeface="Palatino-Bold"/>
              </a:rPr>
              <a:t>( ) </a:t>
            </a:r>
            <a:r>
              <a:rPr lang="en-US" sz="1600" b="0" i="0" u="none" strike="noStrike" baseline="0" dirty="0">
                <a:solidFill>
                  <a:srgbClr val="000000"/>
                </a:solidFill>
                <a:latin typeface="Palatino-Roman"/>
              </a:rPr>
              <a:t>on the radio button. Second, you can call </a:t>
            </a:r>
            <a:r>
              <a:rPr lang="en-US" sz="1600" b="1" i="0" u="none" strike="noStrike" baseline="0" dirty="0" err="1">
                <a:solidFill>
                  <a:srgbClr val="000000"/>
                </a:solidFill>
                <a:latin typeface="Palatino-Bold"/>
              </a:rPr>
              <a:t>getSource</a:t>
            </a:r>
            <a:r>
              <a:rPr lang="en-US" sz="1600" b="1" i="0" u="none" strike="noStrike" baseline="0" dirty="0">
                <a:solidFill>
                  <a:srgbClr val="000000"/>
                </a:solidFill>
                <a:latin typeface="Palatino-Bold"/>
              </a:rPr>
              <a:t>( ) </a:t>
            </a:r>
            <a:r>
              <a:rPr lang="en-US" sz="1600" b="0" i="0" u="none" strike="noStrike" baseline="0" dirty="0">
                <a:solidFill>
                  <a:srgbClr val="000000"/>
                </a:solidFill>
                <a:latin typeface="Palatino-Roman"/>
              </a:rPr>
              <a:t>on the </a:t>
            </a:r>
            <a:r>
              <a:rPr lang="en-US" sz="1600" b="1" i="0" u="none" strike="noStrike" baseline="0" dirty="0" err="1">
                <a:solidFill>
                  <a:srgbClr val="000000"/>
                </a:solidFill>
                <a:latin typeface="Palatino-Bold"/>
              </a:rPr>
              <a:t>ActionEvent</a:t>
            </a:r>
            <a:r>
              <a:rPr lang="en-US" sz="1600" b="1" i="0" u="none" strike="noStrike" baseline="0" dirty="0">
                <a:solidFill>
                  <a:srgbClr val="000000"/>
                </a:solidFill>
                <a:latin typeface="Palatino-Bold"/>
              </a:rPr>
              <a:t> </a:t>
            </a:r>
            <a:r>
              <a:rPr lang="en-US" sz="1600" b="0" i="0" u="none" strike="noStrike" baseline="0" dirty="0">
                <a:solidFill>
                  <a:srgbClr val="000000"/>
                </a:solidFill>
                <a:latin typeface="Palatino-Roman"/>
              </a:rPr>
              <a:t>object and check that reference against the buttons.</a:t>
            </a:r>
          </a:p>
          <a:p>
            <a:pPr algn="just">
              <a:buFont typeface="Wingdings" panose="05000000000000000000" pitchFamily="2" charset="2"/>
              <a:buChar char="Ø"/>
            </a:pPr>
            <a:r>
              <a:rPr lang="en-US" sz="1600" b="0" i="0" u="none" strike="noStrike" baseline="0" dirty="0">
                <a:solidFill>
                  <a:srgbClr val="000000"/>
                </a:solidFill>
                <a:latin typeface="Palatino-Roman"/>
              </a:rPr>
              <a:t> Finally, you can simply check each radio button to find out which one is currently selected by calling </a:t>
            </a:r>
            <a:r>
              <a:rPr lang="en-US" sz="1600" b="1" i="0" u="none" strike="noStrike" baseline="0" dirty="0" err="1">
                <a:solidFill>
                  <a:srgbClr val="000000"/>
                </a:solidFill>
                <a:latin typeface="Palatino-Bold"/>
              </a:rPr>
              <a:t>isSelected</a:t>
            </a:r>
            <a:r>
              <a:rPr lang="en-US" sz="1600" b="1" i="0" u="none" strike="noStrike" baseline="0" dirty="0">
                <a:solidFill>
                  <a:srgbClr val="000000"/>
                </a:solidFill>
                <a:latin typeface="Palatino-Bold"/>
              </a:rPr>
              <a:t>( ) </a:t>
            </a:r>
            <a:r>
              <a:rPr lang="en-IN" sz="1600" b="0" i="0" u="none" strike="noStrike" baseline="0" dirty="0">
                <a:solidFill>
                  <a:srgbClr val="000000"/>
                </a:solidFill>
                <a:latin typeface="Palatino-Roman"/>
              </a:rPr>
              <a:t>on each button</a:t>
            </a:r>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Tree>
    <p:extLst>
      <p:ext uri="{BB962C8B-B14F-4D97-AF65-F5344CB8AC3E}">
        <p14:creationId xmlns:p14="http://schemas.microsoft.com/office/powerpoint/2010/main" val="28387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5616" y="339502"/>
            <a:ext cx="7068300" cy="396300"/>
          </a:xfrm>
        </p:spPr>
        <p:txBody>
          <a:bodyPr>
            <a:normAutofit fontScale="90000"/>
          </a:bodyPr>
          <a:lstStyle/>
          <a:p>
            <a:r>
              <a:rPr lang="en-IN" b="1" dirty="0"/>
              <a:t>Components</a:t>
            </a:r>
            <a:endParaRPr lang="en-IN" dirty="0"/>
          </a:p>
        </p:txBody>
      </p:sp>
      <p:sp>
        <p:nvSpPr>
          <p:cNvPr id="2" name="Content Placeholder 1"/>
          <p:cNvSpPr>
            <a:spLocks noGrp="1"/>
          </p:cNvSpPr>
          <p:nvPr>
            <p:ph idx="1"/>
          </p:nvPr>
        </p:nvSpPr>
        <p:spPr>
          <a:xfrm>
            <a:off x="323528" y="771550"/>
            <a:ext cx="8712968" cy="4371950"/>
          </a:xfrm>
        </p:spPr>
        <p:txBody>
          <a:bodyPr>
            <a:noAutofit/>
          </a:bodyPr>
          <a:lstStyle/>
          <a:p>
            <a:pPr algn="just">
              <a:buFont typeface="Wingdings" panose="05000000000000000000" pitchFamily="2" charset="2"/>
              <a:buChar char="§"/>
            </a:pPr>
            <a:r>
              <a:rPr lang="en-IN" sz="2400" dirty="0"/>
              <a:t>Swing components are derived from the </a:t>
            </a:r>
            <a:r>
              <a:rPr lang="en-IN" sz="2400" b="1" dirty="0" err="1"/>
              <a:t>JComponent</a:t>
            </a:r>
            <a:r>
              <a:rPr lang="en-IN" sz="2400" b="1" dirty="0"/>
              <a:t> </a:t>
            </a:r>
            <a:r>
              <a:rPr lang="en-IN" sz="2400" dirty="0"/>
              <a:t>class. </a:t>
            </a:r>
          </a:p>
          <a:p>
            <a:pPr algn="just">
              <a:buFont typeface="Wingdings" panose="05000000000000000000" pitchFamily="2" charset="2"/>
              <a:buChar char="§"/>
            </a:pPr>
            <a:r>
              <a:rPr lang="en-IN" sz="2400" b="1" dirty="0" err="1"/>
              <a:t>JComponent</a:t>
            </a:r>
            <a:r>
              <a:rPr lang="en-IN" sz="2400" b="1" dirty="0"/>
              <a:t> </a:t>
            </a:r>
            <a:r>
              <a:rPr lang="en-IN" sz="2400" dirty="0"/>
              <a:t>provides the functionality that is common to all components.</a:t>
            </a:r>
          </a:p>
          <a:p>
            <a:pPr algn="just">
              <a:buFont typeface="Wingdings" panose="05000000000000000000" pitchFamily="2" charset="2"/>
              <a:buChar char="§"/>
            </a:pPr>
            <a:r>
              <a:rPr lang="en-IN" sz="2400" dirty="0"/>
              <a:t> For example, </a:t>
            </a:r>
            <a:r>
              <a:rPr lang="en-IN" sz="2400" b="1" dirty="0" err="1"/>
              <a:t>JComponent</a:t>
            </a:r>
            <a:r>
              <a:rPr lang="en-IN" sz="2400" b="1" dirty="0"/>
              <a:t> </a:t>
            </a:r>
            <a:r>
              <a:rPr lang="en-IN" sz="2400" dirty="0"/>
              <a:t>supports the pluggable look and feel. </a:t>
            </a:r>
          </a:p>
          <a:p>
            <a:pPr algn="just">
              <a:buFont typeface="Wingdings" panose="05000000000000000000" pitchFamily="2" charset="2"/>
              <a:buChar char="§"/>
            </a:pPr>
            <a:r>
              <a:rPr lang="en-IN" sz="2400" b="1" dirty="0" err="1"/>
              <a:t>JComponent</a:t>
            </a:r>
            <a:r>
              <a:rPr lang="en-IN" sz="2400" b="1" dirty="0"/>
              <a:t> </a:t>
            </a:r>
            <a:r>
              <a:rPr lang="en-IN" sz="2400" dirty="0">
                <a:highlight>
                  <a:srgbClr val="FF00FF"/>
                </a:highlight>
              </a:rPr>
              <a:t>inherits</a:t>
            </a:r>
            <a:r>
              <a:rPr lang="en-IN" sz="2400" dirty="0"/>
              <a:t> the </a:t>
            </a:r>
            <a:r>
              <a:rPr lang="en-IN" sz="2400" dirty="0">
                <a:highlight>
                  <a:srgbClr val="FFFF00"/>
                </a:highlight>
              </a:rPr>
              <a:t>AWT classes </a:t>
            </a:r>
            <a:r>
              <a:rPr lang="en-IN" sz="2400" b="1" dirty="0">
                <a:highlight>
                  <a:srgbClr val="FFFF00"/>
                </a:highlight>
              </a:rPr>
              <a:t>Container </a:t>
            </a:r>
            <a:r>
              <a:rPr lang="en-IN" sz="2400" dirty="0">
                <a:highlight>
                  <a:srgbClr val="FFFF00"/>
                </a:highlight>
              </a:rPr>
              <a:t>and </a:t>
            </a:r>
            <a:r>
              <a:rPr lang="en-IN" sz="2400" b="1" dirty="0">
                <a:highlight>
                  <a:srgbClr val="FFFF00"/>
                </a:highlight>
              </a:rPr>
              <a:t>Component</a:t>
            </a:r>
            <a:r>
              <a:rPr lang="en-IN" sz="2400" dirty="0"/>
              <a:t>.</a:t>
            </a:r>
          </a:p>
          <a:p>
            <a:pPr algn="just">
              <a:buFont typeface="Wingdings" panose="05000000000000000000" pitchFamily="2" charset="2"/>
              <a:buChar char="§"/>
            </a:pPr>
            <a:r>
              <a:rPr lang="en-IN" sz="2400" dirty="0"/>
              <a:t>Thus, a Swing component is built on and compatible with an AWT component.</a:t>
            </a:r>
          </a:p>
          <a:p>
            <a:pPr algn="just">
              <a:buFont typeface="Wingdings" panose="05000000000000000000" pitchFamily="2" charset="2"/>
              <a:buChar char="§"/>
            </a:pPr>
            <a:r>
              <a:rPr lang="en-IN" sz="2400" dirty="0"/>
              <a:t>All of </a:t>
            </a:r>
            <a:r>
              <a:rPr lang="en-IN" sz="2400" dirty="0">
                <a:highlight>
                  <a:srgbClr val="FFFF00"/>
                </a:highlight>
              </a:rPr>
              <a:t>Swing’s components are represented by classes defined within the package </a:t>
            </a:r>
            <a:r>
              <a:rPr lang="en-IN" sz="2400" b="1" dirty="0" err="1">
                <a:highlight>
                  <a:srgbClr val="FFFF00"/>
                </a:highlight>
              </a:rPr>
              <a:t>javax.swing</a:t>
            </a:r>
            <a:r>
              <a:rPr lang="en-IN" sz="2400" dirty="0">
                <a:highlight>
                  <a:srgbClr val="FFFF00"/>
                </a:highlight>
              </a:rPr>
              <a:t>.</a:t>
            </a:r>
          </a:p>
        </p:txBody>
      </p:sp>
    </p:spTree>
    <p:extLst>
      <p:ext uri="{BB962C8B-B14F-4D97-AF65-F5344CB8AC3E}">
        <p14:creationId xmlns:p14="http://schemas.microsoft.com/office/powerpoint/2010/main" val="3719203583"/>
      </p:ext>
    </p:extLst>
  </p:cSld>
  <p:clrMapOvr>
    <a:masterClrMapping/>
  </p:clrMapOvr>
  <mc:AlternateContent xmlns:mc="http://schemas.openxmlformats.org/markup-compatibility/2006" xmlns:p14="http://schemas.microsoft.com/office/powerpoint/2010/main">
    <mc:Choice Requires="p14">
      <p:transition spd="slow" p14:dur="2000" advTm="57173"/>
    </mc:Choice>
    <mc:Fallback xmlns="">
      <p:transition spd="slow" advTm="57173"/>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800" b="1" i="0" u="none" strike="noStrike" baseline="0" dirty="0" err="1">
                <a:latin typeface="FranklinGothic-DemiCnd"/>
              </a:rPr>
              <a:t>RadioButton</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3266578215"/>
              </p:ext>
            </p:extLst>
          </p:nvPr>
        </p:nvGraphicFramePr>
        <p:xfrm>
          <a:off x="395536" y="429513"/>
          <a:ext cx="8280920" cy="45491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374485">
                <a:tc>
                  <a:txBody>
                    <a:bodyPr/>
                    <a:lstStyle/>
                    <a:p>
                      <a:r>
                        <a:rPr lang="en-IN" sz="1400" b="0" i="0" u="none" strike="noStrike" cap="none" baseline="0" dirty="0">
                          <a:solidFill>
                            <a:schemeClr val="lt1"/>
                          </a:solidFill>
                          <a:latin typeface="+mn-lt"/>
                          <a:ea typeface="+mn-ea"/>
                          <a:cs typeface="+mn-cs"/>
                          <a:sym typeface="Arial"/>
                        </a:rPr>
                        <a:t>import </a:t>
                      </a:r>
                      <a:r>
                        <a:rPr lang="en-IN" sz="1400" b="0" i="0" u="none" strike="noStrike" cap="none" baseline="0" dirty="0" err="1">
                          <a:solidFill>
                            <a:schemeClr val="lt1"/>
                          </a:solidFill>
                          <a:latin typeface="+mn-lt"/>
                          <a:ea typeface="+mn-ea"/>
                          <a:cs typeface="+mn-cs"/>
                          <a:sym typeface="Arial"/>
                        </a:rPr>
                        <a:t>java.awt</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import </a:t>
                      </a:r>
                      <a:r>
                        <a:rPr lang="en-IN" sz="1400" b="0" i="0" u="none" strike="noStrike" cap="none" baseline="0" dirty="0" err="1">
                          <a:solidFill>
                            <a:schemeClr val="lt1"/>
                          </a:solidFill>
                          <a:latin typeface="+mn-lt"/>
                          <a:ea typeface="+mn-ea"/>
                          <a:cs typeface="+mn-cs"/>
                          <a:sym typeface="Arial"/>
                        </a:rPr>
                        <a:t>java.awt.event</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import </a:t>
                      </a:r>
                      <a:r>
                        <a:rPr lang="en-IN" sz="1400" b="0" i="0" u="none" strike="noStrike" cap="none" baseline="0" dirty="0" err="1">
                          <a:solidFill>
                            <a:schemeClr val="lt1"/>
                          </a:solidFill>
                          <a:latin typeface="+mn-lt"/>
                          <a:ea typeface="+mn-ea"/>
                          <a:cs typeface="+mn-cs"/>
                          <a:sym typeface="Arial"/>
                        </a:rPr>
                        <a:t>javax.swing</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US" sz="1400" b="0" i="0" u="none" strike="noStrike" cap="none" baseline="0" dirty="0">
                          <a:solidFill>
                            <a:schemeClr val="lt1"/>
                          </a:solidFill>
                          <a:latin typeface="+mn-lt"/>
                          <a:ea typeface="+mn-ea"/>
                          <a:cs typeface="+mn-cs"/>
                          <a:sym typeface="Arial"/>
                        </a:rPr>
                        <a:t>&lt;applet code="</a:t>
                      </a:r>
                      <a:r>
                        <a:rPr lang="en-US" sz="1400" b="0" i="0" u="none" strike="noStrike" cap="none" baseline="0" dirty="0" err="1">
                          <a:solidFill>
                            <a:schemeClr val="lt1"/>
                          </a:solidFill>
                          <a:latin typeface="+mn-lt"/>
                          <a:ea typeface="+mn-ea"/>
                          <a:cs typeface="+mn-cs"/>
                          <a:sym typeface="Arial"/>
                        </a:rPr>
                        <a:t>JRadioButtonDemo</a:t>
                      </a:r>
                      <a:r>
                        <a:rPr lang="en-US" sz="1400" b="0" i="0" u="none" strike="noStrike" cap="none" baseline="0" dirty="0">
                          <a:solidFill>
                            <a:schemeClr val="lt1"/>
                          </a:solidFill>
                          <a:latin typeface="+mn-lt"/>
                          <a:ea typeface="+mn-ea"/>
                          <a:cs typeface="+mn-cs"/>
                          <a:sym typeface="Arial"/>
                        </a:rPr>
                        <a:t>" width=300 height=50&gt;</a:t>
                      </a:r>
                    </a:p>
                    <a:p>
                      <a:r>
                        <a:rPr lang="en-IN" sz="1400" b="0" i="0" u="none" strike="noStrike" cap="none" baseline="0" dirty="0">
                          <a:solidFill>
                            <a:schemeClr val="lt1"/>
                          </a:solidFill>
                          <a:latin typeface="+mn-lt"/>
                          <a:ea typeface="+mn-ea"/>
                          <a:cs typeface="+mn-cs"/>
                          <a:sym typeface="Arial"/>
                        </a:rPr>
                        <a:t>&lt;/applet&gt;</a:t>
                      </a:r>
                    </a:p>
                    <a:p>
                      <a:r>
                        <a:rPr lang="en-IN" sz="1400" b="0" i="0" u="none" strike="noStrike" cap="none" baseline="0" dirty="0">
                          <a:solidFill>
                            <a:schemeClr val="lt1"/>
                          </a:solidFill>
                          <a:latin typeface="+mn-lt"/>
                          <a:ea typeface="+mn-ea"/>
                          <a:cs typeface="+mn-cs"/>
                          <a:sym typeface="Arial"/>
                        </a:rPr>
                        <a:t>*/</a:t>
                      </a:r>
                    </a:p>
                    <a:p>
                      <a:r>
                        <a:rPr lang="en-US" sz="1400" b="0" i="0" u="none" strike="noStrike" cap="none" baseline="0" dirty="0">
                          <a:solidFill>
                            <a:schemeClr val="lt1"/>
                          </a:solidFill>
                          <a:latin typeface="+mn-lt"/>
                          <a:ea typeface="+mn-ea"/>
                          <a:cs typeface="+mn-cs"/>
                          <a:sym typeface="Arial"/>
                        </a:rPr>
                        <a:t>public class </a:t>
                      </a:r>
                      <a:r>
                        <a:rPr lang="en-US" sz="1400" b="0" i="0" u="none" strike="noStrike" cap="none" baseline="0" dirty="0" err="1">
                          <a:solidFill>
                            <a:schemeClr val="lt1"/>
                          </a:solidFill>
                          <a:latin typeface="+mn-lt"/>
                          <a:ea typeface="+mn-ea"/>
                          <a:cs typeface="+mn-cs"/>
                          <a:sym typeface="Arial"/>
                        </a:rPr>
                        <a:t>JRadioButtonDemo</a:t>
                      </a:r>
                      <a:r>
                        <a:rPr lang="en-US" sz="1400" b="0" i="0" u="none" strike="noStrike" cap="none" baseline="0" dirty="0">
                          <a:solidFill>
                            <a:schemeClr val="lt1"/>
                          </a:solidFill>
                          <a:latin typeface="+mn-lt"/>
                          <a:ea typeface="+mn-ea"/>
                          <a:cs typeface="+mn-cs"/>
                          <a:sym typeface="Arial"/>
                        </a:rPr>
                        <a:t> extends </a:t>
                      </a:r>
                      <a:r>
                        <a:rPr lang="en-US" sz="1400" b="0" i="0" u="none" strike="noStrike" cap="none" baseline="0" dirty="0" err="1">
                          <a:solidFill>
                            <a:schemeClr val="lt1"/>
                          </a:solidFill>
                          <a:latin typeface="+mn-lt"/>
                          <a:ea typeface="+mn-ea"/>
                          <a:cs typeface="+mn-cs"/>
                          <a:sym typeface="Arial"/>
                        </a:rPr>
                        <a:t>JApplet</a:t>
                      </a:r>
                      <a:endParaRPr lang="en-US" sz="1400" b="0" i="0" u="none" strike="noStrike" cap="none" baseline="0" dirty="0">
                        <a:solidFill>
                          <a:schemeClr val="lt1"/>
                        </a:solidFill>
                        <a:latin typeface="+mn-lt"/>
                        <a:ea typeface="+mn-ea"/>
                        <a:cs typeface="+mn-cs"/>
                        <a:sym typeface="Arial"/>
                      </a:endParaRPr>
                    </a:p>
                    <a:p>
                      <a:r>
                        <a:rPr lang="en-IN" sz="1400" b="0" i="0" u="none" strike="noStrike" cap="none" baseline="0" dirty="0">
                          <a:solidFill>
                            <a:schemeClr val="lt1"/>
                          </a:solidFill>
                          <a:latin typeface="+mn-lt"/>
                          <a:ea typeface="+mn-ea"/>
                          <a:cs typeface="+mn-cs"/>
                          <a:sym typeface="Arial"/>
                        </a:rPr>
                        <a:t>implements ActionListener {</a:t>
                      </a:r>
                    </a:p>
                    <a:p>
                      <a:r>
                        <a:rPr lang="en-IN" sz="1400" b="0" i="0" u="none" strike="noStrike" cap="none" baseline="0" dirty="0" err="1">
                          <a:solidFill>
                            <a:schemeClr val="lt1"/>
                          </a:solidFill>
                          <a:latin typeface="+mn-lt"/>
                          <a:ea typeface="+mn-ea"/>
                          <a:cs typeface="+mn-cs"/>
                          <a:sym typeface="Arial"/>
                        </a:rPr>
                        <a:t>JLabel</a:t>
                      </a:r>
                      <a:r>
                        <a:rPr lang="en-IN" sz="1400" b="0" i="0" u="none" strike="noStrike" cap="none" baseline="0" dirty="0">
                          <a:solidFill>
                            <a:schemeClr val="lt1"/>
                          </a:solidFill>
                          <a:latin typeface="+mn-lt"/>
                          <a:ea typeface="+mn-ea"/>
                          <a:cs typeface="+mn-cs"/>
                          <a:sym typeface="Arial"/>
                        </a:rPr>
                        <a:t> </a:t>
                      </a:r>
                      <a:r>
                        <a:rPr lang="en-IN" sz="1400" b="0" i="0" u="none" strike="noStrike" cap="none" baseline="0" dirty="0" err="1">
                          <a:solidFill>
                            <a:schemeClr val="lt1"/>
                          </a:solidFill>
                          <a:latin typeface="+mn-lt"/>
                          <a:ea typeface="+mn-ea"/>
                          <a:cs typeface="+mn-cs"/>
                          <a:sym typeface="Arial"/>
                        </a:rPr>
                        <a:t>jlab</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public void </a:t>
                      </a:r>
                      <a:r>
                        <a:rPr lang="en-IN" sz="1400" b="0" i="0" u="none" strike="noStrike" cap="none" baseline="0" dirty="0" err="1">
                          <a:solidFill>
                            <a:schemeClr val="lt1"/>
                          </a:solidFill>
                          <a:latin typeface="+mn-lt"/>
                          <a:ea typeface="+mn-ea"/>
                          <a:cs typeface="+mn-cs"/>
                          <a:sym typeface="Arial"/>
                        </a:rPr>
                        <a:t>init</a:t>
                      </a:r>
                      <a:r>
                        <a:rPr lang="en-IN" sz="1400" b="0" i="0" u="none" strike="noStrike" cap="none" baseline="0" dirty="0">
                          <a:solidFill>
                            <a:schemeClr val="lt1"/>
                          </a:solidFill>
                          <a:latin typeface="+mn-lt"/>
                          <a:ea typeface="+mn-ea"/>
                          <a:cs typeface="+mn-cs"/>
                          <a:sym typeface="Arial"/>
                        </a:rPr>
                        <a:t>() {</a:t>
                      </a:r>
                    </a:p>
                    <a:p>
                      <a:r>
                        <a:rPr lang="en-IN" sz="1400" b="0" i="0" u="none" strike="noStrike" cap="none" baseline="0" dirty="0">
                          <a:solidFill>
                            <a:schemeClr val="lt1"/>
                          </a:solidFill>
                          <a:latin typeface="+mn-lt"/>
                          <a:ea typeface="+mn-ea"/>
                          <a:cs typeface="+mn-cs"/>
                          <a:sym typeface="Arial"/>
                        </a:rPr>
                        <a:t>try {</a:t>
                      </a:r>
                    </a:p>
                    <a:p>
                      <a:r>
                        <a:rPr lang="en-IN" sz="1400" b="0" i="0" u="none" strike="noStrike" cap="none" baseline="0" dirty="0" err="1">
                          <a:solidFill>
                            <a:schemeClr val="lt1"/>
                          </a:solidFill>
                          <a:latin typeface="+mn-lt"/>
                          <a:ea typeface="+mn-ea"/>
                          <a:cs typeface="+mn-cs"/>
                          <a:sym typeface="Arial"/>
                        </a:rPr>
                        <a:t>SwingUtilities.invokeAndWait</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new Runnable() {</a:t>
                      </a:r>
                    </a:p>
                    <a:p>
                      <a:r>
                        <a:rPr lang="en-IN" sz="1400" b="0" i="0" u="none" strike="noStrike" cap="none" baseline="0" dirty="0">
                          <a:solidFill>
                            <a:schemeClr val="lt1"/>
                          </a:solidFill>
                          <a:latin typeface="+mn-lt"/>
                          <a:ea typeface="+mn-ea"/>
                          <a:cs typeface="+mn-cs"/>
                          <a:sym typeface="Arial"/>
                        </a:rPr>
                        <a:t>public void run() {</a:t>
                      </a:r>
                    </a:p>
                    <a:p>
                      <a:r>
                        <a:rPr lang="en-IN" sz="1400" b="0" i="0" u="none" strike="noStrike" cap="none" baseline="0" dirty="0" err="1">
                          <a:solidFill>
                            <a:schemeClr val="lt1"/>
                          </a:solidFill>
                          <a:latin typeface="+mn-lt"/>
                          <a:ea typeface="+mn-ea"/>
                          <a:cs typeface="+mn-cs"/>
                          <a:sym typeface="Arial"/>
                        </a:rPr>
                        <a:t>makeGUI</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txBody>
                  <a:tcPr marL="68580" marR="68580" marT="34290" marB="34290"/>
                </a:tc>
                <a:tc>
                  <a:txBody>
                    <a:bodyPr/>
                    <a:lstStyle/>
                    <a:p>
                      <a:r>
                        <a:rPr lang="en-IN" sz="1100" b="0" i="0" u="none" strike="noStrike" cap="none" baseline="0" dirty="0">
                          <a:solidFill>
                            <a:schemeClr val="lt1"/>
                          </a:solidFill>
                          <a:latin typeface="+mn-lt"/>
                          <a:ea typeface="+mn-ea"/>
                          <a:cs typeface="+mn-cs"/>
                          <a:sym typeface="Arial"/>
                        </a:rPr>
                        <a:t>catch (Exception </a:t>
                      </a:r>
                      <a:r>
                        <a:rPr lang="en-IN" sz="1100" b="0" i="0" u="none" strike="noStrike" cap="none" baseline="0" dirty="0" err="1">
                          <a:solidFill>
                            <a:schemeClr val="lt1"/>
                          </a:solidFill>
                          <a:latin typeface="+mn-lt"/>
                          <a:ea typeface="+mn-ea"/>
                          <a:cs typeface="+mn-cs"/>
                          <a:sym typeface="Arial"/>
                        </a:rPr>
                        <a:t>exc</a:t>
                      </a:r>
                      <a:r>
                        <a:rPr lang="en-IN" sz="1100" b="0" i="0" u="none" strike="noStrike" cap="none" baseline="0" dirty="0">
                          <a:solidFill>
                            <a:schemeClr val="lt1"/>
                          </a:solidFill>
                          <a:latin typeface="+mn-lt"/>
                          <a:ea typeface="+mn-ea"/>
                          <a:cs typeface="+mn-cs"/>
                          <a:sym typeface="Arial"/>
                        </a:rPr>
                        <a:t>) {</a:t>
                      </a:r>
                    </a:p>
                    <a:p>
                      <a:r>
                        <a:rPr lang="en-US" sz="1100" b="0" i="0" u="none" strike="noStrike" cap="none" baseline="0" dirty="0" err="1">
                          <a:solidFill>
                            <a:schemeClr val="lt1"/>
                          </a:solidFill>
                          <a:latin typeface="+mn-lt"/>
                          <a:ea typeface="+mn-ea"/>
                          <a:cs typeface="+mn-cs"/>
                          <a:sym typeface="Arial"/>
                        </a:rPr>
                        <a:t>System.out.println</a:t>
                      </a:r>
                      <a:r>
                        <a:rPr lang="en-US" sz="1100" b="0" i="0" u="none" strike="noStrike" cap="none" baseline="0" dirty="0">
                          <a:solidFill>
                            <a:schemeClr val="lt1"/>
                          </a:solidFill>
                          <a:latin typeface="+mn-lt"/>
                          <a:ea typeface="+mn-ea"/>
                          <a:cs typeface="+mn-cs"/>
                          <a:sym typeface="Arial"/>
                        </a:rPr>
                        <a:t>("Can't create because of " + </a:t>
                      </a:r>
                      <a:r>
                        <a:rPr lang="en-US" sz="1100" b="0" i="0" u="none" strike="noStrike" cap="none" baseline="0" dirty="0" err="1">
                          <a:solidFill>
                            <a:schemeClr val="lt1"/>
                          </a:solidFill>
                          <a:latin typeface="+mn-lt"/>
                          <a:ea typeface="+mn-ea"/>
                          <a:cs typeface="+mn-cs"/>
                          <a:sym typeface="Arial"/>
                        </a:rPr>
                        <a:t>exc</a:t>
                      </a:r>
                      <a:r>
                        <a:rPr lang="en-US" sz="1100" b="0" i="0" u="none" strike="noStrike" cap="none" baseline="0" dirty="0">
                          <a:solidFill>
                            <a:schemeClr val="lt1"/>
                          </a:solidFill>
                          <a:latin typeface="+mn-lt"/>
                          <a:ea typeface="+mn-ea"/>
                          <a:cs typeface="+mn-cs"/>
                          <a:sym typeface="Arial"/>
                        </a:rPr>
                        <a:t>);</a:t>
                      </a:r>
                    </a:p>
                    <a:p>
                      <a:r>
                        <a:rPr lang="en-IN" sz="1100" b="0" i="0" u="none" strike="noStrike" cap="none" baseline="0" dirty="0">
                          <a:solidFill>
                            <a:schemeClr val="lt1"/>
                          </a:solidFill>
                          <a:latin typeface="+mn-lt"/>
                          <a:ea typeface="+mn-ea"/>
                          <a:cs typeface="+mn-cs"/>
                          <a:sym typeface="Arial"/>
                        </a:rPr>
                        <a:t>}</a:t>
                      </a:r>
                    </a:p>
                    <a:p>
                      <a:r>
                        <a:rPr lang="en-IN" sz="11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private void </a:t>
                      </a:r>
                      <a:r>
                        <a:rPr lang="en-IN" sz="1400" b="0" i="0" u="none" strike="noStrike" cap="none" baseline="0" dirty="0" err="1">
                          <a:solidFill>
                            <a:schemeClr val="lt1"/>
                          </a:solidFill>
                          <a:latin typeface="+mn-lt"/>
                          <a:ea typeface="+mn-ea"/>
                          <a:cs typeface="+mn-cs"/>
                          <a:sym typeface="Arial"/>
                        </a:rPr>
                        <a:t>makeGUI</a:t>
                      </a:r>
                      <a:r>
                        <a:rPr lang="en-IN" sz="1400" b="0" i="0" u="none" strike="noStrike" cap="none" baseline="0" dirty="0">
                          <a:solidFill>
                            <a:schemeClr val="lt1"/>
                          </a:solidFill>
                          <a:latin typeface="+mn-lt"/>
                          <a:ea typeface="+mn-ea"/>
                          <a:cs typeface="+mn-cs"/>
                          <a:sym typeface="Arial"/>
                        </a:rPr>
                        <a:t>() {</a:t>
                      </a:r>
                    </a:p>
                    <a:p>
                      <a:r>
                        <a:rPr lang="en-IN" sz="1400" b="0" i="0" u="none" strike="noStrike" cap="none" baseline="0" dirty="0">
                          <a:solidFill>
                            <a:schemeClr val="lt1"/>
                          </a:solidFill>
                          <a:latin typeface="+mn-lt"/>
                          <a:ea typeface="+mn-ea"/>
                          <a:cs typeface="+mn-cs"/>
                          <a:sym typeface="Arial"/>
                        </a:rPr>
                        <a:t>// Change to flow layout.</a:t>
                      </a:r>
                    </a:p>
                    <a:p>
                      <a:r>
                        <a:rPr lang="en-IN" sz="1400" b="0" i="0" u="none" strike="noStrike" cap="none" baseline="0" dirty="0" err="1">
                          <a:solidFill>
                            <a:schemeClr val="lt1"/>
                          </a:solidFill>
                          <a:latin typeface="+mn-lt"/>
                          <a:ea typeface="+mn-ea"/>
                          <a:cs typeface="+mn-cs"/>
                          <a:sym typeface="Arial"/>
                        </a:rPr>
                        <a:t>setLayout</a:t>
                      </a:r>
                      <a:r>
                        <a:rPr lang="en-IN" sz="1400" b="0" i="0" u="none" strike="noStrike" cap="none" baseline="0" dirty="0">
                          <a:solidFill>
                            <a:schemeClr val="lt1"/>
                          </a:solidFill>
                          <a:latin typeface="+mn-lt"/>
                          <a:ea typeface="+mn-ea"/>
                          <a:cs typeface="+mn-cs"/>
                          <a:sym typeface="Arial"/>
                        </a:rPr>
                        <a:t>(new </a:t>
                      </a:r>
                      <a:r>
                        <a:rPr lang="en-IN" sz="1400" b="0" i="0" u="none" strike="noStrike" cap="none" baseline="0" dirty="0" err="1">
                          <a:solidFill>
                            <a:schemeClr val="lt1"/>
                          </a:solidFill>
                          <a:latin typeface="+mn-lt"/>
                          <a:ea typeface="+mn-ea"/>
                          <a:cs typeface="+mn-cs"/>
                          <a:sym typeface="Arial"/>
                        </a:rPr>
                        <a:t>FlowLayout</a:t>
                      </a:r>
                      <a:r>
                        <a:rPr lang="en-IN" sz="1400" b="0" i="0" u="none" strike="noStrike" cap="none" baseline="0" dirty="0">
                          <a:solidFill>
                            <a:schemeClr val="lt1"/>
                          </a:solidFill>
                          <a:latin typeface="+mn-lt"/>
                          <a:ea typeface="+mn-ea"/>
                          <a:cs typeface="+mn-cs"/>
                          <a:sym typeface="Arial"/>
                        </a:rPr>
                        <a:t>());</a:t>
                      </a:r>
                    </a:p>
                    <a:p>
                      <a:r>
                        <a:rPr lang="en-US" sz="1400" b="0" i="0" u="none" strike="noStrike" cap="none" baseline="0" dirty="0">
                          <a:solidFill>
                            <a:schemeClr val="lt1"/>
                          </a:solidFill>
                          <a:latin typeface="+mn-lt"/>
                          <a:ea typeface="+mn-ea"/>
                          <a:cs typeface="+mn-cs"/>
                          <a:sym typeface="Arial"/>
                        </a:rPr>
                        <a:t>// Create radio buttons and add them to content pane.</a:t>
                      </a:r>
                    </a:p>
                    <a:p>
                      <a:r>
                        <a:rPr lang="en-US" sz="1400" b="0" i="0" u="none" strike="noStrike" cap="none" baseline="0" dirty="0" err="1">
                          <a:solidFill>
                            <a:srgbClr val="FF0000"/>
                          </a:solidFill>
                          <a:latin typeface="+mn-lt"/>
                          <a:ea typeface="+mn-ea"/>
                          <a:cs typeface="+mn-cs"/>
                          <a:sym typeface="Arial"/>
                        </a:rPr>
                        <a:t>JRadioButton</a:t>
                      </a:r>
                      <a:r>
                        <a:rPr lang="en-US" sz="1400" b="0" i="0" u="none" strike="noStrike" cap="none" baseline="0" dirty="0">
                          <a:solidFill>
                            <a:srgbClr val="FF0000"/>
                          </a:solidFill>
                          <a:latin typeface="+mn-lt"/>
                          <a:ea typeface="+mn-ea"/>
                          <a:cs typeface="+mn-cs"/>
                          <a:sym typeface="Arial"/>
                        </a:rPr>
                        <a:t> b1 = new </a:t>
                      </a:r>
                      <a:r>
                        <a:rPr lang="en-US" sz="1400" b="0" i="0" u="none" strike="noStrike" cap="none" baseline="0" dirty="0" err="1">
                          <a:solidFill>
                            <a:srgbClr val="FF0000"/>
                          </a:solidFill>
                          <a:latin typeface="+mn-lt"/>
                          <a:ea typeface="+mn-ea"/>
                          <a:cs typeface="+mn-cs"/>
                          <a:sym typeface="Arial"/>
                        </a:rPr>
                        <a:t>JRadioButton</a:t>
                      </a:r>
                      <a:r>
                        <a:rPr lang="en-US" sz="1400" b="0" i="0" u="none" strike="noStrike" cap="none" baseline="0" dirty="0">
                          <a:solidFill>
                            <a:srgbClr val="FF0000"/>
                          </a:solidFill>
                          <a:latin typeface="+mn-lt"/>
                          <a:ea typeface="+mn-ea"/>
                          <a:cs typeface="+mn-cs"/>
                          <a:sym typeface="Arial"/>
                        </a:rPr>
                        <a:t>("A");</a:t>
                      </a:r>
                    </a:p>
                    <a:p>
                      <a:r>
                        <a:rPr lang="en-IN" sz="1400" b="0" i="0" u="none" strike="noStrike" cap="none" baseline="0" dirty="0">
                          <a:solidFill>
                            <a:schemeClr val="lt1"/>
                          </a:solidFill>
                          <a:latin typeface="+mn-lt"/>
                          <a:ea typeface="+mn-ea"/>
                          <a:cs typeface="+mn-cs"/>
                          <a:sym typeface="Arial"/>
                        </a:rPr>
                        <a:t>b1.addActionListener(this);</a:t>
                      </a:r>
                    </a:p>
                    <a:p>
                      <a:r>
                        <a:rPr lang="en-IN" sz="1400" b="0" i="0" u="none" strike="noStrike" cap="none" baseline="0" dirty="0">
                          <a:solidFill>
                            <a:schemeClr val="lt1"/>
                          </a:solidFill>
                          <a:latin typeface="+mn-lt"/>
                          <a:ea typeface="+mn-ea"/>
                          <a:cs typeface="+mn-cs"/>
                          <a:sym typeface="Arial"/>
                        </a:rPr>
                        <a:t>add(b1);</a:t>
                      </a:r>
                    </a:p>
                    <a:p>
                      <a:r>
                        <a:rPr lang="en-US" sz="1400" b="0" i="0" u="none" strike="noStrike" cap="none" baseline="0" dirty="0" err="1">
                          <a:solidFill>
                            <a:srgbClr val="FF0000"/>
                          </a:solidFill>
                          <a:latin typeface="+mn-lt"/>
                          <a:ea typeface="+mn-ea"/>
                          <a:cs typeface="+mn-cs"/>
                          <a:sym typeface="Arial"/>
                        </a:rPr>
                        <a:t>JRadioButton</a:t>
                      </a:r>
                      <a:r>
                        <a:rPr lang="en-US" sz="1400" b="0" i="0" u="none" strike="noStrike" cap="none" baseline="0" dirty="0">
                          <a:solidFill>
                            <a:srgbClr val="FF0000"/>
                          </a:solidFill>
                          <a:latin typeface="+mn-lt"/>
                          <a:ea typeface="+mn-ea"/>
                          <a:cs typeface="+mn-cs"/>
                          <a:sym typeface="Arial"/>
                        </a:rPr>
                        <a:t> b2 = new </a:t>
                      </a:r>
                      <a:r>
                        <a:rPr lang="en-US" sz="1400" b="0" i="0" u="none" strike="noStrike" cap="none" baseline="0" dirty="0" err="1">
                          <a:solidFill>
                            <a:srgbClr val="FF0000"/>
                          </a:solidFill>
                          <a:latin typeface="+mn-lt"/>
                          <a:ea typeface="+mn-ea"/>
                          <a:cs typeface="+mn-cs"/>
                          <a:sym typeface="Arial"/>
                        </a:rPr>
                        <a:t>JRadioButton</a:t>
                      </a:r>
                      <a:r>
                        <a:rPr lang="en-US" sz="1400" b="0" i="0" u="none" strike="noStrike" cap="none" baseline="0" dirty="0">
                          <a:solidFill>
                            <a:srgbClr val="FF0000"/>
                          </a:solidFill>
                          <a:latin typeface="+mn-lt"/>
                          <a:ea typeface="+mn-ea"/>
                          <a:cs typeface="+mn-cs"/>
                          <a:sym typeface="Arial"/>
                        </a:rPr>
                        <a:t>("B");</a:t>
                      </a:r>
                    </a:p>
                    <a:p>
                      <a:r>
                        <a:rPr lang="en-IN" sz="1400" b="0" i="0" u="none" strike="noStrike" cap="none" baseline="0" dirty="0">
                          <a:solidFill>
                            <a:schemeClr val="lt1"/>
                          </a:solidFill>
                          <a:latin typeface="+mn-lt"/>
                          <a:ea typeface="+mn-ea"/>
                          <a:cs typeface="+mn-cs"/>
                          <a:sym typeface="Arial"/>
                        </a:rPr>
                        <a:t>b2.addActionListener(this);</a:t>
                      </a:r>
                    </a:p>
                    <a:p>
                      <a:r>
                        <a:rPr lang="en-IN" sz="1400" b="0" i="0" u="none" strike="noStrike" cap="none" baseline="0" dirty="0">
                          <a:solidFill>
                            <a:schemeClr val="lt1"/>
                          </a:solidFill>
                          <a:latin typeface="+mn-lt"/>
                          <a:ea typeface="+mn-ea"/>
                          <a:cs typeface="+mn-cs"/>
                          <a:sym typeface="Arial"/>
                        </a:rPr>
                        <a:t>add(b2);</a:t>
                      </a:r>
                    </a:p>
                    <a:p>
                      <a:r>
                        <a:rPr lang="en-US" sz="1400" b="0" i="0" u="none" strike="noStrike" cap="none" baseline="0" dirty="0" err="1">
                          <a:solidFill>
                            <a:srgbClr val="FF0000"/>
                          </a:solidFill>
                          <a:latin typeface="+mn-lt"/>
                          <a:ea typeface="+mn-ea"/>
                          <a:cs typeface="+mn-cs"/>
                          <a:sym typeface="Arial"/>
                        </a:rPr>
                        <a:t>JRadioButton</a:t>
                      </a:r>
                      <a:r>
                        <a:rPr lang="en-US" sz="1400" b="0" i="0" u="none" strike="noStrike" cap="none" baseline="0" dirty="0">
                          <a:solidFill>
                            <a:srgbClr val="FF0000"/>
                          </a:solidFill>
                          <a:latin typeface="+mn-lt"/>
                          <a:ea typeface="+mn-ea"/>
                          <a:cs typeface="+mn-cs"/>
                          <a:sym typeface="Arial"/>
                        </a:rPr>
                        <a:t> b3 = new </a:t>
                      </a:r>
                      <a:r>
                        <a:rPr lang="en-US" sz="1400" b="0" i="0" u="none" strike="noStrike" cap="none" baseline="0" dirty="0" err="1">
                          <a:solidFill>
                            <a:srgbClr val="FF0000"/>
                          </a:solidFill>
                          <a:latin typeface="+mn-lt"/>
                          <a:ea typeface="+mn-ea"/>
                          <a:cs typeface="+mn-cs"/>
                          <a:sym typeface="Arial"/>
                        </a:rPr>
                        <a:t>JRadioButton</a:t>
                      </a:r>
                      <a:r>
                        <a:rPr lang="en-US" sz="1400" b="0" i="0" u="none" strike="noStrike" cap="none" baseline="0" dirty="0">
                          <a:solidFill>
                            <a:srgbClr val="FF0000"/>
                          </a:solidFill>
                          <a:latin typeface="+mn-lt"/>
                          <a:ea typeface="+mn-ea"/>
                          <a:cs typeface="+mn-cs"/>
                          <a:sym typeface="Arial"/>
                        </a:rPr>
                        <a:t>("C");</a:t>
                      </a:r>
                    </a:p>
                    <a:p>
                      <a:r>
                        <a:rPr lang="en-IN" sz="1400" b="0" i="0" u="none" strike="noStrike" cap="none" baseline="0" dirty="0">
                          <a:solidFill>
                            <a:schemeClr val="lt1"/>
                          </a:solidFill>
                          <a:latin typeface="+mn-lt"/>
                          <a:ea typeface="+mn-ea"/>
                          <a:cs typeface="+mn-cs"/>
                          <a:sym typeface="Arial"/>
                        </a:rPr>
                        <a:t>b3.addActionListener(this);</a:t>
                      </a:r>
                    </a:p>
                    <a:p>
                      <a:r>
                        <a:rPr lang="en-IN" sz="1400" b="0" i="0" u="none" strike="noStrike" cap="none" baseline="0" dirty="0">
                          <a:solidFill>
                            <a:schemeClr val="lt1"/>
                          </a:solidFill>
                          <a:latin typeface="+mn-lt"/>
                          <a:ea typeface="+mn-ea"/>
                          <a:cs typeface="+mn-cs"/>
                          <a:sym typeface="Arial"/>
                        </a:rPr>
                        <a:t>add(b3);</a:t>
                      </a:r>
                      <a:endParaRPr lang="en-IN" sz="11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6053187"/>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0537" y="-236562"/>
            <a:ext cx="6285945" cy="666075"/>
          </a:xfrm>
        </p:spPr>
        <p:txBody>
          <a:bodyPr/>
          <a:lstStyle/>
          <a:p>
            <a:r>
              <a:rPr lang="en-IN" sz="2700" dirty="0"/>
              <a:t>Demonstrate </a:t>
            </a:r>
            <a:r>
              <a:rPr lang="en-IN" sz="2800" b="1" i="0" u="none" strike="noStrike" baseline="0" dirty="0">
                <a:latin typeface="FranklinGothic-DemiCnd"/>
              </a:rPr>
              <a:t>Check Boxes</a:t>
            </a:r>
            <a:endParaRPr lang="en-IN" sz="2700" dirty="0"/>
          </a:p>
        </p:txBody>
      </p:sp>
      <p:sp>
        <p:nvSpPr>
          <p:cNvPr id="2" name="Content Placeholder 1"/>
          <p:cNvSpPr>
            <a:spLocks noGrp="1"/>
          </p:cNvSpPr>
          <p:nvPr>
            <p:ph idx="1"/>
          </p:nvPr>
        </p:nvSpPr>
        <p:spPr>
          <a:xfrm>
            <a:off x="1428750" y="1005576"/>
            <a:ext cx="6305920" cy="4137924"/>
          </a:xfrm>
        </p:spPr>
        <p:txBody>
          <a:bodyPr>
            <a:noAutofit/>
          </a:bodyPr>
          <a:lstStyle/>
          <a:p>
            <a:pPr marL="34290" indent="0">
              <a:buNone/>
            </a:pPr>
            <a:endParaRPr lang="en-IN" sz="900" dirty="0"/>
          </a:p>
        </p:txBody>
      </p:sp>
      <p:graphicFrame>
        <p:nvGraphicFramePr>
          <p:cNvPr id="4" name="Table 3"/>
          <p:cNvGraphicFramePr>
            <a:graphicFrameLocks noGrp="1"/>
          </p:cNvGraphicFramePr>
          <p:nvPr>
            <p:extLst>
              <p:ext uri="{D42A27DB-BD31-4B8C-83A1-F6EECF244321}">
                <p14:modId xmlns:p14="http://schemas.microsoft.com/office/powerpoint/2010/main" val="857297403"/>
              </p:ext>
            </p:extLst>
          </p:nvPr>
        </p:nvGraphicFramePr>
        <p:xfrm>
          <a:off x="395536" y="429513"/>
          <a:ext cx="8280920" cy="4374485"/>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374485">
                <a:tc>
                  <a:txBody>
                    <a:bodyPr/>
                    <a:lstStyle/>
                    <a:p>
                      <a:r>
                        <a:rPr lang="en-IN" sz="1400" b="0" i="0" u="none" strike="noStrike" cap="none" baseline="0" dirty="0">
                          <a:solidFill>
                            <a:schemeClr val="lt1"/>
                          </a:solidFill>
                          <a:latin typeface="+mn-lt"/>
                          <a:ea typeface="+mn-ea"/>
                          <a:cs typeface="+mn-cs"/>
                          <a:sym typeface="Arial"/>
                        </a:rPr>
                        <a:t>// Define a button group.</a:t>
                      </a:r>
                    </a:p>
                    <a:p>
                      <a:r>
                        <a:rPr lang="en-IN" sz="1400" b="0" i="0" u="none" strike="noStrike" cap="none" baseline="0" dirty="0" err="1">
                          <a:solidFill>
                            <a:schemeClr val="lt1"/>
                          </a:solidFill>
                          <a:latin typeface="+mn-lt"/>
                          <a:ea typeface="+mn-ea"/>
                          <a:cs typeface="+mn-cs"/>
                          <a:sym typeface="Arial"/>
                        </a:rPr>
                        <a:t>ButtonGroup</a:t>
                      </a:r>
                      <a:r>
                        <a:rPr lang="en-IN" sz="1400" b="0" i="0" u="none" strike="noStrike" cap="none" baseline="0" dirty="0">
                          <a:solidFill>
                            <a:schemeClr val="lt1"/>
                          </a:solidFill>
                          <a:latin typeface="+mn-lt"/>
                          <a:ea typeface="+mn-ea"/>
                          <a:cs typeface="+mn-cs"/>
                          <a:sym typeface="Arial"/>
                        </a:rPr>
                        <a:t> </a:t>
                      </a:r>
                      <a:r>
                        <a:rPr lang="en-IN" sz="1400" b="0" i="0" u="none" strike="noStrike" cap="none" baseline="0" dirty="0" err="1">
                          <a:solidFill>
                            <a:schemeClr val="lt1"/>
                          </a:solidFill>
                          <a:latin typeface="+mn-lt"/>
                          <a:ea typeface="+mn-ea"/>
                          <a:cs typeface="+mn-cs"/>
                          <a:sym typeface="Arial"/>
                        </a:rPr>
                        <a:t>bg</a:t>
                      </a:r>
                      <a:r>
                        <a:rPr lang="en-IN" sz="1400" b="0" i="0" u="none" strike="noStrike" cap="none" baseline="0" dirty="0">
                          <a:solidFill>
                            <a:schemeClr val="lt1"/>
                          </a:solidFill>
                          <a:latin typeface="+mn-lt"/>
                          <a:ea typeface="+mn-ea"/>
                          <a:cs typeface="+mn-cs"/>
                          <a:sym typeface="Arial"/>
                        </a:rPr>
                        <a:t> = new </a:t>
                      </a:r>
                      <a:r>
                        <a:rPr lang="en-IN" sz="1400" b="0" i="0" u="none" strike="noStrike" cap="none" baseline="0" dirty="0" err="1">
                          <a:solidFill>
                            <a:schemeClr val="lt1"/>
                          </a:solidFill>
                          <a:latin typeface="+mn-lt"/>
                          <a:ea typeface="+mn-ea"/>
                          <a:cs typeface="+mn-cs"/>
                          <a:sym typeface="Arial"/>
                        </a:rPr>
                        <a:t>ButtonGroup</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err="1">
                          <a:solidFill>
                            <a:schemeClr val="lt1"/>
                          </a:solidFill>
                          <a:latin typeface="+mn-lt"/>
                          <a:ea typeface="+mn-ea"/>
                          <a:cs typeface="+mn-cs"/>
                          <a:sym typeface="Arial"/>
                        </a:rPr>
                        <a:t>bg.add</a:t>
                      </a:r>
                      <a:r>
                        <a:rPr lang="en-IN" sz="1400" b="0" i="0" u="none" strike="noStrike" cap="none" baseline="0" dirty="0">
                          <a:solidFill>
                            <a:schemeClr val="lt1"/>
                          </a:solidFill>
                          <a:latin typeface="+mn-lt"/>
                          <a:ea typeface="+mn-ea"/>
                          <a:cs typeface="+mn-cs"/>
                          <a:sym typeface="Arial"/>
                        </a:rPr>
                        <a:t>(b1);</a:t>
                      </a:r>
                    </a:p>
                    <a:p>
                      <a:r>
                        <a:rPr lang="en-IN" sz="1400" b="0" i="0" u="none" strike="noStrike" cap="none" baseline="0" dirty="0" err="1">
                          <a:solidFill>
                            <a:schemeClr val="lt1"/>
                          </a:solidFill>
                          <a:latin typeface="+mn-lt"/>
                          <a:ea typeface="+mn-ea"/>
                          <a:cs typeface="+mn-cs"/>
                          <a:sym typeface="Arial"/>
                        </a:rPr>
                        <a:t>bg.add</a:t>
                      </a:r>
                      <a:r>
                        <a:rPr lang="en-IN" sz="1400" b="0" i="0" u="none" strike="noStrike" cap="none" baseline="0" dirty="0">
                          <a:solidFill>
                            <a:schemeClr val="lt1"/>
                          </a:solidFill>
                          <a:latin typeface="+mn-lt"/>
                          <a:ea typeface="+mn-ea"/>
                          <a:cs typeface="+mn-cs"/>
                          <a:sym typeface="Arial"/>
                        </a:rPr>
                        <a:t>(b2);</a:t>
                      </a:r>
                    </a:p>
                    <a:p>
                      <a:r>
                        <a:rPr lang="en-IN" sz="1400" b="0" i="0" u="none" strike="noStrike" cap="none" baseline="0" dirty="0" err="1">
                          <a:solidFill>
                            <a:schemeClr val="lt1"/>
                          </a:solidFill>
                          <a:latin typeface="+mn-lt"/>
                          <a:ea typeface="+mn-ea"/>
                          <a:cs typeface="+mn-cs"/>
                          <a:sym typeface="Arial"/>
                        </a:rPr>
                        <a:t>bg.add</a:t>
                      </a:r>
                      <a:r>
                        <a:rPr lang="en-IN" sz="1400" b="0" i="0" u="none" strike="noStrike" cap="none" baseline="0" dirty="0">
                          <a:solidFill>
                            <a:schemeClr val="lt1"/>
                          </a:solidFill>
                          <a:latin typeface="+mn-lt"/>
                          <a:ea typeface="+mn-ea"/>
                          <a:cs typeface="+mn-cs"/>
                          <a:sym typeface="Arial"/>
                        </a:rPr>
                        <a:t>(b3);</a:t>
                      </a:r>
                    </a:p>
                    <a:p>
                      <a:r>
                        <a:rPr lang="en-US" sz="1400" b="0" i="0" u="none" strike="noStrike" cap="none" baseline="0" dirty="0">
                          <a:solidFill>
                            <a:schemeClr val="lt1"/>
                          </a:solidFill>
                          <a:latin typeface="+mn-lt"/>
                          <a:ea typeface="+mn-ea"/>
                          <a:cs typeface="+mn-cs"/>
                          <a:sym typeface="Arial"/>
                        </a:rPr>
                        <a:t>// Create a label and add it to the content pane.</a:t>
                      </a:r>
                    </a:p>
                    <a:p>
                      <a:r>
                        <a:rPr lang="en-US" sz="1400" b="0" i="0" u="none" strike="noStrike" cap="none" baseline="0" dirty="0" err="1">
                          <a:solidFill>
                            <a:schemeClr val="lt1"/>
                          </a:solidFill>
                          <a:latin typeface="+mn-lt"/>
                          <a:ea typeface="+mn-ea"/>
                          <a:cs typeface="+mn-cs"/>
                          <a:sym typeface="Arial"/>
                        </a:rPr>
                        <a:t>jlab</a:t>
                      </a:r>
                      <a:r>
                        <a:rPr lang="en-US" sz="1400" b="0" i="0" u="none" strike="noStrike" cap="none" baseline="0" dirty="0">
                          <a:solidFill>
                            <a:schemeClr val="lt1"/>
                          </a:solidFill>
                          <a:latin typeface="+mn-lt"/>
                          <a:ea typeface="+mn-ea"/>
                          <a:cs typeface="+mn-cs"/>
                          <a:sym typeface="Arial"/>
                        </a:rPr>
                        <a:t> = new </a:t>
                      </a:r>
                      <a:r>
                        <a:rPr lang="en-US" sz="1400" b="0" i="0" u="none" strike="noStrike" cap="none" baseline="0" dirty="0" err="1">
                          <a:solidFill>
                            <a:schemeClr val="lt1"/>
                          </a:solidFill>
                          <a:latin typeface="+mn-lt"/>
                          <a:ea typeface="+mn-ea"/>
                          <a:cs typeface="+mn-cs"/>
                          <a:sym typeface="Arial"/>
                        </a:rPr>
                        <a:t>JLabel</a:t>
                      </a:r>
                      <a:r>
                        <a:rPr lang="en-US" sz="1400" b="0" i="0" u="none" strike="noStrike" cap="none" baseline="0" dirty="0">
                          <a:solidFill>
                            <a:schemeClr val="lt1"/>
                          </a:solidFill>
                          <a:latin typeface="+mn-lt"/>
                          <a:ea typeface="+mn-ea"/>
                          <a:cs typeface="+mn-cs"/>
                          <a:sym typeface="Arial"/>
                        </a:rPr>
                        <a:t>("Select One");</a:t>
                      </a:r>
                    </a:p>
                    <a:p>
                      <a:r>
                        <a:rPr lang="en-IN" sz="1400" b="0" i="0" u="none" strike="noStrike" cap="none" baseline="0" dirty="0">
                          <a:solidFill>
                            <a:schemeClr val="lt1"/>
                          </a:solidFill>
                          <a:latin typeface="+mn-lt"/>
                          <a:ea typeface="+mn-ea"/>
                          <a:cs typeface="+mn-cs"/>
                          <a:sym typeface="Arial"/>
                        </a:rPr>
                        <a:t>add(</a:t>
                      </a:r>
                      <a:r>
                        <a:rPr lang="en-IN" sz="1400" b="0" i="0" u="none" strike="noStrike" cap="none" baseline="0" dirty="0" err="1">
                          <a:solidFill>
                            <a:schemeClr val="lt1"/>
                          </a:solidFill>
                          <a:latin typeface="+mn-lt"/>
                          <a:ea typeface="+mn-ea"/>
                          <a:cs typeface="+mn-cs"/>
                          <a:sym typeface="Arial"/>
                        </a:rPr>
                        <a:t>jlab</a:t>
                      </a:r>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 Handle button selection.</a:t>
                      </a:r>
                    </a:p>
                    <a:p>
                      <a:r>
                        <a:rPr lang="en-US" sz="1400" b="1" i="0" u="none" strike="noStrike" cap="none" baseline="0" dirty="0">
                          <a:solidFill>
                            <a:srgbClr val="FF0000"/>
                          </a:solidFill>
                          <a:latin typeface="+mn-lt"/>
                          <a:ea typeface="+mn-ea"/>
                          <a:cs typeface="+mn-cs"/>
                          <a:sym typeface="Arial"/>
                        </a:rPr>
                        <a:t>public void </a:t>
                      </a:r>
                      <a:r>
                        <a:rPr lang="en-US" sz="1400" b="1" i="0" u="none" strike="noStrike" cap="none" baseline="0" dirty="0" err="1">
                          <a:solidFill>
                            <a:srgbClr val="FF0000"/>
                          </a:solidFill>
                          <a:latin typeface="+mn-lt"/>
                          <a:ea typeface="+mn-ea"/>
                          <a:cs typeface="+mn-cs"/>
                          <a:sym typeface="Arial"/>
                        </a:rPr>
                        <a:t>actionPerformed</a:t>
                      </a:r>
                      <a:r>
                        <a:rPr lang="en-US" sz="1400" b="1" i="0" u="none" strike="noStrike" cap="none" baseline="0" dirty="0">
                          <a:solidFill>
                            <a:srgbClr val="FF0000"/>
                          </a:solidFill>
                          <a:latin typeface="+mn-lt"/>
                          <a:ea typeface="+mn-ea"/>
                          <a:cs typeface="+mn-cs"/>
                          <a:sym typeface="Arial"/>
                        </a:rPr>
                        <a:t>(</a:t>
                      </a:r>
                      <a:r>
                        <a:rPr lang="en-US" sz="1400" b="1" i="0" u="none" strike="noStrike" cap="none" baseline="0" dirty="0" err="1">
                          <a:solidFill>
                            <a:srgbClr val="FF0000"/>
                          </a:solidFill>
                          <a:latin typeface="+mn-lt"/>
                          <a:ea typeface="+mn-ea"/>
                          <a:cs typeface="+mn-cs"/>
                          <a:sym typeface="Arial"/>
                        </a:rPr>
                        <a:t>ActionEvent</a:t>
                      </a:r>
                      <a:r>
                        <a:rPr lang="en-US" sz="1400" b="1" i="0" u="none" strike="noStrike" cap="none" baseline="0" dirty="0">
                          <a:solidFill>
                            <a:srgbClr val="FF0000"/>
                          </a:solidFill>
                          <a:latin typeface="+mn-lt"/>
                          <a:ea typeface="+mn-ea"/>
                          <a:cs typeface="+mn-cs"/>
                          <a:sym typeface="Arial"/>
                        </a:rPr>
                        <a:t> ae) {</a:t>
                      </a:r>
                    </a:p>
                    <a:p>
                      <a:r>
                        <a:rPr lang="en-US" sz="1400" b="1" i="0" u="none" strike="noStrike" cap="none" baseline="0" dirty="0" err="1">
                          <a:solidFill>
                            <a:srgbClr val="FF0000"/>
                          </a:solidFill>
                          <a:latin typeface="+mn-lt"/>
                          <a:ea typeface="+mn-ea"/>
                          <a:cs typeface="+mn-cs"/>
                          <a:sym typeface="Arial"/>
                        </a:rPr>
                        <a:t>jlab.setText</a:t>
                      </a:r>
                      <a:r>
                        <a:rPr lang="en-US" sz="1400" b="1" i="0" u="none" strike="noStrike" cap="none" baseline="0" dirty="0">
                          <a:solidFill>
                            <a:srgbClr val="FF0000"/>
                          </a:solidFill>
                          <a:latin typeface="+mn-lt"/>
                          <a:ea typeface="+mn-ea"/>
                          <a:cs typeface="+mn-cs"/>
                          <a:sym typeface="Arial"/>
                        </a:rPr>
                        <a:t>("You selected " + </a:t>
                      </a:r>
                      <a:r>
                        <a:rPr lang="en-US" sz="1400" b="1" i="0" u="none" strike="noStrike" cap="none" baseline="0" dirty="0" err="1">
                          <a:solidFill>
                            <a:srgbClr val="FF0000"/>
                          </a:solidFill>
                          <a:latin typeface="+mn-lt"/>
                          <a:ea typeface="+mn-ea"/>
                          <a:cs typeface="+mn-cs"/>
                          <a:sym typeface="Arial"/>
                        </a:rPr>
                        <a:t>ae.getActionCommand</a:t>
                      </a:r>
                      <a:r>
                        <a:rPr lang="en-US" sz="1400" b="1" i="0" u="none" strike="noStrike" cap="none" baseline="0" dirty="0">
                          <a:solidFill>
                            <a:srgbClr val="FF0000"/>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p>
                      <a:r>
                        <a:rPr lang="en-IN" sz="1400" b="0" i="0" u="none" strike="noStrike" cap="none" baseline="0" dirty="0">
                          <a:solidFill>
                            <a:schemeClr val="lt1"/>
                          </a:solidFill>
                          <a:latin typeface="+mn-lt"/>
                          <a:ea typeface="+mn-ea"/>
                          <a:cs typeface="+mn-cs"/>
                          <a:sym typeface="Arial"/>
                        </a:rPr>
                        <a:t>}</a:t>
                      </a:r>
                    </a:p>
                  </a:txBody>
                  <a:tcPr marL="68580" marR="68580" marT="34290" marB="34290"/>
                </a:tc>
                <a:tc>
                  <a:txBody>
                    <a:bodyPr/>
                    <a:lstStyle/>
                    <a:p>
                      <a:endParaRPr lang="en-IN" sz="1100" dirty="0"/>
                    </a:p>
                  </a:txBody>
                  <a:tcPr marL="68580" marR="68580" marT="34290" marB="34290"/>
                </a:tc>
                <a:extLst>
                  <a:ext uri="{0D108BD9-81ED-4DB2-BD59-A6C34878D82A}">
                    <a16:rowId xmlns:a16="http://schemas.microsoft.com/office/drawing/2014/main" val="10000"/>
                  </a:ext>
                </a:extLst>
              </a:tr>
            </a:tbl>
          </a:graphicData>
        </a:graphic>
      </p:graphicFrame>
      <p:pic>
        <p:nvPicPr>
          <p:cNvPr id="5" name="Picture 4">
            <a:extLst>
              <a:ext uri="{FF2B5EF4-FFF2-40B4-BE49-F238E27FC236}">
                <a16:creationId xmlns:a16="http://schemas.microsoft.com/office/drawing/2014/main" id="{395BBCBE-0741-41DD-8320-78F2D48C4617}"/>
              </a:ext>
            </a:extLst>
          </p:cNvPr>
          <p:cNvPicPr>
            <a:picLocks noChangeAspect="1"/>
          </p:cNvPicPr>
          <p:nvPr/>
        </p:nvPicPr>
        <p:blipFill>
          <a:blip r:embed="rId2"/>
          <a:stretch>
            <a:fillRect/>
          </a:stretch>
        </p:blipFill>
        <p:spPr>
          <a:xfrm>
            <a:off x="4788024" y="1600200"/>
            <a:ext cx="3744417" cy="1943100"/>
          </a:xfrm>
          <a:prstGeom prst="rect">
            <a:avLst/>
          </a:prstGeom>
        </p:spPr>
      </p:pic>
    </p:spTree>
    <p:extLst>
      <p:ext uri="{BB962C8B-B14F-4D97-AF65-F5344CB8AC3E}">
        <p14:creationId xmlns:p14="http://schemas.microsoft.com/office/powerpoint/2010/main" val="3069179904"/>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9" name="Google Shape;309;p3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72</a:t>
            </a:fld>
            <a:endParaRPr/>
          </a:p>
        </p:txBody>
      </p:sp>
      <p:sp>
        <p:nvSpPr>
          <p:cNvPr id="307" name="Google Shape;307;p34"/>
          <p:cNvSpPr txBox="1">
            <a:spLocks noGrp="1"/>
          </p:cNvSpPr>
          <p:nvPr>
            <p:ph type="ctrTitle" idx="4294967295"/>
          </p:nvPr>
        </p:nvSpPr>
        <p:spPr>
          <a:xfrm>
            <a:off x="0" y="974725"/>
            <a:ext cx="5889625" cy="96837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308" name="Google Shape;308;p34"/>
          <p:cNvSpPr txBox="1">
            <a:spLocks noGrp="1"/>
          </p:cNvSpPr>
          <p:nvPr>
            <p:ph type="subTitle" idx="4294967295"/>
          </p:nvPr>
        </p:nvSpPr>
        <p:spPr>
          <a:xfrm>
            <a:off x="0" y="1984375"/>
            <a:ext cx="5889625" cy="2184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endParaRPr sz="3600" dirty="0">
              <a:solidFill>
                <a:schemeClr val="accent2"/>
              </a:solidFill>
              <a:latin typeface="Inter-Regular"/>
              <a:ea typeface="Inter-Regular"/>
              <a:cs typeface="Inter-Regular"/>
              <a:sym typeface="Inter-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195486"/>
            <a:ext cx="7998671" cy="432048"/>
          </a:xfrm>
        </p:spPr>
        <p:txBody>
          <a:bodyPr>
            <a:normAutofit fontScale="90000"/>
          </a:bodyPr>
          <a:lstStyle/>
          <a:p>
            <a:r>
              <a:rPr lang="en-IN" dirty="0"/>
              <a:t>Class names for Swing components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627534"/>
            <a:ext cx="7704856" cy="4212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508372"/>
      </p:ext>
    </p:extLst>
  </p:cSld>
  <p:clrMapOvr>
    <a:masterClrMapping/>
  </p:clrMapOvr>
  <mc:AlternateContent xmlns:mc="http://schemas.openxmlformats.org/markup-compatibility/2006" xmlns:p14="http://schemas.microsoft.com/office/powerpoint/2010/main">
    <mc:Choice Requires="p14">
      <p:transition spd="slow" p14:dur="2000" advTm="36727"/>
    </mc:Choice>
    <mc:Fallback xmlns="">
      <p:transition spd="slow" advTm="3672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195486"/>
            <a:ext cx="7782647" cy="648072"/>
          </a:xfrm>
        </p:spPr>
        <p:txBody>
          <a:bodyPr/>
          <a:lstStyle/>
          <a:p>
            <a:r>
              <a:rPr lang="en-IN" dirty="0"/>
              <a:t>Component class</a:t>
            </a:r>
          </a:p>
        </p:txBody>
      </p:sp>
      <p:sp>
        <p:nvSpPr>
          <p:cNvPr id="2" name="Content Placeholder 1">
            <a:extLst>
              <a:ext uri="{FF2B5EF4-FFF2-40B4-BE49-F238E27FC236}">
                <a16:creationId xmlns:a16="http://schemas.microsoft.com/office/drawing/2014/main" id="{01DC3F69-FB7E-4290-8F19-BEF012CA2B9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A804C20-2837-4A5C-8B8E-37CDD79306C6}"/>
              </a:ext>
            </a:extLst>
          </p:cNvPr>
          <p:cNvPicPr>
            <a:picLocks noChangeAspect="1"/>
          </p:cNvPicPr>
          <p:nvPr/>
        </p:nvPicPr>
        <p:blipFill>
          <a:blip r:embed="rId2"/>
          <a:stretch>
            <a:fillRect/>
          </a:stretch>
        </p:blipFill>
        <p:spPr>
          <a:xfrm>
            <a:off x="539552" y="1073456"/>
            <a:ext cx="7920880" cy="3730542"/>
          </a:xfrm>
          <a:prstGeom prst="rect">
            <a:avLst/>
          </a:prstGeom>
        </p:spPr>
      </p:pic>
    </p:spTree>
    <p:extLst>
      <p:ext uri="{BB962C8B-B14F-4D97-AF65-F5344CB8AC3E}">
        <p14:creationId xmlns:p14="http://schemas.microsoft.com/office/powerpoint/2010/main" val="3080734668"/>
      </p:ext>
    </p:extLst>
  </p:cSld>
  <p:clrMapOvr>
    <a:masterClrMapping/>
  </p:clrMapOvr>
  <mc:AlternateContent xmlns:mc="http://schemas.openxmlformats.org/markup-compatibility/2006" xmlns:p14="http://schemas.microsoft.com/office/powerpoint/2010/main">
    <mc:Choice Requires="p14">
      <p:transition spd="slow" p14:dur="2000" advTm="36727"/>
    </mc:Choice>
    <mc:Fallback xmlns="">
      <p:transition spd="slow" advTm="3672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3610</TotalTime>
  <Words>5525</Words>
  <Application>Microsoft Office PowerPoint</Application>
  <PresentationFormat>On-screen Show (16:9)</PresentationFormat>
  <Paragraphs>755</Paragraphs>
  <Slides>72</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72</vt:i4>
      </vt:variant>
    </vt:vector>
  </HeadingPairs>
  <TitlesOfParts>
    <vt:vector size="86" baseType="lpstr">
      <vt:lpstr>TimesNewRoman</vt:lpstr>
      <vt:lpstr>Palatino-Bold</vt:lpstr>
      <vt:lpstr>FranklinGothic-DemiCnd</vt:lpstr>
      <vt:lpstr>Calibri</vt:lpstr>
      <vt:lpstr>Arial</vt:lpstr>
      <vt:lpstr>Palatino-Italic</vt:lpstr>
      <vt:lpstr>Times New Roman</vt:lpstr>
      <vt:lpstr>Inter-Regular</vt:lpstr>
      <vt:lpstr>Palatino-Roman</vt:lpstr>
      <vt:lpstr>urw-din</vt:lpstr>
      <vt:lpstr>Calibri Light</vt:lpstr>
      <vt:lpstr>Wingdings</vt:lpstr>
      <vt:lpstr>erdana</vt:lpstr>
      <vt:lpstr>Office Theme</vt:lpstr>
      <vt:lpstr>CST 205 OOP :OBJECT ORIENTED CONCEPTS     </vt:lpstr>
      <vt:lpstr>OBJECTIVES</vt:lpstr>
      <vt:lpstr>Syllabus</vt:lpstr>
      <vt:lpstr>Hierarchy of Java Swing classes</vt:lpstr>
      <vt:lpstr>Components and Containers</vt:lpstr>
      <vt:lpstr>PowerPoint Presentation</vt:lpstr>
      <vt:lpstr>Components</vt:lpstr>
      <vt:lpstr>Class names for Swing components</vt:lpstr>
      <vt:lpstr>Component class</vt:lpstr>
      <vt:lpstr>Containers</vt:lpstr>
      <vt:lpstr>Containers</vt:lpstr>
      <vt:lpstr>PowerPoint Presentation</vt:lpstr>
      <vt:lpstr>The Swing Packages</vt:lpstr>
      <vt:lpstr>A Simple Swing Application</vt:lpstr>
      <vt:lpstr>A Simple Swing Application</vt:lpstr>
      <vt:lpstr>A Simple Swing Application</vt:lpstr>
      <vt:lpstr>A Simple Swing Application</vt:lpstr>
      <vt:lpstr>A Simple Swing Application</vt:lpstr>
      <vt:lpstr>A Simple Swing Application</vt:lpstr>
      <vt:lpstr>A Simple Swing Application</vt:lpstr>
      <vt:lpstr>A Simple Swing Application</vt:lpstr>
      <vt:lpstr>A Simple Swing Application</vt:lpstr>
      <vt:lpstr>Anonymous Inner Class</vt:lpstr>
      <vt:lpstr>The Difference Between Regular Class(normal Classes) And Anonymous Inner Class </vt:lpstr>
      <vt:lpstr>PowerPoint Presentation</vt:lpstr>
      <vt:lpstr>PowerPoint Presentation</vt:lpstr>
      <vt:lpstr>PowerPoint Presentation</vt:lpstr>
      <vt:lpstr>The Swing Controls</vt:lpstr>
      <vt:lpstr>The Swing Controls</vt:lpstr>
      <vt:lpstr>The Swing Controls</vt:lpstr>
      <vt:lpstr>The Swing Controls</vt:lpstr>
      <vt:lpstr>The Swing Controls</vt:lpstr>
      <vt:lpstr>Event Handling</vt:lpstr>
      <vt:lpstr>Event Handling</vt:lpstr>
      <vt:lpstr>Event Handling</vt:lpstr>
      <vt:lpstr>Event Handling</vt:lpstr>
      <vt:lpstr>Event Handling</vt:lpstr>
      <vt:lpstr>Event Handling</vt:lpstr>
      <vt:lpstr>Create a Swing Applet</vt:lpstr>
      <vt:lpstr>Demonstrate JTextField</vt:lpstr>
      <vt:lpstr>Demonstrate JTextField</vt:lpstr>
      <vt:lpstr>EXPLORING SWING</vt:lpstr>
      <vt:lpstr>EXPLORING SWING</vt:lpstr>
      <vt:lpstr>JLabel and ImageIcon</vt:lpstr>
      <vt:lpstr>JLabel and ImageIcon</vt:lpstr>
      <vt:lpstr>Demonstrate JTextField</vt:lpstr>
      <vt:lpstr>EXPLORING SWING</vt:lpstr>
      <vt:lpstr>JTextField</vt:lpstr>
      <vt:lpstr>JTextField</vt:lpstr>
      <vt:lpstr>Demonstrate JTextField</vt:lpstr>
      <vt:lpstr>Demonstrate JTextField</vt:lpstr>
      <vt:lpstr>Demonstrate JTextField</vt:lpstr>
      <vt:lpstr>Demonstrate The Swing Buttons</vt:lpstr>
      <vt:lpstr>Demonstrate The Swing Buttons</vt:lpstr>
      <vt:lpstr>Demonstrate The Swing Buttons</vt:lpstr>
      <vt:lpstr>Demonstrate The Swing Buttons</vt:lpstr>
      <vt:lpstr>Demonstrate JButton</vt:lpstr>
      <vt:lpstr>Demonstrate JTextField</vt:lpstr>
      <vt:lpstr>Demonstrate JTextField</vt:lpstr>
      <vt:lpstr>JToggleButton</vt:lpstr>
      <vt:lpstr>JToggleButton</vt:lpstr>
      <vt:lpstr>JToggleButton</vt:lpstr>
      <vt:lpstr>Demonstrate JToggleButton</vt:lpstr>
      <vt:lpstr>Demonstrate JToggleButton</vt:lpstr>
      <vt:lpstr>Check Boxes</vt:lpstr>
      <vt:lpstr>Demonstrate Check Boxes</vt:lpstr>
      <vt:lpstr>Demonstrate Check Boxes</vt:lpstr>
      <vt:lpstr>Radio Buttons</vt:lpstr>
      <vt:lpstr>Radio Buttons</vt:lpstr>
      <vt:lpstr>Demonstrate RadioButton</vt:lpstr>
      <vt:lpstr>Demonstrate Check Boxes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205 OOP :Object Modeling Using Unified Modeling Language (UML)</dc:title>
  <cp:lastModifiedBy>Eldhose P Sim Toc H</cp:lastModifiedBy>
  <cp:revision>160</cp:revision>
  <dcterms:modified xsi:type="dcterms:W3CDTF">2022-12-09T15:25:00Z</dcterms:modified>
</cp:coreProperties>
</file>