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349" r:id="rId3"/>
    <p:sldId id="350" r:id="rId4"/>
    <p:sldId id="351" r:id="rId5"/>
    <p:sldId id="352" r:id="rId6"/>
    <p:sldId id="353" r:id="rId7"/>
    <p:sldId id="358" r:id="rId8"/>
    <p:sldId id="355" r:id="rId9"/>
    <p:sldId id="356" r:id="rId10"/>
    <p:sldId id="357" r:id="rId11"/>
    <p:sldId id="359" r:id="rId12"/>
    <p:sldId id="360" r:id="rId13"/>
    <p:sldId id="361" r:id="rId14"/>
    <p:sldId id="362" r:id="rId15"/>
    <p:sldId id="363" r:id="rId16"/>
    <p:sldId id="257" r:id="rId17"/>
    <p:sldId id="309" r:id="rId18"/>
    <p:sldId id="310" r:id="rId19"/>
    <p:sldId id="311" r:id="rId20"/>
    <p:sldId id="312" r:id="rId21"/>
    <p:sldId id="298" r:id="rId22"/>
    <p:sldId id="258" r:id="rId23"/>
    <p:sldId id="259" r:id="rId24"/>
    <p:sldId id="266" r:id="rId25"/>
    <p:sldId id="260" r:id="rId26"/>
    <p:sldId id="268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261" r:id="rId39"/>
    <p:sldId id="348" r:id="rId40"/>
    <p:sldId id="269" r:id="rId41"/>
    <p:sldId id="271" r:id="rId42"/>
    <p:sldId id="262" r:id="rId43"/>
    <p:sldId id="263" r:id="rId44"/>
    <p:sldId id="264" r:id="rId45"/>
    <p:sldId id="272" r:id="rId46"/>
    <p:sldId id="265" r:id="rId47"/>
    <p:sldId id="364" r:id="rId48"/>
    <p:sldId id="273" r:id="rId49"/>
    <p:sldId id="274" r:id="rId50"/>
    <p:sldId id="365" r:id="rId51"/>
    <p:sldId id="366" r:id="rId52"/>
    <p:sldId id="270" r:id="rId53"/>
    <p:sldId id="300" r:id="rId54"/>
    <p:sldId id="275" r:id="rId55"/>
    <p:sldId id="278" r:id="rId56"/>
    <p:sldId id="279" r:id="rId57"/>
    <p:sldId id="280" r:id="rId58"/>
    <p:sldId id="281" r:id="rId59"/>
    <p:sldId id="282" r:id="rId60"/>
    <p:sldId id="283" r:id="rId61"/>
    <p:sldId id="285" r:id="rId62"/>
    <p:sldId id="284" r:id="rId63"/>
    <p:sldId id="299" r:id="rId64"/>
    <p:sldId id="286" r:id="rId65"/>
    <p:sldId id="287" r:id="rId66"/>
    <p:sldId id="288" r:id="rId67"/>
    <p:sldId id="289" r:id="rId68"/>
    <p:sldId id="290" r:id="rId69"/>
    <p:sldId id="292" r:id="rId70"/>
    <p:sldId id="293" r:id="rId71"/>
    <p:sldId id="294" r:id="rId72"/>
    <p:sldId id="295" r:id="rId73"/>
    <p:sldId id="304" r:id="rId74"/>
    <p:sldId id="367" r:id="rId75"/>
    <p:sldId id="370" r:id="rId76"/>
    <p:sldId id="374" r:id="rId77"/>
    <p:sldId id="371" r:id="rId78"/>
    <p:sldId id="372" r:id="rId79"/>
    <p:sldId id="373" r:id="rId80"/>
    <p:sldId id="308" r:id="rId81"/>
    <p:sldId id="306" r:id="rId82"/>
    <p:sldId id="303" r:id="rId83"/>
    <p:sldId id="305" r:id="rId84"/>
    <p:sldId id="307" r:id="rId85"/>
    <p:sldId id="267" r:id="rId86"/>
    <p:sldId id="313" r:id="rId87"/>
    <p:sldId id="315" r:id="rId88"/>
    <p:sldId id="316" r:id="rId89"/>
    <p:sldId id="317" r:id="rId90"/>
    <p:sldId id="318" r:id="rId91"/>
    <p:sldId id="314" r:id="rId92"/>
    <p:sldId id="323" r:id="rId93"/>
    <p:sldId id="322" r:id="rId94"/>
    <p:sldId id="324" r:id="rId95"/>
    <p:sldId id="325" r:id="rId96"/>
    <p:sldId id="329" r:id="rId97"/>
    <p:sldId id="330" r:id="rId98"/>
    <p:sldId id="331" r:id="rId99"/>
    <p:sldId id="333" r:id="rId100"/>
    <p:sldId id="319" r:id="rId101"/>
    <p:sldId id="327" r:id="rId102"/>
    <p:sldId id="328" r:id="rId103"/>
    <p:sldId id="320" r:id="rId104"/>
    <p:sldId id="321" r:id="rId105"/>
    <p:sldId id="334" r:id="rId106"/>
    <p:sldId id="326" r:id="rId107"/>
    <p:sldId id="335" r:id="rId108"/>
    <p:sldId id="336" r:id="rId109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6EDD6-421F-4BF5-B916-C88177085E72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FCD5D-EA3E-4DFD-ABB2-46B4C6E16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000EF-6165-4504-A20F-71B4CB66210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692150"/>
            <a:ext cx="5919787" cy="3416300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noFill/>
          <a:ln/>
        </p:spPr>
        <p:txBody>
          <a:bodyPr lIns="87348" tIns="43673" rIns="87348" bIns="436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7FBDF-5639-4606-A029-5CFFB349664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692150"/>
            <a:ext cx="5919787" cy="3416300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noFill/>
          <a:ln/>
        </p:spPr>
        <p:txBody>
          <a:bodyPr lIns="87348" tIns="43673" rIns="87348" bIns="436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6E8B7-775E-49CB-98BB-F997F400F73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692150"/>
            <a:ext cx="5919787" cy="3416300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noFill/>
          <a:ln/>
        </p:spPr>
        <p:txBody>
          <a:bodyPr lIns="87348" tIns="43673" rIns="87348" bIns="436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7B7A7-B9FF-45A6-BEFE-52487045230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692150"/>
            <a:ext cx="5919787" cy="3416300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noFill/>
          <a:ln/>
        </p:spPr>
        <p:txBody>
          <a:bodyPr lIns="87348" tIns="43673" rIns="87348" bIns="436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14958-6008-4E2E-8DA3-B464C4FE162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692150"/>
            <a:ext cx="5919787" cy="3416300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noFill/>
          <a:ln/>
        </p:spPr>
        <p:txBody>
          <a:bodyPr lIns="87348" tIns="43673" rIns="87348" bIns="436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DE9AF-82F3-4403-8215-D051B9B62C90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CD5D-EA3E-4DFD-ABB2-46B4C6E16BC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CD5D-EA3E-4DFD-ABB2-46B4C6E16BC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CD5D-EA3E-4DFD-ABB2-46B4C6E16BC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F96E-F93A-4E5A-956D-1CA2536A3E2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A358-81D0-4A96-B4F4-49F66305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image" Target="../media/image6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4.5_algorithm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_case_(recursion)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Office_Excel_97-2003_Worksheet1.xls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 and prediction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B8863-8758-419A-BAA0-05B60BC28F5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865"/>
            <a:ext cx="11887200" cy="837406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 smtClean="0"/>
              <a:t>Process (2): Using the Model in Prediction</a:t>
            </a:r>
            <a:r>
              <a:rPr lang="en-US" smtClean="0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78500" y="1570302"/>
            <a:ext cx="2455863" cy="1506802"/>
            <a:chOff x="2800" y="989"/>
            <a:chExt cx="1190" cy="949"/>
          </a:xfrm>
        </p:grpSpPr>
        <p:pic>
          <p:nvPicPr>
            <p:cNvPr id="2071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2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6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05113" y="2735792"/>
            <a:ext cx="2208212" cy="1505479"/>
            <a:chOff x="1359" y="1723"/>
            <a:chExt cx="1070" cy="949"/>
          </a:xfrm>
        </p:grpSpPr>
        <p:pic>
          <p:nvPicPr>
            <p:cNvPr id="2069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0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593726" y="4800865"/>
          <a:ext cx="7070725" cy="1764771"/>
        </p:xfrm>
        <a:graphic>
          <a:graphicData uri="http://schemas.openxmlformats.org/presentationml/2006/ole">
            <p:oleObj spid="_x0000_s2050" name="Worksheet" r:id="rId5" imgW="5438520" imgH="1765080" progId="Excel.Sheet.8">
              <p:embed/>
            </p:oleObj>
          </a:graphicData>
        </a:graphic>
      </p:graphicFrame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555626" y="4071938"/>
            <a:ext cx="2138363" cy="6998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11"/>
          <p:cNvSpPr>
            <a:spLocks noChangeShapeType="1"/>
          </p:cNvSpPr>
          <p:nvPr/>
        </p:nvSpPr>
        <p:spPr bwMode="auto">
          <a:xfrm>
            <a:off x="5014913" y="4071938"/>
            <a:ext cx="2633662" cy="6998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2"/>
          <p:cNvSpPr>
            <a:spLocks noChangeArrowheads="1"/>
          </p:cNvSpPr>
          <p:nvPr/>
        </p:nvSpPr>
        <p:spPr bwMode="auto">
          <a:xfrm>
            <a:off x="10131426" y="5000625"/>
            <a:ext cx="709613" cy="592667"/>
          </a:xfrm>
          <a:prstGeom prst="downArrow">
            <a:avLst>
              <a:gd name="adj1" fmla="val 50000"/>
              <a:gd name="adj2" fmla="val 27153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Freeform 13"/>
          <p:cNvSpPr>
            <a:spLocks/>
          </p:cNvSpPr>
          <p:nvPr/>
        </p:nvSpPr>
        <p:spPr bwMode="auto">
          <a:xfrm>
            <a:off x="8480426" y="2173553"/>
            <a:ext cx="1223963" cy="765968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640763" y="3188229"/>
            <a:ext cx="2316162" cy="814917"/>
            <a:chOff x="4187" y="2008"/>
            <a:chExt cx="1122" cy="514"/>
          </a:xfrm>
        </p:grpSpPr>
        <p:pic>
          <p:nvPicPr>
            <p:cNvPr id="2067" name="Picture 15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8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85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8197850" y="4262438"/>
            <a:ext cx="2460353" cy="46230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2062" name="Line 18"/>
          <p:cNvSpPr>
            <a:spLocks noChangeShapeType="1"/>
          </p:cNvSpPr>
          <p:nvPr/>
        </p:nvSpPr>
        <p:spPr bwMode="auto">
          <a:xfrm flipH="1">
            <a:off x="8018464" y="3903928"/>
            <a:ext cx="612775" cy="39290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>
            <a:off x="10983914" y="3903928"/>
            <a:ext cx="47148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Freeform 20"/>
          <p:cNvSpPr>
            <a:spLocks/>
          </p:cNvSpPr>
          <p:nvPr/>
        </p:nvSpPr>
        <p:spPr bwMode="auto">
          <a:xfrm>
            <a:off x="4368801" y="2032000"/>
            <a:ext cx="1173163" cy="593990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5" name="Picture 2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36176" y="5738813"/>
            <a:ext cx="936625" cy="62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6" name="Rectangle 22"/>
          <p:cNvSpPr>
            <a:spLocks noChangeArrowheads="1"/>
          </p:cNvSpPr>
          <p:nvPr/>
        </p:nvSpPr>
        <p:spPr bwMode="auto">
          <a:xfrm>
            <a:off x="8088314" y="4959615"/>
            <a:ext cx="151541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STEPS </a:t>
            </a:r>
          </a:p>
          <a:p>
            <a:r>
              <a:rPr lang="en-US" dirty="0" smtClean="0"/>
              <a:t> In each tree, the number of instances in the pruning data that are misclassified by the individual nodes are given in parentheses. </a:t>
            </a:r>
          </a:p>
          <a:p>
            <a:r>
              <a:rPr lang="en-US" dirty="0" smtClean="0"/>
              <a:t> Assuming that the tree is traversed left-to-right. </a:t>
            </a:r>
          </a:p>
          <a:p>
            <a:r>
              <a:rPr lang="en-US" dirty="0" smtClean="0"/>
              <a:t> The pruning procedure first considers for removal the </a:t>
            </a:r>
            <a:r>
              <a:rPr lang="en-US" dirty="0" err="1" smtClean="0"/>
              <a:t>subtree</a:t>
            </a:r>
            <a:r>
              <a:rPr lang="en-US" dirty="0" smtClean="0"/>
              <a:t> attached to node 3. </a:t>
            </a:r>
          </a:p>
          <a:p>
            <a:r>
              <a:rPr lang="en-US" dirty="0" smtClean="0"/>
              <a:t>Because the </a:t>
            </a:r>
            <a:r>
              <a:rPr lang="en-US" dirty="0" err="1" smtClean="0"/>
              <a:t>subtree’s</a:t>
            </a:r>
            <a:r>
              <a:rPr lang="en-US" dirty="0" smtClean="0"/>
              <a:t> error on the pruning data (1 error) exceeds the error of node 3 itself (0errors), node 3 is converted to a leaf.</a:t>
            </a:r>
          </a:p>
          <a:p>
            <a:r>
              <a:rPr lang="en-US" dirty="0" smtClean="0"/>
              <a:t> Next, node 6 is replaced by a leaf for the same reason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processed both of its successors, the pruning procedure then considers node 2 for deletion. </a:t>
            </a:r>
          </a:p>
          <a:p>
            <a:r>
              <a:rPr lang="en-US" dirty="0" smtClean="0"/>
              <a:t>However, because the </a:t>
            </a:r>
            <a:r>
              <a:rPr lang="en-US" dirty="0" err="1" smtClean="0"/>
              <a:t>subtree</a:t>
            </a:r>
            <a:r>
              <a:rPr lang="en-US" dirty="0" smtClean="0"/>
              <a:t> attached to node 2 makes fewer mistakes (0 errors) than node 2 itself (1 error), the </a:t>
            </a:r>
            <a:r>
              <a:rPr lang="en-US" dirty="0" err="1" smtClean="0"/>
              <a:t>subtree</a:t>
            </a:r>
            <a:r>
              <a:rPr lang="en-US" dirty="0" smtClean="0"/>
              <a:t> remains in place.</a:t>
            </a:r>
          </a:p>
          <a:p>
            <a:r>
              <a:rPr lang="en-US" dirty="0" smtClean="0"/>
              <a:t> Next, the </a:t>
            </a:r>
            <a:r>
              <a:rPr lang="en-US" dirty="0" err="1" smtClean="0"/>
              <a:t>subtree</a:t>
            </a:r>
            <a:r>
              <a:rPr lang="en-US" dirty="0" smtClean="0"/>
              <a:t> extending from node 9 is considered for pruning, resulting in a leaf </a:t>
            </a:r>
          </a:p>
          <a:p>
            <a:r>
              <a:rPr lang="en-US" dirty="0" smtClean="0"/>
              <a:t> In the last step, node 1 is considered for pruning, leaving the tree unchanged.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Prepruning</a:t>
            </a:r>
            <a:r>
              <a:rPr lang="en-US" dirty="0" smtClean="0">
                <a:solidFill>
                  <a:srgbClr val="FF0000"/>
                </a:solidFill>
              </a:rPr>
              <a:t> is faster </a:t>
            </a:r>
            <a:r>
              <a:rPr lang="en-US" dirty="0" smtClean="0"/>
              <a:t>than post pruning since it don’t need to wait for complete construction of decision tree.</a:t>
            </a:r>
          </a:p>
          <a:p>
            <a:r>
              <a:rPr lang="en-US" dirty="0" smtClean="0"/>
              <a:t> But still Post-pruning is preferable to pre-pruning because of “</a:t>
            </a:r>
            <a:r>
              <a:rPr lang="en-US" dirty="0" smtClean="0">
                <a:solidFill>
                  <a:srgbClr val="FF0000"/>
                </a:solidFill>
              </a:rPr>
              <a:t>interaction effect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 These are the </a:t>
            </a:r>
            <a:r>
              <a:rPr lang="en-US" dirty="0" smtClean="0">
                <a:solidFill>
                  <a:srgbClr val="FF0000"/>
                </a:solidFill>
              </a:rPr>
              <a:t>effects which arise after interaction of several attributes.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Prepruning</a:t>
            </a:r>
            <a:r>
              <a:rPr lang="en-US" dirty="0" smtClean="0"/>
              <a:t> suppresses growth by evaluating each attribute individually, and so might overlook effects that are due to the interaction of several attributes and stop too early. </a:t>
            </a:r>
          </a:p>
          <a:p>
            <a:r>
              <a:rPr lang="en-US" dirty="0" smtClean="0"/>
              <a:t>Post- pruning, on the other hand, avoids this problem because interaction effects are visible in the fully grown tree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of missing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shows a dataset with missing attribute values. the missing values are indicated by “?”.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6400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of missing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are some of the methods used to handle the problem of missing attributes.</a:t>
            </a:r>
          </a:p>
          <a:p>
            <a:pPr lvl="1"/>
            <a:r>
              <a:rPr lang="en-US" dirty="0" smtClean="0"/>
              <a:t> Deleting cases with missing attribute values</a:t>
            </a:r>
          </a:p>
          <a:p>
            <a:pPr lvl="1"/>
            <a:r>
              <a:rPr lang="en-US" dirty="0" smtClean="0"/>
              <a:t> Replacing a missing attribute value by the most common value of that attribute</a:t>
            </a:r>
          </a:p>
          <a:p>
            <a:pPr lvl="1"/>
            <a:r>
              <a:rPr lang="en-US" dirty="0" smtClean="0"/>
              <a:t>Assigning all possible values to the missing attribute value</a:t>
            </a:r>
          </a:p>
          <a:p>
            <a:pPr lvl="1"/>
            <a:r>
              <a:rPr lang="en-US" dirty="0" smtClean="0"/>
              <a:t>Replacing a missing attribute value by the mean for numerical attributes</a:t>
            </a:r>
          </a:p>
          <a:p>
            <a:pPr lvl="1"/>
            <a:r>
              <a:rPr lang="en-US" dirty="0" smtClean="0"/>
              <a:t> Assigning to a missing attribute value the corresponding value taken from the closest t cases, or replacing a missing attribute value by a new value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trees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regression problem is the problem of determining a relation between one or more independent variables and an output variable which is a real continuous variable and then using the relation to predict the values of the dependent variables.</a:t>
            </a:r>
          </a:p>
          <a:p>
            <a:r>
              <a:rPr lang="en-US" dirty="0" smtClean="0"/>
              <a:t> Regression problems are in general related to prediction of </a:t>
            </a:r>
            <a:r>
              <a:rPr lang="en-US" dirty="0" smtClean="0">
                <a:solidFill>
                  <a:srgbClr val="FF0000"/>
                </a:solidFill>
              </a:rPr>
              <a:t>numerical values of variables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Trees can also be used to make such predictions.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tree used for making predictions of numerical variables is called a prediction tree or a regression tree.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CART(Classification and Regression trees)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Tree model where the target values have a discrete nature is called classification models.</a:t>
            </a:r>
          </a:p>
          <a:p>
            <a:pPr lvl="1"/>
            <a:r>
              <a:rPr lang="en-US" dirty="0" smtClean="0"/>
              <a:t>A discrete value is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values, </a:t>
            </a:r>
            <a:r>
              <a:rPr lang="en-US" b="1" u="sng" dirty="0" smtClean="0"/>
              <a:t>For Example,</a:t>
            </a:r>
            <a:r>
              <a:rPr lang="en-US" dirty="0" smtClean="0"/>
              <a:t> age, size, etc.</a:t>
            </a:r>
          </a:p>
          <a:p>
            <a:r>
              <a:rPr lang="en-US" dirty="0" smtClean="0"/>
              <a:t> The models where the target values are represented by continuous values are usually numbers that are called Regression Models. </a:t>
            </a:r>
          </a:p>
          <a:p>
            <a:r>
              <a:rPr lang="en-US" dirty="0" smtClean="0"/>
              <a:t>Continuous variables are floating-point variables.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These two models together are called CART.</a:t>
            </a:r>
          </a:p>
          <a:p>
            <a:r>
              <a:rPr lang="en-US" dirty="0" smtClean="0"/>
              <a:t>CART uses </a:t>
            </a:r>
            <a:r>
              <a:rPr lang="en-US" dirty="0" err="1" smtClean="0">
                <a:solidFill>
                  <a:srgbClr val="FF0000"/>
                </a:solidFill>
              </a:rPr>
              <a:t>Gini</a:t>
            </a:r>
            <a:r>
              <a:rPr lang="en-US" dirty="0" smtClean="0">
                <a:solidFill>
                  <a:srgbClr val="FF0000"/>
                </a:solidFill>
              </a:rPr>
              <a:t> Index </a:t>
            </a:r>
            <a:r>
              <a:rPr lang="en-US" dirty="0" smtClean="0"/>
              <a:t>as Classification matrix.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elements of CART are: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Rules for splitting data </a:t>
            </a:r>
            <a:r>
              <a:rPr lang="en-US" dirty="0" smtClean="0"/>
              <a:t>at a node based on the value of one variable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Stopping rules </a:t>
            </a:r>
            <a:r>
              <a:rPr lang="en-US" dirty="0" smtClean="0"/>
              <a:t>for deciding when a branch is terminal and can be split no more</a:t>
            </a:r>
          </a:p>
          <a:p>
            <a:r>
              <a:rPr lang="en-US" dirty="0" smtClean="0"/>
              <a:t>A prediction for the target variable in each terminal node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CART Algorithm for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/>
              <a:t>The tree will be constructed in a top-down approach as follows:</a:t>
            </a:r>
            <a:br>
              <a:rPr lang="en-US" dirty="0" smtClean="0"/>
            </a:br>
            <a:r>
              <a:rPr lang="en-US" dirty="0" smtClean="0"/>
              <a:t>Step 1: Start at the root node with all training instances</a:t>
            </a:r>
            <a:br>
              <a:rPr lang="en-US" dirty="0" smtClean="0"/>
            </a:br>
            <a:r>
              <a:rPr lang="en-US" dirty="0" smtClean="0"/>
              <a:t>Step 2: Select an attribute on the basis of splitting criteria </a:t>
            </a:r>
            <a:br>
              <a:rPr lang="en-US" dirty="0" smtClean="0"/>
            </a:br>
            <a:r>
              <a:rPr lang="en-US" dirty="0" smtClean="0"/>
              <a:t>Step 3: Partition instances according to selected attribute recursively</a:t>
            </a:r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Partitioning stops when: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There are no examples left</a:t>
            </a:r>
            <a:br>
              <a:rPr lang="en-US" dirty="0" smtClean="0"/>
            </a:br>
            <a:r>
              <a:rPr lang="en-US" dirty="0" smtClean="0"/>
              <a:t> All examples for a given node belong to the same class</a:t>
            </a:r>
            <a:br>
              <a:rPr lang="en-US" dirty="0" smtClean="0"/>
            </a:br>
            <a:r>
              <a:rPr lang="en-US" dirty="0" smtClean="0"/>
              <a:t> There are no remaining attributes for further partitioning – majority class is the leaf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36EDF-E93D-42CA-8C33-11342FFDB50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9" y="228865"/>
            <a:ext cx="11418887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 smtClean="0"/>
              <a:t>Supervised vs. Unsupervised Learning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4" y="1600730"/>
            <a:ext cx="10599737" cy="4876271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F83F24"/>
                </a:solidFill>
              </a:rPr>
              <a:t>Supervised learning (classification)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Supervision: The training data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New data is classified based on the training set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F83F24"/>
                </a:solidFill>
              </a:rPr>
              <a:t>Unsupervised learning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The class labels of training data is unknown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075BA-C819-4D6B-AF58-17A50AEF2F1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81000"/>
            <a:ext cx="11688763" cy="685271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Issues regarding classification and prediction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676136"/>
            <a:ext cx="10699750" cy="4267729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170981"/>
                </a:solidFill>
              </a:rPr>
              <a:t>Issues  in Data Preparation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Data transformation and reduction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48C509-0CA7-4F15-81F5-E2785853D39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81000"/>
            <a:ext cx="11688763" cy="685271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Issues: Data Preparation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676136"/>
            <a:ext cx="10699750" cy="4267729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Generalize and/or normalize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10923588" cy="990865"/>
          </a:xfrm>
        </p:spPr>
        <p:txBody>
          <a:bodyPr/>
          <a:lstStyle/>
          <a:p>
            <a:r>
              <a:rPr lang="en-US" sz="2400" smtClean="0"/>
              <a:t>Evaluation criteria for classification and prediction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Accuracy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Speed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Robustness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Scalability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Interpretability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Other measures, e.g., goodness of rules, such as decision tree size or compactness of classification rules</a:t>
            </a:r>
          </a:p>
          <a:p>
            <a:endParaRPr 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1107E5-95AB-4716-BF1D-74BA173AA92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B3C30-5E3E-415A-BF10-0858F8B767E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-296863" y="152136"/>
            <a:ext cx="12480926" cy="838729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3200" smtClean="0">
                <a:solidFill>
                  <a:srgbClr val="170981"/>
                </a:solidFill>
              </a:rPr>
              <a:t>Issues: Evaluating Classification Methods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865"/>
            <a:ext cx="10891838" cy="5257271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Scalability: ability to construct the classifier or predictor efficiently</a:t>
            </a:r>
            <a:r>
              <a:rPr lang="en-US" sz="2400" b="1" smtClean="0"/>
              <a:t> </a:t>
            </a:r>
            <a:r>
              <a:rPr lang="en-US" sz="2400" smtClean="0"/>
              <a:t>given large amounts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D</a:t>
            </a:r>
            <a:r>
              <a:rPr lang="en-US" b="1" dirty="0" smtClean="0">
                <a:latin typeface="Baskerville Old Face" pitchFamily="18" charset="0"/>
              </a:rPr>
              <a:t>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Baskerville Old Face" pitchFamily="18" charset="0"/>
              </a:rPr>
              <a:t>It is a supervised  learning   technique</a:t>
            </a:r>
          </a:p>
          <a:p>
            <a:r>
              <a:rPr lang="en-US" dirty="0"/>
              <a:t>D</a:t>
            </a:r>
            <a:r>
              <a:rPr lang="en-US" dirty="0" smtClean="0"/>
              <a:t>ecision tree algorithm can be used for solving </a:t>
            </a:r>
            <a:r>
              <a:rPr lang="en-US" b="1" dirty="0" smtClean="0"/>
              <a:t>regression and classification problems</a:t>
            </a:r>
            <a:r>
              <a:rPr lang="en-US" dirty="0" smtClean="0"/>
              <a:t> 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A </a:t>
            </a:r>
            <a:r>
              <a:rPr lang="en-US" b="1" dirty="0" smtClean="0">
                <a:latin typeface="Baskerville Old Face" pitchFamily="18" charset="0"/>
              </a:rPr>
              <a:t>decision tree</a:t>
            </a:r>
            <a:r>
              <a:rPr lang="en-US" dirty="0" smtClean="0">
                <a:latin typeface="Baskerville Old Face" pitchFamily="18" charset="0"/>
              </a:rPr>
              <a:t> is a flowchart-like tree structure, </a:t>
            </a:r>
          </a:p>
          <a:p>
            <a:endParaRPr lang="en-US" dirty="0" smtClean="0">
              <a:latin typeface="Baskerville Old Face" pitchFamily="18" charset="0"/>
            </a:endParaRPr>
          </a:p>
          <a:p>
            <a:pPr lvl="1"/>
            <a:r>
              <a:rPr lang="en-US" dirty="0" smtClean="0">
                <a:latin typeface="Baskerville Old Face" pitchFamily="18" charset="0"/>
              </a:rPr>
              <a:t>where each </a:t>
            </a: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internal node</a:t>
            </a:r>
            <a:r>
              <a:rPr lang="en-US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nonleaf</a:t>
            </a:r>
            <a:r>
              <a:rPr lang="en-US" dirty="0" smtClean="0">
                <a:latin typeface="Baskerville Old Face" pitchFamily="18" charset="0"/>
              </a:rPr>
              <a:t> node) denotes a test on an attribute,</a:t>
            </a:r>
          </a:p>
          <a:p>
            <a:pPr lvl="1"/>
            <a:r>
              <a:rPr lang="en-US" dirty="0" smtClean="0">
                <a:latin typeface="Baskerville Old Face" pitchFamily="18" charset="0"/>
              </a:rPr>
              <a:t> each </a:t>
            </a: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branch</a:t>
            </a:r>
            <a:r>
              <a:rPr lang="en-US" dirty="0" smtClean="0">
                <a:latin typeface="Baskerville Old Face" pitchFamily="18" charset="0"/>
              </a:rPr>
              <a:t> represents an outcome of the test, </a:t>
            </a:r>
          </a:p>
          <a:p>
            <a:pPr lvl="1"/>
            <a:endParaRPr lang="en-US" dirty="0" smtClean="0">
              <a:latin typeface="Baskerville Old Face" pitchFamily="18" charset="0"/>
            </a:endParaRPr>
          </a:p>
          <a:p>
            <a:pPr lvl="1"/>
            <a:r>
              <a:rPr lang="en-US" dirty="0" smtClean="0">
                <a:latin typeface="Baskerville Old Face" pitchFamily="18" charset="0"/>
              </a:rPr>
              <a:t>each </a:t>
            </a: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leaf</a:t>
            </a:r>
            <a:r>
              <a:rPr lang="en-US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node </a:t>
            </a:r>
            <a:r>
              <a:rPr lang="en-US" dirty="0" smtClean="0">
                <a:latin typeface="Baskerville Old Face" pitchFamily="18" charset="0"/>
              </a:rPr>
              <a:t>(or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i="1" dirty="0" smtClean="0">
                <a:latin typeface="Baskerville Old Face" pitchFamily="18" charset="0"/>
              </a:rPr>
              <a:t>terminal node</a:t>
            </a:r>
            <a:r>
              <a:rPr lang="en-US" dirty="0" smtClean="0">
                <a:latin typeface="Baskerville Old Face" pitchFamily="18" charset="0"/>
              </a:rPr>
              <a:t>) holds a class label. </a:t>
            </a:r>
          </a:p>
          <a:p>
            <a:pPr lvl="1"/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The topmost node in a tree is the</a:t>
            </a:r>
            <a:r>
              <a:rPr lang="en-US" b="1" dirty="0" smtClean="0">
                <a:latin typeface="Baskerville Old Face" pitchFamily="18" charset="0"/>
              </a:rPr>
              <a:t> root </a:t>
            </a:r>
            <a:r>
              <a:rPr lang="en-US" dirty="0" smtClean="0">
                <a:latin typeface="Baskerville Old Face" pitchFamily="18" charset="0"/>
              </a:rPr>
              <a:t>node.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Entropy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degree to which a subset of examples contains only a single class is known as purity, and any  subset composed of only a single class is called a pure class. </a:t>
            </a:r>
          </a:p>
          <a:p>
            <a:r>
              <a:rPr lang="en-US" dirty="0" smtClean="0"/>
              <a:t>Informally, entropy3 is a measure of  “impurity” in a dataset. </a:t>
            </a:r>
          </a:p>
          <a:p>
            <a:r>
              <a:rPr lang="en-US" dirty="0" smtClean="0"/>
              <a:t>Sets with high entropy are very diverse and provide little information about  other items that may also belong in the set, as there is no apparent commonality.</a:t>
            </a:r>
          </a:p>
          <a:p>
            <a:r>
              <a:rPr lang="en-US" dirty="0" smtClean="0"/>
              <a:t>Entropy is measured in bits.</a:t>
            </a:r>
          </a:p>
          <a:p>
            <a:r>
              <a:rPr lang="en-US" dirty="0" smtClean="0"/>
              <a:t> If there are only two possible classes, entropy values can range from 0 to 1.</a:t>
            </a:r>
          </a:p>
          <a:p>
            <a:r>
              <a:rPr lang="en-US" dirty="0" smtClean="0"/>
              <a:t> For n classes, entropy ranges from 0 to log2(n). </a:t>
            </a:r>
          </a:p>
          <a:p>
            <a:r>
              <a:rPr lang="en-US" dirty="0" smtClean="0"/>
              <a:t>In each case, the minimum value indicates  that the sample is completely homogeneous, while the maximum value indicates that the data are as  diverse as possible, and no group has even a small plurality.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segment S of a dataset having c number of class labels. Let pi be the proportion of</a:t>
            </a:r>
          </a:p>
          <a:p>
            <a:r>
              <a:rPr lang="en-US" dirty="0" smtClean="0"/>
              <a:t>examples in S having the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class label. The entropy of S is defined 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05200"/>
            <a:ext cx="388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 is based on the decrease in entropy after a dataset is split on an attribute. </a:t>
            </a:r>
          </a:p>
          <a:p>
            <a:r>
              <a:rPr lang="en-US" dirty="0" smtClean="0"/>
              <a:t> Looking for which attribute creates the most homogeneous branches</a:t>
            </a:r>
          </a:p>
          <a:p>
            <a:r>
              <a:rPr lang="en-US" dirty="0" smtClean="0"/>
              <a:t>Information Gain IG(A) tells us how much uncertainty in S was reduced after splitting set S on attribute 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dirty="0" smtClean="0"/>
              <a:t>Classification consists of assigning a class label to a set of unclassified cases.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dirty="0" smtClean="0"/>
              <a:t>1.  </a:t>
            </a:r>
            <a:r>
              <a:rPr lang="en-US" b="1" dirty="0" smtClean="0"/>
              <a:t>Supervised Classification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sz="2000" dirty="0" smtClean="0"/>
              <a:t>      The set of possible classes is known in </a:t>
            </a:r>
            <a:r>
              <a:rPr lang="en-US" sz="2000" dirty="0" err="1" smtClean="0"/>
              <a:t>advance.Super</a:t>
            </a:r>
            <a:r>
              <a:rPr lang="en-US" sz="2000" dirty="0" smtClean="0"/>
              <a:t> </a:t>
            </a:r>
            <a:r>
              <a:rPr lang="en-US" sz="2000" dirty="0" err="1" smtClean="0"/>
              <a:t>vised</a:t>
            </a:r>
            <a:r>
              <a:rPr lang="en-US" sz="2000" dirty="0" smtClean="0"/>
              <a:t> classification is known as classification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b="1" dirty="0" smtClean="0"/>
              <a:t>2.  Unsupervised Classification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dirty="0" smtClean="0"/>
              <a:t>     </a:t>
            </a:r>
            <a:r>
              <a:rPr lang="en-US" sz="2400" dirty="0" smtClean="0"/>
              <a:t>Set of possible classes is not known. After classification we can try to assign a name to that class. Unsupervised classification is called clustering.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4A1DB-C72A-45C2-9739-F18D577C551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an ID3 Algorithm?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ID3 stands for Iterative </a:t>
            </a:r>
            <a:r>
              <a:rPr lang="en-US" dirty="0" err="1" smtClean="0"/>
              <a:t>Dichotomiser</a:t>
            </a:r>
            <a:r>
              <a:rPr lang="en-US" dirty="0" smtClean="0"/>
              <a:t> 3</a:t>
            </a:r>
          </a:p>
          <a:p>
            <a:pPr fontAlgn="base"/>
            <a:r>
              <a:rPr lang="en-US" dirty="0" smtClean="0"/>
              <a:t>It is a classification algorithm that follows a greedy approach by selecting a best attribute that yields maximum Information Gain(IG) or minimum Entropy(H).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662906"/>
            <a:ext cx="8077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3724" y="1371600"/>
            <a:ext cx="7254875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05800" y="1600201"/>
            <a:ext cx="298704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Features-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r>
              <a:rPr lang="en-US" dirty="0" err="1" smtClean="0"/>
              <a:t>Credit_rating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Target class</a:t>
            </a:r>
          </a:p>
          <a:p>
            <a:pPr lvl="1"/>
            <a:r>
              <a:rPr lang="en-US" dirty="0" smtClean="0"/>
              <a:t>Yes </a:t>
            </a:r>
          </a:p>
          <a:p>
            <a:pPr lvl="1"/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3725" y="1834611"/>
            <a:ext cx="5251450" cy="405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49720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Decision Trees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types of decision trees that are based on the target variable, i.e., 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ategorical variable decision trees (Classification trees)</a:t>
            </a:r>
          </a:p>
          <a:p>
            <a:pPr lvl="1"/>
            <a:r>
              <a:rPr lang="en-US" dirty="0" smtClean="0"/>
              <a:t>Decision Tree which has a categorical target variable then it called a </a:t>
            </a:r>
            <a:r>
              <a:rPr lang="en-US" b="1" dirty="0" smtClean="0"/>
              <a:t>Categorical variable decision tree.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ontinuous variable decision trees. (Regression trees)</a:t>
            </a:r>
          </a:p>
          <a:p>
            <a:pPr lvl="1"/>
            <a:r>
              <a:rPr lang="en-US" dirty="0" smtClean="0"/>
              <a:t>Decision Tree has a continuous target variable(numeric) then it is called </a:t>
            </a:r>
            <a:r>
              <a:rPr lang="en-US" b="1" dirty="0" smtClean="0"/>
              <a:t>Continuous Variable Decision Tree.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Working of Decision Tree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root node feature is selected based on the results from the Attribute Selection Measure(ASM).</a:t>
            </a:r>
          </a:p>
          <a:p>
            <a:r>
              <a:rPr lang="en-US" dirty="0" smtClean="0"/>
              <a:t>The ASM is repeated until there is a leaf node or a terminal node where it cannot be split into sub-nodes.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ID3 (Iterative </a:t>
            </a:r>
            <a:r>
              <a:rPr lang="en-US" dirty="0" err="1"/>
              <a:t>Dichotomiser</a:t>
            </a:r>
            <a:r>
              <a:rPr lang="en-US" dirty="0"/>
              <a:t>)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–</a:t>
            </a:r>
            <a:r>
              <a:rPr lang="en-US" dirty="0"/>
              <a:t>Developed by J. Ross </a:t>
            </a:r>
            <a:r>
              <a:rPr lang="en-US" dirty="0" smtClean="0"/>
              <a:t>Quinlan</a:t>
            </a:r>
          </a:p>
          <a:p>
            <a:pPr lvl="1"/>
            <a:r>
              <a:rPr lang="en-US" dirty="0" smtClean="0"/>
              <a:t>–</a:t>
            </a:r>
            <a:r>
              <a:rPr lang="en-US" dirty="0"/>
              <a:t>During the late 1970s and early 1980s</a:t>
            </a:r>
          </a:p>
          <a:p>
            <a:r>
              <a:rPr lang="en-US" dirty="0" smtClean="0"/>
              <a:t>C4.5 algorithm</a:t>
            </a:r>
          </a:p>
          <a:p>
            <a:pPr lvl="1">
              <a:buNone/>
            </a:pPr>
            <a:r>
              <a:rPr lang="en-US" dirty="0" smtClean="0"/>
              <a:t>–</a:t>
            </a:r>
            <a:r>
              <a:rPr lang="en-US" dirty="0"/>
              <a:t>Quinlan later presented C4.5 (a successor of ID3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–</a:t>
            </a:r>
            <a:r>
              <a:rPr lang="en-US" dirty="0"/>
              <a:t>Became a benchmark to which newer supervised Decision </a:t>
            </a:r>
            <a:r>
              <a:rPr lang="en-US" dirty="0" smtClean="0"/>
              <a:t>Tree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/>
              <a:t>–Became a benchmark to which newer supervised learning algorithms are often compared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–</a:t>
            </a:r>
            <a:r>
              <a:rPr lang="en-US" dirty="0"/>
              <a:t>Commercial successor: </a:t>
            </a:r>
            <a:r>
              <a:rPr lang="en-US" dirty="0" smtClean="0"/>
              <a:t> C5.0</a:t>
            </a:r>
          </a:p>
          <a:p>
            <a:r>
              <a:rPr lang="en-US" dirty="0" smtClean="0"/>
              <a:t>CART </a:t>
            </a:r>
            <a:r>
              <a:rPr lang="en-US" dirty="0"/>
              <a:t>(Classification and Regression Trees)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–</a:t>
            </a:r>
            <a:r>
              <a:rPr lang="en-US" dirty="0"/>
              <a:t>The generation of binary decision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–</a:t>
            </a:r>
            <a:r>
              <a:rPr lang="en-US" dirty="0"/>
              <a:t>Developed by a group of statisticians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D6C46-B50C-4595-BEFA-5043849FD52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271"/>
            <a:ext cx="11887200" cy="6098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Algorithm for Decision Tree construction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95300" y="1371865"/>
            <a:ext cx="10896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</a:pPr>
            <a:r>
              <a:rPr lang="en-US" sz="2800" dirty="0" smtClean="0"/>
              <a:t>Basic algorithm (a greedy algorithm)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 smtClean="0"/>
              <a:t>Tree is constructed in a </a:t>
            </a:r>
            <a:r>
              <a:rPr lang="en-US" sz="2800" dirty="0" smtClean="0">
                <a:solidFill>
                  <a:schemeClr val="hlink"/>
                </a:solidFill>
              </a:rPr>
              <a:t>top-down recursive divide-and-conquer manner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 smtClean="0"/>
              <a:t>At start, all the training examples are at the root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 smtClean="0"/>
              <a:t>Attributes are categorical (if continuous-valued, they are </a:t>
            </a:r>
            <a:r>
              <a:rPr lang="en-US" sz="2800" dirty="0" err="1" smtClean="0"/>
              <a:t>discretized</a:t>
            </a:r>
            <a:r>
              <a:rPr lang="en-US" sz="2800" dirty="0" smtClean="0"/>
              <a:t> in advance)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 smtClean="0"/>
              <a:t>Examples are partitioned recursively based on selected attributes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 smtClean="0"/>
              <a:t>Test attributes are selected on the basis of a heuristic or statistical measure (e.g., </a:t>
            </a:r>
            <a:r>
              <a:rPr lang="en-US" sz="2800" dirty="0" smtClean="0">
                <a:solidFill>
                  <a:schemeClr val="hlink"/>
                </a:solidFill>
              </a:rPr>
              <a:t>information gain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algorithm is called with three parameters: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</a:rPr>
              <a:t>attribute list</a:t>
            </a:r>
            <a:r>
              <a:rPr lang="en-US" sz="2000" dirty="0" smtClean="0">
                <a:solidFill>
                  <a:srgbClr val="FF0000"/>
                </a:solidFill>
              </a:rPr>
              <a:t>, and </a:t>
            </a:r>
            <a:r>
              <a:rPr lang="en-US" sz="2000" i="1" dirty="0" smtClean="0">
                <a:solidFill>
                  <a:srgbClr val="FF0000"/>
                </a:solidFill>
              </a:rPr>
              <a:t>Attribute </a:t>
            </a:r>
            <a:r>
              <a:rPr lang="en-US" sz="2000" i="1" dirty="0" err="1" smtClean="0">
                <a:solidFill>
                  <a:srgbClr val="FF0000"/>
                </a:solidFill>
              </a:rPr>
              <a:t>selec-tion</a:t>
            </a:r>
            <a:r>
              <a:rPr lang="en-US" sz="2000" i="1" dirty="0" smtClean="0">
                <a:solidFill>
                  <a:srgbClr val="FF0000"/>
                </a:solidFill>
              </a:rPr>
              <a:t> method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We refer to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D </a:t>
            </a:r>
            <a:r>
              <a:rPr lang="en-US" sz="1800" dirty="0" smtClean="0"/>
              <a:t>as a data partition.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Initially, it is the complete set of train-</a:t>
            </a:r>
            <a:r>
              <a:rPr lang="en-US" sz="1800" dirty="0" err="1" smtClean="0"/>
              <a:t>ing</a:t>
            </a:r>
            <a:r>
              <a:rPr lang="en-US" sz="1800" dirty="0" smtClean="0"/>
              <a:t> </a:t>
            </a:r>
            <a:r>
              <a:rPr lang="en-US" sz="1800" dirty="0" err="1" smtClean="0"/>
              <a:t>tuples</a:t>
            </a:r>
            <a:r>
              <a:rPr lang="en-US" sz="1800" dirty="0" smtClean="0"/>
              <a:t> and their associated class labels.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The parameter </a:t>
            </a:r>
            <a:r>
              <a:rPr lang="en-US" sz="1800" i="1" dirty="0" smtClean="0">
                <a:solidFill>
                  <a:srgbClr val="FF0000"/>
                </a:solidFill>
              </a:rPr>
              <a:t>attribute list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is a list of attributes describing the </a:t>
            </a:r>
            <a:r>
              <a:rPr lang="en-US" sz="1800" dirty="0" err="1" smtClean="0"/>
              <a:t>tuples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Attribute selection method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specifies a heuristic pro-</a:t>
            </a:r>
            <a:r>
              <a:rPr lang="en-US" sz="1800" dirty="0" err="1" smtClean="0"/>
              <a:t>cedure</a:t>
            </a:r>
            <a:r>
              <a:rPr lang="en-US" sz="1800" dirty="0" smtClean="0"/>
              <a:t> for selecting the attribute that “best” discriminates the given </a:t>
            </a:r>
            <a:r>
              <a:rPr lang="en-US" sz="1800" dirty="0" err="1" smtClean="0"/>
              <a:t>tuples</a:t>
            </a:r>
            <a:r>
              <a:rPr lang="en-US" sz="1800" dirty="0" smtClean="0"/>
              <a:t> according  to class.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This procedure employs an attribute selection measure, such as information gain or the </a:t>
            </a:r>
            <a:r>
              <a:rPr lang="en-US" sz="1800" dirty="0" err="1" smtClean="0"/>
              <a:t>gini</a:t>
            </a:r>
            <a:r>
              <a:rPr lang="en-US" sz="1800" dirty="0" smtClean="0"/>
              <a:t> index. 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62A752-4C99-4703-9FE2-D285F05293B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tree starts as a single node, </a:t>
            </a:r>
            <a:r>
              <a:rPr lang="en-US" sz="2400" i="1" smtClean="0"/>
              <a:t>N</a:t>
            </a:r>
            <a:r>
              <a:rPr lang="en-US" sz="2400" smtClean="0"/>
              <a:t>, representing the training tuples in </a:t>
            </a:r>
            <a:r>
              <a:rPr lang="en-US" sz="2400" i="1" smtClean="0"/>
              <a:t>D</a:t>
            </a:r>
            <a:r>
              <a:rPr lang="en-US" sz="2400" smtClean="0"/>
              <a:t> </a:t>
            </a:r>
          </a:p>
          <a:p>
            <a:endParaRPr lang="en-US" sz="2400" smtClean="0"/>
          </a:p>
          <a:p>
            <a:r>
              <a:rPr lang="en-US" sz="2400" smtClean="0"/>
              <a:t>If the tuples in </a:t>
            </a:r>
            <a:r>
              <a:rPr lang="en-US" sz="2400" i="1" smtClean="0"/>
              <a:t>D</a:t>
            </a:r>
            <a:r>
              <a:rPr lang="en-US" sz="2400" smtClean="0"/>
              <a:t> are all of the same class, then node </a:t>
            </a:r>
            <a:r>
              <a:rPr lang="en-US" sz="2400" i="1" smtClean="0"/>
              <a:t>N</a:t>
            </a:r>
            <a:r>
              <a:rPr lang="en-US" sz="2400" smtClean="0"/>
              <a:t> becomes a leaf and is labeled with that class . 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r>
              <a:rPr lang="en-US" sz="2400" smtClean="0"/>
              <a:t>Otherwise, the algorithm calls </a:t>
            </a:r>
            <a:r>
              <a:rPr lang="en-US" sz="2400" i="1" smtClean="0"/>
              <a:t>Attribute selection method</a:t>
            </a:r>
            <a:r>
              <a:rPr lang="en-US" sz="2400" smtClean="0"/>
              <a:t> to determine the </a:t>
            </a:r>
            <a:r>
              <a:rPr lang="en-US" sz="2400" b="1" smtClean="0"/>
              <a:t>splitting</a:t>
            </a:r>
            <a:r>
              <a:rPr lang="en-US" sz="2400" smtClean="0"/>
              <a:t> </a:t>
            </a:r>
            <a:r>
              <a:rPr lang="en-US" sz="2400" b="1" smtClean="0"/>
              <a:t>criterion</a:t>
            </a:r>
            <a:r>
              <a:rPr lang="en-US" sz="2400" smtClean="0"/>
              <a:t>. </a:t>
            </a:r>
          </a:p>
          <a:p>
            <a:endParaRPr lang="en-US" sz="2400" smtClean="0"/>
          </a:p>
          <a:p>
            <a:r>
              <a:rPr lang="en-US" sz="2400" smtClean="0"/>
              <a:t>The splitting criterion tells us which attribute to test at node</a:t>
            </a:r>
            <a:r>
              <a:rPr lang="en-US" sz="2400" b="1" smtClean="0"/>
              <a:t> </a:t>
            </a:r>
            <a:r>
              <a:rPr lang="en-US" sz="2400" i="1" smtClean="0"/>
              <a:t>N</a:t>
            </a:r>
            <a:r>
              <a:rPr lang="en-US" sz="2400" b="1" smtClean="0"/>
              <a:t> </a:t>
            </a:r>
            <a:r>
              <a:rPr lang="en-US" sz="2400" smtClean="0"/>
              <a:t>by deter-mining the “best” way to separate or partition the tuples in </a:t>
            </a:r>
            <a:r>
              <a:rPr lang="en-US" sz="2400" i="1" smtClean="0"/>
              <a:t>D</a:t>
            </a:r>
            <a:r>
              <a:rPr lang="en-US" sz="2400" smtClean="0"/>
              <a:t> into individual classes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B25CEF-4A5C-4C35-B909-AFB48433F8D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two forms of data analysis that can be used for extracting models describing important classes or to predict future data trends.</a:t>
            </a:r>
          </a:p>
          <a:p>
            <a:r>
              <a:rPr lang="en-US" smtClean="0"/>
              <a:t> These two forms are as follows −</a:t>
            </a:r>
          </a:p>
          <a:p>
            <a:endParaRPr lang="en-US" smtClean="0"/>
          </a:p>
          <a:p>
            <a:r>
              <a:rPr lang="en-US" smtClean="0"/>
              <a:t>Classification</a:t>
            </a:r>
          </a:p>
          <a:p>
            <a:r>
              <a:rPr lang="en-US" smtClean="0"/>
              <a:t>Prediction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2FAE60-18CD-4844-B178-1B61890D11D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node </a:t>
            </a:r>
            <a:r>
              <a:rPr lang="en-US" i="1" dirty="0" smtClean="0"/>
              <a:t>N</a:t>
            </a:r>
            <a:r>
              <a:rPr lang="en-US" dirty="0" smtClean="0"/>
              <a:t> is labeled with the splitting criterion, which serves as a test at the node</a:t>
            </a:r>
          </a:p>
          <a:p>
            <a:r>
              <a:rPr lang="en-US" dirty="0" smtClean="0"/>
              <a:t> A branch is grown from node </a:t>
            </a:r>
            <a:r>
              <a:rPr lang="en-US" i="1" dirty="0" smtClean="0"/>
              <a:t>N</a:t>
            </a:r>
            <a:r>
              <a:rPr lang="en-US" dirty="0" smtClean="0"/>
              <a:t> for each of the outcomes of the splitting criterion.</a:t>
            </a:r>
          </a:p>
          <a:p>
            <a:r>
              <a:rPr lang="en-US" dirty="0" smtClean="0"/>
              <a:t>There are three possible scenarios,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A is discrete-valued</a:t>
            </a:r>
            <a:r>
              <a:rPr lang="en-US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is continuous-valued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is discrete-valued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binary tree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produced</a:t>
            </a:r>
            <a:endParaRPr lang="en-US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be the splitting attribute. 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has </a:t>
            </a:r>
            <a:r>
              <a:rPr lang="en-US" i="1" dirty="0" smtClean="0"/>
              <a:t>v</a:t>
            </a:r>
            <a:r>
              <a:rPr lang="en-US" dirty="0" smtClean="0"/>
              <a:t> distinct values, f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:::,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v</a:t>
            </a:r>
            <a:r>
              <a:rPr lang="en-US" dirty="0" err="1" smtClean="0"/>
              <a:t>g</a:t>
            </a:r>
            <a:r>
              <a:rPr lang="en-US" dirty="0" smtClean="0"/>
              <a:t>, based on the training data.</a:t>
            </a:r>
          </a:p>
          <a:p>
            <a:endParaRPr 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11F55-002A-4DF8-B8C0-8279F3BF5931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 is discrete-valued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this case, the outcomes of the test at node</a:t>
            </a:r>
            <a:r>
              <a:rPr lang="en-US" sz="2400" i="1" dirty="0" smtClean="0"/>
              <a:t> N </a:t>
            </a:r>
            <a:r>
              <a:rPr lang="en-US" sz="2400" dirty="0" smtClean="0"/>
              <a:t>correspond</a:t>
            </a:r>
            <a:r>
              <a:rPr lang="en-US" sz="2400" i="1" dirty="0" smtClean="0"/>
              <a:t> </a:t>
            </a:r>
            <a:r>
              <a:rPr lang="en-US" sz="2400" dirty="0" smtClean="0"/>
              <a:t>directly to the known values of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A branch is created for each known value, </a:t>
            </a:r>
            <a:r>
              <a:rPr lang="en-US" sz="2400" i="1" dirty="0" smtClean="0"/>
              <a:t>a </a:t>
            </a:r>
            <a:r>
              <a:rPr lang="en-US" sz="2400" i="1" baseline="-25000" dirty="0" smtClean="0"/>
              <a:t>j</a:t>
            </a:r>
            <a:r>
              <a:rPr lang="en-US" sz="2400" dirty="0" smtClean="0"/>
              <a:t>, of</a:t>
            </a:r>
            <a:r>
              <a:rPr lang="en-US" sz="2400" i="1" dirty="0" smtClean="0"/>
              <a:t> A </a:t>
            </a:r>
            <a:r>
              <a:rPr lang="en-US" sz="2400" dirty="0" smtClean="0"/>
              <a:t>and labeled with that value </a:t>
            </a:r>
          </a:p>
          <a:p>
            <a:endParaRPr lang="en-US" sz="2400" dirty="0" smtClean="0"/>
          </a:p>
          <a:p>
            <a:r>
              <a:rPr lang="en-US" sz="2400" dirty="0" smtClean="0"/>
              <a:t>Because all of the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a given partition have the same value for </a:t>
            </a:r>
            <a:r>
              <a:rPr lang="en-US" sz="2400" i="1" dirty="0" smtClean="0"/>
              <a:t>A</a:t>
            </a:r>
          </a:p>
          <a:p>
            <a:r>
              <a:rPr lang="en-US" sz="2400" dirty="0" smtClean="0"/>
              <a:t>so </a:t>
            </a:r>
            <a:r>
              <a:rPr lang="en-US" sz="2400" i="1" dirty="0" smtClean="0"/>
              <a:t>A</a:t>
            </a:r>
            <a:r>
              <a:rPr lang="en-US" sz="2400" dirty="0" smtClean="0"/>
              <a:t> need not be considered in any future partitioning of the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Therefore, it is removed from </a:t>
            </a:r>
            <a:r>
              <a:rPr lang="en-US" sz="2400" i="1" dirty="0" smtClean="0"/>
              <a:t>attribute list</a:t>
            </a:r>
            <a:r>
              <a:rPr lang="en-US" sz="2400" dirty="0" smtClean="0"/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60426C-7B83-4829-A0BE-A85AE9402DBF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C6382C-4706-436F-B85E-5F35A7DB7BE8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47271"/>
            <a:ext cx="11887200" cy="3886729"/>
          </a:xfr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is continuous-valued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In this case, the test at node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two possible outcomes,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corresponding to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&lt;=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split point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split 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respectively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split 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split-point returned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Attribute selection 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part of the splitting criterion.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split-point,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is often taken as the midpoint of two known adjacent values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therefore may not actually be a pre-existing value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the training data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C642A-ED3C-439A-965C-73E15A7DCB4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137B7C-394E-46DE-98AB-552BB0236815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1066271"/>
            <a:ext cx="11453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is discrete-valued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binary tree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produced</a:t>
            </a:r>
            <a:endParaRPr lang="en-US" dirty="0" smtClean="0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is discrete-valued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binary tree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produced (as dictated by the attribute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 measure or algorithm being used):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test at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of the form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ɛ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?”.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splitting subset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returned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Attribute selection 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part of the splitting criterion.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a subset of the known values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7F76AA-3C75-4BB3-96F3-41B8CD20305F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B0344-C66E-429E-A7F3-43AC977E584C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1536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209271"/>
            <a:ext cx="11391900" cy="3505729"/>
          </a:xfr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71865"/>
            <a:ext cx="10995025" cy="525727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algorithm uses the same process recursively to form a decision tree for the tuples at each resulting partition,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recursive partitioning stops only when any one of the following terminating con-ditions is true: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Conditions for stopping partitioning</a:t>
            </a:r>
          </a:p>
          <a:p>
            <a:pPr lvl="1">
              <a:lnSpc>
                <a:spcPct val="105000"/>
              </a:lnSpc>
            </a:pPr>
            <a:r>
              <a:rPr lang="en-US" sz="3200" dirty="0" smtClean="0"/>
              <a:t>All samples for a given node belong to the same class</a:t>
            </a:r>
          </a:p>
          <a:p>
            <a:pPr lvl="1">
              <a:lnSpc>
                <a:spcPct val="105000"/>
              </a:lnSpc>
            </a:pPr>
            <a:r>
              <a:rPr lang="en-US" sz="3200" dirty="0" smtClean="0"/>
              <a:t>There are no remaining attributes for further partitioning – </a:t>
            </a:r>
            <a:r>
              <a:rPr lang="en-US" sz="3200" dirty="0" smtClean="0">
                <a:solidFill>
                  <a:schemeClr val="hlink"/>
                </a:solidFill>
              </a:rPr>
              <a:t>majority voting</a:t>
            </a:r>
            <a:r>
              <a:rPr lang="en-US" sz="3200" dirty="0" smtClean="0"/>
              <a:t> is employed for classifying the leaf</a:t>
            </a:r>
          </a:p>
          <a:p>
            <a:pPr lvl="1">
              <a:lnSpc>
                <a:spcPct val="105000"/>
              </a:lnSpc>
            </a:pPr>
            <a:r>
              <a:rPr lang="en-US" sz="3200" dirty="0" smtClean="0"/>
              <a:t>There are no samples left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A7294-E827-429E-91EE-BE14BE76F06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</a:t>
            </a:r>
            <a:r>
              <a:rPr lang="en-US" b="1" dirty="0" err="1" smtClean="0"/>
              <a:t>Selectiion</a:t>
            </a:r>
            <a:r>
              <a:rPr lang="en-US" b="1" dirty="0" smtClean="0"/>
              <a:t> Measure(ASM)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dataset consists of </a:t>
            </a:r>
            <a:r>
              <a:rPr lang="en-US" b="1" dirty="0" smtClean="0"/>
              <a:t>N</a:t>
            </a:r>
            <a:r>
              <a:rPr lang="en-US" dirty="0" smtClean="0"/>
              <a:t> attributes then deciding which attribute to place at the root or at different levels of the tree as internal nodes is a complicated step. </a:t>
            </a:r>
          </a:p>
          <a:p>
            <a:r>
              <a:rPr lang="en-US" dirty="0" smtClean="0"/>
              <a:t>By just randomly selecting any node to be the root can’t solve the issue. </a:t>
            </a:r>
          </a:p>
          <a:p>
            <a:r>
              <a:rPr lang="en-US" dirty="0" smtClean="0"/>
              <a:t>If we follow a random approach, it may give us bad results with low accuracy.</a:t>
            </a:r>
          </a:p>
          <a:p>
            <a:r>
              <a:rPr lang="en-US" b="1" dirty="0" smtClean="0"/>
              <a:t>Attribute Selection  Measure   </a:t>
            </a:r>
            <a:r>
              <a:rPr lang="en-US" dirty="0" smtClean="0"/>
              <a:t>determines which features </a:t>
            </a:r>
            <a:r>
              <a:rPr lang="en-US" dirty="0"/>
              <a:t>are to be considered as the root node and at each level.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70E41-96BE-481C-9C9B-948618B1DF8C}" type="slidenum">
              <a:rPr lang="en-US" smtClean="0"/>
              <a:pPr/>
              <a:t>39</a:t>
            </a:fld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398199"/>
            <a:ext cx="11055350" cy="606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3986E-931E-431B-9460-04C0A902D7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447271"/>
            <a:ext cx="10798175" cy="5029729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Classification</a:t>
            </a:r>
            <a:r>
              <a:rPr lang="en-US" sz="200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classifies data (constructs a model) based on the training set and the values (</a:t>
            </a:r>
            <a:r>
              <a:rPr lang="en-US" sz="2400" smtClean="0">
                <a:solidFill>
                  <a:schemeClr val="hlink"/>
                </a:solidFill>
              </a:rPr>
              <a:t>class labels</a:t>
            </a:r>
            <a:r>
              <a:rPr lang="en-US" sz="2400" smtClean="0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Prediction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smtClean="0"/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smtClean="0"/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smtClean="0"/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smtClean="0"/>
              <a:t>Fraud detection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xfrm>
            <a:off x="495301" y="381000"/>
            <a:ext cx="10798175" cy="818886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Classification vs. Prediction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Attribute Selective Measure(ASM)?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 selection  </a:t>
            </a:r>
            <a:r>
              <a:rPr lang="en-US" dirty="0" smtClean="0"/>
              <a:t>measures are also known as </a:t>
            </a:r>
            <a:r>
              <a:rPr lang="en-US" b="1" dirty="0" smtClean="0"/>
              <a:t>splitting rules</a:t>
            </a:r>
            <a:r>
              <a:rPr lang="en-US" dirty="0" smtClean="0"/>
              <a:t> because they determine how the </a:t>
            </a:r>
            <a:r>
              <a:rPr lang="en-US" dirty="0" err="1" smtClean="0"/>
              <a:t>tuples</a:t>
            </a:r>
            <a:r>
              <a:rPr lang="en-US" dirty="0" smtClean="0"/>
              <a:t> at a given node are to be split.</a:t>
            </a:r>
          </a:p>
          <a:p>
            <a:r>
              <a:rPr lang="en-US" dirty="0"/>
              <a:t>The attribute selection measure provides a </a:t>
            </a:r>
            <a:r>
              <a:rPr lang="en-US" dirty="0" smtClean="0"/>
              <a:t>ranking for </a:t>
            </a:r>
            <a:r>
              <a:rPr lang="en-US" dirty="0"/>
              <a:t>each attribute describing the given training instances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The attribute having the best score for the measure is chosen as the splitting </a:t>
            </a:r>
            <a:r>
              <a:rPr lang="en-US" dirty="0" smtClean="0"/>
              <a:t>attribute (root node) </a:t>
            </a:r>
            <a:r>
              <a:rPr lang="en-US" dirty="0"/>
              <a:t>for the given </a:t>
            </a:r>
            <a:r>
              <a:rPr lang="en-US" dirty="0" smtClean="0"/>
              <a:t>instances.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gain,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Gain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Gini</a:t>
            </a:r>
            <a:r>
              <a:rPr lang="en-US" b="1" dirty="0" smtClean="0"/>
              <a:t> index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measure of the degree of probability of a particular variable being wrongly classified when it is randomly chosen is called the </a:t>
            </a:r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impurity.</a:t>
            </a:r>
          </a:p>
          <a:p>
            <a:r>
              <a:rPr lang="en-US" dirty="0" smtClean="0"/>
              <a:t> The data is equally distributed based on the </a:t>
            </a:r>
            <a:r>
              <a:rPr lang="en-US" dirty="0" err="1" smtClean="0"/>
              <a:t>Gini</a:t>
            </a:r>
            <a:r>
              <a:rPr lang="en-US" dirty="0" smtClean="0"/>
              <a:t> index.</a:t>
            </a:r>
          </a:p>
          <a:p>
            <a:r>
              <a:rPr lang="en-US" dirty="0" smtClean="0"/>
              <a:t>Mathematical Formula 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267200"/>
            <a:ext cx="3429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5638800"/>
            <a:ext cx="1043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Pi= probability of an object being classified into a particular class.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Gini</a:t>
            </a:r>
            <a:r>
              <a:rPr lang="en-US" b="1" dirty="0" smtClean="0"/>
              <a:t> index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the </a:t>
            </a:r>
            <a:r>
              <a:rPr lang="en-US" dirty="0" err="1" smtClean="0"/>
              <a:t>Gini</a:t>
            </a:r>
            <a:r>
              <a:rPr lang="en-US" dirty="0" smtClean="0"/>
              <a:t> index as the criterion for the algorithm to select the feature for the root </a:t>
            </a:r>
            <a:r>
              <a:rPr lang="en-US" dirty="0" err="1" smtClean="0"/>
              <a:t>node,the</a:t>
            </a:r>
            <a:r>
              <a:rPr lang="en-US" dirty="0" smtClean="0"/>
              <a:t> feature with the least </a:t>
            </a:r>
            <a:r>
              <a:rPr lang="en-US" dirty="0" err="1" smtClean="0"/>
              <a:t>Gini</a:t>
            </a:r>
            <a:r>
              <a:rPr lang="en-US" dirty="0" smtClean="0"/>
              <a:t> index is selected.</a:t>
            </a:r>
          </a:p>
          <a:p>
            <a:r>
              <a:rPr lang="en-US" dirty="0" smtClean="0"/>
              <a:t>This  measure is used in the CART algorithm.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Information Gain(ID3)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is the main concept of this algorithm which helps in determining a feature or attribute that gives maximum information about a class is called Information gain or ID3 algorithm.</a:t>
            </a:r>
          </a:p>
          <a:p>
            <a:r>
              <a:rPr lang="en-US" dirty="0" smtClean="0"/>
              <a:t> Shannon invented the concept of entropy, which measures the impurity of the input set. </a:t>
            </a:r>
          </a:p>
          <a:p>
            <a:r>
              <a:rPr lang="en-US" dirty="0" smtClean="0"/>
              <a:t>In physics and mathematics, entropy referred as the randomness or the impurity in the system.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Information Gain(ID3)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information theory, it refers to the impurity in a group of examples. </a:t>
            </a:r>
          </a:p>
          <a:p>
            <a:r>
              <a:rPr lang="en-US" dirty="0" smtClean="0"/>
              <a:t>Information gain is the decrease in entropy.</a:t>
            </a:r>
          </a:p>
          <a:p>
            <a:r>
              <a:rPr lang="en-US" dirty="0" smtClean="0"/>
              <a:t> Information gain computes the difference between entropy before split and average entropy after split of the dataset based on given attribute values.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ID3 (Iterative </a:t>
            </a:r>
            <a:r>
              <a:rPr lang="en-US" dirty="0" err="1" smtClean="0">
                <a:solidFill>
                  <a:srgbClr val="FF0000"/>
                </a:solidFill>
              </a:rPr>
              <a:t>Dichotomiser</a:t>
            </a:r>
            <a:r>
              <a:rPr lang="en-US" dirty="0" smtClean="0">
                <a:solidFill>
                  <a:srgbClr val="FF0000"/>
                </a:solidFill>
              </a:rPr>
              <a:t>) decision tree algorithm uses information gain</a:t>
            </a:r>
          </a:p>
          <a:p>
            <a:r>
              <a:rPr lang="en-US" dirty="0" smtClean="0"/>
              <a:t> By using this method we can reduce the level of entropy from the root node to the leaf node.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Information Gain(ID3)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  <a:p>
            <a:r>
              <a:rPr lang="en-US" dirty="0" smtClean="0"/>
              <a:t>The feature or attribute with the highest ID3 gain is used as the root for the splitting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Information Gain</a:t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US" dirty="0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AA2253-4BD4-4448-8D7D-EE217608286C}" type="slidenum">
              <a:rPr lang="en-US" smtClean="0"/>
              <a:pPr/>
              <a:t>47</a:t>
            </a:fld>
            <a:endParaRPr lang="en-US" smtClean="0"/>
          </a:p>
        </p:txBody>
      </p:sp>
      <p:pic>
        <p:nvPicPr>
          <p:cNvPr id="389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079500"/>
            <a:ext cx="10287000" cy="5651500"/>
          </a:xfrm>
          <a:noFill/>
        </p:spPr>
      </p:pic>
      <p:sp>
        <p:nvSpPr>
          <p:cNvPr id="6" name="Rectangle 5"/>
          <p:cNvSpPr/>
          <p:nvPr/>
        </p:nvSpPr>
        <p:spPr>
          <a:xfrm>
            <a:off x="2286000" y="381000"/>
            <a:ext cx="59436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Information Gain(ID3)</a:t>
            </a:r>
            <a:br>
              <a:rPr lang="en-US" sz="3200" b="1" dirty="0" smtClean="0"/>
            </a:b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solidFill>
                  <a:schemeClr val="tx1"/>
                </a:solidFill>
              </a:rPr>
              <a:t>Gain ratio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C4.5, an improvement of ID3, uses an extension to information gain known as the gain ratio.</a:t>
            </a:r>
          </a:p>
          <a:p>
            <a:r>
              <a:rPr lang="en-US" dirty="0" smtClean="0"/>
              <a:t> Gain ratio handles the issue of bias by normalizing the information gain using Split Info. </a:t>
            </a:r>
          </a:p>
          <a:p>
            <a:r>
              <a:rPr lang="en-US" dirty="0" smtClean="0"/>
              <a:t>The </a:t>
            </a:r>
            <a:r>
              <a:rPr lang="en-US" dirty="0"/>
              <a:t>attribute with the maximum gain ratio is selected as the splitting attribute.</a:t>
            </a:r>
            <a:endParaRPr lang="en-US" dirty="0" smtClean="0"/>
          </a:p>
          <a:p>
            <a:r>
              <a:rPr lang="en-US" dirty="0" smtClean="0"/>
              <a:t>Java implementation of the C4.5 algorithm is known as J48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A6929-FC41-49A2-A88E-E0541E9CDAEE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solidFill>
                  <a:schemeClr val="tx1"/>
                </a:solidFill>
              </a:rPr>
              <a:t>Gain ratio</a:t>
            </a:r>
            <a:endParaRPr lang="en-US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0A471B-B796-49BB-8603-ED6095C48BBA}" type="slidenum">
              <a:rPr lang="en-US" smtClean="0"/>
              <a:pPr/>
              <a:t>49</a:t>
            </a:fld>
            <a:endParaRPr lang="en-US" smtClean="0"/>
          </a:p>
        </p:txBody>
      </p:sp>
      <p:pic>
        <p:nvPicPr>
          <p:cNvPr id="245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524000"/>
            <a:ext cx="9677400" cy="4762500"/>
          </a:xfr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classification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mtClean="0"/>
              <a:t>A bank loans officer needs analysis of her data in order to learn which loan applicants are “safe” and which are “risky” for the bank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mtClean="0"/>
              <a:t>A marketing manager at </a:t>
            </a:r>
            <a:r>
              <a:rPr lang="en-US" i="1" smtClean="0"/>
              <a:t>AllElectronics</a:t>
            </a:r>
            <a:r>
              <a:rPr lang="en-US" smtClean="0"/>
              <a:t> needs data analysis to help guess whether a customer with a given profile will buy a new computer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prediction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mtClean="0"/>
              <a:t>Suppose that the marketing manager would like to predict how much a given cus-tomer will spend during a sale at </a:t>
            </a:r>
            <a:r>
              <a:rPr lang="en-US" i="1" smtClean="0"/>
              <a:t>AllElectronics</a:t>
            </a:r>
            <a:endParaRPr lang="en-US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35183-5B2C-463A-B954-53C3F61787F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solidFill>
                  <a:schemeClr val="tx1"/>
                </a:solidFill>
              </a:rPr>
              <a:t>Gain ratio</a:t>
            </a:r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C4.5, an improvement of ID3, uses an extension to information gain known as the gain ratio.</a:t>
            </a:r>
          </a:p>
          <a:p>
            <a:endParaRPr lang="en-US" smtClean="0"/>
          </a:p>
          <a:p>
            <a:r>
              <a:rPr lang="en-US" smtClean="0"/>
              <a:t> Gain ratio handles the issue of bias by normalizing the information gain using Split Info. 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Java implementation of the C4.5 algorithm is known as J48, which is available in WEKA data mining tool</a:t>
            </a:r>
          </a:p>
          <a:p>
            <a:endParaRPr lang="en-US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84314-2640-42CB-90AF-777A8B546619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BD8E5-3D6C-4E2F-9D85-BABDB01E8D42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271"/>
            <a:ext cx="11887200" cy="686594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Comparing Attribute Selection Measures</a:t>
            </a:r>
            <a:endParaRPr lang="en-US" sz="280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6" y="1371865"/>
            <a:ext cx="10995025" cy="5257271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97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 tree construction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524000"/>
          <a:ext cx="6934203" cy="4515609"/>
        </p:xfrm>
        <a:graphic>
          <a:graphicData uri="http://schemas.openxmlformats.org/drawingml/2006/table">
            <a:tbl>
              <a:tblPr/>
              <a:tblGrid>
                <a:gridCol w="838201"/>
                <a:gridCol w="2165868"/>
                <a:gridCol w="1502034"/>
                <a:gridCol w="1502034"/>
                <a:gridCol w="926066"/>
              </a:tblGrid>
              <a:tr h="501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SIZE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COLOR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 SHAPE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CLASS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	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Black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Black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Cube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Cube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Black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Cube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6997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 tree construction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371603"/>
          <a:ext cx="6934203" cy="4515609"/>
        </p:xfrm>
        <a:graphic>
          <a:graphicData uri="http://schemas.openxmlformats.org/drawingml/2006/table">
            <a:tbl>
              <a:tblPr/>
              <a:tblGrid>
                <a:gridCol w="838201"/>
                <a:gridCol w="2165868"/>
                <a:gridCol w="1502034"/>
                <a:gridCol w="1502034"/>
                <a:gridCol w="926066"/>
              </a:tblGrid>
              <a:tr h="501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SIZE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COLOR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 SHAPE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CLASS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	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Black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Black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Cube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Cube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Big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Black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Round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Small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Yellow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Cube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6400" y="19812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Information gain </a:t>
            </a:r>
          </a:p>
          <a:p>
            <a:endParaRPr lang="en-US" b="1" u="sng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Size -0.008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Color-0.55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Shape -0.379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752600"/>
            <a:ext cx="19812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752600"/>
            <a:ext cx="19812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895600"/>
          <a:ext cx="2571750" cy="224028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4584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5355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15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41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9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752600"/>
            <a:ext cx="19812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895600"/>
          <a:ext cx="2571750" cy="251460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4584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5355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15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41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9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800" y="3200400"/>
          <a:ext cx="2571750" cy="1393573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387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1328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676400"/>
            <a:ext cx="2057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819400"/>
          <a:ext cx="2571750" cy="251460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4584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5355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15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41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9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800" y="3200400"/>
          <a:ext cx="2571750" cy="1393573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387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1328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72400" y="3048000"/>
          <a:ext cx="2571750" cy="1887801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4584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5355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15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41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676400"/>
            <a:ext cx="2057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819400"/>
          <a:ext cx="2571750" cy="251460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</a:tblGrid>
              <a:tr h="4584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SHAPE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5355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15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41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9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0" y="32004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77200" y="30480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34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676400"/>
            <a:ext cx="2057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0" y="32004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77200" y="30480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34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62200" y="2819400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685800" y="3352800"/>
            <a:ext cx="1676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3810000" y="3352800"/>
            <a:ext cx="1219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Cube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A6B85-213D-4C5B-9069-9A2F51711F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04271"/>
            <a:ext cx="104013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Classification—A Two-Step Process</a:t>
            </a:r>
            <a:r>
              <a:rPr lang="en-US" sz="2800" smtClean="0"/>
              <a:t> </a:t>
            </a:r>
            <a:endParaRPr lang="en-US" sz="320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71865"/>
            <a:ext cx="10599738" cy="5257271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sz="3200" dirty="0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 smtClean="0"/>
              <a:t>1.  Model </a:t>
            </a:r>
            <a:r>
              <a:rPr lang="en-US" sz="2400" b="1" dirty="0" err="1" smtClean="0"/>
              <a:t>constrUction</a:t>
            </a:r>
            <a:r>
              <a:rPr lang="en-US" sz="2400" b="1" dirty="0" smtClean="0"/>
              <a:t> </a:t>
            </a:r>
            <a:r>
              <a:rPr lang="en-US" sz="2400" b="1" dirty="0" smtClean="0"/>
              <a:t>( Learning step or training phase)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 smtClean="0"/>
              <a:t>2.  Model usage ( Classification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676400"/>
            <a:ext cx="2057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4495800"/>
          <a:ext cx="1714500" cy="1172155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</a:tblGrid>
              <a:tr h="2517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35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0" y="32004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77200" y="30480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34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62200" y="2819400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685800" y="3352800"/>
            <a:ext cx="1676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3619500" y="3543300"/>
            <a:ext cx="1295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Cube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676400"/>
            <a:ext cx="2057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4495800"/>
          <a:ext cx="1714500" cy="1172155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</a:tblGrid>
              <a:tr h="2517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35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0" y="32004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77200" y="30480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34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62200" y="2819400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685800" y="3352800"/>
            <a:ext cx="1676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3619500" y="3543300"/>
            <a:ext cx="1295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Cube 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962400" y="4648200"/>
          <a:ext cx="1714500" cy="1172155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</a:tblGrid>
              <a:tr h="2517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35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91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0" y="762000"/>
            <a:ext cx="1981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3048000" y="1676400"/>
            <a:ext cx="2057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51054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0" y="32004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77200" y="30480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34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62200" y="2819400"/>
            <a:ext cx="1447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685800" y="3352800"/>
            <a:ext cx="1676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3619500" y="3543300"/>
            <a:ext cx="1295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Cube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" y="44958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38600" y="46482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196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 construction –</a:t>
            </a:r>
            <a:r>
              <a:rPr lang="en-US" dirty="0" err="1" smtClean="0"/>
              <a:t>eg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991600" y="1600201"/>
            <a:ext cx="2301240" cy="4525963"/>
          </a:xfrm>
        </p:spPr>
        <p:txBody>
          <a:bodyPr/>
          <a:lstStyle/>
          <a:p>
            <a:r>
              <a:rPr lang="en-US" sz="1800" b="1" u="sng" dirty="0" smtClean="0"/>
              <a:t>Information gain</a:t>
            </a:r>
          </a:p>
          <a:p>
            <a:endParaRPr lang="en-US" sz="1800" b="1" u="sng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Age -0.246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Income-0.028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Student-0.153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Credit rating-0.048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725" y="1842604"/>
            <a:ext cx="7864476" cy="463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information gain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gain is defined as the  difference between information </a:t>
            </a:r>
            <a:r>
              <a:rPr lang="en-US" dirty="0"/>
              <a:t>needed before splitting </a:t>
            </a:r>
            <a:r>
              <a:rPr lang="en-US" dirty="0" smtClean="0"/>
              <a:t> and  </a:t>
            </a:r>
            <a:r>
              <a:rPr lang="en-US" dirty="0"/>
              <a:t>information needed after </a:t>
            </a:r>
            <a:r>
              <a:rPr lang="en-US" dirty="0" smtClean="0"/>
              <a:t>splitting</a:t>
            </a:r>
          </a:p>
          <a:p>
            <a:r>
              <a:rPr lang="en-US" dirty="0" smtClean="0"/>
              <a:t>–</a:t>
            </a:r>
            <a:r>
              <a:rPr lang="en-US" dirty="0"/>
              <a:t>The attribute that has the highest information gain among the attributes is selected as the splitting attribute. </a:t>
            </a:r>
            <a:endParaRPr lang="en-US" dirty="0" smtClean="0"/>
          </a:p>
          <a:p>
            <a:r>
              <a:rPr lang="en-US" dirty="0" smtClean="0"/>
              <a:t>Gain(A)=Info(D) –</a:t>
            </a:r>
            <a:r>
              <a:rPr lang="en-US" dirty="0" err="1" smtClean="0"/>
              <a:t>Info</a:t>
            </a:r>
            <a:r>
              <a:rPr lang="en-US" sz="1800" b="1" dirty="0" err="1" smtClean="0">
                <a:solidFill>
                  <a:srgbClr val="FF0000"/>
                </a:solidFill>
              </a:rPr>
              <a:t>A</a:t>
            </a:r>
            <a:r>
              <a:rPr lang="en-US" sz="1800" dirty="0" smtClean="0"/>
              <a:t> </a:t>
            </a:r>
            <a:r>
              <a:rPr lang="en-US" sz="2800" dirty="0" smtClean="0"/>
              <a:t>(D)</a:t>
            </a:r>
          </a:p>
          <a:p>
            <a:pPr lvl="1"/>
            <a:r>
              <a:rPr lang="en-US" dirty="0" smtClean="0"/>
              <a:t>Info(D)   is the </a:t>
            </a:r>
            <a:r>
              <a:rPr lang="en-US" dirty="0"/>
              <a:t>average amount of information needed to identify the class label of an instance in 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Info</a:t>
            </a:r>
            <a:r>
              <a:rPr lang="en-US" sz="1900" b="1" dirty="0" err="1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2400" dirty="0" smtClean="0"/>
              <a:t>(D)  is the i</a:t>
            </a:r>
            <a:r>
              <a:rPr lang="en-US" dirty="0" smtClean="0"/>
              <a:t>nformation </a:t>
            </a:r>
            <a:r>
              <a:rPr lang="en-US" dirty="0"/>
              <a:t>needed </a:t>
            </a:r>
            <a:r>
              <a:rPr lang="en-US" dirty="0" smtClean="0"/>
              <a:t>to identify a class label in D based on partitioning  by   A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information gain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Gain(A)=Info(D) –</a:t>
            </a:r>
            <a:r>
              <a:rPr lang="en-US" dirty="0" err="1" smtClean="0"/>
              <a:t>Info</a:t>
            </a:r>
            <a:r>
              <a:rPr lang="en-US" sz="1800" dirty="0" err="1" smtClean="0"/>
              <a:t>A</a:t>
            </a:r>
            <a:r>
              <a:rPr lang="en-US" sz="1800" dirty="0" smtClean="0"/>
              <a:t> </a:t>
            </a:r>
            <a:r>
              <a:rPr lang="en-US" sz="2800" dirty="0" smtClean="0"/>
              <a:t>(D)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dirty="0" smtClean="0"/>
              <a:t>P</a:t>
            </a:r>
            <a:r>
              <a:rPr lang="en-US" sz="2000" dirty="0" smtClean="0"/>
              <a:t>i</a:t>
            </a:r>
            <a:r>
              <a:rPr lang="en-US" dirty="0" smtClean="0"/>
              <a:t> is the probability that a </a:t>
            </a:r>
            <a:r>
              <a:rPr lang="en-US" dirty="0" err="1" smtClean="0"/>
              <a:t>tuple</a:t>
            </a:r>
            <a:r>
              <a:rPr lang="en-US" dirty="0" smtClean="0"/>
              <a:t> in D belongs to class </a:t>
            </a:r>
            <a:r>
              <a:rPr lang="en-US" dirty="0" err="1" smtClean="0"/>
              <a:t>C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41497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information gain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Gain(A)=Info(D) –</a:t>
            </a:r>
            <a:r>
              <a:rPr lang="en-US" dirty="0" err="1" smtClean="0"/>
              <a:t>Info</a:t>
            </a:r>
            <a:r>
              <a:rPr lang="en-US" sz="1800" dirty="0" err="1" smtClean="0"/>
              <a:t>A</a:t>
            </a:r>
            <a:r>
              <a:rPr lang="en-US" sz="1800" dirty="0" smtClean="0"/>
              <a:t> </a:t>
            </a:r>
            <a:r>
              <a:rPr lang="en-US" sz="2800" dirty="0" smtClean="0"/>
              <a:t>(D)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400" dirty="0"/>
          </a:p>
          <a:p>
            <a:r>
              <a:rPr lang="en-US" dirty="0" err="1" smtClean="0"/>
              <a:t>D</a:t>
            </a:r>
            <a:r>
              <a:rPr lang="en-US" sz="2400" dirty="0" err="1" smtClean="0"/>
              <a:t>j</a:t>
            </a:r>
            <a:r>
              <a:rPr lang="en-US" dirty="0" smtClean="0"/>
              <a:t> /D is the weight of the </a:t>
            </a:r>
            <a:r>
              <a:rPr lang="en-US" dirty="0" err="1" smtClean="0"/>
              <a:t>j</a:t>
            </a:r>
            <a:r>
              <a:rPr lang="en-US" sz="2400" dirty="0" err="1" smtClean="0"/>
              <a:t>th</a:t>
            </a:r>
            <a:r>
              <a:rPr lang="en-US" dirty="0" smtClean="0"/>
              <a:t>  partition</a:t>
            </a:r>
          </a:p>
          <a:p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819400"/>
            <a:ext cx="44577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Info(D)  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43400" y="2895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 size- </a:t>
            </a:r>
            <a:r>
              <a:rPr lang="en-US" dirty="0" err="1" smtClean="0">
                <a:solidFill>
                  <a:srgbClr val="FF0000"/>
                </a:solidFill>
              </a:rPr>
              <a:t>Info</a:t>
            </a:r>
            <a:r>
              <a:rPr lang="en-US" sz="2000" dirty="0" err="1" smtClean="0">
                <a:solidFill>
                  <a:srgbClr val="FF0000"/>
                </a:solidFill>
              </a:rPr>
              <a:t>size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14450"/>
            <a:ext cx="10668000" cy="5238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4572000" y="1371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 color- </a:t>
            </a:r>
            <a:r>
              <a:rPr lang="en-US" dirty="0" err="1" smtClean="0">
                <a:solidFill>
                  <a:srgbClr val="FF0000"/>
                </a:solidFill>
              </a:rPr>
              <a:t>Info</a:t>
            </a:r>
            <a:r>
              <a:rPr lang="en-US" sz="2000" dirty="0" err="1" smtClean="0">
                <a:solidFill>
                  <a:srgbClr val="FF0000"/>
                </a:solidFill>
              </a:rPr>
              <a:t>color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10058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Model </a:t>
            </a:r>
            <a:r>
              <a:rPr lang="en-US" sz="4000" b="1" dirty="0" err="1" smtClean="0"/>
              <a:t>constrction</a:t>
            </a:r>
            <a:r>
              <a:rPr lang="en-US" sz="4000" b="1" dirty="0" smtClean="0"/>
              <a:t> ( Learning step or training phase)</a:t>
            </a:r>
            <a:br>
              <a:rPr lang="en-US" sz="4000" b="1" dirty="0" smtClean="0"/>
            </a:br>
            <a:r>
              <a:rPr lang="en-US" sz="40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90000"/>
              </a:lnSpc>
              <a:buNone/>
              <a:defRPr/>
            </a:pPr>
            <a:r>
              <a:rPr lang="en-US" sz="3600" dirty="0" smtClean="0"/>
              <a:t>In the first step, a model is built describing a predetermined set of data classes or concepts. </a:t>
            </a:r>
          </a:p>
          <a:p>
            <a:pPr algn="just">
              <a:lnSpc>
                <a:spcPct val="90000"/>
              </a:lnSpc>
              <a:defRPr/>
            </a:pPr>
            <a:endParaRPr lang="en-US" sz="3600" dirty="0" smtClean="0"/>
          </a:p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This is the </a:t>
            </a:r>
            <a:r>
              <a:rPr lang="en-US" b="1" dirty="0" smtClean="0">
                <a:solidFill>
                  <a:srgbClr val="FF0000"/>
                </a:solidFill>
              </a:rPr>
              <a:t>learning step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FF0000"/>
                </a:solidFill>
              </a:rPr>
              <a:t>training phase</a:t>
            </a:r>
            <a:r>
              <a:rPr lang="en-US" dirty="0" smtClean="0"/>
              <a:t>), where a classification</a:t>
            </a:r>
          </a:p>
          <a:p>
            <a:pPr algn="just">
              <a:lnSpc>
                <a:spcPct val="150000"/>
              </a:lnSpc>
              <a:buNone/>
              <a:defRPr/>
            </a:pPr>
            <a:r>
              <a:rPr lang="en-US" dirty="0" smtClean="0"/>
              <a:t>    algorithm builds the classifier by analyzing or “learning from” a </a:t>
            </a:r>
          </a:p>
          <a:p>
            <a:pPr algn="just">
              <a:lnSpc>
                <a:spcPct val="150000"/>
              </a:lnSpc>
              <a:buNone/>
              <a:defRPr/>
            </a:pPr>
            <a:r>
              <a:rPr lang="en-US" b="1" dirty="0" smtClean="0"/>
              <a:t>      training set</a:t>
            </a:r>
            <a:r>
              <a:rPr lang="en-US" dirty="0" smtClean="0"/>
              <a:t> made up of database </a:t>
            </a:r>
            <a:r>
              <a:rPr lang="en-US" dirty="0" err="1" smtClean="0"/>
              <a:t>tuples</a:t>
            </a:r>
            <a:r>
              <a:rPr lang="en-US" dirty="0" smtClean="0"/>
              <a:t> and their associated class labels.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Gain(color)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725" y="2216423"/>
            <a:ext cx="10699750" cy="329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 shape- </a:t>
            </a:r>
            <a:r>
              <a:rPr lang="en-US" dirty="0" err="1" smtClean="0">
                <a:solidFill>
                  <a:srgbClr val="FF0000"/>
                </a:solidFill>
              </a:rPr>
              <a:t>Info</a:t>
            </a:r>
            <a:r>
              <a:rPr lang="en-US" sz="2000" dirty="0" err="1" smtClean="0">
                <a:solidFill>
                  <a:srgbClr val="FF0000"/>
                </a:solidFill>
              </a:rPr>
              <a:t>shape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7804" y="1600200"/>
            <a:ext cx="105715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Gain(shape)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725" y="1693974"/>
            <a:ext cx="10699750" cy="341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 construction –</a:t>
            </a:r>
            <a:r>
              <a:rPr lang="en-US" dirty="0" err="1" smtClean="0"/>
              <a:t>eg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991600" y="1600201"/>
            <a:ext cx="2301240" cy="4525963"/>
          </a:xfrm>
        </p:spPr>
        <p:txBody>
          <a:bodyPr/>
          <a:lstStyle/>
          <a:p>
            <a:r>
              <a:rPr lang="en-US" sz="1800" b="1" u="sng" dirty="0" smtClean="0"/>
              <a:t>Information gain</a:t>
            </a:r>
          </a:p>
          <a:p>
            <a:endParaRPr lang="en-US" sz="1800" b="1" u="sng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Age -0.246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Income-0.028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Student-0.153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Credit rating-0.048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725" y="1842604"/>
            <a:ext cx="7864476" cy="463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C4.5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C4.5 is an algorithm used to generate a decision tree </a:t>
            </a:r>
          </a:p>
          <a:p>
            <a:r>
              <a:rPr lang="en-US" b="1" dirty="0" smtClean="0"/>
              <a:t>Developed by Ross Quinlan.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C4.5</a:t>
            </a:r>
            <a:r>
              <a:rPr lang="en-US" dirty="0" smtClean="0">
                <a:solidFill>
                  <a:srgbClr val="FF0000"/>
                </a:solidFill>
              </a:rPr>
              <a:t> is the successor to ID3 </a:t>
            </a:r>
            <a:r>
              <a:rPr lang="en-US" dirty="0" smtClean="0"/>
              <a:t>and removed the restriction that features must be categorical by dynamically defining a discrete attribute (based on numerical variables) that partitions the continuous attribute value into a discrete set of intervals.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C4.5 made a number of improvements to ID3.</a:t>
            </a:r>
          </a:p>
          <a:p>
            <a:r>
              <a:rPr lang="en-US" dirty="0" smtClean="0"/>
              <a:t> Some of these are:</a:t>
            </a:r>
          </a:p>
          <a:p>
            <a:pPr lvl="1"/>
            <a:r>
              <a:rPr lang="en-US" dirty="0" smtClean="0"/>
              <a:t>Handling both continuous and discrete </a:t>
            </a:r>
            <a:r>
              <a:rPr lang="en-US" dirty="0" smtClean="0"/>
              <a:t>attributes</a:t>
            </a:r>
            <a:endParaRPr lang="en-US" dirty="0" smtClean="0"/>
          </a:p>
          <a:p>
            <a:pPr lvl="1"/>
            <a:r>
              <a:rPr lang="en-US" dirty="0" smtClean="0"/>
              <a:t>Handling training data with missing attribute </a:t>
            </a:r>
            <a:endParaRPr lang="en-US" dirty="0" smtClean="0"/>
          </a:p>
          <a:p>
            <a:pPr lvl="1"/>
            <a:r>
              <a:rPr lang="en-US" dirty="0" smtClean="0"/>
              <a:t>Pruning </a:t>
            </a:r>
            <a:r>
              <a:rPr lang="en-US" dirty="0" smtClean="0"/>
              <a:t>trees after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Be more robust in the presence of noise.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C4.5 made a number of improvements to ID3.</a:t>
            </a:r>
          </a:p>
          <a:p>
            <a:r>
              <a:rPr lang="en-US" dirty="0" smtClean="0"/>
              <a:t> Some of these are:</a:t>
            </a:r>
          </a:p>
          <a:p>
            <a:pPr lvl="1"/>
            <a:r>
              <a:rPr lang="en-US" dirty="0" smtClean="0"/>
              <a:t>Handling both continuous and discrete attributes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In </a:t>
            </a:r>
            <a:r>
              <a:rPr lang="en-US" dirty="0" smtClean="0"/>
              <a:t>order to handle continuous attributes, C4.5 creates a threshold and then splits the list into those whose attribute value is above the threshold and those that are less than or equal to it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2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Handling training data with missing attribute values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C4.5 </a:t>
            </a:r>
            <a:r>
              <a:rPr lang="en-US" dirty="0" smtClean="0"/>
              <a:t>allows attribute values to be marked as ? for missing. Missing attribute values are simply not used in gain and entropy calculations.</a:t>
            </a:r>
          </a:p>
          <a:p>
            <a:pPr lvl="1"/>
            <a:r>
              <a:rPr lang="en-US" dirty="0" smtClean="0"/>
              <a:t>Handling attributes with differing </a:t>
            </a:r>
            <a:r>
              <a:rPr lang="en-US" dirty="0" smtClean="0"/>
              <a:t>costs</a:t>
            </a:r>
            <a:r>
              <a:rPr lang="en-US" dirty="0" smtClean="0"/>
              <a:t> </a:t>
            </a:r>
            <a:r>
              <a:rPr lang="en-US" dirty="0" smtClean="0"/>
              <a:t>or weights.</a:t>
            </a:r>
            <a:endParaRPr lang="en-US" dirty="0" smtClean="0"/>
          </a:p>
          <a:p>
            <a:pPr lvl="1"/>
            <a:r>
              <a:rPr lang="en-US" dirty="0" smtClean="0"/>
              <a:t>Pruning trees after creation </a:t>
            </a:r>
            <a:r>
              <a:rPr lang="en-US" dirty="0" smtClean="0"/>
              <a:t>–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C4.5 goes back through the tree once it's been created and attempts to remove branches that do not help by replacing them with leaf nodes.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id3 and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Ability to handle attributes with discrete or continuous type.</a:t>
            </a:r>
          </a:p>
          <a:p>
            <a:r>
              <a:rPr lang="en-US" dirty="0" smtClean="0"/>
              <a:t>  Ability to handle empty attribute (missing value). </a:t>
            </a:r>
          </a:p>
          <a:p>
            <a:r>
              <a:rPr lang="en-US" dirty="0" smtClean="0"/>
              <a:t> Can do pruning on branches. </a:t>
            </a:r>
          </a:p>
          <a:p>
            <a:r>
              <a:rPr lang="en-US" dirty="0" smtClean="0"/>
              <a:t>Avoiding </a:t>
            </a:r>
            <a:r>
              <a:rPr lang="en-US" dirty="0" err="1" smtClean="0"/>
              <a:t>overfitting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Can  Convert trees to rules </a:t>
            </a:r>
          </a:p>
          <a:p>
            <a:endParaRPr lang="en-US" dirty="0" smtClean="0"/>
          </a:p>
          <a:p>
            <a:r>
              <a:rPr lang="en-US" dirty="0" smtClean="0"/>
              <a:t> The selection is </a:t>
            </a:r>
            <a:r>
              <a:rPr lang="en-US" dirty="0" smtClean="0">
                <a:solidFill>
                  <a:srgbClr val="FF0000"/>
                </a:solidFill>
              </a:rPr>
              <a:t>done using a calculation attribute Gain Ratio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Algorithm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68008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4826675"/>
            <a:ext cx="1089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algorithm has a few </a:t>
            </a:r>
            <a:r>
              <a:rPr lang="en-US" dirty="0" smtClean="0">
                <a:hlinkClick r:id="rId3" tooltip="Base case (recursion)"/>
              </a:rPr>
              <a:t>base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the samples in the list belong to the same class. When this happens, it simply creates a leaf node for the decision tree saying to choose that class.</a:t>
            </a:r>
          </a:p>
          <a:p>
            <a:r>
              <a:rPr lang="en-US" dirty="0" smtClean="0"/>
              <a:t>None of the features provide any information gain. In this case, C4.5 creates a decision node higher up the tree using the expected value of the class.</a:t>
            </a:r>
          </a:p>
          <a:p>
            <a:r>
              <a:rPr lang="en-US" dirty="0" smtClean="0"/>
              <a:t>Instance of previously-unseen class encountered. Again, C4.5 creates a decision node higher up the tree using the expected value.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decision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–</a:t>
            </a:r>
            <a:r>
              <a:rPr lang="en-US" dirty="0"/>
              <a:t>The construction of decision tree classifiers does not require any domain knowledge or parameter setting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–</a:t>
            </a:r>
            <a:r>
              <a:rPr lang="en-US" dirty="0"/>
              <a:t>Decision trees can handle high dimensional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–</a:t>
            </a:r>
            <a:r>
              <a:rPr lang="en-US" dirty="0"/>
              <a:t>Easy to interpret for small-sized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–</a:t>
            </a:r>
            <a:r>
              <a:rPr lang="en-US" dirty="0"/>
              <a:t>The learning and classification steps of decision tree 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 </a:t>
            </a:r>
            <a:r>
              <a:rPr lang="en-US" dirty="0"/>
              <a:t>–The learning and classification steps of decision tree induction are simple and fast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–</a:t>
            </a:r>
            <a:r>
              <a:rPr lang="en-US" dirty="0"/>
              <a:t>Accuracy is comparable to other classification techniques for many simple data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–</a:t>
            </a:r>
            <a:r>
              <a:rPr lang="en-US" dirty="0"/>
              <a:t>Convertible to simple and easy to understand classification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6DD89-888F-4A67-9BB9-59CE43820DA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04271"/>
            <a:ext cx="104013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Model usage or Classification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71865"/>
            <a:ext cx="10599738" cy="5257271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lang="en-US" sz="2000" smtClean="0"/>
              <a:t>The model is</a:t>
            </a:r>
            <a:r>
              <a:rPr lang="en-US" sz="2000" i="1" smtClean="0"/>
              <a:t> </a:t>
            </a:r>
            <a:r>
              <a:rPr lang="en-US" sz="2000" smtClean="0"/>
              <a:t>used for classification. </a:t>
            </a:r>
          </a:p>
          <a:p>
            <a:pPr marL="457200" indent="-457200" algn="just" eaLnBrk="1" hangingPunct="1">
              <a:lnSpc>
                <a:spcPct val="150000"/>
              </a:lnSpc>
            </a:pPr>
            <a:endParaRPr lang="en-US" sz="2000" smtClean="0"/>
          </a:p>
          <a:p>
            <a:pPr marL="457200" indent="-457200" algn="just" eaLnBrk="1" hangingPunct="1">
              <a:lnSpc>
                <a:spcPct val="150000"/>
              </a:lnSpc>
            </a:pPr>
            <a:r>
              <a:rPr lang="en-US" sz="2000" smtClean="0"/>
              <a:t>   Test data is used to  estimate the  the accuracy of  classification rules</a:t>
            </a:r>
          </a:p>
          <a:p>
            <a:pPr marL="457200" indent="-457200" algn="just" eaLnBrk="1" hangingPunct="1">
              <a:lnSpc>
                <a:spcPct val="150000"/>
              </a:lnSpc>
            </a:pPr>
            <a:endParaRPr lang="en-US" sz="2000" smtClean="0"/>
          </a:p>
          <a:p>
            <a:pPr marL="457200" indent="-457200" algn="just" eaLnBrk="1" hangingPunct="1">
              <a:lnSpc>
                <a:spcPct val="150000"/>
              </a:lnSpc>
            </a:pPr>
            <a:r>
              <a:rPr lang="en-US" sz="2000" smtClean="0"/>
              <a:t>  If the accuracy of the classifier is considered acceptable, the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/>
              <a:t>   classifier can be used to classify future data tuples for which the class label is not known.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questions    -decision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819150"/>
            <a:ext cx="9596438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79057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8610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33400"/>
            <a:ext cx="7239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decision 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–</a:t>
            </a:r>
            <a:r>
              <a:rPr lang="en-US" dirty="0"/>
              <a:t>The construction of decision tree classifiers does not require any domain knowledge or parameter setting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–</a:t>
            </a:r>
            <a:r>
              <a:rPr lang="en-US" dirty="0"/>
              <a:t>Decision trees can handle high dimensional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–</a:t>
            </a:r>
            <a:r>
              <a:rPr lang="en-US" dirty="0"/>
              <a:t>Easy to interpret for small-sized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–</a:t>
            </a:r>
            <a:r>
              <a:rPr lang="en-US" dirty="0"/>
              <a:t>The learning and classification steps of decision tree 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 </a:t>
            </a:r>
            <a:r>
              <a:rPr lang="en-US" dirty="0"/>
              <a:t>–The learning and classification steps of decision tree induction are simple and fast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–</a:t>
            </a:r>
            <a:r>
              <a:rPr lang="en-US" dirty="0"/>
              <a:t>Accuracy is comparable to other classification techniques for many simple data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–</a:t>
            </a:r>
            <a:r>
              <a:rPr lang="en-US" dirty="0"/>
              <a:t>Convertible to simple and easy to understand classification rules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overfitting</a:t>
            </a:r>
            <a:r>
              <a:rPr lang="en-US" dirty="0" smtClean="0"/>
              <a:t> of data</a:t>
            </a:r>
          </a:p>
          <a:p>
            <a:endParaRPr lang="en-US" dirty="0" smtClean="0"/>
          </a:p>
          <a:p>
            <a:r>
              <a:rPr lang="en-US" dirty="0" smtClean="0"/>
              <a:t>Problem of missing attributes</a:t>
            </a:r>
            <a:endParaRPr lang="en-US" b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Avoiding </a:t>
            </a:r>
            <a:r>
              <a:rPr lang="en-US" dirty="0" err="1" smtClean="0"/>
              <a:t>overfitting</a:t>
            </a:r>
            <a:r>
              <a:rPr lang="en-US" dirty="0" smtClean="0"/>
              <a:t> of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learning algorithm is said to be </a:t>
            </a:r>
            <a:r>
              <a:rPr lang="en-US" dirty="0" err="1" smtClean="0"/>
              <a:t>overfitted</a:t>
            </a:r>
            <a:r>
              <a:rPr lang="en-US" dirty="0" smtClean="0"/>
              <a:t>, when we train it with a lot of data. </a:t>
            </a:r>
          </a:p>
          <a:p>
            <a:r>
              <a:rPr lang="en-US" dirty="0" smtClean="0"/>
              <a:t>When a model gets trained with so much of data, it starts learning from the noise and inaccurate data entries in our data set. </a:t>
            </a:r>
          </a:p>
          <a:p>
            <a:r>
              <a:rPr lang="en-US" dirty="0" smtClean="0"/>
              <a:t>Then the model does not categorize the data correctly, because of too much of details and noise.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Avoiding </a:t>
            </a:r>
            <a:r>
              <a:rPr lang="en-US" dirty="0" err="1" smtClean="0"/>
              <a:t>overfitting</a:t>
            </a:r>
            <a:r>
              <a:rPr lang="en-US" dirty="0" smtClean="0"/>
              <a:t> of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ID3 algorithm, it grows each branch of the tree just deeply enough to perfectly classify the training examples.</a:t>
            </a:r>
          </a:p>
          <a:p>
            <a:endParaRPr lang="en-US" dirty="0" smtClean="0"/>
          </a:p>
          <a:p>
            <a:r>
              <a:rPr lang="en-US" dirty="0" smtClean="0"/>
              <a:t>But it can lead to difficulties when there is noise in the data, or when the number of training examples is too small to produce a representative sample of the true target function. 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</a:t>
            </a:r>
            <a:r>
              <a:rPr lang="en-US" dirty="0" err="1" smtClean="0"/>
              <a:t>overfitting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6657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934200" y="220980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Illustrates the impact of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in a typical decision tree learning. </a:t>
            </a:r>
          </a:p>
          <a:p>
            <a:endParaRPr lang="en-US" sz="2400" dirty="0" smtClean="0"/>
          </a:p>
          <a:p>
            <a:r>
              <a:rPr lang="en-US" sz="2400" dirty="0" smtClean="0"/>
              <a:t>From the figure, we can see that the accuracy of the tree over training examples increases monotonically </a:t>
            </a:r>
          </a:p>
          <a:p>
            <a:endParaRPr lang="en-US" sz="2400" dirty="0" smtClean="0"/>
          </a:p>
          <a:p>
            <a:r>
              <a:rPr lang="en-US" sz="2400" dirty="0" smtClean="0"/>
              <a:t>whereas the accuracy measured over independent test samples first increases then decreases.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630DB-D8F4-4C50-A4C2-03F45A7DF54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6" y="228865"/>
            <a:ext cx="10501313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7951" y="1775355"/>
            <a:ext cx="2208213" cy="1505479"/>
            <a:chOff x="1283" y="1118"/>
            <a:chExt cx="1070" cy="949"/>
          </a:xfrm>
        </p:grpSpPr>
        <p:pic>
          <p:nvPicPr>
            <p:cNvPr id="104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3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376238" y="3905250"/>
          <a:ext cx="7067550" cy="2495021"/>
        </p:xfrm>
        <a:graphic>
          <a:graphicData uri="http://schemas.openxmlformats.org/presentationml/2006/ole">
            <p:oleObj spid="_x0000_s1026" name="Worksheet" r:id="rId4" imgW="5437080" imgH="2495520" progId="Excel.Sheet.8">
              <p:embed/>
            </p:oleObj>
          </a:graphicData>
        </a:graphic>
      </p:graphicFrame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398463" y="3111500"/>
            <a:ext cx="2138362" cy="6998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857751" y="3111500"/>
            <a:ext cx="2633663" cy="6998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426450" y="1621896"/>
            <a:ext cx="1875513" cy="831639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-1140000">
            <a:off x="5505451" y="2074334"/>
            <a:ext cx="2155825" cy="484188"/>
          </a:xfrm>
          <a:prstGeom prst="rightArrow">
            <a:avLst>
              <a:gd name="adj1" fmla="val 50000"/>
              <a:gd name="adj2" fmla="val 8564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732713" y="5311511"/>
            <a:ext cx="3002040" cy="120097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421688" y="3216011"/>
            <a:ext cx="2455862" cy="1506802"/>
            <a:chOff x="4081" y="2026"/>
            <a:chExt cx="1190" cy="949"/>
          </a:xfrm>
        </p:grpSpPr>
        <p:pic>
          <p:nvPicPr>
            <p:cNvPr id="1040" name="Picture 1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1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661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037" name="Line 15"/>
          <p:cNvSpPr>
            <a:spLocks noChangeShapeType="1"/>
          </p:cNvSpPr>
          <p:nvPr/>
        </p:nvSpPr>
        <p:spPr bwMode="auto">
          <a:xfrm flipH="1">
            <a:off x="7731126" y="4620948"/>
            <a:ext cx="69056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6"/>
          <p:cNvSpPr>
            <a:spLocks noChangeShapeType="1"/>
          </p:cNvSpPr>
          <p:nvPr/>
        </p:nvSpPr>
        <p:spPr bwMode="auto">
          <a:xfrm>
            <a:off x="10880725" y="4542896"/>
            <a:ext cx="750888" cy="7911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7"/>
          <p:cNvSpPr>
            <a:spLocks noChangeArrowheads="1"/>
          </p:cNvSpPr>
          <p:nvPr/>
        </p:nvSpPr>
        <p:spPr bwMode="auto">
          <a:xfrm>
            <a:off x="9286876" y="2577042"/>
            <a:ext cx="709613" cy="591344"/>
          </a:xfrm>
          <a:prstGeom prst="downArrow">
            <a:avLst>
              <a:gd name="adj1" fmla="val 50000"/>
              <a:gd name="adj2" fmla="val 27093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avoiding </a:t>
            </a:r>
            <a:r>
              <a:rPr lang="en-US" dirty="0" err="1" smtClean="0"/>
              <a:t>overfitting</a:t>
            </a:r>
            <a:r>
              <a:rPr lang="en-US" dirty="0" smtClean="0"/>
              <a:t>-Pruning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approach to avoid </a:t>
            </a:r>
            <a:r>
              <a:rPr lang="en-US" dirty="0" err="1" smtClean="0"/>
              <a:t>overfitting</a:t>
            </a:r>
            <a:r>
              <a:rPr lang="en-US" dirty="0" smtClean="0"/>
              <a:t> is pruning.</a:t>
            </a:r>
          </a:p>
          <a:p>
            <a:r>
              <a:rPr lang="en-US" dirty="0" smtClean="0"/>
              <a:t>Pruning  is the </a:t>
            </a:r>
            <a:r>
              <a:rPr lang="en-US" dirty="0" err="1" smtClean="0"/>
              <a:t>procees</a:t>
            </a:r>
            <a:r>
              <a:rPr lang="en-US" dirty="0" smtClean="0"/>
              <a:t> of adjusting decision  tree  to reduce misclassification error</a:t>
            </a:r>
          </a:p>
          <a:p>
            <a:r>
              <a:rPr lang="en-US" dirty="0" smtClean="0"/>
              <a:t> It is a  technique that reduces the size of decision trees by removing sections of the tree that provide little power to classify instances.</a:t>
            </a:r>
          </a:p>
          <a:p>
            <a:r>
              <a:rPr lang="en-US" dirty="0" smtClean="0"/>
              <a:t>Pruning reduces the complexity of the final classifier, and hence improves predictive accuracy by the reduction of </a:t>
            </a:r>
            <a:r>
              <a:rPr lang="en-US" dirty="0" err="1" smtClean="0"/>
              <a:t>overfitting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approaches to apply  pruning in decision tree learning. </a:t>
            </a:r>
          </a:p>
          <a:p>
            <a:r>
              <a:rPr lang="en-US" dirty="0" smtClean="0"/>
              <a:t>These can be grouped into two classes:</a:t>
            </a:r>
          </a:p>
          <a:p>
            <a:endParaRPr lang="en-US" dirty="0" smtClean="0"/>
          </a:p>
          <a:p>
            <a:r>
              <a:rPr lang="en-US" b="1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Post-pruning (recovery):</a:t>
            </a:r>
            <a:r>
              <a:rPr lang="en-US" b="1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Pre-pruning (avoidance</a:t>
            </a:r>
            <a:r>
              <a:rPr lang="en-US" b="1" dirty="0" smtClean="0"/>
              <a:t>):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Post-pruning (recovery):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Allow the tree to </a:t>
            </a:r>
            <a:r>
              <a:rPr lang="en-US" dirty="0" err="1" smtClean="0"/>
              <a:t>overfit</a:t>
            </a:r>
            <a:r>
              <a:rPr lang="en-US" dirty="0" smtClean="0"/>
              <a:t> the data, and then post-prune the tree</a:t>
            </a:r>
          </a:p>
          <a:p>
            <a:r>
              <a:rPr lang="en-US" dirty="0" smtClean="0"/>
              <a:t>Grow decision tree to its entirety. </a:t>
            </a:r>
          </a:p>
          <a:p>
            <a:r>
              <a:rPr lang="en-US" dirty="0" smtClean="0"/>
              <a:t> Trim the nodes of the decision tree in a bottom-up fashion.</a:t>
            </a:r>
          </a:p>
          <a:p>
            <a:r>
              <a:rPr lang="en-US" dirty="0" err="1" smtClean="0"/>
              <a:t>Postpruning</a:t>
            </a:r>
            <a:r>
              <a:rPr lang="en-US" dirty="0" smtClean="0"/>
              <a:t> is done by replacing the node with leaf.</a:t>
            </a:r>
          </a:p>
          <a:p>
            <a:r>
              <a:rPr lang="en-US" dirty="0" smtClean="0"/>
              <a:t>If error improves after trimming, replace sub- tree by a leaf node.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Pre-pruning (avoidance</a:t>
            </a:r>
            <a:r>
              <a:rPr lang="en-US" b="1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Also known as early stopping  rule</a:t>
            </a:r>
          </a:p>
          <a:p>
            <a:r>
              <a:rPr lang="en-US" dirty="0" smtClean="0"/>
              <a:t> Stop growing the tree earlier, before it reaches the point where it perfectly classifies the training data</a:t>
            </a:r>
          </a:p>
          <a:p>
            <a:endParaRPr lang="en-US" dirty="0" smtClean="0"/>
          </a:p>
          <a:p>
            <a:r>
              <a:rPr lang="en-US" dirty="0" err="1" smtClean="0"/>
              <a:t>Prepruning</a:t>
            </a:r>
            <a:r>
              <a:rPr lang="en-US" dirty="0" smtClean="0"/>
              <a:t> is the halting of </a:t>
            </a:r>
            <a:r>
              <a:rPr lang="en-US" dirty="0" err="1" smtClean="0"/>
              <a:t>subtree</a:t>
            </a:r>
            <a:r>
              <a:rPr lang="en-US" dirty="0" smtClean="0"/>
              <a:t> construction at some node after checking some measures. </a:t>
            </a:r>
          </a:p>
          <a:p>
            <a:r>
              <a:rPr lang="en-US" dirty="0" smtClean="0"/>
              <a:t> These measures can be Information gain,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index,etc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 If partitioning the </a:t>
            </a:r>
            <a:r>
              <a:rPr lang="en-US" dirty="0" err="1" smtClean="0"/>
              <a:t>tuple</a:t>
            </a:r>
            <a:r>
              <a:rPr lang="en-US" dirty="0" smtClean="0"/>
              <a:t> at a node would result in a split that falls below a </a:t>
            </a:r>
            <a:r>
              <a:rPr lang="en-US" dirty="0" err="1" smtClean="0"/>
              <a:t>prespecified</a:t>
            </a:r>
            <a:r>
              <a:rPr lang="en-US" dirty="0" smtClean="0"/>
              <a:t> threshold, then pruning is done.</a:t>
            </a:r>
          </a:p>
          <a:p>
            <a:r>
              <a:rPr lang="en-US" dirty="0" smtClean="0"/>
              <a:t> Pre-pruning may stop the growth process prematurely.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The idea is to hold out some of the available instances—the “pruning set” after the tree is built.</a:t>
            </a:r>
          </a:p>
          <a:p>
            <a:r>
              <a:rPr lang="en-US" sz="3800" dirty="0" smtClean="0"/>
              <a:t>Split data into </a:t>
            </a:r>
            <a:r>
              <a:rPr lang="en-US" sz="3800" i="1" dirty="0" smtClean="0"/>
              <a:t>training set</a:t>
            </a:r>
            <a:r>
              <a:rPr lang="en-US" sz="3800" dirty="0" smtClean="0"/>
              <a:t> and </a:t>
            </a:r>
            <a:r>
              <a:rPr lang="en-US" sz="3800" i="1" dirty="0" smtClean="0"/>
              <a:t>pruning set</a:t>
            </a:r>
            <a:r>
              <a:rPr lang="en-US" sz="3800" dirty="0" smtClean="0"/>
              <a:t>.</a:t>
            </a:r>
          </a:p>
          <a:p>
            <a:r>
              <a:rPr lang="en-US" sz="3800" dirty="0" smtClean="0"/>
              <a:t>Decision tree is constructed using  training set.</a:t>
            </a:r>
          </a:p>
          <a:p>
            <a:r>
              <a:rPr lang="en-US" sz="3800" dirty="0" smtClean="0"/>
              <a:t>These pruning set are not used for building the decision tree, they provide an estimate of its error rate on future instances than the training data.</a:t>
            </a:r>
          </a:p>
          <a:p>
            <a:endParaRPr lang="en-US" sz="3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Reduced error pruning is done in bottom up fashion. </a:t>
            </a:r>
          </a:p>
          <a:p>
            <a:endParaRPr lang="en-US" sz="4800" dirty="0" smtClean="0"/>
          </a:p>
          <a:p>
            <a:r>
              <a:rPr lang="en-US" sz="4800" dirty="0" smtClean="0"/>
              <a:t>Prune the tree until the classification error on these independent instances starts to increase.</a:t>
            </a:r>
            <a:endParaRPr lang="en-US" sz="4500" dirty="0" smtClean="0"/>
          </a:p>
          <a:p>
            <a:endParaRPr lang="en-US" sz="4500" dirty="0" smtClean="0"/>
          </a:p>
          <a:p>
            <a:r>
              <a:rPr lang="en-US" sz="4500" dirty="0" smtClean="0"/>
              <a:t> Criteria: If error of parent is lesser than its child then prune the tree else not .</a:t>
            </a:r>
          </a:p>
          <a:p>
            <a:endParaRPr lang="en-US" sz="4500" dirty="0" smtClean="0"/>
          </a:p>
          <a:p>
            <a:r>
              <a:rPr lang="en-US" sz="4500" dirty="0" smtClean="0"/>
              <a:t> </a:t>
            </a:r>
            <a:r>
              <a:rPr lang="en-US" sz="4500" dirty="0" err="1" smtClean="0"/>
              <a:t>i.e</a:t>
            </a:r>
            <a:r>
              <a:rPr lang="en-US" sz="4500" dirty="0" smtClean="0"/>
              <a:t>    </a:t>
            </a:r>
            <a:r>
              <a:rPr lang="en-US" sz="4500" dirty="0" smtClean="0">
                <a:solidFill>
                  <a:srgbClr val="FF0000"/>
                </a:solidFill>
              </a:rPr>
              <a:t>if Parent (error)&lt; Child(error) then    “Prune” </a:t>
            </a:r>
          </a:p>
          <a:p>
            <a:r>
              <a:rPr lang="en-US" sz="4500" dirty="0" smtClean="0">
                <a:solidFill>
                  <a:srgbClr val="FF0000"/>
                </a:solidFill>
              </a:rPr>
              <a:t>        else don’t Prune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 –working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 –working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1" y="2153444"/>
            <a:ext cx="7586662" cy="455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572000" y="4419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 –working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1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953000" y="4114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 –working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953000" y="4114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876800" y="3657600"/>
            <a:ext cx="1600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4484</Words>
  <Application>Microsoft Office PowerPoint</Application>
  <PresentationFormat>Custom</PresentationFormat>
  <Paragraphs>829</Paragraphs>
  <Slides>108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0" baseType="lpstr">
      <vt:lpstr>Office Theme</vt:lpstr>
      <vt:lpstr>Worksheet</vt:lpstr>
      <vt:lpstr>Module 3</vt:lpstr>
      <vt:lpstr>Classification</vt:lpstr>
      <vt:lpstr>Slide 3</vt:lpstr>
      <vt:lpstr>Classification vs. Prediction</vt:lpstr>
      <vt:lpstr>Examples</vt:lpstr>
      <vt:lpstr>Classification—A Two-Step Process </vt:lpstr>
      <vt:lpstr>  Model constrction ( Learning step or training phase)   </vt:lpstr>
      <vt:lpstr>Model usage or Classification</vt:lpstr>
      <vt:lpstr>Process (1): Model Construction</vt:lpstr>
      <vt:lpstr>Process (2): Using the Model in Prediction </vt:lpstr>
      <vt:lpstr>Supervised vs. Unsupervised Learning</vt:lpstr>
      <vt:lpstr>Issues regarding classification and prediction</vt:lpstr>
      <vt:lpstr>Issues: Data Preparation</vt:lpstr>
      <vt:lpstr>Evaluation criteria for classification and prediction</vt:lpstr>
      <vt:lpstr>Issues: Evaluating Classification Methods</vt:lpstr>
      <vt:lpstr>Decision tree</vt:lpstr>
      <vt:lpstr>Entropy </vt:lpstr>
      <vt:lpstr>Definition of entropy</vt:lpstr>
      <vt:lpstr>Information Gain</vt:lpstr>
      <vt:lpstr>What is an ID3 Algorithm? </vt:lpstr>
      <vt:lpstr>Training data </vt:lpstr>
      <vt:lpstr>Training data </vt:lpstr>
      <vt:lpstr>Decision tree</vt:lpstr>
      <vt:lpstr>Types of Decision Trees </vt:lpstr>
      <vt:lpstr>Working of Decision Tree </vt:lpstr>
      <vt:lpstr>Decision Tree Algorithms</vt:lpstr>
      <vt:lpstr>Algorithm for Decision Tree construction</vt:lpstr>
      <vt:lpstr>Slide 28</vt:lpstr>
      <vt:lpstr>Slide 29</vt:lpstr>
      <vt:lpstr>Slide 30</vt:lpstr>
      <vt:lpstr>A is discrete-valued:  </vt:lpstr>
      <vt:lpstr>Slide 32</vt:lpstr>
      <vt:lpstr>A is continuous-valued</vt:lpstr>
      <vt:lpstr>Slide 34</vt:lpstr>
      <vt:lpstr>A is discrete-valued and a binary tree must be produced</vt:lpstr>
      <vt:lpstr>Slide 36</vt:lpstr>
      <vt:lpstr>Stopping  criteria</vt:lpstr>
      <vt:lpstr>Attribute Selectiion Measure(ASM) </vt:lpstr>
      <vt:lpstr>Slide 39</vt:lpstr>
      <vt:lpstr>What is Attribute Selective Measure(ASM)? </vt:lpstr>
      <vt:lpstr>Types of attribute selection measures</vt:lpstr>
      <vt:lpstr>Gini index </vt:lpstr>
      <vt:lpstr>Gini index </vt:lpstr>
      <vt:lpstr>Information Gain(ID3) </vt:lpstr>
      <vt:lpstr>Information Gain(ID3) </vt:lpstr>
      <vt:lpstr>Information Gain(ID3) </vt:lpstr>
      <vt:lpstr>        Information Gain </vt:lpstr>
      <vt:lpstr>Gain ratio</vt:lpstr>
      <vt:lpstr>Gain ratio</vt:lpstr>
      <vt:lpstr>Gain ratio</vt:lpstr>
      <vt:lpstr>Comparing Attribute Selection Measures</vt:lpstr>
      <vt:lpstr>Decision  tree construction </vt:lpstr>
      <vt:lpstr>Decision  tree construction 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Decision tree  construction –eg 2</vt:lpstr>
      <vt:lpstr>Calculation of information gain </vt:lpstr>
      <vt:lpstr>Calculation of information gain </vt:lpstr>
      <vt:lpstr>Calculation of information gain </vt:lpstr>
      <vt:lpstr>Calculation of Info(D)  </vt:lpstr>
      <vt:lpstr>Attribute  size- Infosize(D)</vt:lpstr>
      <vt:lpstr>Attribute  color- Infocolor(D)</vt:lpstr>
      <vt:lpstr>Gain(color)</vt:lpstr>
      <vt:lpstr>Attribute  shape- Infoshape(D)</vt:lpstr>
      <vt:lpstr>Gain(shape)</vt:lpstr>
      <vt:lpstr>Decision tree  construction –eg 2</vt:lpstr>
      <vt:lpstr>C4.5</vt:lpstr>
      <vt:lpstr>C4.5</vt:lpstr>
      <vt:lpstr>C4.5</vt:lpstr>
      <vt:lpstr>Difference between id3 and C4.5</vt:lpstr>
      <vt:lpstr>C4.5 Algorithm</vt:lpstr>
      <vt:lpstr>Advantages of decision tree </vt:lpstr>
      <vt:lpstr>University questions    -decision tree </vt:lpstr>
      <vt:lpstr>Slide 81</vt:lpstr>
      <vt:lpstr>Slide 82</vt:lpstr>
      <vt:lpstr>Slide 83</vt:lpstr>
      <vt:lpstr>Slide 84</vt:lpstr>
      <vt:lpstr>Advantages of decision tree </vt:lpstr>
      <vt:lpstr>Issues in decision tree learning</vt:lpstr>
      <vt:lpstr>Avoiding overfitting of data </vt:lpstr>
      <vt:lpstr>Avoiding overfitting of data </vt:lpstr>
      <vt:lpstr>Impact of overfitting </vt:lpstr>
      <vt:lpstr>Approaches to avoiding overfitting-Pruning </vt:lpstr>
      <vt:lpstr>Types of pruning</vt:lpstr>
      <vt:lpstr>Post-pruning (recovery):</vt:lpstr>
      <vt:lpstr>Pre-pruning (avoidance):</vt:lpstr>
      <vt:lpstr>REDUCED ERROR PRUNING</vt:lpstr>
      <vt:lpstr>REDUCED ERROR PRUNING</vt:lpstr>
      <vt:lpstr>Reduced error pruning –working </vt:lpstr>
      <vt:lpstr>Reduced error pruning –working </vt:lpstr>
      <vt:lpstr>Reduced error pruning –working </vt:lpstr>
      <vt:lpstr>Reduced error pruning –working </vt:lpstr>
      <vt:lpstr>Reduced error pruning</vt:lpstr>
      <vt:lpstr>Reduced error pruning</vt:lpstr>
      <vt:lpstr>COMPARISION</vt:lpstr>
      <vt:lpstr>Problem of missing attributes </vt:lpstr>
      <vt:lpstr>Problem of missing attributes </vt:lpstr>
      <vt:lpstr>Regression trees </vt:lpstr>
      <vt:lpstr>CART(Classification and Regression trees) </vt:lpstr>
      <vt:lpstr>The main elements of CART are: </vt:lpstr>
      <vt:lpstr>CART Algorithm for Classification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</dc:creator>
  <cp:lastModifiedBy>User</cp:lastModifiedBy>
  <cp:revision>213</cp:revision>
  <dcterms:created xsi:type="dcterms:W3CDTF">2020-11-01T05:57:13Z</dcterms:created>
  <dcterms:modified xsi:type="dcterms:W3CDTF">2021-04-27T16:40:19Z</dcterms:modified>
</cp:coreProperties>
</file>