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9" r:id="rId3"/>
    <p:sldId id="274" r:id="rId4"/>
    <p:sldId id="257" r:id="rId5"/>
    <p:sldId id="260" r:id="rId6"/>
    <p:sldId id="259" r:id="rId7"/>
    <p:sldId id="261" r:id="rId8"/>
    <p:sldId id="262" r:id="rId9"/>
    <p:sldId id="275" r:id="rId10"/>
    <p:sldId id="281" r:id="rId11"/>
    <p:sldId id="276" r:id="rId12"/>
    <p:sldId id="284" r:id="rId13"/>
    <p:sldId id="286" r:id="rId14"/>
    <p:sldId id="287" r:id="rId15"/>
    <p:sldId id="288" r:id="rId16"/>
    <p:sldId id="290" r:id="rId17"/>
    <p:sldId id="291" r:id="rId18"/>
    <p:sldId id="292" r:id="rId19"/>
    <p:sldId id="293" r:id="rId20"/>
    <p:sldId id="294" r:id="rId21"/>
    <p:sldId id="289" r:id="rId22"/>
    <p:sldId id="295" r:id="rId23"/>
    <p:sldId id="267" r:id="rId24"/>
    <p:sldId id="268" r:id="rId25"/>
    <p:sldId id="296" r:id="rId26"/>
    <p:sldId id="301" r:id="rId27"/>
    <p:sldId id="302" r:id="rId28"/>
    <p:sldId id="309" r:id="rId29"/>
    <p:sldId id="304" r:id="rId30"/>
    <p:sldId id="305" r:id="rId31"/>
    <p:sldId id="307" r:id="rId32"/>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07" autoAdjust="0"/>
  </p:normalViewPr>
  <p:slideViewPr>
    <p:cSldViewPr>
      <p:cViewPr>
        <p:scale>
          <a:sx n="75" d="100"/>
          <a:sy n="75" d="100"/>
        </p:scale>
        <p:origin x="-588" y="48"/>
      </p:cViewPr>
      <p:guideLst>
        <p:guide orient="horz" pos="2160"/>
        <p:guide pos="374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CCADF-59E8-40C0-A9C0-3D9BBCC9767A}" type="datetimeFigureOut">
              <a:rPr lang="en-US" smtClean="0"/>
              <a:pPr/>
              <a:t>10/22/2020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268D4-4606-4C9B-8C61-6887B70305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C2E2319B-987A-42BB-81A6-7947AD2ADC32}" type="slidenum">
              <a:rPr lang="en-US" smtClean="0"/>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0AD2371-7848-4A02-9F43-C6112AAF0462}" type="slidenum">
              <a:rPr lang="en-US" smtClean="0"/>
              <a:pPr/>
              <a:t>23</a:t>
            </a:fld>
            <a:endParaRPr lang="en-US" smtClean="0"/>
          </a:p>
        </p:txBody>
      </p:sp>
      <p:sp>
        <p:nvSpPr>
          <p:cNvPr id="121859" name="Rectangle 2"/>
          <p:cNvSpPr>
            <a:spLocks noGrp="1" noRot="1" noChangeAspect="1" noChangeArrowheads="1" noTextEdit="1"/>
          </p:cNvSpPr>
          <p:nvPr>
            <p:ph type="sldImg"/>
          </p:nvPr>
        </p:nvSpPr>
        <p:spPr>
          <a:xfrm>
            <a:off x="457200" y="685800"/>
            <a:ext cx="5943600" cy="3429000"/>
          </a:xfrm>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4C078E80-AADE-40DB-95BB-BFD98D3685AD}" type="slidenum">
              <a:rPr lang="en-US" smtClean="0"/>
              <a:pPr/>
              <a:t>24</a:t>
            </a:fld>
            <a:endParaRPr lang="en-US" smtClean="0"/>
          </a:p>
        </p:txBody>
      </p:sp>
      <p:sp>
        <p:nvSpPr>
          <p:cNvPr id="122883" name="Rectangle 2"/>
          <p:cNvSpPr>
            <a:spLocks noGrp="1" noRot="1" noChangeAspect="1" noChangeArrowheads="1" noTextEdit="1"/>
          </p:cNvSpPr>
          <p:nvPr>
            <p:ph type="sldImg"/>
          </p:nvPr>
        </p:nvSpPr>
        <p:spPr>
          <a:xfrm>
            <a:off x="457200" y="685800"/>
            <a:ext cx="5943600" cy="3429000"/>
          </a:xfrm>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6:notes"/>
          <p:cNvSpPr txBox="1">
            <a:spLocks noGrp="1"/>
          </p:cNvSpPr>
          <p:nvPr>
            <p:ph type="body" idx="1"/>
          </p:nvPr>
        </p:nvSpPr>
        <p:spPr>
          <a:xfrm>
            <a:off x="913772" y="4343716"/>
            <a:ext cx="5030456" cy="4113855"/>
          </a:xfrm>
          <a:prstGeom prst="rect">
            <a:avLst/>
          </a:prstGeom>
        </p:spPr>
        <p:txBody>
          <a:bodyPr spcFirstLastPara="1" wrap="square" lIns="91423" tIns="45712" rIns="91423" bIns="45712" anchor="t" anchorCtr="0">
            <a:noAutofit/>
          </a:bodyPr>
          <a:lstStyle/>
          <a:p>
            <a:pPr>
              <a:spcBef>
                <a:spcPts val="357"/>
              </a:spcBef>
            </a:pPr>
            <a:endParaRPr/>
          </a:p>
        </p:txBody>
      </p:sp>
      <p:sp>
        <p:nvSpPr>
          <p:cNvPr id="366" name="Google Shape;366;p46: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6"/>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39"/>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6"/>
        <p:cNvGrpSpPr/>
        <p:nvPr/>
      </p:nvGrpSpPr>
      <p:grpSpPr>
        <a:xfrm>
          <a:off x="0" y="0"/>
          <a:ext cx="0" cy="0"/>
          <a:chOff x="0" y="0"/>
          <a:chExt cx="0" cy="0"/>
        </a:xfrm>
      </p:grpSpPr>
      <p:sp>
        <p:nvSpPr>
          <p:cNvPr id="59" name="Google Shape;59;g6f6dad4ba2_0_292"/>
          <p:cNvSpPr txBox="1">
            <a:spLocks noGrp="1"/>
          </p:cNvSpPr>
          <p:nvPr>
            <p:ph type="title"/>
          </p:nvPr>
        </p:nvSpPr>
        <p:spPr>
          <a:xfrm>
            <a:off x="594360" y="457200"/>
            <a:ext cx="861822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3000"/>
              <a:buNone/>
              <a:defRPr>
                <a:solidFill>
                  <a:schemeClr val="accent3"/>
                </a:solidFill>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60" name="Google Shape;60;g6f6dad4ba2_0_292"/>
          <p:cNvSpPr txBox="1">
            <a:spLocks noGrp="1"/>
          </p:cNvSpPr>
          <p:nvPr>
            <p:ph type="body" idx="1"/>
          </p:nvPr>
        </p:nvSpPr>
        <p:spPr>
          <a:xfrm>
            <a:off x="594360" y="1981200"/>
            <a:ext cx="10698480" cy="2286000"/>
          </a:xfrm>
          <a:prstGeom prst="rect">
            <a:avLst/>
          </a:prstGeom>
          <a:noFill/>
          <a:ln>
            <a:noFill/>
          </a:ln>
        </p:spPr>
        <p:txBody>
          <a:bodyPr spcFirstLastPara="1" wrap="square" lIns="91425" tIns="45700" rIns="91425" bIns="45700" anchor="t" anchorCtr="0">
            <a:noAutofit/>
          </a:bodyPr>
          <a:lstStyle>
            <a:lvl1pPr marL="457200" lvl="0" indent="-228600" algn="l" rtl="0">
              <a:spcBef>
                <a:spcPts val="640"/>
              </a:spcBef>
              <a:spcAft>
                <a:spcPts val="0"/>
              </a:spcAft>
              <a:buSzPts val="2400"/>
              <a:buNone/>
              <a:defRPr>
                <a:solidFill>
                  <a:schemeClr val="accent1"/>
                </a:solidFill>
              </a:defRPr>
            </a:lvl1pPr>
            <a:lvl2pPr marL="914400" lvl="1" indent="-370840" algn="l" rtl="0">
              <a:spcBef>
                <a:spcPts val="560"/>
              </a:spcBef>
              <a:spcAft>
                <a:spcPts val="0"/>
              </a:spcAft>
              <a:buClr>
                <a:schemeClr val="accent3"/>
              </a:buClr>
              <a:buSzPts val="2240"/>
              <a:buFont typeface="Arial"/>
              <a:buChar char="•"/>
              <a:defRPr/>
            </a:lvl2pPr>
            <a:lvl3pPr marL="1371600" lvl="2" indent="-327660" algn="l" rtl="0">
              <a:spcBef>
                <a:spcPts val="480"/>
              </a:spcBef>
              <a:spcAft>
                <a:spcPts val="0"/>
              </a:spcAft>
              <a:buClr>
                <a:schemeClr val="accent3"/>
              </a:buClr>
              <a:buSzPts val="1560"/>
              <a:buFont typeface="Arial"/>
              <a:buChar char="•"/>
              <a:defRPr/>
            </a:lvl3pPr>
            <a:lvl4pPr marL="1828800" lvl="3" indent="-317500" algn="l" rtl="0">
              <a:spcBef>
                <a:spcPts val="400"/>
              </a:spcBef>
              <a:spcAft>
                <a:spcPts val="0"/>
              </a:spcAft>
              <a:buClr>
                <a:schemeClr val="accent3"/>
              </a:buClr>
              <a:buSzPts val="1400"/>
              <a:buFont typeface="Arial"/>
              <a:buChar char="•"/>
              <a:defRPr/>
            </a:lvl4pPr>
            <a:lvl5pPr marL="2286000" lvl="4" indent="-355600" algn="l" rtl="0">
              <a:spcBef>
                <a:spcPts val="400"/>
              </a:spcBef>
              <a:spcAft>
                <a:spcPts val="0"/>
              </a:spcAft>
              <a:buClr>
                <a:schemeClr val="accent3"/>
              </a:buClr>
              <a:buSzPts val="20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1" name="Google Shape;61;g6f6dad4ba2_0_292"/>
          <p:cNvSpPr txBox="1">
            <a:spLocks noGrp="1"/>
          </p:cNvSpPr>
          <p:nvPr>
            <p:ph type="body" idx="2"/>
          </p:nvPr>
        </p:nvSpPr>
        <p:spPr>
          <a:xfrm>
            <a:off x="594359" y="4813699"/>
            <a:ext cx="5126160" cy="1764000"/>
          </a:xfrm>
          <a:prstGeom prst="rect">
            <a:avLst/>
          </a:prstGeom>
          <a:noFill/>
          <a:ln>
            <a:noFill/>
          </a:ln>
        </p:spPr>
        <p:txBody>
          <a:bodyPr spcFirstLastPara="1" wrap="square" lIns="91425" tIns="45700" rIns="91425" bIns="45700" anchor="t" anchorCtr="0">
            <a:noAutofit/>
          </a:bodyPr>
          <a:lstStyle>
            <a:lvl1pPr marL="457200" lvl="0" indent="-228600" algn="l" rtl="0">
              <a:spcBef>
                <a:spcPts val="320"/>
              </a:spcBef>
              <a:spcAft>
                <a:spcPts val="0"/>
              </a:spcAft>
              <a:buSzPts val="1200"/>
              <a:buFont typeface="Arial"/>
              <a:buNone/>
              <a:defRPr sz="1600" b="0" i="0"/>
            </a:lvl1pPr>
            <a:lvl2pPr marL="914400" lvl="1" indent="-228600" algn="l" rtl="0">
              <a:spcBef>
                <a:spcPts val="560"/>
              </a:spcBef>
              <a:spcAft>
                <a:spcPts val="0"/>
              </a:spcAft>
              <a:buSzPts val="2240"/>
              <a:buNone/>
              <a:defRPr/>
            </a:lvl2pPr>
            <a:lvl3pPr marL="1371600" lvl="2" indent="-228600" algn="l" rtl="0">
              <a:spcBef>
                <a:spcPts val="480"/>
              </a:spcBef>
              <a:spcAft>
                <a:spcPts val="0"/>
              </a:spcAft>
              <a:buSzPts val="1560"/>
              <a:buNone/>
              <a:defRPr/>
            </a:lvl3pPr>
            <a:lvl4pPr marL="1828800" lvl="3" indent="-228600" algn="l" rtl="0">
              <a:spcBef>
                <a:spcPts val="400"/>
              </a:spcBef>
              <a:spcAft>
                <a:spcPts val="0"/>
              </a:spcAft>
              <a:buSzPts val="1400"/>
              <a:buNone/>
              <a:defRPr/>
            </a:lvl4pPr>
            <a:lvl5pPr marL="2286000" lvl="4" indent="-228600" algn="l" rtl="0">
              <a:spcBef>
                <a:spcPts val="400"/>
              </a:spcBef>
              <a:spcAft>
                <a:spcPts val="0"/>
              </a:spcAft>
              <a:buSzPts val="20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2" name="Google Shape;62;g6f6dad4ba2_0_292"/>
          <p:cNvSpPr txBox="1">
            <a:spLocks noGrp="1"/>
          </p:cNvSpPr>
          <p:nvPr>
            <p:ph type="body" idx="3"/>
          </p:nvPr>
        </p:nvSpPr>
        <p:spPr>
          <a:xfrm>
            <a:off x="6166724" y="4819356"/>
            <a:ext cx="5126160" cy="1752600"/>
          </a:xfrm>
          <a:prstGeom prst="rect">
            <a:avLst/>
          </a:prstGeom>
          <a:noFill/>
          <a:ln>
            <a:noFill/>
          </a:ln>
        </p:spPr>
        <p:txBody>
          <a:bodyPr spcFirstLastPara="1" wrap="square" lIns="91425" tIns="45700" rIns="91425" bIns="45700" anchor="t" anchorCtr="0">
            <a:noAutofit/>
          </a:bodyPr>
          <a:lstStyle>
            <a:lvl1pPr marL="457200" lvl="0" indent="-304800" algn="l" rtl="0">
              <a:spcBef>
                <a:spcPts val="320"/>
              </a:spcBef>
              <a:spcAft>
                <a:spcPts val="0"/>
              </a:spcAft>
              <a:buSzPts val="1200"/>
              <a:buChar char="●"/>
              <a:defRPr sz="1600"/>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1"/>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5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435101"/>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81FBC-3195-4C38-9CA0-9D0EA61E6B5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178F3-142D-4878-9764-3D021E99FD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1"/>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5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81FBC-3195-4C38-9CA0-9D0EA61E6B59}" type="datetimeFigureOut">
              <a:rPr lang="en-US" smtClean="0"/>
              <a:pPr/>
              <a:t>10/22/2020</a:t>
            </a:fld>
            <a:endParaRPr lang="en-US"/>
          </a:p>
        </p:txBody>
      </p:sp>
      <p:sp>
        <p:nvSpPr>
          <p:cNvPr id="5" name="Footer Placeholder 4"/>
          <p:cNvSpPr>
            <a:spLocks noGrp="1"/>
          </p:cNvSpPr>
          <p:nvPr>
            <p:ph type="ftr" sz="quarter" idx="3"/>
          </p:nvPr>
        </p:nvSpPr>
        <p:spPr>
          <a:xfrm>
            <a:off x="4061460" y="635635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178F3-142D-4878-9764-3D021E99FD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6stepsnaivebayesartic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Naive </a:t>
            </a:r>
            <a:r>
              <a:rPr lang="en-US" dirty="0" err="1"/>
              <a:t>Bayes</a:t>
            </a:r>
            <a:r>
              <a:rPr lang="en-US" dirty="0"/>
              <a:t> Classifiers</a:t>
            </a:r>
            <a:br>
              <a:rPr lang="en-US" dirty="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 </a:t>
            </a:r>
            <a:endParaRPr lang="en-US" dirty="0"/>
          </a:p>
        </p:txBody>
      </p:sp>
      <p:sp>
        <p:nvSpPr>
          <p:cNvPr id="3" name="Content Placeholder 2"/>
          <p:cNvSpPr>
            <a:spLocks noGrp="1"/>
          </p:cNvSpPr>
          <p:nvPr>
            <p:ph idx="1"/>
          </p:nvPr>
        </p:nvSpPr>
        <p:spPr/>
        <p:txBody>
          <a:bodyPr/>
          <a:lstStyle/>
          <a:p>
            <a:pPr fontAlgn="base"/>
            <a:r>
              <a:rPr lang="en-US" dirty="0" err="1" smtClean="0"/>
              <a:t>Bayes</a:t>
            </a:r>
            <a:r>
              <a:rPr lang="en-US" dirty="0" smtClean="0"/>
              <a:t>’ Theorem is stated as:</a:t>
            </a:r>
          </a:p>
          <a:p>
            <a:pPr fontAlgn="base"/>
            <a:r>
              <a:rPr lang="en-US" dirty="0" smtClean="0">
                <a:solidFill>
                  <a:srgbClr val="FF0000"/>
                </a:solidFill>
              </a:rPr>
              <a:t>P(</a:t>
            </a:r>
            <a:r>
              <a:rPr lang="en-US" dirty="0" err="1" smtClean="0">
                <a:solidFill>
                  <a:srgbClr val="FF0000"/>
                </a:solidFill>
              </a:rPr>
              <a:t>class|data</a:t>
            </a:r>
            <a:r>
              <a:rPr lang="en-US" dirty="0" smtClean="0">
                <a:solidFill>
                  <a:srgbClr val="FF0000"/>
                </a:solidFill>
              </a:rPr>
              <a:t>) = (P(</a:t>
            </a:r>
            <a:r>
              <a:rPr lang="en-US" dirty="0" err="1" smtClean="0">
                <a:solidFill>
                  <a:srgbClr val="FF0000"/>
                </a:solidFill>
              </a:rPr>
              <a:t>data|class</a:t>
            </a:r>
            <a:r>
              <a:rPr lang="en-US" dirty="0" smtClean="0">
                <a:solidFill>
                  <a:srgbClr val="FF0000"/>
                </a:solidFill>
              </a:rPr>
              <a:t>) * P(class)) </a:t>
            </a:r>
            <a:r>
              <a:rPr lang="en-US" dirty="0" smtClean="0"/>
              <a:t>/ P(data)</a:t>
            </a:r>
          </a:p>
          <a:p>
            <a:pPr lvl="1" fontAlgn="base"/>
            <a:r>
              <a:rPr lang="en-US" dirty="0" smtClean="0"/>
              <a:t>Where </a:t>
            </a:r>
            <a:r>
              <a:rPr lang="en-US" dirty="0" smtClean="0">
                <a:solidFill>
                  <a:srgbClr val="FF0000"/>
                </a:solidFill>
              </a:rPr>
              <a:t>P(</a:t>
            </a:r>
            <a:r>
              <a:rPr lang="en-US" dirty="0" err="1" smtClean="0">
                <a:solidFill>
                  <a:srgbClr val="FF0000"/>
                </a:solidFill>
              </a:rPr>
              <a:t>class|data</a:t>
            </a:r>
            <a:r>
              <a:rPr lang="en-US" dirty="0" smtClean="0">
                <a:solidFill>
                  <a:srgbClr val="FF0000"/>
                </a:solidFill>
              </a:rPr>
              <a:t>)</a:t>
            </a:r>
            <a:r>
              <a:rPr lang="en-US" dirty="0" smtClean="0"/>
              <a:t> is the posterior probability of class given the provided data.</a:t>
            </a:r>
          </a:p>
          <a:p>
            <a:pPr lvl="1" fontAlgn="base"/>
            <a:r>
              <a:rPr lang="en-US" dirty="0" smtClean="0">
                <a:solidFill>
                  <a:srgbClr val="FF0000"/>
                </a:solidFill>
              </a:rPr>
              <a:t>P(</a:t>
            </a:r>
            <a:r>
              <a:rPr lang="en-US" dirty="0" err="1" smtClean="0">
                <a:solidFill>
                  <a:srgbClr val="FF0000"/>
                </a:solidFill>
              </a:rPr>
              <a:t>data|class</a:t>
            </a:r>
            <a:r>
              <a:rPr lang="en-US" dirty="0" smtClean="0">
                <a:solidFill>
                  <a:srgbClr val="FF0000"/>
                </a:solidFill>
              </a:rPr>
              <a:t>) </a:t>
            </a:r>
            <a:r>
              <a:rPr lang="en-US" dirty="0" smtClean="0"/>
              <a:t>is the likelihood</a:t>
            </a:r>
          </a:p>
          <a:p>
            <a:pPr lvl="1" fontAlgn="base"/>
            <a:r>
              <a:rPr lang="en-US" dirty="0" smtClean="0">
                <a:solidFill>
                  <a:srgbClr val="FF0000"/>
                </a:solidFill>
              </a:rPr>
              <a:t>P(class) </a:t>
            </a:r>
            <a:r>
              <a:rPr lang="en-US" dirty="0" smtClean="0"/>
              <a:t>is the prior probability</a:t>
            </a:r>
          </a:p>
          <a:p>
            <a:pPr lvl="1" fontAlgn="base"/>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Naive </a:t>
            </a:r>
            <a:r>
              <a:rPr lang="en-US" sz="2800" dirty="0" err="1" smtClean="0"/>
              <a:t>Bayes</a:t>
            </a:r>
            <a:r>
              <a:rPr lang="en-US" sz="2800" dirty="0" smtClean="0"/>
              <a:t> </a:t>
            </a:r>
            <a:r>
              <a:rPr lang="en-US" sz="2800" smtClean="0"/>
              <a:t>classifier steps</a:t>
            </a:r>
            <a:r>
              <a:rPr lang="en-US" sz="2800" dirty="0" smtClean="0"/>
              <a:t>:</a:t>
            </a:r>
            <a:br>
              <a:rPr lang="en-US" sz="2800" dirty="0" smtClean="0"/>
            </a:br>
            <a:endParaRPr lang="en-US" sz="2800" dirty="0"/>
          </a:p>
        </p:txBody>
      </p:sp>
      <p:sp>
        <p:nvSpPr>
          <p:cNvPr id="3" name="Content Placeholder 2"/>
          <p:cNvSpPr>
            <a:spLocks noGrp="1"/>
          </p:cNvSpPr>
          <p:nvPr>
            <p:ph idx="1"/>
          </p:nvPr>
        </p:nvSpPr>
        <p:spPr/>
        <p:txBody>
          <a:bodyPr>
            <a:normAutofit/>
          </a:bodyPr>
          <a:lstStyle/>
          <a:p>
            <a:r>
              <a:rPr lang="en-US" dirty="0" smtClean="0"/>
              <a:t>Step 1: Calculate the prior probability for given class labels</a:t>
            </a:r>
          </a:p>
          <a:p>
            <a:r>
              <a:rPr lang="en-US" dirty="0" smtClean="0"/>
              <a:t>Step 2: Find Likelihood probability of  attribute for each class</a:t>
            </a:r>
          </a:p>
          <a:p>
            <a:r>
              <a:rPr lang="en-US" dirty="0" smtClean="0"/>
              <a:t>Step 3: Put these value in </a:t>
            </a:r>
            <a:r>
              <a:rPr lang="en-US" dirty="0" err="1" smtClean="0"/>
              <a:t>Bayes</a:t>
            </a:r>
            <a:r>
              <a:rPr lang="en-US" dirty="0" smtClean="0"/>
              <a:t> Formula and calculate posterior probability.</a:t>
            </a:r>
          </a:p>
          <a:p>
            <a:r>
              <a:rPr lang="en-US" dirty="0" smtClean="0"/>
              <a:t>Step 4: Select  the class with higher probability .The  given input belongs to the higher probability class.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1684020" y="1828800"/>
            <a:ext cx="8519160" cy="4429125"/>
          </a:xfrm>
          <a:prstGeom prst="rect">
            <a:avLst/>
          </a:prstGeom>
          <a:noFill/>
          <a:ln w="9525">
            <a:noFill/>
            <a:miter lim="800000"/>
            <a:headEnd/>
            <a:tailEnd/>
          </a:ln>
          <a:effectLst/>
        </p:spPr>
      </p:pic>
      <p:sp>
        <p:nvSpPr>
          <p:cNvPr id="5" name="Title 4"/>
          <p:cNvSpPr>
            <a:spLocks noGrp="1"/>
          </p:cNvSpPr>
          <p:nvPr>
            <p:ph type="title" idx="4294967295"/>
          </p:nvPr>
        </p:nvSpPr>
        <p:spPr>
          <a:xfrm>
            <a:off x="0" y="274638"/>
            <a:ext cx="10699750" cy="1143000"/>
          </a:xfrm>
        </p:spPr>
        <p:txBody>
          <a:bodyPr>
            <a:noAutofit/>
          </a:bodyPr>
          <a:lstStyle/>
          <a:p>
            <a:r>
              <a:rPr lang="en-US" sz="1800" dirty="0" smtClean="0"/>
              <a:t>Consider a fictional dataset that describes the weather conditions for playing a game of golf. </a:t>
            </a:r>
            <a:br>
              <a:rPr lang="en-US" sz="1800" dirty="0" smtClean="0"/>
            </a:br>
            <a:r>
              <a:rPr lang="en-US" sz="1800" dirty="0" smtClean="0"/>
              <a:t>Given the weather conditions, each </a:t>
            </a:r>
            <a:r>
              <a:rPr lang="en-US" sz="1800" dirty="0" err="1" smtClean="0"/>
              <a:t>tuple</a:t>
            </a:r>
            <a:r>
              <a:rPr lang="en-US" sz="1800" dirty="0" smtClean="0"/>
              <a:t> classifies the conditions as fit(“Yes”) or unfit(“No”) for </a:t>
            </a:r>
            <a:r>
              <a:rPr lang="en-US" sz="1800" dirty="0" err="1" smtClean="0"/>
              <a:t>plaing</a:t>
            </a:r>
            <a:r>
              <a:rPr lang="en-US" sz="1800" dirty="0" smtClean="0"/>
              <a:t> golf.</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Predict whether the following whether conditions are fit to play golf(yes or no) </a:t>
            </a:r>
            <a:endParaRPr lang="en-US" sz="2800" dirty="0"/>
          </a:p>
        </p:txBody>
      </p:sp>
      <p:sp>
        <p:nvSpPr>
          <p:cNvPr id="3" name="Content Placeholder 2"/>
          <p:cNvSpPr>
            <a:spLocks noGrp="1"/>
          </p:cNvSpPr>
          <p:nvPr>
            <p:ph idx="1"/>
          </p:nvPr>
        </p:nvSpPr>
        <p:spPr/>
        <p:txBody>
          <a:bodyPr/>
          <a:lstStyle/>
          <a:p>
            <a:r>
              <a:rPr lang="en-US" dirty="0" smtClean="0"/>
              <a:t>Classify the instance </a:t>
            </a:r>
          </a:p>
          <a:p>
            <a:pPr lvl="1"/>
            <a:r>
              <a:rPr lang="en-US" dirty="0" smtClean="0"/>
              <a:t>Outlook is </a:t>
            </a:r>
            <a:r>
              <a:rPr lang="en-US" dirty="0" smtClean="0">
                <a:solidFill>
                  <a:srgbClr val="FF0000"/>
                </a:solidFill>
              </a:rPr>
              <a:t>sunny</a:t>
            </a:r>
          </a:p>
          <a:p>
            <a:pPr lvl="1"/>
            <a:r>
              <a:rPr lang="en-US" dirty="0" smtClean="0"/>
              <a:t>Temperature is </a:t>
            </a:r>
            <a:r>
              <a:rPr lang="en-US" dirty="0" smtClean="0">
                <a:solidFill>
                  <a:srgbClr val="FF0000"/>
                </a:solidFill>
              </a:rPr>
              <a:t>cool</a:t>
            </a:r>
          </a:p>
          <a:p>
            <a:pPr lvl="1"/>
            <a:r>
              <a:rPr lang="en-US" dirty="0" smtClean="0"/>
              <a:t>Humidity is </a:t>
            </a:r>
            <a:r>
              <a:rPr lang="en-US" dirty="0" smtClean="0">
                <a:solidFill>
                  <a:srgbClr val="FF0000"/>
                </a:solidFill>
              </a:rPr>
              <a:t>high</a:t>
            </a:r>
          </a:p>
          <a:p>
            <a:pPr lvl="1"/>
            <a:r>
              <a:rPr lang="en-US" dirty="0" smtClean="0"/>
              <a:t>Windy is </a:t>
            </a:r>
            <a:r>
              <a:rPr lang="en-US" dirty="0" smtClean="0">
                <a:solidFill>
                  <a:srgbClr val="FF0000"/>
                </a:solidFill>
              </a:rPr>
              <a:t>true</a:t>
            </a:r>
          </a:p>
          <a:p>
            <a:pPr lvl="1"/>
            <a:endParaRPr lang="en-US" dirty="0" smtClean="0">
              <a:solidFill>
                <a:srgbClr val="FF0000"/>
              </a:solidFill>
            </a:endParaRPr>
          </a:p>
          <a:p>
            <a:pPr lvl="1"/>
            <a:r>
              <a:rPr lang="en-US" dirty="0" smtClean="0"/>
              <a:t>X(outlook=sunny, temperature =cool, humidity=high, windy=true)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:Calculation of prior probability of class-P(C)</a:t>
            </a:r>
            <a:endParaRPr lang="en-US" dirty="0"/>
          </a:p>
        </p:txBody>
      </p:sp>
      <p:sp>
        <p:nvSpPr>
          <p:cNvPr id="3" name="Content Placeholder 2"/>
          <p:cNvSpPr>
            <a:spLocks noGrp="1"/>
          </p:cNvSpPr>
          <p:nvPr>
            <p:ph idx="1"/>
          </p:nvPr>
        </p:nvSpPr>
        <p:spPr/>
        <p:txBody>
          <a:bodyPr/>
          <a:lstStyle/>
          <a:p>
            <a:r>
              <a:rPr lang="en-US" dirty="0" smtClean="0"/>
              <a:t>In the dataset given there are two classes ,</a:t>
            </a:r>
            <a:r>
              <a:rPr lang="en-US" dirty="0" smtClean="0">
                <a:solidFill>
                  <a:srgbClr val="FF0000"/>
                </a:solidFill>
              </a:rPr>
              <a:t>yes</a:t>
            </a:r>
            <a:r>
              <a:rPr lang="en-US" dirty="0" smtClean="0"/>
              <a:t> and </a:t>
            </a:r>
            <a:r>
              <a:rPr lang="en-US" dirty="0" smtClean="0">
                <a:solidFill>
                  <a:srgbClr val="FF0000"/>
                </a:solidFill>
              </a:rPr>
              <a:t>no  ,</a:t>
            </a:r>
            <a:r>
              <a:rPr lang="en-US" dirty="0" smtClean="0"/>
              <a:t>so we need to find the probability of yes class and no class</a:t>
            </a:r>
          </a:p>
          <a:p>
            <a:endParaRPr lang="en-US" dirty="0" smtClean="0">
              <a:solidFill>
                <a:srgbClr val="FF0000"/>
              </a:solidFill>
            </a:endParaRPr>
          </a:p>
          <a:p>
            <a:r>
              <a:rPr lang="en-US" dirty="0" smtClean="0"/>
              <a:t>P(play=yes)=9/14</a:t>
            </a:r>
          </a:p>
          <a:p>
            <a:endParaRPr lang="en-US" dirty="0" smtClean="0"/>
          </a:p>
          <a:p>
            <a:endParaRPr lang="en-US" dirty="0" smtClean="0"/>
          </a:p>
          <a:p>
            <a:r>
              <a:rPr lang="en-US" dirty="0" smtClean="0"/>
              <a:t>P(play=no)=5/14</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likelihood probability of each attribute-P(X|C)</a:t>
            </a:r>
            <a:endParaRPr lang="en-US" dirty="0"/>
          </a:p>
        </p:txBody>
      </p:sp>
      <p:sp>
        <p:nvSpPr>
          <p:cNvPr id="17" name="Content Placeholder 16"/>
          <p:cNvSpPr>
            <a:spLocks noGrp="1"/>
          </p:cNvSpPr>
          <p:nvPr>
            <p:ph idx="1"/>
          </p:nvPr>
        </p:nvSpPr>
        <p:spPr/>
        <p:txBody>
          <a:bodyPr/>
          <a:lstStyle/>
          <a:p>
            <a:pPr marL="342900" lvl="1" indent="-342900">
              <a:buFont typeface="Arial" pitchFamily="34" charset="0"/>
              <a:buChar char="•"/>
            </a:pPr>
            <a:r>
              <a:rPr lang="en-US" dirty="0" smtClean="0"/>
              <a:t>Outlook is </a:t>
            </a:r>
            <a:r>
              <a:rPr lang="en-US" dirty="0" smtClean="0">
                <a:solidFill>
                  <a:srgbClr val="FF0000"/>
                </a:solidFill>
              </a:rPr>
              <a:t>sunny</a:t>
            </a:r>
          </a:p>
          <a:p>
            <a:endParaRPr lang="en-US" dirty="0" smtClean="0"/>
          </a:p>
          <a:p>
            <a:endParaRPr lang="en-US" dirty="0" smtClean="0"/>
          </a:p>
          <a:p>
            <a:endParaRPr lang="en-US" dirty="0" smtClean="0"/>
          </a:p>
          <a:p>
            <a:r>
              <a:rPr lang="en-US" dirty="0" err="1" smtClean="0"/>
              <a:t>ie</a:t>
            </a:r>
            <a:r>
              <a:rPr lang="en-US" dirty="0" smtClean="0"/>
              <a:t>    P(outlook=</a:t>
            </a:r>
            <a:r>
              <a:rPr lang="en-US" dirty="0" err="1" smtClean="0"/>
              <a:t>sunny|play</a:t>
            </a:r>
            <a:r>
              <a:rPr lang="en-US" dirty="0" smtClean="0"/>
              <a:t>=yes)=2/9</a:t>
            </a:r>
          </a:p>
          <a:p>
            <a:r>
              <a:rPr lang="en-US" dirty="0" smtClean="0"/>
              <a:t>       P(outlook=</a:t>
            </a:r>
            <a:r>
              <a:rPr lang="en-US" dirty="0" err="1" smtClean="0"/>
              <a:t>sunny|play</a:t>
            </a:r>
            <a:r>
              <a:rPr lang="en-US" dirty="0" smtClean="0"/>
              <a:t>=No)=3/5</a:t>
            </a:r>
          </a:p>
          <a:p>
            <a:endParaRPr lang="en-US" dirty="0" smtClean="0"/>
          </a:p>
          <a:p>
            <a:endParaRPr lang="en-US" dirty="0"/>
          </a:p>
        </p:txBody>
      </p:sp>
      <p:graphicFrame>
        <p:nvGraphicFramePr>
          <p:cNvPr id="32" name="Content Placeholder 3"/>
          <p:cNvGraphicFramePr>
            <a:graphicFrameLocks/>
          </p:cNvGraphicFramePr>
          <p:nvPr/>
        </p:nvGraphicFramePr>
        <p:xfrm>
          <a:off x="1524000" y="2286000"/>
          <a:ext cx="4672012" cy="1066800"/>
        </p:xfrm>
        <a:graphic>
          <a:graphicData uri="http://schemas.openxmlformats.org/drawingml/2006/table">
            <a:tbl>
              <a:tblPr/>
              <a:tblGrid>
                <a:gridCol w="1121569"/>
                <a:gridCol w="1121569"/>
                <a:gridCol w="1214437"/>
                <a:gridCol w="1214437"/>
              </a:tblGrid>
              <a:tr h="304800">
                <a:tc>
                  <a:txBody>
                    <a:bodyPr/>
                    <a:lstStyle/>
                    <a:p>
                      <a:r>
                        <a:rPr lang="en-US" sz="2200" baseline="0" dirty="0" smtClean="0"/>
                        <a:t>Yes </a:t>
                      </a:r>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No</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P(Yes)</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P(No)</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2/9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xEl>
                                              <p:pRg st="4" end="4"/>
                                            </p:txEl>
                                          </p:spTgt>
                                        </p:tgtEl>
                                        <p:attrNameLst>
                                          <p:attrName>style.visibility</p:attrName>
                                        </p:attrNameLst>
                                      </p:cBhvr>
                                      <p:to>
                                        <p:strVal val="visible"/>
                                      </p:to>
                                    </p:set>
                                    <p:anim calcmode="lin" valueType="num">
                                      <p:cBhvr additive="base">
                                        <p:cTn id="13"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anim calcmode="lin" valueType="num">
                                      <p:cBhvr additive="base">
                                        <p:cTn id="19"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likelihood probability of each attribute-P(X|C)</a:t>
            </a:r>
            <a:endParaRPr lang="en-US" dirty="0"/>
          </a:p>
        </p:txBody>
      </p:sp>
      <p:sp>
        <p:nvSpPr>
          <p:cNvPr id="17" name="Content Placeholder 16"/>
          <p:cNvSpPr>
            <a:spLocks noGrp="1"/>
          </p:cNvSpPr>
          <p:nvPr>
            <p:ph idx="1"/>
          </p:nvPr>
        </p:nvSpPr>
        <p:spPr/>
        <p:txBody>
          <a:bodyPr/>
          <a:lstStyle/>
          <a:p>
            <a:pPr lvl="1"/>
            <a:r>
              <a:rPr lang="en-US" dirty="0" smtClean="0"/>
              <a:t>Temperature is </a:t>
            </a:r>
            <a:r>
              <a:rPr lang="en-US" dirty="0" smtClean="0">
                <a:solidFill>
                  <a:srgbClr val="FF0000"/>
                </a:solidFill>
              </a:rPr>
              <a:t>cool</a:t>
            </a:r>
          </a:p>
          <a:p>
            <a:endParaRPr lang="en-US" dirty="0" smtClean="0"/>
          </a:p>
          <a:p>
            <a:endParaRPr lang="en-US" dirty="0" smtClean="0"/>
          </a:p>
          <a:p>
            <a:endParaRPr lang="en-US" dirty="0" smtClean="0"/>
          </a:p>
          <a:p>
            <a:pPr marL="342900" lvl="1" indent="-342900">
              <a:buFont typeface="Arial" pitchFamily="34" charset="0"/>
              <a:buChar char="•"/>
            </a:pPr>
            <a:r>
              <a:rPr lang="en-US" dirty="0" err="1" smtClean="0"/>
              <a:t>ie</a:t>
            </a:r>
            <a:r>
              <a:rPr lang="en-US" dirty="0" smtClean="0"/>
              <a:t>    P(Temperature = </a:t>
            </a:r>
            <a:r>
              <a:rPr lang="en-US" dirty="0" smtClean="0">
                <a:solidFill>
                  <a:srgbClr val="FF0000"/>
                </a:solidFill>
              </a:rPr>
              <a:t>cool </a:t>
            </a:r>
            <a:r>
              <a:rPr lang="en-US" dirty="0" smtClean="0"/>
              <a:t>|play=yes)=3/9</a:t>
            </a:r>
          </a:p>
          <a:p>
            <a:r>
              <a:rPr lang="en-US" dirty="0" smtClean="0"/>
              <a:t>       P(Temperature = </a:t>
            </a:r>
            <a:r>
              <a:rPr lang="en-US" dirty="0" smtClean="0">
                <a:solidFill>
                  <a:srgbClr val="FF0000"/>
                </a:solidFill>
              </a:rPr>
              <a:t>cool </a:t>
            </a:r>
            <a:r>
              <a:rPr lang="en-US" dirty="0" smtClean="0"/>
              <a:t>|play=No)=1/5</a:t>
            </a:r>
          </a:p>
          <a:p>
            <a:endParaRPr lang="en-US" dirty="0" smtClean="0"/>
          </a:p>
          <a:p>
            <a:endParaRPr lang="en-US" dirty="0"/>
          </a:p>
        </p:txBody>
      </p:sp>
      <p:graphicFrame>
        <p:nvGraphicFramePr>
          <p:cNvPr id="32" name="Content Placeholder 3"/>
          <p:cNvGraphicFramePr>
            <a:graphicFrameLocks/>
          </p:cNvGraphicFramePr>
          <p:nvPr/>
        </p:nvGraphicFramePr>
        <p:xfrm>
          <a:off x="1524000" y="2286000"/>
          <a:ext cx="4672012" cy="1066800"/>
        </p:xfrm>
        <a:graphic>
          <a:graphicData uri="http://schemas.openxmlformats.org/drawingml/2006/table">
            <a:tbl>
              <a:tblPr/>
              <a:tblGrid>
                <a:gridCol w="1121569"/>
                <a:gridCol w="1121569"/>
                <a:gridCol w="1214437"/>
                <a:gridCol w="1214437"/>
              </a:tblGrid>
              <a:tr h="304800">
                <a:tc>
                  <a:txBody>
                    <a:bodyPr/>
                    <a:lstStyle/>
                    <a:p>
                      <a:r>
                        <a:rPr lang="en-US" sz="2200" baseline="0" dirty="0" smtClean="0"/>
                        <a:t>Yes </a:t>
                      </a:r>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No</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P(Yes)</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P(No)</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3/9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 calcmode="lin" valueType="num">
                                      <p:cBhvr additive="base">
                                        <p:cTn id="7"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anim calcmode="lin" valueType="num">
                                      <p:cBhvr additive="base">
                                        <p:cTn id="13"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likelihood probability of each attribute-P(X|C)</a:t>
            </a:r>
            <a:endParaRPr lang="en-US" dirty="0"/>
          </a:p>
        </p:txBody>
      </p:sp>
      <p:sp>
        <p:nvSpPr>
          <p:cNvPr id="17" name="Content Placeholder 16"/>
          <p:cNvSpPr>
            <a:spLocks noGrp="1"/>
          </p:cNvSpPr>
          <p:nvPr>
            <p:ph idx="1"/>
          </p:nvPr>
        </p:nvSpPr>
        <p:spPr/>
        <p:txBody>
          <a:bodyPr/>
          <a:lstStyle/>
          <a:p>
            <a:pPr lvl="1"/>
            <a:r>
              <a:rPr lang="en-US" dirty="0" smtClean="0"/>
              <a:t>Humidity is </a:t>
            </a:r>
            <a:r>
              <a:rPr lang="en-US" dirty="0" smtClean="0">
                <a:solidFill>
                  <a:srgbClr val="FF0000"/>
                </a:solidFill>
              </a:rPr>
              <a:t>high</a:t>
            </a:r>
          </a:p>
          <a:p>
            <a:endParaRPr lang="en-US" dirty="0" smtClean="0"/>
          </a:p>
          <a:p>
            <a:endParaRPr lang="en-US" dirty="0" smtClean="0"/>
          </a:p>
          <a:p>
            <a:endParaRPr lang="en-US" dirty="0" smtClean="0"/>
          </a:p>
          <a:p>
            <a:pPr marL="342900" lvl="1" indent="-342900">
              <a:buFont typeface="Arial" pitchFamily="34" charset="0"/>
              <a:buChar char="•"/>
            </a:pPr>
            <a:r>
              <a:rPr lang="en-US" dirty="0" err="1" smtClean="0"/>
              <a:t>ie</a:t>
            </a:r>
            <a:r>
              <a:rPr lang="en-US" dirty="0" smtClean="0"/>
              <a:t>    P(Humidity = </a:t>
            </a:r>
            <a:r>
              <a:rPr lang="en-US" dirty="0" smtClean="0">
                <a:solidFill>
                  <a:srgbClr val="FF0000"/>
                </a:solidFill>
              </a:rPr>
              <a:t>high </a:t>
            </a:r>
            <a:r>
              <a:rPr lang="en-US" dirty="0" smtClean="0"/>
              <a:t>|play=yes)=3/9</a:t>
            </a:r>
          </a:p>
          <a:p>
            <a:r>
              <a:rPr lang="en-US" dirty="0" smtClean="0"/>
              <a:t>      P(Humidity = </a:t>
            </a:r>
            <a:r>
              <a:rPr lang="en-US" dirty="0" smtClean="0">
                <a:solidFill>
                  <a:srgbClr val="FF0000"/>
                </a:solidFill>
              </a:rPr>
              <a:t>high </a:t>
            </a:r>
            <a:r>
              <a:rPr lang="en-US" dirty="0" smtClean="0"/>
              <a:t>|play=No)=4/5</a:t>
            </a:r>
          </a:p>
          <a:p>
            <a:endParaRPr lang="en-US" dirty="0" smtClean="0"/>
          </a:p>
          <a:p>
            <a:endParaRPr lang="en-US" dirty="0"/>
          </a:p>
        </p:txBody>
      </p:sp>
      <p:graphicFrame>
        <p:nvGraphicFramePr>
          <p:cNvPr id="32" name="Content Placeholder 3"/>
          <p:cNvGraphicFramePr>
            <a:graphicFrameLocks/>
          </p:cNvGraphicFramePr>
          <p:nvPr/>
        </p:nvGraphicFramePr>
        <p:xfrm>
          <a:off x="1524000" y="2286000"/>
          <a:ext cx="4672012" cy="1066800"/>
        </p:xfrm>
        <a:graphic>
          <a:graphicData uri="http://schemas.openxmlformats.org/drawingml/2006/table">
            <a:tbl>
              <a:tblPr/>
              <a:tblGrid>
                <a:gridCol w="1121569"/>
                <a:gridCol w="1121569"/>
                <a:gridCol w="1214437"/>
                <a:gridCol w="1214437"/>
              </a:tblGrid>
              <a:tr h="304800">
                <a:tc>
                  <a:txBody>
                    <a:bodyPr/>
                    <a:lstStyle/>
                    <a:p>
                      <a:r>
                        <a:rPr lang="en-US" sz="2200" baseline="0" dirty="0" smtClean="0"/>
                        <a:t>Yes </a:t>
                      </a:r>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No</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P(Yes)</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P(No)</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3/9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 calcmode="lin" valueType="num">
                                      <p:cBhvr additive="base">
                                        <p:cTn id="7"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anim calcmode="lin" valueType="num">
                                      <p:cBhvr additive="base">
                                        <p:cTn id="13"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likelihood probability of each attribute-P(X|C)</a:t>
            </a:r>
            <a:endParaRPr lang="en-US" dirty="0"/>
          </a:p>
        </p:txBody>
      </p:sp>
      <p:sp>
        <p:nvSpPr>
          <p:cNvPr id="17" name="Content Placeholder 16"/>
          <p:cNvSpPr>
            <a:spLocks noGrp="1"/>
          </p:cNvSpPr>
          <p:nvPr>
            <p:ph idx="1"/>
          </p:nvPr>
        </p:nvSpPr>
        <p:spPr/>
        <p:txBody>
          <a:bodyPr/>
          <a:lstStyle/>
          <a:p>
            <a:pPr lvl="1"/>
            <a:r>
              <a:rPr lang="en-US" dirty="0" smtClean="0"/>
              <a:t>Windy is </a:t>
            </a:r>
            <a:r>
              <a:rPr lang="en-US" dirty="0" smtClean="0">
                <a:solidFill>
                  <a:srgbClr val="FF0000"/>
                </a:solidFill>
              </a:rPr>
              <a:t>true</a:t>
            </a:r>
          </a:p>
          <a:p>
            <a:endParaRPr lang="en-US" dirty="0" smtClean="0"/>
          </a:p>
          <a:p>
            <a:endParaRPr lang="en-US" dirty="0" smtClean="0"/>
          </a:p>
          <a:p>
            <a:endParaRPr lang="en-US" dirty="0" smtClean="0"/>
          </a:p>
          <a:p>
            <a:pPr marL="342900" lvl="1" indent="-342900">
              <a:buFont typeface="Arial" pitchFamily="34" charset="0"/>
              <a:buChar char="•"/>
            </a:pPr>
            <a:r>
              <a:rPr lang="en-US" dirty="0" err="1" smtClean="0"/>
              <a:t>ie</a:t>
            </a:r>
            <a:r>
              <a:rPr lang="en-US" dirty="0" smtClean="0"/>
              <a:t>    P(Windy = </a:t>
            </a:r>
            <a:r>
              <a:rPr lang="en-US" dirty="0" err="1" smtClean="0">
                <a:solidFill>
                  <a:srgbClr val="FF0000"/>
                </a:solidFill>
              </a:rPr>
              <a:t>true</a:t>
            </a:r>
            <a:r>
              <a:rPr lang="en-US" dirty="0" err="1" smtClean="0"/>
              <a:t>|play</a:t>
            </a:r>
            <a:r>
              <a:rPr lang="en-US" dirty="0" smtClean="0"/>
              <a:t>=yes)=3/9</a:t>
            </a:r>
          </a:p>
          <a:p>
            <a:r>
              <a:rPr lang="en-US" dirty="0" smtClean="0"/>
              <a:t>       P(Windy = </a:t>
            </a:r>
            <a:r>
              <a:rPr lang="en-US" dirty="0" err="1" smtClean="0">
                <a:solidFill>
                  <a:srgbClr val="FF0000"/>
                </a:solidFill>
              </a:rPr>
              <a:t>true</a:t>
            </a:r>
            <a:r>
              <a:rPr lang="en-US" dirty="0" err="1" smtClean="0"/>
              <a:t>|play</a:t>
            </a:r>
            <a:r>
              <a:rPr lang="en-US" dirty="0" smtClean="0"/>
              <a:t>=No)=3/5</a:t>
            </a:r>
          </a:p>
          <a:p>
            <a:endParaRPr lang="en-US" dirty="0" smtClean="0"/>
          </a:p>
          <a:p>
            <a:endParaRPr lang="en-US" dirty="0"/>
          </a:p>
        </p:txBody>
      </p:sp>
      <p:graphicFrame>
        <p:nvGraphicFramePr>
          <p:cNvPr id="32" name="Content Placeholder 3"/>
          <p:cNvGraphicFramePr>
            <a:graphicFrameLocks/>
          </p:cNvGraphicFramePr>
          <p:nvPr/>
        </p:nvGraphicFramePr>
        <p:xfrm>
          <a:off x="1524000" y="2286000"/>
          <a:ext cx="4672012" cy="1066800"/>
        </p:xfrm>
        <a:graphic>
          <a:graphicData uri="http://schemas.openxmlformats.org/drawingml/2006/table">
            <a:tbl>
              <a:tblPr/>
              <a:tblGrid>
                <a:gridCol w="1121569"/>
                <a:gridCol w="1121569"/>
                <a:gridCol w="1214437"/>
                <a:gridCol w="1214437"/>
              </a:tblGrid>
              <a:tr h="304800">
                <a:tc>
                  <a:txBody>
                    <a:bodyPr/>
                    <a:lstStyle/>
                    <a:p>
                      <a:r>
                        <a:rPr lang="en-US" sz="2200" baseline="0" dirty="0" smtClean="0"/>
                        <a:t>Yes </a:t>
                      </a:r>
                      <a:endParaRPr lang="en-US" sz="2200" baseline="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No</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P(Yes)</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P(No)</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3/9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 calcmode="lin" valueType="num">
                                      <p:cBhvr additive="base">
                                        <p:cTn id="7"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anim calcmode="lin" valueType="num">
                                      <p:cBhvr additive="base">
                                        <p:cTn id="13"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likelihood probability of each attribute-P(X|C)</a:t>
            </a:r>
            <a:endParaRPr lang="en-US" dirty="0"/>
          </a:p>
        </p:txBody>
      </p:sp>
      <p:sp>
        <p:nvSpPr>
          <p:cNvPr id="17" name="Content Placeholder 16"/>
          <p:cNvSpPr>
            <a:spLocks noGrp="1"/>
          </p:cNvSpPr>
          <p:nvPr>
            <p:ph sz="half" idx="1"/>
          </p:nvPr>
        </p:nvSpPr>
        <p:spPr>
          <a:xfrm>
            <a:off x="304800" y="1752600"/>
            <a:ext cx="5250180" cy="4525963"/>
          </a:xfrm>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a:p>
        </p:txBody>
      </p:sp>
      <p:sp>
        <p:nvSpPr>
          <p:cNvPr id="8" name="Content Placeholder 7"/>
          <p:cNvSpPr>
            <a:spLocks noGrp="1"/>
          </p:cNvSpPr>
          <p:nvPr>
            <p:ph sz="half" idx="2"/>
          </p:nvPr>
        </p:nvSpPr>
        <p:spPr>
          <a:xfrm>
            <a:off x="6042660" y="1828800"/>
            <a:ext cx="5250180" cy="4495800"/>
          </a:xfrm>
        </p:spPr>
        <p:txBody>
          <a:bodyPr>
            <a:normAutofit fontScale="92500" lnSpcReduction="10000"/>
          </a:bodyPr>
          <a:lstStyle/>
          <a:p>
            <a:pPr>
              <a:buNone/>
            </a:pPr>
            <a:r>
              <a:rPr lang="en-US" sz="2400" u="sng" dirty="0" smtClean="0"/>
              <a:t>Probabilities that we can play game</a:t>
            </a:r>
          </a:p>
          <a:p>
            <a:pPr>
              <a:buNone/>
            </a:pPr>
            <a:r>
              <a:rPr lang="en-US" sz="2400" dirty="0" smtClean="0">
                <a:solidFill>
                  <a:schemeClr val="accent1">
                    <a:lumMod val="75000"/>
                  </a:schemeClr>
                </a:solidFill>
              </a:rPr>
              <a:t>P(outlook=</a:t>
            </a:r>
            <a:r>
              <a:rPr lang="en-US" sz="2400" dirty="0" err="1" smtClean="0">
                <a:solidFill>
                  <a:schemeClr val="accent1">
                    <a:lumMod val="75000"/>
                  </a:schemeClr>
                </a:solidFill>
              </a:rPr>
              <a:t>sunny|play</a:t>
            </a:r>
            <a:r>
              <a:rPr lang="en-US" sz="2400" dirty="0" smtClean="0">
                <a:solidFill>
                  <a:schemeClr val="accent1">
                    <a:lumMod val="75000"/>
                  </a:schemeClr>
                </a:solidFill>
              </a:rPr>
              <a:t>=yes)=2/9</a:t>
            </a:r>
          </a:p>
          <a:p>
            <a:pPr>
              <a:buNone/>
            </a:pPr>
            <a:r>
              <a:rPr lang="en-US" sz="2400" dirty="0" smtClean="0">
                <a:solidFill>
                  <a:schemeClr val="accent1">
                    <a:lumMod val="75000"/>
                  </a:schemeClr>
                </a:solidFill>
              </a:rPr>
              <a:t>P(Temperature = cool |play=yes)=3/9</a:t>
            </a:r>
          </a:p>
          <a:p>
            <a:pPr>
              <a:buNone/>
            </a:pPr>
            <a:r>
              <a:rPr lang="en-US" sz="2400" dirty="0" smtClean="0"/>
              <a:t> </a:t>
            </a:r>
            <a:r>
              <a:rPr lang="en-US" sz="2400" dirty="0" smtClean="0">
                <a:solidFill>
                  <a:schemeClr val="accent1">
                    <a:lumMod val="75000"/>
                  </a:schemeClr>
                </a:solidFill>
              </a:rPr>
              <a:t>P(Humidity = high |play=yes)=3/9 </a:t>
            </a:r>
          </a:p>
          <a:p>
            <a:pPr>
              <a:buNone/>
            </a:pPr>
            <a:r>
              <a:rPr lang="en-US" sz="2400" dirty="0" smtClean="0">
                <a:solidFill>
                  <a:schemeClr val="accent1">
                    <a:lumMod val="75000"/>
                  </a:schemeClr>
                </a:solidFill>
              </a:rPr>
              <a:t> P(Windy = </a:t>
            </a:r>
            <a:r>
              <a:rPr lang="en-US" sz="2400" dirty="0" err="1" smtClean="0">
                <a:solidFill>
                  <a:schemeClr val="accent1">
                    <a:lumMod val="75000"/>
                  </a:schemeClr>
                </a:solidFill>
              </a:rPr>
              <a:t>true|play</a:t>
            </a:r>
            <a:r>
              <a:rPr lang="en-US" sz="2400" dirty="0" smtClean="0">
                <a:solidFill>
                  <a:schemeClr val="accent1">
                    <a:lumMod val="75000"/>
                  </a:schemeClr>
                </a:solidFill>
              </a:rPr>
              <a:t>=yes)=3/9</a:t>
            </a:r>
          </a:p>
          <a:p>
            <a:pPr>
              <a:buNone/>
            </a:pPr>
            <a:endParaRPr lang="en-US" sz="2400" dirty="0" smtClean="0">
              <a:solidFill>
                <a:schemeClr val="accent1">
                  <a:lumMod val="75000"/>
                </a:schemeClr>
              </a:solidFill>
            </a:endParaRPr>
          </a:p>
          <a:p>
            <a:pPr>
              <a:buNone/>
            </a:pPr>
            <a:r>
              <a:rPr lang="en-US" sz="2400" u="sng" dirty="0" smtClean="0"/>
              <a:t>Probabilities that we cannot play game</a:t>
            </a:r>
          </a:p>
          <a:p>
            <a:pPr>
              <a:buNone/>
            </a:pPr>
            <a:endParaRPr lang="en-US" sz="2400" dirty="0" smtClean="0">
              <a:solidFill>
                <a:schemeClr val="accent1">
                  <a:lumMod val="75000"/>
                </a:schemeClr>
              </a:solidFill>
            </a:endParaRPr>
          </a:p>
          <a:p>
            <a:pPr>
              <a:buNone/>
            </a:pPr>
            <a:r>
              <a:rPr lang="en-US" sz="2400" dirty="0" smtClean="0"/>
              <a:t> </a:t>
            </a:r>
            <a:r>
              <a:rPr lang="en-US" sz="2400" dirty="0" smtClean="0">
                <a:solidFill>
                  <a:srgbClr val="00B050"/>
                </a:solidFill>
              </a:rPr>
              <a:t>P(outlook=</a:t>
            </a:r>
            <a:r>
              <a:rPr lang="en-US" sz="2400" dirty="0" err="1" smtClean="0">
                <a:solidFill>
                  <a:srgbClr val="00B050"/>
                </a:solidFill>
              </a:rPr>
              <a:t>sunny|play</a:t>
            </a:r>
            <a:r>
              <a:rPr lang="en-US" sz="2400" dirty="0" smtClean="0">
                <a:solidFill>
                  <a:srgbClr val="00B050"/>
                </a:solidFill>
              </a:rPr>
              <a:t>=No)=3/5</a:t>
            </a:r>
          </a:p>
          <a:p>
            <a:pPr marL="342900" lvl="1" indent="-342900">
              <a:buNone/>
            </a:pPr>
            <a:r>
              <a:rPr lang="en-US" dirty="0" smtClean="0">
                <a:solidFill>
                  <a:srgbClr val="00B050"/>
                </a:solidFill>
              </a:rPr>
              <a:t>P(Temperature = cool |play=No)=1/5</a:t>
            </a:r>
          </a:p>
          <a:p>
            <a:pPr marL="342900" lvl="1" indent="-342900">
              <a:buNone/>
            </a:pPr>
            <a:r>
              <a:rPr lang="en-US" dirty="0" smtClean="0">
                <a:solidFill>
                  <a:srgbClr val="00B050"/>
                </a:solidFill>
              </a:rPr>
              <a:t>P(Humidity = high |play=No)=4/5</a:t>
            </a:r>
          </a:p>
          <a:p>
            <a:pPr marL="342900" lvl="1" indent="-342900">
              <a:buNone/>
            </a:pPr>
            <a:r>
              <a:rPr lang="en-US" sz="2400" dirty="0" smtClean="0">
                <a:solidFill>
                  <a:srgbClr val="00B050"/>
                </a:solidFill>
              </a:rPr>
              <a:t>P(Windy = </a:t>
            </a:r>
            <a:r>
              <a:rPr lang="en-US" sz="2400" dirty="0" err="1" smtClean="0">
                <a:solidFill>
                  <a:srgbClr val="00B050"/>
                </a:solidFill>
              </a:rPr>
              <a:t>true|play</a:t>
            </a:r>
            <a:r>
              <a:rPr lang="en-US" sz="2400" dirty="0" smtClean="0">
                <a:solidFill>
                  <a:srgbClr val="00B050"/>
                </a:solidFill>
              </a:rPr>
              <a:t>=No)=3/5</a:t>
            </a:r>
          </a:p>
          <a:p>
            <a:pPr marL="342900" lvl="1" indent="-342900">
              <a:buNone/>
            </a:pPr>
            <a:endParaRPr lang="en-US" dirty="0" smtClean="0"/>
          </a:p>
          <a:p>
            <a:pPr marL="342900" lvl="1" indent="-342900">
              <a:buNone/>
            </a:pPr>
            <a:endParaRPr lang="en-US" dirty="0" smtClean="0"/>
          </a:p>
          <a:p>
            <a:pPr>
              <a:buNone/>
            </a:pPr>
            <a:endParaRPr lang="en-US" sz="2400" dirty="0" smtClean="0"/>
          </a:p>
          <a:p>
            <a:pPr>
              <a:buNone/>
            </a:pPr>
            <a:endParaRPr lang="en-US" sz="2400" dirty="0"/>
          </a:p>
        </p:txBody>
      </p:sp>
      <p:graphicFrame>
        <p:nvGraphicFramePr>
          <p:cNvPr id="32" name="Content Placeholder 3"/>
          <p:cNvGraphicFramePr>
            <a:graphicFrameLocks/>
          </p:cNvGraphicFramePr>
          <p:nvPr/>
        </p:nvGraphicFramePr>
        <p:xfrm>
          <a:off x="304800" y="2286000"/>
          <a:ext cx="5029200" cy="3810000"/>
        </p:xfrm>
        <a:graphic>
          <a:graphicData uri="http://schemas.openxmlformats.org/drawingml/2006/table">
            <a:tbl>
              <a:tblPr/>
              <a:tblGrid>
                <a:gridCol w="1828798"/>
                <a:gridCol w="685800"/>
                <a:gridCol w="774044"/>
                <a:gridCol w="902358"/>
                <a:gridCol w="838200"/>
              </a:tblGrid>
              <a:tr h="701040">
                <a:tc>
                  <a:txBody>
                    <a:bodyPr/>
                    <a:lstStyle/>
                    <a:p>
                      <a:pPr marL="342900" lvl="1" indent="-342900" algn="l">
                        <a:buFont typeface="Arial" pitchFamily="34" charset="0"/>
                        <a:buNone/>
                      </a:pPr>
                      <a:r>
                        <a:rPr lang="en-US" dirty="0" smtClean="0">
                          <a:solidFill>
                            <a:srgbClr val="FF0000"/>
                          </a:solidFill>
                        </a:rPr>
                        <a:t>Test </a:t>
                      </a:r>
                      <a:r>
                        <a:rPr lang="en-US" baseline="0" dirty="0" smtClean="0">
                          <a:solidFill>
                            <a:srgbClr val="FF0000"/>
                          </a:solidFill>
                        </a:rPr>
                        <a:t> data</a:t>
                      </a:r>
                      <a:endParaRPr lang="en-US" dirty="0" smtClean="0">
                        <a:solidFill>
                          <a:srgbClr val="FF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Yes </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No</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rgbClr val="0070C0"/>
                          </a:solidFill>
                          <a:latin typeface="+mn-lt"/>
                          <a:ea typeface="+mn-ea"/>
                          <a:cs typeface="+mn-cs"/>
                        </a:rPr>
                        <a:t>P(Yes)</a:t>
                      </a:r>
                      <a:endParaRPr lang="en-US" sz="2200" kern="1200" baseline="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rgbClr val="00B050"/>
                          </a:solidFill>
                          <a:latin typeface="+mn-lt"/>
                          <a:ea typeface="+mn-ea"/>
                          <a:cs typeface="+mn-cs"/>
                        </a:rPr>
                        <a:t>P(No)</a:t>
                      </a:r>
                      <a:endParaRPr lang="en-US" sz="2200" kern="1200" baseline="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Outlook is </a:t>
                      </a:r>
                      <a:r>
                        <a:rPr lang="en-US" dirty="0" smtClean="0">
                          <a:solidFill>
                            <a:srgbClr val="FF0000"/>
                          </a:solidFill>
                        </a:rPr>
                        <a:t>sunny</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2/9</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B050"/>
                          </a:solidFill>
                        </a:rPr>
                        <a:t>3/5</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pPr marL="342900" marR="0" lvl="1"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Temperature is </a:t>
                      </a:r>
                      <a:r>
                        <a:rPr lang="en-US" dirty="0" smtClean="0">
                          <a:solidFill>
                            <a:srgbClr val="FF0000"/>
                          </a:solidFill>
                        </a:rPr>
                        <a:t>cool</a:t>
                      </a:r>
                    </a:p>
                    <a:p>
                      <a:pPr marL="342900" lvl="1" indent="-342900" algn="l">
                        <a:buFont typeface="Arial" pitchFamily="34" charset="0"/>
                        <a:buChar char="•"/>
                      </a:pPr>
                      <a:endParaRPr lang="en-US" dirty="0" smtClean="0">
                        <a:solidFill>
                          <a:srgbClr val="FF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3/9</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B050"/>
                          </a:solidFill>
                        </a:rPr>
                        <a:t>1/5</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pPr lvl="1" algn="l"/>
                      <a:r>
                        <a:rPr lang="en-US" dirty="0" smtClean="0"/>
                        <a:t>Humidity is </a:t>
                      </a:r>
                      <a:r>
                        <a:rPr lang="en-US" dirty="0" smtClean="0">
                          <a:solidFill>
                            <a:srgbClr val="FF0000"/>
                          </a:solidFill>
                        </a:rPr>
                        <a:t>high</a:t>
                      </a:r>
                    </a:p>
                    <a:p>
                      <a:pPr marL="342900" lvl="1" indent="-342900" algn="l">
                        <a:buFont typeface="Arial" pitchFamily="34" charset="0"/>
                        <a:buChar char="•"/>
                      </a:pPr>
                      <a:endParaRPr lang="en-US" dirty="0" smtClean="0">
                        <a:solidFill>
                          <a:srgbClr val="FF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3/9</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B050"/>
                          </a:solidFill>
                        </a:rPr>
                        <a:t>4/5</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pPr marL="342900" marR="0" lvl="1"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Windy is </a:t>
                      </a:r>
                      <a:r>
                        <a:rPr lang="en-US" dirty="0" smtClean="0">
                          <a:solidFill>
                            <a:srgbClr val="FF0000"/>
                          </a:solidFill>
                        </a:rPr>
                        <a:t>true</a:t>
                      </a:r>
                    </a:p>
                    <a:p>
                      <a:pPr marL="342900" lvl="1" indent="-342900" algn="l">
                        <a:buFont typeface="Arial" pitchFamily="34" charset="0"/>
                        <a:buChar char="•"/>
                      </a:pPr>
                      <a:endParaRPr lang="en-US" dirty="0" smtClean="0">
                        <a:solidFill>
                          <a:srgbClr val="FF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b="1" dirty="0" smtClean="0">
                          <a:solidFill>
                            <a:srgbClr val="0070C0"/>
                          </a:solidFill>
                        </a:rPr>
                        <a:t>3/9</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B050"/>
                          </a:solidFill>
                        </a:rPr>
                        <a:t>3/5</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0"/>
          </p:nvPr>
        </p:nvSpPr>
        <p:spPr>
          <a:noFill/>
        </p:spPr>
        <p:txBody>
          <a:bodyPr/>
          <a:lstStyle/>
          <a:p>
            <a:fld id="{029EBFFE-3806-4F7E-83B7-E7AF2C18AC6E}" type="slidenum">
              <a:rPr lang="en-US" smtClean="0"/>
              <a:pPr/>
              <a:t>2</a:t>
            </a:fld>
            <a:endParaRPr lang="en-US" smtClean="0"/>
          </a:p>
        </p:txBody>
      </p:sp>
      <p:sp>
        <p:nvSpPr>
          <p:cNvPr id="44035" name="Rectangle 2"/>
          <p:cNvSpPr>
            <a:spLocks noGrp="1" noChangeArrowheads="1"/>
          </p:cNvSpPr>
          <p:nvPr>
            <p:ph type="title"/>
          </p:nvPr>
        </p:nvSpPr>
        <p:spPr>
          <a:xfrm>
            <a:off x="792480" y="228600"/>
            <a:ext cx="10005060" cy="685800"/>
          </a:xfrm>
          <a:noFill/>
        </p:spPr>
        <p:txBody>
          <a:bodyPr lIns="92075" tIns="46038" rIns="92075" bIns="46038" anchor="ctr">
            <a:normAutofit fontScale="90000"/>
          </a:bodyPr>
          <a:lstStyle/>
          <a:p>
            <a:pPr eaLnBrk="1" hangingPunct="1"/>
            <a:r>
              <a:rPr lang="en-US" dirty="0" smtClean="0"/>
              <a:t>Bayesian Classification:</a:t>
            </a:r>
            <a:endParaRPr lang="en-US" sz="2400" dirty="0" smtClean="0"/>
          </a:p>
        </p:txBody>
      </p:sp>
      <p:sp>
        <p:nvSpPr>
          <p:cNvPr id="44036" name="Rectangle 3"/>
          <p:cNvSpPr>
            <a:spLocks noGrp="1" noChangeArrowheads="1"/>
          </p:cNvSpPr>
          <p:nvPr>
            <p:ph type="body" idx="1"/>
          </p:nvPr>
        </p:nvSpPr>
        <p:spPr>
          <a:xfrm>
            <a:off x="495300" y="1219200"/>
            <a:ext cx="10995660" cy="5257800"/>
          </a:xfrm>
          <a:noFill/>
        </p:spPr>
        <p:txBody>
          <a:bodyPr lIns="92075" tIns="46038" rIns="92075" bIns="46038"/>
          <a:lstStyle/>
          <a:p>
            <a:pPr eaLnBrk="1" hangingPunct="1">
              <a:lnSpc>
                <a:spcPct val="110000"/>
              </a:lnSpc>
            </a:pPr>
            <a:r>
              <a:rPr lang="en-US" sz="2400" u="sng" dirty="0" smtClean="0"/>
              <a:t>A statistical classifier</a:t>
            </a:r>
            <a:r>
              <a:rPr lang="en-US" sz="2400" dirty="0" smtClean="0"/>
              <a:t>: performs </a:t>
            </a:r>
            <a:r>
              <a:rPr lang="en-US" sz="2400" i="1" dirty="0" smtClean="0"/>
              <a:t>probabilistic prediction, i.e.,</a:t>
            </a:r>
            <a:r>
              <a:rPr lang="en-US" sz="2400" dirty="0" smtClean="0"/>
              <a:t> predicts class membership probabilities</a:t>
            </a:r>
          </a:p>
          <a:p>
            <a:pPr eaLnBrk="1" hangingPunct="1">
              <a:lnSpc>
                <a:spcPct val="110000"/>
              </a:lnSpc>
            </a:pPr>
            <a:endParaRPr lang="en-US" sz="2400" dirty="0" smtClean="0"/>
          </a:p>
          <a:p>
            <a:pPr eaLnBrk="1" hangingPunct="1">
              <a:lnSpc>
                <a:spcPct val="110000"/>
              </a:lnSpc>
            </a:pPr>
            <a:r>
              <a:rPr lang="en-US" sz="2400" u="sng" dirty="0" smtClean="0"/>
              <a:t>Foundation:</a:t>
            </a:r>
            <a:r>
              <a:rPr lang="en-US" sz="2400" dirty="0" smtClean="0"/>
              <a:t> Based on </a:t>
            </a:r>
            <a:r>
              <a:rPr lang="en-US" sz="2400" dirty="0" err="1" smtClean="0"/>
              <a:t>Bayes</a:t>
            </a:r>
            <a:r>
              <a:rPr lang="en-US" sz="2400" dirty="0" smtClean="0"/>
              <a:t>’ Theorem. </a:t>
            </a:r>
          </a:p>
          <a:p>
            <a:pPr eaLnBrk="1" hangingPunct="1">
              <a:lnSpc>
                <a:spcPct val="110000"/>
              </a:lnSpc>
            </a:pPr>
            <a:endParaRPr lang="en-US" sz="2400" dirty="0" smtClean="0"/>
          </a:p>
          <a:p>
            <a:pPr>
              <a:lnSpc>
                <a:spcPct val="110000"/>
              </a:lnSpc>
            </a:pPr>
            <a:r>
              <a:rPr lang="en-US" sz="2400" dirty="0" smtClean="0"/>
              <a:t>Naive </a:t>
            </a:r>
            <a:r>
              <a:rPr lang="en-US" sz="2400" dirty="0" err="1" smtClean="0"/>
              <a:t>Bayes</a:t>
            </a:r>
            <a:r>
              <a:rPr lang="en-US" sz="2400" dirty="0" smtClean="0"/>
              <a:t> is a probabilistic machine learning algorithm that can be used in a wide variety of classification tasks. </a:t>
            </a:r>
          </a:p>
          <a:p>
            <a:pPr>
              <a:lnSpc>
                <a:spcPct val="110000"/>
              </a:lnSpc>
            </a:pPr>
            <a:r>
              <a:rPr lang="en-US" sz="2400" dirty="0" smtClean="0"/>
              <a:t>Typical applications include filtering spam, classifying documents, sentiment prediction etc.</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overall likelihood probability P(X|C)</a:t>
            </a:r>
            <a:endParaRPr lang="en-US" dirty="0"/>
          </a:p>
        </p:txBody>
      </p:sp>
      <p:sp>
        <p:nvSpPr>
          <p:cNvPr id="17" name="Content Placeholder 16"/>
          <p:cNvSpPr>
            <a:spLocks noGrp="1"/>
          </p:cNvSpPr>
          <p:nvPr>
            <p:ph idx="1"/>
          </p:nvPr>
        </p:nvSpPr>
        <p:spPr/>
        <p:txBody>
          <a:bodyPr>
            <a:normAutofit/>
          </a:bodyPr>
          <a:lstStyle/>
          <a:p>
            <a:endParaRPr lang="en-US" dirty="0" smtClean="0">
              <a:solidFill>
                <a:srgbClr val="0070C0"/>
              </a:solidFill>
            </a:endParaRPr>
          </a:p>
          <a:p>
            <a:endParaRPr lang="en-US" dirty="0" smtClean="0">
              <a:solidFill>
                <a:srgbClr val="0070C0"/>
              </a:solidFill>
            </a:endParaRPr>
          </a:p>
          <a:p>
            <a:r>
              <a:rPr lang="en-US" dirty="0" smtClean="0">
                <a:solidFill>
                  <a:srgbClr val="0070C0"/>
                </a:solidFill>
              </a:rPr>
              <a:t>P(</a:t>
            </a:r>
            <a:r>
              <a:rPr lang="en-US" dirty="0" err="1" smtClean="0">
                <a:solidFill>
                  <a:srgbClr val="0070C0"/>
                </a:solidFill>
              </a:rPr>
              <a:t>X|plays</a:t>
            </a:r>
            <a:r>
              <a:rPr lang="en-US" dirty="0" smtClean="0">
                <a:solidFill>
                  <a:srgbClr val="0070C0"/>
                </a:solidFill>
              </a:rPr>
              <a:t>=yes) =2/9 * 3/9 * 3/9 *3/9</a:t>
            </a:r>
          </a:p>
          <a:p>
            <a:endParaRPr lang="en-US" dirty="0" smtClean="0"/>
          </a:p>
          <a:p>
            <a:r>
              <a:rPr lang="en-US" dirty="0" smtClean="0">
                <a:solidFill>
                  <a:srgbClr val="00B050"/>
                </a:solidFill>
              </a:rPr>
              <a:t>P(</a:t>
            </a:r>
            <a:r>
              <a:rPr lang="en-US" dirty="0" err="1" smtClean="0">
                <a:solidFill>
                  <a:srgbClr val="00B050"/>
                </a:solidFill>
              </a:rPr>
              <a:t>X|plays</a:t>
            </a:r>
            <a:r>
              <a:rPr lang="en-US" dirty="0" smtClean="0">
                <a:solidFill>
                  <a:srgbClr val="00B050"/>
                </a:solidFill>
              </a:rPr>
              <a:t>=no) = 3/5 * 1/5  * 4/5  * 3/5</a:t>
            </a:r>
          </a:p>
          <a:p>
            <a:endParaRPr lang="en-US" dirty="0" smtClean="0"/>
          </a:p>
          <a:p>
            <a:pPr marL="342900" lvl="1" indent="-342900">
              <a:buFont typeface="Arial" pitchFamily="34" charset="0"/>
              <a:buChar char="•"/>
            </a:pPr>
            <a:r>
              <a:rPr lang="en-US" dirty="0" smtClean="0"/>
              <a:t>Where  X(outlook=sunny, temperature =cool, humidity=high, windy=true)</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Calculate the Posterior probability</a:t>
            </a:r>
            <a:endParaRPr lang="en-US" dirty="0"/>
          </a:p>
        </p:txBody>
      </p:sp>
      <p:sp>
        <p:nvSpPr>
          <p:cNvPr id="3" name="Content Placeholder 2"/>
          <p:cNvSpPr>
            <a:spLocks noGrp="1"/>
          </p:cNvSpPr>
          <p:nvPr>
            <p:ph idx="1"/>
          </p:nvPr>
        </p:nvSpPr>
        <p:spPr/>
        <p:txBody>
          <a:bodyPr/>
          <a:lstStyle/>
          <a:p>
            <a:r>
              <a:rPr lang="en-US" dirty="0" smtClean="0"/>
              <a:t>P(C|X)  = P(X|C)  *P(C)  </a:t>
            </a:r>
          </a:p>
          <a:p>
            <a:endParaRPr lang="en-US" dirty="0" smtClean="0"/>
          </a:p>
          <a:p>
            <a:r>
              <a:rPr lang="en-US" dirty="0" smtClean="0">
                <a:solidFill>
                  <a:srgbClr val="0070C0"/>
                </a:solidFill>
              </a:rPr>
              <a:t>P(</a:t>
            </a:r>
            <a:r>
              <a:rPr lang="en-US" dirty="0" err="1" smtClean="0">
                <a:solidFill>
                  <a:srgbClr val="0070C0"/>
                </a:solidFill>
              </a:rPr>
              <a:t>X|plays</a:t>
            </a:r>
            <a:r>
              <a:rPr lang="en-US" dirty="0" smtClean="0">
                <a:solidFill>
                  <a:srgbClr val="0070C0"/>
                </a:solidFill>
              </a:rPr>
              <a:t>=yes) *  P(play=yes) = 2/9 * 3/9 * 3/9 *3/9  </a:t>
            </a:r>
            <a:r>
              <a:rPr lang="en-US" dirty="0" smtClean="0"/>
              <a:t>* 9/14</a:t>
            </a:r>
          </a:p>
          <a:p>
            <a:r>
              <a:rPr lang="en-US" dirty="0" smtClean="0"/>
              <a:t>                                                      </a:t>
            </a:r>
            <a:r>
              <a:rPr lang="en-US" dirty="0" smtClean="0">
                <a:solidFill>
                  <a:srgbClr val="0070C0"/>
                </a:solidFill>
              </a:rPr>
              <a:t>=0.0053</a:t>
            </a:r>
          </a:p>
          <a:p>
            <a:r>
              <a:rPr lang="en-US" dirty="0" smtClean="0">
                <a:solidFill>
                  <a:srgbClr val="00B050"/>
                </a:solidFill>
              </a:rPr>
              <a:t>P(</a:t>
            </a:r>
            <a:r>
              <a:rPr lang="en-US" dirty="0" err="1" smtClean="0">
                <a:solidFill>
                  <a:srgbClr val="00B050"/>
                </a:solidFill>
              </a:rPr>
              <a:t>X|plays</a:t>
            </a:r>
            <a:r>
              <a:rPr lang="en-US" dirty="0" smtClean="0">
                <a:solidFill>
                  <a:srgbClr val="00B050"/>
                </a:solidFill>
              </a:rPr>
              <a:t>=no) </a:t>
            </a:r>
            <a:r>
              <a:rPr lang="en-US" dirty="0" smtClean="0">
                <a:solidFill>
                  <a:srgbClr val="00B050"/>
                </a:solidFill>
              </a:rPr>
              <a:t>*  P(play=no)= 3/5 * 1/5  * 4/5  * 3/5  </a:t>
            </a:r>
            <a:r>
              <a:rPr lang="en-US" dirty="0" smtClean="0"/>
              <a:t>* 5/14</a:t>
            </a:r>
          </a:p>
          <a:p>
            <a:pPr lvl="8">
              <a:buNone/>
            </a:pPr>
            <a:r>
              <a:rPr lang="en-US" sz="3200" dirty="0" smtClean="0">
                <a:solidFill>
                  <a:srgbClr val="00B050"/>
                </a:solidFill>
              </a:rPr>
              <a:t>                  = 0.0206</a:t>
            </a:r>
            <a:endParaRPr lang="en-US" sz="3200"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Select  the class with higher probability</a:t>
            </a:r>
            <a:endParaRPr lang="en-US" dirty="0"/>
          </a:p>
        </p:txBody>
      </p:sp>
      <p:sp>
        <p:nvSpPr>
          <p:cNvPr id="3" name="Content Placeholder 2"/>
          <p:cNvSpPr>
            <a:spLocks noGrp="1"/>
          </p:cNvSpPr>
          <p:nvPr>
            <p:ph idx="1"/>
          </p:nvPr>
        </p:nvSpPr>
        <p:spPr/>
        <p:txBody>
          <a:bodyPr/>
          <a:lstStyle/>
          <a:p>
            <a:r>
              <a:rPr lang="en-US" dirty="0" smtClean="0"/>
              <a:t>The class P(Play= no)   has higher probability .</a:t>
            </a:r>
          </a:p>
          <a:p>
            <a:endParaRPr lang="en-US" dirty="0" smtClean="0"/>
          </a:p>
          <a:p>
            <a:r>
              <a:rPr lang="en-US" dirty="0" smtClean="0"/>
              <a:t>There fore Naïve   </a:t>
            </a:r>
            <a:r>
              <a:rPr lang="en-US" dirty="0" err="1" smtClean="0"/>
              <a:t>Bayes</a:t>
            </a:r>
            <a:r>
              <a:rPr lang="en-US" dirty="0" smtClean="0"/>
              <a:t> classifier </a:t>
            </a:r>
            <a:r>
              <a:rPr lang="en-US" dirty="0" smtClean="0">
                <a:solidFill>
                  <a:srgbClr val="00B050"/>
                </a:solidFill>
              </a:rPr>
              <a:t>predicts play = no   </a:t>
            </a:r>
            <a:r>
              <a:rPr lang="en-US" dirty="0" smtClean="0"/>
              <a:t>for the given test sample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0"/>
          </p:nvPr>
        </p:nvSpPr>
        <p:spPr>
          <a:noFill/>
        </p:spPr>
        <p:txBody>
          <a:bodyPr/>
          <a:lstStyle/>
          <a:p>
            <a:fld id="{DECD41C0-D190-4FCA-8172-33FD31F93298}" type="slidenum">
              <a:rPr lang="en-US" smtClean="0"/>
              <a:pPr/>
              <a:t>23</a:t>
            </a:fld>
            <a:endParaRPr lang="en-US" smtClean="0"/>
          </a:p>
        </p:txBody>
      </p:sp>
      <p:sp>
        <p:nvSpPr>
          <p:cNvPr id="38915" name="Rectangle 2"/>
          <p:cNvSpPr>
            <a:spLocks noGrp="1" noChangeArrowheads="1"/>
          </p:cNvSpPr>
          <p:nvPr>
            <p:ph type="title"/>
          </p:nvPr>
        </p:nvSpPr>
        <p:spPr>
          <a:xfrm>
            <a:off x="0" y="304800"/>
            <a:ext cx="11887200" cy="609600"/>
          </a:xfrm>
        </p:spPr>
        <p:txBody>
          <a:bodyPr>
            <a:normAutofit fontScale="90000"/>
          </a:bodyPr>
          <a:lstStyle/>
          <a:p>
            <a:pPr eaLnBrk="1" hangingPunct="1"/>
            <a:r>
              <a:rPr lang="en-US" dirty="0" smtClean="0"/>
              <a:t>Naïve </a:t>
            </a:r>
            <a:r>
              <a:rPr lang="en-US" dirty="0" err="1" smtClean="0"/>
              <a:t>Bayes</a:t>
            </a:r>
            <a:r>
              <a:rPr lang="en-US" dirty="0" smtClean="0"/>
              <a:t> Classifier: example 2</a:t>
            </a:r>
          </a:p>
        </p:txBody>
      </p:sp>
      <p:sp>
        <p:nvSpPr>
          <p:cNvPr id="38916" name="Text Box 4"/>
          <p:cNvSpPr txBox="1">
            <a:spLocks noChangeArrowheads="1"/>
          </p:cNvSpPr>
          <p:nvPr/>
        </p:nvSpPr>
        <p:spPr bwMode="auto">
          <a:xfrm>
            <a:off x="198120" y="1828800"/>
            <a:ext cx="4457700" cy="3748088"/>
          </a:xfrm>
          <a:prstGeom prst="rect">
            <a:avLst/>
          </a:prstGeom>
          <a:noFill/>
          <a:ln w="9525">
            <a:noFill/>
            <a:miter lim="800000"/>
            <a:headEnd/>
            <a:tailEnd/>
          </a:ln>
        </p:spPr>
        <p:txBody>
          <a:bodyPr>
            <a:spAutoFit/>
          </a:bodyPr>
          <a:lstStyle/>
          <a:p>
            <a:pPr>
              <a:lnSpc>
                <a:spcPct val="110000"/>
              </a:lnSpc>
            </a:pPr>
            <a:r>
              <a:rPr lang="en-US" sz="2400" dirty="0">
                <a:latin typeface="Calibri" pitchFamily="34" charset="0"/>
              </a:rPr>
              <a:t>Class:</a:t>
            </a:r>
          </a:p>
          <a:p>
            <a:pPr>
              <a:lnSpc>
                <a:spcPct val="110000"/>
              </a:lnSpc>
            </a:pPr>
            <a:r>
              <a:rPr lang="en-US" sz="2400" dirty="0">
                <a:latin typeface="Calibri" pitchFamily="34" charset="0"/>
              </a:rPr>
              <a:t>C1:buys_computer = ‘yes’</a:t>
            </a:r>
          </a:p>
          <a:p>
            <a:pPr>
              <a:lnSpc>
                <a:spcPct val="110000"/>
              </a:lnSpc>
            </a:pPr>
            <a:r>
              <a:rPr lang="en-US" sz="2400" dirty="0">
                <a:latin typeface="Calibri" pitchFamily="34" charset="0"/>
              </a:rPr>
              <a:t>C2:buys_computer = ‘no’</a:t>
            </a:r>
          </a:p>
          <a:p>
            <a:pPr>
              <a:lnSpc>
                <a:spcPct val="110000"/>
              </a:lnSpc>
            </a:pPr>
            <a:endParaRPr lang="en-US" sz="2400" dirty="0">
              <a:latin typeface="Calibri" pitchFamily="34" charset="0"/>
            </a:endParaRPr>
          </a:p>
          <a:p>
            <a:pPr>
              <a:lnSpc>
                <a:spcPct val="110000"/>
              </a:lnSpc>
            </a:pPr>
            <a:r>
              <a:rPr lang="en-US" sz="2400" dirty="0">
                <a:solidFill>
                  <a:srgbClr val="FF0000"/>
                </a:solidFill>
                <a:latin typeface="Calibri" pitchFamily="34" charset="0"/>
              </a:rPr>
              <a:t>Data to be classified: </a:t>
            </a:r>
          </a:p>
          <a:p>
            <a:pPr>
              <a:lnSpc>
                <a:spcPct val="110000"/>
              </a:lnSpc>
            </a:pPr>
            <a:r>
              <a:rPr lang="en-US" sz="2400" dirty="0">
                <a:solidFill>
                  <a:srgbClr val="FF0000"/>
                </a:solidFill>
                <a:latin typeface="Calibri" pitchFamily="34" charset="0"/>
              </a:rPr>
              <a:t>X = (age &lt;=30, </a:t>
            </a:r>
          </a:p>
          <a:p>
            <a:pPr>
              <a:lnSpc>
                <a:spcPct val="110000"/>
              </a:lnSpc>
            </a:pPr>
            <a:r>
              <a:rPr lang="en-US" sz="2400" dirty="0">
                <a:solidFill>
                  <a:srgbClr val="FF0000"/>
                </a:solidFill>
                <a:latin typeface="Calibri" pitchFamily="34" charset="0"/>
              </a:rPr>
              <a:t>Income = medium,</a:t>
            </a:r>
          </a:p>
          <a:p>
            <a:pPr>
              <a:lnSpc>
                <a:spcPct val="110000"/>
              </a:lnSpc>
            </a:pPr>
            <a:r>
              <a:rPr lang="en-US" sz="2400" dirty="0">
                <a:solidFill>
                  <a:srgbClr val="FF0000"/>
                </a:solidFill>
                <a:latin typeface="Calibri" pitchFamily="34" charset="0"/>
              </a:rPr>
              <a:t>Student = yes</a:t>
            </a:r>
          </a:p>
          <a:p>
            <a:pPr>
              <a:lnSpc>
                <a:spcPct val="110000"/>
              </a:lnSpc>
            </a:pPr>
            <a:r>
              <a:rPr lang="en-US" sz="2400" dirty="0" err="1">
                <a:solidFill>
                  <a:srgbClr val="FF0000"/>
                </a:solidFill>
                <a:latin typeface="Calibri" pitchFamily="34" charset="0"/>
              </a:rPr>
              <a:t>Credit_rating</a:t>
            </a:r>
            <a:r>
              <a:rPr lang="en-US" sz="2400" dirty="0">
                <a:solidFill>
                  <a:srgbClr val="FF0000"/>
                </a:solidFill>
                <a:latin typeface="Calibri" pitchFamily="34" charset="0"/>
              </a:rPr>
              <a:t> = Fair)</a:t>
            </a:r>
          </a:p>
        </p:txBody>
      </p:sp>
      <p:graphicFrame>
        <p:nvGraphicFramePr>
          <p:cNvPr id="38917" name="Object 5"/>
          <p:cNvGraphicFramePr>
            <a:graphicFrameLocks/>
          </p:cNvGraphicFramePr>
          <p:nvPr>
            <p:ph idx="1"/>
          </p:nvPr>
        </p:nvGraphicFramePr>
        <p:xfrm>
          <a:off x="4953001" y="1295400"/>
          <a:ext cx="6643212" cy="5257800"/>
        </p:xfrm>
        <a:graphic>
          <a:graphicData uri="http://schemas.openxmlformats.org/presentationml/2006/ole">
            <p:oleObj spid="_x0000_s7170" name="Worksheet" r:id="rId4" imgW="4324438" imgH="4457652" progId="Excel.Sheet.8">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noFill/>
        </p:spPr>
        <p:txBody>
          <a:bodyPr/>
          <a:lstStyle/>
          <a:p>
            <a:fld id="{72B7A51A-CF68-4C47-B8E9-579766582D5D}" type="slidenum">
              <a:rPr lang="en-US" smtClean="0"/>
              <a:pPr/>
              <a:t>24</a:t>
            </a:fld>
            <a:endParaRPr lang="en-US" smtClean="0"/>
          </a:p>
        </p:txBody>
      </p:sp>
      <p:sp>
        <p:nvSpPr>
          <p:cNvPr id="39939" name="Rectangle 2"/>
          <p:cNvSpPr>
            <a:spLocks noGrp="1" noChangeArrowheads="1"/>
          </p:cNvSpPr>
          <p:nvPr>
            <p:ph type="title"/>
          </p:nvPr>
        </p:nvSpPr>
        <p:spPr>
          <a:xfrm>
            <a:off x="0" y="228600"/>
            <a:ext cx="11788140" cy="609600"/>
          </a:xfrm>
        </p:spPr>
        <p:txBody>
          <a:bodyPr>
            <a:normAutofit fontScale="90000"/>
          </a:bodyPr>
          <a:lstStyle/>
          <a:p>
            <a:pPr eaLnBrk="1" hangingPunct="1"/>
            <a:r>
              <a:rPr lang="en-US" smtClean="0"/>
              <a:t>Naïve Bayes Classifier: An Example</a:t>
            </a:r>
          </a:p>
        </p:txBody>
      </p:sp>
      <p:sp>
        <p:nvSpPr>
          <p:cNvPr id="39940" name="Rectangle 3"/>
          <p:cNvSpPr>
            <a:spLocks noGrp="1" noChangeArrowheads="1"/>
          </p:cNvSpPr>
          <p:nvPr>
            <p:ph type="body" idx="1"/>
          </p:nvPr>
        </p:nvSpPr>
        <p:spPr>
          <a:xfrm>
            <a:off x="297180" y="1152525"/>
            <a:ext cx="11292840" cy="5715000"/>
          </a:xfrm>
        </p:spPr>
        <p:txBody>
          <a:bodyPr>
            <a:normAutofit lnSpcReduction="10000"/>
          </a:bodyPr>
          <a:lstStyle/>
          <a:p>
            <a:pPr eaLnBrk="1" hangingPunct="1">
              <a:lnSpc>
                <a:spcPct val="90000"/>
              </a:lnSpc>
            </a:pPr>
            <a:r>
              <a:rPr lang="en-US" sz="2000" dirty="0" smtClean="0"/>
              <a:t>P(</a:t>
            </a:r>
            <a:r>
              <a:rPr lang="en-US" sz="2000" dirty="0" err="1" smtClean="0"/>
              <a:t>C</a:t>
            </a:r>
            <a:r>
              <a:rPr lang="en-US" sz="2000" baseline="-25000" dirty="0" err="1" smtClean="0"/>
              <a:t>i</a:t>
            </a:r>
            <a:r>
              <a:rPr lang="en-US" sz="2000" dirty="0" smtClean="0"/>
              <a:t>):    P(</a:t>
            </a:r>
            <a:r>
              <a:rPr lang="en-US" sz="2000" dirty="0" err="1" smtClean="0"/>
              <a:t>buys_computer</a:t>
            </a:r>
            <a:r>
              <a:rPr lang="en-US" sz="2000" dirty="0" smtClean="0"/>
              <a:t> = “yes”)  = 9/14 = 0.643</a:t>
            </a:r>
          </a:p>
          <a:p>
            <a:pPr eaLnBrk="1" hangingPunct="1">
              <a:lnSpc>
                <a:spcPct val="90000"/>
              </a:lnSpc>
              <a:buFont typeface="Wingdings" pitchFamily="2" charset="2"/>
              <a:buNone/>
            </a:pPr>
            <a:r>
              <a:rPr lang="en-US" sz="2000" dirty="0" smtClean="0"/>
              <a:t>                   P(</a:t>
            </a:r>
            <a:r>
              <a:rPr lang="en-US" sz="2000" dirty="0" err="1" smtClean="0"/>
              <a:t>buys_computer</a:t>
            </a:r>
            <a:r>
              <a:rPr lang="en-US" sz="2000" dirty="0" smtClean="0"/>
              <a:t> = “no”) = 5/14= 0.357</a:t>
            </a:r>
          </a:p>
          <a:p>
            <a:pPr eaLnBrk="1" hangingPunct="1">
              <a:lnSpc>
                <a:spcPct val="90000"/>
              </a:lnSpc>
            </a:pPr>
            <a:r>
              <a:rPr lang="en-US" sz="2000" dirty="0" smtClean="0"/>
              <a:t>Compute P(</a:t>
            </a:r>
            <a:r>
              <a:rPr lang="en-US" sz="2000" dirty="0" err="1" smtClean="0"/>
              <a:t>X|C</a:t>
            </a:r>
            <a:r>
              <a:rPr lang="en-US" sz="2000" baseline="-25000" dirty="0" err="1" smtClean="0"/>
              <a:t>i</a:t>
            </a:r>
            <a:r>
              <a:rPr lang="en-US" sz="2000" dirty="0" smtClean="0"/>
              <a:t>) for each class</a:t>
            </a:r>
          </a:p>
          <a:p>
            <a:pPr lvl="1" eaLnBrk="1" hangingPunct="1">
              <a:lnSpc>
                <a:spcPct val="90000"/>
              </a:lnSpc>
              <a:buFont typeface="Wingdings" pitchFamily="2" charset="2"/>
              <a:buNone/>
            </a:pPr>
            <a:r>
              <a:rPr lang="en-US" sz="2000" dirty="0" smtClean="0"/>
              <a:t>     P(age = “&lt;=30” | </a:t>
            </a:r>
            <a:r>
              <a:rPr lang="en-US" sz="2000" dirty="0" err="1" smtClean="0"/>
              <a:t>buys_computer</a:t>
            </a:r>
            <a:r>
              <a:rPr lang="en-US" sz="2000" dirty="0" smtClean="0"/>
              <a:t> = “yes”)  = 2/9 = 0.222</a:t>
            </a:r>
          </a:p>
          <a:p>
            <a:pPr lvl="1" eaLnBrk="1" hangingPunct="1">
              <a:lnSpc>
                <a:spcPct val="90000"/>
              </a:lnSpc>
              <a:buFont typeface="Wingdings" pitchFamily="2" charset="2"/>
              <a:buNone/>
            </a:pPr>
            <a:r>
              <a:rPr lang="en-US" sz="2000" dirty="0" smtClean="0"/>
              <a:t>     P(age = “&lt;= 30” | </a:t>
            </a:r>
            <a:r>
              <a:rPr lang="en-US" sz="2000" dirty="0" err="1" smtClean="0"/>
              <a:t>buys_computer</a:t>
            </a:r>
            <a:r>
              <a:rPr lang="en-US" sz="2000" dirty="0" smtClean="0"/>
              <a:t> = “no”) = 3/5 = 0.6</a:t>
            </a:r>
          </a:p>
          <a:p>
            <a:pPr lvl="1" eaLnBrk="1" hangingPunct="1">
              <a:lnSpc>
                <a:spcPct val="90000"/>
              </a:lnSpc>
              <a:buFont typeface="Wingdings" pitchFamily="2" charset="2"/>
              <a:buNone/>
            </a:pPr>
            <a:r>
              <a:rPr lang="en-US" sz="2000" dirty="0" smtClean="0"/>
              <a:t>     P(income = “medium” | </a:t>
            </a:r>
            <a:r>
              <a:rPr lang="en-US" sz="2000" dirty="0" err="1" smtClean="0"/>
              <a:t>buys_computer</a:t>
            </a:r>
            <a:r>
              <a:rPr lang="en-US" sz="2000" dirty="0" smtClean="0"/>
              <a:t> = “yes”) = 4/9 = 0.444</a:t>
            </a:r>
          </a:p>
          <a:p>
            <a:pPr lvl="1" eaLnBrk="1" hangingPunct="1">
              <a:lnSpc>
                <a:spcPct val="90000"/>
              </a:lnSpc>
              <a:buFont typeface="Wingdings" pitchFamily="2" charset="2"/>
              <a:buNone/>
            </a:pPr>
            <a:r>
              <a:rPr lang="en-US" sz="2000" dirty="0" smtClean="0"/>
              <a:t>     P(income = “medium” | </a:t>
            </a:r>
            <a:r>
              <a:rPr lang="en-US" sz="2000" dirty="0" err="1" smtClean="0"/>
              <a:t>buys_computer</a:t>
            </a:r>
            <a:r>
              <a:rPr lang="en-US" sz="2000" dirty="0" smtClean="0"/>
              <a:t> = “no”) = 2/5 = 0.4</a:t>
            </a:r>
          </a:p>
          <a:p>
            <a:pPr lvl="1" eaLnBrk="1" hangingPunct="1">
              <a:lnSpc>
                <a:spcPct val="90000"/>
              </a:lnSpc>
              <a:buFont typeface="Wingdings" pitchFamily="2" charset="2"/>
              <a:buNone/>
            </a:pPr>
            <a:r>
              <a:rPr lang="en-US" sz="2000" dirty="0" smtClean="0"/>
              <a:t>     P(student = “yes” | </a:t>
            </a:r>
            <a:r>
              <a:rPr lang="en-US" sz="2000" dirty="0" err="1" smtClean="0"/>
              <a:t>buys_computer</a:t>
            </a:r>
            <a:r>
              <a:rPr lang="en-US" sz="2000" dirty="0" smtClean="0"/>
              <a:t> = “yes) = 6/9 = 0.667</a:t>
            </a:r>
          </a:p>
          <a:p>
            <a:pPr lvl="1" eaLnBrk="1" hangingPunct="1">
              <a:lnSpc>
                <a:spcPct val="90000"/>
              </a:lnSpc>
              <a:buFont typeface="Wingdings" pitchFamily="2" charset="2"/>
              <a:buNone/>
            </a:pPr>
            <a:r>
              <a:rPr lang="en-US" sz="2000" dirty="0" smtClean="0"/>
              <a:t>     P(student = “yes” | </a:t>
            </a:r>
            <a:r>
              <a:rPr lang="en-US" sz="2000" dirty="0" err="1" smtClean="0"/>
              <a:t>buys_computer</a:t>
            </a:r>
            <a:r>
              <a:rPr lang="en-US" sz="2000" dirty="0" smtClean="0"/>
              <a:t> = “no”) = 1/5 = 0.2</a:t>
            </a:r>
          </a:p>
          <a:p>
            <a:pPr lvl="1" eaLnBrk="1" hangingPunct="1">
              <a:lnSpc>
                <a:spcPct val="90000"/>
              </a:lnSpc>
              <a:buFont typeface="Wingdings" pitchFamily="2" charset="2"/>
              <a:buNone/>
            </a:pPr>
            <a:r>
              <a:rPr lang="en-US" sz="2000" dirty="0" smtClean="0"/>
              <a:t>     P(</a:t>
            </a:r>
            <a:r>
              <a:rPr lang="en-US" sz="2000" dirty="0" err="1" smtClean="0"/>
              <a:t>credit_rating</a:t>
            </a:r>
            <a:r>
              <a:rPr lang="en-US" sz="2000" dirty="0" smtClean="0"/>
              <a:t> = “fair” | </a:t>
            </a:r>
            <a:r>
              <a:rPr lang="en-US" sz="2000" dirty="0" err="1" smtClean="0"/>
              <a:t>buys_computer</a:t>
            </a:r>
            <a:r>
              <a:rPr lang="en-US" sz="2000" dirty="0" smtClean="0"/>
              <a:t> = “yes”) = 6/9 = 0.667</a:t>
            </a:r>
          </a:p>
          <a:p>
            <a:pPr lvl="1" eaLnBrk="1" hangingPunct="1">
              <a:lnSpc>
                <a:spcPct val="90000"/>
              </a:lnSpc>
              <a:buFont typeface="Wingdings" pitchFamily="2" charset="2"/>
              <a:buNone/>
            </a:pPr>
            <a:r>
              <a:rPr lang="en-US" sz="2000" dirty="0" smtClean="0"/>
              <a:t>     P(</a:t>
            </a:r>
            <a:r>
              <a:rPr lang="en-US" sz="2000" dirty="0" err="1" smtClean="0"/>
              <a:t>credit_rating</a:t>
            </a:r>
            <a:r>
              <a:rPr lang="en-US" sz="2000" dirty="0" smtClean="0"/>
              <a:t> = “fair” | </a:t>
            </a:r>
            <a:r>
              <a:rPr lang="en-US" sz="2000" dirty="0" err="1" smtClean="0"/>
              <a:t>buys_computer</a:t>
            </a:r>
            <a:r>
              <a:rPr lang="en-US" sz="2000" dirty="0" smtClean="0"/>
              <a:t> = “no”) = 2/5 = 0.4</a:t>
            </a:r>
          </a:p>
          <a:p>
            <a:pPr eaLnBrk="1" hangingPunct="1">
              <a:lnSpc>
                <a:spcPct val="90000"/>
              </a:lnSpc>
            </a:pPr>
            <a:r>
              <a:rPr lang="en-US" sz="2000" b="1" dirty="0" smtClean="0"/>
              <a:t> X = (age &lt;= 30 , income = medium, student = yes, </a:t>
            </a:r>
            <a:r>
              <a:rPr lang="en-US" sz="2000" b="1" dirty="0" err="1" smtClean="0"/>
              <a:t>credit_rating</a:t>
            </a:r>
            <a:r>
              <a:rPr lang="en-US" sz="2000" b="1" dirty="0" smtClean="0"/>
              <a:t> = fair)</a:t>
            </a:r>
          </a:p>
          <a:p>
            <a:pPr eaLnBrk="1" hangingPunct="1">
              <a:lnSpc>
                <a:spcPct val="90000"/>
              </a:lnSpc>
              <a:buFont typeface="Wingdings" pitchFamily="2" charset="2"/>
              <a:buNone/>
            </a:pPr>
            <a:r>
              <a:rPr lang="en-US" sz="2000" dirty="0" smtClean="0"/>
              <a:t> </a:t>
            </a:r>
            <a:r>
              <a:rPr lang="en-US" sz="2000" b="1" dirty="0" smtClean="0"/>
              <a:t>P(</a:t>
            </a:r>
            <a:r>
              <a:rPr lang="en-US" sz="2000" b="1" dirty="0" err="1" smtClean="0"/>
              <a:t>X|C</a:t>
            </a:r>
            <a:r>
              <a:rPr lang="en-US" sz="2000" b="1" baseline="-25000" dirty="0" err="1" smtClean="0"/>
              <a:t>i</a:t>
            </a:r>
            <a:r>
              <a:rPr lang="en-US" sz="2000" b="1" dirty="0" smtClean="0"/>
              <a:t>) :</a:t>
            </a:r>
            <a:r>
              <a:rPr lang="en-US" sz="2000" dirty="0" smtClean="0"/>
              <a:t> P(</a:t>
            </a:r>
            <a:r>
              <a:rPr lang="en-US" sz="2000" dirty="0" err="1" smtClean="0"/>
              <a:t>X|buys_computer</a:t>
            </a:r>
            <a:r>
              <a:rPr lang="en-US" sz="2000" dirty="0" smtClean="0"/>
              <a:t> = “yes”) = 0.222 x 0.444 x 0.667 x 0.667 = 0.044</a:t>
            </a:r>
          </a:p>
          <a:p>
            <a:pPr eaLnBrk="1" hangingPunct="1">
              <a:lnSpc>
                <a:spcPct val="90000"/>
              </a:lnSpc>
              <a:buFont typeface="Wingdings" pitchFamily="2" charset="2"/>
              <a:buNone/>
            </a:pPr>
            <a:r>
              <a:rPr lang="en-US" sz="2000" dirty="0" smtClean="0"/>
              <a:t>                P(</a:t>
            </a:r>
            <a:r>
              <a:rPr lang="en-US" sz="2000" dirty="0" err="1" smtClean="0"/>
              <a:t>X|buys_computer</a:t>
            </a:r>
            <a:r>
              <a:rPr lang="en-US" sz="2000" dirty="0" smtClean="0"/>
              <a:t> = “no”) = 0.6 x 0.4 x 0.2 x 0.4 = 0.019</a:t>
            </a:r>
          </a:p>
          <a:p>
            <a:pPr eaLnBrk="1" hangingPunct="1">
              <a:lnSpc>
                <a:spcPct val="90000"/>
              </a:lnSpc>
              <a:buFont typeface="Wingdings" pitchFamily="2" charset="2"/>
              <a:buNone/>
            </a:pPr>
            <a:r>
              <a:rPr lang="en-US" sz="2000" b="1" dirty="0" smtClean="0"/>
              <a:t>P(</a:t>
            </a:r>
            <a:r>
              <a:rPr lang="en-US" sz="2000" b="1" dirty="0" err="1" smtClean="0"/>
              <a:t>X|C</a:t>
            </a:r>
            <a:r>
              <a:rPr lang="en-US" sz="2000" b="1" baseline="-25000" dirty="0" err="1" smtClean="0"/>
              <a:t>i</a:t>
            </a:r>
            <a:r>
              <a:rPr lang="en-US" sz="2000" b="1" dirty="0" smtClean="0"/>
              <a:t>)*P(</a:t>
            </a:r>
            <a:r>
              <a:rPr lang="en-US" sz="2000" b="1" dirty="0" err="1" smtClean="0"/>
              <a:t>C</a:t>
            </a:r>
            <a:r>
              <a:rPr lang="en-US" sz="2000" b="1" baseline="-25000" dirty="0" err="1" smtClean="0"/>
              <a:t>i</a:t>
            </a:r>
            <a:r>
              <a:rPr lang="en-US" sz="2000" b="1" dirty="0" smtClean="0"/>
              <a:t>) : </a:t>
            </a:r>
            <a:r>
              <a:rPr lang="en-US" sz="2000" dirty="0" smtClean="0"/>
              <a:t>P(</a:t>
            </a:r>
            <a:r>
              <a:rPr lang="en-US" sz="2000" dirty="0" err="1" smtClean="0"/>
              <a:t>X|buys_computer</a:t>
            </a:r>
            <a:r>
              <a:rPr lang="en-US" sz="2000" dirty="0" smtClean="0"/>
              <a:t> = “yes”) * P(</a:t>
            </a:r>
            <a:r>
              <a:rPr lang="en-US" sz="2000" dirty="0" err="1" smtClean="0"/>
              <a:t>buys_computer</a:t>
            </a:r>
            <a:r>
              <a:rPr lang="en-US" sz="2000" dirty="0" smtClean="0"/>
              <a:t> = “yes”) = 0.028</a:t>
            </a:r>
          </a:p>
          <a:p>
            <a:pPr eaLnBrk="1" hangingPunct="1">
              <a:lnSpc>
                <a:spcPct val="90000"/>
              </a:lnSpc>
              <a:buFont typeface="Wingdings" pitchFamily="2" charset="2"/>
              <a:buNone/>
            </a:pPr>
            <a:r>
              <a:rPr lang="en-US" sz="2000" b="1" dirty="0" smtClean="0"/>
              <a:t>		             </a:t>
            </a:r>
            <a:r>
              <a:rPr lang="en-US" sz="2000" dirty="0" smtClean="0"/>
              <a:t>P(</a:t>
            </a:r>
            <a:r>
              <a:rPr lang="en-US" sz="2000" dirty="0" err="1" smtClean="0"/>
              <a:t>X|buys_computer</a:t>
            </a:r>
            <a:r>
              <a:rPr lang="en-US" sz="2000" dirty="0" smtClean="0"/>
              <a:t> = “no”) * P(</a:t>
            </a:r>
            <a:r>
              <a:rPr lang="en-US" sz="2000" dirty="0" err="1" smtClean="0"/>
              <a:t>buys_computer</a:t>
            </a:r>
            <a:r>
              <a:rPr lang="en-US" sz="2000" dirty="0" smtClean="0"/>
              <a:t> = “no”) = 0.007</a:t>
            </a:r>
            <a:endParaRPr lang="en-US" sz="2000" b="1" dirty="0" smtClean="0"/>
          </a:p>
          <a:p>
            <a:pPr eaLnBrk="1" hangingPunct="1">
              <a:lnSpc>
                <a:spcPct val="90000"/>
              </a:lnSpc>
              <a:buFont typeface="Wingdings" pitchFamily="2" charset="2"/>
              <a:buNone/>
            </a:pPr>
            <a:r>
              <a:rPr lang="en-US" sz="2000" b="1" dirty="0" smtClean="0"/>
              <a:t>Therefore,  X belongs to class (“</a:t>
            </a:r>
            <a:r>
              <a:rPr lang="en-US" sz="2000" b="1" dirty="0" err="1" smtClean="0"/>
              <a:t>buys_computer</a:t>
            </a:r>
            <a:r>
              <a:rPr lang="en-US" sz="2000" b="1" dirty="0" smtClean="0"/>
              <a:t> = yes”)	</a:t>
            </a:r>
            <a:r>
              <a:rPr lang="en-US" sz="1800" b="1" dirty="0" smtClean="0"/>
              <a:t>	</a:t>
            </a:r>
          </a:p>
        </p:txBody>
      </p:sp>
      <p:graphicFrame>
        <p:nvGraphicFramePr>
          <p:cNvPr id="39941" name="Object 1"/>
          <p:cNvGraphicFramePr>
            <a:graphicFrameLocks/>
          </p:cNvGraphicFramePr>
          <p:nvPr/>
        </p:nvGraphicFramePr>
        <p:xfrm>
          <a:off x="9181624" y="762000"/>
          <a:ext cx="2680811" cy="1752600"/>
        </p:xfrm>
        <a:graphic>
          <a:graphicData uri="http://schemas.openxmlformats.org/presentationml/2006/ole">
            <p:oleObj spid="_x0000_s8194" name="Worksheet" r:id="rId4" imgW="4324438" imgH="4457652" progId="Excel.Sheet.8">
              <p:embed/>
            </p:oleObj>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txBox="1">
            <a:spLocks noGrp="1"/>
          </p:cNvSpPr>
          <p:nvPr>
            <p:ph type="title"/>
          </p:nvPr>
        </p:nvSpPr>
        <p:spPr>
          <a:xfrm>
            <a:off x="594360" y="457200"/>
            <a:ext cx="9374487" cy="1371600"/>
          </a:xfrm>
          <a:prstGeom prst="rect">
            <a:avLst/>
          </a:prstGeom>
          <a:noFill/>
          <a:ln>
            <a:noFill/>
          </a:ln>
        </p:spPr>
        <p:txBody>
          <a:bodyPr spcFirstLastPara="1" wrap="square" lIns="91425" tIns="45700" rIns="91425" bIns="45700" anchor="ctr" anchorCtr="0">
            <a:noAutofit/>
          </a:bodyPr>
          <a:lstStyle/>
          <a:p>
            <a:pPr lvl="0"/>
            <a:r>
              <a:rPr lang="en-US" sz="4000" dirty="0" smtClean="0">
                <a:solidFill>
                  <a:schemeClr val="tx1"/>
                </a:solidFill>
              </a:rPr>
              <a:t>Naïve </a:t>
            </a:r>
            <a:r>
              <a:rPr lang="en-US" sz="4000" dirty="0" err="1" smtClean="0">
                <a:solidFill>
                  <a:schemeClr val="tx1"/>
                </a:solidFill>
              </a:rPr>
              <a:t>Bayes</a:t>
            </a:r>
            <a:r>
              <a:rPr lang="en-US" sz="4000" dirty="0" smtClean="0">
                <a:solidFill>
                  <a:schemeClr val="tx1"/>
                </a:solidFill>
              </a:rPr>
              <a:t> Classifier: example 3</a:t>
            </a:r>
            <a:endParaRPr>
              <a:solidFill>
                <a:schemeClr val="tx1"/>
              </a:solidFill>
            </a:endParaRPr>
          </a:p>
        </p:txBody>
      </p:sp>
      <p:pic>
        <p:nvPicPr>
          <p:cNvPr id="369" name="Google Shape;369;p46"/>
          <p:cNvPicPr preferRelativeResize="0"/>
          <p:nvPr/>
        </p:nvPicPr>
        <p:blipFill rotWithShape="1">
          <a:blip r:embed="rId3">
            <a:alphaModFix/>
          </a:blip>
          <a:srcRect/>
          <a:stretch/>
        </p:blipFill>
        <p:spPr>
          <a:xfrm>
            <a:off x="2386405" y="2132856"/>
            <a:ext cx="6166150" cy="3705284"/>
          </a:xfrm>
          <a:prstGeom prst="rect">
            <a:avLst/>
          </a:prstGeom>
          <a:noFill/>
          <a:ln>
            <a:noFill/>
          </a:ln>
        </p:spPr>
      </p:pic>
      <p:sp>
        <p:nvSpPr>
          <p:cNvPr id="370" name="Google Shape;370;p46"/>
          <p:cNvSpPr/>
          <p:nvPr/>
        </p:nvSpPr>
        <p:spPr>
          <a:xfrm>
            <a:off x="1169470" y="5819030"/>
            <a:ext cx="10717730"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Noto Sans Symbols"/>
              <a:buChar char="❑"/>
            </a:pPr>
            <a:r>
              <a:rPr lang="en-US" sz="1800" b="1" i="1" u="none" strike="noStrike" cap="none" dirty="0">
                <a:solidFill>
                  <a:srgbClr val="FF0000"/>
                </a:solidFill>
                <a:latin typeface="Arial"/>
                <a:ea typeface="Arial"/>
                <a:cs typeface="Arial"/>
                <a:sym typeface="Arial"/>
              </a:rPr>
              <a:t>X </a:t>
            </a:r>
            <a:r>
              <a:rPr lang="en-US" sz="1800" b="0" i="0" u="none" strike="noStrike" cap="none" dirty="0">
                <a:solidFill>
                  <a:srgbClr val="FF0000"/>
                </a:solidFill>
                <a:latin typeface="Arial"/>
                <a:ea typeface="Arial"/>
                <a:cs typeface="Arial"/>
                <a:sym typeface="Arial"/>
              </a:rPr>
              <a:t>= (</a:t>
            </a:r>
            <a:r>
              <a:rPr lang="en-US" sz="1800" b="0" i="1" u="none" strike="noStrike" cap="none" dirty="0">
                <a:solidFill>
                  <a:srgbClr val="FF0000"/>
                </a:solidFill>
                <a:latin typeface="Arial"/>
                <a:ea typeface="Arial"/>
                <a:cs typeface="Arial"/>
                <a:sym typeface="Arial"/>
              </a:rPr>
              <a:t>swim = slow, Fly = rarely, crawl = No</a:t>
            </a:r>
            <a:r>
              <a:rPr lang="en-US" sz="1800" b="0" i="0" u="none" strike="noStrike" cap="none" dirty="0">
                <a:solidFill>
                  <a:srgbClr val="FF0000"/>
                </a:solidFill>
                <a:latin typeface="Arial"/>
                <a:ea typeface="Arial"/>
                <a:cs typeface="Arial"/>
                <a:sym typeface="Arial"/>
              </a:rPr>
              <a:t>)</a:t>
            </a:r>
            <a:endParaRPr sz="1200" b="0" i="0" u="none" strike="noStrike" cap="none">
              <a:solidFill>
                <a:srgbClr val="FF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:Calculation of prior probability of class-P(C)</a:t>
            </a:r>
            <a:endParaRPr lang="en-US" dirty="0"/>
          </a:p>
        </p:txBody>
      </p:sp>
      <p:sp>
        <p:nvSpPr>
          <p:cNvPr id="3" name="Content Placeholder 2"/>
          <p:cNvSpPr>
            <a:spLocks noGrp="1"/>
          </p:cNvSpPr>
          <p:nvPr>
            <p:ph idx="1"/>
          </p:nvPr>
        </p:nvSpPr>
        <p:spPr/>
        <p:txBody>
          <a:bodyPr/>
          <a:lstStyle/>
          <a:p>
            <a:r>
              <a:rPr lang="en-US" dirty="0" smtClean="0"/>
              <a:t>In the dataset given there are </a:t>
            </a:r>
            <a:r>
              <a:rPr lang="en-US" dirty="0" smtClean="0"/>
              <a:t>Animal ,bird  and </a:t>
            </a:r>
            <a:r>
              <a:rPr lang="en-US" dirty="0" err="1" smtClean="0"/>
              <a:t>fish.so</a:t>
            </a:r>
            <a:r>
              <a:rPr lang="en-US" dirty="0" smtClean="0"/>
              <a:t> </a:t>
            </a:r>
            <a:r>
              <a:rPr lang="en-US" dirty="0" smtClean="0"/>
              <a:t>we need to find the probability of </a:t>
            </a:r>
            <a:r>
              <a:rPr lang="en-US" dirty="0" smtClean="0"/>
              <a:t>Animal ,bird  and </a:t>
            </a:r>
            <a:r>
              <a:rPr lang="en-US" dirty="0" smtClean="0"/>
              <a:t>fish  class</a:t>
            </a:r>
            <a:endParaRPr lang="en-US" dirty="0" smtClean="0"/>
          </a:p>
          <a:p>
            <a:endParaRPr lang="en-US" dirty="0" smtClean="0">
              <a:solidFill>
                <a:srgbClr val="FF0000"/>
              </a:solidFill>
            </a:endParaRPr>
          </a:p>
          <a:p>
            <a:pPr lvl="0">
              <a:spcBef>
                <a:spcPts val="400"/>
              </a:spcBef>
              <a:buSzPts val="1500"/>
              <a:buFont typeface="Noto Sans Symbols"/>
              <a:buChar char="❑"/>
            </a:pPr>
            <a:r>
              <a:rPr lang="en-US" i="1" dirty="0" smtClean="0"/>
              <a:t>P</a:t>
            </a:r>
            <a:r>
              <a:rPr lang="en-US" dirty="0" smtClean="0"/>
              <a:t>(Animal) = 5/12 = </a:t>
            </a:r>
            <a:r>
              <a:rPr lang="en-US" dirty="0" smtClean="0"/>
              <a:t>0.417</a:t>
            </a:r>
          </a:p>
          <a:p>
            <a:pPr lvl="0">
              <a:spcBef>
                <a:spcPts val="400"/>
              </a:spcBef>
              <a:buSzPts val="1500"/>
              <a:buFont typeface="Noto Sans Symbols"/>
              <a:buChar char="❑"/>
            </a:pPr>
            <a:endParaRPr lang="en-US" dirty="0" smtClean="0"/>
          </a:p>
          <a:p>
            <a:pPr lvl="0">
              <a:spcBef>
                <a:spcPts val="400"/>
              </a:spcBef>
              <a:buSzPts val="1500"/>
              <a:buFont typeface="Noto Sans Symbols"/>
              <a:buChar char="❑"/>
            </a:pPr>
            <a:r>
              <a:rPr lang="en-US" dirty="0" smtClean="0"/>
              <a:t>P(Bird) = 4/12 = </a:t>
            </a:r>
            <a:r>
              <a:rPr lang="en-US" dirty="0" smtClean="0"/>
              <a:t>0.333</a:t>
            </a:r>
          </a:p>
          <a:p>
            <a:pPr lvl="0">
              <a:spcBef>
                <a:spcPts val="400"/>
              </a:spcBef>
              <a:buSzPts val="1500"/>
              <a:buFont typeface="Noto Sans Symbols"/>
              <a:buChar char="❑"/>
            </a:pPr>
            <a:endParaRPr lang="en-US" dirty="0" smtClean="0"/>
          </a:p>
          <a:p>
            <a:pPr lvl="0">
              <a:spcBef>
                <a:spcPts val="400"/>
              </a:spcBef>
              <a:buSzPts val="1500"/>
              <a:buFont typeface="Noto Sans Symbols"/>
              <a:buChar char="❑"/>
            </a:pPr>
            <a:r>
              <a:rPr lang="en-US" i="1" dirty="0" smtClean="0"/>
              <a:t>P</a:t>
            </a:r>
            <a:r>
              <a:rPr lang="en-US" dirty="0" smtClean="0"/>
              <a:t>(</a:t>
            </a:r>
            <a:r>
              <a:rPr lang="en-US" i="1" dirty="0" smtClean="0"/>
              <a:t>Fish</a:t>
            </a:r>
            <a:r>
              <a:rPr lang="en-US" dirty="0" smtClean="0"/>
              <a:t>) = 3/12 = 0.250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Step 2: Find the likelihood probability of each attribute-P(X|C)</a:t>
            </a:r>
            <a:endParaRPr lang="en-US" dirty="0"/>
          </a:p>
        </p:txBody>
      </p:sp>
      <p:sp>
        <p:nvSpPr>
          <p:cNvPr id="17" name="Content Placeholder 16"/>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r>
              <a:rPr lang="en-US" dirty="0" smtClean="0">
                <a:solidFill>
                  <a:schemeClr val="accent3">
                    <a:lumMod val="75000"/>
                  </a:schemeClr>
                </a:solidFill>
              </a:rPr>
              <a:t>P(swim= slow | class= Animal) = 2/5 = </a:t>
            </a:r>
            <a:r>
              <a:rPr lang="en-US" dirty="0" smtClean="0">
                <a:solidFill>
                  <a:schemeClr val="accent3">
                    <a:lumMod val="75000"/>
                  </a:schemeClr>
                </a:solidFill>
              </a:rPr>
              <a:t>0.4</a:t>
            </a:r>
          </a:p>
          <a:p>
            <a:r>
              <a:rPr lang="en-US" dirty="0" smtClean="0">
                <a:solidFill>
                  <a:schemeClr val="accent6">
                    <a:lumMod val="75000"/>
                  </a:schemeClr>
                </a:solidFill>
              </a:rPr>
              <a:t>P(swim= slow | class= Bird) = 0/4 = </a:t>
            </a:r>
            <a:r>
              <a:rPr lang="en-US" dirty="0" smtClean="0">
                <a:solidFill>
                  <a:schemeClr val="accent6">
                    <a:lumMod val="75000"/>
                  </a:schemeClr>
                </a:solidFill>
              </a:rPr>
              <a:t>0</a:t>
            </a:r>
          </a:p>
          <a:p>
            <a:r>
              <a:rPr lang="en-US" dirty="0" smtClean="0">
                <a:solidFill>
                  <a:srgbClr val="0070C0"/>
                </a:solidFill>
              </a:rPr>
              <a:t>P(swim= slow | class= Fish) = 2/3 = 0.667</a:t>
            </a:r>
            <a:endParaRPr lang="en-US" dirty="0" smtClean="0">
              <a:solidFill>
                <a:schemeClr val="accent6">
                  <a:lumMod val="75000"/>
                </a:schemeClr>
              </a:solidFill>
            </a:endParaRPr>
          </a:p>
          <a:p>
            <a:endParaRPr lang="en-US" dirty="0"/>
          </a:p>
        </p:txBody>
      </p:sp>
      <p:graphicFrame>
        <p:nvGraphicFramePr>
          <p:cNvPr id="32" name="Content Placeholder 3"/>
          <p:cNvGraphicFramePr>
            <a:graphicFrameLocks/>
          </p:cNvGraphicFramePr>
          <p:nvPr/>
        </p:nvGraphicFramePr>
        <p:xfrm>
          <a:off x="1676399" y="2209800"/>
          <a:ext cx="7543801" cy="1295400"/>
        </p:xfrm>
        <a:graphic>
          <a:graphicData uri="http://schemas.openxmlformats.org/drawingml/2006/table">
            <a:tbl>
              <a:tblPr/>
              <a:tblGrid>
                <a:gridCol w="1349943"/>
                <a:gridCol w="1164657"/>
                <a:gridCol w="754380"/>
                <a:gridCol w="754380"/>
                <a:gridCol w="1376413"/>
                <a:gridCol w="1054367"/>
                <a:gridCol w="1089661"/>
              </a:tblGrid>
              <a:tr h="678513">
                <a:tc>
                  <a:txBody>
                    <a:bodyPr/>
                    <a:lstStyle/>
                    <a:p>
                      <a:pPr marL="342900" lvl="1" indent="-342900" algn="l">
                        <a:buFont typeface="Arial" pitchFamily="34" charset="0"/>
                        <a:buNone/>
                      </a:pPr>
                      <a:r>
                        <a:rPr lang="en-US" dirty="0" smtClean="0">
                          <a:solidFill>
                            <a:srgbClr val="FF0000"/>
                          </a:solidFill>
                        </a:rPr>
                        <a:t>Test </a:t>
                      </a:r>
                      <a:r>
                        <a:rPr lang="en-US" baseline="0" dirty="0" smtClean="0">
                          <a:solidFill>
                            <a:srgbClr val="FF0000"/>
                          </a:solidFill>
                        </a:rPr>
                        <a:t> data</a:t>
                      </a:r>
                      <a:endParaRPr lang="en-US" dirty="0" smtClean="0">
                        <a:solidFill>
                          <a:srgbClr val="FF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Animal</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Bird</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Fish</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aseline="0" dirty="0" smtClean="0">
                          <a:solidFill>
                            <a:schemeClr val="accent3">
                              <a:lumMod val="75000"/>
                            </a:schemeClr>
                          </a:solidFill>
                        </a:rPr>
                        <a:t>P(Animal)</a:t>
                      </a:r>
                      <a:endParaRPr lang="en-US" sz="2200" baseline="0"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aseline="0" dirty="0" smtClean="0">
                          <a:solidFill>
                            <a:schemeClr val="accent6">
                              <a:lumMod val="75000"/>
                            </a:schemeClr>
                          </a:solidFill>
                        </a:rPr>
                        <a:t>P(Bird)</a:t>
                      </a:r>
                      <a:endParaRPr lang="en-US" sz="2200" baseline="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rgbClr val="0070C0"/>
                          </a:solidFill>
                          <a:latin typeface="+mn-lt"/>
                          <a:ea typeface="+mn-ea"/>
                          <a:cs typeface="+mn-cs"/>
                        </a:rPr>
                        <a:t>P(Fish)</a:t>
                      </a:r>
                      <a:endParaRPr lang="en-US" sz="2200" kern="1200" baseline="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6887">
                <a:tc>
                  <a:txBody>
                    <a:bodyPr/>
                    <a:lstStyle/>
                    <a:p>
                      <a:r>
                        <a:rPr lang="en-US" dirty="0" smtClean="0">
                          <a:solidFill>
                            <a:schemeClr val="tx1"/>
                          </a:solidFill>
                        </a:rPr>
                        <a:t>Swim =</a:t>
                      </a:r>
                      <a:r>
                        <a:rPr lang="en-US" baseline="0" dirty="0" smtClean="0">
                          <a:solidFill>
                            <a:schemeClr val="tx1"/>
                          </a:solidFill>
                        </a:rPr>
                        <a:t> Slow</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2</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3">
                              <a:lumMod val="75000"/>
                            </a:schemeClr>
                          </a:solidFill>
                        </a:rPr>
                        <a:t>2/5</a:t>
                      </a:r>
                      <a:endParaRPr lang="en-US" b="1"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6">
                              <a:lumMod val="75000"/>
                            </a:schemeClr>
                          </a:solidFill>
                        </a:rPr>
                        <a:t>0/4</a:t>
                      </a:r>
                      <a:endParaRPr lang="en-US" b="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2/3</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likelihood probability of each attribute-P(X|C)</a:t>
            </a:r>
            <a:endParaRPr lang="en-US" dirty="0"/>
          </a:p>
        </p:txBody>
      </p:sp>
      <p:sp>
        <p:nvSpPr>
          <p:cNvPr id="17" name="Content Placeholder 16"/>
          <p:cNvSpPr>
            <a:spLocks noGrp="1"/>
          </p:cNvSpPr>
          <p:nvPr>
            <p:ph sz="half" idx="1"/>
          </p:nvPr>
        </p:nvSpPr>
        <p:spPr>
          <a:xfrm>
            <a:off x="304800" y="1752600"/>
            <a:ext cx="5250180" cy="4525963"/>
          </a:xfrm>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a:p>
        </p:txBody>
      </p:sp>
      <p:sp>
        <p:nvSpPr>
          <p:cNvPr id="8" name="Content Placeholder 7"/>
          <p:cNvSpPr>
            <a:spLocks noGrp="1"/>
          </p:cNvSpPr>
          <p:nvPr>
            <p:ph sz="half" idx="2"/>
          </p:nvPr>
        </p:nvSpPr>
        <p:spPr>
          <a:xfrm>
            <a:off x="6042660" y="1828800"/>
            <a:ext cx="5250180" cy="4495800"/>
          </a:xfrm>
        </p:spPr>
        <p:txBody>
          <a:bodyPr>
            <a:normAutofit fontScale="92500" lnSpcReduction="10000"/>
          </a:bodyPr>
          <a:lstStyle/>
          <a:p>
            <a:pPr>
              <a:buNone/>
            </a:pPr>
            <a:r>
              <a:rPr lang="en-US" sz="2400" u="sng" dirty="0" smtClean="0">
                <a:solidFill>
                  <a:schemeClr val="accent3">
                    <a:lumMod val="75000"/>
                  </a:schemeClr>
                </a:solidFill>
              </a:rPr>
              <a:t>Probabilities  that  it is an Animal</a:t>
            </a:r>
            <a:endParaRPr lang="en-US" sz="2400" u="sng" dirty="0" smtClean="0">
              <a:solidFill>
                <a:schemeClr val="accent3">
                  <a:lumMod val="75000"/>
                </a:schemeClr>
              </a:solidFill>
            </a:endParaRPr>
          </a:p>
          <a:p>
            <a:pPr>
              <a:buNone/>
            </a:pPr>
            <a:r>
              <a:rPr lang="en-US" sz="2400" dirty="0" smtClean="0">
                <a:solidFill>
                  <a:schemeClr val="accent3">
                    <a:lumMod val="75000"/>
                  </a:schemeClr>
                </a:solidFill>
              </a:rPr>
              <a:t>P(swim= slow | class= Animal) = 2/5 = 0.4</a:t>
            </a:r>
          </a:p>
          <a:p>
            <a:pPr>
              <a:buNone/>
            </a:pPr>
            <a:r>
              <a:rPr lang="en-US" sz="2400" dirty="0" smtClean="0">
                <a:solidFill>
                  <a:schemeClr val="accent3">
                    <a:lumMod val="75000"/>
                  </a:schemeClr>
                </a:solidFill>
              </a:rPr>
              <a:t>P(fly</a:t>
            </a:r>
            <a:r>
              <a:rPr lang="en-US" sz="2400" dirty="0" smtClean="0">
                <a:solidFill>
                  <a:schemeClr val="accent3">
                    <a:lumMod val="75000"/>
                  </a:schemeClr>
                </a:solidFill>
              </a:rPr>
              <a:t>= rarely | class= Animal) = 1/5 = 0.2</a:t>
            </a:r>
          </a:p>
          <a:p>
            <a:pPr>
              <a:buNone/>
            </a:pPr>
            <a:r>
              <a:rPr lang="en-US" sz="2400" dirty="0" smtClean="0">
                <a:solidFill>
                  <a:schemeClr val="accent3">
                    <a:lumMod val="75000"/>
                  </a:schemeClr>
                </a:solidFill>
              </a:rPr>
              <a:t>P(crawl</a:t>
            </a:r>
            <a:r>
              <a:rPr lang="en-US" sz="2400" dirty="0" smtClean="0">
                <a:solidFill>
                  <a:schemeClr val="accent3">
                    <a:lumMod val="75000"/>
                  </a:schemeClr>
                </a:solidFill>
              </a:rPr>
              <a:t>= no | class= Animal) = 3/5 = 0.6</a:t>
            </a:r>
          </a:p>
          <a:p>
            <a:pPr>
              <a:buNone/>
            </a:pPr>
            <a:r>
              <a:rPr lang="en-US" sz="2400" u="sng" dirty="0" smtClean="0">
                <a:solidFill>
                  <a:schemeClr val="accent6">
                    <a:lumMod val="75000"/>
                  </a:schemeClr>
                </a:solidFill>
              </a:rPr>
              <a:t>Probabilities </a:t>
            </a:r>
            <a:r>
              <a:rPr lang="en-US" sz="2400" u="sng" dirty="0" smtClean="0">
                <a:solidFill>
                  <a:schemeClr val="accent6">
                    <a:lumMod val="75000"/>
                  </a:schemeClr>
                </a:solidFill>
              </a:rPr>
              <a:t>that </a:t>
            </a:r>
            <a:r>
              <a:rPr lang="en-US" sz="2400" u="sng" dirty="0" smtClean="0">
                <a:solidFill>
                  <a:schemeClr val="accent6">
                    <a:lumMod val="75000"/>
                  </a:schemeClr>
                </a:solidFill>
              </a:rPr>
              <a:t>it is a bird</a:t>
            </a:r>
            <a:endParaRPr lang="en-US" sz="2400" u="sng" dirty="0" smtClean="0">
              <a:solidFill>
                <a:schemeClr val="accent6">
                  <a:lumMod val="75000"/>
                </a:schemeClr>
              </a:solidFill>
            </a:endParaRPr>
          </a:p>
          <a:p>
            <a:pPr>
              <a:buNone/>
            </a:pPr>
            <a:r>
              <a:rPr lang="en-US" sz="2400" dirty="0" smtClean="0">
                <a:solidFill>
                  <a:schemeClr val="accent6">
                    <a:lumMod val="75000"/>
                  </a:schemeClr>
                </a:solidFill>
              </a:rPr>
              <a:t>P(swim= slow | class= Bird) = 0/4 = </a:t>
            </a:r>
            <a:r>
              <a:rPr lang="en-US" sz="2400" dirty="0" smtClean="0">
                <a:solidFill>
                  <a:schemeClr val="accent6">
                    <a:lumMod val="75000"/>
                  </a:schemeClr>
                </a:solidFill>
              </a:rPr>
              <a:t>0</a:t>
            </a:r>
          </a:p>
          <a:p>
            <a:pPr>
              <a:buNone/>
            </a:pPr>
            <a:r>
              <a:rPr lang="en-US" sz="2400" dirty="0" smtClean="0">
                <a:solidFill>
                  <a:schemeClr val="accent6">
                    <a:lumMod val="75000"/>
                  </a:schemeClr>
                </a:solidFill>
              </a:rPr>
              <a:t>P(fly= rarely | class= Bird) = 0/4 = </a:t>
            </a:r>
            <a:r>
              <a:rPr lang="en-US" sz="2400" dirty="0" smtClean="0">
                <a:solidFill>
                  <a:schemeClr val="accent6">
                    <a:lumMod val="75000"/>
                  </a:schemeClr>
                </a:solidFill>
              </a:rPr>
              <a:t>0</a:t>
            </a:r>
          </a:p>
          <a:p>
            <a:pPr>
              <a:buNone/>
            </a:pPr>
            <a:r>
              <a:rPr lang="en-US" sz="2400" dirty="0" smtClean="0">
                <a:solidFill>
                  <a:schemeClr val="accent6">
                    <a:lumMod val="75000"/>
                  </a:schemeClr>
                </a:solidFill>
              </a:rPr>
              <a:t>P(crawl= no  | class= Bird) = 4/4 = 1</a:t>
            </a:r>
          </a:p>
          <a:p>
            <a:pPr>
              <a:buNone/>
            </a:pPr>
            <a:r>
              <a:rPr lang="en-US" sz="2400" u="sng" dirty="0" smtClean="0">
                <a:solidFill>
                  <a:srgbClr val="0070C0"/>
                </a:solidFill>
              </a:rPr>
              <a:t>Probabilities </a:t>
            </a:r>
            <a:r>
              <a:rPr lang="en-US" sz="2400" u="sng" dirty="0" smtClean="0">
                <a:solidFill>
                  <a:srgbClr val="0070C0"/>
                </a:solidFill>
              </a:rPr>
              <a:t>that it is a </a:t>
            </a:r>
            <a:r>
              <a:rPr lang="en-US" sz="2400" u="sng" dirty="0" smtClean="0">
                <a:solidFill>
                  <a:srgbClr val="0070C0"/>
                </a:solidFill>
              </a:rPr>
              <a:t>fish</a:t>
            </a:r>
          </a:p>
          <a:p>
            <a:pPr>
              <a:buNone/>
            </a:pPr>
            <a:r>
              <a:rPr lang="en-US" sz="2400" dirty="0" smtClean="0">
                <a:solidFill>
                  <a:srgbClr val="0070C0"/>
                </a:solidFill>
              </a:rPr>
              <a:t>P(swim= slow | class= Fish) = 2/3 = </a:t>
            </a:r>
            <a:r>
              <a:rPr lang="en-US" sz="2400" dirty="0" smtClean="0">
                <a:solidFill>
                  <a:srgbClr val="0070C0"/>
                </a:solidFill>
              </a:rPr>
              <a:t>0.667</a:t>
            </a:r>
          </a:p>
          <a:p>
            <a:pPr>
              <a:buNone/>
            </a:pPr>
            <a:r>
              <a:rPr lang="en-US" sz="2400" dirty="0" smtClean="0">
                <a:solidFill>
                  <a:srgbClr val="0070C0"/>
                </a:solidFill>
              </a:rPr>
              <a:t>P(fly= rarely | class= Fish) = 0/3 = </a:t>
            </a:r>
            <a:r>
              <a:rPr lang="en-US" sz="2400" dirty="0" smtClean="0">
                <a:solidFill>
                  <a:srgbClr val="0070C0"/>
                </a:solidFill>
              </a:rPr>
              <a:t>0</a:t>
            </a:r>
          </a:p>
          <a:p>
            <a:pPr>
              <a:buNone/>
            </a:pPr>
            <a:r>
              <a:rPr lang="en-US" sz="2400" dirty="0" smtClean="0">
                <a:solidFill>
                  <a:srgbClr val="0070C0"/>
                </a:solidFill>
              </a:rPr>
              <a:t>P(crawl= no | class= Fish) = 2/3 = 1</a:t>
            </a:r>
          </a:p>
          <a:p>
            <a:pPr>
              <a:buNone/>
            </a:pPr>
            <a:endParaRPr lang="en-US" sz="2400" dirty="0" smtClean="0">
              <a:solidFill>
                <a:schemeClr val="accent1">
                  <a:lumMod val="75000"/>
                </a:schemeClr>
              </a:solidFill>
            </a:endParaRPr>
          </a:p>
          <a:p>
            <a:pPr>
              <a:buNone/>
            </a:pPr>
            <a:endParaRPr lang="en-US" sz="2400" u="sng" dirty="0" smtClean="0"/>
          </a:p>
          <a:p>
            <a:pPr>
              <a:buNone/>
            </a:pPr>
            <a:endParaRPr lang="en-US" sz="2400" dirty="0" smtClean="0"/>
          </a:p>
          <a:p>
            <a:pPr>
              <a:buNone/>
            </a:pPr>
            <a:endParaRPr lang="en-US" sz="2400" dirty="0"/>
          </a:p>
        </p:txBody>
      </p:sp>
      <p:graphicFrame>
        <p:nvGraphicFramePr>
          <p:cNvPr id="32" name="Content Placeholder 3"/>
          <p:cNvGraphicFramePr>
            <a:graphicFrameLocks/>
          </p:cNvGraphicFramePr>
          <p:nvPr/>
        </p:nvGraphicFramePr>
        <p:xfrm>
          <a:off x="152400" y="2286000"/>
          <a:ext cx="5181599" cy="2621280"/>
        </p:xfrm>
        <a:graphic>
          <a:graphicData uri="http://schemas.openxmlformats.org/drawingml/2006/table">
            <a:tbl>
              <a:tblPr/>
              <a:tblGrid>
                <a:gridCol w="1371600"/>
                <a:gridCol w="533400"/>
                <a:gridCol w="533400"/>
                <a:gridCol w="609600"/>
                <a:gridCol w="762000"/>
                <a:gridCol w="685800"/>
                <a:gridCol w="685799"/>
              </a:tblGrid>
              <a:tr h="701040">
                <a:tc>
                  <a:txBody>
                    <a:bodyPr/>
                    <a:lstStyle/>
                    <a:p>
                      <a:pPr marL="342900" lvl="1" indent="-342900" algn="l">
                        <a:buFont typeface="Arial" pitchFamily="34" charset="0"/>
                        <a:buNone/>
                      </a:pPr>
                      <a:r>
                        <a:rPr lang="en-US" dirty="0" smtClean="0">
                          <a:solidFill>
                            <a:srgbClr val="FF0000"/>
                          </a:solidFill>
                        </a:rPr>
                        <a:t>Test </a:t>
                      </a:r>
                      <a:r>
                        <a:rPr lang="en-US" baseline="0" dirty="0" smtClean="0">
                          <a:solidFill>
                            <a:srgbClr val="FF0000"/>
                          </a:solidFill>
                        </a:rPr>
                        <a:t> data</a:t>
                      </a:r>
                      <a:endParaRPr lang="en-US" dirty="0" smtClean="0">
                        <a:solidFill>
                          <a:srgbClr val="FF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A</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2200" baseline="0" dirty="0" smtClean="0"/>
                        <a:t>B</a:t>
                      </a:r>
                      <a:endParaRPr lang="en-US" sz="2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chemeClr val="tx1"/>
                          </a:solidFill>
                          <a:latin typeface="+mn-lt"/>
                          <a:ea typeface="+mn-ea"/>
                          <a:cs typeface="+mn-cs"/>
                        </a:rPr>
                        <a:t>F</a:t>
                      </a:r>
                      <a:endParaRPr lang="en-US" sz="2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aseline="0" dirty="0" smtClean="0">
                          <a:solidFill>
                            <a:schemeClr val="accent3">
                              <a:lumMod val="75000"/>
                            </a:schemeClr>
                          </a:solidFill>
                        </a:rPr>
                        <a:t>P(A)</a:t>
                      </a:r>
                      <a:endParaRPr lang="en-US" sz="2200" baseline="0"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aseline="0" dirty="0" smtClean="0">
                          <a:solidFill>
                            <a:schemeClr val="accent6">
                              <a:lumMod val="75000"/>
                            </a:schemeClr>
                          </a:solidFill>
                        </a:rPr>
                        <a:t>P(B)</a:t>
                      </a:r>
                      <a:endParaRPr lang="en-US" sz="2200" baseline="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200" kern="1200" baseline="0" dirty="0" smtClean="0">
                          <a:solidFill>
                            <a:srgbClr val="0070C0"/>
                          </a:solidFill>
                          <a:latin typeface="+mn-lt"/>
                          <a:ea typeface="+mn-ea"/>
                          <a:cs typeface="+mn-cs"/>
                        </a:rPr>
                        <a:t>P(F)</a:t>
                      </a:r>
                      <a:endParaRPr lang="en-US" sz="2200" kern="1200" baseline="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r>
                        <a:rPr lang="en-US" dirty="0" smtClean="0">
                          <a:solidFill>
                            <a:schemeClr val="tx1"/>
                          </a:solidFill>
                        </a:rPr>
                        <a:t>Swim =</a:t>
                      </a:r>
                      <a:r>
                        <a:rPr lang="en-US" baseline="0" dirty="0" smtClean="0">
                          <a:solidFill>
                            <a:schemeClr val="tx1"/>
                          </a:solidFill>
                        </a:rPr>
                        <a:t> Slow</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2</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3">
                              <a:lumMod val="75000"/>
                            </a:schemeClr>
                          </a:solidFill>
                        </a:rPr>
                        <a:t>2/5</a:t>
                      </a:r>
                      <a:endParaRPr lang="en-US" b="1"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6">
                              <a:lumMod val="75000"/>
                            </a:schemeClr>
                          </a:solidFill>
                        </a:rPr>
                        <a:t>0/4</a:t>
                      </a:r>
                      <a:endParaRPr lang="en-US" b="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2/3</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pPr marL="342900" lvl="1" indent="-342900" algn="l">
                        <a:buFont typeface="Arial" pitchFamily="34" charset="0"/>
                        <a:buNone/>
                      </a:pPr>
                      <a:r>
                        <a:rPr lang="en-US" dirty="0" smtClean="0">
                          <a:solidFill>
                            <a:schemeClr val="tx1"/>
                          </a:solidFill>
                        </a:rPr>
                        <a:t>Fly</a:t>
                      </a:r>
                      <a:r>
                        <a:rPr lang="en-US" baseline="0" dirty="0" smtClean="0">
                          <a:solidFill>
                            <a:schemeClr val="tx1"/>
                          </a:solidFill>
                        </a:rPr>
                        <a:t> =  rarely</a:t>
                      </a:r>
                      <a:endParaRPr lang="en-US" dirty="0" smtClean="0">
                        <a:solidFill>
                          <a:schemeClr val="tx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0</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3">
                              <a:lumMod val="75000"/>
                            </a:schemeClr>
                          </a:solidFill>
                        </a:rPr>
                        <a:t>1/5</a:t>
                      </a:r>
                      <a:endParaRPr lang="en-US" b="1"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6">
                              <a:lumMod val="75000"/>
                            </a:schemeClr>
                          </a:solidFill>
                        </a:rPr>
                        <a:t>0/4</a:t>
                      </a:r>
                      <a:endParaRPr lang="en-US" b="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0/3</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pPr marL="342900" lvl="1" indent="-342900" algn="l">
                        <a:buFont typeface="Arial" pitchFamily="34" charset="0"/>
                        <a:buNone/>
                      </a:pPr>
                      <a:r>
                        <a:rPr lang="en-US" dirty="0" smtClean="0">
                          <a:solidFill>
                            <a:schemeClr val="tx1"/>
                          </a:solidFill>
                        </a:rPr>
                        <a:t>Crawl=  NO</a:t>
                      </a:r>
                      <a:endParaRPr lang="en-US" dirty="0" smtClean="0">
                        <a:solidFill>
                          <a:schemeClr val="tx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2</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3">
                              <a:lumMod val="75000"/>
                            </a:schemeClr>
                          </a:solidFill>
                        </a:rPr>
                        <a:t>3/5</a:t>
                      </a:r>
                      <a:endParaRPr lang="en-US" b="1"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chemeClr val="accent6">
                              <a:lumMod val="75000"/>
                            </a:schemeClr>
                          </a:solidFill>
                        </a:rPr>
                        <a:t>4/4</a:t>
                      </a:r>
                      <a:endParaRPr lang="en-US" b="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0070C0"/>
                          </a:solidFill>
                        </a:rPr>
                        <a:t>2/3</a:t>
                      </a:r>
                      <a:endParaRPr 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Find the overall likelihood probability P(X|C)</a:t>
            </a:r>
            <a:endParaRPr lang="en-US" dirty="0"/>
          </a:p>
        </p:txBody>
      </p:sp>
      <p:sp>
        <p:nvSpPr>
          <p:cNvPr id="17" name="Content Placeholder 16"/>
          <p:cNvSpPr>
            <a:spLocks noGrp="1"/>
          </p:cNvSpPr>
          <p:nvPr>
            <p:ph idx="1"/>
          </p:nvPr>
        </p:nvSpPr>
        <p:spPr/>
        <p:txBody>
          <a:bodyPr>
            <a:normAutofit fontScale="85000" lnSpcReduction="20000"/>
          </a:bodyPr>
          <a:lstStyle/>
          <a:p>
            <a:endParaRPr lang="en-US" dirty="0" smtClean="0">
              <a:solidFill>
                <a:srgbClr val="0070C0"/>
              </a:solidFill>
            </a:endParaRPr>
          </a:p>
          <a:p>
            <a:endParaRPr lang="en-US" dirty="0" smtClean="0">
              <a:solidFill>
                <a:srgbClr val="0070C0"/>
              </a:solidFill>
            </a:endParaRPr>
          </a:p>
          <a:p>
            <a:r>
              <a:rPr lang="en-US" dirty="0" smtClean="0">
                <a:solidFill>
                  <a:srgbClr val="0070C0"/>
                </a:solidFill>
              </a:rPr>
              <a:t>P(</a:t>
            </a:r>
            <a:r>
              <a:rPr lang="en-US" dirty="0" err="1" smtClean="0">
                <a:solidFill>
                  <a:srgbClr val="0070C0"/>
                </a:solidFill>
              </a:rPr>
              <a:t>X|class</a:t>
            </a:r>
            <a:r>
              <a:rPr lang="en-US" dirty="0" smtClean="0">
                <a:solidFill>
                  <a:srgbClr val="0070C0"/>
                </a:solidFill>
              </a:rPr>
              <a:t>=Animal) =</a:t>
            </a:r>
            <a:r>
              <a:rPr lang="en-US" dirty="0" smtClean="0"/>
              <a:t> 0.4 x 0.2 x 0.6 </a:t>
            </a:r>
            <a:endParaRPr lang="en-US" dirty="0" smtClean="0">
              <a:solidFill>
                <a:srgbClr val="0070C0"/>
              </a:solidFill>
            </a:endParaRPr>
          </a:p>
          <a:p>
            <a:endParaRPr lang="en-US" dirty="0" smtClean="0"/>
          </a:p>
          <a:p>
            <a:r>
              <a:rPr lang="en-US" dirty="0" smtClean="0">
                <a:solidFill>
                  <a:srgbClr val="00B050"/>
                </a:solidFill>
              </a:rPr>
              <a:t>P(</a:t>
            </a:r>
            <a:r>
              <a:rPr lang="en-US" dirty="0" err="1" smtClean="0">
                <a:solidFill>
                  <a:srgbClr val="00B050"/>
                </a:solidFill>
              </a:rPr>
              <a:t>X|class</a:t>
            </a:r>
            <a:r>
              <a:rPr lang="en-US" dirty="0" smtClean="0">
                <a:solidFill>
                  <a:srgbClr val="00B050"/>
                </a:solidFill>
              </a:rPr>
              <a:t>= bird) </a:t>
            </a:r>
            <a:r>
              <a:rPr lang="en-US" dirty="0" smtClean="0">
                <a:solidFill>
                  <a:srgbClr val="00B050"/>
                </a:solidFill>
              </a:rPr>
              <a:t>= </a:t>
            </a:r>
            <a:r>
              <a:rPr lang="en-US" dirty="0" smtClean="0"/>
              <a:t>0 x 0 x 1 </a:t>
            </a:r>
            <a:endParaRPr lang="en-US" dirty="0" smtClean="0"/>
          </a:p>
          <a:p>
            <a:endParaRPr lang="en-US" dirty="0" smtClean="0"/>
          </a:p>
          <a:p>
            <a:r>
              <a:rPr lang="en-US" dirty="0" smtClean="0"/>
              <a:t> </a:t>
            </a:r>
            <a:r>
              <a:rPr lang="en-US" dirty="0" smtClean="0">
                <a:solidFill>
                  <a:srgbClr val="00B050"/>
                </a:solidFill>
              </a:rPr>
              <a:t>P(</a:t>
            </a:r>
            <a:r>
              <a:rPr lang="en-US" dirty="0" err="1" smtClean="0">
                <a:solidFill>
                  <a:srgbClr val="00B050"/>
                </a:solidFill>
              </a:rPr>
              <a:t>X|class</a:t>
            </a:r>
            <a:r>
              <a:rPr lang="en-US" dirty="0" smtClean="0">
                <a:solidFill>
                  <a:srgbClr val="00B050"/>
                </a:solidFill>
              </a:rPr>
              <a:t>= </a:t>
            </a:r>
            <a:r>
              <a:rPr lang="en-US" dirty="0" smtClean="0">
                <a:solidFill>
                  <a:srgbClr val="00B050"/>
                </a:solidFill>
              </a:rPr>
              <a:t>fish) </a:t>
            </a:r>
            <a:r>
              <a:rPr lang="en-US" dirty="0" smtClean="0">
                <a:solidFill>
                  <a:srgbClr val="00B050"/>
                </a:solidFill>
              </a:rPr>
              <a:t>= </a:t>
            </a:r>
            <a:r>
              <a:rPr lang="en-US" dirty="0" smtClean="0"/>
              <a:t>0.667 x 0 x 1 </a:t>
            </a:r>
          </a:p>
          <a:p>
            <a:endParaRPr lang="en-US" dirty="0" smtClean="0"/>
          </a:p>
          <a:p>
            <a:endParaRPr lang="en-US" dirty="0" smtClean="0">
              <a:solidFill>
                <a:srgbClr val="00B050"/>
              </a:solidFill>
            </a:endParaRPr>
          </a:p>
          <a:p>
            <a:endParaRPr lang="en-US" dirty="0" smtClean="0"/>
          </a:p>
          <a:p>
            <a:pPr marL="342900" lvl="1" indent="-342900">
              <a:buFont typeface="Arial" pitchFamily="34" charset="0"/>
              <a:buChar char="•"/>
            </a:pPr>
            <a:r>
              <a:rPr lang="en-US" dirty="0" smtClean="0"/>
              <a:t>Where  </a:t>
            </a:r>
            <a:r>
              <a:rPr lang="en-US" b="1" i="1" dirty="0" smtClean="0">
                <a:solidFill>
                  <a:schemeClr val="dk1"/>
                </a:solidFill>
                <a:latin typeface="Arial"/>
                <a:ea typeface="Arial"/>
                <a:cs typeface="Arial"/>
                <a:sym typeface="Arial"/>
              </a:rPr>
              <a:t>X </a:t>
            </a:r>
            <a:r>
              <a:rPr lang="en-US" dirty="0" smtClean="0">
                <a:solidFill>
                  <a:schemeClr val="dk1"/>
                </a:solidFill>
                <a:latin typeface="Arial"/>
                <a:ea typeface="Arial"/>
                <a:cs typeface="Arial"/>
                <a:sym typeface="Arial"/>
              </a:rPr>
              <a:t>= (</a:t>
            </a:r>
            <a:r>
              <a:rPr lang="en-US" i="1" dirty="0" smtClean="0">
                <a:solidFill>
                  <a:schemeClr val="dk1"/>
                </a:solidFill>
                <a:latin typeface="Arial"/>
                <a:ea typeface="Arial"/>
                <a:cs typeface="Arial"/>
                <a:sym typeface="Arial"/>
              </a:rPr>
              <a:t>swim = slow, Fly = rarely, crawl = No</a:t>
            </a:r>
            <a:r>
              <a:rPr lang="en-US" dirty="0" smtClean="0">
                <a:solidFill>
                  <a:schemeClr val="dk1"/>
                </a:solidFill>
                <a:latin typeface="Arial"/>
                <a:ea typeface="Arial"/>
                <a:cs typeface="Arial"/>
                <a:sym typeface="Arial"/>
              </a:rPr>
              <a:t>)</a:t>
            </a:r>
            <a:endParaRPr lang="en-US" sz="1800" dirty="0" smtClean="0">
              <a:solidFill>
                <a:schemeClr val="dk1"/>
              </a:solidFill>
              <a:latin typeface="Arial"/>
              <a:ea typeface="Arial"/>
              <a:cs typeface="Arial"/>
              <a:sym typeface="Arial"/>
            </a:endParaRPr>
          </a:p>
          <a:p>
            <a:pPr marL="342900" lvl="1" indent="-342900">
              <a:buFont typeface="Arial" pitchFamily="34" charset="0"/>
              <a:buChar char="•"/>
            </a:pP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it called ‘Naive’?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name naive is used because it assumes the features that go into the model is independent of each other. </a:t>
            </a:r>
          </a:p>
          <a:p>
            <a:pPr algn="just"/>
            <a:r>
              <a:rPr lang="en-US" dirty="0" smtClean="0"/>
              <a:t>That is changing the value of one feature, does not directly influence or change the value of any of the other features used in the algorithm.</a:t>
            </a:r>
          </a:p>
          <a:p>
            <a:pPr algn="just"/>
            <a:r>
              <a:rPr lang="en-US" dirty="0" smtClean="0"/>
              <a:t>It is a </a:t>
            </a:r>
            <a:r>
              <a:rPr lang="en-US" u="sng" dirty="0" smtClean="0">
                <a:hlinkClick r:id="rId2"/>
              </a:rPr>
              <a:t>classification technique</a:t>
            </a:r>
            <a:r>
              <a:rPr lang="en-US" dirty="0" smtClean="0"/>
              <a:t> based on </a:t>
            </a:r>
            <a:r>
              <a:rPr lang="en-US" dirty="0" err="1" smtClean="0"/>
              <a:t>Bayes</a:t>
            </a:r>
            <a:r>
              <a:rPr lang="en-US" dirty="0" smtClean="0"/>
              <a:t>’ Theorem with an assumption of independence among predictors. </a:t>
            </a:r>
          </a:p>
          <a:p>
            <a:pPr algn="just"/>
            <a:r>
              <a:rPr lang="en-US" dirty="0" smtClean="0"/>
              <a:t>In simple terms, a Naive </a:t>
            </a:r>
            <a:r>
              <a:rPr lang="en-US" dirty="0" err="1" smtClean="0"/>
              <a:t>Bayes</a:t>
            </a:r>
            <a:r>
              <a:rPr lang="en-US" dirty="0" smtClean="0"/>
              <a:t> classifier assumes that the presence of a particular feature in a class is unrelated to the presence of any other feature.</a:t>
            </a:r>
          </a:p>
          <a:p>
            <a:pPr algn="just"/>
            <a:r>
              <a:rPr lang="en-US" dirty="0" smtClean="0"/>
              <a:t>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p>
          <a:p>
            <a:pPr algn="just"/>
            <a:endParaRPr lang="en-US" dirty="0" smtClean="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Calculate the Posterior probability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P(C|X)  = P(X|C)  *P(C)  </a:t>
            </a:r>
          </a:p>
          <a:p>
            <a:endParaRPr lang="en-US" dirty="0" smtClean="0"/>
          </a:p>
          <a:p>
            <a:r>
              <a:rPr lang="en-US" dirty="0" smtClean="0">
                <a:solidFill>
                  <a:srgbClr val="0070C0"/>
                </a:solidFill>
              </a:rPr>
              <a:t>P(</a:t>
            </a:r>
            <a:r>
              <a:rPr lang="en-US" dirty="0" err="1" smtClean="0">
                <a:solidFill>
                  <a:srgbClr val="0070C0"/>
                </a:solidFill>
              </a:rPr>
              <a:t>X|class</a:t>
            </a:r>
            <a:r>
              <a:rPr lang="en-US" dirty="0" smtClean="0">
                <a:solidFill>
                  <a:srgbClr val="0070C0"/>
                </a:solidFill>
              </a:rPr>
              <a:t>=Animal) = 0.4 x 0.2 x 0.6 </a:t>
            </a:r>
            <a:r>
              <a:rPr lang="en-US" dirty="0" smtClean="0"/>
              <a:t>x</a:t>
            </a:r>
            <a:r>
              <a:rPr lang="en-US" dirty="0" smtClean="0"/>
              <a:t> </a:t>
            </a:r>
            <a:r>
              <a:rPr lang="en-US" dirty="0" smtClean="0"/>
              <a:t>0.417 =0.020</a:t>
            </a:r>
            <a:endParaRPr lang="en-US" dirty="0" smtClean="0">
              <a:solidFill>
                <a:srgbClr val="0070C0"/>
              </a:solidFill>
            </a:endParaRPr>
          </a:p>
          <a:p>
            <a:endParaRPr lang="en-US" dirty="0" smtClean="0"/>
          </a:p>
          <a:p>
            <a:r>
              <a:rPr lang="en-US" dirty="0" smtClean="0">
                <a:solidFill>
                  <a:srgbClr val="0070C0"/>
                </a:solidFill>
              </a:rPr>
              <a:t>P(</a:t>
            </a:r>
            <a:r>
              <a:rPr lang="en-US" dirty="0" err="1" smtClean="0">
                <a:solidFill>
                  <a:srgbClr val="0070C0"/>
                </a:solidFill>
              </a:rPr>
              <a:t>X|class</a:t>
            </a:r>
            <a:r>
              <a:rPr lang="en-US" dirty="0" smtClean="0">
                <a:solidFill>
                  <a:srgbClr val="0070C0"/>
                </a:solidFill>
              </a:rPr>
              <a:t>= bird) = 0 x 0 x 1 x</a:t>
            </a:r>
            <a:r>
              <a:rPr lang="en-US" dirty="0" smtClean="0"/>
              <a:t> 0.333 </a:t>
            </a:r>
            <a:r>
              <a:rPr lang="en-US" dirty="0" smtClean="0"/>
              <a:t>= 0</a:t>
            </a:r>
            <a:endParaRPr lang="en-US" dirty="0" smtClean="0"/>
          </a:p>
          <a:p>
            <a:endParaRPr lang="en-US" dirty="0" smtClean="0"/>
          </a:p>
          <a:p>
            <a:r>
              <a:rPr lang="en-US" dirty="0" smtClean="0"/>
              <a:t> </a:t>
            </a:r>
            <a:r>
              <a:rPr lang="en-US" dirty="0" smtClean="0">
                <a:solidFill>
                  <a:srgbClr val="0070C0"/>
                </a:solidFill>
              </a:rPr>
              <a:t>P(</a:t>
            </a:r>
            <a:r>
              <a:rPr lang="en-US" dirty="0" err="1" smtClean="0">
                <a:solidFill>
                  <a:srgbClr val="0070C0"/>
                </a:solidFill>
              </a:rPr>
              <a:t>X|class</a:t>
            </a:r>
            <a:r>
              <a:rPr lang="en-US" dirty="0" smtClean="0">
                <a:solidFill>
                  <a:srgbClr val="0070C0"/>
                </a:solidFill>
              </a:rPr>
              <a:t>= fish) = 0.667 x 0 x 1 </a:t>
            </a:r>
            <a:r>
              <a:rPr lang="en-US" dirty="0" smtClean="0"/>
              <a:t>x</a:t>
            </a:r>
            <a:r>
              <a:rPr lang="en-US" dirty="0" smtClean="0"/>
              <a:t> </a:t>
            </a:r>
            <a:r>
              <a:rPr lang="en-US" dirty="0" smtClean="0"/>
              <a:t>0.250= 0</a:t>
            </a:r>
            <a:endParaRPr lang="en-US" dirty="0" smtClean="0"/>
          </a:p>
          <a:p>
            <a:endParaRPr lang="en-US" dirty="0" smtClean="0"/>
          </a:p>
          <a:p>
            <a:endParaRPr lang="en-US" dirty="0" smtClean="0">
              <a:solidFill>
                <a:srgbClr val="00B050"/>
              </a:solidFill>
            </a:endParaRPr>
          </a:p>
          <a:p>
            <a:endParaRPr lang="en-US" dirty="0" smtClean="0"/>
          </a:p>
          <a:p>
            <a:pPr marL="342900" lvl="1" indent="-342900">
              <a:buFont typeface="Arial" pitchFamily="34" charset="0"/>
              <a:buChar char="•"/>
            </a:pPr>
            <a:r>
              <a:rPr lang="en-US" dirty="0" smtClean="0"/>
              <a:t>Where  </a:t>
            </a:r>
            <a:r>
              <a:rPr lang="en-US" b="1" i="1" dirty="0" smtClean="0">
                <a:solidFill>
                  <a:schemeClr val="dk1"/>
                </a:solidFill>
                <a:latin typeface="Arial"/>
                <a:ea typeface="Arial"/>
                <a:cs typeface="Arial"/>
                <a:sym typeface="Arial"/>
              </a:rPr>
              <a:t>X </a:t>
            </a:r>
            <a:r>
              <a:rPr lang="en-US" dirty="0" smtClean="0">
                <a:solidFill>
                  <a:schemeClr val="dk1"/>
                </a:solidFill>
                <a:latin typeface="Arial"/>
                <a:ea typeface="Arial"/>
                <a:cs typeface="Arial"/>
                <a:sym typeface="Arial"/>
              </a:rPr>
              <a:t>= (</a:t>
            </a:r>
            <a:r>
              <a:rPr lang="en-US" i="1" dirty="0" smtClean="0">
                <a:solidFill>
                  <a:schemeClr val="dk1"/>
                </a:solidFill>
                <a:latin typeface="Arial"/>
                <a:ea typeface="Arial"/>
                <a:cs typeface="Arial"/>
                <a:sym typeface="Arial"/>
              </a:rPr>
              <a:t>swim = slow, Fly = rarely, crawl = No</a:t>
            </a:r>
            <a:r>
              <a:rPr lang="en-US" dirty="0" smtClean="0">
                <a:solidFill>
                  <a:schemeClr val="dk1"/>
                </a:solidFill>
                <a:latin typeface="Arial"/>
                <a:ea typeface="Arial"/>
                <a:cs typeface="Arial"/>
                <a:sym typeface="Arial"/>
              </a:rPr>
              <a:t>)</a:t>
            </a:r>
            <a:endParaRPr lang="en-US" sz="3200" dirty="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Select  the class with higher probability</a:t>
            </a:r>
            <a:endParaRPr lang="en-US" dirty="0"/>
          </a:p>
        </p:txBody>
      </p:sp>
      <p:sp>
        <p:nvSpPr>
          <p:cNvPr id="3" name="Content Placeholder 2"/>
          <p:cNvSpPr>
            <a:spLocks noGrp="1"/>
          </p:cNvSpPr>
          <p:nvPr>
            <p:ph idx="1"/>
          </p:nvPr>
        </p:nvSpPr>
        <p:spPr/>
        <p:txBody>
          <a:bodyPr/>
          <a:lstStyle/>
          <a:p>
            <a:r>
              <a:rPr lang="en-US" dirty="0" smtClean="0"/>
              <a:t>The class </a:t>
            </a:r>
            <a:r>
              <a:rPr lang="en-US" dirty="0" smtClean="0"/>
              <a:t>Animal  has higher </a:t>
            </a:r>
            <a:r>
              <a:rPr lang="en-US" dirty="0" err="1" smtClean="0"/>
              <a:t>posterier</a:t>
            </a:r>
            <a:r>
              <a:rPr lang="en-US" dirty="0" smtClean="0"/>
              <a:t>  </a:t>
            </a:r>
            <a:r>
              <a:rPr lang="en-US" dirty="0" smtClean="0"/>
              <a:t>probability .</a:t>
            </a:r>
          </a:p>
          <a:p>
            <a:endParaRPr lang="en-US" dirty="0" smtClean="0"/>
          </a:p>
          <a:p>
            <a:pPr marL="457200" lvl="0" indent="-457200">
              <a:spcBef>
                <a:spcPts val="480"/>
              </a:spcBef>
              <a:buSzPts val="1800"/>
              <a:buFont typeface="Noto Sans Symbols"/>
              <a:buChar char="❑"/>
            </a:pPr>
            <a:r>
              <a:rPr lang="en-US" sz="2400" dirty="0" smtClean="0"/>
              <a:t>So we assign the class label “Animal” to the test </a:t>
            </a:r>
            <a:r>
              <a:rPr lang="en-US" sz="2400" dirty="0" smtClean="0"/>
              <a:t>instance</a:t>
            </a:r>
          </a:p>
          <a:p>
            <a:pPr marL="457200" lvl="0" indent="-457200">
              <a:spcBef>
                <a:spcPts val="480"/>
              </a:spcBef>
              <a:buSzPts val="1800"/>
              <a:buFont typeface="Noto Sans Symbols"/>
              <a:buChar char="❑"/>
            </a:pPr>
            <a:endParaRPr lang="en-US" dirty="0" smtClean="0"/>
          </a:p>
          <a:p>
            <a:pPr marL="1200150" lvl="1" indent="-457200">
              <a:spcBef>
                <a:spcPts val="400"/>
              </a:spcBef>
              <a:buSzPts val="1600"/>
              <a:buFont typeface="Noto Sans Symbols"/>
              <a:buChar char="❑"/>
            </a:pPr>
            <a:r>
              <a:rPr lang="en-US" sz="2000" b="1" i="1" dirty="0" smtClean="0"/>
              <a:t>X </a:t>
            </a:r>
            <a:r>
              <a:rPr lang="en-US" sz="2000" dirty="0" smtClean="0"/>
              <a:t>= (</a:t>
            </a:r>
            <a:r>
              <a:rPr lang="en-US" sz="2000" i="1" dirty="0" smtClean="0"/>
              <a:t>swim = slow, Fly = rarely, crawl = No</a:t>
            </a:r>
            <a:r>
              <a:rPr lang="en-US" sz="2000" dirty="0" smtClean="0"/>
              <a: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Naive </a:t>
            </a:r>
            <a:r>
              <a:rPr lang="en-US" dirty="0" err="1"/>
              <a:t>Bayes</a:t>
            </a:r>
            <a:r>
              <a:rPr lang="en-US" dirty="0"/>
              <a:t> classifiers are a collection of classification algorithms based on </a:t>
            </a:r>
            <a:r>
              <a:rPr lang="en-US" b="1" dirty="0" err="1"/>
              <a:t>Bayes</a:t>
            </a:r>
            <a:r>
              <a:rPr lang="en-US" b="1" dirty="0"/>
              <a:t>’ Theorem</a:t>
            </a:r>
            <a:r>
              <a:rPr lang="en-US" dirty="0"/>
              <a:t>. </a:t>
            </a:r>
            <a:endParaRPr lang="en-US" dirty="0" smtClean="0"/>
          </a:p>
          <a:p>
            <a:r>
              <a:rPr lang="en-US" dirty="0" smtClean="0"/>
              <a:t>It </a:t>
            </a:r>
            <a:r>
              <a:rPr lang="en-US" dirty="0"/>
              <a:t>is not a single algorithm but a family of algorithms where all of them share a common principle</a:t>
            </a:r>
            <a:r>
              <a:rPr lang="en-US" dirty="0" smtClean="0"/>
              <a:t>,</a:t>
            </a:r>
          </a:p>
          <a:p>
            <a:r>
              <a:rPr lang="en-US" dirty="0" smtClean="0"/>
              <a:t> </a:t>
            </a:r>
            <a:r>
              <a:rPr lang="en-US" dirty="0"/>
              <a:t>i.e. every pair of features being classified is independent of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ssumption</a:t>
            </a:r>
            <a:endParaRPr lang="en-US" dirty="0"/>
          </a:p>
        </p:txBody>
      </p:sp>
      <p:sp>
        <p:nvSpPr>
          <p:cNvPr id="3" name="Content Placeholder 2"/>
          <p:cNvSpPr>
            <a:spLocks noGrp="1"/>
          </p:cNvSpPr>
          <p:nvPr>
            <p:ph idx="1"/>
          </p:nvPr>
        </p:nvSpPr>
        <p:spPr/>
        <p:txBody>
          <a:bodyPr>
            <a:normAutofit/>
          </a:bodyPr>
          <a:lstStyle/>
          <a:p>
            <a:pPr fontAlgn="base">
              <a:buNone/>
            </a:pPr>
            <a:r>
              <a:rPr lang="en-US" sz="2000" dirty="0">
                <a:solidFill>
                  <a:srgbClr val="FF0000"/>
                </a:solidFill>
              </a:rPr>
              <a:t>The fundamental Naive </a:t>
            </a:r>
            <a:r>
              <a:rPr lang="en-US" sz="2000" dirty="0" err="1">
                <a:solidFill>
                  <a:srgbClr val="FF0000"/>
                </a:solidFill>
              </a:rPr>
              <a:t>Bayes</a:t>
            </a:r>
            <a:r>
              <a:rPr lang="en-US" sz="2000" dirty="0">
                <a:solidFill>
                  <a:srgbClr val="FF0000"/>
                </a:solidFill>
              </a:rPr>
              <a:t> assumption is that each feature makes an:</a:t>
            </a:r>
          </a:p>
          <a:p>
            <a:pPr lvl="1" fontAlgn="base">
              <a:buFont typeface="Arial" pitchFamily="34" charset="0"/>
              <a:buChar char="•"/>
            </a:pPr>
            <a:r>
              <a:rPr lang="en-US" sz="2000" dirty="0">
                <a:solidFill>
                  <a:srgbClr val="FF0000"/>
                </a:solidFill>
              </a:rPr>
              <a:t>I</a:t>
            </a:r>
            <a:r>
              <a:rPr lang="en-US" sz="2000" dirty="0" smtClean="0">
                <a:solidFill>
                  <a:srgbClr val="FF0000"/>
                </a:solidFill>
              </a:rPr>
              <a:t>ndependent</a:t>
            </a:r>
            <a:endParaRPr lang="en-US" sz="2000" dirty="0">
              <a:solidFill>
                <a:srgbClr val="FF0000"/>
              </a:solidFill>
            </a:endParaRPr>
          </a:p>
          <a:p>
            <a:pPr lvl="1" fontAlgn="base">
              <a:buFont typeface="Arial" pitchFamily="34" charset="0"/>
              <a:buChar char="•"/>
            </a:pPr>
            <a:r>
              <a:rPr lang="en-US" sz="2000" dirty="0">
                <a:solidFill>
                  <a:srgbClr val="FF0000"/>
                </a:solidFill>
              </a:rPr>
              <a:t>E</a:t>
            </a:r>
            <a:r>
              <a:rPr lang="en-US" sz="2000" dirty="0" smtClean="0">
                <a:solidFill>
                  <a:srgbClr val="FF0000"/>
                </a:solidFill>
              </a:rPr>
              <a:t>qual</a:t>
            </a:r>
            <a:endParaRPr lang="en-US" sz="2000" dirty="0">
              <a:solidFill>
                <a:srgbClr val="FF0000"/>
              </a:solidFill>
            </a:endParaRPr>
          </a:p>
          <a:p>
            <a:pPr fontAlgn="base">
              <a:buNone/>
            </a:pPr>
            <a:r>
              <a:rPr lang="en-US" sz="2000" dirty="0">
                <a:solidFill>
                  <a:srgbClr val="FF0000"/>
                </a:solidFill>
              </a:rPr>
              <a:t>contribution to the outcome.</a:t>
            </a:r>
          </a:p>
          <a:p>
            <a:pPr fontAlgn="base"/>
            <a:r>
              <a:rPr lang="en-US" sz="2000" dirty="0" smtClean="0"/>
              <a:t>With </a:t>
            </a:r>
            <a:r>
              <a:rPr lang="en-US" sz="2000" dirty="0"/>
              <a:t>relation to our dataset, this concept can be understood as:</a:t>
            </a:r>
          </a:p>
          <a:p>
            <a:pPr fontAlgn="base"/>
            <a:r>
              <a:rPr lang="en-US" sz="2000" dirty="0"/>
              <a:t>We assume that no pair of features are dependent</a:t>
            </a:r>
            <a:r>
              <a:rPr lang="en-US" sz="2000" dirty="0" smtClean="0"/>
              <a:t>.</a:t>
            </a:r>
          </a:p>
          <a:p>
            <a:pPr fontAlgn="base"/>
            <a:r>
              <a:rPr lang="en-US" sz="2000" dirty="0" smtClean="0"/>
              <a:t> </a:t>
            </a:r>
            <a:r>
              <a:rPr lang="en-US" sz="2000" dirty="0"/>
              <a:t>For example, the temperature being ‘Hot’ has nothing to do with the humidity or the outlook being ‘Rainy’ has no effect on the winds. Hence, the features are assumed to be </a:t>
            </a:r>
            <a:r>
              <a:rPr lang="en-US" sz="2000" b="1" dirty="0"/>
              <a:t>independent</a:t>
            </a:r>
            <a:r>
              <a:rPr lang="en-US" sz="2000" dirty="0"/>
              <a:t>.</a:t>
            </a:r>
          </a:p>
          <a:p>
            <a:pPr fontAlgn="base"/>
            <a:r>
              <a:rPr lang="en-US" sz="2000" dirty="0"/>
              <a:t>Secondly, each feature is given the same weight(or importance</a:t>
            </a:r>
            <a:r>
              <a:rPr lang="en-US" sz="2000" dirty="0" smtClean="0"/>
              <a:t>).</a:t>
            </a:r>
          </a:p>
          <a:p>
            <a:pPr fontAlgn="base"/>
            <a:r>
              <a:rPr lang="en-US" sz="2000" dirty="0" smtClean="0"/>
              <a:t> </a:t>
            </a:r>
            <a:r>
              <a:rPr lang="en-US" sz="2000" dirty="0"/>
              <a:t>For example, knowing only temperature and humidity alone can’t predict the outcome </a:t>
            </a:r>
            <a:r>
              <a:rPr lang="en-US" sz="2000" dirty="0" err="1"/>
              <a:t>accuratey</a:t>
            </a:r>
            <a:r>
              <a:rPr lang="en-US" sz="2000" dirty="0"/>
              <a:t>. </a:t>
            </a:r>
            <a:endParaRPr lang="en-US" sz="2000" dirty="0" smtClean="0"/>
          </a:p>
          <a:p>
            <a:pPr fontAlgn="base"/>
            <a:r>
              <a:rPr lang="en-US" sz="2000" dirty="0"/>
              <a:t> </a:t>
            </a:r>
            <a:r>
              <a:rPr lang="en-US" sz="2000" dirty="0" smtClean="0"/>
              <a:t>  None </a:t>
            </a:r>
            <a:r>
              <a:rPr lang="en-US" sz="2000" dirty="0"/>
              <a:t>of the attributes is irrelevant and assumed to be </a:t>
            </a:r>
            <a:r>
              <a:rPr lang="en-US" sz="2000" dirty="0" smtClean="0"/>
              <a:t>   contributing</a:t>
            </a:r>
            <a:r>
              <a:rPr lang="en-US" sz="2000" dirty="0"/>
              <a:t> </a:t>
            </a:r>
            <a:r>
              <a:rPr lang="en-US" sz="2000" b="1" dirty="0"/>
              <a:t>equally</a:t>
            </a:r>
            <a:r>
              <a:rPr lang="en-US" sz="2000" dirty="0"/>
              <a:t> to the outcome.</a:t>
            </a:r>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down)">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71600" y="1143000"/>
            <a:ext cx="8197215" cy="3295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84020" y="4495800"/>
            <a:ext cx="7924800" cy="2362200"/>
          </a:xfrm>
          <a:prstGeom prst="rect">
            <a:avLst/>
          </a:prstGeom>
          <a:noFill/>
          <a:ln w="9525">
            <a:noFill/>
            <a:miter lim="800000"/>
            <a:headEnd/>
            <a:tailEnd/>
          </a:ln>
          <a:effectLst/>
        </p:spPr>
      </p:pic>
      <p:sp>
        <p:nvSpPr>
          <p:cNvPr id="4" name="Rectangle 3"/>
          <p:cNvSpPr/>
          <p:nvPr/>
        </p:nvSpPr>
        <p:spPr>
          <a:xfrm>
            <a:off x="2209800" y="381000"/>
            <a:ext cx="7543800" cy="830997"/>
          </a:xfrm>
          <a:prstGeom prst="rect">
            <a:avLst/>
          </a:prstGeom>
        </p:spPr>
        <p:txBody>
          <a:bodyPr wrap="square">
            <a:spAutoFit/>
          </a:bodyPr>
          <a:lstStyle/>
          <a:p>
            <a:r>
              <a:rPr lang="en-US" sz="2400" dirty="0" smtClean="0"/>
              <a:t>Dataset that describes the weather conditions for playing a game of golf.</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10698480" cy="1143000"/>
          </a:xfrm>
        </p:spPr>
        <p:txBody>
          <a:bodyPr>
            <a:normAutofit fontScale="90000"/>
          </a:bodyPr>
          <a:lstStyle/>
          <a:p>
            <a:r>
              <a:rPr lang="en-US" b="1" dirty="0" err="1" smtClean="0"/>
              <a:t>Bayes</a:t>
            </a:r>
            <a:r>
              <a:rPr lang="en-US" b="1" dirty="0" smtClean="0"/>
              <a:t>’ Theorem</a:t>
            </a:r>
            <a:r>
              <a:rPr lang="en-US" dirty="0" smtClean="0"/>
              <a:t/>
            </a:r>
            <a:br>
              <a:rPr lang="en-US" dirty="0" smtClean="0"/>
            </a:br>
            <a:endParaRPr lang="en-US" dirty="0"/>
          </a:p>
        </p:txBody>
      </p:sp>
      <p:sp>
        <p:nvSpPr>
          <p:cNvPr id="3" name="Content Placeholder 2"/>
          <p:cNvSpPr>
            <a:spLocks noGrp="1"/>
          </p:cNvSpPr>
          <p:nvPr>
            <p:ph idx="4294967295"/>
          </p:nvPr>
        </p:nvSpPr>
        <p:spPr>
          <a:xfrm>
            <a:off x="0" y="1600201"/>
            <a:ext cx="10698480" cy="4525963"/>
          </a:xfrm>
        </p:spPr>
        <p:txBody>
          <a:bodyPr/>
          <a:lstStyle/>
          <a:p>
            <a:pPr fontAlgn="base"/>
            <a:r>
              <a:rPr lang="en-US" dirty="0" err="1" smtClean="0"/>
              <a:t>Bayes</a:t>
            </a:r>
            <a:r>
              <a:rPr lang="en-US" dirty="0"/>
              <a:t>’ Theorem finds the probability of an event occurring given the probability of another event that has already occurred</a:t>
            </a:r>
            <a:r>
              <a:rPr lang="en-US" dirty="0" smtClean="0"/>
              <a:t>.</a:t>
            </a:r>
          </a:p>
          <a:p>
            <a:pPr fontAlgn="base"/>
            <a:r>
              <a:rPr lang="en-US" dirty="0" smtClean="0"/>
              <a:t> </a:t>
            </a:r>
            <a:r>
              <a:rPr lang="en-US" dirty="0" err="1"/>
              <a:t>Bayes</a:t>
            </a:r>
            <a:r>
              <a:rPr lang="en-US" dirty="0"/>
              <a:t>’ theorem is stated mathematically as the following equation</a:t>
            </a:r>
            <a:r>
              <a:rPr lang="en-US" dirty="0" smtClean="0"/>
              <a:t>:</a:t>
            </a:r>
          </a:p>
          <a:p>
            <a:pPr fontAlgn="base"/>
            <a:endParaRPr lang="en-US" dirty="0"/>
          </a:p>
          <a:p>
            <a:pPr fontAlgn="base"/>
            <a:endParaRPr lang="en-US" dirty="0" smtClean="0"/>
          </a:p>
          <a:p>
            <a:pPr fontAlgn="base"/>
            <a:r>
              <a:rPr lang="en-US" dirty="0" smtClean="0"/>
              <a:t>where </a:t>
            </a:r>
            <a:r>
              <a:rPr lang="en-US" dirty="0"/>
              <a:t>A and B are events</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1783080" y="4343400"/>
            <a:ext cx="4457700" cy="990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err="1" smtClean="0"/>
              <a:t>Bayes</a:t>
            </a:r>
            <a:r>
              <a:rPr lang="en-US" b="1" dirty="0" smtClean="0"/>
              <a:t>’ Theorem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sz="2800" dirty="0"/>
              <a:t>Basically, we are trying to find probability of event A, given the event B is true. </a:t>
            </a:r>
            <a:endParaRPr lang="en-US" sz="2800" dirty="0" smtClean="0"/>
          </a:p>
          <a:p>
            <a:pPr lvl="1" fontAlgn="base">
              <a:buFont typeface="Wingdings" pitchFamily="2" charset="2"/>
              <a:buChar char="Ø"/>
            </a:pPr>
            <a:r>
              <a:rPr lang="en-US" sz="3300" dirty="0" smtClean="0"/>
              <a:t>A is called the </a:t>
            </a:r>
            <a:r>
              <a:rPr lang="en-US" sz="3300" b="1" dirty="0" smtClean="0"/>
              <a:t>proposition</a:t>
            </a:r>
            <a:r>
              <a:rPr lang="en-US" sz="3300" dirty="0" smtClean="0"/>
              <a:t> and B is called the </a:t>
            </a:r>
            <a:r>
              <a:rPr lang="en-US" sz="3300" b="1" dirty="0" smtClean="0"/>
              <a:t>evidence.</a:t>
            </a:r>
            <a:endParaRPr lang="en-US" sz="3300" dirty="0" smtClean="0"/>
          </a:p>
          <a:p>
            <a:pPr lvl="1" fontAlgn="base">
              <a:buFont typeface="Wingdings" pitchFamily="2" charset="2"/>
              <a:buChar char="Ø"/>
            </a:pPr>
            <a:r>
              <a:rPr lang="en-US" sz="3300" dirty="0" smtClean="0"/>
              <a:t>P(A) is called the </a:t>
            </a:r>
            <a:r>
              <a:rPr lang="en-US" sz="3300" b="1" dirty="0" smtClean="0"/>
              <a:t>prior </a:t>
            </a:r>
            <a:r>
              <a:rPr lang="en-US" sz="3300" dirty="0" smtClean="0"/>
              <a:t>probability of proposition and P(B) is called the </a:t>
            </a:r>
            <a:r>
              <a:rPr lang="en-US" sz="3300" b="1" dirty="0" smtClean="0"/>
              <a:t>prior </a:t>
            </a:r>
            <a:r>
              <a:rPr lang="en-US" sz="3300" dirty="0" smtClean="0"/>
              <a:t>probability of evidence.</a:t>
            </a:r>
          </a:p>
          <a:p>
            <a:pPr lvl="1" fontAlgn="base">
              <a:buFont typeface="Wingdings" pitchFamily="2" charset="2"/>
              <a:buChar char="Ø"/>
            </a:pPr>
            <a:r>
              <a:rPr lang="en-US" sz="3300" dirty="0" smtClean="0"/>
              <a:t>P(A|B) is called the </a:t>
            </a:r>
            <a:r>
              <a:rPr lang="en-US" sz="3300" b="1" dirty="0" smtClean="0"/>
              <a:t>posterior   probability. </a:t>
            </a:r>
            <a:endParaRPr lang="en-US" sz="3300" dirty="0" smtClean="0"/>
          </a:p>
          <a:p>
            <a:pPr lvl="1" fontAlgn="base">
              <a:buFont typeface="Wingdings" pitchFamily="2" charset="2"/>
              <a:buChar char="Ø"/>
            </a:pPr>
            <a:r>
              <a:rPr lang="en-US" sz="3300" dirty="0" smtClean="0"/>
              <a:t>P(B|A) is the </a:t>
            </a:r>
            <a:r>
              <a:rPr lang="en-US" sz="3300" b="1" dirty="0" smtClean="0"/>
              <a:t>likelihood</a:t>
            </a:r>
            <a:r>
              <a:rPr lang="en-US" sz="3300" dirty="0" smtClean="0"/>
              <a:t>.</a:t>
            </a:r>
          </a:p>
          <a:p>
            <a:pPr fontAlgn="base">
              <a:buNone/>
            </a:pPr>
            <a:r>
              <a:rPr lang="en-US" sz="3300" dirty="0" smtClean="0"/>
              <a:t>This sums the </a:t>
            </a:r>
            <a:r>
              <a:rPr lang="en-US" sz="3300" dirty="0" err="1" smtClean="0"/>
              <a:t>Bayes</a:t>
            </a:r>
            <a:r>
              <a:rPr lang="en-US" sz="3300" dirty="0" smtClean="0"/>
              <a:t>’ theorem as</a:t>
            </a:r>
          </a:p>
          <a:p>
            <a:pPr fontAlgn="base">
              <a:buNone/>
            </a:pPr>
            <a:endParaRPr lang="en-US" sz="2800" dirty="0" smtClean="0"/>
          </a:p>
          <a:p>
            <a:pPr fontAlgn="base">
              <a:buNone/>
            </a:pPr>
            <a:r>
              <a:rPr lang="en-US" sz="4600" dirty="0" smtClean="0"/>
              <a:t>   </a:t>
            </a:r>
            <a:r>
              <a:rPr lang="en-US" sz="4600" dirty="0" smtClean="0">
                <a:solidFill>
                  <a:srgbClr val="FF0000"/>
                </a:solidFill>
              </a:rPr>
              <a:t>Posterior=Likelihood* prior probability/Evidence </a:t>
            </a:r>
          </a:p>
          <a:p>
            <a:pPr fontAlgn="base">
              <a:buNone/>
            </a:pPr>
            <a:endParaRPr lang="en-US" sz="2800" dirty="0" smtClean="0">
              <a:solidFill>
                <a:srgbClr val="FF0000"/>
              </a:solidFill>
            </a:endParaRPr>
          </a:p>
          <a:p>
            <a:pPr fontAlgn="base">
              <a:buNone/>
            </a:pPr>
            <a:r>
              <a:rPr lang="en-US" sz="2800" b="1" i="1" dirty="0" smtClean="0">
                <a:solidFill>
                  <a:srgbClr val="FF0000"/>
                </a:solidFill>
              </a:rPr>
              <a:t>P(B)  or Evidence is constant for all classes, only P(B|A)* P(B) need be calculated </a:t>
            </a:r>
            <a:r>
              <a:rPr lang="en-US" sz="2800" b="1" i="1" dirty="0" smtClean="0"/>
              <a:t> </a:t>
            </a:r>
            <a:r>
              <a:rPr lang="en-US" sz="2800" dirty="0" smtClean="0">
                <a:solidFill>
                  <a:srgbClr val="FF0000"/>
                </a:solidFill>
              </a:rPr>
              <a:t/>
            </a:r>
            <a:br>
              <a:rPr lang="en-US" sz="2800" dirty="0" smtClean="0">
                <a:solidFill>
                  <a:srgbClr val="FF0000"/>
                </a:solidFill>
              </a:rPr>
            </a:br>
            <a:endParaRPr lang="en-US" sz="2800" dirty="0">
              <a:solidFill>
                <a:srgbClr val="FF0000"/>
              </a:solidFill>
            </a:endParaRPr>
          </a:p>
          <a:p>
            <a:pPr>
              <a:buNone/>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 </a:t>
            </a:r>
            <a:endParaRPr lang="en-US" dirty="0"/>
          </a:p>
        </p:txBody>
      </p:sp>
      <p:sp>
        <p:nvSpPr>
          <p:cNvPr id="3" name="Content Placeholder 2"/>
          <p:cNvSpPr>
            <a:spLocks noGrp="1"/>
          </p:cNvSpPr>
          <p:nvPr>
            <p:ph idx="1"/>
          </p:nvPr>
        </p:nvSpPr>
        <p:spPr/>
        <p:txBody>
          <a:bodyPr/>
          <a:lstStyle/>
          <a:p>
            <a:pPr fontAlgn="base"/>
            <a:r>
              <a:rPr lang="en-US" dirty="0" err="1" smtClean="0"/>
              <a:t>Bayes</a:t>
            </a:r>
            <a:r>
              <a:rPr lang="en-US" dirty="0" smtClean="0"/>
              <a:t>’ Theorem is stated as:</a:t>
            </a:r>
          </a:p>
          <a:p>
            <a:pPr fontAlgn="base"/>
            <a:r>
              <a:rPr lang="en-US" dirty="0" smtClean="0">
                <a:solidFill>
                  <a:srgbClr val="FF0000"/>
                </a:solidFill>
              </a:rPr>
              <a:t>P(</a:t>
            </a:r>
            <a:r>
              <a:rPr lang="en-US" dirty="0" err="1" smtClean="0">
                <a:solidFill>
                  <a:srgbClr val="FF0000"/>
                </a:solidFill>
              </a:rPr>
              <a:t>class|data</a:t>
            </a:r>
            <a:r>
              <a:rPr lang="en-US" dirty="0" smtClean="0">
                <a:solidFill>
                  <a:srgbClr val="FF0000"/>
                </a:solidFill>
              </a:rPr>
              <a:t>) = (P(</a:t>
            </a:r>
            <a:r>
              <a:rPr lang="en-US" dirty="0" err="1" smtClean="0">
                <a:solidFill>
                  <a:srgbClr val="FF0000"/>
                </a:solidFill>
              </a:rPr>
              <a:t>data|class</a:t>
            </a:r>
            <a:r>
              <a:rPr lang="en-US" dirty="0" smtClean="0">
                <a:solidFill>
                  <a:srgbClr val="FF0000"/>
                </a:solidFill>
              </a:rPr>
              <a:t>) * P(class)) </a:t>
            </a:r>
            <a:r>
              <a:rPr lang="en-US" dirty="0" smtClean="0"/>
              <a:t>/ P(data)</a:t>
            </a:r>
          </a:p>
          <a:p>
            <a:pPr fontAlgn="base"/>
            <a:endParaRPr lang="en-US" dirty="0" smtClean="0"/>
          </a:p>
          <a:p>
            <a:pPr fontAlgn="base"/>
            <a:endParaRPr lang="en-US" dirty="0" smtClean="0"/>
          </a:p>
          <a:p>
            <a:pPr fontAlgn="base"/>
            <a:r>
              <a:rPr lang="en-US" dirty="0" smtClean="0"/>
              <a:t>Where P(</a:t>
            </a:r>
            <a:r>
              <a:rPr lang="en-US" dirty="0" err="1" smtClean="0"/>
              <a:t>class|data</a:t>
            </a:r>
            <a:r>
              <a:rPr lang="en-US" dirty="0" smtClean="0"/>
              <a:t>) is the probability of class given the provided data.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2040</TotalTime>
  <Words>1627</Words>
  <Application>Microsoft Office PowerPoint</Application>
  <PresentationFormat>Custom</PresentationFormat>
  <Paragraphs>349</Paragraphs>
  <Slides>31</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Worksheet</vt:lpstr>
      <vt:lpstr>Naive Bayes Classifiers  </vt:lpstr>
      <vt:lpstr>Bayesian Classification:</vt:lpstr>
      <vt:lpstr>why is it called ‘Naive’? </vt:lpstr>
      <vt:lpstr>Slide 4</vt:lpstr>
      <vt:lpstr>Assumption</vt:lpstr>
      <vt:lpstr>Slide 6</vt:lpstr>
      <vt:lpstr>Bayes’ Theorem </vt:lpstr>
      <vt:lpstr>Bayes’ Theorem </vt:lpstr>
      <vt:lpstr>In other words </vt:lpstr>
      <vt:lpstr>In other words </vt:lpstr>
      <vt:lpstr>Naive Bayes classifier steps: </vt:lpstr>
      <vt:lpstr>Consider a fictional dataset that describes the weather conditions for playing a game of golf.  Given the weather conditions, each tuple classifies the conditions as fit(“Yes”) or unfit(“No”) for plaing golf.</vt:lpstr>
      <vt:lpstr>Predict whether the following whether conditions are fit to play golf(yes or no) </vt:lpstr>
      <vt:lpstr>Step 1 :Calculation of prior probability of class-P(C)</vt:lpstr>
      <vt:lpstr>Step 2: Find the likelihood probability of each attribute-P(X|C)</vt:lpstr>
      <vt:lpstr>Step 2: Find the likelihood probability of each attribute-P(X|C)</vt:lpstr>
      <vt:lpstr>Step 2: Find the likelihood probability of each attribute-P(X|C)</vt:lpstr>
      <vt:lpstr>Step 2: Find the likelihood probability of each attribute-P(X|C)</vt:lpstr>
      <vt:lpstr>Step 2: Find the likelihood probability of each attribute-P(X|C)</vt:lpstr>
      <vt:lpstr>Step 2: Find the overall likelihood probability P(X|C)</vt:lpstr>
      <vt:lpstr>Step 3:  Calculate the Posterior probability</vt:lpstr>
      <vt:lpstr>Step 4: Select  the class with higher probability</vt:lpstr>
      <vt:lpstr>Naïve Bayes Classifier: example 2</vt:lpstr>
      <vt:lpstr>Naïve Bayes Classifier: An Example</vt:lpstr>
      <vt:lpstr>Naïve Bayes Classifier: example 3</vt:lpstr>
      <vt:lpstr>Step 1 :Calculation of prior probability of class-P(C)</vt:lpstr>
      <vt:lpstr>Step 2: Find the likelihood probability of each attribute-P(X|C)</vt:lpstr>
      <vt:lpstr>Step 2: Find the likelihood probability of each attribute-P(X|C)</vt:lpstr>
      <vt:lpstr>Step 2: Find the overall likelihood probability P(X|C)</vt:lpstr>
      <vt:lpstr>Step 3:  Calculate the Posterior probability</vt:lpstr>
      <vt:lpstr>Step 4: Select  the class with higher probability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Classifiers</dc:title>
  <dc:creator>Divya</dc:creator>
  <cp:lastModifiedBy>User</cp:lastModifiedBy>
  <cp:revision>64</cp:revision>
  <dcterms:created xsi:type="dcterms:W3CDTF">2018-03-01T07:31:19Z</dcterms:created>
  <dcterms:modified xsi:type="dcterms:W3CDTF">2020-10-22T08:51:30Z</dcterms:modified>
</cp:coreProperties>
</file>