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9" r:id="rId4"/>
    <p:sldId id="257" r:id="rId5"/>
    <p:sldId id="297" r:id="rId6"/>
    <p:sldId id="260" r:id="rId7"/>
    <p:sldId id="261" r:id="rId8"/>
    <p:sldId id="269" r:id="rId9"/>
    <p:sldId id="268" r:id="rId10"/>
    <p:sldId id="266" r:id="rId11"/>
    <p:sldId id="267" r:id="rId12"/>
    <p:sldId id="289" r:id="rId13"/>
    <p:sldId id="298" r:id="rId14"/>
    <p:sldId id="290" r:id="rId15"/>
    <p:sldId id="299" r:id="rId16"/>
    <p:sldId id="291" r:id="rId17"/>
    <p:sldId id="300" r:id="rId18"/>
    <p:sldId id="292" r:id="rId19"/>
    <p:sldId id="262" r:id="rId20"/>
    <p:sldId id="263" r:id="rId21"/>
    <p:sldId id="301" r:id="rId22"/>
    <p:sldId id="270" r:id="rId23"/>
    <p:sldId id="271" r:id="rId24"/>
    <p:sldId id="265" r:id="rId25"/>
    <p:sldId id="296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93" r:id="rId34"/>
    <p:sldId id="281" r:id="rId35"/>
    <p:sldId id="282" r:id="rId36"/>
    <p:sldId id="283" r:id="rId37"/>
    <p:sldId id="284" r:id="rId38"/>
    <p:sldId id="285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286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>
        <p:scale>
          <a:sx n="50" d="100"/>
          <a:sy n="50" d="100"/>
        </p:scale>
        <p:origin x="-52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2B58-5AD6-4478-95B5-A42A5F6A4DCB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4D08-90A8-4EB4-8250-5A108AA93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9590-FD63-44DD-A37C-2FE34F6EAF2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7CEE-1781-4335-8359-B414CB429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F456B-1708-43A2-A188-9F02685FE7D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5584B-D275-4C41-862D-478B160B8EC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7CEE-1781-4335-8359-B414CB429F0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5A874-BE62-488E-9514-5EC4C5C9022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2FF2-C15E-440A-ACF6-D66BDEEAE6BF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2656-4DDE-4738-AC64-C313ACDA3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Rules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Example of support and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an association rule 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0" y="2743200"/>
            <a:ext cx="5105400" cy="3810000"/>
            <a:chOff x="3014" y="2304"/>
            <a:chExt cx="2506" cy="1592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1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rgbClr val="FF0000"/>
                  </a:solidFill>
                  <a:latin typeface="Times New Roman" charset="0"/>
                </a:rPr>
                <a:t>:</a:t>
              </a:r>
              <a:endParaRPr lang="en-US" sz="28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p:oleObj spid="_x0000_s26626" name="Equation" r:id="rId3" imgW="1434960" imgH="203040" progId="Equation.3">
                <p:embed/>
              </p:oleObj>
            </a:graphicData>
          </a:graphic>
        </p:graphicFrame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p:oleObj spid="_x0000_s26627" name="Equation" r:id="rId4" imgW="4317840" imgH="787320" progId="Equation.3">
                <p:embed/>
              </p:oleObj>
            </a:graphicData>
          </a:graphic>
        </p:graphicFrame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p:oleObj spid="_x0000_s26628" name="Equation" r:id="rId5" imgW="4470120" imgH="787320" progId="Equation.3">
                <p:embed/>
              </p:oleObj>
            </a:graphicData>
          </a:graphic>
        </p:graphicFrame>
      </p:grpSp>
      <p:graphicFrame>
        <p:nvGraphicFramePr>
          <p:cNvPr id="26629" name="Object 21"/>
          <p:cNvGraphicFramePr>
            <a:graphicFrameLocks noGrp="1" noChangeAspect="1"/>
          </p:cNvGraphicFramePr>
          <p:nvPr/>
        </p:nvGraphicFramePr>
        <p:xfrm>
          <a:off x="5562600" y="1143000"/>
          <a:ext cx="3581400" cy="2895600"/>
        </p:xfrm>
        <a:graphic>
          <a:graphicData uri="http://schemas.openxmlformats.org/presentationml/2006/ole">
            <p:oleObj spid="_x0000_s26629" name="Document" r:id="rId6" imgW="3359338" imgH="20155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Frequent </a:t>
            </a:r>
            <a:r>
              <a:rPr lang="en-US" dirty="0" err="1" smtClean="0"/>
              <a:t>Itemset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set of items is called frequent if it satisfies a minimum threshold value for support and confidence.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Support shows transactions with items purchased together in a single transaction.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Confidence shows transactions where the items are purchased one after the other.</a:t>
            </a:r>
          </a:p>
          <a:p>
            <a:endParaRPr lang="en-US" dirty="0" smtClean="0"/>
          </a:p>
          <a:p>
            <a:r>
              <a:rPr lang="en-US" dirty="0" smtClean="0"/>
              <a:t>For frequent </a:t>
            </a:r>
            <a:r>
              <a:rPr lang="en-US" dirty="0" err="1" smtClean="0"/>
              <a:t>itemset</a:t>
            </a:r>
            <a:r>
              <a:rPr lang="en-US" dirty="0" smtClean="0"/>
              <a:t> mining method, we consider only those transactions which meet minimum threshold support and confidence requirements.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6581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1-answer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6581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49530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Support count of {</a:t>
            </a:r>
            <a:r>
              <a:rPr lang="en-US" dirty="0" err="1" smtClean="0"/>
              <a:t>b,c</a:t>
            </a:r>
            <a:r>
              <a:rPr lang="en-US" dirty="0" smtClean="0"/>
              <a:t>}=5</a:t>
            </a:r>
          </a:p>
          <a:p>
            <a:r>
              <a:rPr lang="en-US" dirty="0" smtClean="0"/>
              <a:t>Total transactions =10</a:t>
            </a:r>
          </a:p>
          <a:p>
            <a:r>
              <a:rPr lang="en-US" dirty="0" smtClean="0"/>
              <a:t>Support=5/10= 0.5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90600" y="49530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Support count of {</a:t>
            </a:r>
            <a:r>
              <a:rPr lang="en-US" dirty="0" err="1" smtClean="0"/>
              <a:t>b,c</a:t>
            </a:r>
            <a:r>
              <a:rPr lang="en-US" dirty="0" smtClean="0"/>
              <a:t>}=5</a:t>
            </a:r>
          </a:p>
          <a:p>
            <a:r>
              <a:rPr lang="en-US" dirty="0" smtClean="0"/>
              <a:t>Support count of {b}=7</a:t>
            </a:r>
          </a:p>
          <a:p>
            <a:r>
              <a:rPr lang="en-US" dirty="0" smtClean="0"/>
              <a:t>Confidence=5/7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19224"/>
            <a:ext cx="7162800" cy="521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Hint:</a:t>
            </a:r>
          </a:p>
          <a:p>
            <a:r>
              <a:rPr lang="en-US" dirty="0" smtClean="0"/>
              <a:t>Find the support of all frequent 4 item set.</a:t>
            </a:r>
          </a:p>
          <a:p>
            <a:r>
              <a:rPr lang="en-US" dirty="0" smtClean="0"/>
              <a:t>Those having support 0.2 or greater will be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3-answer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19224"/>
            <a:ext cx="7162800" cy="505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5410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Answer :{</a:t>
            </a:r>
            <a:r>
              <a:rPr lang="en-US" dirty="0" err="1" smtClean="0"/>
              <a:t>a,b,d,e</a:t>
            </a: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83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Hint:</a:t>
            </a:r>
          </a:p>
          <a:p>
            <a:r>
              <a:rPr lang="en-US" sz="1200" dirty="0" smtClean="0"/>
              <a:t>Find the support and confidence of all 4 rules.</a:t>
            </a:r>
          </a:p>
          <a:p>
            <a:r>
              <a:rPr lang="en-US" sz="1200" dirty="0" smtClean="0"/>
              <a:t>Those rules  having support 0.2 or greater and confidence 0.9 or greater are valid rules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set of transactions T, the goal of association rule mining is to find all rules having 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cs typeface="Arial" charset="0"/>
              </a:rPr>
              <a:t>≥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r>
              <a:rPr lang="en-US" dirty="0" smtClean="0">
                <a:cs typeface="Arial" charset="0"/>
              </a:rPr>
              <a:t>confidence ≥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Brute-force approach:</a:t>
            </a:r>
          </a:p>
          <a:p>
            <a:pPr lvl="1"/>
            <a:r>
              <a:rPr lang="en-US" dirty="0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dirty="0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dirty="0" smtClean="0">
                <a:cs typeface="Arial" charset="0"/>
              </a:rPr>
              <a:t>Prune rules that fail the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dirty="0" smtClean="0">
                <a:cs typeface="Arial" charset="0"/>
              </a:rPr>
              <a:t> thresholds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400" smtClean="0">
                <a:solidFill>
                  <a:schemeClr val="tx1"/>
                </a:solidFill>
                <a:latin typeface="Book Antiqua" pitchFamily="18" charset="0"/>
              </a:rPr>
              <a:t>Basic Concepts</a:t>
            </a:r>
            <a:r>
              <a:rPr lang="en-US" sz="3400" smtClean="0">
                <a:solidFill>
                  <a:schemeClr val="tx2">
                    <a:satMod val="130000"/>
                  </a:schemeClr>
                </a:solidFill>
                <a:latin typeface="Book Antiqua" pitchFamily="18" charset="0"/>
              </a:rPr>
              <a:t> of Association Rule Mining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5181600"/>
          </a:xfrm>
        </p:spPr>
        <p:txBody>
          <a:bodyPr/>
          <a:lstStyle/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r>
              <a:rPr lang="en-US" sz="2400" dirty="0" smtClean="0"/>
              <a:t>Association </a:t>
            </a:r>
            <a:r>
              <a:rPr lang="en-US" sz="2400" dirty="0"/>
              <a:t>rules analysis is a technique to uncover how items are associated to each other.</a:t>
            </a: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r>
              <a:rPr lang="en-US" sz="2400" dirty="0" smtClean="0">
                <a:latin typeface="Book Antiqua" pitchFamily="18" charset="0"/>
              </a:rPr>
              <a:t>Association Rule Mining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latin typeface="Book Antiqua" pitchFamily="18" charset="0"/>
              </a:rPr>
              <a:t>		Finding frequent patterns, associations, correlations, or causal structures among sets of items or objects in transaction databases, relational databases, and other information repositories.</a:t>
            </a:r>
          </a:p>
          <a:p>
            <a:pPr>
              <a:buNone/>
            </a:pPr>
            <a:r>
              <a:rPr lang="en-US" sz="2400" b="1" i="1" dirty="0" smtClean="0"/>
              <a:t>Association  rule is defined as an implication of form X-&gt;Y where X, Y are called antecedent and consequent of the rule respectively.”</a:t>
            </a:r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911D7-6A01-4895-8942-13DB1FE7884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Mining Association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dirty="0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Frequent </a:t>
            </a:r>
            <a:r>
              <a:rPr lang="en-US" dirty="0" err="1" smtClean="0">
                <a:solidFill>
                  <a:srgbClr val="FF0000"/>
                </a:solidFill>
              </a:rPr>
              <a:t>Itemset</a:t>
            </a:r>
            <a:r>
              <a:rPr lang="en-US" dirty="0" smtClean="0">
                <a:solidFill>
                  <a:srgbClr val="FF0000"/>
                </a:solidFill>
              </a:rPr>
              <a:t>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</a:pPr>
            <a:r>
              <a:rPr lang="en-US" dirty="0" smtClean="0"/>
              <a:t>Generate all </a:t>
            </a:r>
            <a:r>
              <a:rPr lang="en-US" dirty="0" err="1" smtClean="0"/>
              <a:t>itemsets</a:t>
            </a:r>
            <a:r>
              <a:rPr lang="en-US" dirty="0" smtClean="0"/>
              <a:t> whose support </a:t>
            </a:r>
            <a:r>
              <a:rPr lang="en-US" dirty="0" smtClean="0">
                <a:sym typeface="Symbol" pitchFamily="18" charset="2"/>
              </a:rPr>
              <a:t> </a:t>
            </a:r>
            <a:r>
              <a:rPr lang="en-US" dirty="0" err="1" smtClean="0"/>
              <a:t>minsup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</a:pPr>
            <a:endParaRPr 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Rule Generation</a:t>
            </a:r>
            <a:endParaRPr lang="en-US" dirty="0" smtClean="0"/>
          </a:p>
          <a:p>
            <a:pPr marL="1295400" lvl="2" indent="-381000">
              <a:buFont typeface="Arial" charset="0"/>
              <a:buChar char="–"/>
            </a:pPr>
            <a:r>
              <a:rPr lang="en-US" dirty="0" smtClean="0"/>
              <a:t>Generate high confidence rules from each frequent </a:t>
            </a:r>
            <a:r>
              <a:rPr lang="en-US" dirty="0" err="1" smtClean="0"/>
              <a:t>itemset</a:t>
            </a:r>
            <a:r>
              <a:rPr lang="en-US" dirty="0" smtClean="0"/>
              <a:t>, where each rule is a binary partitioning of a frequent </a:t>
            </a:r>
            <a:r>
              <a:rPr lang="en-US" dirty="0" err="1" smtClean="0"/>
              <a:t>itemset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Frequent Item set Generation Algorithms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1. </a:t>
            </a:r>
            <a:r>
              <a:rPr lang="en-US" dirty="0" err="1" smtClean="0"/>
              <a:t>Apriori</a:t>
            </a:r>
            <a:r>
              <a:rPr lang="en-US" dirty="0" smtClean="0"/>
              <a:t>    Algorithm</a:t>
            </a:r>
          </a:p>
          <a:p>
            <a:endParaRPr lang="en-US" dirty="0" smtClean="0"/>
          </a:p>
          <a:p>
            <a:r>
              <a:rPr lang="en-US" dirty="0" smtClean="0"/>
              <a:t> 2.FP  growth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– </a:t>
            </a:r>
            <a:r>
              <a:rPr lang="en-US" b="1" dirty="0" smtClean="0"/>
              <a:t>Frequent Pattern Algorithms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was the first algorithm that was proposed for frequent </a:t>
            </a:r>
            <a:r>
              <a:rPr lang="en-US" dirty="0" err="1" smtClean="0"/>
              <a:t>itemset</a:t>
            </a:r>
            <a:r>
              <a:rPr lang="en-US" dirty="0" smtClean="0"/>
              <a:t> mining.</a:t>
            </a:r>
          </a:p>
          <a:p>
            <a:endParaRPr lang="en-US" dirty="0" smtClean="0"/>
          </a:p>
          <a:p>
            <a:r>
              <a:rPr lang="en-US" dirty="0" smtClean="0"/>
              <a:t> It was later improved by R </a:t>
            </a:r>
            <a:r>
              <a:rPr lang="en-US" dirty="0" err="1" smtClean="0"/>
              <a:t>Agarwal</a:t>
            </a:r>
            <a:r>
              <a:rPr lang="en-US" dirty="0" smtClean="0"/>
              <a:t> and R </a:t>
            </a:r>
            <a:r>
              <a:rPr lang="en-US" dirty="0" err="1" smtClean="0"/>
              <a:t>Srikant</a:t>
            </a:r>
            <a:r>
              <a:rPr lang="en-US" dirty="0" smtClean="0"/>
              <a:t> and came to be known as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This algorithm uses two steps “</a:t>
            </a:r>
            <a:r>
              <a:rPr lang="en-US" dirty="0" smtClean="0">
                <a:solidFill>
                  <a:srgbClr val="FF0000"/>
                </a:solidFill>
              </a:rPr>
              <a:t>join” and “prune</a:t>
            </a:r>
            <a:r>
              <a:rPr lang="en-US" dirty="0" smtClean="0"/>
              <a:t>” to reduce the search space. </a:t>
            </a:r>
          </a:p>
          <a:p>
            <a:endParaRPr lang="en-US" dirty="0" smtClean="0"/>
          </a:p>
          <a:p>
            <a:r>
              <a:rPr lang="en-US" dirty="0" smtClean="0"/>
              <a:t>It is an iterative approach to discover the most frequent </a:t>
            </a:r>
            <a:r>
              <a:rPr lang="en-US" dirty="0" err="1" smtClean="0"/>
              <a:t>itemsets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steps followed in the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 of data mining are: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Join Step</a:t>
            </a:r>
            <a:r>
              <a:rPr lang="en-US" dirty="0" smtClean="0"/>
              <a:t>: </a:t>
            </a:r>
          </a:p>
          <a:p>
            <a:pPr marL="514350" indent="-514350">
              <a:buNone/>
            </a:pPr>
            <a:r>
              <a:rPr lang="en-US" dirty="0" smtClean="0"/>
              <a:t>     This step generates (K+1) </a:t>
            </a:r>
            <a:r>
              <a:rPr lang="en-US" dirty="0" err="1" smtClean="0"/>
              <a:t>itemset</a:t>
            </a:r>
            <a:r>
              <a:rPr lang="en-US" dirty="0" smtClean="0"/>
              <a:t> from K-</a:t>
            </a:r>
            <a:r>
              <a:rPr lang="en-US" dirty="0" err="1" smtClean="0"/>
              <a:t>itemsets</a:t>
            </a:r>
            <a:r>
              <a:rPr lang="en-US" dirty="0" smtClean="0"/>
              <a:t> by joining each item with itself.</a:t>
            </a:r>
          </a:p>
          <a:p>
            <a:pPr marL="514350" indent="-514350">
              <a:buAutoNum type="arabicPeriod" startAt="2"/>
            </a:pPr>
            <a:r>
              <a:rPr lang="en-US" b="1" dirty="0" smtClean="0"/>
              <a:t>Prune Step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    This step scans the count of each item in the database.</a:t>
            </a:r>
          </a:p>
          <a:p>
            <a:pPr marL="514350" indent="-514350">
              <a:buNone/>
            </a:pPr>
            <a:r>
              <a:rPr lang="en-US" dirty="0" smtClean="0"/>
              <a:t>     If the candidate item does not meet minimum support, then it is regarded as infrequent and thus it is removed. </a:t>
            </a:r>
          </a:p>
          <a:p>
            <a:pPr marL="514350" indent="-514350">
              <a:buNone/>
            </a:pPr>
            <a:r>
              <a:rPr lang="en-US" dirty="0" smtClean="0"/>
              <a:t>     This step is performed to reduce the size of the candidate </a:t>
            </a:r>
            <a:r>
              <a:rPr lang="en-US" dirty="0" err="1" smtClean="0"/>
              <a:t>itemsets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71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Frequent </a:t>
            </a:r>
            <a:r>
              <a:rPr lang="en-US" sz="3600" dirty="0" err="1" smtClean="0"/>
              <a:t>Itemset</a:t>
            </a:r>
            <a:r>
              <a:rPr lang="en-US" sz="3600" dirty="0" smtClean="0"/>
              <a:t> Generation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4800" y="1544637"/>
          <a:ext cx="7034213" cy="5313363"/>
        </p:xfrm>
        <a:graphic>
          <a:graphicData uri="http://schemas.openxmlformats.org/presentationml/2006/ole">
            <p:oleObj spid="_x0000_s4098" name="VISIO" r:id="rId3" imgW="9807480" imgH="7407000" progId="">
              <p:embed/>
            </p:oleObj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400800" y="5486400"/>
            <a:ext cx="27432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Given d items, there are 2</a:t>
            </a:r>
            <a:r>
              <a:rPr lang="en-US" sz="2000" baseline="30000" dirty="0"/>
              <a:t>d</a:t>
            </a:r>
            <a:r>
              <a:rPr lang="en-US" sz="2000" dirty="0"/>
              <a:t> </a:t>
            </a:r>
            <a:r>
              <a:rPr lang="en-US" sz="2000" dirty="0" smtClean="0"/>
              <a:t>-1 possible </a:t>
            </a:r>
            <a:r>
              <a:rPr lang="en-US" sz="2000" dirty="0"/>
              <a:t>candidate </a:t>
            </a:r>
            <a:r>
              <a:rPr lang="en-US" sz="2000" dirty="0" err="1"/>
              <a:t>itemsets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  <a:latin typeface="Book Antiqua" pitchFamily="18" charset="0"/>
              </a:rPr>
              <a:t>The Apriori Algorithm : Pseudo code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solidFill>
                  <a:schemeClr val="hlink"/>
                </a:solidFill>
                <a:latin typeface="Book Antiqua" pitchFamily="18" charset="0"/>
              </a:rPr>
              <a:t>Join Step</a:t>
            </a:r>
            <a:r>
              <a:rPr lang="en-US" sz="2000" dirty="0" smtClean="0">
                <a:latin typeface="Book Antiqua" pitchFamily="18" charset="0"/>
              </a:rPr>
              <a:t>: C</a:t>
            </a:r>
            <a:r>
              <a:rPr lang="en-US" sz="2000" baseline="-25000" dirty="0" smtClean="0">
                <a:latin typeface="Book Antiqua" pitchFamily="18" charset="0"/>
              </a:rPr>
              <a:t>k</a:t>
            </a:r>
            <a:r>
              <a:rPr lang="en-US" sz="2000" dirty="0" smtClean="0">
                <a:latin typeface="Book Antiqua" pitchFamily="18" charset="0"/>
              </a:rPr>
              <a:t> is generated by joining L</a:t>
            </a:r>
            <a:r>
              <a:rPr lang="en-US" sz="2000" baseline="-25000" dirty="0" smtClean="0">
                <a:latin typeface="Book Antiqua" pitchFamily="18" charset="0"/>
              </a:rPr>
              <a:t>k-1</a:t>
            </a:r>
            <a:r>
              <a:rPr lang="en-US" sz="2000" dirty="0" smtClean="0">
                <a:latin typeface="Book Antiqua" pitchFamily="18" charset="0"/>
              </a:rPr>
              <a:t>with itself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solidFill>
                  <a:schemeClr val="hlink"/>
                </a:solidFill>
                <a:latin typeface="Book Antiqua" pitchFamily="18" charset="0"/>
              </a:rPr>
              <a:t>Prune Step</a:t>
            </a:r>
            <a:r>
              <a:rPr lang="en-US" sz="2000" dirty="0" smtClean="0">
                <a:latin typeface="Book Antiqua" pitchFamily="18" charset="0"/>
              </a:rPr>
              <a:t>:  Any (k-1)-</a:t>
            </a:r>
            <a:r>
              <a:rPr lang="en-US" sz="2000" dirty="0" err="1" smtClean="0">
                <a:latin typeface="Book Antiqua" pitchFamily="18" charset="0"/>
              </a:rPr>
              <a:t>itemset</a:t>
            </a:r>
            <a:r>
              <a:rPr lang="en-US" sz="2000" dirty="0" smtClean="0">
                <a:latin typeface="Book Antiqua" pitchFamily="18" charset="0"/>
              </a:rPr>
              <a:t> that is not frequent cannot be a subset of a frequent k-</a:t>
            </a:r>
            <a:r>
              <a:rPr lang="en-US" sz="2000" dirty="0" err="1" smtClean="0">
                <a:latin typeface="Book Antiqua" pitchFamily="18" charset="0"/>
              </a:rPr>
              <a:t>itemset</a:t>
            </a:r>
            <a:endParaRPr lang="en-US" sz="2000" dirty="0" smtClean="0">
              <a:latin typeface="Book Antiqua" pitchFamily="18" charset="0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chemeClr val="hlink"/>
                </a:solidFill>
                <a:latin typeface="Book Antiqua" pitchFamily="18" charset="0"/>
              </a:rPr>
              <a:t>Pseudo-code</a:t>
            </a:r>
            <a:r>
              <a:rPr lang="en-US" sz="2800" dirty="0" smtClean="0">
                <a:latin typeface="Book Antiqua" pitchFamily="18" charset="0"/>
              </a:rPr>
              <a:t>:</a:t>
            </a:r>
          </a:p>
          <a:p>
            <a:pPr marL="886968"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100" i="1" dirty="0" smtClean="0">
                <a:solidFill>
                  <a:schemeClr val="hlink"/>
                </a:solidFill>
                <a:latin typeface="Book Antiqua" pitchFamily="18" charset="0"/>
              </a:rPr>
              <a:t>C</a:t>
            </a:r>
            <a:r>
              <a:rPr lang="en-US" sz="2100" i="1" baseline="-25000" dirty="0" smtClean="0">
                <a:solidFill>
                  <a:schemeClr val="hlink"/>
                </a:solidFill>
                <a:latin typeface="Book Antiqua" pitchFamily="18" charset="0"/>
              </a:rPr>
              <a:t>k</a:t>
            </a:r>
            <a:r>
              <a:rPr lang="en-US" sz="2100" dirty="0" smtClean="0">
                <a:solidFill>
                  <a:schemeClr val="hlink"/>
                </a:solidFill>
                <a:latin typeface="Book Antiqua" pitchFamily="18" charset="0"/>
              </a:rPr>
              <a:t>: </a:t>
            </a:r>
            <a:r>
              <a:rPr lang="en-US" sz="2100" dirty="0" smtClean="0">
                <a:latin typeface="Book Antiqua" pitchFamily="18" charset="0"/>
              </a:rPr>
              <a:t>Candidate </a:t>
            </a:r>
            <a:r>
              <a:rPr lang="en-US" sz="2100" dirty="0" err="1" smtClean="0">
                <a:latin typeface="Book Antiqua" pitchFamily="18" charset="0"/>
              </a:rPr>
              <a:t>itemset</a:t>
            </a:r>
            <a:r>
              <a:rPr lang="en-US" sz="2100" dirty="0" smtClean="0">
                <a:latin typeface="Book Antiqua" pitchFamily="18" charset="0"/>
              </a:rPr>
              <a:t> of size k</a:t>
            </a:r>
          </a:p>
          <a:p>
            <a:pPr marL="886968" lvl="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100" i="1" dirty="0" err="1" smtClean="0">
                <a:solidFill>
                  <a:schemeClr val="hlink"/>
                </a:solidFill>
                <a:latin typeface="Book Antiqua" pitchFamily="18" charset="0"/>
              </a:rPr>
              <a:t>L</a:t>
            </a:r>
            <a:r>
              <a:rPr lang="en-US" sz="2100" i="1" baseline="-25000" dirty="0" err="1" smtClean="0">
                <a:solidFill>
                  <a:schemeClr val="hlink"/>
                </a:solidFill>
                <a:latin typeface="Book Antiqua" pitchFamily="18" charset="0"/>
              </a:rPr>
              <a:t>k</a:t>
            </a:r>
            <a:r>
              <a:rPr lang="en-US" sz="2100" dirty="0" smtClean="0">
                <a:solidFill>
                  <a:schemeClr val="hlink"/>
                </a:solidFill>
                <a:latin typeface="Book Antiqua" pitchFamily="18" charset="0"/>
              </a:rPr>
              <a:t> : </a:t>
            </a:r>
            <a:r>
              <a:rPr lang="en-US" sz="2100" dirty="0" smtClean="0">
                <a:latin typeface="Book Antiqua" pitchFamily="18" charset="0"/>
              </a:rPr>
              <a:t>frequent </a:t>
            </a:r>
            <a:r>
              <a:rPr lang="en-US" sz="2100" dirty="0" err="1" smtClean="0">
                <a:latin typeface="Book Antiqua" pitchFamily="18" charset="0"/>
              </a:rPr>
              <a:t>itemset</a:t>
            </a:r>
            <a:r>
              <a:rPr lang="en-US" sz="2100" dirty="0" smtClean="0">
                <a:latin typeface="Book Antiqua" pitchFamily="18" charset="0"/>
              </a:rPr>
              <a:t> of size k</a:t>
            </a:r>
          </a:p>
          <a:p>
            <a:pPr marL="365760" indent="-283464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Book Antiqua" pitchFamily="18" charset="0"/>
            </a:endParaRPr>
          </a:p>
          <a:p>
            <a:pPr marL="886968" lvl="2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 smtClean="0">
                <a:latin typeface="Book Antiqua" pitchFamily="18" charset="0"/>
              </a:rPr>
              <a:t>L</a:t>
            </a:r>
            <a:r>
              <a:rPr lang="en-US" sz="2000" i="1" baseline="-25000" dirty="0" smtClean="0">
                <a:latin typeface="Book Antiqua" pitchFamily="18" charset="0"/>
              </a:rPr>
              <a:t>1</a:t>
            </a:r>
            <a:r>
              <a:rPr lang="en-US" sz="2000" dirty="0" smtClean="0">
                <a:latin typeface="Book Antiqua" pitchFamily="18" charset="0"/>
              </a:rPr>
              <a:t> = {frequent items};</a:t>
            </a:r>
          </a:p>
          <a:p>
            <a:pPr marL="886968" lvl="2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83F24"/>
                </a:solidFill>
                <a:latin typeface="Book Antiqua" pitchFamily="18" charset="0"/>
              </a:rPr>
              <a:t>for</a:t>
            </a:r>
            <a:r>
              <a:rPr lang="en-US" sz="2000" b="1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(</a:t>
            </a:r>
            <a:r>
              <a:rPr lang="en-US" sz="2000" i="1" dirty="0" smtClean="0">
                <a:latin typeface="Book Antiqua" pitchFamily="18" charset="0"/>
              </a:rPr>
              <a:t>k</a:t>
            </a:r>
            <a:r>
              <a:rPr lang="en-US" sz="2000" dirty="0" smtClean="0">
                <a:latin typeface="Book Antiqua" pitchFamily="18" charset="0"/>
              </a:rPr>
              <a:t> = 1; </a:t>
            </a:r>
            <a:r>
              <a:rPr lang="en-US" sz="2000" i="1" dirty="0" err="1" smtClean="0">
                <a:latin typeface="Book Antiqua" pitchFamily="18" charset="0"/>
              </a:rPr>
              <a:t>L</a:t>
            </a:r>
            <a:r>
              <a:rPr lang="en-US" sz="2000" i="1" baseline="-25000" dirty="0" err="1" smtClean="0">
                <a:latin typeface="Book Antiqua" pitchFamily="18" charset="0"/>
              </a:rPr>
              <a:t>k</a:t>
            </a:r>
            <a:r>
              <a:rPr lang="en-US" sz="2000" dirty="0" smtClean="0">
                <a:latin typeface="Book Antiqua" pitchFamily="18" charset="0"/>
              </a:rPr>
              <a:t> !=</a:t>
            </a:r>
            <a:r>
              <a:rPr lang="en-US" sz="2000" dirty="0" smtClean="0">
                <a:latin typeface="Book Antiqua" pitchFamily="18" charset="0"/>
                <a:sym typeface="Symbol" pitchFamily="18" charset="2"/>
              </a:rPr>
              <a:t></a:t>
            </a:r>
            <a:r>
              <a:rPr lang="en-US" sz="2000" dirty="0" smtClean="0">
                <a:latin typeface="Book Antiqua" pitchFamily="18" charset="0"/>
              </a:rPr>
              <a:t>; </a:t>
            </a:r>
            <a:r>
              <a:rPr lang="en-US" sz="2000" i="1" dirty="0" smtClean="0">
                <a:latin typeface="Book Antiqua" pitchFamily="18" charset="0"/>
              </a:rPr>
              <a:t>k</a:t>
            </a:r>
            <a:r>
              <a:rPr lang="en-US" sz="2000" dirty="0" smtClean="0">
                <a:latin typeface="Book Antiqua" pitchFamily="18" charset="0"/>
              </a:rPr>
              <a:t>++) </a:t>
            </a:r>
            <a:r>
              <a:rPr lang="en-US" sz="2000" b="1" dirty="0" smtClean="0">
                <a:solidFill>
                  <a:srgbClr val="F83F24"/>
                </a:solidFill>
                <a:latin typeface="Book Antiqua" pitchFamily="18" charset="0"/>
              </a:rPr>
              <a:t>do begin</a:t>
            </a:r>
            <a:endParaRPr lang="en-US" sz="2000" dirty="0" smtClean="0">
              <a:latin typeface="Book Antiqua" pitchFamily="18" charset="0"/>
            </a:endParaRPr>
          </a:p>
          <a:p>
            <a:pPr marL="886968" lvl="2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Book Antiqua" pitchFamily="18" charset="0"/>
              </a:rPr>
              <a:t>     </a:t>
            </a:r>
            <a:r>
              <a:rPr lang="en-US" sz="2000" i="1" dirty="0" smtClean="0">
                <a:latin typeface="Book Antiqua" pitchFamily="18" charset="0"/>
              </a:rPr>
              <a:t>C</a:t>
            </a:r>
            <a:r>
              <a:rPr lang="en-US" sz="2000" i="1" baseline="-25000" dirty="0" smtClean="0">
                <a:latin typeface="Book Antiqua" pitchFamily="18" charset="0"/>
              </a:rPr>
              <a:t>k+1</a:t>
            </a:r>
            <a:r>
              <a:rPr lang="en-US" sz="2000" dirty="0" smtClean="0">
                <a:latin typeface="Book Antiqua" pitchFamily="18" charset="0"/>
              </a:rPr>
              <a:t> = candidates generated from </a:t>
            </a:r>
            <a:r>
              <a:rPr lang="en-US" sz="2000" i="1" dirty="0" err="1" smtClean="0">
                <a:latin typeface="Book Antiqua" pitchFamily="18" charset="0"/>
              </a:rPr>
              <a:t>L</a:t>
            </a:r>
            <a:r>
              <a:rPr lang="en-US" sz="2000" i="1" baseline="-25000" dirty="0" err="1" smtClean="0">
                <a:latin typeface="Book Antiqua" pitchFamily="18" charset="0"/>
              </a:rPr>
              <a:t>k</a:t>
            </a:r>
            <a:r>
              <a:rPr lang="en-US" sz="2000" dirty="0" smtClean="0">
                <a:latin typeface="Book Antiqua" pitchFamily="18" charset="0"/>
              </a:rPr>
              <a:t>;</a:t>
            </a:r>
          </a:p>
          <a:p>
            <a:pPr marL="886968" lvl="2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Book Antiqua" pitchFamily="18" charset="0"/>
              </a:rPr>
              <a:t>    </a:t>
            </a:r>
            <a:r>
              <a:rPr lang="en-US" sz="2000" b="1" dirty="0" smtClean="0">
                <a:solidFill>
                  <a:srgbClr val="F83F24"/>
                </a:solidFill>
                <a:latin typeface="Book Antiqua" pitchFamily="18" charset="0"/>
              </a:rPr>
              <a:t>for each</a:t>
            </a:r>
            <a:r>
              <a:rPr lang="en-US" sz="2000" dirty="0" smtClean="0">
                <a:latin typeface="Book Antiqua" pitchFamily="18" charset="0"/>
              </a:rPr>
              <a:t> transaction </a:t>
            </a:r>
            <a:r>
              <a:rPr lang="en-US" sz="2000" i="1" dirty="0" smtClean="0">
                <a:latin typeface="Book Antiqua" pitchFamily="18" charset="0"/>
              </a:rPr>
              <a:t>t</a:t>
            </a:r>
            <a:r>
              <a:rPr lang="en-US" sz="2000" dirty="0" smtClean="0">
                <a:latin typeface="Book Antiqua" pitchFamily="18" charset="0"/>
              </a:rPr>
              <a:t> in database do</a:t>
            </a:r>
          </a:p>
          <a:p>
            <a:pPr marL="1097280" lvl="3" indent="-173736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>
                <a:latin typeface="Book Antiqua" pitchFamily="18" charset="0"/>
              </a:rPr>
              <a:t>       increment the count of all candidates in </a:t>
            </a:r>
            <a:r>
              <a:rPr lang="en-US" i="1" dirty="0" smtClean="0">
                <a:latin typeface="Book Antiqua" pitchFamily="18" charset="0"/>
              </a:rPr>
              <a:t>C</a:t>
            </a:r>
            <a:r>
              <a:rPr lang="en-US" i="1" baseline="-25000" dirty="0" smtClean="0">
                <a:latin typeface="Book Antiqua" pitchFamily="18" charset="0"/>
              </a:rPr>
              <a:t>k+1</a:t>
            </a:r>
            <a:r>
              <a:rPr lang="en-US" dirty="0" smtClean="0">
                <a:latin typeface="Book Antiqua" pitchFamily="18" charset="0"/>
              </a:rPr>
              <a:t>                            that are contained in </a:t>
            </a:r>
            <a:r>
              <a:rPr lang="en-US" i="1" dirty="0" smtClean="0">
                <a:latin typeface="Book Antiqua" pitchFamily="18" charset="0"/>
              </a:rPr>
              <a:t>t</a:t>
            </a:r>
            <a:endParaRPr lang="en-US" dirty="0" smtClean="0">
              <a:latin typeface="Book Antiqua" pitchFamily="18" charset="0"/>
            </a:endParaRPr>
          </a:p>
          <a:p>
            <a:pPr marL="886968" lvl="2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Book Antiqua" pitchFamily="18" charset="0"/>
              </a:rPr>
              <a:t>    </a:t>
            </a:r>
            <a:r>
              <a:rPr lang="en-US" sz="2000" i="1" dirty="0" smtClean="0">
                <a:latin typeface="Book Antiqua" pitchFamily="18" charset="0"/>
              </a:rPr>
              <a:t>L</a:t>
            </a:r>
            <a:r>
              <a:rPr lang="en-US" sz="2000" i="1" baseline="-25000" dirty="0" smtClean="0">
                <a:latin typeface="Book Antiqua" pitchFamily="18" charset="0"/>
              </a:rPr>
              <a:t>k+1</a:t>
            </a:r>
            <a:r>
              <a:rPr lang="en-US" sz="2000" dirty="0" smtClean="0">
                <a:latin typeface="Book Antiqua" pitchFamily="18" charset="0"/>
              </a:rPr>
              <a:t>  = candidates in </a:t>
            </a:r>
            <a:r>
              <a:rPr lang="en-US" sz="2000" i="1" dirty="0" smtClean="0">
                <a:latin typeface="Book Antiqua" pitchFamily="18" charset="0"/>
              </a:rPr>
              <a:t>C</a:t>
            </a:r>
            <a:r>
              <a:rPr lang="en-US" sz="2000" i="1" baseline="-25000" dirty="0" smtClean="0">
                <a:latin typeface="Book Antiqua" pitchFamily="18" charset="0"/>
              </a:rPr>
              <a:t>k+1</a:t>
            </a:r>
            <a:r>
              <a:rPr lang="en-US" sz="2000" dirty="0" smtClean="0">
                <a:latin typeface="Book Antiqua" pitchFamily="18" charset="0"/>
              </a:rPr>
              <a:t> with </a:t>
            </a:r>
            <a:r>
              <a:rPr lang="en-US" sz="2000" dirty="0" err="1" smtClean="0">
                <a:latin typeface="Book Antiqua" pitchFamily="18" charset="0"/>
              </a:rPr>
              <a:t>min_support</a:t>
            </a:r>
            <a:endParaRPr lang="en-US" sz="2000" dirty="0" smtClean="0">
              <a:latin typeface="Book Antiqua" pitchFamily="18" charset="0"/>
            </a:endParaRPr>
          </a:p>
          <a:p>
            <a:pPr marL="886968" lvl="2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Book Antiqua" pitchFamily="18" charset="0"/>
              </a:rPr>
              <a:t>   </a:t>
            </a:r>
            <a:r>
              <a:rPr lang="en-US" sz="2000" b="1" dirty="0" smtClean="0">
                <a:solidFill>
                  <a:srgbClr val="F83F24"/>
                </a:solidFill>
                <a:latin typeface="Book Antiqua" pitchFamily="18" charset="0"/>
              </a:rPr>
              <a:t> end</a:t>
            </a:r>
            <a:endParaRPr lang="en-US" sz="2000" dirty="0" smtClean="0">
              <a:latin typeface="Book Antiqua" pitchFamily="18" charset="0"/>
            </a:endParaRPr>
          </a:p>
          <a:p>
            <a:pPr marL="886968" lvl="2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83F24"/>
                </a:solidFill>
                <a:latin typeface="Book Antiqua" pitchFamily="18" charset="0"/>
              </a:rPr>
              <a:t>return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  <a:sym typeface="Symbol" pitchFamily="18" charset="2"/>
              </a:rPr>
              <a:t></a:t>
            </a:r>
            <a:r>
              <a:rPr lang="en-US" sz="2000" i="1" baseline="-25000" dirty="0" smtClean="0">
                <a:latin typeface="Book Antiqua" pitchFamily="18" charset="0"/>
              </a:rPr>
              <a:t>k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i="1" dirty="0" err="1" smtClean="0">
                <a:latin typeface="Book Antiqua" pitchFamily="18" charset="0"/>
              </a:rPr>
              <a:t>L</a:t>
            </a:r>
            <a:r>
              <a:rPr lang="en-US" sz="2000" i="1" baseline="-25000" dirty="0" err="1" smtClean="0">
                <a:latin typeface="Book Antiqua" pitchFamily="18" charset="0"/>
              </a:rPr>
              <a:t>k</a:t>
            </a:r>
            <a:r>
              <a:rPr lang="en-US" sz="2000" dirty="0" smtClean="0">
                <a:latin typeface="Book Antiqua" pitchFamily="18" charset="0"/>
              </a:rPr>
              <a:t>;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E0786-8D22-4157-A85B-CA41B175953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Example of </a:t>
            </a:r>
            <a:r>
              <a:rPr lang="en-US" b="1" u="sng" dirty="0" err="1" smtClean="0"/>
              <a:t>Apriori</a:t>
            </a:r>
            <a:r>
              <a:rPr lang="en-US" b="1" u="sng" dirty="0" smtClean="0"/>
              <a:t>:</a:t>
            </a:r>
            <a:r>
              <a:rPr lang="en-US" b="1" dirty="0" smtClean="0"/>
              <a:t> </a:t>
            </a:r>
            <a:br>
              <a:rPr lang="en-US" b="1" dirty="0" smtClean="0"/>
            </a:br>
            <a:r>
              <a:rPr lang="en-US" sz="3100" b="1" dirty="0" smtClean="0"/>
              <a:t>Support threshold=50%, Confidence= 60%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2000" dirty="0" smtClean="0"/>
              <a:t>Consider the  set of transactions with minimum support count is 3</a:t>
            </a:r>
          </a:p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181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Count Of Each Item </a:t>
            </a:r>
            <a:br>
              <a:rPr lang="en-US" b="1" dirty="0" smtClean="0"/>
            </a:br>
            <a:r>
              <a:rPr lang="en-US" sz="2000" b="1" dirty="0" smtClean="0"/>
              <a:t>TABLE-2</a:t>
            </a:r>
            <a:endParaRPr lang="en-US" sz="20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57400"/>
            <a:ext cx="46196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733800" y="58674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2.</a:t>
            </a:r>
            <a:r>
              <a:rPr lang="en-US" sz="2400" dirty="0" smtClean="0"/>
              <a:t> </a:t>
            </a:r>
            <a:r>
              <a:rPr lang="en-US" sz="2400" b="1" dirty="0" smtClean="0"/>
              <a:t>Prune Step </a:t>
            </a:r>
            <a:r>
              <a:rPr lang="en-US" sz="2400" b="1" dirty="0" smtClean="0">
                <a:sym typeface="Wingdings" pitchFamily="2" charset="2"/>
              </a:rPr>
              <a:t>(Generating frequent 1 itemset-L1)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b="1" dirty="0" smtClean="0"/>
              <a:t>TABLE -2</a:t>
            </a:r>
            <a:r>
              <a:rPr lang="en-US" sz="2400" dirty="0" smtClean="0"/>
              <a:t> shows that I5 item does not meet </a:t>
            </a:r>
            <a:r>
              <a:rPr lang="en-US" sz="2400" dirty="0" err="1" smtClean="0"/>
              <a:t>min_sup</a:t>
            </a:r>
            <a:r>
              <a:rPr lang="en-US" sz="2400" dirty="0" smtClean="0"/>
              <a:t>=3, thus it is deleted, only I1, I2, I3, I4 meet </a:t>
            </a:r>
            <a:r>
              <a:rPr lang="en-US" sz="2400" dirty="0" err="1" smtClean="0"/>
              <a:t>min_sup</a:t>
            </a:r>
            <a:r>
              <a:rPr lang="en-US" sz="2400" dirty="0" smtClean="0"/>
              <a:t> count.</a:t>
            </a:r>
            <a:endParaRPr lang="en-US" sz="2400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1482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733800" y="5638800"/>
            <a:ext cx="61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L1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3.</a:t>
            </a:r>
            <a:r>
              <a:rPr lang="en-US" sz="2400" dirty="0" smtClean="0"/>
              <a:t> </a:t>
            </a:r>
            <a:r>
              <a:rPr lang="en-US" sz="2400" b="1" dirty="0" smtClean="0"/>
              <a:t>Join Step: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Form 2-itemset from  </a:t>
            </a:r>
            <a:r>
              <a:rPr lang="en-US" sz="2400" dirty="0" err="1" smtClean="0"/>
              <a:t>from</a:t>
            </a:r>
            <a:r>
              <a:rPr lang="en-US" sz="2400" dirty="0" smtClean="0"/>
              <a:t> </a:t>
            </a:r>
            <a:r>
              <a:rPr lang="en-US" sz="2400" b="1" dirty="0" smtClean="0"/>
              <a:t>TABLE-3 and  </a:t>
            </a:r>
            <a:r>
              <a:rPr lang="en-US" sz="2400" dirty="0" smtClean="0"/>
              <a:t>find out the occurrences of 2-itemset.</a:t>
            </a:r>
            <a:endParaRPr lang="en-US" sz="2400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1" y="1524000"/>
            <a:ext cx="53578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66800" y="6096000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</a:t>
            </a:r>
            <a:r>
              <a:rPr lang="en-US" sz="2400" b="1" dirty="0" smtClean="0"/>
              <a:t>C2           </a:t>
            </a:r>
            <a:r>
              <a:rPr lang="en-US" sz="2400" b="1" dirty="0" smtClean="0">
                <a:solidFill>
                  <a:srgbClr val="FF0000"/>
                </a:solidFill>
              </a:rPr>
              <a:t>(Formed by L1 join  L1)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Mining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185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04800" y="2819401"/>
            <a:ext cx="4191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28600" y="3429002"/>
          <a:ext cx="4343400" cy="2532063"/>
        </p:xfrm>
        <a:graphic>
          <a:graphicData uri="http://schemas.openxmlformats.org/presentationml/2006/ole">
            <p:oleObj spid="_x0000_s1026" name="Document" r:id="rId3" imgW="3433292" imgH="1998228" progId="Word.Document.8">
              <p:embed/>
            </p:oleObj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876800" y="3048001"/>
            <a:ext cx="3810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b="0" dirty="0" smtClean="0"/>
              <a:t>       {</a:t>
            </a:r>
            <a:r>
              <a:rPr lang="en-US" sz="1800" b="0" dirty="0"/>
              <a:t>Diaper} </a:t>
            </a:r>
            <a:r>
              <a:rPr lang="en-US" sz="1800" b="0" dirty="0">
                <a:sym typeface="Symbol" pitchFamily="18" charset="2"/>
              </a:rPr>
              <a:t> {Beer</a:t>
            </a:r>
            <a:r>
              <a:rPr lang="en-US" sz="1800" b="0" dirty="0" smtClean="0"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b="0" dirty="0" smtClean="0">
                <a:sym typeface="Symbol" pitchFamily="18" charset="2"/>
              </a:rPr>
              <a:t>{</a:t>
            </a:r>
            <a:r>
              <a:rPr lang="en-US" sz="1800" b="0" dirty="0">
                <a:sym typeface="Symbol" pitchFamily="18" charset="2"/>
              </a:rPr>
              <a:t>Milk, Bread}  {</a:t>
            </a:r>
            <a:r>
              <a:rPr lang="en-US" sz="1800" b="0" dirty="0" err="1">
                <a:sym typeface="Symbol" pitchFamily="18" charset="2"/>
              </a:rPr>
              <a:t>Eggs,Coke</a:t>
            </a:r>
            <a:r>
              <a:rPr lang="en-US" sz="1800" b="0" dirty="0" smtClean="0"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</a:pPr>
            <a:r>
              <a:rPr lang="en-US" sz="1800" b="0" dirty="0" smtClean="0">
                <a:sym typeface="Symbol" pitchFamily="18" charset="2"/>
              </a:rPr>
              <a:t>{</a:t>
            </a:r>
            <a:r>
              <a:rPr lang="en-US" sz="1800" b="0" dirty="0">
                <a:sym typeface="Symbol" pitchFamily="18" charset="2"/>
              </a:rPr>
              <a:t>Beer, Bread}  {Milk},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4.</a:t>
            </a:r>
            <a:r>
              <a:rPr lang="en-US" sz="2800" dirty="0" smtClean="0"/>
              <a:t> </a:t>
            </a:r>
            <a:r>
              <a:rPr lang="en-US" sz="2800" b="1" dirty="0" smtClean="0"/>
              <a:t>Prune Step:</a:t>
            </a:r>
            <a:r>
              <a:rPr lang="en-US" sz="2800" b="1" dirty="0" smtClean="0">
                <a:sym typeface="Wingdings" pitchFamily="2" charset="2"/>
              </a:rPr>
              <a:t>(Generating frequent 2 itemset-L1)</a:t>
            </a:r>
            <a:r>
              <a:rPr lang="en-US" sz="2800" dirty="0" smtClean="0"/>
              <a:t> 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 </a:t>
            </a:r>
            <a:r>
              <a:rPr lang="en-US" sz="2800" b="1" dirty="0" smtClean="0"/>
              <a:t>TABLE -4 </a:t>
            </a:r>
            <a:r>
              <a:rPr lang="en-US" sz="2800" dirty="0" smtClean="0"/>
              <a:t>shows that item set {I1, I4} and {I3, I4} does not meet </a:t>
            </a:r>
            <a:r>
              <a:rPr lang="en-US" sz="2800" dirty="0" err="1" smtClean="0"/>
              <a:t>min_sup</a:t>
            </a:r>
            <a:r>
              <a:rPr lang="en-US" sz="2800" dirty="0" smtClean="0"/>
              <a:t>, thus it is deleted.</a:t>
            </a:r>
            <a:endParaRPr lang="en-US" sz="2800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524000"/>
            <a:ext cx="4824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733800" y="586740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5.</a:t>
            </a:r>
            <a:r>
              <a:rPr lang="en-US" dirty="0" smtClean="0"/>
              <a:t> </a:t>
            </a:r>
            <a:r>
              <a:rPr lang="en-US" b="1" dirty="0" smtClean="0"/>
              <a:t>Join Step: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(L2 join L2)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Form 3-itemset.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the </a:t>
            </a:r>
            <a:r>
              <a:rPr lang="en-US" b="1" dirty="0" smtClean="0"/>
              <a:t>TABLE- 5</a:t>
            </a:r>
            <a:r>
              <a:rPr lang="en-US" dirty="0" smtClean="0"/>
              <a:t> find out occurrences of 3-itemset. </a:t>
            </a:r>
          </a:p>
          <a:p>
            <a:r>
              <a:rPr lang="en-US" dirty="0" smtClean="0"/>
              <a:t>In table 5 there are 4 items I1,I2,I3,I4 and </a:t>
            </a:r>
          </a:p>
          <a:p>
            <a:pPr>
              <a:buNone/>
            </a:pPr>
            <a:r>
              <a:rPr lang="en-US" dirty="0" smtClean="0"/>
              <a:t>    3 –item set are </a:t>
            </a:r>
          </a:p>
          <a:p>
            <a:r>
              <a:rPr lang="en-US" dirty="0" smtClean="0"/>
              <a:t>I1, I2, I3</a:t>
            </a:r>
          </a:p>
          <a:p>
            <a:r>
              <a:rPr lang="en-US" dirty="0" smtClean="0"/>
              <a:t>I1, I2, I4</a:t>
            </a:r>
          </a:p>
          <a:p>
            <a:r>
              <a:rPr lang="en-US" dirty="0" smtClean="0"/>
              <a:t>I1 ,I3 ,I4</a:t>
            </a:r>
          </a:p>
          <a:p>
            <a:r>
              <a:rPr lang="en-US" dirty="0" smtClean="0"/>
              <a:t>I2, I3, I4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</a:t>
            </a:r>
            <a:r>
              <a:rPr lang="en-US" dirty="0" smtClean="0"/>
              <a:t> </a:t>
            </a:r>
            <a:r>
              <a:rPr lang="en-US" b="1" dirty="0" smtClean="0"/>
              <a:t>Join Step: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09800"/>
          <a:ext cx="5105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Item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Count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A3A3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I1,I2,I3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A3A3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I1,I2,I4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A3A3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I1,I3,I4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A3A3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I2,I3,I4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6096000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</a:t>
            </a:r>
            <a:r>
              <a:rPr lang="en-US" sz="2000" b="1" dirty="0" smtClean="0"/>
              <a:t>C3           </a:t>
            </a:r>
            <a:r>
              <a:rPr lang="en-US" sz="2000" b="1" dirty="0" smtClean="0">
                <a:solidFill>
                  <a:srgbClr val="FF0000"/>
                </a:solidFill>
              </a:rPr>
              <a:t>(Formed by L2 join  L2)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6.PRUNE STEP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1600200"/>
          <a:ext cx="51054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563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Calibri"/>
                          <a:cs typeface="Times New Roman"/>
                        </a:rPr>
                        <a:t>Item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Calibri"/>
                          <a:ea typeface="Calibri"/>
                          <a:cs typeface="Times New Roman"/>
                        </a:rPr>
                        <a:t>Count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3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3A3A3A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I1,I2,I3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09800" y="5257800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Only {I1, I2, I3} is frequent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14800" y="3200400"/>
            <a:ext cx="519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L3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Generate Association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None/>
            </a:pPr>
            <a:r>
              <a:rPr lang="en-US" dirty="0" smtClean="0">
                <a:cs typeface="Arial" charset="0"/>
              </a:rPr>
              <a:t>3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Arial" charset="0"/>
              </a:rPr>
              <a:t>List all possible association rules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Arial" charset="0"/>
              </a:rPr>
              <a:t>Compute the support and confidence for each rule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Arial" charset="0"/>
              </a:rPr>
              <a:t>Prune rules that fail the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dirty="0" smtClean="0">
                <a:cs typeface="Arial" charset="0"/>
              </a:rPr>
              <a:t> thresholds</a:t>
            </a:r>
            <a:r>
              <a:rPr lang="en-US" b="1" dirty="0" smtClean="0"/>
              <a:t> (in this </a:t>
            </a:r>
            <a:r>
              <a:rPr lang="en-US" b="1" dirty="0" err="1" smtClean="0"/>
              <a:t>eg</a:t>
            </a:r>
            <a:r>
              <a:rPr lang="en-US" b="1" dirty="0" smtClean="0"/>
              <a:t>: min Support threshold=50% and min  Confidence </a:t>
            </a:r>
            <a:r>
              <a:rPr lang="en-US" b="1" dirty="0" err="1" smtClean="0"/>
              <a:t>threshhold</a:t>
            </a:r>
            <a:r>
              <a:rPr lang="en-US" b="1" dirty="0" smtClean="0"/>
              <a:t> = 60%)</a:t>
            </a:r>
            <a:endParaRPr lang="en-US" dirty="0" smtClean="0"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b="1" dirty="0" smtClean="0"/>
              <a:t>Generate Association Rules: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Step 1: 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List all possible association rules</a:t>
            </a:r>
            <a:br>
              <a:rPr lang="en-US" dirty="0" smtClean="0">
                <a:solidFill>
                  <a:srgbClr val="FF0000"/>
                </a:solidFill>
                <a:cs typeface="Arial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the frequent </a:t>
            </a:r>
            <a:r>
              <a:rPr lang="en-US" dirty="0" err="1" smtClean="0"/>
              <a:t>itemset</a:t>
            </a:r>
            <a:r>
              <a:rPr lang="en-US" dirty="0" smtClean="0"/>
              <a:t> I1 ,I2,I3</a:t>
            </a:r>
          </a:p>
          <a:p>
            <a:pPr>
              <a:buNone/>
            </a:pPr>
            <a:r>
              <a:rPr lang="en-US" dirty="0" smtClean="0"/>
              <a:t>the following association rules can be generated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I1, I2 =&gt; I3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I1, I3 =&gt; I2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I2, I3 =&gt; I1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I1 =&gt; I2,I3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I2 =&gt;I1, I3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I3 =&gt;I1, I2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Generate Association Rules: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Step 2: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Compute the support and confidence for each rule</a:t>
            </a:r>
            <a:br>
              <a:rPr lang="en-US" sz="2000" dirty="0" smtClean="0">
                <a:solidFill>
                  <a:srgbClr val="FF0000"/>
                </a:solidFill>
                <a:cs typeface="Arial" charset="0"/>
              </a:rPr>
            </a:br>
            <a:r>
              <a:rPr lang="en-US" sz="2000" dirty="0" smtClean="0">
                <a:cs typeface="Arial" charset="0"/>
              </a:rPr>
              <a:t/>
            </a:r>
            <a:br>
              <a:rPr lang="en-US" sz="2000" dirty="0" smtClean="0">
                <a:cs typeface="Arial" charset="0"/>
              </a:rPr>
            </a:br>
            <a:r>
              <a:rPr lang="en-US" sz="2000" dirty="0" smtClean="0">
                <a:cs typeface="Arial" charset="0"/>
              </a:rPr>
              <a:t/>
            </a:r>
            <a:br>
              <a:rPr lang="en-US" sz="2000" dirty="0" smtClean="0">
                <a:cs typeface="Arial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Support of all rules are 3/6*100= 50 %</a:t>
            </a:r>
          </a:p>
          <a:p>
            <a:r>
              <a:rPr lang="en-US" dirty="0" smtClean="0"/>
              <a:t>Next we need to calculate the confidence of all rules </a:t>
            </a:r>
          </a:p>
          <a:p>
            <a:r>
              <a:rPr lang="en-US" u="sng" dirty="0" smtClean="0"/>
              <a:t>Rule 1:   </a:t>
            </a:r>
          </a:p>
          <a:p>
            <a:pPr>
              <a:buNone/>
            </a:pPr>
            <a:r>
              <a:rPr lang="en-US" dirty="0" smtClean="0"/>
              <a:t>     I1, I2 =&gt; I3, </a:t>
            </a:r>
            <a:r>
              <a:rPr lang="en-US" sz="2100" dirty="0" smtClean="0"/>
              <a:t>Confidence = </a:t>
            </a:r>
            <a:r>
              <a:rPr lang="en-US" sz="2100" dirty="0" err="1" smtClean="0"/>
              <a:t>supportcount</a:t>
            </a:r>
            <a:r>
              <a:rPr lang="en-US" sz="2100" dirty="0" smtClean="0"/>
              <a:t>{I1, I2, I3} / support {I1, I2} = (3/ 4)* 100 = 75%</a:t>
            </a:r>
          </a:p>
          <a:p>
            <a:pPr marL="514350" indent="-514350"/>
            <a:r>
              <a:rPr lang="en-US" u="sng" dirty="0" smtClean="0"/>
              <a:t>Rule 2: </a:t>
            </a:r>
          </a:p>
          <a:p>
            <a:pPr marL="514350" indent="-514350">
              <a:buNone/>
            </a:pPr>
            <a:r>
              <a:rPr lang="en-US" dirty="0" smtClean="0"/>
              <a:t>    I1, I3 =&gt; I2,</a:t>
            </a:r>
            <a:r>
              <a:rPr lang="en-US" sz="1900" dirty="0" smtClean="0"/>
              <a:t>Confidence = support {I1, I2, I3} / support {I1, I3} = (3/ 3)* 100 = 100%</a:t>
            </a:r>
          </a:p>
          <a:p>
            <a:r>
              <a:rPr lang="en-US" u="sng" dirty="0" smtClean="0"/>
              <a:t>Rule 3: </a:t>
            </a:r>
          </a:p>
          <a:p>
            <a:pPr>
              <a:buNone/>
            </a:pPr>
            <a:r>
              <a:rPr lang="en-US" dirty="0" smtClean="0"/>
              <a:t>     I2, I3 =&gt; I1, </a:t>
            </a:r>
            <a:r>
              <a:rPr lang="en-US" sz="1900" dirty="0" smtClean="0"/>
              <a:t>Confidence = support {I1, I2, I3} / support {I2, I3} = (3/ 4)* 100 = 75%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Generate Association Rules: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Step 2: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Compute the support and confidence for each rule</a:t>
            </a:r>
            <a:br>
              <a:rPr lang="en-US" sz="2000" dirty="0" smtClean="0">
                <a:solidFill>
                  <a:srgbClr val="FF0000"/>
                </a:solidFill>
                <a:cs typeface="Arial" charset="0"/>
              </a:rPr>
            </a:br>
            <a:r>
              <a:rPr lang="en-US" sz="2000" dirty="0" smtClean="0">
                <a:cs typeface="Arial" charset="0"/>
              </a:rPr>
              <a:t/>
            </a:r>
            <a:br>
              <a:rPr lang="en-US" sz="2000" dirty="0" smtClean="0">
                <a:cs typeface="Arial" charset="0"/>
              </a:rPr>
            </a:br>
            <a:r>
              <a:rPr lang="en-US" sz="2000" dirty="0" smtClean="0">
                <a:cs typeface="Arial" charset="0"/>
              </a:rPr>
              <a:t/>
            </a:r>
            <a:br>
              <a:rPr lang="en-US" sz="2000" dirty="0" smtClean="0">
                <a:cs typeface="Arial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Rule 4:</a:t>
            </a:r>
          </a:p>
          <a:p>
            <a:pPr marL="514350" indent="-514350">
              <a:buNone/>
            </a:pPr>
            <a:r>
              <a:rPr lang="en-US" dirty="0" smtClean="0"/>
              <a:t>      I1 =&gt; I2,I3, </a:t>
            </a:r>
            <a:r>
              <a:rPr lang="en-US" sz="1900" dirty="0" smtClean="0"/>
              <a:t>Confidence = support {I1, I2, I3} / support {I1}                         = (3/ 4)* 100 = 75%</a:t>
            </a:r>
          </a:p>
          <a:p>
            <a:pPr marL="514350" indent="-514350"/>
            <a:r>
              <a:rPr lang="en-US" dirty="0" smtClean="0"/>
              <a:t>Rule 5:</a:t>
            </a:r>
          </a:p>
          <a:p>
            <a:pPr marL="514350" indent="-514350">
              <a:buNone/>
            </a:pPr>
            <a:r>
              <a:rPr lang="en-US" dirty="0" smtClean="0"/>
              <a:t>       I2 =&gt;I1, I3, </a:t>
            </a:r>
            <a:r>
              <a:rPr lang="en-US" sz="2300" dirty="0" smtClean="0"/>
              <a:t>Confidence = support {I1, I2, I3} / support {I2 = (3/ 5)* 100 = 60%</a:t>
            </a:r>
          </a:p>
          <a:p>
            <a:pPr marL="514350" indent="-514350"/>
            <a:r>
              <a:rPr lang="en-US" dirty="0" smtClean="0"/>
              <a:t>Rule 6: </a:t>
            </a:r>
          </a:p>
          <a:p>
            <a:pPr marL="514350" indent="-514350">
              <a:buNone/>
            </a:pPr>
            <a:r>
              <a:rPr lang="en-US" dirty="0" smtClean="0"/>
              <a:t>       I3 =&gt;I1, I2, </a:t>
            </a:r>
            <a:r>
              <a:rPr lang="en-US" sz="1900" dirty="0" smtClean="0"/>
              <a:t>Confidence = support {I1, I2, I3} / support {I3} = (3/ 4)* 100 = 75%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Generate Association Rules: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Step 3: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 Prune rules that fail the </a:t>
            </a:r>
            <a:r>
              <a:rPr lang="en-US" sz="2000" i="1" dirty="0" err="1" smtClean="0">
                <a:solidFill>
                  <a:srgbClr val="FF0000"/>
                </a:solidFill>
                <a:cs typeface="Arial" charset="0"/>
              </a:rPr>
              <a:t>minsup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sz="2000" i="1" dirty="0" err="1" smtClean="0">
                <a:solidFill>
                  <a:srgbClr val="FF0000"/>
                </a:solidFill>
                <a:cs typeface="Arial" charset="0"/>
              </a:rPr>
              <a:t>minconf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 thresholds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cs typeface="Arial" charset="0"/>
              </a:rPr>
            </a:br>
            <a:r>
              <a:rPr lang="en-US" sz="2000" dirty="0" smtClean="0">
                <a:cs typeface="Arial" charset="0"/>
              </a:rPr>
              <a:t/>
            </a:r>
            <a:br>
              <a:rPr lang="en-US" sz="2000" dirty="0" smtClean="0">
                <a:cs typeface="Arial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In this example all rules satisfy minimum support and confidence criteria.</a:t>
            </a:r>
          </a:p>
          <a:p>
            <a:pPr marL="514350" indent="-514350">
              <a:buNone/>
            </a:pPr>
            <a:r>
              <a:rPr lang="en-US" sz="1900" dirty="0" smtClean="0"/>
              <a:t>            (</a:t>
            </a:r>
            <a:r>
              <a:rPr lang="en-US" sz="2000" b="1" dirty="0" smtClean="0"/>
              <a:t>Support threshold=50%, Confidence= 60%)</a:t>
            </a:r>
          </a:p>
          <a:p>
            <a:pPr marL="514350" indent="-514350">
              <a:buNone/>
            </a:pPr>
            <a:endParaRPr lang="en-US" sz="2000" b="1" dirty="0" smtClean="0"/>
          </a:p>
          <a:p>
            <a:pPr marL="514350" indent="-514350">
              <a:buNone/>
            </a:pPr>
            <a:endParaRPr lang="en-US" sz="1900" dirty="0" smtClean="0"/>
          </a:p>
          <a:p>
            <a:pPr marL="514350" indent="-514350"/>
            <a:r>
              <a:rPr lang="en-US" sz="1900" dirty="0" smtClean="0"/>
              <a:t>Hence all rules (Rule1 to Rule 6 ) are valid 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Shortcomings Of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Apriori</a:t>
            </a:r>
            <a:r>
              <a:rPr lang="en-US" dirty="0" smtClean="0"/>
              <a:t> needs a generation of candidate </a:t>
            </a:r>
            <a:r>
              <a:rPr lang="en-US" dirty="0" err="1" smtClean="0"/>
              <a:t>itemsets</a:t>
            </a:r>
            <a:r>
              <a:rPr lang="en-US" dirty="0" smtClean="0"/>
              <a:t>. These </a:t>
            </a:r>
            <a:r>
              <a:rPr lang="en-US" dirty="0" err="1" smtClean="0"/>
              <a:t>itemsets</a:t>
            </a:r>
            <a:r>
              <a:rPr lang="en-US" dirty="0" smtClean="0"/>
              <a:t> may be large in number if the </a:t>
            </a:r>
            <a:r>
              <a:rPr lang="en-US" dirty="0" err="1" smtClean="0"/>
              <a:t>itemset</a:t>
            </a:r>
            <a:r>
              <a:rPr lang="en-US" dirty="0" smtClean="0"/>
              <a:t> in the database is huge.</a:t>
            </a:r>
          </a:p>
          <a:p>
            <a:r>
              <a:rPr lang="en-US" dirty="0" err="1" smtClean="0"/>
              <a:t>Apriori</a:t>
            </a:r>
            <a:r>
              <a:rPr lang="en-US" dirty="0" smtClean="0"/>
              <a:t> needs multiple scans of the database to check the support of each </a:t>
            </a:r>
            <a:r>
              <a:rPr lang="en-US" dirty="0" err="1" smtClean="0"/>
              <a:t>itemset</a:t>
            </a:r>
            <a:r>
              <a:rPr lang="en-US" dirty="0" smtClean="0"/>
              <a:t> generated and this leads to high costs.</a:t>
            </a:r>
          </a:p>
          <a:p>
            <a:r>
              <a:rPr lang="en-US" dirty="0" smtClean="0"/>
              <a:t>These shortcomings can be overcome using the FP growth algorithm.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 Antiqua" pitchFamily="18" charset="0"/>
              </a:rPr>
              <a:t>Applications</a:t>
            </a:r>
            <a:br>
              <a:rPr lang="en-US" dirty="0" smtClean="0"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Association rules apply to supermarket transaction data, that is, to </a:t>
            </a:r>
            <a:r>
              <a:rPr lang="en-US" sz="2400" dirty="0" smtClean="0">
                <a:solidFill>
                  <a:srgbClr val="FF0000"/>
                </a:solidFill>
              </a:rPr>
              <a:t>examine the customer behavior in terms of the purchased products.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Association rules describe how often the items are purchased together.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It has many applications in the field of </a:t>
            </a:r>
          </a:p>
          <a:p>
            <a:pPr lvl="2"/>
            <a:r>
              <a:rPr lang="en-US" dirty="0" smtClean="0"/>
              <a:t>data analysis </a:t>
            </a:r>
          </a:p>
          <a:p>
            <a:pPr lvl="2"/>
            <a:r>
              <a:rPr lang="en-US" dirty="0" smtClean="0"/>
              <a:t>software bugs</a:t>
            </a:r>
          </a:p>
          <a:p>
            <a:pPr lvl="2"/>
            <a:r>
              <a:rPr lang="en-US" dirty="0" smtClean="0"/>
              <a:t> cross-marketing</a:t>
            </a:r>
          </a:p>
          <a:p>
            <a:pPr lvl="2"/>
            <a:r>
              <a:rPr lang="en-US" dirty="0" smtClean="0"/>
              <a:t> sale campaign analysis</a:t>
            </a:r>
          </a:p>
          <a:p>
            <a:pPr lvl="2"/>
            <a:r>
              <a:rPr lang="en-US" dirty="0" smtClean="0"/>
              <a:t> market basket analysis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 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1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strong association rules 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7515225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find minimum support 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Minimum Support Count= total number of transactions*support </a:t>
            </a:r>
          </a:p>
          <a:p>
            <a:r>
              <a:rPr lang="en-US" dirty="0" smtClean="0"/>
              <a:t>If the number of transactions is 5 and support is 60% ,then  minimum support count would be </a:t>
            </a:r>
            <a:r>
              <a:rPr lang="en-US" dirty="0" smtClean="0">
                <a:solidFill>
                  <a:srgbClr val="FF0000"/>
                </a:solidFill>
              </a:rPr>
              <a:t>5*60/100 = 3.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1"/>
            <a:ext cx="80009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Market Basket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Market Basket Analysis</a:t>
            </a:r>
            <a:r>
              <a:rPr lang="en-US" dirty="0" smtClean="0"/>
              <a:t> is one of the key techniques used by large retailers to </a:t>
            </a:r>
            <a:r>
              <a:rPr lang="en-US" dirty="0" smtClean="0">
                <a:solidFill>
                  <a:srgbClr val="FF0000"/>
                </a:solidFill>
              </a:rPr>
              <a:t>uncover associations between items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They try to find out associations between different items and products that can be sold together, which gives assisting in right product placement. </a:t>
            </a:r>
          </a:p>
          <a:p>
            <a:r>
              <a:rPr lang="en-US" dirty="0" smtClean="0"/>
              <a:t>Typically, it </a:t>
            </a:r>
            <a:r>
              <a:rPr lang="en-US" dirty="0" smtClean="0">
                <a:solidFill>
                  <a:srgbClr val="FF0000"/>
                </a:solidFill>
              </a:rPr>
              <a:t>figures out what products are being bought together and organizations can place products in a similar manner. </a:t>
            </a:r>
          </a:p>
          <a:p>
            <a:r>
              <a:rPr lang="en-US" dirty="0" smtClean="0"/>
              <a:t>Let’s understand this better with an example:</a:t>
            </a:r>
          </a:p>
          <a:p>
            <a:r>
              <a:rPr lang="en-US" dirty="0" smtClean="0"/>
              <a:t>People who buy Bread usually buy Butter too.</a:t>
            </a:r>
          </a:p>
          <a:p>
            <a:r>
              <a:rPr lang="en-US" dirty="0" smtClean="0"/>
              <a:t> The Marketing teams at retail stores should target customers who buy bread and butter and provide an offer to them so that they buy the third item, like eggs.</a:t>
            </a:r>
          </a:p>
          <a:p>
            <a:r>
              <a:rPr lang="en-US" dirty="0" smtClean="0"/>
              <a:t>So if customers buy bread and butter and see a discount or an offer on eggs, they will be encouraged to spend more and buy the eggs. This is called market basket analysis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Book Antiqua" pitchFamily="18" charset="0"/>
              </a:rPr>
              <a:t>Problem 2</a:t>
            </a:r>
          </a:p>
        </p:txBody>
      </p:sp>
      <p:graphicFrame>
        <p:nvGraphicFramePr>
          <p:cNvPr id="83022" name="Group 7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115118"/>
        </p:xfrm>
        <a:graphic>
          <a:graphicData uri="http://schemas.openxmlformats.org/drawingml/2006/table">
            <a:tbl>
              <a:tblPr/>
              <a:tblGrid>
                <a:gridCol w="3749675"/>
                <a:gridCol w="37496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TID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List of Items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I2, I5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I4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I2, I4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I3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I3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I2 ,I3, I5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marL="236822" marR="23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I2, I3</a:t>
                      </a:r>
                    </a:p>
                  </a:txBody>
                  <a:tcPr marL="236822" marR="23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88D0C-01AA-4092-8EBB-C1C9CA893D8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6388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Suppose min. support count required is 2 (i.e. </a:t>
            </a:r>
            <a:r>
              <a:rPr lang="en-US" dirty="0" err="1" smtClean="0">
                <a:solidFill>
                  <a:schemeClr val="hlink"/>
                </a:solidFill>
                <a:latin typeface="Book Antiqua" pitchFamily="18" charset="0"/>
              </a:rPr>
              <a:t>min_sup</a:t>
            </a:r>
            <a:r>
              <a:rPr lang="en-US" dirty="0" smtClean="0">
                <a:solidFill>
                  <a:schemeClr val="hlink"/>
                </a:solidFill>
                <a:latin typeface="Book Antiqua" pitchFamily="18" charset="0"/>
              </a:rPr>
              <a:t> = 2/9 = 22 % 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r>
              <a:rPr lang="en-US" dirty="0" smtClean="0">
                <a:latin typeface="Book Antiqua" pitchFamily="18" charset="0"/>
              </a:rPr>
              <a:t>Let </a:t>
            </a:r>
            <a:r>
              <a:rPr lang="en-US" dirty="0" smtClean="0">
                <a:solidFill>
                  <a:schemeClr val="hlink"/>
                </a:solidFill>
                <a:latin typeface="Book Antiqua" pitchFamily="18" charset="0"/>
              </a:rPr>
              <a:t>minimum confidence required is 70%.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Definitions: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5105400" cy="5791200"/>
          </a:xfrm>
          <a:noFill/>
        </p:spPr>
        <p:txBody>
          <a:bodyPr>
            <a:noAutofit/>
          </a:bodyPr>
          <a:lstStyle/>
          <a:p>
            <a:pPr marL="342900" indent="-342900"/>
            <a:r>
              <a:rPr lang="en-US" sz="2400" b="1" dirty="0" err="1" smtClean="0"/>
              <a:t>Itemset</a:t>
            </a:r>
            <a:endParaRPr lang="en-US" sz="2400" b="1" dirty="0" smtClean="0"/>
          </a:p>
          <a:p>
            <a:pPr marL="742950" lvl="1" indent="-285750"/>
            <a:r>
              <a:rPr lang="en-US" sz="2400" dirty="0" smtClean="0"/>
              <a:t>A collection of one or more items</a:t>
            </a:r>
          </a:p>
          <a:p>
            <a:pPr marL="1143000" lvl="2" indent="-228600"/>
            <a:r>
              <a:rPr lang="en-US" dirty="0" smtClean="0"/>
              <a:t>Example: {Milk, Bread, Diaper}</a:t>
            </a:r>
          </a:p>
          <a:p>
            <a:pPr marL="742950" lvl="1" indent="-285750"/>
            <a:r>
              <a:rPr lang="en-US" sz="2400" dirty="0" smtClean="0"/>
              <a:t>k-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marL="1143000" lvl="2" indent="-228600"/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that contains k items</a:t>
            </a:r>
            <a:endParaRPr lang="en-US" b="1" dirty="0" smtClean="0"/>
          </a:p>
          <a:p>
            <a:pPr marL="342900" indent="-342900"/>
            <a:r>
              <a:rPr lang="en-US" sz="2400" b="1" dirty="0" smtClean="0"/>
              <a:t>Support count (</a:t>
            </a:r>
            <a:r>
              <a:rPr lang="en-US" sz="2400" b="1" dirty="0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2400" dirty="0" smtClean="0"/>
              <a:t>Frequency of occurrence of an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marL="742950" lvl="1" indent="-285750"/>
            <a:r>
              <a:rPr lang="en-US" sz="2400" dirty="0" smtClean="0"/>
              <a:t>E.g.   </a:t>
            </a:r>
            <a:r>
              <a:rPr lang="en-US" sz="2400" dirty="0" smtClean="0">
                <a:sym typeface="Symbol" pitchFamily="18" charset="2"/>
              </a:rPr>
              <a:t>({Milk, </a:t>
            </a:r>
            <a:r>
              <a:rPr lang="en-US" sz="2400" dirty="0" err="1" smtClean="0">
                <a:sym typeface="Symbol" pitchFamily="18" charset="2"/>
              </a:rPr>
              <a:t>Bread,Diaper</a:t>
            </a:r>
            <a:r>
              <a:rPr lang="en-US" sz="2400" dirty="0" smtClean="0">
                <a:sym typeface="Symbol" pitchFamily="18" charset="2"/>
              </a:rPr>
              <a:t>}) = 2 </a:t>
            </a:r>
            <a:endParaRPr lang="en-US" sz="2400" dirty="0" smtClean="0"/>
          </a:p>
        </p:txBody>
      </p:sp>
      <p:graphicFrame>
        <p:nvGraphicFramePr>
          <p:cNvPr id="2050" name="Object 45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410200" y="2089152"/>
          <a:ext cx="3657600" cy="2195513"/>
        </p:xfrm>
        <a:graphic>
          <a:graphicData uri="http://schemas.openxmlformats.org/presentationml/2006/ole">
            <p:oleObj spid="_x0000_s39938" name="Document" r:id="rId3" imgW="3359338" imgH="20155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Definition: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791200"/>
          </a:xfrm>
          <a:noFill/>
        </p:spPr>
        <p:txBody>
          <a:bodyPr>
            <a:noAutofit/>
          </a:bodyPr>
          <a:lstStyle/>
          <a:p>
            <a:pPr marL="342900" indent="-342900"/>
            <a:r>
              <a:rPr lang="en-US" sz="2800" b="1" dirty="0" smtClean="0"/>
              <a:t>Support</a:t>
            </a:r>
          </a:p>
          <a:p>
            <a:pPr marL="742950" lvl="1" indent="-285750"/>
            <a:r>
              <a:rPr lang="en-US" dirty="0" smtClean="0"/>
              <a:t>Fraction of transactions that contain an </a:t>
            </a:r>
            <a:r>
              <a:rPr lang="en-US" dirty="0" err="1" smtClean="0"/>
              <a:t>itemset</a:t>
            </a:r>
            <a:endParaRPr lang="en-US" dirty="0" smtClean="0"/>
          </a:p>
          <a:p>
            <a:pPr marL="742950" lvl="1" indent="-285750"/>
            <a:r>
              <a:rPr lang="en-US" dirty="0" smtClean="0"/>
              <a:t>E.g.   s({Milk, Bread, Diaper}) = 2/5</a:t>
            </a:r>
          </a:p>
          <a:p>
            <a:pPr marL="342900" indent="-342900"/>
            <a:r>
              <a:rPr lang="en-US" sz="2800" b="1" dirty="0" smtClean="0"/>
              <a:t>Frequent </a:t>
            </a:r>
            <a:r>
              <a:rPr lang="en-US" sz="2800" b="1" dirty="0" err="1" smtClean="0"/>
              <a:t>Itemset</a:t>
            </a:r>
            <a:endParaRPr lang="en-US" sz="2800" b="1" dirty="0" smtClean="0"/>
          </a:p>
          <a:p>
            <a:pPr marL="742950" lvl="1" indent="-285750"/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whose support is greater than or equal to a </a:t>
            </a:r>
            <a:r>
              <a:rPr lang="en-US" i="1" dirty="0" err="1" smtClean="0"/>
              <a:t>minsup</a:t>
            </a:r>
            <a:r>
              <a:rPr lang="en-US" dirty="0" smtClean="0"/>
              <a:t> threshold</a:t>
            </a:r>
          </a:p>
        </p:txBody>
      </p:sp>
      <p:graphicFrame>
        <p:nvGraphicFramePr>
          <p:cNvPr id="2050" name="Object 45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410200" y="2089152"/>
          <a:ext cx="3657600" cy="2195513"/>
        </p:xfrm>
        <a:graphic>
          <a:graphicData uri="http://schemas.openxmlformats.org/presentationml/2006/ole">
            <p:oleObj spid="_x0000_s2050" name="Document" r:id="rId3" imgW="3359338" imgH="20155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1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 dirty="0"/>
              <a:t>An implication expression of the form X </a:t>
            </a:r>
            <a:r>
              <a:rPr lang="en-US" sz="2000" b="0" dirty="0">
                <a:sym typeface="Symbol" pitchFamily="18" charset="2"/>
              </a:rPr>
              <a:t> Y, where X and Y are </a:t>
            </a:r>
            <a:r>
              <a:rPr lang="en-US" sz="2000" b="0" dirty="0" err="1">
                <a:sym typeface="Symbol" pitchFamily="18" charset="2"/>
              </a:rPr>
              <a:t>itemsets</a:t>
            </a:r>
            <a:endParaRPr lang="en-US" sz="2000" b="0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 dirty="0"/>
              <a:t>Example:</a:t>
            </a:r>
            <a:br>
              <a:rPr lang="en-US" sz="2000" b="0" dirty="0"/>
            </a:br>
            <a:r>
              <a:rPr lang="en-US" sz="2000" b="0" dirty="0"/>
              <a:t>   {Milk, Diaper} </a:t>
            </a:r>
            <a:r>
              <a:rPr lang="en-US" sz="2000" b="0" dirty="0">
                <a:sym typeface="Symbol" pitchFamily="18" charset="2"/>
              </a:rPr>
              <a:t> {Beer}</a:t>
            </a:r>
            <a:r>
              <a:rPr lang="en-US" sz="2000" b="0" dirty="0"/>
              <a:t> </a:t>
            </a:r>
            <a:endParaRPr lang="en-US" sz="20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 b="1" dirty="0"/>
              <a:t>Rule Evaluation Metrics</a:t>
            </a:r>
            <a:endParaRPr lang="en-US" sz="2000" b="1" dirty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 dirty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2000" b="0" dirty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 dirty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2000" b="0" dirty="0"/>
              <a:t>Measures how often items in Y </a:t>
            </a:r>
            <a:br>
              <a:rPr lang="en-US" sz="2000" b="0" dirty="0"/>
            </a:br>
            <a:r>
              <a:rPr lang="en-US" sz="2000" b="0" dirty="0"/>
              <a:t>appear in transactions that</a:t>
            </a:r>
            <a:br>
              <a:rPr lang="en-US" sz="2000" b="0" dirty="0"/>
            </a:br>
            <a:r>
              <a:rPr lang="en-US" sz="2000" b="0" dirty="0"/>
              <a:t>contain X</a:t>
            </a:r>
          </a:p>
        </p:txBody>
      </p:sp>
      <p:graphicFrame>
        <p:nvGraphicFramePr>
          <p:cNvPr id="3074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556250" y="685800"/>
          <a:ext cx="3587750" cy="2152651"/>
        </p:xfrm>
        <a:graphic>
          <a:graphicData uri="http://schemas.openxmlformats.org/presentationml/2006/ole">
            <p:oleObj spid="_x0000_s3074" name="Document" r:id="rId3" imgW="3359338" imgH="20155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Support and Confidence for </a:t>
            </a:r>
            <a:r>
              <a:rPr lang="en-US" b="1" dirty="0" err="1" smtClean="0"/>
              <a:t>Itemset</a:t>
            </a:r>
            <a:r>
              <a:rPr lang="en-US" b="1" dirty="0" smtClean="0"/>
              <a:t> A and B are represented by formulas: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5437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smtClean="0">
                <a:solidFill>
                  <a:srgbClr val="3A3A3A"/>
                </a:solidFill>
                <a:latin typeface="Work Sans"/>
                <a:cs typeface="Arial" pitchFamily="34" charset="0"/>
              </a:rPr>
              <a:t>Support and Confidence can be represented by the following example:</a:t>
            </a:r>
            <a:r>
              <a:rPr lang="en-US" sz="2000" dirty="0" smtClean="0">
                <a:solidFill>
                  <a:srgbClr val="3A3A3A"/>
                </a:solidFill>
                <a:latin typeface="inherit"/>
                <a:cs typeface="Arial" pitchFamily="34" charset="0"/>
              </a:rPr>
              <a:t/>
            </a:r>
            <a:br>
              <a:rPr lang="en-US" sz="2000" dirty="0" smtClean="0">
                <a:solidFill>
                  <a:srgbClr val="3A3A3A"/>
                </a:solidFill>
                <a:latin typeface="inherit"/>
                <a:cs typeface="Arial" pitchFamily="34" charset="0"/>
              </a:rPr>
            </a:br>
            <a:endParaRPr lang="en-US" sz="2000" dirty="0"/>
          </a:p>
        </p:txBody>
      </p:sp>
      <p:sp>
        <p:nvSpPr>
          <p:cNvPr id="2764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9336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inherit"/>
                <a:cs typeface="Arial" pitchFamily="34" charset="0"/>
              </a:rPr>
              <a:t>Bread=&gt; butter [support=2%, confidence-60%]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3A3A3A"/>
              </a:solidFill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  <a:cs typeface="Arial" pitchFamily="34" charset="0"/>
              </a:rPr>
              <a:t>The above statement is an example of an association rule.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Work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  <a:cs typeface="Arial" pitchFamily="34" charset="0"/>
              </a:rPr>
              <a:t>This means that there is a 2% transaction that bought bread and butter together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Work Sans"/>
                <a:cs typeface="Arial" pitchFamily="34" charset="0"/>
              </a:rPr>
              <a:t>and there are 60% of customers who bought bread as well as butter.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1518</Words>
  <Application>Microsoft Office PowerPoint</Application>
  <PresentationFormat>On-screen Show (4:3)</PresentationFormat>
  <Paragraphs>270</Paragraphs>
  <Slides>48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Office Theme</vt:lpstr>
      <vt:lpstr>Document</vt:lpstr>
      <vt:lpstr>Equation</vt:lpstr>
      <vt:lpstr>VISIO</vt:lpstr>
      <vt:lpstr>Association Rules Mining</vt:lpstr>
      <vt:lpstr>Basic Concepts of Association Rule Mining</vt:lpstr>
      <vt:lpstr>Association Rule Mining</vt:lpstr>
      <vt:lpstr>Applications </vt:lpstr>
      <vt:lpstr>Definitions:</vt:lpstr>
      <vt:lpstr>Definition:</vt:lpstr>
      <vt:lpstr>Slide 7</vt:lpstr>
      <vt:lpstr>Support and Confidence for Itemset A and B are represented by formulas:</vt:lpstr>
      <vt:lpstr>Support and Confidence can be represented by the following example: </vt:lpstr>
      <vt:lpstr>Example of support and Confidence</vt:lpstr>
      <vt:lpstr>What Is A Frequent Itemset? </vt:lpstr>
      <vt:lpstr>Problem 1</vt:lpstr>
      <vt:lpstr>Problem 1-answer</vt:lpstr>
      <vt:lpstr>Problem 2</vt:lpstr>
      <vt:lpstr>Problem 2</vt:lpstr>
      <vt:lpstr>Problem 3</vt:lpstr>
      <vt:lpstr>Problem 3-answer</vt:lpstr>
      <vt:lpstr>Problem 4</vt:lpstr>
      <vt:lpstr>Association Rule Mining Task</vt:lpstr>
      <vt:lpstr>Mining Association Rules</vt:lpstr>
      <vt:lpstr>Frequent Item set Generation Algorithms </vt:lpstr>
      <vt:lpstr>Apriori Algorithm – Frequent Pattern Algorithms </vt:lpstr>
      <vt:lpstr>The steps followed in the Apriori Algorithm of data mining are: </vt:lpstr>
      <vt:lpstr>Frequent Itemset Generation</vt:lpstr>
      <vt:lpstr>The Apriori Algorithm : Pseudo code</vt:lpstr>
      <vt:lpstr>Example of Apriori:  Support threshold=50%, Confidence= 60%</vt:lpstr>
      <vt:lpstr>1. Count Of Each Item  TABLE-2</vt:lpstr>
      <vt:lpstr>2. Prune Step (Generating frequent 1 itemset-L1)  TABLE -2 shows that I5 item does not meet min_sup=3, thus it is deleted, only I1, I2, I3, I4 meet min_sup count.</vt:lpstr>
      <vt:lpstr>3. Join Step:  Form 2-itemset from  from TABLE-3 and  find out the occurrences of 2-itemset.</vt:lpstr>
      <vt:lpstr>4. Prune Step:(Generating frequent 2 itemset-L1)   TABLE -4 shows that item set {I1, I4} and {I3, I4} does not meet min_sup, thus it is deleted.</vt:lpstr>
      <vt:lpstr>5. Join Step: (L2 join L2) Form 3-itemset.</vt:lpstr>
      <vt:lpstr>5. Join Step:</vt:lpstr>
      <vt:lpstr>6.PRUNE STEP</vt:lpstr>
      <vt:lpstr>Generate Association Rules:</vt:lpstr>
      <vt:lpstr>Generate Association Rules: Step 1:  List all possible association rules </vt:lpstr>
      <vt:lpstr>  Generate Association Rules: Step 2:Compute the support and confidence for each rule   </vt:lpstr>
      <vt:lpstr>  Generate Association Rules: Step 2:Compute the support and confidence for each rule   </vt:lpstr>
      <vt:lpstr>  Generate Association Rules: Step 3: Prune rules that fail the minsup and minconf thresholds   </vt:lpstr>
      <vt:lpstr>Shortcomings Of Apriori Algorithm </vt:lpstr>
      <vt:lpstr>University  question</vt:lpstr>
      <vt:lpstr>Find the strong association rules </vt:lpstr>
      <vt:lpstr>To find minimum support  count </vt:lpstr>
      <vt:lpstr>Slide 43</vt:lpstr>
      <vt:lpstr>Slide 44</vt:lpstr>
      <vt:lpstr>Slide 45</vt:lpstr>
      <vt:lpstr>Slide 46</vt:lpstr>
      <vt:lpstr>Market Basket Analysis </vt:lpstr>
      <vt:lpstr>Problem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</dc:title>
  <dc:creator>Divya</dc:creator>
  <cp:lastModifiedBy>CSE</cp:lastModifiedBy>
  <cp:revision>53</cp:revision>
  <dcterms:created xsi:type="dcterms:W3CDTF">2018-03-12T06:06:01Z</dcterms:created>
  <dcterms:modified xsi:type="dcterms:W3CDTF">2021-05-27T19:15:55Z</dcterms:modified>
</cp:coreProperties>
</file>