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74" r:id="rId4"/>
    <p:sldId id="277" r:id="rId5"/>
    <p:sldId id="279" r:id="rId6"/>
    <p:sldId id="296" r:id="rId7"/>
    <p:sldId id="266" r:id="rId8"/>
    <p:sldId id="259" r:id="rId9"/>
    <p:sldId id="260" r:id="rId10"/>
    <p:sldId id="261" r:id="rId11"/>
    <p:sldId id="283" r:id="rId12"/>
    <p:sldId id="287" r:id="rId13"/>
    <p:sldId id="329" r:id="rId14"/>
    <p:sldId id="288" r:id="rId15"/>
    <p:sldId id="289" r:id="rId16"/>
    <p:sldId id="290" r:id="rId17"/>
    <p:sldId id="291" r:id="rId18"/>
    <p:sldId id="292" r:id="rId19"/>
    <p:sldId id="293" r:id="rId20"/>
    <p:sldId id="295" r:id="rId21"/>
    <p:sldId id="297" r:id="rId22"/>
    <p:sldId id="294" r:id="rId23"/>
    <p:sldId id="299" r:id="rId24"/>
    <p:sldId id="300" r:id="rId25"/>
    <p:sldId id="301" r:id="rId26"/>
    <p:sldId id="298" r:id="rId27"/>
    <p:sldId id="302" r:id="rId28"/>
    <p:sldId id="303" r:id="rId29"/>
    <p:sldId id="330" r:id="rId30"/>
    <p:sldId id="331" r:id="rId31"/>
    <p:sldId id="332" r:id="rId32"/>
    <p:sldId id="333" r:id="rId33"/>
    <p:sldId id="334" r:id="rId34"/>
    <p:sldId id="335" r:id="rId35"/>
    <p:sldId id="307" r:id="rId36"/>
    <p:sldId id="337" r:id="rId37"/>
    <p:sldId id="308" r:id="rId38"/>
    <p:sldId id="309" r:id="rId39"/>
    <p:sldId id="310" r:id="rId40"/>
    <p:sldId id="311" r:id="rId41"/>
    <p:sldId id="338" r:id="rId42"/>
    <p:sldId id="312" r:id="rId43"/>
    <p:sldId id="313" r:id="rId44"/>
    <p:sldId id="314" r:id="rId45"/>
    <p:sldId id="315" r:id="rId46"/>
    <p:sldId id="316" r:id="rId47"/>
    <p:sldId id="305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6" r:id="rId57"/>
    <p:sldId id="325" r:id="rId58"/>
    <p:sldId id="327" r:id="rId59"/>
    <p:sldId id="328" r:id="rId60"/>
    <p:sldId id="344" r:id="rId61"/>
    <p:sldId id="285" r:id="rId62"/>
    <p:sldId id="286" r:id="rId63"/>
    <p:sldId id="339" r:id="rId64"/>
    <p:sldId id="341" r:id="rId65"/>
    <p:sldId id="342" r:id="rId66"/>
    <p:sldId id="343" r:id="rId67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324" y="-102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0228E-CA7D-44E1-9CA5-A775ACACB40A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23BBF-9430-473B-8B6C-77413E60B0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974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D0AC5-EB4F-4CA7-9644-5A3383C2C621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63505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7F4913-045F-420C-8E71-7EF7B49EB9A5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286928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685800"/>
            <a:ext cx="594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23BBF-9430-473B-8B6C-77413E60B02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911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685800"/>
            <a:ext cx="594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23BBF-9430-473B-8B6C-77413E60B02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246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685800"/>
            <a:ext cx="594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23BBF-9430-473B-8B6C-77413E60B02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656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388-21BE-4101-A0DE-AD2C47D06379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0707-CDF1-448E-9483-F8AD3716F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388-21BE-4101-A0DE-AD2C47D06379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0707-CDF1-448E-9483-F8AD3716F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388-21BE-4101-A0DE-AD2C47D06379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0707-CDF1-448E-9483-F8AD3716F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388-21BE-4101-A0DE-AD2C47D06379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0707-CDF1-448E-9483-F8AD3716F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388-21BE-4101-A0DE-AD2C47D06379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0707-CDF1-448E-9483-F8AD3716F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388-21BE-4101-A0DE-AD2C47D06379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0707-CDF1-448E-9483-F8AD3716F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388-21BE-4101-A0DE-AD2C47D06379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0707-CDF1-448E-9483-F8AD3716F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388-21BE-4101-A0DE-AD2C47D06379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0707-CDF1-448E-9483-F8AD3716F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388-21BE-4101-A0DE-AD2C47D06379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0707-CDF1-448E-9483-F8AD3716F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388-21BE-4101-A0DE-AD2C47D06379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0707-CDF1-448E-9483-F8AD3716F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388-21BE-4101-A0DE-AD2C47D06379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0707-CDF1-448E-9483-F8AD3716F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4388-21BE-4101-A0DE-AD2C47D06379}" type="datetimeFigureOut">
              <a:rPr lang="en-US" smtClean="0"/>
              <a:pPr/>
              <a:t>02-Jun-21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0707-CDF1-448E-9483-F8AD3716F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-means algorithm working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First, it randomly selects </a:t>
            </a:r>
            <a:r>
              <a:rPr lang="en-US" i="1" dirty="0" smtClean="0"/>
              <a:t>k</a:t>
            </a:r>
            <a:r>
              <a:rPr lang="en-US" dirty="0" smtClean="0"/>
              <a:t> of the objects, each of which initially represents a cluster mean or center.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For each of the remaining objects, an object is assigned to the cluster to which it is the most similar</a:t>
            </a:r>
            <a:r>
              <a:rPr lang="en-US" dirty="0" smtClean="0">
                <a:solidFill>
                  <a:srgbClr val="FF0000"/>
                </a:solidFill>
              </a:rPr>
              <a:t>, based on the distance between the object and the cluster mean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It then computes the new mean for each cluster.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This process iterates until the criterion function converges.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Algorithm- K means clustering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the value of </a:t>
            </a:r>
            <a:r>
              <a:rPr lang="en-US" dirty="0" err="1" smtClean="0"/>
              <a:t>k,ie</a:t>
            </a:r>
            <a:r>
              <a:rPr lang="en-US" dirty="0" smtClean="0"/>
              <a:t> the number of clusters  to be formed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 </a:t>
            </a:r>
            <a:r>
              <a:rPr lang="en-US" i="1" dirty="0" smtClean="0"/>
              <a:t>k</a:t>
            </a:r>
            <a:r>
              <a:rPr lang="en-US" dirty="0" smtClean="0"/>
              <a:t> points at random as cluster centers.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objects to their closest cluster center according to the </a:t>
            </a:r>
            <a:r>
              <a:rPr lang="en-US" i="1" dirty="0" smtClean="0"/>
              <a:t>Euclidean distance</a:t>
            </a:r>
            <a:r>
              <a:rPr lang="en-US" dirty="0" smtClean="0"/>
              <a:t> 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</a:t>
            </a:r>
            <a:r>
              <a:rPr lang="en-US" dirty="0" err="1" smtClean="0"/>
              <a:t>centroid</a:t>
            </a:r>
            <a:r>
              <a:rPr lang="en-US" dirty="0" smtClean="0"/>
              <a:t> or mean of all objects in each cluster.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2, 3 and 4 until the same points are assigned to each cluster in consecutive rounds.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" y="304800"/>
            <a:ext cx="106984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K means clustering for one 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600200"/>
            <a:ext cx="10698480" cy="5257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will apply k-means on the following 1 dimensional data set for K=2.</a:t>
            </a:r>
          </a:p>
          <a:p>
            <a:r>
              <a:rPr lang="en-US" sz="2800" dirty="0" smtClean="0"/>
              <a:t>Data set {2, 4, 10, 12, 3, 20, 30, 11, 25}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" y="304800"/>
            <a:ext cx="106984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K means clustering for one 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600200"/>
            <a:ext cx="10698480" cy="5257800"/>
          </a:xfrm>
        </p:spPr>
        <p:txBody>
          <a:bodyPr>
            <a:noAutofit/>
          </a:bodyPr>
          <a:lstStyle/>
          <a:p>
            <a:r>
              <a:rPr lang="en-US" sz="2400" b="1" u="sng" dirty="0" smtClean="0"/>
              <a:t>Iteration 1</a:t>
            </a:r>
            <a:endParaRPr lang="en-US" sz="2400" u="sng" dirty="0" smtClean="0"/>
          </a:p>
          <a:p>
            <a:r>
              <a:rPr lang="en-US" sz="2400" dirty="0" smtClean="0"/>
              <a:t>M1, M2 are the two randomly selected </a:t>
            </a:r>
            <a:r>
              <a:rPr lang="en-US" sz="2400" dirty="0" err="1" smtClean="0"/>
              <a:t>centroids</a:t>
            </a:r>
            <a:r>
              <a:rPr lang="en-US" sz="2400" dirty="0" smtClean="0"/>
              <a:t>             where M1= 4, M2=11</a:t>
            </a:r>
          </a:p>
          <a:p>
            <a:pPr>
              <a:buNone/>
            </a:pPr>
            <a:r>
              <a:rPr lang="en-US" sz="2400" dirty="0" smtClean="0"/>
              <a:t>       and the initial clusters are C1= {4}, C2= {11}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Calculate the Euclidean distance as</a:t>
            </a:r>
          </a:p>
          <a:p>
            <a:pPr lvl="1"/>
            <a:r>
              <a:rPr lang="en-US" sz="2400" dirty="0" smtClean="0"/>
              <a:t>Distance 1(D1)=|xi-c1|</a:t>
            </a:r>
          </a:p>
          <a:p>
            <a:pPr lvl="1"/>
            <a:r>
              <a:rPr lang="en-US" sz="2400" dirty="0" smtClean="0"/>
              <a:t>Distance 2(D2)=|xi-c2|,Where xi is the data point.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D1 is the distance from C1 </a:t>
            </a:r>
          </a:p>
          <a:p>
            <a:r>
              <a:rPr lang="en-US" sz="2400" dirty="0" smtClean="0"/>
              <a:t>D2 is the distance from C2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4960" y="1219200"/>
            <a:ext cx="812292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84960" y="4572001"/>
            <a:ext cx="931164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 we can see in the above table, 2 </a:t>
            </a:r>
            <a:r>
              <a:rPr lang="en-US" dirty="0" err="1" smtClean="0"/>
              <a:t>datapoints</a:t>
            </a:r>
            <a:r>
              <a:rPr lang="en-US" dirty="0" smtClean="0"/>
              <a:t> are added to cluster C1 and other </a:t>
            </a:r>
            <a:r>
              <a:rPr lang="en-US" dirty="0" err="1" smtClean="0"/>
              <a:t>datapoints</a:t>
            </a:r>
            <a:r>
              <a:rPr lang="en-US" dirty="0" smtClean="0"/>
              <a:t> added to cluster C2</a:t>
            </a:r>
          </a:p>
          <a:p>
            <a:r>
              <a:rPr lang="en-US" dirty="0" smtClean="0"/>
              <a:t>Therefore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C1= {2, 4, 3}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C2= {10, 12, 20, 30, 11, 25}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140" y="1371600"/>
            <a:ext cx="69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600" b="1" dirty="0" smtClean="0"/>
              <a:t>11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151120" y="1371600"/>
            <a:ext cx="59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(4)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Now,  We re-compute the new cluster clusters.</a:t>
            </a:r>
            <a:br>
              <a:rPr lang="en-US" sz="1800" dirty="0" smtClean="0"/>
            </a:br>
            <a:r>
              <a:rPr lang="en-US" sz="1800" dirty="0" smtClean="0"/>
              <a:t>The new cluster center is computed by taking mean of all the points contained in that cluster.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new mean of </a:t>
            </a:r>
            <a:r>
              <a:rPr lang="en-US" dirty="0" err="1" smtClean="0"/>
              <a:t>datapoints</a:t>
            </a:r>
            <a:r>
              <a:rPr lang="en-US" dirty="0" smtClean="0"/>
              <a:t> in C1 and C2.</a:t>
            </a:r>
          </a:p>
          <a:p>
            <a:r>
              <a:rPr lang="en-US" dirty="0" smtClean="0"/>
              <a:t>Therefore</a:t>
            </a:r>
          </a:p>
          <a:p>
            <a:r>
              <a:rPr lang="en-US" dirty="0" smtClean="0"/>
              <a:t>M1= (2+3+4)/3= 3</a:t>
            </a:r>
          </a:p>
          <a:p>
            <a:r>
              <a:rPr lang="en-US" dirty="0" smtClean="0"/>
              <a:t>M2= (10+12+20+30+11+25)/6= 18</a:t>
            </a:r>
          </a:p>
          <a:p>
            <a:r>
              <a:rPr lang="en-US" dirty="0" smtClean="0"/>
              <a:t>Calculating distance and updating clusters based on table below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Iteration 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8720" y="838200"/>
            <a:ext cx="1020318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377440" y="5105401"/>
            <a:ext cx="59436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New Clusters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C1= {2, 3, 4, 10}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C2= {12, 20, 30, 11, 25}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6420" y="990600"/>
            <a:ext cx="69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(3)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627620" y="1066800"/>
            <a:ext cx="7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(</a:t>
            </a:r>
            <a:r>
              <a:rPr lang="en-US" b="1" dirty="0" smtClean="0"/>
              <a:t>18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Now,  We re-compute the new cluster clusters.</a:t>
            </a:r>
            <a:br>
              <a:rPr lang="en-US" sz="2000" dirty="0" smtClean="0"/>
            </a:br>
            <a:r>
              <a:rPr lang="en-US" sz="2000" dirty="0" smtClean="0"/>
              <a:t>The new cluster center is computed by taking mean of all the points contained in that cluster.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new mean of </a:t>
            </a:r>
            <a:r>
              <a:rPr lang="en-US" dirty="0" err="1" smtClean="0"/>
              <a:t>datapoints</a:t>
            </a:r>
            <a:r>
              <a:rPr lang="en-US" dirty="0" smtClean="0"/>
              <a:t> in C1 and C2.</a:t>
            </a:r>
          </a:p>
          <a:p>
            <a:r>
              <a:rPr lang="en-US" dirty="0" smtClean="0"/>
              <a:t>Therefore</a:t>
            </a:r>
          </a:p>
          <a:p>
            <a:pPr lvl="1"/>
            <a:r>
              <a:rPr lang="en-US" dirty="0" smtClean="0"/>
              <a:t>M1= (2+3+4+10)/4= 4.75</a:t>
            </a:r>
          </a:p>
          <a:p>
            <a:pPr lvl="1"/>
            <a:r>
              <a:rPr lang="en-US" dirty="0" smtClean="0"/>
              <a:t>M2= (12+20+30+11+25)/5= 19.6</a:t>
            </a:r>
          </a:p>
          <a:p>
            <a:r>
              <a:rPr lang="en-US" dirty="0" smtClean="0"/>
              <a:t>Calculating distance and updating clusters based on table below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69848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Iteration 3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6840" y="1219200"/>
            <a:ext cx="94107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80260" y="4800600"/>
            <a:ext cx="5943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New Clusters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C1= {2, 3, 4, 10, 12, 11}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C2= {20, 30, 25}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4880" y="1295400"/>
            <a:ext cx="12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4.75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38900" y="1295400"/>
            <a:ext cx="12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19.6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Now,  We re-compute the new cluster clusters.</a:t>
            </a:r>
            <a:br>
              <a:rPr lang="en-US" sz="2400" dirty="0" smtClean="0"/>
            </a:br>
            <a:r>
              <a:rPr lang="en-US" sz="2400" dirty="0" smtClean="0"/>
              <a:t>The new cluster center is computed by taking mean of all the points contained in that cluster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new mean of data points in C1 and C2.</a:t>
            </a:r>
          </a:p>
          <a:p>
            <a:r>
              <a:rPr lang="en-US" dirty="0" smtClean="0"/>
              <a:t>Therefore</a:t>
            </a:r>
          </a:p>
          <a:p>
            <a:pPr lvl="1"/>
            <a:r>
              <a:rPr lang="en-US" dirty="0" smtClean="0"/>
              <a:t>M1= (2+3+4+10+12+11)/6=7</a:t>
            </a:r>
          </a:p>
          <a:p>
            <a:pPr lvl="1"/>
            <a:r>
              <a:rPr lang="en-US" dirty="0" smtClean="0"/>
              <a:t>M2= (20+30+25)/3= 25</a:t>
            </a:r>
          </a:p>
          <a:p>
            <a:r>
              <a:rPr lang="en-US" dirty="0" smtClean="0"/>
              <a:t>Calculating distance and updating clusters based on table below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Clustering </a:t>
            </a:r>
            <a:r>
              <a:rPr lang="en-US" dirty="0"/>
              <a:t>is the process of grouping the data into classes or</a:t>
            </a:r>
            <a:r>
              <a:rPr lang="en-US" i="1" dirty="0"/>
              <a:t> clusters</a:t>
            </a:r>
            <a:r>
              <a:rPr lang="en-US" dirty="0"/>
              <a:t>, so that</a:t>
            </a:r>
            <a:r>
              <a:rPr lang="en-US" i="1" dirty="0"/>
              <a:t> </a:t>
            </a:r>
            <a:r>
              <a:rPr lang="en-US" dirty="0"/>
              <a:t>objects within a </a:t>
            </a:r>
            <a:r>
              <a:rPr lang="en-US" dirty="0" smtClean="0"/>
              <a:t>cluster </a:t>
            </a:r>
            <a:r>
              <a:rPr lang="en-US" dirty="0"/>
              <a:t>have high similarity in comparison to one another but are very dissimilar to objects in other clusters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hlink"/>
                </a:solidFill>
              </a:rPr>
              <a:t>Also called Unsupervised learning</a:t>
            </a:r>
            <a:r>
              <a:rPr lang="en-US" dirty="0" smtClean="0"/>
              <a:t>: no predefined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Iteration 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2480" y="1371600"/>
            <a:ext cx="1050036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90600" y="3962400"/>
            <a:ext cx="97078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New Clusters</a:t>
            </a:r>
          </a:p>
          <a:p>
            <a:r>
              <a:rPr lang="en-US" sz="2000" dirty="0" smtClean="0"/>
              <a:t>C1= {2, 3, 4, 10, 12, 11}</a:t>
            </a:r>
          </a:p>
          <a:p>
            <a:r>
              <a:rPr lang="en-US" sz="2000" dirty="0" smtClean="0"/>
              <a:t>C2= {20, 30, 25}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 we can see that the data points in the cluster C1 and C2 in iteration 3 are same as the data points of the cluster C1 and C2 of iteration 2.</a:t>
            </a:r>
          </a:p>
          <a:p>
            <a:endParaRPr lang="en-US" dirty="0" smtClean="0"/>
          </a:p>
          <a:p>
            <a:r>
              <a:rPr lang="en-US" dirty="0" smtClean="0"/>
              <a:t>It means that none of the data points has moved to other cluster. Also the means/</a:t>
            </a:r>
            <a:r>
              <a:rPr lang="en-US" dirty="0" err="1" smtClean="0"/>
              <a:t>centeroid</a:t>
            </a:r>
            <a:r>
              <a:rPr lang="en-US" dirty="0" smtClean="0"/>
              <a:t> of these clusters is constant. So this becomes the stopping condition for our algorithm.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1143000"/>
            <a:ext cx="12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53940" y="11430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K means clustering for one 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4000"/>
            <a:ext cx="1069848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err="1" smtClean="0"/>
              <a:t>Example</a:t>
            </a:r>
            <a:r>
              <a:rPr lang="en-US" dirty="0" err="1" smtClean="0"/>
              <a:t>:Suppose</a:t>
            </a:r>
            <a:r>
              <a:rPr lang="en-US" dirty="0" smtClean="0"/>
              <a:t> we want to group the visitors to a website using just their age (one-dimensional space) as </a:t>
            </a:r>
            <a:r>
              <a:rPr lang="en-US" dirty="0" err="1" smtClean="0"/>
              <a:t>follows:</a:t>
            </a:r>
            <a:r>
              <a:rPr lang="en-US" b="1" i="1" dirty="0" err="1" smtClean="0"/>
              <a:t>n</a:t>
            </a:r>
            <a:r>
              <a:rPr lang="en-US" b="1" dirty="0" smtClean="0"/>
              <a:t> = 19</a:t>
            </a:r>
          </a:p>
          <a:p>
            <a:endParaRPr lang="en-US" dirty="0" smtClean="0"/>
          </a:p>
          <a:p>
            <a:r>
              <a:rPr lang="en-US" dirty="0" smtClean="0"/>
              <a:t>15,15,16,19,19,20,20,21,22,28,35,40,41,42,43,44,60,61,65</a:t>
            </a:r>
          </a:p>
          <a:p>
            <a:endParaRPr lang="en-US" dirty="0" smtClean="0"/>
          </a:p>
          <a:p>
            <a:r>
              <a:rPr lang="en-US" dirty="0" smtClean="0"/>
              <a:t> </a:t>
            </a:r>
            <a:r>
              <a:rPr lang="en-US" b="1" dirty="0" smtClean="0"/>
              <a:t>Initial clusters (random </a:t>
            </a:r>
            <a:r>
              <a:rPr lang="en-US" b="1" dirty="0" err="1" smtClean="0"/>
              <a:t>centroid</a:t>
            </a:r>
            <a:r>
              <a:rPr lang="en-US" b="1" dirty="0" smtClean="0"/>
              <a:t> or average):</a:t>
            </a:r>
            <a:r>
              <a:rPr lang="en-US" b="1" i="1" dirty="0" smtClean="0"/>
              <a:t>k</a:t>
            </a:r>
            <a:r>
              <a:rPr lang="en-US" b="1" dirty="0" smtClean="0"/>
              <a:t> = 2</a:t>
            </a:r>
            <a:endParaRPr lang="en-US" dirty="0" smtClean="0"/>
          </a:p>
          <a:p>
            <a:pPr lvl="1"/>
            <a:r>
              <a:rPr lang="en-US" i="1" dirty="0" smtClean="0"/>
              <a:t>c</a:t>
            </a:r>
            <a:r>
              <a:rPr lang="en-US" i="1" baseline="-25000" dirty="0" smtClean="0"/>
              <a:t>1</a:t>
            </a:r>
            <a:r>
              <a:rPr lang="en-US" dirty="0" smtClean="0"/>
              <a:t> = 16</a:t>
            </a:r>
            <a:br>
              <a:rPr lang="en-US" dirty="0" smtClean="0"/>
            </a:br>
            <a:r>
              <a:rPr lang="en-US" i="1" dirty="0" smtClean="0"/>
              <a:t>c</a:t>
            </a:r>
            <a:r>
              <a:rPr lang="en-US" i="1" baseline="-25000" dirty="0" smtClean="0"/>
              <a:t>2</a:t>
            </a:r>
            <a:r>
              <a:rPr lang="en-US" dirty="0" smtClean="0"/>
              <a:t> = 22</a:t>
            </a:r>
          </a:p>
          <a:p>
            <a:r>
              <a:rPr lang="en-US" dirty="0" smtClean="0"/>
              <a:t>Distance 1=|xi-c1|</a:t>
            </a:r>
          </a:p>
          <a:p>
            <a:r>
              <a:rPr lang="en-US" dirty="0" smtClean="0"/>
              <a:t>Distance 2=|xi-c2|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Iteration</a:t>
            </a:r>
            <a:r>
              <a:rPr lang="en-US" dirty="0" smtClean="0"/>
              <a:t> </a:t>
            </a:r>
            <a:r>
              <a:rPr lang="en-US" b="1" dirty="0" smtClean="0"/>
              <a:t>1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85511" y="1447800"/>
            <a:ext cx="751617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476500" y="5257800"/>
            <a:ext cx="59436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After first iteration new  </a:t>
            </a:r>
            <a:r>
              <a:rPr lang="en-US" i="1" dirty="0" err="1" smtClean="0"/>
              <a:t>centroids</a:t>
            </a:r>
            <a:r>
              <a:rPr lang="en-US" i="1" dirty="0" smtClean="0"/>
              <a:t> are</a:t>
            </a:r>
          </a:p>
          <a:p>
            <a:r>
              <a:rPr lang="en-US" i="1" dirty="0" smtClean="0"/>
              <a:t>c</a:t>
            </a:r>
            <a:r>
              <a:rPr lang="en-US" i="1" baseline="-25000" dirty="0" smtClean="0"/>
              <a:t>1</a:t>
            </a:r>
            <a:r>
              <a:rPr lang="en-US" dirty="0" smtClean="0"/>
              <a:t> = 15.33(15+15+16/3)</a:t>
            </a:r>
            <a:br>
              <a:rPr lang="en-US" dirty="0" smtClean="0"/>
            </a:br>
            <a:r>
              <a:rPr lang="en-US" i="1" dirty="0" smtClean="0"/>
              <a:t>c</a:t>
            </a:r>
            <a:r>
              <a:rPr lang="en-US" i="1" baseline="-25000" dirty="0" smtClean="0"/>
              <a:t>2</a:t>
            </a:r>
            <a:r>
              <a:rPr lang="en-US" dirty="0" smtClean="0"/>
              <a:t>  = 36.25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698480" cy="1143000"/>
          </a:xfrm>
        </p:spPr>
        <p:txBody>
          <a:bodyPr/>
          <a:lstStyle/>
          <a:p>
            <a:r>
              <a:rPr lang="en-US" b="1" dirty="0" smtClean="0"/>
              <a:t>Iteration</a:t>
            </a:r>
            <a:r>
              <a:rPr lang="en-US" dirty="0" smtClean="0"/>
              <a:t> </a:t>
            </a:r>
            <a:r>
              <a:rPr lang="en-US" b="1" dirty="0" smtClean="0"/>
              <a:t>2: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0260" y="1295400"/>
            <a:ext cx="751617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79320" y="5638800"/>
            <a:ext cx="59436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After second iteration new  </a:t>
            </a:r>
            <a:r>
              <a:rPr lang="en-US" i="1" dirty="0" err="1" smtClean="0"/>
              <a:t>centroids</a:t>
            </a:r>
            <a:r>
              <a:rPr lang="en-US" i="1" dirty="0" smtClean="0"/>
              <a:t>  are</a:t>
            </a:r>
          </a:p>
          <a:p>
            <a:r>
              <a:rPr lang="en-US" i="1" dirty="0" smtClean="0"/>
              <a:t>c</a:t>
            </a:r>
            <a:r>
              <a:rPr lang="en-US" i="1" baseline="-25000" dirty="0" smtClean="0"/>
              <a:t>1</a:t>
            </a:r>
            <a:r>
              <a:rPr lang="en-US" dirty="0" smtClean="0"/>
              <a:t> = 18.56</a:t>
            </a:r>
            <a:br>
              <a:rPr lang="en-US" dirty="0" smtClean="0"/>
            </a:br>
            <a:r>
              <a:rPr lang="en-US" i="1" dirty="0" smtClean="0"/>
              <a:t>c</a:t>
            </a:r>
            <a:r>
              <a:rPr lang="en-US" i="1" baseline="-25000" dirty="0" smtClean="0"/>
              <a:t>2</a:t>
            </a:r>
            <a:r>
              <a:rPr lang="en-US" dirty="0" smtClean="0"/>
              <a:t>  = 45.90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698480" cy="1143000"/>
          </a:xfrm>
        </p:spPr>
        <p:txBody>
          <a:bodyPr/>
          <a:lstStyle/>
          <a:p>
            <a:r>
              <a:rPr lang="en-US" b="1" dirty="0" smtClean="0"/>
              <a:t>Iteration</a:t>
            </a:r>
            <a:r>
              <a:rPr lang="en-US" dirty="0" smtClean="0"/>
              <a:t> </a:t>
            </a:r>
            <a:r>
              <a:rPr lang="en-US" b="1" dirty="0" smtClean="0"/>
              <a:t>3: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9320" y="5638800"/>
            <a:ext cx="59436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After third  iteration new  </a:t>
            </a:r>
            <a:r>
              <a:rPr lang="en-US" i="1" dirty="0" err="1" smtClean="0"/>
              <a:t>centroids</a:t>
            </a:r>
            <a:r>
              <a:rPr lang="en-US" i="1" dirty="0" smtClean="0"/>
              <a:t>  are</a:t>
            </a:r>
          </a:p>
          <a:p>
            <a:r>
              <a:rPr lang="en-US" i="1" dirty="0" smtClean="0"/>
              <a:t>c</a:t>
            </a:r>
            <a:r>
              <a:rPr lang="en-US" i="1" baseline="-25000" dirty="0" smtClean="0"/>
              <a:t>1</a:t>
            </a:r>
            <a:r>
              <a:rPr lang="en-US" dirty="0" smtClean="0"/>
              <a:t> = 19.50</a:t>
            </a:r>
            <a:br>
              <a:rPr lang="en-US" dirty="0" smtClean="0"/>
            </a:br>
            <a:r>
              <a:rPr lang="en-US" i="1" dirty="0" smtClean="0"/>
              <a:t>c</a:t>
            </a:r>
            <a:r>
              <a:rPr lang="en-US" i="1" baseline="-25000" dirty="0" smtClean="0"/>
              <a:t>2</a:t>
            </a:r>
            <a:r>
              <a:rPr lang="en-US" dirty="0" smtClean="0"/>
              <a:t> = 47.89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173" y="1438275"/>
            <a:ext cx="760285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698480" cy="1143000"/>
          </a:xfrm>
        </p:spPr>
        <p:txBody>
          <a:bodyPr/>
          <a:lstStyle/>
          <a:p>
            <a:r>
              <a:rPr lang="en-US" b="1" dirty="0" smtClean="0"/>
              <a:t>Iteration</a:t>
            </a:r>
            <a:r>
              <a:rPr lang="en-US" dirty="0" smtClean="0"/>
              <a:t> </a:t>
            </a:r>
            <a:r>
              <a:rPr lang="en-US" b="1" dirty="0" smtClean="0"/>
              <a:t>4: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9320" y="5638800"/>
            <a:ext cx="59436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After fourth iteration new  </a:t>
            </a:r>
            <a:r>
              <a:rPr lang="en-US" i="1" dirty="0" err="1" smtClean="0"/>
              <a:t>centroids</a:t>
            </a:r>
            <a:r>
              <a:rPr lang="en-US" i="1" dirty="0" smtClean="0"/>
              <a:t>  are</a:t>
            </a:r>
          </a:p>
          <a:p>
            <a:r>
              <a:rPr lang="en-US" i="1" dirty="0" smtClean="0"/>
              <a:t>c</a:t>
            </a:r>
            <a:r>
              <a:rPr lang="en-US" i="1" baseline="-25000" dirty="0" smtClean="0"/>
              <a:t>1</a:t>
            </a:r>
            <a:r>
              <a:rPr lang="en-US" dirty="0" smtClean="0"/>
              <a:t> = 19.50</a:t>
            </a:r>
            <a:br>
              <a:rPr lang="en-US" dirty="0" smtClean="0"/>
            </a:br>
            <a:r>
              <a:rPr lang="en-US" i="1" dirty="0" smtClean="0"/>
              <a:t>c</a:t>
            </a:r>
            <a:r>
              <a:rPr lang="en-US" i="1" baseline="-25000" dirty="0" smtClean="0"/>
              <a:t>2</a:t>
            </a:r>
            <a:r>
              <a:rPr lang="en-US" dirty="0" smtClean="0"/>
              <a:t> = 47.89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6468" y="1433514"/>
            <a:ext cx="745426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6240" y="609601"/>
            <a:ext cx="10302240" cy="5516563"/>
          </a:xfrm>
        </p:spPr>
        <p:txBody>
          <a:bodyPr>
            <a:normAutofit/>
          </a:bodyPr>
          <a:lstStyle/>
          <a:p>
            <a:r>
              <a:rPr lang="en-US" dirty="0" smtClean="0"/>
              <a:t>No change between iterations 3 and 4 has been noted. </a:t>
            </a:r>
          </a:p>
          <a:p>
            <a:endParaRPr lang="en-US" dirty="0" smtClean="0"/>
          </a:p>
          <a:p>
            <a:r>
              <a:rPr lang="en-US" dirty="0" smtClean="0"/>
              <a:t>By using clustering, 2 groups have been identified 15-28 and 35-65. </a:t>
            </a:r>
          </a:p>
          <a:p>
            <a:endParaRPr lang="en-US" dirty="0" smtClean="0"/>
          </a:p>
          <a:p>
            <a:r>
              <a:rPr lang="en-US" dirty="0" smtClean="0"/>
              <a:t>The initial choice of </a:t>
            </a:r>
            <a:r>
              <a:rPr lang="en-US" dirty="0" err="1" smtClean="0"/>
              <a:t>centroids</a:t>
            </a:r>
            <a:r>
              <a:rPr lang="en-US" dirty="0" smtClean="0"/>
              <a:t> can affect the output clusters, so the algorithm is often run multiple times with different starting conditions in order to get a fair view of what the clusters should be.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K means clustering for two 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 the k-means algorithm and Euclidean distance to cluster the following 8 examples into 3 clusters: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A1=(2,10)</a:t>
            </a:r>
          </a:p>
          <a:p>
            <a:pPr lvl="1"/>
            <a:r>
              <a:rPr lang="en-US" dirty="0" smtClean="0"/>
              <a:t> A2=(2,5)</a:t>
            </a:r>
          </a:p>
          <a:p>
            <a:pPr lvl="1"/>
            <a:r>
              <a:rPr lang="en-US" dirty="0" smtClean="0"/>
              <a:t> A3=(8,4)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A4=(5,8)</a:t>
            </a:r>
          </a:p>
          <a:p>
            <a:pPr lvl="1"/>
            <a:r>
              <a:rPr lang="en-US" dirty="0" smtClean="0"/>
              <a:t> A5=(7,5),</a:t>
            </a:r>
          </a:p>
          <a:p>
            <a:pPr lvl="1"/>
            <a:r>
              <a:rPr lang="en-US" dirty="0" smtClean="0"/>
              <a:t>A6=(6,4)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A7=(1,2)</a:t>
            </a:r>
          </a:p>
          <a:p>
            <a:pPr lvl="1"/>
            <a:r>
              <a:rPr lang="en-US" dirty="0" smtClean="0"/>
              <a:t> A8=(4,9).</a:t>
            </a:r>
          </a:p>
          <a:p>
            <a:r>
              <a:rPr lang="en-US" dirty="0" smtClean="0"/>
              <a:t>Suppose that the initial seeds (centers of each cluster) are A1, A4 and A7.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d(</a:t>
            </a:r>
            <a:r>
              <a:rPr lang="en-US" dirty="0" err="1" smtClean="0"/>
              <a:t>a,b</a:t>
            </a:r>
            <a:r>
              <a:rPr lang="en-US" dirty="0" smtClean="0"/>
              <a:t>) denotes the </a:t>
            </a:r>
            <a:r>
              <a:rPr lang="en-US" dirty="0" err="1" smtClean="0"/>
              <a:t>Eucledian</a:t>
            </a:r>
            <a:r>
              <a:rPr lang="en-US" dirty="0" smtClean="0"/>
              <a:t> distance between a and b. </a:t>
            </a:r>
          </a:p>
          <a:p>
            <a:r>
              <a:rPr lang="en-US" dirty="0" smtClean="0"/>
              <a:t>It is obtained directly from the distance matrix or calculated as follows: 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(x1,y1) and (x2,y2) </a:t>
            </a:r>
            <a:r>
              <a:rPr lang="en-US" dirty="0" smtClean="0"/>
              <a:t>are the two points ,then the distance  between the two points are calculated 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d(</a:t>
            </a:r>
            <a:r>
              <a:rPr lang="en-US" dirty="0" err="1" smtClean="0">
                <a:solidFill>
                  <a:srgbClr val="FF0000"/>
                </a:solidFill>
              </a:rPr>
              <a:t>a,b</a:t>
            </a:r>
            <a:r>
              <a:rPr lang="en-US" dirty="0" smtClean="0">
                <a:solidFill>
                  <a:srgbClr val="FF0000"/>
                </a:solidFill>
              </a:rPr>
              <a:t>)=</a:t>
            </a:r>
            <a:r>
              <a:rPr lang="en-US" dirty="0" err="1" smtClean="0">
                <a:solidFill>
                  <a:srgbClr val="FF0000"/>
                </a:solidFill>
              </a:rPr>
              <a:t>sqrt</a:t>
            </a:r>
            <a:r>
              <a:rPr lang="en-US" dirty="0" smtClean="0">
                <a:solidFill>
                  <a:srgbClr val="FF0000"/>
                </a:solidFill>
              </a:rPr>
              <a:t>((x2-x1) </a:t>
            </a:r>
            <a:r>
              <a:rPr lang="en-US" sz="33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+(y2-y1) 2 )) 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Initial  cluster  </a:t>
            </a:r>
            <a:r>
              <a:rPr lang="en-US" dirty="0" err="1" smtClean="0"/>
              <a:t>centroid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Cluster1 (C1)=A1=(2,10)</a:t>
            </a:r>
          </a:p>
          <a:p>
            <a:endParaRPr lang="en-US" dirty="0" smtClean="0"/>
          </a:p>
          <a:p>
            <a:r>
              <a:rPr lang="en-US" dirty="0" smtClean="0"/>
              <a:t>Cluster2 (C2)=A4=(5,8)</a:t>
            </a:r>
          </a:p>
          <a:p>
            <a:endParaRPr lang="en-US" dirty="0" smtClean="0"/>
          </a:p>
          <a:p>
            <a:r>
              <a:rPr lang="en-US" dirty="0" smtClean="0"/>
              <a:t>Cluster3  (C3)=A7=(1,2)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075" y="1066800"/>
            <a:ext cx="91630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– Epoch 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First data point  </a:t>
            </a:r>
            <a:r>
              <a:rPr lang="en-US" u="sng" dirty="0" smtClean="0">
                <a:solidFill>
                  <a:srgbClr val="FF0000"/>
                </a:solidFill>
              </a:rPr>
              <a:t>A1</a:t>
            </a:r>
          </a:p>
          <a:p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Find the distance of A1 to C1,C2,C3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d(A1,C1)   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(ii) d(A1,C2)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(iii) d(A1,C3)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– Epoch 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First data point  </a:t>
            </a:r>
            <a:r>
              <a:rPr lang="en-US" u="sng" dirty="0" smtClean="0">
                <a:solidFill>
                  <a:srgbClr val="FF0000"/>
                </a:solidFill>
              </a:rPr>
              <a:t>A1</a:t>
            </a:r>
          </a:p>
          <a:p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d(A1,C1)   =  0 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– Epoch 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/>
              <a:t>First data point  </a:t>
            </a:r>
            <a:r>
              <a:rPr lang="en-US" u="sng" dirty="0" smtClean="0">
                <a:solidFill>
                  <a:srgbClr val="FF0000"/>
                </a:solidFill>
              </a:rPr>
              <a:t>A1</a:t>
            </a:r>
          </a:p>
          <a:p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(ii) d(A1,C2)= d[(2,10),(5,8)]</a:t>
            </a:r>
          </a:p>
          <a:p>
            <a:pPr>
              <a:buNone/>
            </a:pPr>
            <a:r>
              <a:rPr lang="en-US" dirty="0" smtClean="0"/>
              <a:t>                          </a:t>
            </a:r>
          </a:p>
          <a:p>
            <a:pPr>
              <a:buNone/>
            </a:pPr>
            <a:r>
              <a:rPr lang="en-US" dirty="0" smtClean="0"/>
              <a:t>			     =√ (5-2)</a:t>
            </a:r>
            <a:r>
              <a:rPr lang="en-US" baseline="30000" dirty="0" smtClean="0"/>
              <a:t>2</a:t>
            </a:r>
            <a:r>
              <a:rPr lang="en-US" dirty="0" smtClean="0"/>
              <a:t>  +(8-10)</a:t>
            </a:r>
            <a:r>
              <a:rPr lang="en-US" baseline="30000" dirty="0" smtClean="0"/>
              <a:t>2</a:t>
            </a:r>
          </a:p>
          <a:p>
            <a:pPr>
              <a:buNone/>
            </a:pPr>
            <a:r>
              <a:rPr lang="en-US" baseline="30000" dirty="0" smtClean="0"/>
              <a:t>					</a:t>
            </a:r>
          </a:p>
          <a:p>
            <a:pPr>
              <a:buNone/>
            </a:pPr>
            <a:r>
              <a:rPr lang="en-US" dirty="0" smtClean="0"/>
              <a:t>                          =√ 3</a:t>
            </a:r>
            <a:r>
              <a:rPr lang="en-US" baseline="30000" dirty="0" smtClean="0"/>
              <a:t>2</a:t>
            </a:r>
            <a:r>
              <a:rPr lang="en-US" dirty="0" smtClean="0"/>
              <a:t> + (-2)</a:t>
            </a:r>
            <a:r>
              <a:rPr lang="en-US" baseline="30000" dirty="0" smtClean="0"/>
              <a:t>2</a:t>
            </a:r>
          </a:p>
          <a:p>
            <a:pPr>
              <a:buNone/>
            </a:pPr>
            <a:r>
              <a:rPr lang="en-US" baseline="30000" dirty="0" smtClean="0"/>
              <a:t>			 </a:t>
            </a:r>
            <a:r>
              <a:rPr lang="en-US" dirty="0" smtClean="0"/>
              <a:t>     =√ 9+4</a:t>
            </a:r>
          </a:p>
          <a:p>
            <a:pPr>
              <a:buNone/>
            </a:pPr>
            <a:r>
              <a:rPr lang="en-US" baseline="30000" dirty="0" smtClean="0"/>
              <a:t>                                          </a:t>
            </a:r>
            <a:r>
              <a:rPr lang="en-US" dirty="0" smtClean="0"/>
              <a:t>=√ 13</a:t>
            </a:r>
            <a:r>
              <a:rPr lang="en-US" baseline="30000" dirty="0" smtClean="0"/>
              <a:t>	</a:t>
            </a:r>
          </a:p>
          <a:p>
            <a:pPr>
              <a:buNone/>
            </a:pPr>
            <a:r>
              <a:rPr lang="en-US" baseline="30000" dirty="0" smtClean="0"/>
              <a:t>			 </a:t>
            </a:r>
            <a:r>
              <a:rPr lang="en-US" dirty="0" smtClean="0"/>
              <a:t>       =3.6</a:t>
            </a:r>
            <a:r>
              <a:rPr lang="en-US" baseline="30000" dirty="0" smtClean="0"/>
              <a:t>			       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– Epoch 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First data point  </a:t>
            </a:r>
            <a:r>
              <a:rPr lang="en-US" u="sng" dirty="0" smtClean="0">
                <a:solidFill>
                  <a:srgbClr val="FF0000"/>
                </a:solidFill>
              </a:rPr>
              <a:t>A1</a:t>
            </a:r>
          </a:p>
          <a:p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(iii) d(A1,C3)= d[(2,10),(1,2)]</a:t>
            </a:r>
          </a:p>
          <a:p>
            <a:pPr>
              <a:buNone/>
            </a:pPr>
            <a:r>
              <a:rPr lang="en-US" dirty="0" smtClean="0"/>
              <a:t>                         =√ (1-2)</a:t>
            </a:r>
            <a:r>
              <a:rPr lang="en-US" baseline="30000" dirty="0" smtClean="0"/>
              <a:t>2</a:t>
            </a:r>
            <a:r>
              <a:rPr lang="en-US" dirty="0" smtClean="0"/>
              <a:t>  +(2-10)</a:t>
            </a:r>
            <a:r>
              <a:rPr lang="en-US" baseline="30000" dirty="0" smtClean="0"/>
              <a:t>2</a:t>
            </a:r>
          </a:p>
          <a:p>
            <a:pPr>
              <a:buNone/>
            </a:pPr>
            <a:r>
              <a:rPr lang="en-US" baseline="30000" dirty="0" smtClean="0"/>
              <a:t>			</a:t>
            </a:r>
            <a:r>
              <a:rPr lang="en-US" dirty="0" smtClean="0"/>
              <a:t>      =√ 65</a:t>
            </a:r>
            <a:r>
              <a:rPr lang="en-US" baseline="30000" dirty="0" smtClean="0"/>
              <a:t>	</a:t>
            </a:r>
          </a:p>
          <a:p>
            <a:pPr>
              <a:buNone/>
            </a:pPr>
            <a:r>
              <a:rPr lang="en-US" baseline="30000" dirty="0" smtClean="0"/>
              <a:t>			 </a:t>
            </a:r>
            <a:r>
              <a:rPr lang="en-US" dirty="0" smtClean="0"/>
              <a:t>       =8.06</a:t>
            </a:r>
            <a:r>
              <a:rPr lang="en-US" baseline="30000" dirty="0" smtClean="0"/>
              <a:t>			       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– Epoch 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Data point  </a:t>
            </a:r>
            <a:r>
              <a:rPr lang="en-US" u="sng" dirty="0" smtClean="0">
                <a:solidFill>
                  <a:srgbClr val="FF0000"/>
                </a:solidFill>
              </a:rPr>
              <a:t>A1</a:t>
            </a:r>
          </a:p>
          <a:p>
            <a:pPr>
              <a:buNone/>
            </a:pP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d(A1,C1)   =  0  </a:t>
            </a:r>
          </a:p>
          <a:p>
            <a:r>
              <a:rPr lang="en-US" dirty="0" smtClean="0"/>
              <a:t>d(A1,C2)=3.6</a:t>
            </a: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d(A1,C3)= 8.06</a:t>
            </a:r>
            <a:r>
              <a:rPr lang="en-US" baseline="30000" dirty="0" smtClean="0"/>
              <a:t>	</a:t>
            </a:r>
          </a:p>
          <a:p>
            <a:endParaRPr lang="en-US" baseline="30000" dirty="0" smtClean="0"/>
          </a:p>
          <a:p>
            <a:r>
              <a:rPr lang="en-US" baseline="30000" dirty="0" smtClean="0"/>
              <a:t>Here smallest   distance is 0,  so  the data point A1 belongs to cluster  C1        </a:t>
            </a:r>
          </a:p>
          <a:p>
            <a:pPr>
              <a:buNone/>
            </a:pPr>
            <a:endParaRPr lang="en-US" baseline="300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822198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1752600" y="762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52600" y="11430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– Epoch 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Data point  </a:t>
            </a:r>
            <a:r>
              <a:rPr lang="en-US" u="sng" dirty="0" smtClean="0">
                <a:solidFill>
                  <a:srgbClr val="FF0000"/>
                </a:solidFill>
              </a:rPr>
              <a:t>A2</a:t>
            </a:r>
          </a:p>
          <a:p>
            <a:pPr>
              <a:buNone/>
            </a:pP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d(A2,C1)   =  5  </a:t>
            </a:r>
          </a:p>
          <a:p>
            <a:r>
              <a:rPr lang="en-US" dirty="0" smtClean="0"/>
              <a:t>d(A2,C2)=4.24</a:t>
            </a: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d(A2,C3)= 3.16</a:t>
            </a:r>
            <a:r>
              <a:rPr lang="en-US" baseline="30000" dirty="0" smtClean="0"/>
              <a:t>	</a:t>
            </a:r>
          </a:p>
          <a:p>
            <a:endParaRPr lang="en-US" baseline="30000" dirty="0" smtClean="0"/>
          </a:p>
          <a:p>
            <a:r>
              <a:rPr lang="en-US" baseline="30000" dirty="0" smtClean="0"/>
              <a:t>Here smallest   distance is</a:t>
            </a:r>
            <a:r>
              <a:rPr lang="en-US" dirty="0" smtClean="0"/>
              <a:t>  </a:t>
            </a:r>
            <a:r>
              <a:rPr lang="en-US" baseline="30000" dirty="0" smtClean="0"/>
              <a:t>3.16,  so  the data point A2 belongs to cluster  3       </a:t>
            </a:r>
          </a:p>
          <a:p>
            <a:pPr>
              <a:buNone/>
            </a:pPr>
            <a:endParaRPr lang="en-US" baseline="300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8380" y="762000"/>
            <a:ext cx="703326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7440" y="866775"/>
            <a:ext cx="653796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4800"/>
            <a:ext cx="8610600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F64130-F790-4D67-881B-A9273120853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" y="304800"/>
            <a:ext cx="11391900" cy="7620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dirty="0" smtClean="0"/>
              <a:t>Clustering Applications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71600"/>
            <a:ext cx="10896600" cy="5181600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Biology</a:t>
            </a:r>
            <a:r>
              <a:rPr lang="en-US" sz="2400" dirty="0" smtClean="0"/>
              <a:t>: taxonomy of living things: kingdom, phylum, class, order, family, genus and species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Information retrieval</a:t>
            </a:r>
            <a:r>
              <a:rPr lang="en-US" sz="2400" dirty="0" smtClean="0"/>
              <a:t>: document clustering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Land use</a:t>
            </a:r>
            <a:r>
              <a:rPr lang="en-US" sz="2400" dirty="0" smtClean="0"/>
              <a:t>: Identification of areas of similar land use in an earth observation database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Marketing</a:t>
            </a:r>
            <a:r>
              <a:rPr lang="en-US" sz="2400" dirty="0" smtClean="0"/>
              <a:t>: Help marketers discover distinct groups in their customer bases, and then use this knowledge to develop targeted marketing programs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City-planning</a:t>
            </a:r>
            <a:r>
              <a:rPr lang="en-US" sz="2400" dirty="0" smtClean="0"/>
              <a:t>: Identifying groups of houses according to their house type, value, and geographical location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Earth-quake studies</a:t>
            </a:r>
            <a:r>
              <a:rPr lang="en-US" sz="2400" dirty="0" smtClean="0"/>
              <a:t>: Observed earth quake epicenters should be clustered along continent faults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Climate</a:t>
            </a:r>
            <a:r>
              <a:rPr lang="en-US" sz="2400" dirty="0" smtClean="0"/>
              <a:t>: understanding earth climate, find patterns of atmospheric and ocean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0262" y="457200"/>
            <a:ext cx="625935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 first iterations the clusters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C1 :   A1</a:t>
            </a:r>
          </a:p>
          <a:p>
            <a:endParaRPr lang="en-US" dirty="0" smtClean="0"/>
          </a:p>
          <a:p>
            <a:r>
              <a:rPr lang="en-US" dirty="0" smtClean="0"/>
              <a:t>C2 :  A3,A4,A5,A6,A8</a:t>
            </a:r>
          </a:p>
          <a:p>
            <a:endParaRPr lang="en-US" dirty="0" smtClean="0"/>
          </a:p>
          <a:p>
            <a:r>
              <a:rPr lang="en-US" dirty="0" smtClean="0"/>
              <a:t>C3 :A2 ,A7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974598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9661" y="457200"/>
            <a:ext cx="9959339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" y="0"/>
            <a:ext cx="1088898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105918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10439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81000"/>
            <a:ext cx="10698480" cy="6172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After the </a:t>
            </a:r>
            <a:r>
              <a:rPr lang="en-US" dirty="0" smtClean="0">
                <a:solidFill>
                  <a:srgbClr val="FF0000"/>
                </a:solidFill>
              </a:rPr>
              <a:t>2nd </a:t>
            </a:r>
            <a:r>
              <a:rPr lang="en-US" dirty="0" smtClean="0"/>
              <a:t>epoch the results would be: </a:t>
            </a:r>
          </a:p>
          <a:p>
            <a:pPr lvl="1"/>
            <a:r>
              <a:rPr lang="en-US" dirty="0" smtClean="0"/>
              <a:t>1: {A1, A8}</a:t>
            </a:r>
          </a:p>
          <a:p>
            <a:pPr lvl="1"/>
            <a:r>
              <a:rPr lang="en-US" dirty="0" smtClean="0"/>
              <a:t> 2: {A3, A4, A5, A6}</a:t>
            </a:r>
          </a:p>
          <a:p>
            <a:pPr lvl="1"/>
            <a:r>
              <a:rPr lang="en-US" dirty="0" smtClean="0"/>
              <a:t> 3: {A2, A7}</a:t>
            </a:r>
          </a:p>
          <a:p>
            <a:pPr lvl="1">
              <a:buNone/>
            </a:pPr>
            <a:r>
              <a:rPr lang="en-US" dirty="0" smtClean="0"/>
              <a:t>     with centers C1=(3, 9.5), C2=(6.5, 5.25) and C3=(1.5, 3.5).</a:t>
            </a:r>
          </a:p>
          <a:p>
            <a:r>
              <a:rPr lang="en-US" dirty="0" smtClean="0"/>
              <a:t> After the </a:t>
            </a:r>
            <a:r>
              <a:rPr lang="en-US" dirty="0" smtClean="0">
                <a:solidFill>
                  <a:srgbClr val="FF0000"/>
                </a:solidFill>
              </a:rPr>
              <a:t>3rd</a:t>
            </a:r>
            <a:r>
              <a:rPr lang="en-US" dirty="0" smtClean="0"/>
              <a:t> epoch, the results would be: </a:t>
            </a:r>
          </a:p>
          <a:p>
            <a:pPr lvl="1"/>
            <a:r>
              <a:rPr lang="en-US" dirty="0" smtClean="0"/>
              <a:t>1: {A1, A4, A8}</a:t>
            </a:r>
          </a:p>
          <a:p>
            <a:pPr lvl="1"/>
            <a:r>
              <a:rPr lang="en-US" dirty="0" smtClean="0"/>
              <a:t>2: {A3, A5, A6},</a:t>
            </a:r>
          </a:p>
          <a:p>
            <a:pPr lvl="1"/>
            <a:r>
              <a:rPr lang="en-US" dirty="0" smtClean="0"/>
              <a:t>3: {A2, A7}</a:t>
            </a:r>
          </a:p>
          <a:p>
            <a:pPr lvl="1">
              <a:buNone/>
            </a:pPr>
            <a:r>
              <a:rPr lang="en-US" dirty="0" smtClean="0"/>
              <a:t>   with centers C1=(3.66, 9), C2=(7, 4.33) and C3=(1.5, 3.5). </a:t>
            </a:r>
          </a:p>
          <a:p>
            <a:r>
              <a:rPr lang="en-US" dirty="0" smtClean="0"/>
              <a:t> After the </a:t>
            </a:r>
            <a:r>
              <a:rPr lang="en-US" dirty="0" smtClean="0">
                <a:solidFill>
                  <a:srgbClr val="FF0000"/>
                </a:solidFill>
              </a:rPr>
              <a:t>4 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epoch, the clusters remain the same  </a:t>
            </a:r>
            <a:r>
              <a:rPr lang="en-US" dirty="0" err="1" smtClean="0"/>
              <a:t>ie</a:t>
            </a:r>
            <a:endParaRPr lang="en-US" dirty="0" smtClean="0"/>
          </a:p>
          <a:p>
            <a:pPr lvl="1"/>
            <a:r>
              <a:rPr lang="en-US" dirty="0" smtClean="0"/>
              <a:t>1: {A1, A4, A8}, </a:t>
            </a:r>
          </a:p>
          <a:p>
            <a:pPr lvl="1"/>
            <a:r>
              <a:rPr lang="en-US" dirty="0" smtClean="0"/>
              <a:t>2: {A3, A5, A6}, </a:t>
            </a:r>
          </a:p>
          <a:p>
            <a:pPr lvl="1"/>
            <a:r>
              <a:rPr lang="en-US" dirty="0" smtClean="0"/>
              <a:t>3: {A2, A7}</a:t>
            </a:r>
          </a:p>
          <a:p>
            <a:pPr lvl="1">
              <a:buNone/>
            </a:pPr>
            <a:r>
              <a:rPr lang="en-US" dirty="0" smtClean="0"/>
              <a:t>   with centers C1=(3.66, 9), C2=(7, 4.33) and C3=(1.5, 3.5). 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 we stop  the iteration and final clusters are </a:t>
            </a:r>
          </a:p>
          <a:p>
            <a:pPr lvl="1"/>
            <a:r>
              <a:rPr lang="en-US" dirty="0"/>
              <a:t>1: {A1, A4, A8}, </a:t>
            </a:r>
          </a:p>
          <a:p>
            <a:pPr lvl="1"/>
            <a:r>
              <a:rPr lang="en-US" dirty="0"/>
              <a:t>2: {A3, A5, A6}, </a:t>
            </a:r>
          </a:p>
          <a:p>
            <a:pPr lvl="1"/>
            <a:r>
              <a:rPr lang="en-US" dirty="0"/>
              <a:t>3: {A2, A7}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 - example 2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7780" y="1676400"/>
            <a:ext cx="824674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5105400" y="4800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09614"/>
            <a:ext cx="8655368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92480" y="381000"/>
            <a:ext cx="9484995" cy="5334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smtClean="0"/>
              <a:t>Quality: What Is Good Clustering?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47800"/>
            <a:ext cx="108966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400" dirty="0" smtClean="0"/>
              <a:t>A </a:t>
            </a:r>
            <a:r>
              <a:rPr lang="en-US" sz="2400" u="sng" dirty="0" smtClean="0"/>
              <a:t>good clustering</a:t>
            </a:r>
            <a:r>
              <a:rPr lang="en-US" sz="2400" dirty="0" smtClean="0"/>
              <a:t> method will produce high quality clusters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dirty="0" smtClean="0"/>
              <a:t>high </a:t>
            </a:r>
            <a:r>
              <a:rPr lang="en-US" sz="2400" u="sng" dirty="0" smtClean="0"/>
              <a:t>intra-class</a:t>
            </a:r>
            <a:r>
              <a:rPr lang="en-US" sz="2400" dirty="0" smtClean="0"/>
              <a:t> similarity: </a:t>
            </a:r>
            <a:r>
              <a:rPr lang="en-US" sz="2400" dirty="0" smtClean="0">
                <a:solidFill>
                  <a:schemeClr val="hlink"/>
                </a:solidFill>
              </a:rPr>
              <a:t>cohesive</a:t>
            </a:r>
            <a:r>
              <a:rPr lang="en-US" sz="2400" dirty="0" smtClean="0"/>
              <a:t> within clusters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dirty="0" smtClean="0"/>
              <a:t>low </a:t>
            </a:r>
            <a:r>
              <a:rPr lang="en-US" sz="2400" u="sng" dirty="0" smtClean="0"/>
              <a:t>inter-class</a:t>
            </a:r>
            <a:r>
              <a:rPr lang="en-US" sz="2400" dirty="0" smtClean="0"/>
              <a:t> similarity: </a:t>
            </a:r>
            <a:r>
              <a:rPr lang="en-US" sz="2400" dirty="0" smtClean="0">
                <a:solidFill>
                  <a:schemeClr val="hlink"/>
                </a:solidFill>
              </a:rPr>
              <a:t>distinctive</a:t>
            </a:r>
            <a:r>
              <a:rPr lang="en-US" sz="2400" dirty="0" smtClean="0"/>
              <a:t> between clusters</a:t>
            </a:r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E29465-2930-4D7E-85AB-CA76A9BCF61F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7780" y="838200"/>
            <a:ext cx="803624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7781" y="914400"/>
            <a:ext cx="87172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2" y="957264"/>
            <a:ext cx="7324249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4960" y="785814"/>
            <a:ext cx="772668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5998" y="738189"/>
            <a:ext cx="735520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9660" y="1371600"/>
            <a:ext cx="84201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8720" y="1204914"/>
            <a:ext cx="84201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3081" y="890589"/>
            <a:ext cx="6494622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4020" y="566739"/>
            <a:ext cx="7516178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6984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Distance Measures used in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1"/>
            <a:ext cx="10698480" cy="51053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Euclidean Distance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6840" y="2438400"/>
            <a:ext cx="365283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3429001"/>
            <a:ext cx="116890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dirty="0" smtClean="0"/>
              <a:t>2.   </a:t>
            </a:r>
            <a:r>
              <a:rPr lang="en-US" sz="2800" dirty="0" smtClean="0"/>
              <a:t>Manhattan Distance </a:t>
            </a:r>
            <a:r>
              <a:rPr lang="en-US" sz="2800" dirty="0" smtClean="0">
                <a:solidFill>
                  <a:srgbClr val="FF0000"/>
                </a:solidFill>
              </a:rPr>
              <a:t>(City  block distance )</a:t>
            </a:r>
          </a:p>
          <a:p>
            <a:r>
              <a:rPr lang="en-US" sz="2400" dirty="0" smtClean="0"/>
              <a:t>      </a:t>
            </a:r>
            <a:r>
              <a:rPr lang="en-US" dirty="0" smtClean="0"/>
              <a:t>Manhattan Distance between two points (x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-25000" dirty="0" smtClean="0"/>
              <a:t>1</a:t>
            </a:r>
            <a:r>
              <a:rPr lang="en-US" dirty="0" smtClean="0"/>
              <a:t>)   and (x</a:t>
            </a:r>
            <a:r>
              <a:rPr lang="en-US" baseline="-25000" dirty="0" smtClean="0"/>
              <a:t>2</a:t>
            </a:r>
            <a:r>
              <a:rPr lang="en-US" dirty="0" smtClean="0"/>
              <a:t>, y</a:t>
            </a:r>
            <a:r>
              <a:rPr lang="en-US" baseline="-25000" dirty="0" smtClean="0"/>
              <a:t>2</a:t>
            </a:r>
            <a:r>
              <a:rPr lang="en-US" dirty="0" smtClean="0"/>
              <a:t>) is: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/>
              <a:t>|x</a:t>
            </a:r>
            <a:r>
              <a:rPr lang="en-US" b="1" baseline="-25000" dirty="0" smtClean="0"/>
              <a:t>1</a:t>
            </a:r>
            <a:r>
              <a:rPr lang="en-US" b="1" dirty="0" smtClean="0"/>
              <a:t> – x</a:t>
            </a:r>
            <a:r>
              <a:rPr lang="en-US" b="1" baseline="-25000" dirty="0" smtClean="0"/>
              <a:t>2</a:t>
            </a:r>
            <a:r>
              <a:rPr lang="en-US" b="1" dirty="0" smtClean="0"/>
              <a:t>| + |y</a:t>
            </a:r>
            <a:r>
              <a:rPr lang="en-US" b="1" baseline="-25000" dirty="0" smtClean="0"/>
              <a:t>1</a:t>
            </a:r>
            <a:r>
              <a:rPr lang="en-US" b="1" dirty="0" smtClean="0"/>
              <a:t> – y</a:t>
            </a:r>
            <a:r>
              <a:rPr lang="en-US" b="1" baseline="-25000" dirty="0" smtClean="0"/>
              <a:t>2</a:t>
            </a:r>
            <a:r>
              <a:rPr lang="en-US" b="1" dirty="0" smtClean="0"/>
              <a:t>|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181600"/>
            <a:ext cx="80238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800" dirty="0" smtClean="0"/>
              <a:t>3. </a:t>
            </a:r>
            <a:r>
              <a:rPr lang="en-US" sz="2800" dirty="0" err="1" smtClean="0"/>
              <a:t>Chebychev</a:t>
            </a:r>
            <a:r>
              <a:rPr lang="en-US" sz="2800" dirty="0" smtClean="0"/>
              <a:t> Distance 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IN" sz="2800" dirty="0">
                <a:solidFill>
                  <a:srgbClr val="FF0000"/>
                </a:solidFill>
              </a:rPr>
              <a:t>chessboard distance</a:t>
            </a:r>
            <a:r>
              <a:rPr lang="en-IN" sz="2800" dirty="0" smtClean="0">
                <a:solidFill>
                  <a:srgbClr val="FF0000"/>
                </a:solidFill>
              </a:rPr>
              <a:t>)\</a:t>
            </a:r>
          </a:p>
          <a:p>
            <a:pPr marL="514350" indent="-514350"/>
            <a:endParaRPr lang="en-IN" sz="2800" dirty="0" smtClean="0">
              <a:solidFill>
                <a:srgbClr val="FF0000"/>
              </a:solidFill>
            </a:endParaRPr>
          </a:p>
          <a:p>
            <a:pPr marL="514350" indent="-514350"/>
            <a:endParaRPr lang="en-IN" sz="2800" dirty="0" smtClean="0">
              <a:solidFill>
                <a:srgbClr val="FF0000"/>
              </a:solidFill>
            </a:endParaRPr>
          </a:p>
          <a:p>
            <a:pPr marL="514350" indent="-514350"/>
            <a:r>
              <a:rPr lang="en-IN" sz="2800" dirty="0" smtClean="0"/>
              <a:t>4.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Minkowski</a:t>
            </a:r>
            <a:r>
              <a:rPr lang="en-US" sz="2800" i="1" dirty="0" smtClean="0"/>
              <a:t> Distance </a:t>
            </a:r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/>
            <a:endParaRPr lang="en-US" sz="2800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9660" y="5715000"/>
            <a:ext cx="539877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81001"/>
            <a:ext cx="10698480" cy="57451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clustering techniques, organized into the following categories: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i="1" dirty="0" smtClean="0">
                <a:solidFill>
                  <a:srgbClr val="FF0000"/>
                </a:solidFill>
              </a:rPr>
              <a:t>artitioning </a:t>
            </a:r>
            <a:r>
              <a:rPr lang="en-US" i="1" dirty="0">
                <a:solidFill>
                  <a:srgbClr val="FF0000"/>
                </a:solidFill>
              </a:rPr>
              <a:t>methods</a:t>
            </a:r>
            <a:endParaRPr lang="en-US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hierarchical methods</a:t>
            </a:r>
            <a:endParaRPr lang="en-US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density-based </a:t>
            </a:r>
            <a:r>
              <a:rPr lang="en-US" i="1" dirty="0" smtClean="0">
                <a:solidFill>
                  <a:srgbClr val="FF0000"/>
                </a:solidFill>
              </a:rPr>
              <a:t>method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grid-based </a:t>
            </a:r>
            <a:r>
              <a:rPr lang="en-US" i="1" dirty="0"/>
              <a:t>methods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model-based </a:t>
            </a:r>
            <a:r>
              <a:rPr lang="en-US" i="1" dirty="0" smtClean="0"/>
              <a:t>methods </a:t>
            </a:r>
          </a:p>
          <a:p>
            <a:pPr marL="971550" lvl="1" indent="-514350">
              <a:buFont typeface="+mj-lt"/>
              <a:buAutoNum type="arabicPeriod"/>
            </a:pP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methods </a:t>
            </a:r>
            <a:r>
              <a:rPr lang="en-US" i="1" dirty="0"/>
              <a:t>for high-dimensional data </a:t>
            </a:r>
            <a:r>
              <a:rPr lang="en-US" dirty="0"/>
              <a:t>(such as</a:t>
            </a:r>
            <a:r>
              <a:rPr lang="en-US" i="1" dirty="0"/>
              <a:t> frequent pattern– based methods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constraint-based clustering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Minkowski</a:t>
            </a:r>
            <a:r>
              <a:rPr lang="en-US" i="1" dirty="0" smtClean="0"/>
              <a:t> Distance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Minkowski</a:t>
            </a:r>
            <a:r>
              <a:rPr lang="en-US" i="1" dirty="0" smtClean="0"/>
              <a:t> Distance is the generalized form of Euclidean and Manhattan Distance.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19400"/>
            <a:ext cx="5257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914400" y="5410200"/>
            <a:ext cx="9372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case where p = 1 is equivalent to the Manhattan distance and the case where p = 2 is equivalent to the Euclidean distance.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Strength of K-means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US" dirty="0" smtClean="0"/>
              <a:t>The method is relatively </a:t>
            </a:r>
            <a:r>
              <a:rPr lang="en-US" b="1" dirty="0" smtClean="0"/>
              <a:t>scalable and efficient</a:t>
            </a:r>
            <a:r>
              <a:rPr lang="en-US" dirty="0" smtClean="0"/>
              <a:t> in processing large data sets because the computational complexity of the algorithm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nkt</a:t>
            </a:r>
            <a:r>
              <a:rPr lang="en-US" dirty="0" smtClean="0"/>
              <a:t>), where </a:t>
            </a:r>
            <a:r>
              <a:rPr lang="en-US" i="1" dirty="0" smtClean="0"/>
              <a:t>n </a:t>
            </a:r>
            <a:r>
              <a:rPr lang="en-US" dirty="0" smtClean="0"/>
              <a:t>is the total number of objects,</a:t>
            </a:r>
            <a:r>
              <a:rPr lang="en-US" i="1" dirty="0" smtClean="0"/>
              <a:t> k </a:t>
            </a:r>
            <a:r>
              <a:rPr lang="en-US" dirty="0" smtClean="0"/>
              <a:t>is the number of clusters, and</a:t>
            </a:r>
            <a:r>
              <a:rPr lang="en-US" i="1" dirty="0" smtClean="0"/>
              <a:t> t </a:t>
            </a:r>
            <a:r>
              <a:rPr lang="en-US" dirty="0" smtClean="0"/>
              <a:t>is the number  of </a:t>
            </a:r>
            <a:r>
              <a:rPr lang="en-US" dirty="0" err="1" smtClean="0"/>
              <a:t>iter-ations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Weakness of K-mean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hangingPunct="0"/>
            <a:r>
              <a:rPr lang="en-US" dirty="0" smtClean="0"/>
              <a:t>The </a:t>
            </a:r>
            <a:r>
              <a:rPr lang="en-US" i="1" dirty="0" smtClean="0"/>
              <a:t>k</a:t>
            </a:r>
            <a:r>
              <a:rPr lang="en-US" dirty="0" smtClean="0"/>
              <a:t>-means method, however, can be applied only when the mean of a cluster is defined. This may not be the case in some applications, such as when data with categorical attributes are involved. </a:t>
            </a:r>
          </a:p>
          <a:p>
            <a:pPr lvl="0" hangingPunct="0"/>
            <a:r>
              <a:rPr lang="en-US" dirty="0" smtClean="0"/>
              <a:t>The users  need to specify </a:t>
            </a:r>
            <a:r>
              <a:rPr lang="en-US" i="1" dirty="0" smtClean="0"/>
              <a:t>k</a:t>
            </a:r>
            <a:r>
              <a:rPr lang="en-US" dirty="0" smtClean="0"/>
              <a:t>, the number of clusters, in advance </a:t>
            </a:r>
          </a:p>
          <a:p>
            <a:pPr lvl="0" hangingPunct="0"/>
            <a:r>
              <a:rPr lang="en-US" dirty="0" smtClean="0"/>
              <a:t>The </a:t>
            </a:r>
            <a:r>
              <a:rPr lang="en-US" i="1" dirty="0" smtClean="0"/>
              <a:t>k</a:t>
            </a:r>
            <a:r>
              <a:rPr lang="en-US" dirty="0" smtClean="0"/>
              <a:t>-means method is not suitable for discovering clusters with </a:t>
            </a:r>
            <a:r>
              <a:rPr lang="en-US" dirty="0" err="1" smtClean="0"/>
              <a:t>nonconvex</a:t>
            </a:r>
            <a:r>
              <a:rPr lang="en-US" dirty="0" smtClean="0"/>
              <a:t> shapes or clusters of very different size. </a:t>
            </a:r>
          </a:p>
          <a:p>
            <a:pPr lvl="0" hangingPunct="0"/>
            <a:r>
              <a:rPr lang="en-US" dirty="0" smtClean="0"/>
              <a:t>It is sensitive to noise and outlier data points because a small number of such data can substantially influence the mean value.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QUESTIONS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057400"/>
            <a:ext cx="9372599" cy="26249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09817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QUESTIONS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417638"/>
            <a:ext cx="9153524" cy="46021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5543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809874"/>
            <a:ext cx="8648700" cy="1685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96258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0202"/>
            <a:ext cx="8896350" cy="2205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489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Clustering Approaches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3420" y="1752600"/>
            <a:ext cx="10698480" cy="4525963"/>
          </a:xfrm>
        </p:spPr>
        <p:txBody>
          <a:bodyPr>
            <a:normAutofit fontScale="47500" lnSpcReduction="20000"/>
          </a:bodyPr>
          <a:lstStyle/>
          <a:p>
            <a:pPr lvl="0">
              <a:buNone/>
            </a:pPr>
            <a:r>
              <a:rPr lang="en-US" sz="3800" b="1" dirty="0" smtClean="0">
                <a:solidFill>
                  <a:srgbClr val="FF0000"/>
                </a:solidFill>
              </a:rPr>
              <a:t>Partitioning methods:</a:t>
            </a:r>
            <a:endParaRPr lang="en-US" sz="3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800" dirty="0" smtClean="0"/>
              <a:t> </a:t>
            </a:r>
          </a:p>
          <a:p>
            <a:pPr lvl="1">
              <a:buNone/>
            </a:pPr>
            <a:r>
              <a:rPr lang="en-US" sz="3800" b="1" dirty="0" smtClean="0"/>
              <a:t>the </a:t>
            </a:r>
            <a:r>
              <a:rPr lang="en-US" sz="3800" b="1" i="1" dirty="0" smtClean="0"/>
              <a:t>k-means</a:t>
            </a:r>
            <a:r>
              <a:rPr lang="en-US" sz="3800" b="1" dirty="0" smtClean="0"/>
              <a:t> algorithm</a:t>
            </a:r>
            <a:endParaRPr lang="en-US" sz="3800" dirty="0" smtClean="0"/>
          </a:p>
          <a:p>
            <a:pPr>
              <a:buNone/>
            </a:pPr>
            <a:r>
              <a:rPr lang="en-US" sz="3800" b="1" dirty="0" smtClean="0"/>
              <a:t> </a:t>
            </a:r>
            <a:endParaRPr lang="en-US" sz="3800" dirty="0" smtClean="0"/>
          </a:p>
          <a:p>
            <a:pPr lvl="1">
              <a:buNone/>
            </a:pPr>
            <a:r>
              <a:rPr lang="en-US" sz="3800" b="1" dirty="0" smtClean="0"/>
              <a:t>the </a:t>
            </a:r>
            <a:r>
              <a:rPr lang="en-US" sz="3800" b="1" i="1" dirty="0" smtClean="0"/>
              <a:t>k-</a:t>
            </a:r>
            <a:r>
              <a:rPr lang="en-US" sz="3800" b="1" i="1" dirty="0" err="1" smtClean="0"/>
              <a:t>medoid</a:t>
            </a:r>
            <a:r>
              <a:rPr lang="en-US" sz="3800" b="1" dirty="0" smtClean="0"/>
              <a:t> algorithm</a:t>
            </a:r>
          </a:p>
          <a:p>
            <a:pPr lvl="1">
              <a:buNone/>
            </a:pPr>
            <a:endParaRPr lang="en-US" sz="3800" b="1" dirty="0" smtClean="0"/>
          </a:p>
          <a:p>
            <a:pPr lvl="1">
              <a:buNone/>
            </a:pPr>
            <a:endParaRPr lang="en-US" sz="3800" b="1" dirty="0" smtClean="0"/>
          </a:p>
          <a:p>
            <a:pPr lvl="0">
              <a:buNone/>
            </a:pPr>
            <a:r>
              <a:rPr lang="en-US" sz="3800" b="1" dirty="0" smtClean="0">
                <a:solidFill>
                  <a:srgbClr val="FF0000"/>
                </a:solidFill>
              </a:rPr>
              <a:t>Density-based methods:</a:t>
            </a:r>
            <a:endParaRPr lang="en-US" sz="3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800" b="1" dirty="0" smtClean="0">
                <a:solidFill>
                  <a:srgbClr val="FF0000"/>
                </a:solidFill>
              </a:rPr>
              <a:t> </a:t>
            </a:r>
            <a:endParaRPr lang="en-US" sz="3800" dirty="0" smtClean="0">
              <a:solidFill>
                <a:srgbClr val="FF0000"/>
              </a:solidFill>
            </a:endParaRPr>
          </a:p>
          <a:p>
            <a:pPr lvl="2"/>
            <a:r>
              <a:rPr lang="en-US" sz="3800" b="1" dirty="0" smtClean="0"/>
              <a:t>DBSCAN</a:t>
            </a:r>
            <a:endParaRPr lang="en-US" sz="3800" dirty="0" smtClean="0"/>
          </a:p>
          <a:p>
            <a:r>
              <a:rPr lang="en-US" sz="3800" b="1" dirty="0" smtClean="0"/>
              <a:t> </a:t>
            </a:r>
            <a:endParaRPr lang="en-US" sz="3800" dirty="0" smtClean="0"/>
          </a:p>
          <a:p>
            <a:pPr lvl="2"/>
            <a:r>
              <a:rPr lang="en-US" sz="3800" b="1" dirty="0" smtClean="0"/>
              <a:t>OPTICS</a:t>
            </a:r>
            <a:endParaRPr lang="en-US" sz="3800" dirty="0" smtClean="0"/>
          </a:p>
          <a:p>
            <a:r>
              <a:rPr lang="en-US" sz="3800" b="1" dirty="0" smtClean="0"/>
              <a:t> </a:t>
            </a:r>
            <a:endParaRPr lang="en-US" sz="3800" dirty="0" smtClean="0"/>
          </a:p>
          <a:p>
            <a:pPr lvl="2"/>
            <a:r>
              <a:rPr lang="en-US" sz="3800" b="1" dirty="0" smtClean="0"/>
              <a:t>DENCLUE</a:t>
            </a:r>
            <a:endParaRPr lang="en-US" sz="38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Partitioning Methods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914401"/>
            <a:ext cx="10698480" cy="5211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Given </a:t>
            </a:r>
            <a:r>
              <a:rPr lang="en-US" sz="2400" i="1" dirty="0"/>
              <a:t>D</a:t>
            </a:r>
            <a:r>
              <a:rPr lang="en-US" sz="2400" dirty="0"/>
              <a:t>, a data set of </a:t>
            </a:r>
            <a:r>
              <a:rPr lang="en-US" sz="2400" i="1" dirty="0"/>
              <a:t>n</a:t>
            </a:r>
            <a:r>
              <a:rPr lang="en-US" sz="2400" dirty="0"/>
              <a:t> objects, and </a:t>
            </a:r>
            <a:r>
              <a:rPr lang="en-US" sz="2400" i="1" dirty="0"/>
              <a:t>k</a:t>
            </a:r>
            <a:r>
              <a:rPr lang="en-US" sz="2400" dirty="0"/>
              <a:t>, the number of clusters to form, a </a:t>
            </a:r>
            <a:r>
              <a:rPr lang="en-US" sz="2400" b="1" dirty="0"/>
              <a:t>partitioning algorithm </a:t>
            </a:r>
            <a:r>
              <a:rPr lang="en-US" sz="2400" dirty="0"/>
              <a:t>organizes the objects into</a:t>
            </a:r>
            <a:r>
              <a:rPr lang="en-US" sz="2400" b="1" dirty="0"/>
              <a:t> </a:t>
            </a:r>
            <a:r>
              <a:rPr lang="en-US" sz="2400" i="1" dirty="0"/>
              <a:t>k</a:t>
            </a:r>
            <a:r>
              <a:rPr lang="en-US" sz="2400" b="1" dirty="0"/>
              <a:t> </a:t>
            </a:r>
            <a:r>
              <a:rPr lang="en-US" sz="2400" dirty="0"/>
              <a:t>partitions (</a:t>
            </a:r>
            <a:r>
              <a:rPr lang="en-US" sz="2400" i="1" dirty="0"/>
              <a:t>k n</a:t>
            </a:r>
            <a:r>
              <a:rPr lang="en-US" sz="2400" dirty="0"/>
              <a:t>), where</a:t>
            </a:r>
            <a:r>
              <a:rPr lang="en-US" sz="2400" b="1" dirty="0"/>
              <a:t> </a:t>
            </a:r>
            <a:r>
              <a:rPr lang="en-US" sz="2400" dirty="0"/>
              <a:t>each </a:t>
            </a:r>
            <a:r>
              <a:rPr lang="en-US" sz="2400" dirty="0" smtClean="0"/>
              <a:t>partition   represents </a:t>
            </a:r>
            <a:r>
              <a:rPr lang="en-US" sz="2400" dirty="0"/>
              <a:t>a cluster.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b="1" dirty="0"/>
              <a:t>Classical Partitioning Methods: </a:t>
            </a:r>
            <a:r>
              <a:rPr lang="en-US" sz="2400" b="1" i="1" dirty="0"/>
              <a:t>k</a:t>
            </a:r>
            <a:r>
              <a:rPr lang="en-US" sz="2400" b="1" dirty="0"/>
              <a:t>-Means and </a:t>
            </a:r>
            <a:r>
              <a:rPr lang="en-US" sz="2400" b="1" i="1" dirty="0"/>
              <a:t>k</a:t>
            </a:r>
            <a:r>
              <a:rPr lang="en-US" sz="2400" b="1" dirty="0"/>
              <a:t>-</a:t>
            </a:r>
            <a:r>
              <a:rPr lang="en-US" sz="2400" b="1" dirty="0" err="1"/>
              <a:t>Medoids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Centroid</a:t>
            </a:r>
            <a:r>
              <a:rPr lang="en-US" b="1" dirty="0" smtClean="0"/>
              <a:t>-Based Technique: The </a:t>
            </a:r>
            <a:r>
              <a:rPr lang="en-US" b="1" i="1" dirty="0" smtClean="0"/>
              <a:t>k</a:t>
            </a:r>
            <a:r>
              <a:rPr lang="en-US" b="1" dirty="0" smtClean="0"/>
              <a:t>-Means Method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  <a:r>
              <a:rPr lang="en-US" sz="2400" dirty="0" smtClean="0"/>
              <a:t>The </a:t>
            </a:r>
            <a:r>
              <a:rPr lang="en-US" sz="2400" i="1" dirty="0"/>
              <a:t>k</a:t>
            </a:r>
            <a:r>
              <a:rPr lang="en-US" sz="2400" b="1" dirty="0"/>
              <a:t>-means algorithm</a:t>
            </a:r>
            <a:r>
              <a:rPr lang="en-US" sz="2400" dirty="0"/>
              <a:t> takes the input parameter, </a:t>
            </a:r>
            <a:r>
              <a:rPr lang="en-US" sz="2400" i="1" dirty="0"/>
              <a:t>k</a:t>
            </a:r>
            <a:r>
              <a:rPr lang="en-US" sz="2400" dirty="0"/>
              <a:t>, and partitions a set of </a:t>
            </a:r>
            <a:r>
              <a:rPr lang="en-US" sz="2400" i="1" dirty="0"/>
              <a:t>n </a:t>
            </a:r>
            <a:r>
              <a:rPr lang="en-US" sz="2400" dirty="0"/>
              <a:t>objects into</a:t>
            </a:r>
            <a:r>
              <a:rPr lang="en-US" sz="2400" i="1" dirty="0"/>
              <a:t> k </a:t>
            </a:r>
            <a:r>
              <a:rPr lang="en-US" sz="2400" dirty="0"/>
              <a:t>clusters so that the resulting </a:t>
            </a:r>
            <a:r>
              <a:rPr lang="en-US" sz="2400" dirty="0" err="1"/>
              <a:t>intracluster</a:t>
            </a:r>
            <a:r>
              <a:rPr lang="en-US" sz="2400" dirty="0"/>
              <a:t> similarity is high but</a:t>
            </a:r>
            <a:r>
              <a:rPr lang="en-US" sz="2400" i="1" dirty="0"/>
              <a:t> </a:t>
            </a:r>
            <a:r>
              <a:rPr lang="en-US" sz="2400" dirty="0"/>
              <a:t>the </a:t>
            </a:r>
            <a:r>
              <a:rPr lang="en-US" sz="2400" dirty="0" err="1"/>
              <a:t>intercluster</a:t>
            </a:r>
            <a:r>
              <a:rPr lang="en-US" sz="2400" dirty="0"/>
              <a:t> similarity is low.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Cluster similarity is measured in regard to the </a:t>
            </a:r>
            <a:r>
              <a:rPr lang="en-US" sz="2400" i="1" dirty="0"/>
              <a:t>mean</a:t>
            </a:r>
            <a:r>
              <a:rPr lang="en-US" sz="2400" dirty="0"/>
              <a:t> value of the objects in a cluster, which can be viewed as the cluster’s </a:t>
            </a:r>
            <a:r>
              <a:rPr lang="en-US" sz="2400" i="1" dirty="0" err="1"/>
              <a:t>centroid</a:t>
            </a:r>
            <a:r>
              <a:rPr lang="en-US" sz="2400" dirty="0"/>
              <a:t> or </a:t>
            </a:r>
            <a:r>
              <a:rPr lang="en-US" sz="2400" i="1" dirty="0"/>
              <a:t>center of gravity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1588</Words>
  <Application>Microsoft Office PowerPoint</Application>
  <PresentationFormat>Custom</PresentationFormat>
  <Paragraphs>295</Paragraphs>
  <Slides>66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Clustering </vt:lpstr>
      <vt:lpstr>Clustering</vt:lpstr>
      <vt:lpstr>Slide 3</vt:lpstr>
      <vt:lpstr>Clustering Applications</vt:lpstr>
      <vt:lpstr>Quality: What Is Good Clustering?</vt:lpstr>
      <vt:lpstr>Slide 6</vt:lpstr>
      <vt:lpstr>Major Clustering Approaches</vt:lpstr>
      <vt:lpstr>  Partitioning Methods   </vt:lpstr>
      <vt:lpstr>  Centroid-Based Technique: The k-Means Method </vt:lpstr>
      <vt:lpstr>k-means algorithm working  </vt:lpstr>
      <vt:lpstr>Algorithm- K means clustering</vt:lpstr>
      <vt:lpstr>Example of K means clustering for one dimensional data</vt:lpstr>
      <vt:lpstr>Example of K means clustering for one dimensional data</vt:lpstr>
      <vt:lpstr>Iteration 1 </vt:lpstr>
      <vt:lpstr>  Now,  We re-compute the new cluster clusters. The new cluster center is computed by taking mean of all the points contained in that cluster.</vt:lpstr>
      <vt:lpstr>Iteration 2 </vt:lpstr>
      <vt:lpstr>Now,  We re-compute the new cluster clusters. The new cluster center is computed by taking mean of all the points contained in that cluster.</vt:lpstr>
      <vt:lpstr>Iteration 3 </vt:lpstr>
      <vt:lpstr>Now,  We re-compute the new cluster clusters. The new cluster center is computed by taking mean of all the points contained in that cluster</vt:lpstr>
      <vt:lpstr>Iteration 4 </vt:lpstr>
      <vt:lpstr>Example of K means clustering for one dimensional data</vt:lpstr>
      <vt:lpstr>Iteration 1:</vt:lpstr>
      <vt:lpstr>Iteration 2:</vt:lpstr>
      <vt:lpstr>Iteration 3:</vt:lpstr>
      <vt:lpstr>Iteration 4:</vt:lpstr>
      <vt:lpstr>Slide 26</vt:lpstr>
      <vt:lpstr>Example of K means clustering for two dimensional data</vt:lpstr>
      <vt:lpstr>Solution:</vt:lpstr>
      <vt:lpstr> Initial  cluster  centroid</vt:lpstr>
      <vt:lpstr>Iteration 1 – Epoch  1</vt:lpstr>
      <vt:lpstr>Iteration 1 – Epoch  1</vt:lpstr>
      <vt:lpstr>Iteration 1 – Epoch  1</vt:lpstr>
      <vt:lpstr>Iteration 1 – Epoch  1</vt:lpstr>
      <vt:lpstr>Iteration 1 – Epoch  1</vt:lpstr>
      <vt:lpstr>Slide 35</vt:lpstr>
      <vt:lpstr>Iteration 1 – Epoch  1</vt:lpstr>
      <vt:lpstr>Slide 37</vt:lpstr>
      <vt:lpstr>Slide 38</vt:lpstr>
      <vt:lpstr>Slide 39</vt:lpstr>
      <vt:lpstr>Slide 40</vt:lpstr>
      <vt:lpstr>After  first iterations the clusters are</vt:lpstr>
      <vt:lpstr>Slide 42</vt:lpstr>
      <vt:lpstr>Slide 43</vt:lpstr>
      <vt:lpstr>Slide 44</vt:lpstr>
      <vt:lpstr>Slide 45</vt:lpstr>
      <vt:lpstr>Slide 46</vt:lpstr>
      <vt:lpstr>Slide 47</vt:lpstr>
      <vt:lpstr>K means clustering - example 2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Distance Measures used in k-means</vt:lpstr>
      <vt:lpstr>Minkowski Distance</vt:lpstr>
      <vt:lpstr>Strength of K-means </vt:lpstr>
      <vt:lpstr>Weakness of K-mean </vt:lpstr>
      <vt:lpstr>UNIVERSITY QUESTIONS</vt:lpstr>
      <vt:lpstr>UNIVERSITY QUESTIONS</vt:lpstr>
      <vt:lpstr>UNIVERSITY QUESTIONS</vt:lpstr>
      <vt:lpstr>UNIVERSITY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Divya</dc:creator>
  <cp:lastModifiedBy>CSE</cp:lastModifiedBy>
  <cp:revision>58</cp:revision>
  <dcterms:created xsi:type="dcterms:W3CDTF">2017-08-23T10:08:22Z</dcterms:created>
  <dcterms:modified xsi:type="dcterms:W3CDTF">2021-06-02T13:10:31Z</dcterms:modified>
</cp:coreProperties>
</file>