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7" r:id="rId4"/>
    <p:sldId id="266" r:id="rId5"/>
    <p:sldId id="257" r:id="rId6"/>
    <p:sldId id="268" r:id="rId7"/>
    <p:sldId id="269" r:id="rId8"/>
    <p:sldId id="270" r:id="rId9"/>
    <p:sldId id="274" r:id="rId10"/>
    <p:sldId id="271" r:id="rId11"/>
    <p:sldId id="277" r:id="rId12"/>
    <p:sldId id="273" r:id="rId13"/>
    <p:sldId id="275" r:id="rId14"/>
    <p:sldId id="272" r:id="rId15"/>
    <p:sldId id="276" r:id="rId16"/>
    <p:sldId id="278" r:id="rId17"/>
    <p:sldId id="279" r:id="rId18"/>
  </p:sldIdLst>
  <p:sldSz cx="118872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714" y="-84"/>
      </p:cViewPr>
      <p:guideLst>
        <p:guide orient="horz" pos="288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B25CF-606F-447B-892E-36D08D2EF5A5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85800"/>
            <a:ext cx="4457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B38F4-AE6D-40EB-9754-C082821D3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685800"/>
            <a:ext cx="4457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B38F4-AE6D-40EB-9754-C082821D394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685800"/>
            <a:ext cx="4457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B38F4-AE6D-40EB-9754-C082821D394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840570"/>
            <a:ext cx="1010412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5181600"/>
            <a:ext cx="832104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4D01-597B-4E21-BBC4-05A3992B5071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FCA8-2AE2-49A1-8BD1-F016C0F34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4D01-597B-4E21-BBC4-05A3992B5071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FCA8-2AE2-49A1-8BD1-F016C0F34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366186"/>
            <a:ext cx="267462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366186"/>
            <a:ext cx="782574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4D01-597B-4E21-BBC4-05A3992B5071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FCA8-2AE2-49A1-8BD1-F016C0F34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4D01-597B-4E21-BBC4-05A3992B5071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FCA8-2AE2-49A1-8BD1-F016C0F34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5875869"/>
            <a:ext cx="1010412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875618"/>
            <a:ext cx="1010412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4D01-597B-4E21-BBC4-05A3992B5071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FCA8-2AE2-49A1-8BD1-F016C0F34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33602"/>
            <a:ext cx="5250180" cy="60346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2133602"/>
            <a:ext cx="5250180" cy="60346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4D01-597B-4E21-BBC4-05A3992B5071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FCA8-2AE2-49A1-8BD1-F016C0F34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046818"/>
            <a:ext cx="5252244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899834"/>
            <a:ext cx="5252244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2046818"/>
            <a:ext cx="525430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899834"/>
            <a:ext cx="525430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4D01-597B-4E21-BBC4-05A3992B5071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FCA8-2AE2-49A1-8BD1-F016C0F34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4D01-597B-4E21-BBC4-05A3992B5071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FCA8-2AE2-49A1-8BD1-F016C0F34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4D01-597B-4E21-BBC4-05A3992B5071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FCA8-2AE2-49A1-8BD1-F016C0F34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5" y="364067"/>
            <a:ext cx="3910807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6" y="364070"/>
            <a:ext cx="6645275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5" y="1913470"/>
            <a:ext cx="3910807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4D01-597B-4E21-BBC4-05A3992B5071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FCA8-2AE2-49A1-8BD1-F016C0F34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6400801"/>
            <a:ext cx="713232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817033"/>
            <a:ext cx="713232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7156452"/>
            <a:ext cx="713232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4D01-597B-4E21-BBC4-05A3992B5071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FCA8-2AE2-49A1-8BD1-F016C0F34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366184"/>
            <a:ext cx="1069848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33602"/>
            <a:ext cx="10698480" cy="60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8475136"/>
            <a:ext cx="27736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D4D01-597B-4E21-BBC4-05A3992B5071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8475136"/>
            <a:ext cx="3764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8475136"/>
            <a:ext cx="27736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0FCA8-2AE2-49A1-8BD1-F016C0F34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 </a:t>
            </a:r>
            <a:r>
              <a:rPr lang="en-US" dirty="0" err="1" smtClean="0"/>
              <a:t>medoids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3" y="1"/>
          <a:ext cx="10699749" cy="767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436"/>
                <a:gridCol w="734124"/>
                <a:gridCol w="680040"/>
                <a:gridCol w="1905000"/>
                <a:gridCol w="2133600"/>
                <a:gridCol w="3765549"/>
              </a:tblGrid>
              <a:tr h="199813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x</a:t>
                      </a:r>
                      <a:endParaRPr lang="en-US" sz="31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Y</a:t>
                      </a:r>
                    </a:p>
                    <a:p>
                      <a:endParaRPr lang="en-US" sz="31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Dissimilarity from C1(Cost)</a:t>
                      </a:r>
                      <a:endParaRPr lang="en-US" sz="31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 smtClean="0"/>
                        <a:t>Dissimilarity from C2(cost)</a:t>
                      </a:r>
                    </a:p>
                    <a:p>
                      <a:endParaRPr lang="en-US" sz="31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Cluster</a:t>
                      </a:r>
                      <a:endParaRPr lang="en-US" sz="3100" dirty="0"/>
                    </a:p>
                  </a:txBody>
                  <a:tcPr marT="50800" marB="50800"/>
                </a:tc>
              </a:tr>
              <a:tr h="564957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0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8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7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1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3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7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2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4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9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3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9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6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4-C2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-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-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5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5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8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6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7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3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7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8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4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8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7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5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9 –C1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-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-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3" y="1"/>
          <a:ext cx="10699749" cy="767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436"/>
                <a:gridCol w="734124"/>
                <a:gridCol w="680040"/>
                <a:gridCol w="1905000"/>
                <a:gridCol w="2133600"/>
                <a:gridCol w="3765549"/>
              </a:tblGrid>
              <a:tr h="199813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x</a:t>
                      </a:r>
                      <a:endParaRPr lang="en-US" sz="31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Y</a:t>
                      </a:r>
                    </a:p>
                    <a:p>
                      <a:endParaRPr lang="en-US" sz="31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Dissimilarity from C1(Cost)</a:t>
                      </a:r>
                      <a:endParaRPr lang="en-US" sz="31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 smtClean="0"/>
                        <a:t>Dissimilarity from C2(cost)</a:t>
                      </a:r>
                    </a:p>
                    <a:p>
                      <a:endParaRPr lang="en-US" sz="31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Cluster</a:t>
                      </a:r>
                      <a:endParaRPr lang="en-US" sz="3100" dirty="0"/>
                    </a:p>
                  </a:txBody>
                  <a:tcPr marT="50800" marB="50800"/>
                </a:tc>
              </a:tr>
              <a:tr h="564957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0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8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7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6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C2</a:t>
                      </a:r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1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3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7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7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C1</a:t>
                      </a:r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2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4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9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8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C1</a:t>
                      </a:r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3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9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6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6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C2</a:t>
                      </a:r>
                      <a:endParaRPr lang="en-US" sz="2900" dirty="0"/>
                    </a:p>
                  </a:txBody>
                  <a:tcPr marT="50800" marB="50800"/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4-C2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-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-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5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5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8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6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C1</a:t>
                      </a:r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6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7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3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5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C2</a:t>
                      </a:r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7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8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4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5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C2</a:t>
                      </a:r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8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7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5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3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C2</a:t>
                      </a:r>
                      <a:endParaRPr lang="en-US" sz="2900" dirty="0"/>
                    </a:p>
                  </a:txBody>
                  <a:tcPr marT="50800" marB="50800"/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9 –C1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-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-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05200" y="8243454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3+4+4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8174182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1+1+3+2+2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686800" y="8104909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TOTAL COST=20</a:t>
            </a:r>
            <a:endParaRPr 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2"/>
            <a:ext cx="11506200" cy="603461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Each point is assigned to the cluster of that </a:t>
            </a:r>
            <a:r>
              <a:rPr lang="en-US" sz="4000" dirty="0" err="1" smtClean="0"/>
              <a:t>medoid</a:t>
            </a:r>
            <a:r>
              <a:rPr lang="en-US" sz="4000" dirty="0" smtClean="0"/>
              <a:t> whose dissimilarity is less.</a:t>
            </a:r>
          </a:p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The points 1, 2, 5 go to cluster C1 and 0, 3, 6, 7, 8</a:t>
            </a:r>
          </a:p>
          <a:p>
            <a:pPr>
              <a:buNone/>
            </a:pPr>
            <a:r>
              <a:rPr lang="en-US" sz="4000" dirty="0" smtClean="0"/>
              <a:t>     go to cluster C2.</a:t>
            </a:r>
          </a:p>
          <a:p>
            <a:endParaRPr lang="en-US" sz="4000" dirty="0" smtClean="0"/>
          </a:p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The Cost = (3 + 4 + 4) + (3 + 1 + 1 + 2 + 2) = 20</a:t>
            </a:r>
            <a:endParaRPr 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randomly select one non-</a:t>
            </a:r>
            <a:r>
              <a:rPr lang="en-US" sz="4000" b="1" dirty="0" err="1" smtClean="0"/>
              <a:t>medoid</a:t>
            </a:r>
            <a:r>
              <a:rPr lang="en-US" sz="4000" b="1" dirty="0" smtClean="0"/>
              <a:t> point and recalculate the cost.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Let the randomly selected point be (8, 4). </a:t>
            </a:r>
          </a:p>
          <a:p>
            <a:endParaRPr lang="en-US" sz="4000" dirty="0" smtClean="0"/>
          </a:p>
          <a:p>
            <a:r>
              <a:rPr lang="en-US" sz="4000" dirty="0" smtClean="0"/>
              <a:t>The dissimilarity of each non-</a:t>
            </a:r>
            <a:r>
              <a:rPr lang="en-US" sz="4000" dirty="0" err="1" smtClean="0"/>
              <a:t>medoid</a:t>
            </a:r>
            <a:r>
              <a:rPr lang="en-US" sz="4000" dirty="0" smtClean="0"/>
              <a:t> point with the </a:t>
            </a:r>
            <a:r>
              <a:rPr lang="en-US" sz="4000" dirty="0" err="1" smtClean="0"/>
              <a:t>medoids</a:t>
            </a:r>
            <a:r>
              <a:rPr lang="en-US" sz="4000" dirty="0" smtClean="0"/>
              <a:t> – C1 (4, 5) and C2 (8, 4) is calculated and tabulated.</a:t>
            </a:r>
            <a:endParaRPr lang="en-US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85800" y="1"/>
          <a:ext cx="10547352" cy="767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039"/>
                <a:gridCol w="734124"/>
                <a:gridCol w="680040"/>
                <a:gridCol w="1905000"/>
                <a:gridCol w="2133600"/>
                <a:gridCol w="3765549"/>
              </a:tblGrid>
              <a:tr h="199813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x</a:t>
                      </a:r>
                      <a:endParaRPr lang="en-US" sz="31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Y</a:t>
                      </a:r>
                    </a:p>
                    <a:p>
                      <a:endParaRPr lang="en-US" sz="31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Dissimilarity from C1(Cost)</a:t>
                      </a:r>
                      <a:endParaRPr lang="en-US" sz="31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 smtClean="0"/>
                        <a:t>Dissimilarity from C2(cost)</a:t>
                      </a:r>
                    </a:p>
                    <a:p>
                      <a:endParaRPr lang="en-US" sz="31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Cluster</a:t>
                      </a:r>
                      <a:endParaRPr lang="en-US" sz="3100" dirty="0"/>
                    </a:p>
                  </a:txBody>
                  <a:tcPr marT="50800" marB="50800"/>
                </a:tc>
              </a:tr>
              <a:tr h="564957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0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8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7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6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C2</a:t>
                      </a:r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1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3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7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8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C1</a:t>
                      </a:r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2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4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9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9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C1</a:t>
                      </a:r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3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9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6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6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C2</a:t>
                      </a:r>
                      <a:endParaRPr lang="en-US" sz="2900" dirty="0"/>
                    </a:p>
                  </a:txBody>
                  <a:tcPr marT="50800" marB="50800"/>
                </a:tc>
              </a:tr>
              <a:tr h="6502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4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1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C2</a:t>
                      </a:r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5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5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8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7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C1</a:t>
                      </a:r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6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7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3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5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C2</a:t>
                      </a:r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7-C2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-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</a:tr>
              <a:tr h="544945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8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7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5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3</a:t>
                      </a:r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C2</a:t>
                      </a:r>
                      <a:endParaRPr lang="en-US" sz="2900" dirty="0"/>
                    </a:p>
                  </a:txBody>
                  <a:tcPr marT="50800" marB="50800"/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9 –C1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US" sz="2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T="50800" marB="508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24200" y="8001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3+4+4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79248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3+3+1+2+2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686800" y="8104909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TOTAL COST=22</a:t>
            </a:r>
            <a:endParaRPr lang="en-US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38200"/>
            <a:ext cx="10699750" cy="7329488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/>
              <a:t>Each point is assigned to that cluster whose dissimilarity is less. </a:t>
            </a:r>
          </a:p>
          <a:p>
            <a:pPr fontAlgn="base"/>
            <a:r>
              <a:rPr lang="en-US" sz="3600" dirty="0" smtClean="0"/>
              <a:t>So, the points 1, 2, 5 go to cluster C1 and 0, 3,4, 6,  8 go to cluster C2.</a:t>
            </a:r>
          </a:p>
          <a:p>
            <a:pPr fontAlgn="base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The New cost = (3 + 4 + 4) + (2 + 2 + 1 + 3 + 3) = 22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Swap Cost = New Cost – Previous Cost = 22 – 20 </a:t>
            </a:r>
            <a:r>
              <a:rPr lang="en-US" sz="3600" dirty="0" smtClean="0">
                <a:solidFill>
                  <a:srgbClr val="FF0000"/>
                </a:solidFill>
              </a:rPr>
              <a:t>    and</a:t>
            </a:r>
            <a:r>
              <a:rPr lang="en-US" sz="3600" dirty="0" smtClean="0">
                <a:solidFill>
                  <a:srgbClr val="FF0000"/>
                </a:solidFill>
              </a:rPr>
              <a:t> </a:t>
            </a:r>
            <a:r>
              <a:rPr lang="en-US" sz="3600" b="1" dirty="0" smtClean="0">
                <a:solidFill>
                  <a:srgbClr val="FF0000"/>
                </a:solidFill>
              </a:rPr>
              <a:t>2 &gt;0</a:t>
            </a:r>
            <a:endParaRPr lang="en-US" sz="3600" dirty="0" smtClean="0">
              <a:solidFill>
                <a:srgbClr val="FF0000"/>
              </a:solidFill>
            </a:endParaRPr>
          </a:p>
          <a:p>
            <a:pPr fontAlgn="base"/>
            <a:r>
              <a:rPr lang="en-US" sz="3600" dirty="0" smtClean="0"/>
              <a:t>As the swap cost is not less than zero, we undo the </a:t>
            </a:r>
            <a:r>
              <a:rPr lang="en-US" sz="3600" dirty="0" smtClean="0"/>
              <a:t>swap     </a:t>
            </a:r>
            <a:r>
              <a:rPr lang="en-US" sz="3600" dirty="0" err="1" smtClean="0"/>
              <a:t>becoz</a:t>
            </a:r>
            <a:r>
              <a:rPr lang="en-US" sz="3600" dirty="0" smtClean="0"/>
              <a:t> the previous choice was </a:t>
            </a:r>
            <a:r>
              <a:rPr lang="en-US" sz="3600" dirty="0" smtClean="0"/>
              <a:t>good</a:t>
            </a:r>
          </a:p>
          <a:p>
            <a:pPr fontAlgn="base"/>
            <a:endParaRPr lang="en-US" sz="3600" dirty="0" smtClean="0"/>
          </a:p>
          <a:p>
            <a:pPr fontAlgn="base">
              <a:buNone/>
            </a:pPr>
            <a:r>
              <a:rPr lang="en-US" sz="3600" dirty="0" smtClean="0"/>
              <a:t>. This process repeats  until there is no change 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 smtClean="0"/>
              <a:t>is simple to understand and easy to implement.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K-</a:t>
            </a:r>
            <a:r>
              <a:rPr lang="en-US" dirty="0" err="1" smtClean="0"/>
              <a:t>Medoid</a:t>
            </a:r>
            <a:r>
              <a:rPr lang="en-US" dirty="0" smtClean="0"/>
              <a:t> Algorithm is fast and converges in a fixed number of steps.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PAM is less sensitive to outliers than other partitioning algorithms.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disadvantage of K-</a:t>
            </a:r>
            <a:r>
              <a:rPr lang="en-US" dirty="0" err="1" smtClean="0"/>
              <a:t>Medoid</a:t>
            </a:r>
            <a:r>
              <a:rPr lang="en-US" dirty="0" smtClean="0"/>
              <a:t> algorithms is that it is not suitable for clustering non-spherical (arbitrary shaped) groups of objects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fontAlgn="base"/>
            <a:r>
              <a:rPr lang="en-US" dirty="0" smtClean="0"/>
              <a:t>It may obtain different results for different runs on the same dataset because the first k </a:t>
            </a:r>
            <a:r>
              <a:rPr lang="en-US" dirty="0" err="1" smtClean="0"/>
              <a:t>medoids</a:t>
            </a:r>
            <a:r>
              <a:rPr lang="en-US" dirty="0" smtClean="0"/>
              <a:t> are chosen randomly.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K-MEDOIDS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439334"/>
            <a:ext cx="10698480" cy="6728887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The mean in k-means clustering is sensitive to outliers.</a:t>
            </a:r>
          </a:p>
          <a:p>
            <a:pPr>
              <a:buNone/>
            </a:pPr>
            <a:r>
              <a:rPr lang="en-US" sz="3600" dirty="0" smtClean="0"/>
              <a:t> </a:t>
            </a:r>
          </a:p>
          <a:p>
            <a:r>
              <a:rPr lang="en-US" sz="3600" dirty="0" smtClean="0"/>
              <a:t>Since an object with an extremely high value may substantially distort the distribution of data. </a:t>
            </a:r>
          </a:p>
          <a:p>
            <a:endParaRPr lang="en-US" sz="3600" dirty="0" smtClean="0"/>
          </a:p>
          <a:p>
            <a:r>
              <a:rPr lang="en-US" sz="3600" dirty="0" smtClean="0"/>
              <a:t>Hence we move to k-</a:t>
            </a:r>
            <a:r>
              <a:rPr lang="en-US" sz="3600" dirty="0" err="1" smtClean="0"/>
              <a:t>medoids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smtClean="0"/>
              <a:t>K-</a:t>
            </a:r>
            <a:r>
              <a:rPr lang="en-US" sz="3600" dirty="0" err="1" smtClean="0"/>
              <a:t>Medoids</a:t>
            </a:r>
            <a:r>
              <a:rPr lang="en-US" sz="3600" dirty="0" smtClean="0"/>
              <a:t> (also called as </a:t>
            </a:r>
            <a:r>
              <a:rPr lang="en-US" sz="3600" dirty="0" smtClean="0">
                <a:solidFill>
                  <a:srgbClr val="FF0000"/>
                </a:solidFill>
              </a:rPr>
              <a:t>Partitioning Around </a:t>
            </a:r>
            <a:r>
              <a:rPr lang="en-US" sz="3600" dirty="0" err="1" smtClean="0">
                <a:solidFill>
                  <a:srgbClr val="FF0000"/>
                </a:solidFill>
              </a:rPr>
              <a:t>Medoid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</a:p>
          <a:p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600" dirty="0" smtClean="0"/>
              <a:t> Instead of taking mean of cluster we take the most centrally located point in cluster as it’s center. </a:t>
            </a:r>
          </a:p>
          <a:p>
            <a:r>
              <a:rPr lang="en-US" sz="3600" dirty="0" smtClean="0"/>
              <a:t>These are called </a:t>
            </a:r>
            <a:r>
              <a:rPr lang="en-US" sz="3600" dirty="0" err="1" smtClean="0"/>
              <a:t>medoids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K-MEDOIDS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Pick actual objects to represent clusters instead of mean values </a:t>
            </a:r>
          </a:p>
          <a:p>
            <a:endParaRPr lang="en-US" sz="4000" dirty="0" smtClean="0"/>
          </a:p>
          <a:p>
            <a:r>
              <a:rPr lang="en-US" sz="4000" dirty="0" smtClean="0"/>
              <a:t> Each remaining object is clustered with the representative object (</a:t>
            </a:r>
            <a:r>
              <a:rPr lang="en-US" sz="4000" dirty="0" err="1" smtClean="0"/>
              <a:t>Medoid</a:t>
            </a:r>
            <a:r>
              <a:rPr lang="en-US" sz="4000" dirty="0" smtClean="0"/>
              <a:t>) to which is the most similar</a:t>
            </a: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3" y="0"/>
            <a:ext cx="11201399" cy="84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778001"/>
            <a:ext cx="7772400" cy="575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The cost in K-</a:t>
            </a:r>
            <a:r>
              <a:rPr lang="en-US" i="1" dirty="0" err="1" smtClean="0"/>
              <a:t>Medoids</a:t>
            </a:r>
            <a:r>
              <a:rPr lang="en-US" i="1" dirty="0" smtClean="0"/>
              <a:t> algorithm is given as</a:t>
            </a:r>
            <a:br>
              <a:rPr lang="en-US" i="1" dirty="0" smtClean="0"/>
            </a:br>
            <a:r>
              <a:rPr lang="en-US" i="1" dirty="0" smtClean="0"/>
              <a:t>  </a:t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3" y="2286000"/>
            <a:ext cx="9905999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1"/>
            <a:ext cx="8839200" cy="728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" y="8212667"/>
            <a:ext cx="10393871" cy="8617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The dissimilarity of the 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Arial Unicode MS" pitchFamily="34" charset="-128"/>
                <a:cs typeface="Arial" pitchFamily="34" charset="0"/>
              </a:rPr>
              <a:t>medoid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Arial Unicode MS" pitchFamily="34" charset="-128"/>
                <a:cs typeface="Arial" pitchFamily="34" charset="0"/>
              </a:rPr>
              <a:t>Ci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) and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Arial Unicode MS" pitchFamily="34" charset="-128"/>
                <a:cs typeface="Arial" pitchFamily="34" charset="0"/>
              </a:rPr>
              <a:t>object(Pi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) is calculated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 by using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Arial Unicode MS" pitchFamily="34" charset="-128"/>
                <a:cs typeface="Arial" pitchFamily="34" charset="0"/>
              </a:rPr>
              <a:t>E = |Pi -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Arial Unicode MS" pitchFamily="34" charset="-128"/>
                <a:cs typeface="Arial" pitchFamily="34" charset="0"/>
              </a:rPr>
              <a:t>Ci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Arial Unicode MS" pitchFamily="34" charset="-128"/>
                <a:cs typeface="Arial" pitchFamily="34" charset="0"/>
              </a:rPr>
              <a:t>|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1: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 the randomly selected 2 </a:t>
            </a:r>
            <a:r>
              <a:rPr lang="en-US" dirty="0" err="1" smtClean="0"/>
              <a:t>medoids</a:t>
            </a:r>
            <a:r>
              <a:rPr lang="en-US" dirty="0" smtClean="0"/>
              <a:t>, so select k = 2 and let </a:t>
            </a:r>
          </a:p>
          <a:p>
            <a:endParaRPr lang="en-US" b="1" dirty="0" smtClean="0"/>
          </a:p>
          <a:p>
            <a:r>
              <a:rPr lang="en-US" b="1" dirty="0" smtClean="0"/>
              <a:t>C1 (4, 5)</a:t>
            </a:r>
            <a:r>
              <a:rPr lang="en-US" dirty="0" smtClean="0"/>
              <a:t> and </a:t>
            </a:r>
            <a:r>
              <a:rPr lang="en-US" b="1" dirty="0" smtClean="0"/>
              <a:t>C2 (8, 5)</a:t>
            </a:r>
            <a:r>
              <a:rPr lang="en-US" dirty="0" smtClean="0"/>
              <a:t> are the two </a:t>
            </a:r>
            <a:r>
              <a:rPr lang="en-US" dirty="0" err="1" smtClean="0"/>
              <a:t>medoids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2: Calculating cost.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dissimilarity of each non-</a:t>
            </a:r>
            <a:r>
              <a:rPr lang="en-US" dirty="0" err="1" smtClean="0"/>
              <a:t>medoid</a:t>
            </a:r>
            <a:r>
              <a:rPr lang="en-US" dirty="0" smtClean="0"/>
              <a:t> point with the </a:t>
            </a:r>
            <a:r>
              <a:rPr lang="en-US" dirty="0" err="1" smtClean="0"/>
              <a:t>medoids</a:t>
            </a:r>
            <a:r>
              <a:rPr lang="en-US" dirty="0" smtClean="0"/>
              <a:t> is calculated and tabulated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Here Dissimilarity  between two objects is measured using   Manhattan  distance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436</Words>
  <Application>Microsoft Office PowerPoint</Application>
  <PresentationFormat>Custom</PresentationFormat>
  <Paragraphs>222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K medoids</vt:lpstr>
      <vt:lpstr>K-MEDOIDS CLUSTERING</vt:lpstr>
      <vt:lpstr>K-MEDOIDS CLUSTERING</vt:lpstr>
      <vt:lpstr>Slide 4</vt:lpstr>
      <vt:lpstr>Slide 5</vt:lpstr>
      <vt:lpstr>   The cost in K-Medoids algorithm is given as     </vt:lpstr>
      <vt:lpstr>Slide 7</vt:lpstr>
      <vt:lpstr>Step 1: </vt:lpstr>
      <vt:lpstr>Step 2: Calculating cost.</vt:lpstr>
      <vt:lpstr>Slide 10</vt:lpstr>
      <vt:lpstr>Slide 11</vt:lpstr>
      <vt:lpstr>Slide 12</vt:lpstr>
      <vt:lpstr>Step 3:</vt:lpstr>
      <vt:lpstr>Slide 14</vt:lpstr>
      <vt:lpstr>Slide 15</vt:lpstr>
      <vt:lpstr>Advantages: </vt:lpstr>
      <vt:lpstr>Disadvantages: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medoids</dc:title>
  <dc:creator>CSE</dc:creator>
  <cp:lastModifiedBy>CSE</cp:lastModifiedBy>
  <cp:revision>66</cp:revision>
  <dcterms:created xsi:type="dcterms:W3CDTF">2021-05-25T18:09:41Z</dcterms:created>
  <dcterms:modified xsi:type="dcterms:W3CDTF">2021-06-02T05:56:58Z</dcterms:modified>
</cp:coreProperties>
</file>