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Lst>
  <p:sldSz cy="6858000" cx="11887200"/>
  <p:notesSz cx="6858000" cy="9144000"/>
  <p:embeddedFontLst>
    <p:embeddedFont>
      <p:font typeface="Tahoma"/>
      <p:regular r:id="rId128"/>
      <p:bold r:id="rId1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744">
          <p15:clr>
            <a:srgbClr val="A4A3A4"/>
          </p15:clr>
        </p15:guide>
      </p15:sldGuideLst>
    </p:ext>
    <p:ext uri="http://customooxmlschemas.google.com/">
      <go:slidesCustomData xmlns:go="http://customooxmlschemas.google.com/" r:id="rId130" roundtripDataSignature="AMtx7miGBiqHE9gdTBtpvf3wa0wVqYnc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74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font" Target="fonts/Tahoma-bold.fntdata"/><Relationship Id="rId128" Type="http://schemas.openxmlformats.org/officeDocument/2006/relationships/font" Target="fonts/Tahoma-regular.fntdata"/><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0" Type="http://customschemas.google.com/relationships/presentationmetadata" Target="metadata"/><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24"/>
          <p:cNvSpPr txBox="1"/>
          <p:nvPr>
            <p:ph type="ctrTitle"/>
          </p:nvPr>
        </p:nvSpPr>
        <p:spPr>
          <a:xfrm>
            <a:off x="891540" y="2130428"/>
            <a:ext cx="1010412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24"/>
          <p:cNvSpPr txBox="1"/>
          <p:nvPr>
            <p:ph idx="1" type="subTitle"/>
          </p:nvPr>
        </p:nvSpPr>
        <p:spPr>
          <a:xfrm>
            <a:off x="1783080" y="3886200"/>
            <a:ext cx="832104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24"/>
          <p:cNvSpPr txBox="1"/>
          <p:nvPr>
            <p:ph idx="10" type="dt"/>
          </p:nvPr>
        </p:nvSpPr>
        <p:spPr>
          <a:xfrm>
            <a:off x="594360" y="6356353"/>
            <a:ext cx="27736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4"/>
          <p:cNvSpPr txBox="1"/>
          <p:nvPr>
            <p:ph idx="11" type="ftr"/>
          </p:nvPr>
        </p:nvSpPr>
        <p:spPr>
          <a:xfrm>
            <a:off x="4061460" y="6356353"/>
            <a:ext cx="376428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4"/>
          <p:cNvSpPr txBox="1"/>
          <p:nvPr>
            <p:ph idx="12" type="sldNum"/>
          </p:nvPr>
        </p:nvSpPr>
        <p:spPr>
          <a:xfrm>
            <a:off x="8519160" y="6356353"/>
            <a:ext cx="27736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33"/>
          <p:cNvSpPr txBox="1"/>
          <p:nvPr>
            <p:ph type="title"/>
          </p:nvPr>
        </p:nvSpPr>
        <p:spPr>
          <a:xfrm>
            <a:off x="594360" y="274638"/>
            <a:ext cx="1069848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33"/>
          <p:cNvSpPr txBox="1"/>
          <p:nvPr>
            <p:ph idx="1" type="body"/>
          </p:nvPr>
        </p:nvSpPr>
        <p:spPr>
          <a:xfrm rot="5400000">
            <a:off x="3680619" y="-1486055"/>
            <a:ext cx="4525963" cy="1069848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33"/>
          <p:cNvSpPr txBox="1"/>
          <p:nvPr>
            <p:ph idx="10" type="dt"/>
          </p:nvPr>
        </p:nvSpPr>
        <p:spPr>
          <a:xfrm>
            <a:off x="594360" y="6356353"/>
            <a:ext cx="27736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33"/>
          <p:cNvSpPr txBox="1"/>
          <p:nvPr>
            <p:ph idx="11" type="ftr"/>
          </p:nvPr>
        </p:nvSpPr>
        <p:spPr>
          <a:xfrm>
            <a:off x="4061460" y="6356353"/>
            <a:ext cx="376428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33"/>
          <p:cNvSpPr txBox="1"/>
          <p:nvPr>
            <p:ph idx="12" type="sldNum"/>
          </p:nvPr>
        </p:nvSpPr>
        <p:spPr>
          <a:xfrm>
            <a:off x="8519160" y="6356353"/>
            <a:ext cx="27736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4"/>
          <p:cNvSpPr txBox="1"/>
          <p:nvPr>
            <p:ph type="title"/>
          </p:nvPr>
        </p:nvSpPr>
        <p:spPr>
          <a:xfrm rot="5400000">
            <a:off x="10017047" y="1461695"/>
            <a:ext cx="5851525" cy="347741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4"/>
          <p:cNvSpPr txBox="1"/>
          <p:nvPr>
            <p:ph idx="1" type="body"/>
          </p:nvPr>
        </p:nvSpPr>
        <p:spPr>
          <a:xfrm rot="5400000">
            <a:off x="2963150" y="-1916665"/>
            <a:ext cx="5851525" cy="10234137"/>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34"/>
          <p:cNvSpPr txBox="1"/>
          <p:nvPr>
            <p:ph idx="10" type="dt"/>
          </p:nvPr>
        </p:nvSpPr>
        <p:spPr>
          <a:xfrm>
            <a:off x="594360" y="6356353"/>
            <a:ext cx="27736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4"/>
          <p:cNvSpPr txBox="1"/>
          <p:nvPr>
            <p:ph idx="11" type="ftr"/>
          </p:nvPr>
        </p:nvSpPr>
        <p:spPr>
          <a:xfrm>
            <a:off x="4061460" y="6356353"/>
            <a:ext cx="376428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4"/>
          <p:cNvSpPr txBox="1"/>
          <p:nvPr>
            <p:ph idx="12" type="sldNum"/>
          </p:nvPr>
        </p:nvSpPr>
        <p:spPr>
          <a:xfrm>
            <a:off x="8519160" y="6356353"/>
            <a:ext cx="27736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25"/>
          <p:cNvSpPr txBox="1"/>
          <p:nvPr>
            <p:ph type="title"/>
          </p:nvPr>
        </p:nvSpPr>
        <p:spPr>
          <a:xfrm>
            <a:off x="594360" y="274638"/>
            <a:ext cx="1069848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25"/>
          <p:cNvSpPr txBox="1"/>
          <p:nvPr>
            <p:ph idx="1" type="body"/>
          </p:nvPr>
        </p:nvSpPr>
        <p:spPr>
          <a:xfrm>
            <a:off x="594360" y="1600203"/>
            <a:ext cx="1069848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25"/>
          <p:cNvSpPr txBox="1"/>
          <p:nvPr>
            <p:ph idx="10" type="dt"/>
          </p:nvPr>
        </p:nvSpPr>
        <p:spPr>
          <a:xfrm>
            <a:off x="594360" y="6356353"/>
            <a:ext cx="27736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5"/>
          <p:cNvSpPr txBox="1"/>
          <p:nvPr>
            <p:ph idx="11" type="ftr"/>
          </p:nvPr>
        </p:nvSpPr>
        <p:spPr>
          <a:xfrm>
            <a:off x="4061460" y="6356353"/>
            <a:ext cx="376428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25"/>
          <p:cNvSpPr txBox="1"/>
          <p:nvPr>
            <p:ph idx="12" type="sldNum"/>
          </p:nvPr>
        </p:nvSpPr>
        <p:spPr>
          <a:xfrm>
            <a:off x="8519160" y="6356353"/>
            <a:ext cx="27736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126"/>
          <p:cNvSpPr txBox="1"/>
          <p:nvPr>
            <p:ph idx="10" type="dt"/>
          </p:nvPr>
        </p:nvSpPr>
        <p:spPr>
          <a:xfrm>
            <a:off x="594360" y="6356353"/>
            <a:ext cx="27736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6"/>
          <p:cNvSpPr txBox="1"/>
          <p:nvPr>
            <p:ph idx="11" type="ftr"/>
          </p:nvPr>
        </p:nvSpPr>
        <p:spPr>
          <a:xfrm>
            <a:off x="4061460" y="6356353"/>
            <a:ext cx="376428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6"/>
          <p:cNvSpPr txBox="1"/>
          <p:nvPr>
            <p:ph idx="12" type="sldNum"/>
          </p:nvPr>
        </p:nvSpPr>
        <p:spPr>
          <a:xfrm>
            <a:off x="8519160" y="6356353"/>
            <a:ext cx="27736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27"/>
          <p:cNvSpPr txBox="1"/>
          <p:nvPr>
            <p:ph type="title"/>
          </p:nvPr>
        </p:nvSpPr>
        <p:spPr>
          <a:xfrm>
            <a:off x="594360" y="274638"/>
            <a:ext cx="1069848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7"/>
          <p:cNvSpPr txBox="1"/>
          <p:nvPr>
            <p:ph idx="10" type="dt"/>
          </p:nvPr>
        </p:nvSpPr>
        <p:spPr>
          <a:xfrm>
            <a:off x="594360" y="6356353"/>
            <a:ext cx="27736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27"/>
          <p:cNvSpPr txBox="1"/>
          <p:nvPr>
            <p:ph idx="11" type="ftr"/>
          </p:nvPr>
        </p:nvSpPr>
        <p:spPr>
          <a:xfrm>
            <a:off x="4061460" y="6356353"/>
            <a:ext cx="376428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7"/>
          <p:cNvSpPr txBox="1"/>
          <p:nvPr>
            <p:ph idx="12" type="sldNum"/>
          </p:nvPr>
        </p:nvSpPr>
        <p:spPr>
          <a:xfrm>
            <a:off x="8519160" y="6356353"/>
            <a:ext cx="27736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28"/>
          <p:cNvSpPr txBox="1"/>
          <p:nvPr>
            <p:ph type="title"/>
          </p:nvPr>
        </p:nvSpPr>
        <p:spPr>
          <a:xfrm>
            <a:off x="939007" y="4406903"/>
            <a:ext cx="1010412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28"/>
          <p:cNvSpPr txBox="1"/>
          <p:nvPr>
            <p:ph idx="1" type="body"/>
          </p:nvPr>
        </p:nvSpPr>
        <p:spPr>
          <a:xfrm>
            <a:off x="939007" y="2906713"/>
            <a:ext cx="1010412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5" name="Google Shape;35;p128"/>
          <p:cNvSpPr txBox="1"/>
          <p:nvPr>
            <p:ph idx="10" type="dt"/>
          </p:nvPr>
        </p:nvSpPr>
        <p:spPr>
          <a:xfrm>
            <a:off x="594360" y="6356353"/>
            <a:ext cx="27736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28"/>
          <p:cNvSpPr txBox="1"/>
          <p:nvPr>
            <p:ph idx="11" type="ftr"/>
          </p:nvPr>
        </p:nvSpPr>
        <p:spPr>
          <a:xfrm>
            <a:off x="4061460" y="6356353"/>
            <a:ext cx="376428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8"/>
          <p:cNvSpPr txBox="1"/>
          <p:nvPr>
            <p:ph idx="12" type="sldNum"/>
          </p:nvPr>
        </p:nvSpPr>
        <p:spPr>
          <a:xfrm>
            <a:off x="8519160" y="6356353"/>
            <a:ext cx="27736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29"/>
          <p:cNvSpPr txBox="1"/>
          <p:nvPr>
            <p:ph type="title"/>
          </p:nvPr>
        </p:nvSpPr>
        <p:spPr>
          <a:xfrm>
            <a:off x="594360" y="274638"/>
            <a:ext cx="1069848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29"/>
          <p:cNvSpPr txBox="1"/>
          <p:nvPr>
            <p:ph idx="1" type="body"/>
          </p:nvPr>
        </p:nvSpPr>
        <p:spPr>
          <a:xfrm>
            <a:off x="771844" y="1600203"/>
            <a:ext cx="6855778"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129"/>
          <p:cNvSpPr txBox="1"/>
          <p:nvPr>
            <p:ph idx="2" type="body"/>
          </p:nvPr>
        </p:nvSpPr>
        <p:spPr>
          <a:xfrm>
            <a:off x="7825740" y="1600203"/>
            <a:ext cx="6855778"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2" name="Google Shape;42;p129"/>
          <p:cNvSpPr txBox="1"/>
          <p:nvPr>
            <p:ph idx="10" type="dt"/>
          </p:nvPr>
        </p:nvSpPr>
        <p:spPr>
          <a:xfrm>
            <a:off x="594360" y="6356353"/>
            <a:ext cx="27736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9"/>
          <p:cNvSpPr txBox="1"/>
          <p:nvPr>
            <p:ph idx="11" type="ftr"/>
          </p:nvPr>
        </p:nvSpPr>
        <p:spPr>
          <a:xfrm>
            <a:off x="4061460" y="6356353"/>
            <a:ext cx="376428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9"/>
          <p:cNvSpPr txBox="1"/>
          <p:nvPr>
            <p:ph idx="12" type="sldNum"/>
          </p:nvPr>
        </p:nvSpPr>
        <p:spPr>
          <a:xfrm>
            <a:off x="8519160" y="6356353"/>
            <a:ext cx="27736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30"/>
          <p:cNvSpPr txBox="1"/>
          <p:nvPr>
            <p:ph type="title"/>
          </p:nvPr>
        </p:nvSpPr>
        <p:spPr>
          <a:xfrm>
            <a:off x="594360" y="274638"/>
            <a:ext cx="1069848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30"/>
          <p:cNvSpPr txBox="1"/>
          <p:nvPr>
            <p:ph idx="1" type="body"/>
          </p:nvPr>
        </p:nvSpPr>
        <p:spPr>
          <a:xfrm>
            <a:off x="594360" y="1535113"/>
            <a:ext cx="5252244"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130"/>
          <p:cNvSpPr txBox="1"/>
          <p:nvPr>
            <p:ph idx="2" type="body"/>
          </p:nvPr>
        </p:nvSpPr>
        <p:spPr>
          <a:xfrm>
            <a:off x="594360" y="2174875"/>
            <a:ext cx="5252244"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9" name="Google Shape;49;p130"/>
          <p:cNvSpPr txBox="1"/>
          <p:nvPr>
            <p:ph idx="3" type="body"/>
          </p:nvPr>
        </p:nvSpPr>
        <p:spPr>
          <a:xfrm>
            <a:off x="6038534" y="1535113"/>
            <a:ext cx="525430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130"/>
          <p:cNvSpPr txBox="1"/>
          <p:nvPr>
            <p:ph idx="4" type="body"/>
          </p:nvPr>
        </p:nvSpPr>
        <p:spPr>
          <a:xfrm>
            <a:off x="6038534" y="2174875"/>
            <a:ext cx="525430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1" name="Google Shape;51;p130"/>
          <p:cNvSpPr txBox="1"/>
          <p:nvPr>
            <p:ph idx="10" type="dt"/>
          </p:nvPr>
        </p:nvSpPr>
        <p:spPr>
          <a:xfrm>
            <a:off x="594360" y="6356353"/>
            <a:ext cx="27736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0"/>
          <p:cNvSpPr txBox="1"/>
          <p:nvPr>
            <p:ph idx="11" type="ftr"/>
          </p:nvPr>
        </p:nvSpPr>
        <p:spPr>
          <a:xfrm>
            <a:off x="4061460" y="6356353"/>
            <a:ext cx="376428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0"/>
          <p:cNvSpPr txBox="1"/>
          <p:nvPr>
            <p:ph idx="12" type="sldNum"/>
          </p:nvPr>
        </p:nvSpPr>
        <p:spPr>
          <a:xfrm>
            <a:off x="8519160" y="6356353"/>
            <a:ext cx="27736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31"/>
          <p:cNvSpPr txBox="1"/>
          <p:nvPr>
            <p:ph type="title"/>
          </p:nvPr>
        </p:nvSpPr>
        <p:spPr>
          <a:xfrm>
            <a:off x="594362" y="273050"/>
            <a:ext cx="3910807"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31"/>
          <p:cNvSpPr txBox="1"/>
          <p:nvPr>
            <p:ph idx="1" type="body"/>
          </p:nvPr>
        </p:nvSpPr>
        <p:spPr>
          <a:xfrm>
            <a:off x="4647565" y="273053"/>
            <a:ext cx="6645275"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31"/>
          <p:cNvSpPr txBox="1"/>
          <p:nvPr>
            <p:ph idx="2" type="body"/>
          </p:nvPr>
        </p:nvSpPr>
        <p:spPr>
          <a:xfrm>
            <a:off x="594362" y="1435103"/>
            <a:ext cx="3910807"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31"/>
          <p:cNvSpPr txBox="1"/>
          <p:nvPr>
            <p:ph idx="10" type="dt"/>
          </p:nvPr>
        </p:nvSpPr>
        <p:spPr>
          <a:xfrm>
            <a:off x="594360" y="6356353"/>
            <a:ext cx="27736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1"/>
          <p:cNvSpPr txBox="1"/>
          <p:nvPr>
            <p:ph idx="11" type="ftr"/>
          </p:nvPr>
        </p:nvSpPr>
        <p:spPr>
          <a:xfrm>
            <a:off x="4061460" y="6356353"/>
            <a:ext cx="376428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1"/>
          <p:cNvSpPr txBox="1"/>
          <p:nvPr>
            <p:ph idx="12" type="sldNum"/>
          </p:nvPr>
        </p:nvSpPr>
        <p:spPr>
          <a:xfrm>
            <a:off x="8519160" y="6356353"/>
            <a:ext cx="27736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32"/>
          <p:cNvSpPr txBox="1"/>
          <p:nvPr>
            <p:ph type="title"/>
          </p:nvPr>
        </p:nvSpPr>
        <p:spPr>
          <a:xfrm>
            <a:off x="2329974" y="4800600"/>
            <a:ext cx="713232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32"/>
          <p:cNvSpPr/>
          <p:nvPr>
            <p:ph idx="2" type="pic"/>
          </p:nvPr>
        </p:nvSpPr>
        <p:spPr>
          <a:xfrm>
            <a:off x="2329974" y="612775"/>
            <a:ext cx="7132320" cy="4114800"/>
          </a:xfrm>
          <a:prstGeom prst="rect">
            <a:avLst/>
          </a:prstGeom>
          <a:noFill/>
          <a:ln>
            <a:noFill/>
          </a:ln>
        </p:spPr>
      </p:sp>
      <p:sp>
        <p:nvSpPr>
          <p:cNvPr id="64" name="Google Shape;64;p132"/>
          <p:cNvSpPr txBox="1"/>
          <p:nvPr>
            <p:ph idx="1" type="body"/>
          </p:nvPr>
        </p:nvSpPr>
        <p:spPr>
          <a:xfrm>
            <a:off x="2329974" y="5367338"/>
            <a:ext cx="713232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32"/>
          <p:cNvSpPr txBox="1"/>
          <p:nvPr>
            <p:ph idx="10" type="dt"/>
          </p:nvPr>
        </p:nvSpPr>
        <p:spPr>
          <a:xfrm>
            <a:off x="594360" y="6356353"/>
            <a:ext cx="27736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32"/>
          <p:cNvSpPr txBox="1"/>
          <p:nvPr>
            <p:ph idx="11" type="ftr"/>
          </p:nvPr>
        </p:nvSpPr>
        <p:spPr>
          <a:xfrm>
            <a:off x="4061460" y="6356353"/>
            <a:ext cx="376428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32"/>
          <p:cNvSpPr txBox="1"/>
          <p:nvPr>
            <p:ph idx="12" type="sldNum"/>
          </p:nvPr>
        </p:nvSpPr>
        <p:spPr>
          <a:xfrm>
            <a:off x="8519160" y="6356353"/>
            <a:ext cx="27736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3"/>
          <p:cNvSpPr txBox="1"/>
          <p:nvPr>
            <p:ph type="title"/>
          </p:nvPr>
        </p:nvSpPr>
        <p:spPr>
          <a:xfrm>
            <a:off x="594360" y="274638"/>
            <a:ext cx="1069848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3"/>
          <p:cNvSpPr txBox="1"/>
          <p:nvPr>
            <p:ph idx="1" type="body"/>
          </p:nvPr>
        </p:nvSpPr>
        <p:spPr>
          <a:xfrm>
            <a:off x="594360" y="1600203"/>
            <a:ext cx="1069848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23"/>
          <p:cNvSpPr txBox="1"/>
          <p:nvPr>
            <p:ph idx="10" type="dt"/>
          </p:nvPr>
        </p:nvSpPr>
        <p:spPr>
          <a:xfrm>
            <a:off x="594360" y="6356353"/>
            <a:ext cx="277368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23"/>
          <p:cNvSpPr txBox="1"/>
          <p:nvPr>
            <p:ph idx="11" type="ftr"/>
          </p:nvPr>
        </p:nvSpPr>
        <p:spPr>
          <a:xfrm>
            <a:off x="4061460" y="6356353"/>
            <a:ext cx="376428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23"/>
          <p:cNvSpPr txBox="1"/>
          <p:nvPr>
            <p:ph idx="12" type="sldNum"/>
          </p:nvPr>
        </p:nvSpPr>
        <p:spPr>
          <a:xfrm>
            <a:off x="8519160" y="6356353"/>
            <a:ext cx="277368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1.xml"/><Relationship Id="rId3" Type="http://schemas.openxmlformats.org/officeDocument/2006/relationships/image" Target="../media/image22.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3.xml"/><Relationship Id="rId3" Type="http://schemas.openxmlformats.org/officeDocument/2006/relationships/image" Target="../media/image27.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25.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 Id="rId3" Type="http://schemas.openxmlformats.org/officeDocument/2006/relationships/hyperlink" Target="http://whatisdbms.com/what-is-database-management-system-dbm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2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9.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7.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hyperlink" Target="http://searchsqlserver.techtarget.com/definition/data-warehouse" TargetMode="External"/><Relationship Id="rId4" Type="http://schemas.openxmlformats.org/officeDocument/2006/relationships/hyperlink" Target="http://searchcio.techtarget.com/definition/human-resource-management-HR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 Id="rId3" Type="http://schemas.openxmlformats.org/officeDocument/2006/relationships/image" Target="../media/image13.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 Id="rId3" Type="http://schemas.openxmlformats.org/officeDocument/2006/relationships/image" Target="../media/image23.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4.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1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2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8.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6.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9.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24.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9.xml"/><Relationship Id="rId3"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891540" y="2130428"/>
            <a:ext cx="1010412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latin typeface="Calibri"/>
                <a:ea typeface="Calibri"/>
                <a:cs typeface="Calibri"/>
                <a:sym typeface="Calibri"/>
              </a:rPr>
              <a:t>CS 402: DATA MINING AND WAREHOUSING</a:t>
            </a:r>
            <a:endParaRPr/>
          </a:p>
        </p:txBody>
      </p:sp>
      <p:sp>
        <p:nvSpPr>
          <p:cNvPr id="85" name="Google Shape;85;p1"/>
          <p:cNvSpPr txBox="1"/>
          <p:nvPr>
            <p:ph idx="1" type="subTitle"/>
          </p:nvPr>
        </p:nvSpPr>
        <p:spPr>
          <a:xfrm>
            <a:off x="1783080" y="3886200"/>
            <a:ext cx="832104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0"/>
          <p:cNvSpPr txBox="1"/>
          <p:nvPr>
            <p:ph type="title"/>
          </p:nvPr>
        </p:nvSpPr>
        <p:spPr>
          <a:xfrm>
            <a:off x="594360" y="274638"/>
            <a:ext cx="1069848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60" name="Google Shape;160;p10"/>
          <p:cNvSpPr txBox="1"/>
          <p:nvPr>
            <p:ph idx="1" type="body"/>
          </p:nvPr>
        </p:nvSpPr>
        <p:spPr>
          <a:xfrm>
            <a:off x="594360" y="1600203"/>
            <a:ext cx="1069848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Data is “raw, unanalyzed, unorganized, unrelated, uninterrupted  material which is used to derive information after analyzation.” </a:t>
            </a:r>
            <a:endParaRPr/>
          </a:p>
          <a:p>
            <a:pPr indent="-342900" lvl="0" marL="342900" rtl="0" algn="l">
              <a:spcBef>
                <a:spcPts val="640"/>
              </a:spcBef>
              <a:spcAft>
                <a:spcPts val="0"/>
              </a:spcAft>
              <a:buClr>
                <a:schemeClr val="dk1"/>
              </a:buClr>
              <a:buSzPts val="3200"/>
              <a:buChar char="•"/>
            </a:pPr>
            <a:r>
              <a:rPr lang="en-US"/>
              <a:t>Information is the set of  data that has already been processed, analyzed, and structured in a  meaningful way to become useful.</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100"/>
          <p:cNvSpPr txBox="1"/>
          <p:nvPr>
            <p:ph type="title"/>
          </p:nvPr>
        </p:nvSpPr>
        <p:spPr>
          <a:xfrm>
            <a:off x="1145844" y="465200"/>
            <a:ext cx="9592945"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Conceptual Modeling of Data Warehouses</a:t>
            </a:r>
            <a:endParaRPr sz="4400"/>
          </a:p>
        </p:txBody>
      </p:sp>
      <p:sp>
        <p:nvSpPr>
          <p:cNvPr id="693" name="Google Shape;693;p100"/>
          <p:cNvSpPr txBox="1"/>
          <p:nvPr/>
        </p:nvSpPr>
        <p:spPr>
          <a:xfrm>
            <a:off x="673404" y="1575816"/>
            <a:ext cx="10411460" cy="2736850"/>
          </a:xfrm>
          <a:prstGeom prst="rect">
            <a:avLst/>
          </a:prstGeom>
          <a:noFill/>
          <a:ln>
            <a:noFill/>
          </a:ln>
        </p:spPr>
        <p:txBody>
          <a:bodyPr anchorCtr="0" anchor="t" bIns="0" lIns="0" spcFirstLastPara="1" rIns="0" wrap="square" tIns="12700">
            <a:spAutoFit/>
          </a:bodyPr>
          <a:lstStyle/>
          <a:p>
            <a:pPr indent="-344805" lvl="0" marL="356870" marR="233045" rtl="0" algn="l">
              <a:lnSpc>
                <a:spcPct val="130100"/>
              </a:lnSpc>
              <a:spcBef>
                <a:spcPts val="0"/>
              </a:spcBef>
              <a:spcAft>
                <a:spcPts val="0"/>
              </a:spcAft>
              <a:buClr>
                <a:srgbClr val="0000FF"/>
              </a:buClr>
              <a:buSzPts val="2400"/>
              <a:buFont typeface="Arial"/>
              <a:buChar char="•"/>
            </a:pPr>
            <a:r>
              <a:rPr lang="en-US" sz="2400" u="sng">
                <a:solidFill>
                  <a:srgbClr val="0000FF"/>
                </a:solidFill>
                <a:latin typeface="Calibri"/>
                <a:ea typeface="Calibri"/>
                <a:cs typeface="Calibri"/>
                <a:sym typeface="Calibri"/>
              </a:rPr>
              <a:t>Snowflake schema</a:t>
            </a:r>
            <a:r>
              <a:rPr lang="en-US" sz="2400">
                <a:solidFill>
                  <a:schemeClr val="dk1"/>
                </a:solidFill>
                <a:latin typeface="Calibri"/>
                <a:ea typeface="Calibri"/>
                <a:cs typeface="Calibri"/>
                <a:sym typeface="Calibri"/>
              </a:rPr>
              <a:t>:	A refinement of star schema where some dimensional  hierarchy is </a:t>
            </a:r>
            <a:r>
              <a:rPr lang="en-US" sz="2400">
                <a:solidFill>
                  <a:srgbClr val="800080"/>
                </a:solidFill>
                <a:latin typeface="Calibri"/>
                <a:ea typeface="Calibri"/>
                <a:cs typeface="Calibri"/>
                <a:sym typeface="Calibri"/>
              </a:rPr>
              <a:t>further splitting </a:t>
            </a:r>
            <a:r>
              <a:rPr lang="en-US" sz="2400">
                <a:solidFill>
                  <a:schemeClr val="dk1"/>
                </a:solidFill>
                <a:latin typeface="Calibri"/>
                <a:ea typeface="Calibri"/>
                <a:cs typeface="Calibri"/>
                <a:sym typeface="Calibri"/>
              </a:rPr>
              <a:t>(normalized) into a set of smaller dimension tables,  forming a shape similar to snowflake</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15"/>
              </a:spcBef>
              <a:spcAft>
                <a:spcPts val="0"/>
              </a:spcAft>
              <a:buClr>
                <a:schemeClr val="dk1"/>
              </a:buClr>
              <a:buSzPts val="1900"/>
              <a:buFont typeface="Calibri"/>
              <a:buNone/>
            </a:pPr>
            <a:r>
              <a:t/>
            </a:r>
            <a:endParaRPr sz="1900">
              <a:solidFill>
                <a:schemeClr val="dk1"/>
              </a:solidFill>
              <a:latin typeface="Times New Roman"/>
              <a:ea typeface="Times New Roman"/>
              <a:cs typeface="Times New Roman"/>
              <a:sym typeface="Times New Roman"/>
            </a:endParaRPr>
          </a:p>
          <a:p>
            <a:pPr indent="-344805" lvl="0" marL="356870" marR="5080" rtl="0" algn="l">
              <a:lnSpc>
                <a:spcPct val="107916"/>
              </a:lnSpc>
              <a:spcBef>
                <a:spcPts val="5"/>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However, the snowflake structure can reduce the effectiveness of browsing, since  more joins will be needed</a:t>
            </a:r>
            <a:endParaRPr sz="2400">
              <a:solidFill>
                <a:schemeClr val="dk1"/>
              </a:solidFill>
              <a:latin typeface="Calibri"/>
              <a:ea typeface="Calibri"/>
              <a:cs typeface="Calibri"/>
              <a:sym typeface="Calibri"/>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101"/>
          <p:cNvSpPr txBox="1"/>
          <p:nvPr>
            <p:ph type="title"/>
          </p:nvPr>
        </p:nvSpPr>
        <p:spPr>
          <a:xfrm>
            <a:off x="4026789" y="190322"/>
            <a:ext cx="3839845" cy="636905"/>
          </a:xfrm>
          <a:prstGeom prst="rect">
            <a:avLst/>
          </a:prstGeom>
          <a:noFill/>
          <a:ln>
            <a:noFill/>
          </a:ln>
        </p:spPr>
        <p:txBody>
          <a:bodyPr anchorCtr="0" anchor="ctr" bIns="0" lIns="0" spcFirstLastPara="1" rIns="0" wrap="square" tIns="13950">
            <a:spAutoFit/>
          </a:bodyPr>
          <a:lstStyle/>
          <a:p>
            <a:pPr indent="0" lvl="0" marL="12700" rtl="0" algn="ctr">
              <a:lnSpc>
                <a:spcPct val="100000"/>
              </a:lnSpc>
              <a:spcBef>
                <a:spcPts val="0"/>
              </a:spcBef>
              <a:spcAft>
                <a:spcPts val="0"/>
              </a:spcAft>
              <a:buClr>
                <a:srgbClr val="800080"/>
              </a:buClr>
              <a:buSzPts val="4000"/>
              <a:buFont typeface="Calibri"/>
              <a:buNone/>
            </a:pPr>
            <a:r>
              <a:rPr lang="en-US" sz="4000">
                <a:solidFill>
                  <a:srgbClr val="800080"/>
                </a:solidFill>
              </a:rPr>
              <a:t>Snowflake schema</a:t>
            </a:r>
            <a:endParaRPr sz="4000"/>
          </a:p>
        </p:txBody>
      </p:sp>
      <p:sp>
        <p:nvSpPr>
          <p:cNvPr id="699" name="Google Shape;699;p101"/>
          <p:cNvSpPr/>
          <p:nvPr/>
        </p:nvSpPr>
        <p:spPr>
          <a:xfrm>
            <a:off x="758155" y="2120557"/>
            <a:ext cx="10556255" cy="444207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102"/>
          <p:cNvSpPr txBox="1"/>
          <p:nvPr>
            <p:ph type="title"/>
          </p:nvPr>
        </p:nvSpPr>
        <p:spPr>
          <a:xfrm>
            <a:off x="1145844" y="465200"/>
            <a:ext cx="9592945"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Conceptual Modeling of Data Warehouses</a:t>
            </a:r>
            <a:endParaRPr sz="4400"/>
          </a:p>
        </p:txBody>
      </p:sp>
      <p:sp>
        <p:nvSpPr>
          <p:cNvPr id="705" name="Google Shape;705;p102"/>
          <p:cNvSpPr txBox="1"/>
          <p:nvPr/>
        </p:nvSpPr>
        <p:spPr>
          <a:xfrm>
            <a:off x="673404" y="1609420"/>
            <a:ext cx="9729470" cy="2659380"/>
          </a:xfrm>
          <a:prstGeom prst="rect">
            <a:avLst/>
          </a:prstGeom>
          <a:noFill/>
          <a:ln>
            <a:noFill/>
          </a:ln>
        </p:spPr>
        <p:txBody>
          <a:bodyPr anchorCtr="0" anchor="t" bIns="0" lIns="0" spcFirstLastPara="1" rIns="0" wrap="square" tIns="12050">
            <a:spAutoFit/>
          </a:bodyPr>
          <a:lstStyle/>
          <a:p>
            <a:pPr indent="-344805" lvl="0" marL="356870" marR="5080" rtl="0" algn="l">
              <a:lnSpc>
                <a:spcPct val="100000"/>
              </a:lnSpc>
              <a:spcBef>
                <a:spcPts val="0"/>
              </a:spcBef>
              <a:spcAft>
                <a:spcPts val="0"/>
              </a:spcAft>
              <a:buClr>
                <a:srgbClr val="0000FF"/>
              </a:buClr>
              <a:buSzPts val="3200"/>
              <a:buFont typeface="Arial"/>
              <a:buChar char="•"/>
            </a:pPr>
            <a:r>
              <a:rPr lang="en-US" sz="3200" u="sng">
                <a:solidFill>
                  <a:srgbClr val="0000FF"/>
                </a:solidFill>
                <a:latin typeface="Calibri"/>
                <a:ea typeface="Calibri"/>
                <a:cs typeface="Calibri"/>
                <a:sym typeface="Calibri"/>
              </a:rPr>
              <a:t>Fact constellations</a:t>
            </a:r>
            <a:r>
              <a:rPr lang="en-US" sz="3200">
                <a:solidFill>
                  <a:schemeClr val="dk1"/>
                </a:solidFill>
                <a:latin typeface="Calibri"/>
                <a:ea typeface="Calibri"/>
                <a:cs typeface="Calibri"/>
                <a:sym typeface="Calibri"/>
              </a:rPr>
              <a:t>:	Multiple fact tables share dimension  tables</a:t>
            </a:r>
            <a:endParaRPr sz="32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Clr>
                <a:schemeClr val="dk1"/>
              </a:buClr>
              <a:buSzPts val="4650"/>
              <a:buFont typeface="Calibri"/>
              <a:buNone/>
            </a:pPr>
            <a:r>
              <a:t/>
            </a:r>
            <a:endParaRPr sz="4650">
              <a:solidFill>
                <a:schemeClr val="dk1"/>
              </a:solidFill>
              <a:latin typeface="Times New Roman"/>
              <a:ea typeface="Times New Roman"/>
              <a:cs typeface="Times New Roman"/>
              <a:sym typeface="Times New Roman"/>
            </a:endParaRPr>
          </a:p>
          <a:p>
            <a:pPr indent="-344805" lvl="0" marL="356870" marR="440055" rtl="0" algn="l">
              <a:lnSpc>
                <a:spcPct val="10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3200">
                <a:solidFill>
                  <a:schemeClr val="dk1"/>
                </a:solidFill>
                <a:latin typeface="Calibri"/>
                <a:ea typeface="Calibri"/>
                <a:cs typeface="Calibri"/>
                <a:sym typeface="Calibri"/>
              </a:rPr>
              <a:t>viewed as a collection of stars, therefore called </a:t>
            </a:r>
            <a:r>
              <a:rPr lang="en-US" sz="3200">
                <a:solidFill>
                  <a:srgbClr val="800080"/>
                </a:solidFill>
                <a:latin typeface="Calibri"/>
                <a:ea typeface="Calibri"/>
                <a:cs typeface="Calibri"/>
                <a:sym typeface="Calibri"/>
              </a:rPr>
              <a:t>galaxy  schema </a:t>
            </a:r>
            <a:r>
              <a:rPr lang="en-US" sz="3200">
                <a:solidFill>
                  <a:schemeClr val="dk1"/>
                </a:solidFill>
                <a:latin typeface="Calibri"/>
                <a:ea typeface="Calibri"/>
                <a:cs typeface="Calibri"/>
                <a:sym typeface="Calibri"/>
              </a:rPr>
              <a:t>or fact constellation</a:t>
            </a:r>
            <a:endParaRPr sz="3200">
              <a:solidFill>
                <a:schemeClr val="dk1"/>
              </a:solidFill>
              <a:latin typeface="Calibri"/>
              <a:ea typeface="Calibri"/>
              <a:cs typeface="Calibri"/>
              <a:sym typeface="Calibri"/>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103"/>
          <p:cNvSpPr txBox="1"/>
          <p:nvPr>
            <p:ph type="title"/>
          </p:nvPr>
        </p:nvSpPr>
        <p:spPr>
          <a:xfrm>
            <a:off x="3837813" y="465200"/>
            <a:ext cx="4212590"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rgbClr val="800080"/>
              </a:buClr>
              <a:buSzPts val="4400"/>
              <a:buFont typeface="Calibri"/>
              <a:buNone/>
            </a:pPr>
            <a:r>
              <a:rPr lang="en-US" sz="4400">
                <a:solidFill>
                  <a:srgbClr val="800080"/>
                </a:solidFill>
              </a:rPr>
              <a:t>Fact constellations</a:t>
            </a:r>
            <a:endParaRPr sz="4400"/>
          </a:p>
        </p:txBody>
      </p:sp>
      <p:sp>
        <p:nvSpPr>
          <p:cNvPr id="711" name="Google Shape;711;p103"/>
          <p:cNvSpPr/>
          <p:nvPr/>
        </p:nvSpPr>
        <p:spPr>
          <a:xfrm>
            <a:off x="610280" y="2221142"/>
            <a:ext cx="10618878" cy="445821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104"/>
          <p:cNvSpPr txBox="1"/>
          <p:nvPr>
            <p:ph type="title"/>
          </p:nvPr>
        </p:nvSpPr>
        <p:spPr>
          <a:xfrm>
            <a:off x="2425445" y="2485389"/>
            <a:ext cx="7040245"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Applications of datawarehouse</a:t>
            </a:r>
            <a:endParaRPr sz="4400"/>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105"/>
          <p:cNvSpPr/>
          <p:nvPr/>
        </p:nvSpPr>
        <p:spPr>
          <a:xfrm>
            <a:off x="1222843" y="562220"/>
            <a:ext cx="6916885" cy="53460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106"/>
          <p:cNvSpPr txBox="1"/>
          <p:nvPr>
            <p:ph type="title"/>
          </p:nvPr>
        </p:nvSpPr>
        <p:spPr>
          <a:xfrm>
            <a:off x="4149090" y="190322"/>
            <a:ext cx="3593465" cy="636905"/>
          </a:xfrm>
          <a:prstGeom prst="rect">
            <a:avLst/>
          </a:prstGeom>
          <a:noFill/>
          <a:ln>
            <a:noFill/>
          </a:ln>
        </p:spPr>
        <p:txBody>
          <a:bodyPr anchorCtr="0" anchor="ctr" bIns="0" lIns="0" spcFirstLastPara="1" rIns="0" wrap="square" tIns="13950">
            <a:spAutoFit/>
          </a:bodyPr>
          <a:lstStyle/>
          <a:p>
            <a:pPr indent="0" lvl="0" marL="12700" rtl="0" algn="ctr">
              <a:lnSpc>
                <a:spcPct val="100000"/>
              </a:lnSpc>
              <a:spcBef>
                <a:spcPts val="0"/>
              </a:spcBef>
              <a:spcAft>
                <a:spcPts val="0"/>
              </a:spcAft>
              <a:buClr>
                <a:schemeClr val="dk1"/>
              </a:buClr>
              <a:buSzPts val="4000"/>
              <a:buFont typeface="Calibri"/>
              <a:buNone/>
            </a:pPr>
            <a:r>
              <a:rPr b="1" lang="en-US" sz="4000">
                <a:latin typeface="Calibri"/>
                <a:ea typeface="Calibri"/>
                <a:cs typeface="Calibri"/>
                <a:sym typeface="Calibri"/>
              </a:rPr>
              <a:t>Banking Industry</a:t>
            </a:r>
            <a:endParaRPr sz="4000">
              <a:latin typeface="Calibri"/>
              <a:ea typeface="Calibri"/>
              <a:cs typeface="Calibri"/>
              <a:sym typeface="Calibri"/>
            </a:endParaRPr>
          </a:p>
        </p:txBody>
      </p:sp>
      <p:sp>
        <p:nvSpPr>
          <p:cNvPr id="727" name="Google Shape;727;p106"/>
          <p:cNvSpPr txBox="1"/>
          <p:nvPr/>
        </p:nvSpPr>
        <p:spPr>
          <a:xfrm>
            <a:off x="673404" y="1560652"/>
            <a:ext cx="10457180" cy="4220845"/>
          </a:xfrm>
          <a:prstGeom prst="rect">
            <a:avLst/>
          </a:prstGeom>
          <a:noFill/>
          <a:ln>
            <a:noFill/>
          </a:ln>
        </p:spPr>
        <p:txBody>
          <a:bodyPr anchorCtr="0" anchor="t" bIns="0" lIns="0" spcFirstLastPara="1" rIns="0" wrap="square" tIns="66675">
            <a:spAutoFit/>
          </a:bodyPr>
          <a:lstStyle/>
          <a:p>
            <a:pPr indent="-344805" lvl="0" marL="356870" marR="1274445" rtl="0" algn="l">
              <a:lnSpc>
                <a:spcPct val="108124"/>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Most banks use warehouses to manage the resources  available on deck in an effective manner.</a:t>
            </a:r>
            <a:endParaRPr sz="3200">
              <a:solidFill>
                <a:schemeClr val="dk1"/>
              </a:solidFill>
              <a:latin typeface="Calibri"/>
              <a:ea typeface="Calibri"/>
              <a:cs typeface="Calibri"/>
              <a:sym typeface="Calibri"/>
            </a:endParaRPr>
          </a:p>
          <a:p>
            <a:pPr indent="-344805" lvl="0" marL="356870" marR="765175" rtl="0" algn="l">
              <a:lnSpc>
                <a:spcPct val="108124"/>
              </a:lnSpc>
              <a:spcBef>
                <a:spcPts val="765"/>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Certain banking sectors utilize them for market research,  performance analysis of each product, interchange and  exchange rates, and to develop marketing programs.</a:t>
            </a:r>
            <a:endParaRPr sz="3200">
              <a:solidFill>
                <a:schemeClr val="dk1"/>
              </a:solidFill>
              <a:latin typeface="Calibri"/>
              <a:ea typeface="Calibri"/>
              <a:cs typeface="Calibri"/>
              <a:sym typeface="Calibri"/>
            </a:endParaRPr>
          </a:p>
          <a:p>
            <a:pPr indent="-344805" lvl="0" marL="356870" marR="5080" rtl="0" algn="l">
              <a:lnSpc>
                <a:spcPct val="90000"/>
              </a:lnSpc>
              <a:spcBef>
                <a:spcPts val="715"/>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Analysis of card holder’s transactions, spending patterns and  merchant classification, all of which provide the bank with an  opportunity to introduce special offers and lucrative deals  based on cardholder activity</a:t>
            </a:r>
            <a:endParaRPr sz="3200">
              <a:solidFill>
                <a:schemeClr val="dk1"/>
              </a:solidFill>
              <a:latin typeface="Calibri"/>
              <a:ea typeface="Calibri"/>
              <a:cs typeface="Calibri"/>
              <a:sym typeface="Calibri"/>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107"/>
          <p:cNvSpPr txBox="1"/>
          <p:nvPr>
            <p:ph type="title"/>
          </p:nvPr>
        </p:nvSpPr>
        <p:spPr>
          <a:xfrm>
            <a:off x="4182236" y="190322"/>
            <a:ext cx="3526154" cy="636905"/>
          </a:xfrm>
          <a:prstGeom prst="rect">
            <a:avLst/>
          </a:prstGeom>
          <a:noFill/>
          <a:ln>
            <a:noFill/>
          </a:ln>
        </p:spPr>
        <p:txBody>
          <a:bodyPr anchorCtr="0" anchor="ctr" bIns="0" lIns="0" spcFirstLastPara="1" rIns="0" wrap="square" tIns="13950">
            <a:spAutoFit/>
          </a:bodyPr>
          <a:lstStyle/>
          <a:p>
            <a:pPr indent="0" lvl="0" marL="12700" rtl="0" algn="ctr">
              <a:lnSpc>
                <a:spcPct val="100000"/>
              </a:lnSpc>
              <a:spcBef>
                <a:spcPts val="0"/>
              </a:spcBef>
              <a:spcAft>
                <a:spcPts val="0"/>
              </a:spcAft>
              <a:buClr>
                <a:schemeClr val="dk1"/>
              </a:buClr>
              <a:buSzPts val="4000"/>
              <a:buFont typeface="Calibri"/>
              <a:buNone/>
            </a:pPr>
            <a:r>
              <a:rPr b="1" lang="en-US" sz="4000">
                <a:latin typeface="Calibri"/>
                <a:ea typeface="Calibri"/>
                <a:cs typeface="Calibri"/>
                <a:sym typeface="Calibri"/>
              </a:rPr>
              <a:t>Finance Industry</a:t>
            </a:r>
            <a:endParaRPr sz="4000">
              <a:latin typeface="Calibri"/>
              <a:ea typeface="Calibri"/>
              <a:cs typeface="Calibri"/>
              <a:sym typeface="Calibri"/>
            </a:endParaRPr>
          </a:p>
        </p:txBody>
      </p:sp>
      <p:sp>
        <p:nvSpPr>
          <p:cNvPr id="733" name="Google Shape;733;p107"/>
          <p:cNvSpPr txBox="1"/>
          <p:nvPr/>
        </p:nvSpPr>
        <p:spPr>
          <a:xfrm>
            <a:off x="673404" y="1609420"/>
            <a:ext cx="10007600" cy="1488440"/>
          </a:xfrm>
          <a:prstGeom prst="rect">
            <a:avLst/>
          </a:prstGeom>
          <a:noFill/>
          <a:ln>
            <a:noFill/>
          </a:ln>
        </p:spPr>
        <p:txBody>
          <a:bodyPr anchorCtr="0" anchor="t" bIns="0" lIns="0" spcFirstLastPara="1" rIns="0" wrap="square" tIns="12050">
            <a:spAutoFit/>
          </a:bodyPr>
          <a:lstStyle/>
          <a:p>
            <a:pPr indent="-344805" lvl="0" marL="356870" marR="5080" rtl="0" algn="just">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Similar to the applications seen in banking, mainly revolve  around evaluation and trends of customer expenses which  aids in maximizing the profits earned by their clients.</a:t>
            </a:r>
            <a:endParaRPr sz="3200">
              <a:solidFill>
                <a:schemeClr val="dk1"/>
              </a:solidFill>
              <a:latin typeface="Calibri"/>
              <a:ea typeface="Calibri"/>
              <a:cs typeface="Calibri"/>
              <a:sym typeface="Calibri"/>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108"/>
          <p:cNvSpPr txBox="1"/>
          <p:nvPr>
            <p:ph type="title"/>
          </p:nvPr>
        </p:nvSpPr>
        <p:spPr>
          <a:xfrm>
            <a:off x="3194685" y="190322"/>
            <a:ext cx="5495290" cy="636905"/>
          </a:xfrm>
          <a:prstGeom prst="rect">
            <a:avLst/>
          </a:prstGeom>
          <a:noFill/>
          <a:ln>
            <a:noFill/>
          </a:ln>
        </p:spPr>
        <p:txBody>
          <a:bodyPr anchorCtr="0" anchor="ctr" bIns="0" lIns="0" spcFirstLastPara="1" rIns="0" wrap="square" tIns="13950">
            <a:spAutoFit/>
          </a:bodyPr>
          <a:lstStyle/>
          <a:p>
            <a:pPr indent="0" lvl="0" marL="12700" rtl="0" algn="ctr">
              <a:lnSpc>
                <a:spcPct val="100000"/>
              </a:lnSpc>
              <a:spcBef>
                <a:spcPts val="0"/>
              </a:spcBef>
              <a:spcAft>
                <a:spcPts val="0"/>
              </a:spcAft>
              <a:buClr>
                <a:schemeClr val="dk1"/>
              </a:buClr>
              <a:buSzPts val="4000"/>
              <a:buFont typeface="Calibri"/>
              <a:buNone/>
            </a:pPr>
            <a:r>
              <a:rPr b="1" lang="en-US" sz="4000">
                <a:latin typeface="Calibri"/>
                <a:ea typeface="Calibri"/>
                <a:cs typeface="Calibri"/>
                <a:sym typeface="Calibri"/>
              </a:rPr>
              <a:t>Consumer Goods Industry</a:t>
            </a:r>
            <a:endParaRPr sz="4000">
              <a:latin typeface="Calibri"/>
              <a:ea typeface="Calibri"/>
              <a:cs typeface="Calibri"/>
              <a:sym typeface="Calibri"/>
            </a:endParaRPr>
          </a:p>
        </p:txBody>
      </p:sp>
      <p:sp>
        <p:nvSpPr>
          <p:cNvPr id="739" name="Google Shape;739;p108"/>
          <p:cNvSpPr txBox="1"/>
          <p:nvPr/>
        </p:nvSpPr>
        <p:spPr>
          <a:xfrm>
            <a:off x="673404" y="1609420"/>
            <a:ext cx="10511790" cy="2659380"/>
          </a:xfrm>
          <a:prstGeom prst="rect">
            <a:avLst/>
          </a:prstGeom>
          <a:noFill/>
          <a:ln>
            <a:noFill/>
          </a:ln>
        </p:spPr>
        <p:txBody>
          <a:bodyPr anchorCtr="0" anchor="t" bIns="0" lIns="0" spcFirstLastPara="1" rIns="0" wrap="square" tIns="12050">
            <a:spAutoFit/>
          </a:bodyPr>
          <a:lstStyle/>
          <a:p>
            <a:pPr indent="-344805" lvl="0" marL="356870" marR="429894" rtl="0" algn="l">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They are used for prediction of consumer trends, inventory  management, market and advertising research.</a:t>
            </a:r>
            <a:endParaRPr sz="3200">
              <a:solidFill>
                <a:schemeClr val="dk1"/>
              </a:solidFill>
              <a:latin typeface="Calibri"/>
              <a:ea typeface="Calibri"/>
              <a:cs typeface="Calibri"/>
              <a:sym typeface="Calibri"/>
            </a:endParaRPr>
          </a:p>
          <a:p>
            <a:pPr indent="-436245" lvl="0" marL="448309" marR="0" rtl="0" algn="l">
              <a:lnSpc>
                <a:spcPct val="100000"/>
              </a:lnSpc>
              <a:spcBef>
                <a:spcPts val="77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In-depth analysis of sales and production is also carried out.</a:t>
            </a:r>
            <a:endParaRPr sz="3200">
              <a:solidFill>
                <a:schemeClr val="dk1"/>
              </a:solidFill>
              <a:latin typeface="Calibri"/>
              <a:ea typeface="Calibri"/>
              <a:cs typeface="Calibri"/>
              <a:sym typeface="Calibri"/>
            </a:endParaRPr>
          </a:p>
          <a:p>
            <a:pPr indent="-344805" lvl="0" marL="356870" marR="5080" rtl="0" algn="l">
              <a:lnSpc>
                <a:spcPct val="100000"/>
              </a:lnSpc>
              <a:spcBef>
                <a:spcPts val="77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Apart from these, information is exchanged business partners  and clientele.</a:t>
            </a:r>
            <a:endParaRPr sz="3200">
              <a:solidFill>
                <a:schemeClr val="dk1"/>
              </a:solidFill>
              <a:latin typeface="Calibri"/>
              <a:ea typeface="Calibri"/>
              <a:cs typeface="Calibri"/>
              <a:sym typeface="Calibri"/>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109"/>
          <p:cNvSpPr txBox="1"/>
          <p:nvPr>
            <p:ph type="title"/>
          </p:nvPr>
        </p:nvSpPr>
        <p:spPr>
          <a:xfrm>
            <a:off x="3045332" y="190322"/>
            <a:ext cx="5796280" cy="636905"/>
          </a:xfrm>
          <a:prstGeom prst="rect">
            <a:avLst/>
          </a:prstGeom>
          <a:noFill/>
          <a:ln>
            <a:noFill/>
          </a:ln>
        </p:spPr>
        <p:txBody>
          <a:bodyPr anchorCtr="0" anchor="ctr" bIns="0" lIns="0" spcFirstLastPara="1" rIns="0" wrap="square" tIns="13950">
            <a:spAutoFit/>
          </a:bodyPr>
          <a:lstStyle/>
          <a:p>
            <a:pPr indent="0" lvl="0" marL="12700" rtl="0" algn="ctr">
              <a:lnSpc>
                <a:spcPct val="100000"/>
              </a:lnSpc>
              <a:spcBef>
                <a:spcPts val="0"/>
              </a:spcBef>
              <a:spcAft>
                <a:spcPts val="0"/>
              </a:spcAft>
              <a:buClr>
                <a:schemeClr val="dk1"/>
              </a:buClr>
              <a:buSzPts val="4000"/>
              <a:buFont typeface="Calibri"/>
              <a:buNone/>
            </a:pPr>
            <a:r>
              <a:rPr b="1" lang="en-US" sz="4000">
                <a:latin typeface="Calibri"/>
                <a:ea typeface="Calibri"/>
                <a:cs typeface="Calibri"/>
                <a:sym typeface="Calibri"/>
              </a:rPr>
              <a:t>Government and Education</a:t>
            </a:r>
            <a:endParaRPr sz="4000">
              <a:latin typeface="Calibri"/>
              <a:ea typeface="Calibri"/>
              <a:cs typeface="Calibri"/>
              <a:sym typeface="Calibri"/>
            </a:endParaRPr>
          </a:p>
        </p:txBody>
      </p:sp>
      <p:sp>
        <p:nvSpPr>
          <p:cNvPr id="745" name="Google Shape;745;p109"/>
          <p:cNvSpPr txBox="1"/>
          <p:nvPr/>
        </p:nvSpPr>
        <p:spPr>
          <a:xfrm>
            <a:off x="673404" y="1545717"/>
            <a:ext cx="10372725" cy="4217670"/>
          </a:xfrm>
          <a:prstGeom prst="rect">
            <a:avLst/>
          </a:prstGeom>
          <a:noFill/>
          <a:ln>
            <a:noFill/>
          </a:ln>
        </p:spPr>
        <p:txBody>
          <a:bodyPr anchorCtr="0" anchor="t" bIns="0" lIns="0" spcFirstLastPara="1" rIns="0" wrap="square" tIns="88250">
            <a:spAutoFit/>
          </a:bodyPr>
          <a:lstStyle/>
          <a:p>
            <a:pPr indent="-344805" lvl="0" marL="356870" marR="5080" rtl="0" algn="l">
              <a:lnSpc>
                <a:spcPct val="80000"/>
              </a:lnSpc>
              <a:spcBef>
                <a:spcPts val="0"/>
              </a:spcBef>
              <a:spcAft>
                <a:spcPts val="0"/>
              </a:spcAft>
              <a:buClr>
                <a:schemeClr val="dk1"/>
              </a:buClr>
              <a:buSzPts val="2500"/>
              <a:buFont typeface="Arial"/>
              <a:buChar char="•"/>
            </a:pPr>
            <a:r>
              <a:rPr lang="en-US" sz="2500">
                <a:solidFill>
                  <a:schemeClr val="dk1"/>
                </a:solidFill>
                <a:latin typeface="Calibri"/>
                <a:ea typeface="Calibri"/>
                <a:cs typeface="Calibri"/>
                <a:sym typeface="Calibri"/>
              </a:rPr>
              <a:t>The federal government utilizes the warehouses for research in compliance,  whereas the state government uses it for services related to human resources  like recruitment, and accounting like payroll management.</a:t>
            </a:r>
            <a:endParaRPr sz="2500">
              <a:solidFill>
                <a:schemeClr val="dk1"/>
              </a:solidFill>
              <a:latin typeface="Calibri"/>
              <a:ea typeface="Calibri"/>
              <a:cs typeface="Calibri"/>
              <a:sym typeface="Calibri"/>
            </a:endParaRPr>
          </a:p>
          <a:p>
            <a:pPr indent="-344805" lvl="0" marL="356870" marR="264795" rtl="0" algn="l">
              <a:lnSpc>
                <a:spcPct val="80000"/>
              </a:lnSpc>
              <a:spcBef>
                <a:spcPts val="600"/>
              </a:spcBef>
              <a:spcAft>
                <a:spcPts val="0"/>
              </a:spcAft>
              <a:buClr>
                <a:schemeClr val="dk1"/>
              </a:buClr>
              <a:buSzPts val="2500"/>
              <a:buFont typeface="Arial"/>
              <a:buChar char="•"/>
            </a:pPr>
            <a:r>
              <a:rPr lang="en-US" sz="2500">
                <a:solidFill>
                  <a:schemeClr val="dk1"/>
                </a:solidFill>
                <a:latin typeface="Calibri"/>
                <a:ea typeface="Calibri"/>
                <a:cs typeface="Calibri"/>
                <a:sym typeface="Calibri"/>
              </a:rPr>
              <a:t>The government uses data warehouses to maintain and analyze tax records,  health policy records and their respective providers, and also their entire  criminal law</a:t>
            </a:r>
            <a:r>
              <a:rPr lang="en-US" sz="2500">
                <a:solidFill>
                  <a:srgbClr val="0000FF"/>
                </a:solidFill>
                <a:latin typeface="Calibri"/>
                <a:ea typeface="Calibri"/>
                <a:cs typeface="Calibri"/>
                <a:sym typeface="Calibri"/>
              </a:rPr>
              <a:t> </a:t>
            </a:r>
            <a:r>
              <a:rPr lang="en-US" sz="2500" u="sng">
                <a:solidFill>
                  <a:srgbClr val="0000FF"/>
                </a:solidFill>
                <a:latin typeface="Calibri"/>
                <a:ea typeface="Calibri"/>
                <a:cs typeface="Calibri"/>
                <a:sym typeface="Calibri"/>
                <a:hlinkClick r:id="rId3">
                  <a:extLst>
                    <a:ext uri="{A12FA001-AC4F-418D-AE19-62706E023703}">
                      <ahyp:hlinkClr val="tx"/>
                    </a:ext>
                  </a:extLst>
                </a:hlinkClick>
              </a:rPr>
              <a:t>database </a:t>
            </a:r>
            <a:r>
              <a:rPr lang="en-US" sz="2500">
                <a:solidFill>
                  <a:schemeClr val="dk1"/>
                </a:solidFill>
                <a:latin typeface="Calibri"/>
                <a:ea typeface="Calibri"/>
                <a:cs typeface="Calibri"/>
                <a:sym typeface="Calibri"/>
              </a:rPr>
              <a:t>is connected to the state’s data warehouse. Criminal  activity is predicted from the patterns and trends, results of the analysis of  historical data associated with past criminals.</a:t>
            </a:r>
            <a:endParaRPr sz="2500">
              <a:solidFill>
                <a:schemeClr val="dk1"/>
              </a:solidFill>
              <a:latin typeface="Calibri"/>
              <a:ea typeface="Calibri"/>
              <a:cs typeface="Calibri"/>
              <a:sym typeface="Calibri"/>
            </a:endParaRPr>
          </a:p>
          <a:p>
            <a:pPr indent="-344805" lvl="0" marL="356870" marR="216534" rtl="0" algn="l">
              <a:lnSpc>
                <a:spcPct val="80000"/>
              </a:lnSpc>
              <a:spcBef>
                <a:spcPts val="600"/>
              </a:spcBef>
              <a:spcAft>
                <a:spcPts val="0"/>
              </a:spcAft>
              <a:buClr>
                <a:schemeClr val="dk1"/>
              </a:buClr>
              <a:buSzPts val="2500"/>
              <a:buFont typeface="Arial"/>
              <a:buChar char="•"/>
            </a:pPr>
            <a:r>
              <a:rPr lang="en-US" sz="2500">
                <a:solidFill>
                  <a:schemeClr val="dk1"/>
                </a:solidFill>
                <a:latin typeface="Calibri"/>
                <a:ea typeface="Calibri"/>
                <a:cs typeface="Calibri"/>
                <a:sym typeface="Calibri"/>
              </a:rPr>
              <a:t>Universities use warehouses for extracting of information used for the  proposal of research grants, understanding their student demographics, and  human resource management. The entire financial department of most  universities depends on data warehouses, inclusive of the Financial Aid  department.</a:t>
            </a:r>
            <a:endParaRPr sz="25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p:nvPr/>
        </p:nvSpPr>
        <p:spPr>
          <a:xfrm>
            <a:off x="298704" y="1219200"/>
            <a:ext cx="11292840" cy="495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110"/>
          <p:cNvSpPr txBox="1"/>
          <p:nvPr>
            <p:ph type="title"/>
          </p:nvPr>
        </p:nvSpPr>
        <p:spPr>
          <a:xfrm>
            <a:off x="3621404" y="0"/>
            <a:ext cx="4648200" cy="1246505"/>
          </a:xfrm>
          <a:prstGeom prst="rect">
            <a:avLst/>
          </a:prstGeom>
          <a:noFill/>
          <a:ln>
            <a:noFill/>
          </a:ln>
        </p:spPr>
        <p:txBody>
          <a:bodyPr anchorCtr="0" anchor="ctr" bIns="0" lIns="0" spcFirstLastPara="1" rIns="0" wrap="square" tIns="13325">
            <a:spAutoFit/>
          </a:bodyPr>
          <a:lstStyle/>
          <a:p>
            <a:pPr indent="0" lvl="0" marL="0" rtl="0" algn="ctr">
              <a:lnSpc>
                <a:spcPct val="100000"/>
              </a:lnSpc>
              <a:spcBef>
                <a:spcPts val="0"/>
              </a:spcBef>
              <a:spcAft>
                <a:spcPts val="0"/>
              </a:spcAft>
              <a:buClr>
                <a:schemeClr val="dk1"/>
              </a:buClr>
              <a:buSzPts val="4000"/>
              <a:buFont typeface="Calibri"/>
              <a:buNone/>
            </a:pPr>
            <a:r>
              <a:rPr b="1" lang="en-US" sz="4000">
                <a:latin typeface="Calibri"/>
                <a:ea typeface="Calibri"/>
                <a:cs typeface="Calibri"/>
                <a:sym typeface="Calibri"/>
              </a:rPr>
              <a:t>Healthcare</a:t>
            </a:r>
            <a:endParaRPr sz="4000">
              <a:latin typeface="Calibri"/>
              <a:ea typeface="Calibri"/>
              <a:cs typeface="Calibri"/>
              <a:sym typeface="Calibri"/>
            </a:endParaRPr>
          </a:p>
          <a:p>
            <a:pPr indent="0" lvl="0" marL="0" rtl="0" algn="ctr">
              <a:lnSpc>
                <a:spcPct val="100000"/>
              </a:lnSpc>
              <a:spcBef>
                <a:spcPts val="5"/>
              </a:spcBef>
              <a:spcAft>
                <a:spcPts val="0"/>
              </a:spcAft>
              <a:buClr>
                <a:schemeClr val="dk1"/>
              </a:buClr>
              <a:buSzPts val="4000"/>
              <a:buFont typeface="Calibri"/>
              <a:buNone/>
            </a:pPr>
            <a:r>
              <a:rPr lang="en-US" sz="4000"/>
              <a:t>&amp; </a:t>
            </a:r>
            <a:r>
              <a:rPr b="1" lang="en-US" sz="4000">
                <a:latin typeface="Calibri"/>
                <a:ea typeface="Calibri"/>
                <a:cs typeface="Calibri"/>
                <a:sym typeface="Calibri"/>
              </a:rPr>
              <a:t>Hospitality Industry</a:t>
            </a:r>
            <a:endParaRPr sz="4000">
              <a:latin typeface="Calibri"/>
              <a:ea typeface="Calibri"/>
              <a:cs typeface="Calibri"/>
              <a:sym typeface="Calibri"/>
            </a:endParaRPr>
          </a:p>
        </p:txBody>
      </p:sp>
      <p:sp>
        <p:nvSpPr>
          <p:cNvPr id="751" name="Google Shape;751;p110"/>
          <p:cNvSpPr txBox="1"/>
          <p:nvPr/>
        </p:nvSpPr>
        <p:spPr>
          <a:xfrm>
            <a:off x="673404" y="1536572"/>
            <a:ext cx="10429875" cy="4473575"/>
          </a:xfrm>
          <a:prstGeom prst="rect">
            <a:avLst/>
          </a:prstGeom>
          <a:noFill/>
          <a:ln>
            <a:noFill/>
          </a:ln>
        </p:spPr>
        <p:txBody>
          <a:bodyPr anchorCtr="0" anchor="t" bIns="0" lIns="0" spcFirstLastPara="1" rIns="0" wrap="square" tIns="13950">
            <a:spAutoFit/>
          </a:bodyPr>
          <a:lstStyle/>
          <a:p>
            <a:pPr indent="-344805" lvl="0" marL="356870" marR="0" rtl="0" algn="l">
              <a:lnSpc>
                <a:spcPct val="100000"/>
              </a:lnSpc>
              <a:spcBef>
                <a:spcPts val="0"/>
              </a:spcBef>
              <a:spcAft>
                <a:spcPts val="0"/>
              </a:spcAft>
              <a:buClr>
                <a:schemeClr val="dk1"/>
              </a:buClr>
              <a:buSzPts val="2700"/>
              <a:buFont typeface="Arial"/>
              <a:buChar char="•"/>
            </a:pPr>
            <a:r>
              <a:rPr b="1" lang="en-US" sz="2700">
                <a:solidFill>
                  <a:schemeClr val="dk1"/>
                </a:solidFill>
                <a:latin typeface="Calibri"/>
                <a:ea typeface="Calibri"/>
                <a:cs typeface="Calibri"/>
                <a:sym typeface="Calibri"/>
              </a:rPr>
              <a:t>Healthcare</a:t>
            </a:r>
            <a:endParaRPr sz="2700">
              <a:solidFill>
                <a:schemeClr val="dk1"/>
              </a:solidFill>
              <a:latin typeface="Calibri"/>
              <a:ea typeface="Calibri"/>
              <a:cs typeface="Calibri"/>
              <a:sym typeface="Calibri"/>
            </a:endParaRPr>
          </a:p>
          <a:p>
            <a:pPr indent="78739" lvl="0" marL="356870" marR="213359" rtl="0" algn="l">
              <a:lnSpc>
                <a:spcPct val="80000"/>
              </a:lnSpc>
              <a:spcBef>
                <a:spcPts val="650"/>
              </a:spcBef>
              <a:spcAft>
                <a:spcPts val="0"/>
              </a:spcAft>
              <a:buNone/>
            </a:pPr>
            <a:r>
              <a:rPr lang="en-US" sz="2700">
                <a:solidFill>
                  <a:schemeClr val="dk1"/>
                </a:solidFill>
                <a:latin typeface="Calibri"/>
                <a:ea typeface="Calibri"/>
                <a:cs typeface="Calibri"/>
                <a:sym typeface="Calibri"/>
              </a:rPr>
              <a:t>All financial, clinical, and employee records are fed to warehouses as it  helps them to strategize and predict outcomes, track and analyze their  service feedback, generate patient reports, share data with tie-in  insurance companies, medical aid services, etc.</a:t>
            </a:r>
            <a:endParaRPr sz="2700">
              <a:solidFill>
                <a:schemeClr val="dk1"/>
              </a:solidFill>
              <a:latin typeface="Calibri"/>
              <a:ea typeface="Calibri"/>
              <a:cs typeface="Calibri"/>
              <a:sym typeface="Calibri"/>
            </a:endParaRPr>
          </a:p>
          <a:p>
            <a:pPr indent="-344805" lvl="0" marL="356870" marR="0" rtl="0" algn="l">
              <a:lnSpc>
                <a:spcPct val="100000"/>
              </a:lnSpc>
              <a:spcBef>
                <a:spcPts val="5"/>
              </a:spcBef>
              <a:spcAft>
                <a:spcPts val="0"/>
              </a:spcAft>
              <a:buClr>
                <a:schemeClr val="dk1"/>
              </a:buClr>
              <a:buSzPts val="2700"/>
              <a:buFont typeface="Arial"/>
              <a:buChar char="•"/>
            </a:pPr>
            <a:r>
              <a:rPr b="1" lang="en-US" sz="2700">
                <a:solidFill>
                  <a:schemeClr val="dk1"/>
                </a:solidFill>
                <a:latin typeface="Calibri"/>
                <a:ea typeface="Calibri"/>
                <a:cs typeface="Calibri"/>
                <a:sym typeface="Calibri"/>
              </a:rPr>
              <a:t>Hospitality Industry</a:t>
            </a:r>
            <a:endParaRPr sz="2700">
              <a:solidFill>
                <a:schemeClr val="dk1"/>
              </a:solidFill>
              <a:latin typeface="Calibri"/>
              <a:ea typeface="Calibri"/>
              <a:cs typeface="Calibri"/>
              <a:sym typeface="Calibri"/>
            </a:endParaRPr>
          </a:p>
          <a:p>
            <a:pPr indent="-344805" lvl="0" marL="356870" marR="5080" rtl="0" algn="l">
              <a:lnSpc>
                <a:spcPct val="95925"/>
              </a:lnSpc>
              <a:spcBef>
                <a:spcPts val="625"/>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A major proportion of this industry is dominated by hotel and restaurant  services, car rental services, and holiday home services.</a:t>
            </a:r>
            <a:endParaRPr sz="2700">
              <a:solidFill>
                <a:schemeClr val="dk1"/>
              </a:solidFill>
              <a:latin typeface="Calibri"/>
              <a:ea typeface="Calibri"/>
              <a:cs typeface="Calibri"/>
              <a:sym typeface="Calibri"/>
            </a:endParaRPr>
          </a:p>
          <a:p>
            <a:pPr indent="0" lvl="0" marL="0" marR="0" rtl="0" algn="l">
              <a:lnSpc>
                <a:spcPct val="100000"/>
              </a:lnSpc>
              <a:spcBef>
                <a:spcPts val="10"/>
              </a:spcBef>
              <a:spcAft>
                <a:spcPts val="0"/>
              </a:spcAft>
              <a:buClr>
                <a:schemeClr val="dk1"/>
              </a:buClr>
              <a:buSzPts val="3400"/>
              <a:buFont typeface="Arial"/>
              <a:buNone/>
            </a:pPr>
            <a:r>
              <a:t/>
            </a:r>
            <a:endParaRPr sz="3400">
              <a:solidFill>
                <a:schemeClr val="dk1"/>
              </a:solidFill>
              <a:latin typeface="Times New Roman"/>
              <a:ea typeface="Times New Roman"/>
              <a:cs typeface="Times New Roman"/>
              <a:sym typeface="Times New Roman"/>
            </a:endParaRPr>
          </a:p>
          <a:p>
            <a:pPr indent="-344805" lvl="0" marL="356870" marR="128904" rtl="0" algn="l">
              <a:lnSpc>
                <a:spcPct val="80000"/>
              </a:lnSpc>
              <a:spcBef>
                <a:spcPts val="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They utilize warehouse services to design and evaluate their advertising  and promotion campaigns where they target customers based on their  feedback and travel patterns.</a:t>
            </a:r>
            <a:endParaRPr sz="2700">
              <a:solidFill>
                <a:schemeClr val="dk1"/>
              </a:solidFill>
              <a:latin typeface="Calibri"/>
              <a:ea typeface="Calibri"/>
              <a:cs typeface="Calibri"/>
              <a:sym typeface="Calibri"/>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111"/>
          <p:cNvSpPr txBox="1"/>
          <p:nvPr>
            <p:ph type="title"/>
          </p:nvPr>
        </p:nvSpPr>
        <p:spPr>
          <a:xfrm>
            <a:off x="4904994" y="190322"/>
            <a:ext cx="2075814" cy="636905"/>
          </a:xfrm>
          <a:prstGeom prst="rect">
            <a:avLst/>
          </a:prstGeom>
          <a:noFill/>
          <a:ln>
            <a:noFill/>
          </a:ln>
        </p:spPr>
        <p:txBody>
          <a:bodyPr anchorCtr="0" anchor="ctr" bIns="0" lIns="0" spcFirstLastPara="1" rIns="0" wrap="square" tIns="13950">
            <a:spAutoFit/>
          </a:bodyPr>
          <a:lstStyle/>
          <a:p>
            <a:pPr indent="0" lvl="0" marL="12700" rtl="0" algn="ctr">
              <a:lnSpc>
                <a:spcPct val="100000"/>
              </a:lnSpc>
              <a:spcBef>
                <a:spcPts val="0"/>
              </a:spcBef>
              <a:spcAft>
                <a:spcPts val="0"/>
              </a:spcAft>
              <a:buClr>
                <a:schemeClr val="dk1"/>
              </a:buClr>
              <a:buSzPts val="4000"/>
              <a:buFont typeface="Calibri"/>
              <a:buNone/>
            </a:pPr>
            <a:r>
              <a:rPr b="1" lang="en-US" sz="4000">
                <a:latin typeface="Calibri"/>
                <a:ea typeface="Calibri"/>
                <a:cs typeface="Calibri"/>
                <a:sym typeface="Calibri"/>
              </a:rPr>
              <a:t>Insurance</a:t>
            </a:r>
            <a:endParaRPr sz="4000">
              <a:latin typeface="Calibri"/>
              <a:ea typeface="Calibri"/>
              <a:cs typeface="Calibri"/>
              <a:sym typeface="Calibri"/>
            </a:endParaRPr>
          </a:p>
        </p:txBody>
      </p:sp>
      <p:sp>
        <p:nvSpPr>
          <p:cNvPr id="757" name="Google Shape;757;p111"/>
          <p:cNvSpPr txBox="1"/>
          <p:nvPr/>
        </p:nvSpPr>
        <p:spPr>
          <a:xfrm>
            <a:off x="673404" y="1554861"/>
            <a:ext cx="10393680" cy="3515360"/>
          </a:xfrm>
          <a:prstGeom prst="rect">
            <a:avLst/>
          </a:prstGeom>
          <a:noFill/>
          <a:ln>
            <a:noFill/>
          </a:ln>
        </p:spPr>
        <p:txBody>
          <a:bodyPr anchorCtr="0" anchor="t" bIns="0" lIns="0" spcFirstLastPara="1" rIns="0" wrap="square" tIns="80000">
            <a:spAutoFit/>
          </a:bodyPr>
          <a:lstStyle/>
          <a:p>
            <a:pPr indent="-344805" lvl="0" marL="356870" marR="128270" rtl="0" algn="l">
              <a:lnSpc>
                <a:spcPct val="80100"/>
              </a:lnSpc>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The warehouses are primarily used to analyze data patterns and customer trends, apart  from maintaining records of already existing participants. The design of tailor-made  customer offers and promotions is also possible through warehouses.</a:t>
            </a:r>
            <a:endParaRPr sz="2200">
              <a:solidFill>
                <a:schemeClr val="dk1"/>
              </a:solidFill>
              <a:latin typeface="Calibri"/>
              <a:ea typeface="Calibri"/>
              <a:cs typeface="Calibri"/>
              <a:sym typeface="Calibri"/>
            </a:endParaRPr>
          </a:p>
          <a:p>
            <a:pPr indent="-344805" lvl="0" marL="356870" marR="0" rtl="0" algn="l">
              <a:lnSpc>
                <a:spcPct val="100000"/>
              </a:lnSpc>
              <a:spcBef>
                <a:spcPts val="0"/>
              </a:spcBef>
              <a:spcAft>
                <a:spcPts val="0"/>
              </a:spcAft>
              <a:buClr>
                <a:schemeClr val="dk1"/>
              </a:buClr>
              <a:buSzPts val="2200"/>
              <a:buFont typeface="Arial"/>
              <a:buChar char="•"/>
            </a:pPr>
            <a:r>
              <a:rPr b="1" lang="en-US" sz="2200">
                <a:solidFill>
                  <a:schemeClr val="dk1"/>
                </a:solidFill>
                <a:latin typeface="Calibri"/>
                <a:ea typeface="Calibri"/>
                <a:cs typeface="Calibri"/>
                <a:sym typeface="Calibri"/>
              </a:rPr>
              <a:t>Manufacturing and Distribution Industry</a:t>
            </a:r>
            <a:endParaRPr sz="2200">
              <a:solidFill>
                <a:schemeClr val="dk1"/>
              </a:solidFill>
              <a:latin typeface="Calibri"/>
              <a:ea typeface="Calibri"/>
              <a:cs typeface="Calibri"/>
              <a:sym typeface="Calibri"/>
            </a:endParaRPr>
          </a:p>
          <a:p>
            <a:pPr indent="-344805" lvl="0" marL="356870" marR="5080" rtl="0" algn="l">
              <a:lnSpc>
                <a:spcPct val="80000"/>
              </a:lnSpc>
              <a:spcBef>
                <a:spcPts val="53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This industry is one of the most important sources of income for any state. A  manufacturing organization has to take several make-or-buy decisions which can  influence the future of the sector, which is why they utilize high-end OLAP tools as a part  of data warehouses to predict market changes, analyze current business trends, detect  warning conditions, view marketing developments, and ultimately take better decisions.</a:t>
            </a:r>
            <a:endParaRPr sz="2200">
              <a:solidFill>
                <a:schemeClr val="dk1"/>
              </a:solidFill>
              <a:latin typeface="Calibri"/>
              <a:ea typeface="Calibri"/>
              <a:cs typeface="Calibri"/>
              <a:sym typeface="Calibri"/>
            </a:endParaRPr>
          </a:p>
          <a:p>
            <a:pPr indent="-344805" lvl="0" marL="356870" marR="76835" rtl="0" algn="l">
              <a:lnSpc>
                <a:spcPct val="80000"/>
              </a:lnSpc>
              <a:spcBef>
                <a:spcPts val="535"/>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They also use them for product shipment records, records of product portfolios, identify  profitable product lines, analyze previous data and customer feedback to evaluate the  weaker product lines and eliminate them.</a:t>
            </a:r>
            <a:endParaRPr sz="2200">
              <a:solidFill>
                <a:schemeClr val="dk1"/>
              </a:solidFill>
              <a:latin typeface="Calibri"/>
              <a:ea typeface="Calibri"/>
              <a:cs typeface="Calibri"/>
              <a:sym typeface="Calibri"/>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112"/>
          <p:cNvSpPr txBox="1"/>
          <p:nvPr/>
        </p:nvSpPr>
        <p:spPr>
          <a:xfrm>
            <a:off x="673404" y="1531925"/>
            <a:ext cx="10434955" cy="4222115"/>
          </a:xfrm>
          <a:prstGeom prst="rect">
            <a:avLst/>
          </a:prstGeom>
          <a:noFill/>
          <a:ln>
            <a:noFill/>
          </a:ln>
        </p:spPr>
        <p:txBody>
          <a:bodyPr anchorCtr="0" anchor="t" bIns="0" lIns="0" spcFirstLastPara="1" rIns="0" wrap="square" tIns="52050">
            <a:spAutoFit/>
          </a:bodyPr>
          <a:lstStyle/>
          <a:p>
            <a:pPr indent="-344805" lvl="0" marL="356870" marR="0" rtl="0" algn="l">
              <a:lnSpc>
                <a:spcPct val="100000"/>
              </a:lnSpc>
              <a:spcBef>
                <a:spcPts val="0"/>
              </a:spcBef>
              <a:spcAft>
                <a:spcPts val="0"/>
              </a:spcAft>
              <a:buClr>
                <a:schemeClr val="dk1"/>
              </a:buClr>
              <a:buSzPts val="2700"/>
              <a:buFont typeface="Arial"/>
              <a:buChar char="•"/>
            </a:pPr>
            <a:r>
              <a:rPr b="1" lang="en-US" sz="2700">
                <a:solidFill>
                  <a:schemeClr val="dk1"/>
                </a:solidFill>
                <a:latin typeface="Calibri"/>
                <a:ea typeface="Calibri"/>
                <a:cs typeface="Calibri"/>
                <a:sym typeface="Calibri"/>
              </a:rPr>
              <a:t>The Retailers</a:t>
            </a:r>
            <a:endParaRPr sz="2700">
              <a:solidFill>
                <a:schemeClr val="dk1"/>
              </a:solidFill>
              <a:latin typeface="Calibri"/>
              <a:ea typeface="Calibri"/>
              <a:cs typeface="Calibri"/>
              <a:sym typeface="Calibri"/>
            </a:endParaRPr>
          </a:p>
          <a:p>
            <a:pPr indent="-344805" lvl="0" marL="356870" marR="0" rtl="0" algn="l">
              <a:lnSpc>
                <a:spcPct val="100000"/>
              </a:lnSpc>
              <a:spcBef>
                <a:spcPts val="315"/>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Retailers serve as middlemen between producers and consumers.</a:t>
            </a:r>
            <a:endParaRPr sz="2700">
              <a:solidFill>
                <a:schemeClr val="dk1"/>
              </a:solidFill>
              <a:latin typeface="Calibri"/>
              <a:ea typeface="Calibri"/>
              <a:cs typeface="Calibri"/>
              <a:sym typeface="Calibri"/>
            </a:endParaRPr>
          </a:p>
          <a:p>
            <a:pPr indent="-344805" lvl="0" marL="356870" marR="297815" rtl="0" algn="l">
              <a:lnSpc>
                <a:spcPct val="107777"/>
              </a:lnSpc>
              <a:spcBef>
                <a:spcPts val="71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They use warehouses to track items, their advertising promotions, and  the consumers buying trends.</a:t>
            </a:r>
            <a:endParaRPr sz="2700">
              <a:solidFill>
                <a:schemeClr val="dk1"/>
              </a:solidFill>
              <a:latin typeface="Calibri"/>
              <a:ea typeface="Calibri"/>
              <a:cs typeface="Calibri"/>
              <a:sym typeface="Calibri"/>
            </a:endParaRPr>
          </a:p>
          <a:p>
            <a:pPr indent="-344805" lvl="0" marL="356870" marR="5080" rtl="0" algn="l">
              <a:lnSpc>
                <a:spcPct val="107407"/>
              </a:lnSpc>
              <a:spcBef>
                <a:spcPts val="67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They also analyze sales to determine fast selling and slow selling product  lines and determine their shelf space through a process of elimination.</a:t>
            </a:r>
            <a:endParaRPr sz="2700">
              <a:solidFill>
                <a:schemeClr val="dk1"/>
              </a:solidFill>
              <a:latin typeface="Calibri"/>
              <a:ea typeface="Calibri"/>
              <a:cs typeface="Calibri"/>
              <a:sym typeface="Calibri"/>
            </a:endParaRPr>
          </a:p>
          <a:p>
            <a:pPr indent="-344805" lvl="0" marL="356870" marR="0" rtl="0" algn="l">
              <a:lnSpc>
                <a:spcPct val="100000"/>
              </a:lnSpc>
              <a:spcBef>
                <a:spcPts val="305"/>
              </a:spcBef>
              <a:spcAft>
                <a:spcPts val="0"/>
              </a:spcAft>
              <a:buClr>
                <a:schemeClr val="dk1"/>
              </a:buClr>
              <a:buSzPts val="2700"/>
              <a:buFont typeface="Arial"/>
              <a:buChar char="•"/>
            </a:pPr>
            <a:r>
              <a:rPr b="1" lang="en-US" sz="2700">
                <a:solidFill>
                  <a:schemeClr val="dk1"/>
                </a:solidFill>
                <a:latin typeface="Calibri"/>
                <a:ea typeface="Calibri"/>
                <a:cs typeface="Calibri"/>
                <a:sym typeface="Calibri"/>
              </a:rPr>
              <a:t>Services Sector</a:t>
            </a:r>
            <a:endParaRPr sz="2700">
              <a:solidFill>
                <a:schemeClr val="dk1"/>
              </a:solidFill>
              <a:latin typeface="Calibri"/>
              <a:ea typeface="Calibri"/>
              <a:cs typeface="Calibri"/>
              <a:sym typeface="Calibri"/>
            </a:endParaRPr>
          </a:p>
          <a:p>
            <a:pPr indent="-344805" lvl="0" marL="356870" marR="198120" rtl="0" algn="l">
              <a:lnSpc>
                <a:spcPct val="90100"/>
              </a:lnSpc>
              <a:spcBef>
                <a:spcPts val="63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Data warehouses find themselves to be of use in the service sector for  maintenance of financial records, revenue patterns, customer profiling,  resource management, and human resources.</a:t>
            </a:r>
            <a:endParaRPr sz="2700">
              <a:solidFill>
                <a:schemeClr val="dk1"/>
              </a:solidFill>
              <a:latin typeface="Calibri"/>
              <a:ea typeface="Calibri"/>
              <a:cs typeface="Calibri"/>
              <a:sym typeface="Calibri"/>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113"/>
          <p:cNvSpPr txBox="1"/>
          <p:nvPr/>
        </p:nvSpPr>
        <p:spPr>
          <a:xfrm>
            <a:off x="673404" y="1545717"/>
            <a:ext cx="10513695" cy="4446270"/>
          </a:xfrm>
          <a:prstGeom prst="rect">
            <a:avLst/>
          </a:prstGeom>
          <a:noFill/>
          <a:ln>
            <a:noFill/>
          </a:ln>
        </p:spPr>
        <p:txBody>
          <a:bodyPr anchorCtr="0" anchor="t" bIns="0" lIns="0" spcFirstLastPara="1" rIns="0" wrap="square" tIns="12050">
            <a:spAutoFit/>
          </a:bodyPr>
          <a:lstStyle/>
          <a:p>
            <a:pPr indent="-344805" lvl="0" marL="356870" marR="0" rtl="0" algn="l">
              <a:lnSpc>
                <a:spcPct val="100000"/>
              </a:lnSpc>
              <a:spcBef>
                <a:spcPts val="0"/>
              </a:spcBef>
              <a:spcAft>
                <a:spcPts val="0"/>
              </a:spcAft>
              <a:buClr>
                <a:schemeClr val="dk1"/>
              </a:buClr>
              <a:buSzPts val="2500"/>
              <a:buFont typeface="Arial"/>
              <a:buChar char="•"/>
            </a:pPr>
            <a:r>
              <a:rPr b="1" lang="en-US" sz="2500">
                <a:solidFill>
                  <a:schemeClr val="dk1"/>
                </a:solidFill>
                <a:latin typeface="Calibri"/>
                <a:ea typeface="Calibri"/>
                <a:cs typeface="Calibri"/>
                <a:sym typeface="Calibri"/>
              </a:rPr>
              <a:t>Telephone Industry</a:t>
            </a:r>
            <a:endParaRPr sz="2500">
              <a:solidFill>
                <a:schemeClr val="dk1"/>
              </a:solidFill>
              <a:latin typeface="Calibri"/>
              <a:ea typeface="Calibri"/>
              <a:cs typeface="Calibri"/>
              <a:sym typeface="Calibri"/>
            </a:endParaRPr>
          </a:p>
          <a:p>
            <a:pPr indent="-344805" lvl="0" marL="356870" marR="108585" rtl="0" algn="l">
              <a:lnSpc>
                <a:spcPct val="96000"/>
              </a:lnSpc>
              <a:spcBef>
                <a:spcPts val="580"/>
              </a:spcBef>
              <a:spcAft>
                <a:spcPts val="0"/>
              </a:spcAft>
              <a:buClr>
                <a:schemeClr val="dk1"/>
              </a:buClr>
              <a:buSzPts val="2500"/>
              <a:buFont typeface="Arial"/>
              <a:buChar char="•"/>
            </a:pPr>
            <a:r>
              <a:rPr lang="en-US" sz="2500">
                <a:solidFill>
                  <a:schemeClr val="dk1"/>
                </a:solidFill>
                <a:latin typeface="Calibri"/>
                <a:ea typeface="Calibri"/>
                <a:cs typeface="Calibri"/>
                <a:sym typeface="Calibri"/>
              </a:rPr>
              <a:t>The telephone industry operates over both offline and online data burdening  them with a lot of historical data which has to be consolidated and integrated.</a:t>
            </a:r>
            <a:endParaRPr sz="2500">
              <a:solidFill>
                <a:schemeClr val="dk1"/>
              </a:solidFill>
              <a:latin typeface="Calibri"/>
              <a:ea typeface="Calibri"/>
              <a:cs typeface="Calibri"/>
              <a:sym typeface="Calibri"/>
            </a:endParaRPr>
          </a:p>
          <a:p>
            <a:pPr indent="-344805" lvl="0" marL="356870" marR="361315" rtl="0" algn="l">
              <a:lnSpc>
                <a:spcPct val="96000"/>
              </a:lnSpc>
              <a:spcBef>
                <a:spcPts val="600"/>
              </a:spcBef>
              <a:spcAft>
                <a:spcPts val="0"/>
              </a:spcAft>
              <a:buClr>
                <a:schemeClr val="dk1"/>
              </a:buClr>
              <a:buSzPts val="2500"/>
              <a:buFont typeface="Arial"/>
              <a:buChar char="•"/>
            </a:pPr>
            <a:r>
              <a:rPr lang="en-US" sz="2500">
                <a:solidFill>
                  <a:schemeClr val="dk1"/>
                </a:solidFill>
                <a:latin typeface="Calibri"/>
                <a:ea typeface="Calibri"/>
                <a:cs typeface="Calibri"/>
                <a:sym typeface="Calibri"/>
              </a:rPr>
              <a:t>Apart from those operations, analysis of fixed assets, analysis of customer’s  calling patterns for sales representatives to push advertising campaigns, and  tracking of customer queries, all require the facilities of a data warehouse.</a:t>
            </a:r>
            <a:endParaRPr sz="2500">
              <a:solidFill>
                <a:schemeClr val="dk1"/>
              </a:solidFill>
              <a:latin typeface="Calibri"/>
              <a:ea typeface="Calibri"/>
              <a:cs typeface="Calibri"/>
              <a:sym typeface="Calibri"/>
            </a:endParaRPr>
          </a:p>
          <a:p>
            <a:pPr indent="-344805" lvl="0" marL="356870" marR="0" rtl="0" algn="l">
              <a:lnSpc>
                <a:spcPct val="100000"/>
              </a:lnSpc>
              <a:spcBef>
                <a:spcPts val="25"/>
              </a:spcBef>
              <a:spcAft>
                <a:spcPts val="0"/>
              </a:spcAft>
              <a:buClr>
                <a:schemeClr val="dk1"/>
              </a:buClr>
              <a:buSzPts val="2500"/>
              <a:buFont typeface="Arial"/>
              <a:buChar char="•"/>
            </a:pPr>
            <a:r>
              <a:rPr b="1" lang="en-US" sz="2500">
                <a:solidFill>
                  <a:schemeClr val="dk1"/>
                </a:solidFill>
                <a:latin typeface="Calibri"/>
                <a:ea typeface="Calibri"/>
                <a:cs typeface="Calibri"/>
                <a:sym typeface="Calibri"/>
              </a:rPr>
              <a:t>Transportation Industry</a:t>
            </a:r>
            <a:endParaRPr sz="2500">
              <a:solidFill>
                <a:schemeClr val="dk1"/>
              </a:solidFill>
              <a:latin typeface="Calibri"/>
              <a:ea typeface="Calibri"/>
              <a:cs typeface="Calibri"/>
              <a:sym typeface="Calibri"/>
            </a:endParaRPr>
          </a:p>
          <a:p>
            <a:pPr indent="-344805" lvl="0" marL="356870" marR="5080" rtl="0" algn="l">
              <a:lnSpc>
                <a:spcPct val="96000"/>
              </a:lnSpc>
              <a:spcBef>
                <a:spcPts val="585"/>
              </a:spcBef>
              <a:spcAft>
                <a:spcPts val="0"/>
              </a:spcAft>
              <a:buClr>
                <a:schemeClr val="dk1"/>
              </a:buClr>
              <a:buSzPts val="2500"/>
              <a:buFont typeface="Arial"/>
              <a:buChar char="•"/>
            </a:pPr>
            <a:r>
              <a:rPr lang="en-US" sz="2500">
                <a:solidFill>
                  <a:schemeClr val="dk1"/>
                </a:solidFill>
                <a:latin typeface="Calibri"/>
                <a:ea typeface="Calibri"/>
                <a:cs typeface="Calibri"/>
                <a:sym typeface="Calibri"/>
              </a:rPr>
              <a:t>In the transportation industry, data warehouses record customer data enabling  traders to experiment with target marketing where the marketing campaigns  are designed by keeping customer requirements in mind.</a:t>
            </a:r>
            <a:endParaRPr sz="2500">
              <a:solidFill>
                <a:schemeClr val="dk1"/>
              </a:solidFill>
              <a:latin typeface="Calibri"/>
              <a:ea typeface="Calibri"/>
              <a:cs typeface="Calibri"/>
              <a:sym typeface="Calibri"/>
            </a:endParaRPr>
          </a:p>
          <a:p>
            <a:pPr indent="-344805" lvl="0" marL="356870" marR="306070" rtl="0" algn="l">
              <a:lnSpc>
                <a:spcPct val="80000"/>
              </a:lnSpc>
              <a:spcBef>
                <a:spcPts val="620"/>
              </a:spcBef>
              <a:spcAft>
                <a:spcPts val="0"/>
              </a:spcAft>
              <a:buClr>
                <a:schemeClr val="dk1"/>
              </a:buClr>
              <a:buSzPts val="2500"/>
              <a:buFont typeface="Arial"/>
              <a:buChar char="•"/>
            </a:pPr>
            <a:r>
              <a:rPr lang="en-US" sz="2500">
                <a:solidFill>
                  <a:schemeClr val="dk1"/>
                </a:solidFill>
                <a:latin typeface="Calibri"/>
                <a:ea typeface="Calibri"/>
                <a:cs typeface="Calibri"/>
                <a:sym typeface="Calibri"/>
              </a:rPr>
              <a:t>The internal environment of the industry uses them to analyze customer  feedback, performance, manage crews on board as well as analyze customer  financial reports for pricing strategies.</a:t>
            </a:r>
            <a:endParaRPr sz="2500">
              <a:solidFill>
                <a:schemeClr val="dk1"/>
              </a:solidFill>
              <a:latin typeface="Calibri"/>
              <a:ea typeface="Calibri"/>
              <a:cs typeface="Calibri"/>
              <a:sym typeface="Calibri"/>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14"/>
          <p:cNvSpPr txBox="1"/>
          <p:nvPr>
            <p:ph type="title"/>
          </p:nvPr>
        </p:nvSpPr>
        <p:spPr>
          <a:xfrm>
            <a:off x="3950589" y="465200"/>
            <a:ext cx="3986529"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Challenges in DW</a:t>
            </a:r>
            <a:endParaRPr sz="4400"/>
          </a:p>
        </p:txBody>
      </p:sp>
      <p:sp>
        <p:nvSpPr>
          <p:cNvPr id="773" name="Google Shape;773;p114"/>
          <p:cNvSpPr txBox="1"/>
          <p:nvPr/>
        </p:nvSpPr>
        <p:spPr>
          <a:xfrm>
            <a:off x="673404" y="1510650"/>
            <a:ext cx="5553710" cy="4124325"/>
          </a:xfrm>
          <a:prstGeom prst="rect">
            <a:avLst/>
          </a:prstGeom>
          <a:noFill/>
          <a:ln>
            <a:noFill/>
          </a:ln>
        </p:spPr>
        <p:txBody>
          <a:bodyPr anchorCtr="0" anchor="t" bIns="0" lIns="0" spcFirstLastPara="1" rIns="0" wrap="square" tIns="110475">
            <a:spAutoFit/>
          </a:bodyPr>
          <a:lstStyle/>
          <a:p>
            <a:pPr indent="-344805" lvl="0" marL="356870" marR="0" rtl="0" algn="l">
              <a:lnSpc>
                <a:spcPct val="100000"/>
              </a:lnSpc>
              <a:spcBef>
                <a:spcPts val="0"/>
              </a:spcBef>
              <a:spcAft>
                <a:spcPts val="0"/>
              </a:spcAft>
              <a:buClr>
                <a:schemeClr val="dk1"/>
              </a:buClr>
              <a:buSzPts val="3200"/>
              <a:buFont typeface="Arial"/>
              <a:buChar char="•"/>
            </a:pPr>
            <a:r>
              <a:rPr b="1" lang="en-US" sz="3200">
                <a:solidFill>
                  <a:schemeClr val="dk1"/>
                </a:solidFill>
                <a:latin typeface="Calibri"/>
                <a:ea typeface="Calibri"/>
                <a:cs typeface="Calibri"/>
                <a:sym typeface="Calibri"/>
              </a:rPr>
              <a:t>Data Quality</a:t>
            </a:r>
            <a:endParaRPr sz="3200">
              <a:solidFill>
                <a:schemeClr val="dk1"/>
              </a:solidFill>
              <a:latin typeface="Calibri"/>
              <a:ea typeface="Calibri"/>
              <a:cs typeface="Calibri"/>
              <a:sym typeface="Calibri"/>
            </a:endParaRPr>
          </a:p>
          <a:p>
            <a:pPr indent="-344805" lvl="0" marL="356870" marR="0" rtl="0" algn="l">
              <a:lnSpc>
                <a:spcPct val="100000"/>
              </a:lnSpc>
              <a:spcBef>
                <a:spcPts val="770"/>
              </a:spcBef>
              <a:spcAft>
                <a:spcPts val="0"/>
              </a:spcAft>
              <a:buClr>
                <a:schemeClr val="dk1"/>
              </a:buClr>
              <a:buSzPts val="3200"/>
              <a:buFont typeface="Arial"/>
              <a:buChar char="•"/>
            </a:pPr>
            <a:r>
              <a:rPr b="1" lang="en-US" sz="3200">
                <a:solidFill>
                  <a:schemeClr val="dk1"/>
                </a:solidFill>
                <a:latin typeface="Calibri"/>
                <a:ea typeface="Calibri"/>
                <a:cs typeface="Calibri"/>
                <a:sym typeface="Calibri"/>
              </a:rPr>
              <a:t>Understanding Analytics</a:t>
            </a:r>
            <a:endParaRPr sz="3200">
              <a:solidFill>
                <a:schemeClr val="dk1"/>
              </a:solidFill>
              <a:latin typeface="Calibri"/>
              <a:ea typeface="Calibri"/>
              <a:cs typeface="Calibri"/>
              <a:sym typeface="Calibri"/>
            </a:endParaRPr>
          </a:p>
          <a:p>
            <a:pPr indent="-344805" lvl="0" marL="356870" marR="0" rtl="0" algn="l">
              <a:lnSpc>
                <a:spcPct val="100000"/>
              </a:lnSpc>
              <a:spcBef>
                <a:spcPts val="770"/>
              </a:spcBef>
              <a:spcAft>
                <a:spcPts val="0"/>
              </a:spcAft>
              <a:buClr>
                <a:schemeClr val="dk1"/>
              </a:buClr>
              <a:buSzPts val="3200"/>
              <a:buFont typeface="Arial"/>
              <a:buChar char="•"/>
            </a:pPr>
            <a:r>
              <a:rPr b="1" lang="en-US" sz="3200">
                <a:solidFill>
                  <a:schemeClr val="dk1"/>
                </a:solidFill>
                <a:latin typeface="Calibri"/>
                <a:ea typeface="Calibri"/>
                <a:cs typeface="Calibri"/>
                <a:sym typeface="Calibri"/>
              </a:rPr>
              <a:t>Quality Assurance</a:t>
            </a:r>
            <a:endParaRPr sz="3200">
              <a:solidFill>
                <a:schemeClr val="dk1"/>
              </a:solidFill>
              <a:latin typeface="Calibri"/>
              <a:ea typeface="Calibri"/>
              <a:cs typeface="Calibri"/>
              <a:sym typeface="Calibri"/>
            </a:endParaRPr>
          </a:p>
          <a:p>
            <a:pPr indent="-344805" lvl="0" marL="356870" marR="0" rtl="0" algn="l">
              <a:lnSpc>
                <a:spcPct val="100000"/>
              </a:lnSpc>
              <a:spcBef>
                <a:spcPts val="770"/>
              </a:spcBef>
              <a:spcAft>
                <a:spcPts val="0"/>
              </a:spcAft>
              <a:buClr>
                <a:schemeClr val="dk1"/>
              </a:buClr>
              <a:buSzPts val="3200"/>
              <a:buFont typeface="Arial"/>
              <a:buChar char="•"/>
            </a:pPr>
            <a:r>
              <a:rPr b="1" lang="en-US" sz="3200">
                <a:solidFill>
                  <a:schemeClr val="dk1"/>
                </a:solidFill>
                <a:latin typeface="Calibri"/>
                <a:ea typeface="Calibri"/>
                <a:cs typeface="Calibri"/>
                <a:sym typeface="Calibri"/>
              </a:rPr>
              <a:t>Performance</a:t>
            </a:r>
            <a:endParaRPr sz="3200">
              <a:solidFill>
                <a:schemeClr val="dk1"/>
              </a:solidFill>
              <a:latin typeface="Calibri"/>
              <a:ea typeface="Calibri"/>
              <a:cs typeface="Calibri"/>
              <a:sym typeface="Calibri"/>
            </a:endParaRPr>
          </a:p>
          <a:p>
            <a:pPr indent="-344805" lvl="0" marL="356870" marR="0" rtl="0" algn="l">
              <a:lnSpc>
                <a:spcPct val="100000"/>
              </a:lnSpc>
              <a:spcBef>
                <a:spcPts val="775"/>
              </a:spcBef>
              <a:spcAft>
                <a:spcPts val="0"/>
              </a:spcAft>
              <a:buClr>
                <a:schemeClr val="dk1"/>
              </a:buClr>
              <a:buSzPts val="3200"/>
              <a:buFont typeface="Arial"/>
              <a:buChar char="•"/>
            </a:pPr>
            <a:r>
              <a:rPr b="1" lang="en-US" sz="3200">
                <a:solidFill>
                  <a:schemeClr val="dk1"/>
                </a:solidFill>
                <a:latin typeface="Calibri"/>
                <a:ea typeface="Calibri"/>
                <a:cs typeface="Calibri"/>
                <a:sym typeface="Calibri"/>
              </a:rPr>
              <a:t>Designing the Data Warehouse</a:t>
            </a:r>
            <a:endParaRPr sz="3200">
              <a:solidFill>
                <a:schemeClr val="dk1"/>
              </a:solidFill>
              <a:latin typeface="Calibri"/>
              <a:ea typeface="Calibri"/>
              <a:cs typeface="Calibri"/>
              <a:sym typeface="Calibri"/>
            </a:endParaRPr>
          </a:p>
          <a:p>
            <a:pPr indent="-344805" lvl="0" marL="356870" marR="0" rtl="0" algn="l">
              <a:lnSpc>
                <a:spcPct val="100000"/>
              </a:lnSpc>
              <a:spcBef>
                <a:spcPts val="765"/>
              </a:spcBef>
              <a:spcAft>
                <a:spcPts val="0"/>
              </a:spcAft>
              <a:buClr>
                <a:schemeClr val="dk1"/>
              </a:buClr>
              <a:buSzPts val="3200"/>
              <a:buFont typeface="Arial"/>
              <a:buChar char="•"/>
            </a:pPr>
            <a:r>
              <a:rPr b="1" lang="en-US" sz="3200">
                <a:solidFill>
                  <a:schemeClr val="dk1"/>
                </a:solidFill>
                <a:latin typeface="Calibri"/>
                <a:ea typeface="Calibri"/>
                <a:cs typeface="Calibri"/>
                <a:sym typeface="Calibri"/>
              </a:rPr>
              <a:t>User Acceptance</a:t>
            </a:r>
            <a:endParaRPr sz="3200">
              <a:solidFill>
                <a:schemeClr val="dk1"/>
              </a:solidFill>
              <a:latin typeface="Calibri"/>
              <a:ea typeface="Calibri"/>
              <a:cs typeface="Calibri"/>
              <a:sym typeface="Calibri"/>
            </a:endParaRPr>
          </a:p>
          <a:p>
            <a:pPr indent="-344805" lvl="0" marL="356870" marR="0" rtl="0" algn="l">
              <a:lnSpc>
                <a:spcPct val="100000"/>
              </a:lnSpc>
              <a:spcBef>
                <a:spcPts val="770"/>
              </a:spcBef>
              <a:spcAft>
                <a:spcPts val="0"/>
              </a:spcAft>
              <a:buClr>
                <a:schemeClr val="dk1"/>
              </a:buClr>
              <a:buSzPts val="3200"/>
              <a:buFont typeface="Arial"/>
              <a:buChar char="•"/>
            </a:pPr>
            <a:r>
              <a:rPr b="1" lang="en-US" sz="3200">
                <a:solidFill>
                  <a:schemeClr val="dk1"/>
                </a:solidFill>
                <a:latin typeface="Calibri"/>
                <a:ea typeface="Calibri"/>
                <a:cs typeface="Calibri"/>
                <a:sym typeface="Calibri"/>
              </a:rPr>
              <a:t>Cost</a:t>
            </a:r>
            <a:endParaRPr sz="3200">
              <a:solidFill>
                <a:schemeClr val="dk1"/>
              </a:solidFill>
              <a:latin typeface="Calibri"/>
              <a:ea typeface="Calibri"/>
              <a:cs typeface="Calibri"/>
              <a:sym typeface="Calibri"/>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15"/>
          <p:cNvSpPr txBox="1"/>
          <p:nvPr>
            <p:ph type="title"/>
          </p:nvPr>
        </p:nvSpPr>
        <p:spPr>
          <a:xfrm>
            <a:off x="3950589" y="465200"/>
            <a:ext cx="3986529"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Challenges in DW</a:t>
            </a:r>
            <a:endParaRPr sz="4400"/>
          </a:p>
        </p:txBody>
      </p:sp>
      <p:sp>
        <p:nvSpPr>
          <p:cNvPr id="779" name="Google Shape;779;p115"/>
          <p:cNvSpPr txBox="1"/>
          <p:nvPr/>
        </p:nvSpPr>
        <p:spPr>
          <a:xfrm>
            <a:off x="673404" y="1570100"/>
            <a:ext cx="10419080" cy="4473575"/>
          </a:xfrm>
          <a:prstGeom prst="rect">
            <a:avLst/>
          </a:prstGeom>
          <a:noFill/>
          <a:ln>
            <a:noFill/>
          </a:ln>
        </p:spPr>
        <p:txBody>
          <a:bodyPr anchorCtr="0" anchor="t" bIns="0" lIns="0" spcFirstLastPara="1" rIns="0" wrap="square" tIns="62225">
            <a:spAutoFit/>
          </a:bodyPr>
          <a:lstStyle/>
          <a:p>
            <a:pPr indent="-344805" lvl="0" marL="356870" marR="5080" rtl="0" algn="l">
              <a:lnSpc>
                <a:spcPct val="107407"/>
              </a:lnSpc>
              <a:spcBef>
                <a:spcPts val="0"/>
              </a:spcBef>
              <a:spcAft>
                <a:spcPts val="0"/>
              </a:spcAft>
              <a:buClr>
                <a:schemeClr val="dk1"/>
              </a:buClr>
              <a:buSzPts val="2700"/>
              <a:buFont typeface="Arial"/>
              <a:buChar char="•"/>
            </a:pPr>
            <a:r>
              <a:rPr b="1" lang="en-US" sz="2700">
                <a:solidFill>
                  <a:schemeClr val="dk1"/>
                </a:solidFill>
                <a:latin typeface="Calibri"/>
                <a:ea typeface="Calibri"/>
                <a:cs typeface="Calibri"/>
                <a:sym typeface="Calibri"/>
              </a:rPr>
              <a:t>Data Quality </a:t>
            </a:r>
            <a:r>
              <a:rPr lang="en-US" sz="2700">
                <a:solidFill>
                  <a:schemeClr val="dk1"/>
                </a:solidFill>
                <a:latin typeface="Calibri"/>
                <a:ea typeface="Calibri"/>
                <a:cs typeface="Calibri"/>
                <a:sym typeface="Calibri"/>
              </a:rPr>
              <a:t>– In a data warehouse, data is coming from many disparate  sources from all facets of an organization.</a:t>
            </a:r>
            <a:endParaRPr sz="2700">
              <a:solidFill>
                <a:schemeClr val="dk1"/>
              </a:solidFill>
              <a:latin typeface="Calibri"/>
              <a:ea typeface="Calibri"/>
              <a:cs typeface="Calibri"/>
              <a:sym typeface="Calibri"/>
            </a:endParaRPr>
          </a:p>
          <a:p>
            <a:pPr indent="-344805" lvl="0" marL="356870" marR="441959" rtl="0" algn="l">
              <a:lnSpc>
                <a:spcPct val="90000"/>
              </a:lnSpc>
              <a:spcBef>
                <a:spcPts val="625"/>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700">
                <a:solidFill>
                  <a:schemeClr val="dk1"/>
                </a:solidFill>
                <a:latin typeface="Calibri"/>
                <a:ea typeface="Calibri"/>
                <a:cs typeface="Calibri"/>
                <a:sym typeface="Calibri"/>
              </a:rPr>
              <a:t>When a data warehouse tries to combine inconsistent data from  disparate sources, it encounters errors.	Inconsistent data, duplicates,  logic conflicts, and missing data all result in data quality challenges.</a:t>
            </a:r>
            <a:endParaRPr sz="2700">
              <a:solidFill>
                <a:schemeClr val="dk1"/>
              </a:solidFill>
              <a:latin typeface="Calibri"/>
              <a:ea typeface="Calibri"/>
              <a:cs typeface="Calibri"/>
              <a:sym typeface="Calibri"/>
            </a:endParaRPr>
          </a:p>
          <a:p>
            <a:pPr indent="-344805" lvl="0" marL="356870" marR="283210" rtl="0" algn="l">
              <a:lnSpc>
                <a:spcPct val="108518"/>
              </a:lnSpc>
              <a:spcBef>
                <a:spcPts val="67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Poor data quality results in faulty reporting and analytics necessary for  optimal decision making.</a:t>
            </a:r>
            <a:endParaRPr sz="2700">
              <a:solidFill>
                <a:schemeClr val="dk1"/>
              </a:solidFill>
              <a:latin typeface="Calibri"/>
              <a:ea typeface="Calibri"/>
              <a:cs typeface="Calibri"/>
              <a:sym typeface="Calibri"/>
            </a:endParaRPr>
          </a:p>
          <a:p>
            <a:pPr indent="-344805" lvl="0" marL="356870" marR="134620" rtl="0" algn="l">
              <a:lnSpc>
                <a:spcPct val="108518"/>
              </a:lnSpc>
              <a:spcBef>
                <a:spcPts val="625"/>
              </a:spcBef>
              <a:spcAft>
                <a:spcPts val="0"/>
              </a:spcAft>
              <a:buClr>
                <a:schemeClr val="dk1"/>
              </a:buClr>
              <a:buSzPts val="2700"/>
              <a:buFont typeface="Arial"/>
              <a:buChar char="•"/>
            </a:pPr>
            <a:r>
              <a:rPr b="1" lang="en-US" sz="2700">
                <a:solidFill>
                  <a:schemeClr val="dk1"/>
                </a:solidFill>
                <a:latin typeface="Calibri"/>
                <a:ea typeface="Calibri"/>
                <a:cs typeface="Calibri"/>
                <a:sym typeface="Calibri"/>
              </a:rPr>
              <a:t>Understanding Analytics </a:t>
            </a:r>
            <a:r>
              <a:rPr lang="en-US" sz="2700">
                <a:solidFill>
                  <a:schemeClr val="dk1"/>
                </a:solidFill>
                <a:latin typeface="Calibri"/>
                <a:ea typeface="Calibri"/>
                <a:cs typeface="Calibri"/>
                <a:sym typeface="Calibri"/>
              </a:rPr>
              <a:t>–.	When building a data warehouse, analytics  and reporting will have to be taken into design considerations.</a:t>
            </a:r>
            <a:endParaRPr sz="2700">
              <a:solidFill>
                <a:schemeClr val="dk1"/>
              </a:solidFill>
              <a:latin typeface="Calibri"/>
              <a:ea typeface="Calibri"/>
              <a:cs typeface="Calibri"/>
              <a:sym typeface="Calibri"/>
            </a:endParaRPr>
          </a:p>
          <a:p>
            <a:pPr indent="-344805" lvl="0" marL="356870" marR="614680" rtl="0" algn="l">
              <a:lnSpc>
                <a:spcPct val="108518"/>
              </a:lnSpc>
              <a:spcBef>
                <a:spcPts val="625"/>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In order to do this, the business user will need to know exactly what  analysis will be perform</a:t>
            </a:r>
            <a:endParaRPr sz="2700">
              <a:solidFill>
                <a:schemeClr val="dk1"/>
              </a:solidFill>
              <a:latin typeface="Calibri"/>
              <a:ea typeface="Calibri"/>
              <a:cs typeface="Calibri"/>
              <a:sym typeface="Calibri"/>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116"/>
          <p:cNvSpPr txBox="1"/>
          <p:nvPr/>
        </p:nvSpPr>
        <p:spPr>
          <a:xfrm>
            <a:off x="673404" y="1570100"/>
            <a:ext cx="10495915" cy="4391025"/>
          </a:xfrm>
          <a:prstGeom prst="rect">
            <a:avLst/>
          </a:prstGeom>
          <a:noFill/>
          <a:ln>
            <a:noFill/>
          </a:ln>
        </p:spPr>
        <p:txBody>
          <a:bodyPr anchorCtr="0" anchor="t" bIns="0" lIns="0" spcFirstLastPara="1" rIns="0" wrap="square" tIns="62225">
            <a:spAutoFit/>
          </a:bodyPr>
          <a:lstStyle/>
          <a:p>
            <a:pPr indent="-344805" lvl="0" marL="356870" marR="192405" rtl="0" algn="l">
              <a:lnSpc>
                <a:spcPct val="107407"/>
              </a:lnSpc>
              <a:spcBef>
                <a:spcPts val="0"/>
              </a:spcBef>
              <a:spcAft>
                <a:spcPts val="0"/>
              </a:spcAft>
              <a:buClr>
                <a:schemeClr val="dk1"/>
              </a:buClr>
              <a:buSzPts val="2700"/>
              <a:buFont typeface="Arial"/>
              <a:buChar char="•"/>
            </a:pPr>
            <a:r>
              <a:rPr b="1" lang="en-US" sz="2700">
                <a:solidFill>
                  <a:schemeClr val="dk1"/>
                </a:solidFill>
                <a:latin typeface="Calibri"/>
                <a:ea typeface="Calibri"/>
                <a:cs typeface="Calibri"/>
                <a:sym typeface="Calibri"/>
              </a:rPr>
              <a:t>Quality Assurance – </a:t>
            </a:r>
            <a:r>
              <a:rPr lang="en-US" sz="2700">
                <a:solidFill>
                  <a:schemeClr val="dk1"/>
                </a:solidFill>
                <a:latin typeface="Calibri"/>
                <a:ea typeface="Calibri"/>
                <a:cs typeface="Calibri"/>
                <a:sym typeface="Calibri"/>
              </a:rPr>
              <a:t>The end user of a data warehouse is using Big Data  reporting and analytics to make the best decisions possible.</a:t>
            </a:r>
            <a:endParaRPr sz="2700">
              <a:solidFill>
                <a:schemeClr val="dk1"/>
              </a:solidFill>
              <a:latin typeface="Calibri"/>
              <a:ea typeface="Calibri"/>
              <a:cs typeface="Calibri"/>
              <a:sym typeface="Calibri"/>
            </a:endParaRPr>
          </a:p>
          <a:p>
            <a:pPr indent="-344805" lvl="0" marL="356870" marR="5080" rtl="0" algn="l">
              <a:lnSpc>
                <a:spcPct val="90000"/>
              </a:lnSpc>
              <a:spcBef>
                <a:spcPts val="625"/>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700">
                <a:solidFill>
                  <a:schemeClr val="dk1"/>
                </a:solidFill>
                <a:latin typeface="Calibri"/>
                <a:ea typeface="Calibri"/>
                <a:cs typeface="Calibri"/>
                <a:sym typeface="Calibri"/>
              </a:rPr>
              <a:t>Consequently, the data must be 100 percent accurate or a credit union  leader could make ill-advised decisions that are detrimental to the future  success of their business.</a:t>
            </a:r>
            <a:endParaRPr sz="2700">
              <a:solidFill>
                <a:schemeClr val="dk1"/>
              </a:solidFill>
              <a:latin typeface="Calibri"/>
              <a:ea typeface="Calibri"/>
              <a:cs typeface="Calibri"/>
              <a:sym typeface="Calibri"/>
            </a:endParaRPr>
          </a:p>
          <a:p>
            <a:pPr indent="-344805" lvl="0" marL="356870" marR="127635" rtl="0" algn="l">
              <a:lnSpc>
                <a:spcPct val="90000"/>
              </a:lnSpc>
              <a:spcBef>
                <a:spcPts val="64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This high reliance on data quality makes testing a high priority issue that  will require a lot of resources to ensure the information provided is  accurate.</a:t>
            </a:r>
            <a:endParaRPr sz="2700">
              <a:solidFill>
                <a:schemeClr val="dk1"/>
              </a:solidFill>
              <a:latin typeface="Calibri"/>
              <a:ea typeface="Calibri"/>
              <a:cs typeface="Calibri"/>
              <a:sym typeface="Calibri"/>
            </a:endParaRPr>
          </a:p>
          <a:p>
            <a:pPr indent="-344805" lvl="0" marL="356870" marR="214629" rtl="0" algn="l">
              <a:lnSpc>
                <a:spcPct val="90000"/>
              </a:lnSpc>
              <a:spcBef>
                <a:spcPts val="66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The credit union will have to develop all of the steps required to  complete a successful Software Testing Life Cycle (STLC), which will be a  costly and time intensive process.</a:t>
            </a:r>
            <a:endParaRPr sz="2700">
              <a:solidFill>
                <a:schemeClr val="dk1"/>
              </a:solidFill>
              <a:latin typeface="Calibri"/>
              <a:ea typeface="Calibri"/>
              <a:cs typeface="Calibri"/>
              <a:sym typeface="Calibri"/>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117"/>
          <p:cNvSpPr txBox="1"/>
          <p:nvPr/>
        </p:nvSpPr>
        <p:spPr>
          <a:xfrm>
            <a:off x="673404" y="1531925"/>
            <a:ext cx="10451465" cy="3688079"/>
          </a:xfrm>
          <a:prstGeom prst="rect">
            <a:avLst/>
          </a:prstGeom>
          <a:noFill/>
          <a:ln>
            <a:noFill/>
          </a:ln>
        </p:spPr>
        <p:txBody>
          <a:bodyPr anchorCtr="0" anchor="t" bIns="0" lIns="0" spcFirstLastPara="1" rIns="0" wrap="square" tIns="52050">
            <a:spAutoFit/>
          </a:bodyPr>
          <a:lstStyle/>
          <a:p>
            <a:pPr indent="-344805" lvl="0" marL="356870" marR="0" rtl="0" algn="l">
              <a:lnSpc>
                <a:spcPct val="100000"/>
              </a:lnSpc>
              <a:spcBef>
                <a:spcPts val="0"/>
              </a:spcBef>
              <a:spcAft>
                <a:spcPts val="0"/>
              </a:spcAft>
              <a:buClr>
                <a:schemeClr val="dk1"/>
              </a:buClr>
              <a:buSzPts val="2700"/>
              <a:buFont typeface="Arial"/>
              <a:buChar char="•"/>
            </a:pPr>
            <a:r>
              <a:rPr b="1" lang="en-US" sz="2700">
                <a:solidFill>
                  <a:schemeClr val="dk1"/>
                </a:solidFill>
                <a:latin typeface="Calibri"/>
                <a:ea typeface="Calibri"/>
                <a:cs typeface="Calibri"/>
                <a:sym typeface="Calibri"/>
              </a:rPr>
              <a:t>Performance </a:t>
            </a:r>
            <a:r>
              <a:rPr lang="en-US" sz="2700">
                <a:solidFill>
                  <a:schemeClr val="dk1"/>
                </a:solidFill>
                <a:latin typeface="Calibri"/>
                <a:ea typeface="Calibri"/>
                <a:cs typeface="Calibri"/>
                <a:sym typeface="Calibri"/>
              </a:rPr>
              <a:t>– Building a data warehouse is similar to building a car.</a:t>
            </a:r>
            <a:endParaRPr sz="2700">
              <a:solidFill>
                <a:schemeClr val="dk1"/>
              </a:solidFill>
              <a:latin typeface="Calibri"/>
              <a:ea typeface="Calibri"/>
              <a:cs typeface="Calibri"/>
              <a:sym typeface="Calibri"/>
            </a:endParaRPr>
          </a:p>
          <a:p>
            <a:pPr indent="-344805" lvl="0" marL="356870" marR="5080" rtl="0" algn="l">
              <a:lnSpc>
                <a:spcPct val="90000"/>
              </a:lnSpc>
              <a:spcBef>
                <a:spcPts val="64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700">
                <a:solidFill>
                  <a:schemeClr val="dk1"/>
                </a:solidFill>
                <a:latin typeface="Calibri"/>
                <a:ea typeface="Calibri"/>
                <a:cs typeface="Calibri"/>
                <a:sym typeface="Calibri"/>
              </a:rPr>
              <a:t>A car must be carefully designed from the beginning to meet the  purposes for which it is intended. Yet, there are options each buyer must  consider to make the vehicle truly meet individual performance needs.</a:t>
            </a:r>
            <a:endParaRPr sz="2700">
              <a:solidFill>
                <a:schemeClr val="dk1"/>
              </a:solidFill>
              <a:latin typeface="Calibri"/>
              <a:ea typeface="Calibri"/>
              <a:cs typeface="Calibri"/>
              <a:sym typeface="Calibri"/>
            </a:endParaRPr>
          </a:p>
          <a:p>
            <a:pPr indent="-344805" lvl="0" marL="356870" marR="885825" rtl="0" algn="l">
              <a:lnSpc>
                <a:spcPct val="107777"/>
              </a:lnSpc>
              <a:spcBef>
                <a:spcPts val="71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700">
                <a:solidFill>
                  <a:schemeClr val="dk1"/>
                </a:solidFill>
                <a:latin typeface="Calibri"/>
                <a:ea typeface="Calibri"/>
                <a:cs typeface="Calibri"/>
                <a:sym typeface="Calibri"/>
              </a:rPr>
              <a:t>A data warehouse must also be carefully designed to meet overall  performance requirements.</a:t>
            </a:r>
            <a:endParaRPr sz="2700">
              <a:solidFill>
                <a:schemeClr val="dk1"/>
              </a:solidFill>
              <a:latin typeface="Calibri"/>
              <a:ea typeface="Calibri"/>
              <a:cs typeface="Calibri"/>
              <a:sym typeface="Calibri"/>
            </a:endParaRPr>
          </a:p>
          <a:p>
            <a:pPr indent="-344805" lvl="0" marL="356870" marR="161925" rtl="0" algn="l">
              <a:lnSpc>
                <a:spcPct val="90000"/>
              </a:lnSpc>
              <a:spcBef>
                <a:spcPts val="615"/>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While the final product can be customized to fit the performance needs  of the organization, the initial overall design must be carefully thought  out to provide a stable foundation from which to start.</a:t>
            </a:r>
            <a:endParaRPr sz="2700">
              <a:solidFill>
                <a:schemeClr val="dk1"/>
              </a:solidFill>
              <a:latin typeface="Calibri"/>
              <a:ea typeface="Calibri"/>
              <a:cs typeface="Calibri"/>
              <a:sym typeface="Calibri"/>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118"/>
          <p:cNvSpPr txBox="1"/>
          <p:nvPr/>
        </p:nvSpPr>
        <p:spPr>
          <a:xfrm>
            <a:off x="673404" y="1545717"/>
            <a:ext cx="10471785" cy="4523105"/>
          </a:xfrm>
          <a:prstGeom prst="rect">
            <a:avLst/>
          </a:prstGeom>
          <a:noFill/>
          <a:ln>
            <a:noFill/>
          </a:ln>
        </p:spPr>
        <p:txBody>
          <a:bodyPr anchorCtr="0" anchor="t" bIns="0" lIns="0" spcFirstLastPara="1" rIns="0" wrap="square" tIns="85725">
            <a:spAutoFit/>
          </a:bodyPr>
          <a:lstStyle/>
          <a:p>
            <a:pPr indent="-344805" lvl="0" marL="356870" marR="5080" rtl="0" algn="l">
              <a:lnSpc>
                <a:spcPct val="96000"/>
              </a:lnSpc>
              <a:spcBef>
                <a:spcPts val="0"/>
              </a:spcBef>
              <a:spcAft>
                <a:spcPts val="0"/>
              </a:spcAft>
              <a:buClr>
                <a:schemeClr val="dk1"/>
              </a:buClr>
              <a:buSzPts val="2500"/>
              <a:buFont typeface="Arial"/>
              <a:buChar char="•"/>
            </a:pPr>
            <a:r>
              <a:rPr b="1" lang="en-US" sz="2500">
                <a:solidFill>
                  <a:schemeClr val="dk1"/>
                </a:solidFill>
                <a:latin typeface="Calibri"/>
                <a:ea typeface="Calibri"/>
                <a:cs typeface="Calibri"/>
                <a:sym typeface="Calibri"/>
              </a:rPr>
              <a:t>Designing the Data Warehouse – </a:t>
            </a:r>
            <a:r>
              <a:rPr lang="en-US" sz="2500">
                <a:solidFill>
                  <a:schemeClr val="dk1"/>
                </a:solidFill>
                <a:latin typeface="Calibri"/>
                <a:ea typeface="Calibri"/>
                <a:cs typeface="Calibri"/>
                <a:sym typeface="Calibri"/>
              </a:rPr>
              <a:t>People generally don’t want to “waste” their  time defining the requirements necessary for proper data warehouse design.</a:t>
            </a:r>
            <a:endParaRPr sz="2500">
              <a:solidFill>
                <a:schemeClr val="dk1"/>
              </a:solidFill>
              <a:latin typeface="Calibri"/>
              <a:ea typeface="Calibri"/>
              <a:cs typeface="Calibri"/>
              <a:sym typeface="Calibri"/>
            </a:endParaRPr>
          </a:p>
          <a:p>
            <a:pPr indent="-344805" lvl="0" marL="356870" marR="875664" rtl="0" algn="l">
              <a:lnSpc>
                <a:spcPct val="96000"/>
              </a:lnSpc>
              <a:spcBef>
                <a:spcPts val="60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500">
                <a:solidFill>
                  <a:schemeClr val="dk1"/>
                </a:solidFill>
                <a:latin typeface="Calibri"/>
                <a:ea typeface="Calibri"/>
                <a:cs typeface="Calibri"/>
                <a:sym typeface="Calibri"/>
              </a:rPr>
              <a:t>Usually, there is a high level perception of what they want out of a data  warehouse.</a:t>
            </a:r>
            <a:endParaRPr sz="2500">
              <a:solidFill>
                <a:schemeClr val="dk1"/>
              </a:solidFill>
              <a:latin typeface="Calibri"/>
              <a:ea typeface="Calibri"/>
              <a:cs typeface="Calibri"/>
              <a:sym typeface="Calibri"/>
            </a:endParaRPr>
          </a:p>
          <a:p>
            <a:pPr indent="-344805" lvl="0" marL="356870" marR="36195" rtl="0" algn="l">
              <a:lnSpc>
                <a:spcPct val="96000"/>
              </a:lnSpc>
              <a:spcBef>
                <a:spcPts val="605"/>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500">
                <a:solidFill>
                  <a:schemeClr val="dk1"/>
                </a:solidFill>
                <a:latin typeface="Calibri"/>
                <a:ea typeface="Calibri"/>
                <a:cs typeface="Calibri"/>
                <a:sym typeface="Calibri"/>
              </a:rPr>
              <a:t>However, they don’t fully understand all the implications of these perceptions  and, therefore, have a difficult time adequately defining them.</a:t>
            </a:r>
            <a:endParaRPr sz="2500">
              <a:solidFill>
                <a:schemeClr val="dk1"/>
              </a:solidFill>
              <a:latin typeface="Calibri"/>
              <a:ea typeface="Calibri"/>
              <a:cs typeface="Calibri"/>
              <a:sym typeface="Calibri"/>
            </a:endParaRPr>
          </a:p>
          <a:p>
            <a:pPr indent="-344805" lvl="0" marL="356870" marR="982344" rtl="0" algn="l">
              <a:lnSpc>
                <a:spcPct val="96000"/>
              </a:lnSpc>
              <a:spcBef>
                <a:spcPts val="60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500">
                <a:solidFill>
                  <a:schemeClr val="dk1"/>
                </a:solidFill>
                <a:latin typeface="Calibri"/>
                <a:ea typeface="Calibri"/>
                <a:cs typeface="Calibri"/>
                <a:sym typeface="Calibri"/>
              </a:rPr>
              <a:t>This results in miscommunication between the business users and the  technicians building the data warehouse.</a:t>
            </a:r>
            <a:endParaRPr sz="2500">
              <a:solidFill>
                <a:schemeClr val="dk1"/>
              </a:solidFill>
              <a:latin typeface="Calibri"/>
              <a:ea typeface="Calibri"/>
              <a:cs typeface="Calibri"/>
              <a:sym typeface="Calibri"/>
            </a:endParaRPr>
          </a:p>
          <a:p>
            <a:pPr indent="-344805" lvl="0" marL="356870" marR="285750" rtl="0" algn="l">
              <a:lnSpc>
                <a:spcPct val="96000"/>
              </a:lnSpc>
              <a:spcBef>
                <a:spcPts val="605"/>
              </a:spcBef>
              <a:spcAft>
                <a:spcPts val="0"/>
              </a:spcAft>
              <a:buClr>
                <a:schemeClr val="dk1"/>
              </a:buClr>
              <a:buSzPts val="2500"/>
              <a:buFont typeface="Arial"/>
              <a:buChar char="•"/>
            </a:pPr>
            <a:r>
              <a:rPr lang="en-US" sz="2500">
                <a:solidFill>
                  <a:schemeClr val="dk1"/>
                </a:solidFill>
                <a:latin typeface="Calibri"/>
                <a:ea typeface="Calibri"/>
                <a:cs typeface="Calibri"/>
                <a:sym typeface="Calibri"/>
              </a:rPr>
              <a:t>The typical end result is a data warehouse which does not deliver the results  expected by the user.</a:t>
            </a:r>
            <a:endParaRPr sz="2500">
              <a:solidFill>
                <a:schemeClr val="dk1"/>
              </a:solidFill>
              <a:latin typeface="Calibri"/>
              <a:ea typeface="Calibri"/>
              <a:cs typeface="Calibri"/>
              <a:sym typeface="Calibri"/>
            </a:endParaRPr>
          </a:p>
          <a:p>
            <a:pPr indent="-344805" lvl="0" marL="356870" marR="304165" rtl="0" algn="l">
              <a:lnSpc>
                <a:spcPct val="96000"/>
              </a:lnSpc>
              <a:spcBef>
                <a:spcPts val="60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500">
                <a:solidFill>
                  <a:schemeClr val="dk1"/>
                </a:solidFill>
                <a:latin typeface="Calibri"/>
                <a:ea typeface="Calibri"/>
                <a:cs typeface="Calibri"/>
                <a:sym typeface="Calibri"/>
              </a:rPr>
              <a:t>Since the data warehouse is inadequate for the end user, there is a need for  fixes and improvements immediately after initial delivery.</a:t>
            </a:r>
            <a:endParaRPr sz="2500">
              <a:solidFill>
                <a:schemeClr val="dk1"/>
              </a:solidFill>
              <a:latin typeface="Calibri"/>
              <a:ea typeface="Calibri"/>
              <a:cs typeface="Calibri"/>
              <a:sym typeface="Calibri"/>
            </a:endParaRPr>
          </a:p>
          <a:p>
            <a:pPr indent="-344805" lvl="0" marL="356870" marR="0" rtl="0" algn="l">
              <a:lnSpc>
                <a:spcPct val="100000"/>
              </a:lnSpc>
              <a:spcBef>
                <a:spcPts val="25"/>
              </a:spcBef>
              <a:spcAft>
                <a:spcPts val="0"/>
              </a:spcAft>
              <a:buClr>
                <a:schemeClr val="dk1"/>
              </a:buClr>
              <a:buSzPts val="2500"/>
              <a:buFont typeface="Arial"/>
              <a:buChar char="•"/>
            </a:pPr>
            <a:r>
              <a:rPr lang="en-US" sz="2500">
                <a:solidFill>
                  <a:schemeClr val="dk1"/>
                </a:solidFill>
                <a:latin typeface="Calibri"/>
                <a:ea typeface="Calibri"/>
                <a:cs typeface="Calibri"/>
                <a:sym typeface="Calibri"/>
              </a:rPr>
              <a:t>The unfortunate outcome is greatly increased development fees.</a:t>
            </a:r>
            <a:endParaRPr sz="2500">
              <a:solidFill>
                <a:schemeClr val="dk1"/>
              </a:solidFill>
              <a:latin typeface="Calibri"/>
              <a:ea typeface="Calibri"/>
              <a:cs typeface="Calibri"/>
              <a:sym typeface="Calibri"/>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119"/>
          <p:cNvSpPr txBox="1"/>
          <p:nvPr/>
        </p:nvSpPr>
        <p:spPr>
          <a:xfrm>
            <a:off x="673404" y="1609420"/>
            <a:ext cx="10403840" cy="3147060"/>
          </a:xfrm>
          <a:prstGeom prst="rect">
            <a:avLst/>
          </a:prstGeom>
          <a:noFill/>
          <a:ln>
            <a:noFill/>
          </a:ln>
        </p:spPr>
        <p:txBody>
          <a:bodyPr anchorCtr="0" anchor="t" bIns="0" lIns="0" spcFirstLastPara="1" rIns="0" wrap="square" tIns="12050">
            <a:spAutoFit/>
          </a:bodyPr>
          <a:lstStyle/>
          <a:p>
            <a:pPr indent="-344805" lvl="0" marL="356870" marR="610235" rtl="0" algn="l">
              <a:lnSpc>
                <a:spcPct val="100000"/>
              </a:lnSpc>
              <a:spcBef>
                <a:spcPts val="0"/>
              </a:spcBef>
              <a:spcAft>
                <a:spcPts val="0"/>
              </a:spcAft>
              <a:buClr>
                <a:schemeClr val="dk1"/>
              </a:buClr>
              <a:buSzPts val="3200"/>
              <a:buFont typeface="Arial"/>
              <a:buChar char="•"/>
            </a:pPr>
            <a:r>
              <a:rPr b="1" lang="en-US" sz="3200">
                <a:solidFill>
                  <a:schemeClr val="dk1"/>
                </a:solidFill>
                <a:latin typeface="Calibri"/>
                <a:ea typeface="Calibri"/>
                <a:cs typeface="Calibri"/>
                <a:sym typeface="Calibri"/>
              </a:rPr>
              <a:t>User Acceptance </a:t>
            </a:r>
            <a:r>
              <a:rPr lang="en-US" sz="3200">
                <a:solidFill>
                  <a:schemeClr val="dk1"/>
                </a:solidFill>
                <a:latin typeface="Calibri"/>
                <a:ea typeface="Calibri"/>
                <a:cs typeface="Calibri"/>
                <a:sym typeface="Calibri"/>
              </a:rPr>
              <a:t>– People are not keen to changing their  daily routine especially if the new process is not intuitive.</a:t>
            </a:r>
            <a:endParaRPr sz="3200">
              <a:solidFill>
                <a:schemeClr val="dk1"/>
              </a:solidFill>
              <a:latin typeface="Calibri"/>
              <a:ea typeface="Calibri"/>
              <a:cs typeface="Calibri"/>
              <a:sym typeface="Calibri"/>
            </a:endParaRPr>
          </a:p>
          <a:p>
            <a:pPr indent="-344805" lvl="0" marL="356870" marR="840105" rtl="0" algn="l">
              <a:lnSpc>
                <a:spcPct val="100000"/>
              </a:lnSpc>
              <a:spcBef>
                <a:spcPts val="77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3200">
                <a:solidFill>
                  <a:schemeClr val="dk1"/>
                </a:solidFill>
                <a:latin typeface="Calibri"/>
                <a:ea typeface="Calibri"/>
                <a:cs typeface="Calibri"/>
                <a:sym typeface="Calibri"/>
              </a:rPr>
              <a:t>There are many challenges to overcome to make a data  warehouse that is quickly adopted by an organization.</a:t>
            </a:r>
            <a:endParaRPr sz="3200">
              <a:solidFill>
                <a:schemeClr val="dk1"/>
              </a:solidFill>
              <a:latin typeface="Calibri"/>
              <a:ea typeface="Calibri"/>
              <a:cs typeface="Calibri"/>
              <a:sym typeface="Calibri"/>
            </a:endParaRPr>
          </a:p>
          <a:p>
            <a:pPr indent="-344805" lvl="0" marL="356870" marR="5080" rtl="0" algn="l">
              <a:lnSpc>
                <a:spcPct val="100000"/>
              </a:lnSpc>
              <a:spcBef>
                <a:spcPts val="77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Having a comprehensive user training program can ease this  hesitation but will require planning and additional resources.</a:t>
            </a:r>
            <a:endParaRPr sz="3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12"/>
          <p:cNvPicPr preferRelativeResize="0"/>
          <p:nvPr/>
        </p:nvPicPr>
        <p:blipFill rotWithShape="1">
          <a:blip r:embed="rId3">
            <a:alphaModFix/>
          </a:blip>
          <a:srcRect b="0" l="0" r="0" t="0"/>
          <a:stretch/>
        </p:blipFill>
        <p:spPr>
          <a:xfrm>
            <a:off x="2286000" y="990600"/>
            <a:ext cx="7467600" cy="5333999"/>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20"/>
          <p:cNvSpPr txBox="1"/>
          <p:nvPr/>
        </p:nvSpPr>
        <p:spPr>
          <a:xfrm>
            <a:off x="673404" y="1563700"/>
            <a:ext cx="10494010" cy="4462780"/>
          </a:xfrm>
          <a:prstGeom prst="rect">
            <a:avLst/>
          </a:prstGeom>
          <a:noFill/>
          <a:ln>
            <a:noFill/>
          </a:ln>
        </p:spPr>
        <p:txBody>
          <a:bodyPr anchorCtr="0" anchor="t" bIns="0" lIns="0" spcFirstLastPara="1" rIns="0" wrap="square" tIns="64750">
            <a:spAutoFit/>
          </a:bodyPr>
          <a:lstStyle/>
          <a:p>
            <a:pPr indent="-344805" lvl="0" marL="356870" marR="5080" rtl="0" algn="l">
              <a:lnSpc>
                <a:spcPct val="108000"/>
              </a:lnSpc>
              <a:spcBef>
                <a:spcPts val="0"/>
              </a:spcBef>
              <a:spcAft>
                <a:spcPts val="0"/>
              </a:spcAft>
              <a:buClr>
                <a:schemeClr val="dk1"/>
              </a:buClr>
              <a:buSzPts val="3000"/>
              <a:buFont typeface="Arial"/>
              <a:buChar char="•"/>
            </a:pPr>
            <a:r>
              <a:rPr b="1" lang="en-US" sz="3000">
                <a:solidFill>
                  <a:schemeClr val="dk1"/>
                </a:solidFill>
                <a:latin typeface="Calibri"/>
                <a:ea typeface="Calibri"/>
                <a:cs typeface="Calibri"/>
                <a:sym typeface="Calibri"/>
              </a:rPr>
              <a:t>Cost </a:t>
            </a:r>
            <a:r>
              <a:rPr lang="en-US" sz="3000">
                <a:solidFill>
                  <a:schemeClr val="dk1"/>
                </a:solidFill>
                <a:latin typeface="Calibri"/>
                <a:ea typeface="Calibri"/>
                <a:cs typeface="Calibri"/>
                <a:sym typeface="Calibri"/>
              </a:rPr>
              <a:t>– A frequent misconception among credit unions is that they  can build data warehouse in-house to save money.</a:t>
            </a:r>
            <a:endParaRPr sz="3000">
              <a:solidFill>
                <a:schemeClr val="dk1"/>
              </a:solidFill>
              <a:latin typeface="Calibri"/>
              <a:ea typeface="Calibri"/>
              <a:cs typeface="Calibri"/>
              <a:sym typeface="Calibri"/>
            </a:endParaRPr>
          </a:p>
          <a:p>
            <a:pPr indent="-344805" lvl="0" marL="356870" marR="861060" rtl="0" algn="l">
              <a:lnSpc>
                <a:spcPct val="108000"/>
              </a:lnSpc>
              <a:spcBef>
                <a:spcPts val="72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3000">
                <a:solidFill>
                  <a:schemeClr val="dk1"/>
                </a:solidFill>
                <a:latin typeface="Calibri"/>
                <a:ea typeface="Calibri"/>
                <a:cs typeface="Calibri"/>
                <a:sym typeface="Calibri"/>
              </a:rPr>
              <a:t>As the foregoing points emphasize, there are a multitude of  hidden problems in building data warehouses.</a:t>
            </a:r>
            <a:endParaRPr sz="3000">
              <a:solidFill>
                <a:schemeClr val="dk1"/>
              </a:solidFill>
              <a:latin typeface="Calibri"/>
              <a:ea typeface="Calibri"/>
              <a:cs typeface="Calibri"/>
              <a:sym typeface="Calibri"/>
            </a:endParaRPr>
          </a:p>
          <a:p>
            <a:pPr indent="-344805" lvl="0" marL="356870" marR="604520" rtl="0" algn="l">
              <a:lnSpc>
                <a:spcPct val="90000"/>
              </a:lnSpc>
              <a:spcBef>
                <a:spcPts val="68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Even if a credit union adds a data warehouse “expert” to their  staff, the depth and breadth of skills needed to deliver an  effective result is simply not feasible with one or a few  experienced professionals leading a team of non-BI trained  technicians.</a:t>
            </a:r>
            <a:endParaRPr sz="3000">
              <a:solidFill>
                <a:schemeClr val="dk1"/>
              </a:solidFill>
              <a:latin typeface="Calibri"/>
              <a:ea typeface="Calibri"/>
              <a:cs typeface="Calibri"/>
              <a:sym typeface="Calibri"/>
            </a:endParaRPr>
          </a:p>
          <a:p>
            <a:pPr indent="-344805" lvl="0" marL="356870" marR="0" rtl="0" algn="l">
              <a:lnSpc>
                <a:spcPct val="100000"/>
              </a:lnSpc>
              <a:spcBef>
                <a:spcPts val="36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The harsh reality is an effective do-it-yourself effort is very costly.</a:t>
            </a:r>
            <a:endParaRPr sz="3000">
              <a:solidFill>
                <a:schemeClr val="dk1"/>
              </a:solidFill>
              <a:latin typeface="Calibri"/>
              <a:ea typeface="Calibri"/>
              <a:cs typeface="Calibri"/>
              <a:sym typeface="Calibri"/>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121"/>
          <p:cNvSpPr txBox="1"/>
          <p:nvPr>
            <p:ph type="title"/>
          </p:nvPr>
        </p:nvSpPr>
        <p:spPr>
          <a:xfrm>
            <a:off x="3444621" y="465200"/>
            <a:ext cx="4996180"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Assignment questions</a:t>
            </a:r>
            <a:endParaRPr sz="4400"/>
          </a:p>
        </p:txBody>
      </p:sp>
      <p:sp>
        <p:nvSpPr>
          <p:cNvPr id="810" name="Google Shape;810;p121"/>
          <p:cNvSpPr txBox="1"/>
          <p:nvPr/>
        </p:nvSpPr>
        <p:spPr>
          <a:xfrm>
            <a:off x="673404" y="1609420"/>
            <a:ext cx="10311765" cy="3049905"/>
          </a:xfrm>
          <a:prstGeom prst="rect">
            <a:avLst/>
          </a:prstGeom>
          <a:noFill/>
          <a:ln>
            <a:noFill/>
          </a:ln>
        </p:spPr>
        <p:txBody>
          <a:bodyPr anchorCtr="0" anchor="t" bIns="0" lIns="0" spcFirstLastPara="1" rIns="0" wrap="square" tIns="12050">
            <a:spAutoFit/>
          </a:bodyPr>
          <a:lstStyle/>
          <a:p>
            <a:pPr indent="-344805" lvl="0" marL="356870" marR="5080" rtl="0" algn="l">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Suppose that a data warehouse consists of the three  dimensions time, doctor, and patient, and the two measures  count and charge, where charge is the fee that a doctor  charges a patient for a visit.</a:t>
            </a:r>
            <a:endParaRPr sz="3200">
              <a:solidFill>
                <a:schemeClr val="dk1"/>
              </a:solidFill>
              <a:latin typeface="Calibri"/>
              <a:ea typeface="Calibri"/>
              <a:cs typeface="Calibri"/>
              <a:sym typeface="Calibri"/>
            </a:endParaRPr>
          </a:p>
          <a:p>
            <a:pPr indent="-253365" lvl="0" marL="356870" marR="244475" rtl="0" algn="l">
              <a:lnSpc>
                <a:spcPct val="100000"/>
              </a:lnSpc>
              <a:spcBef>
                <a:spcPts val="775"/>
              </a:spcBef>
              <a:spcAft>
                <a:spcPts val="0"/>
              </a:spcAft>
              <a:buNone/>
            </a:pPr>
            <a:r>
              <a:rPr lang="en-US" sz="3200">
                <a:solidFill>
                  <a:schemeClr val="dk1"/>
                </a:solidFill>
                <a:latin typeface="Calibri"/>
                <a:ea typeface="Calibri"/>
                <a:cs typeface="Calibri"/>
                <a:sym typeface="Calibri"/>
              </a:rPr>
              <a:t>Draw a schema diagram for the above data warehouse using  one of the schemas. [star, snowflake, fact constellation]</a:t>
            </a:r>
            <a:endParaRPr sz="3200">
              <a:solidFill>
                <a:schemeClr val="dk1"/>
              </a:solidFill>
              <a:latin typeface="Calibri"/>
              <a:ea typeface="Calibri"/>
              <a:cs typeface="Calibri"/>
              <a:sym typeface="Calibri"/>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122"/>
          <p:cNvSpPr/>
          <p:nvPr/>
        </p:nvSpPr>
        <p:spPr>
          <a:xfrm>
            <a:off x="696913" y="685800"/>
            <a:ext cx="8120142" cy="5943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3"/>
          <p:cNvSpPr txBox="1"/>
          <p:nvPr>
            <p:ph type="title"/>
          </p:nvPr>
        </p:nvSpPr>
        <p:spPr>
          <a:xfrm>
            <a:off x="1292097" y="465200"/>
            <a:ext cx="9297035"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Knowledge Discovery in Databases (KDD)</a:t>
            </a:r>
            <a:endParaRPr sz="4400"/>
          </a:p>
        </p:txBody>
      </p:sp>
      <p:sp>
        <p:nvSpPr>
          <p:cNvPr id="176" name="Google Shape;176;p13"/>
          <p:cNvSpPr txBox="1"/>
          <p:nvPr/>
        </p:nvSpPr>
        <p:spPr>
          <a:xfrm>
            <a:off x="673404" y="1609420"/>
            <a:ext cx="9904095" cy="2659380"/>
          </a:xfrm>
          <a:prstGeom prst="rect">
            <a:avLst/>
          </a:prstGeom>
          <a:noFill/>
          <a:ln>
            <a:noFill/>
          </a:ln>
        </p:spPr>
        <p:txBody>
          <a:bodyPr anchorCtr="0" anchor="t" bIns="0" lIns="0" spcFirstLastPara="1" rIns="0" wrap="square" tIns="12050">
            <a:spAutoFit/>
          </a:bodyPr>
          <a:lstStyle/>
          <a:p>
            <a:pPr indent="-344805" lvl="0" marL="356870" marR="5080" rtl="0" algn="just">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Knowledge Discovery in Databases (KDD) is the non-trivial  extraction of implicit, previously unknown and potentially  useful knowledge from data.</a:t>
            </a:r>
            <a:endParaRPr sz="32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Clr>
                <a:schemeClr val="dk1"/>
              </a:buClr>
              <a:buSzPts val="4650"/>
              <a:buFont typeface="Arial"/>
              <a:buNone/>
            </a:pPr>
            <a:r>
              <a:t/>
            </a:r>
            <a:endParaRPr sz="465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Process of converting data to knowledge</a:t>
            </a:r>
            <a:endParaRPr sz="32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4"/>
          <p:cNvSpPr/>
          <p:nvPr/>
        </p:nvSpPr>
        <p:spPr>
          <a:xfrm>
            <a:off x="2547566" y="914400"/>
            <a:ext cx="8374005" cy="552624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14"/>
          <p:cNvSpPr txBox="1"/>
          <p:nvPr>
            <p:ph type="title"/>
          </p:nvPr>
        </p:nvSpPr>
        <p:spPr>
          <a:xfrm>
            <a:off x="2126360" y="357886"/>
            <a:ext cx="7647305" cy="361950"/>
          </a:xfrm>
          <a:prstGeom prst="rect">
            <a:avLst/>
          </a:prstGeom>
          <a:noFill/>
          <a:ln>
            <a:noFill/>
          </a:ln>
        </p:spPr>
        <p:txBody>
          <a:bodyPr anchorCtr="0" anchor="ctr" bIns="0" lIns="0" spcFirstLastPara="1" rIns="0" wrap="square" tIns="13325">
            <a:spAutoFit/>
          </a:bodyPr>
          <a:lstStyle/>
          <a:p>
            <a:pPr indent="0" lvl="0" marL="12700" rtl="0" algn="ctr">
              <a:lnSpc>
                <a:spcPct val="100000"/>
              </a:lnSpc>
              <a:spcBef>
                <a:spcPts val="0"/>
              </a:spcBef>
              <a:spcAft>
                <a:spcPts val="0"/>
              </a:spcAft>
              <a:buClr>
                <a:srgbClr val="800000"/>
              </a:buClr>
              <a:buSzPts val="2200"/>
              <a:buFont typeface="Tahoma"/>
              <a:buNone/>
            </a:pPr>
            <a:r>
              <a:rPr b="1" lang="en-US" sz="2200">
                <a:solidFill>
                  <a:srgbClr val="800000"/>
                </a:solidFill>
                <a:latin typeface="Tahoma"/>
                <a:ea typeface="Tahoma"/>
                <a:cs typeface="Tahoma"/>
                <a:sym typeface="Tahoma"/>
              </a:rPr>
              <a:t>Data mining: the core of knowledge discovery process</a:t>
            </a:r>
            <a:endParaRPr sz="2200">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5"/>
          <p:cNvSpPr txBox="1"/>
          <p:nvPr>
            <p:ph type="title"/>
          </p:nvPr>
        </p:nvSpPr>
        <p:spPr>
          <a:xfrm>
            <a:off x="4566665" y="465200"/>
            <a:ext cx="2757805"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Data mining</a:t>
            </a:r>
            <a:endParaRPr sz="4400"/>
          </a:p>
        </p:txBody>
      </p:sp>
      <p:sp>
        <p:nvSpPr>
          <p:cNvPr id="188" name="Google Shape;188;p15"/>
          <p:cNvSpPr txBox="1"/>
          <p:nvPr/>
        </p:nvSpPr>
        <p:spPr>
          <a:xfrm>
            <a:off x="673404" y="1609420"/>
            <a:ext cx="10542905" cy="1488440"/>
          </a:xfrm>
          <a:prstGeom prst="rect">
            <a:avLst/>
          </a:prstGeom>
          <a:noFill/>
          <a:ln>
            <a:noFill/>
          </a:ln>
        </p:spPr>
        <p:txBody>
          <a:bodyPr anchorCtr="0" anchor="t" bIns="0" lIns="0" spcFirstLastPara="1" rIns="0" wrap="square" tIns="12050">
            <a:spAutoFit/>
          </a:bodyPr>
          <a:lstStyle/>
          <a:p>
            <a:pPr indent="-344805" lvl="0" marL="356870" marR="5080" rtl="0" algn="just">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It is the process of discovering interesting and useful patterns  and relationships in large volumes of data stored in data  bases ,dataware houses or other information repositories</a:t>
            </a:r>
            <a:endParaRPr sz="32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ph type="title"/>
          </p:nvPr>
        </p:nvSpPr>
        <p:spPr>
          <a:xfrm>
            <a:off x="4566665" y="465200"/>
            <a:ext cx="2757805"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Data mining</a:t>
            </a:r>
            <a:endParaRPr sz="4400"/>
          </a:p>
        </p:txBody>
      </p:sp>
      <p:sp>
        <p:nvSpPr>
          <p:cNvPr id="194" name="Google Shape;194;p16"/>
          <p:cNvSpPr txBox="1"/>
          <p:nvPr/>
        </p:nvSpPr>
        <p:spPr>
          <a:xfrm>
            <a:off x="673404" y="1560652"/>
            <a:ext cx="10500360" cy="4247515"/>
          </a:xfrm>
          <a:prstGeom prst="rect">
            <a:avLst/>
          </a:prstGeom>
          <a:noFill/>
          <a:ln>
            <a:noFill/>
          </a:ln>
        </p:spPr>
        <p:txBody>
          <a:bodyPr anchorCtr="0" anchor="t" bIns="0" lIns="0" spcFirstLastPara="1" rIns="0" wrap="square" tIns="60325">
            <a:spAutoFit/>
          </a:bodyPr>
          <a:lstStyle/>
          <a:p>
            <a:pPr indent="-344805" lvl="0" marL="356870" marR="5080" rtl="0" algn="l">
              <a:lnSpc>
                <a:spcPct val="9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Data mining is the exploration and analysis of large quantities  of data in order to discover valid, novel, potentially useful,  and ultimately understandable patterns in data.</a:t>
            </a:r>
            <a:endParaRPr sz="3200">
              <a:solidFill>
                <a:schemeClr val="dk1"/>
              </a:solidFill>
              <a:latin typeface="Calibri"/>
              <a:ea typeface="Calibri"/>
              <a:cs typeface="Calibri"/>
              <a:sym typeface="Calibri"/>
            </a:endParaRPr>
          </a:p>
          <a:p>
            <a:pPr indent="-344805" lvl="0" marL="356870" marR="0" rtl="0" algn="l">
              <a:lnSpc>
                <a:spcPct val="114062"/>
              </a:lnSpc>
              <a:spcBef>
                <a:spcPts val="39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Process of analyzing large databases to find patterns that are:</a:t>
            </a:r>
            <a:endParaRPr sz="3200">
              <a:solidFill>
                <a:schemeClr val="dk1"/>
              </a:solidFill>
              <a:latin typeface="Calibri"/>
              <a:ea typeface="Calibri"/>
              <a:cs typeface="Calibri"/>
              <a:sym typeface="Calibri"/>
            </a:endParaRPr>
          </a:p>
          <a:p>
            <a:pPr indent="0" lvl="0" marL="356870" marR="0" rtl="0" algn="l">
              <a:lnSpc>
                <a:spcPct val="114062"/>
              </a:lnSpc>
              <a:spcBef>
                <a:spcPts val="0"/>
              </a:spcBef>
              <a:spcAft>
                <a:spcPts val="0"/>
              </a:spcAft>
              <a:buNone/>
            </a:pPr>
            <a:r>
              <a:rPr lang="en-US" sz="3200">
                <a:solidFill>
                  <a:schemeClr val="dk1"/>
                </a:solidFill>
                <a:latin typeface="Calibri"/>
                <a:ea typeface="Calibri"/>
                <a:cs typeface="Calibri"/>
                <a:sym typeface="Calibri"/>
              </a:rPr>
              <a:t>–</a:t>
            </a:r>
            <a:endParaRPr sz="3200">
              <a:solidFill>
                <a:schemeClr val="dk1"/>
              </a:solidFill>
              <a:latin typeface="Calibri"/>
              <a:ea typeface="Calibri"/>
              <a:cs typeface="Calibri"/>
              <a:sym typeface="Calibri"/>
            </a:endParaRPr>
          </a:p>
          <a:p>
            <a:pPr indent="-368935" lvl="1" marL="838200" marR="0" rtl="0" algn="l">
              <a:lnSpc>
                <a:spcPct val="100000"/>
              </a:lnSpc>
              <a:spcBef>
                <a:spcPts val="355"/>
              </a:spcBef>
              <a:spcAft>
                <a:spcPts val="0"/>
              </a:spcAft>
              <a:buClr>
                <a:srgbClr val="000000"/>
              </a:buClr>
              <a:buSzPts val="2800"/>
              <a:buFont typeface="Arial"/>
              <a:buChar char="–"/>
            </a:pPr>
            <a:r>
              <a:rPr b="0" i="0" lang="en-US" sz="2800" u="none" cap="none" strike="noStrike">
                <a:solidFill>
                  <a:srgbClr val="FF0000"/>
                </a:solidFill>
                <a:latin typeface="Calibri"/>
                <a:ea typeface="Calibri"/>
                <a:cs typeface="Calibri"/>
                <a:sym typeface="Calibri"/>
              </a:rPr>
              <a:t>Valid</a:t>
            </a:r>
            <a:r>
              <a:rPr b="0" i="0" lang="en-US" sz="2800" u="none" cap="none" strike="noStrike">
                <a:solidFill>
                  <a:schemeClr val="dk1"/>
                </a:solidFill>
                <a:latin typeface="Calibri"/>
                <a:ea typeface="Calibri"/>
                <a:cs typeface="Calibri"/>
                <a:sym typeface="Calibri"/>
              </a:rPr>
              <a:t>: The patterns hold in general.</a:t>
            </a:r>
            <a:endParaRPr b="0" i="0" sz="2800" u="none" cap="none" strike="noStrike">
              <a:solidFill>
                <a:schemeClr val="dk1"/>
              </a:solidFill>
              <a:latin typeface="Calibri"/>
              <a:ea typeface="Calibri"/>
              <a:cs typeface="Calibri"/>
              <a:sym typeface="Calibri"/>
            </a:endParaRPr>
          </a:p>
          <a:p>
            <a:pPr indent="-287019" lvl="1" marL="756285" marR="0" rtl="0" algn="l">
              <a:lnSpc>
                <a:spcPct val="100000"/>
              </a:lnSpc>
              <a:spcBef>
                <a:spcPts val="335"/>
              </a:spcBef>
              <a:spcAft>
                <a:spcPts val="0"/>
              </a:spcAft>
              <a:buClr>
                <a:srgbClr val="FF0000"/>
              </a:buClr>
              <a:buSzPts val="2800"/>
              <a:buFont typeface="Arial"/>
              <a:buChar char="–"/>
            </a:pPr>
            <a:r>
              <a:rPr b="0" i="0" lang="en-US" sz="2800" u="none" cap="none" strike="noStrike">
                <a:solidFill>
                  <a:srgbClr val="FF0000"/>
                </a:solidFill>
                <a:latin typeface="Calibri"/>
                <a:ea typeface="Calibri"/>
                <a:cs typeface="Calibri"/>
                <a:sym typeface="Calibri"/>
              </a:rPr>
              <a:t>Novel</a:t>
            </a:r>
            <a:r>
              <a:rPr b="0" i="0" lang="en-US" sz="2800" u="none" cap="none" strike="noStrike">
                <a:solidFill>
                  <a:schemeClr val="dk1"/>
                </a:solidFill>
                <a:latin typeface="Calibri"/>
                <a:ea typeface="Calibri"/>
                <a:cs typeface="Calibri"/>
                <a:sym typeface="Calibri"/>
              </a:rPr>
              <a:t>: We did not know the pattern beforehand.</a:t>
            </a:r>
            <a:endParaRPr b="0" i="0" sz="2800" u="none" cap="none" strike="noStrike">
              <a:solidFill>
                <a:schemeClr val="dk1"/>
              </a:solidFill>
              <a:latin typeface="Calibri"/>
              <a:ea typeface="Calibri"/>
              <a:cs typeface="Calibri"/>
              <a:sym typeface="Calibri"/>
            </a:endParaRPr>
          </a:p>
          <a:p>
            <a:pPr indent="-368935" lvl="1" marL="838200" marR="0" rtl="0" algn="l">
              <a:lnSpc>
                <a:spcPct val="100000"/>
              </a:lnSpc>
              <a:spcBef>
                <a:spcPts val="335"/>
              </a:spcBef>
              <a:spcAft>
                <a:spcPts val="0"/>
              </a:spcAft>
              <a:buClr>
                <a:srgbClr val="000000"/>
              </a:buClr>
              <a:buSzPts val="2800"/>
              <a:buFont typeface="Arial"/>
              <a:buChar char="–"/>
            </a:pPr>
            <a:r>
              <a:rPr b="0" i="0" lang="en-US" sz="2800" u="none" cap="none" strike="noStrike">
                <a:solidFill>
                  <a:srgbClr val="FF0000"/>
                </a:solidFill>
                <a:latin typeface="Calibri"/>
                <a:ea typeface="Calibri"/>
                <a:cs typeface="Calibri"/>
                <a:sym typeface="Calibri"/>
              </a:rPr>
              <a:t>Useful: </a:t>
            </a:r>
            <a:r>
              <a:rPr b="0" i="0" lang="en-US" sz="2800" u="none" cap="none" strike="noStrike">
                <a:solidFill>
                  <a:schemeClr val="dk1"/>
                </a:solidFill>
                <a:latin typeface="Calibri"/>
                <a:ea typeface="Calibri"/>
                <a:cs typeface="Calibri"/>
                <a:sym typeface="Calibri"/>
              </a:rPr>
              <a:t>We can devise actions from the patterns.</a:t>
            </a:r>
            <a:endParaRPr b="0" i="0" sz="2800" u="none" cap="none" strike="noStrike">
              <a:solidFill>
                <a:schemeClr val="dk1"/>
              </a:solidFill>
              <a:latin typeface="Calibri"/>
              <a:ea typeface="Calibri"/>
              <a:cs typeface="Calibri"/>
              <a:sym typeface="Calibri"/>
            </a:endParaRPr>
          </a:p>
          <a:p>
            <a:pPr indent="-448309" lvl="1" marL="917575" marR="0" rtl="0" algn="l">
              <a:lnSpc>
                <a:spcPct val="100000"/>
              </a:lnSpc>
              <a:spcBef>
                <a:spcPts val="340"/>
              </a:spcBef>
              <a:spcAft>
                <a:spcPts val="0"/>
              </a:spcAft>
              <a:buClr>
                <a:srgbClr val="000000"/>
              </a:buClr>
              <a:buSzPts val="2800"/>
              <a:buFont typeface="Arial"/>
              <a:buChar char="–"/>
            </a:pPr>
            <a:r>
              <a:rPr b="0" i="0" lang="en-US" sz="2800" u="none" cap="none" strike="noStrike">
                <a:solidFill>
                  <a:srgbClr val="FF0000"/>
                </a:solidFill>
                <a:latin typeface="Calibri"/>
                <a:ea typeface="Calibri"/>
                <a:cs typeface="Calibri"/>
                <a:sym typeface="Calibri"/>
              </a:rPr>
              <a:t>Understandable</a:t>
            </a:r>
            <a:r>
              <a:rPr b="0" i="0" lang="en-US" sz="2800" u="none" cap="none" strike="noStrike">
                <a:solidFill>
                  <a:schemeClr val="dk1"/>
                </a:solidFill>
                <a:latin typeface="Calibri"/>
                <a:ea typeface="Calibri"/>
                <a:cs typeface="Calibri"/>
                <a:sym typeface="Calibri"/>
              </a:rPr>
              <a:t>: : humans should be able to interpret the pattern</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7"/>
          <p:cNvSpPr txBox="1"/>
          <p:nvPr/>
        </p:nvSpPr>
        <p:spPr>
          <a:xfrm>
            <a:off x="11115293" y="6428638"/>
            <a:ext cx="10287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rgbClr val="888888"/>
                </a:solidFill>
                <a:latin typeface="Calibri"/>
                <a:ea typeface="Calibri"/>
                <a:cs typeface="Calibri"/>
                <a:sym typeface="Calibri"/>
              </a:rPr>
              <a:t>9</a:t>
            </a:r>
            <a:endParaRPr sz="1200">
              <a:solidFill>
                <a:schemeClr val="dk1"/>
              </a:solidFill>
              <a:latin typeface="Calibri"/>
              <a:ea typeface="Calibri"/>
              <a:cs typeface="Calibri"/>
              <a:sym typeface="Calibri"/>
            </a:endParaRPr>
          </a:p>
        </p:txBody>
      </p:sp>
      <p:sp>
        <p:nvSpPr>
          <p:cNvPr id="200" name="Google Shape;200;p17"/>
          <p:cNvSpPr txBox="1"/>
          <p:nvPr>
            <p:ph type="title"/>
          </p:nvPr>
        </p:nvSpPr>
        <p:spPr>
          <a:xfrm>
            <a:off x="3868039" y="342341"/>
            <a:ext cx="4257675" cy="695325"/>
          </a:xfrm>
          <a:prstGeom prst="rect">
            <a:avLst/>
          </a:prstGeom>
          <a:noFill/>
          <a:ln>
            <a:noFill/>
          </a:ln>
        </p:spPr>
        <p:txBody>
          <a:bodyPr anchorCtr="0" anchor="ctr" bIns="0" lIns="0" spcFirstLastPara="1" rIns="0" wrap="square" tIns="12050">
            <a:spAutoFit/>
          </a:bodyPr>
          <a:lstStyle/>
          <a:p>
            <a:pPr indent="0" lvl="0" marL="12700" rtl="0" algn="ctr">
              <a:lnSpc>
                <a:spcPct val="100000"/>
              </a:lnSpc>
              <a:spcBef>
                <a:spcPts val="0"/>
              </a:spcBef>
              <a:spcAft>
                <a:spcPts val="0"/>
              </a:spcAft>
              <a:buClr>
                <a:schemeClr val="dk1"/>
              </a:buClr>
              <a:buSzPts val="4400"/>
              <a:buFont typeface="Calibri"/>
              <a:buNone/>
            </a:pPr>
            <a:r>
              <a:rPr i="1" lang="en-US" sz="4400">
                <a:latin typeface="Calibri"/>
                <a:ea typeface="Calibri"/>
                <a:cs typeface="Calibri"/>
                <a:sym typeface="Calibri"/>
              </a:rPr>
              <a:t>Why Data Mining?</a:t>
            </a:r>
            <a:endParaRPr sz="4400">
              <a:latin typeface="Calibri"/>
              <a:ea typeface="Calibri"/>
              <a:cs typeface="Calibri"/>
              <a:sym typeface="Calibri"/>
            </a:endParaRPr>
          </a:p>
        </p:txBody>
      </p:sp>
      <p:sp>
        <p:nvSpPr>
          <p:cNvPr id="201" name="Google Shape;201;p17"/>
          <p:cNvSpPr txBox="1"/>
          <p:nvPr/>
        </p:nvSpPr>
        <p:spPr>
          <a:xfrm>
            <a:off x="574954" y="1308841"/>
            <a:ext cx="9185910" cy="5341847"/>
          </a:xfrm>
          <a:prstGeom prst="rect">
            <a:avLst/>
          </a:prstGeom>
          <a:noFill/>
          <a:ln>
            <a:noFill/>
          </a:ln>
        </p:spPr>
        <p:txBody>
          <a:bodyPr anchorCtr="0" anchor="t" bIns="0" lIns="0" spcFirstLastPara="1" rIns="0" wrap="square" tIns="149225">
            <a:spAutoFit/>
          </a:bodyPr>
          <a:lstStyle/>
          <a:p>
            <a:pPr indent="-344805" lvl="0" marL="356870" marR="0" rtl="0" algn="l">
              <a:lnSpc>
                <a:spcPct val="10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Explosive Growth of Data: from terabytes to petabytes</a:t>
            </a:r>
            <a:endParaRPr sz="2400">
              <a:solidFill>
                <a:schemeClr val="dk1"/>
              </a:solidFill>
              <a:latin typeface="Calibri"/>
              <a:ea typeface="Calibri"/>
              <a:cs typeface="Calibri"/>
              <a:sym typeface="Calibri"/>
            </a:endParaRPr>
          </a:p>
          <a:p>
            <a:pPr indent="-287019" lvl="1" marL="756285" marR="0" rtl="0" algn="l">
              <a:lnSpc>
                <a:spcPct val="100000"/>
              </a:lnSpc>
              <a:spcBef>
                <a:spcPts val="10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Data collection and data availability</a:t>
            </a:r>
            <a:endParaRPr b="0" i="0" sz="2400" u="none" cap="none" strike="noStrike">
              <a:solidFill>
                <a:schemeClr val="dk1"/>
              </a:solidFill>
              <a:latin typeface="Calibri"/>
              <a:ea typeface="Calibri"/>
              <a:cs typeface="Calibri"/>
              <a:sym typeface="Calibri"/>
            </a:endParaRPr>
          </a:p>
          <a:p>
            <a:pPr indent="-229869" lvl="2" marL="1155700" marR="0" rtl="0" algn="l">
              <a:lnSpc>
                <a:spcPct val="100000"/>
              </a:lnSpc>
              <a:spcBef>
                <a:spcPts val="10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Automated data collection tools, database systems, Web, computerized society</a:t>
            </a:r>
            <a:endParaRPr b="0" i="0" sz="2400" u="none" cap="none" strike="noStrike">
              <a:solidFill>
                <a:schemeClr val="dk1"/>
              </a:solidFill>
              <a:latin typeface="Calibri"/>
              <a:ea typeface="Calibri"/>
              <a:cs typeface="Calibri"/>
              <a:sym typeface="Calibri"/>
            </a:endParaRPr>
          </a:p>
          <a:p>
            <a:pPr indent="-287019" lvl="1" marL="756285" marR="0" rtl="0" algn="l">
              <a:lnSpc>
                <a:spcPct val="100000"/>
              </a:lnSpc>
              <a:spcBef>
                <a:spcPts val="10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Major sources of abundant data</a:t>
            </a:r>
            <a:endParaRPr b="0" i="0" sz="2400" u="none" cap="none" strike="noStrike">
              <a:solidFill>
                <a:schemeClr val="dk1"/>
              </a:solidFill>
              <a:latin typeface="Calibri"/>
              <a:ea typeface="Calibri"/>
              <a:cs typeface="Calibri"/>
              <a:sym typeface="Calibri"/>
            </a:endParaRPr>
          </a:p>
          <a:p>
            <a:pPr indent="-229869" lvl="2" marL="1155700" marR="0" rtl="0" algn="l">
              <a:lnSpc>
                <a:spcPct val="100000"/>
              </a:lnSpc>
              <a:spcBef>
                <a:spcPts val="1085"/>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Business: Web, e-commerce, transactions, stocks, …</a:t>
            </a:r>
            <a:endParaRPr b="0" i="0" sz="2400" u="none" cap="none" strike="noStrike">
              <a:solidFill>
                <a:schemeClr val="dk1"/>
              </a:solidFill>
              <a:latin typeface="Calibri"/>
              <a:ea typeface="Calibri"/>
              <a:cs typeface="Calibri"/>
              <a:sym typeface="Calibri"/>
            </a:endParaRPr>
          </a:p>
          <a:p>
            <a:pPr indent="-229869" lvl="2" marL="1155700" marR="0" rtl="0" algn="l">
              <a:lnSpc>
                <a:spcPct val="100000"/>
              </a:lnSpc>
              <a:spcBef>
                <a:spcPts val="10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Science: Remote sensing, bioinformatics, scientific simulation, …</a:t>
            </a:r>
            <a:endParaRPr b="0" i="0" sz="2400" u="none" cap="none" strike="noStrike">
              <a:solidFill>
                <a:schemeClr val="dk1"/>
              </a:solidFill>
              <a:latin typeface="Calibri"/>
              <a:ea typeface="Calibri"/>
              <a:cs typeface="Calibri"/>
              <a:sym typeface="Calibri"/>
            </a:endParaRPr>
          </a:p>
          <a:p>
            <a:pPr indent="-229869" lvl="2" marL="1155700" marR="0" rtl="0" algn="l">
              <a:lnSpc>
                <a:spcPct val="100000"/>
              </a:lnSpc>
              <a:spcBef>
                <a:spcPts val="10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Society and everyone: news, digital cameras,</a:t>
            </a:r>
            <a:endParaRPr b="0" i="0" sz="2400" u="none" cap="none" strike="noStrike">
              <a:solidFill>
                <a:schemeClr val="dk1"/>
              </a:solidFill>
              <a:latin typeface="Calibri"/>
              <a:ea typeface="Calibri"/>
              <a:cs typeface="Calibri"/>
              <a:sym typeface="Calibri"/>
            </a:endParaRPr>
          </a:p>
          <a:p>
            <a:pPr indent="-344805" lvl="0" marL="356870" marR="0" rtl="0" algn="l">
              <a:lnSpc>
                <a:spcPct val="100000"/>
              </a:lnSpc>
              <a:spcBef>
                <a:spcPts val="1085"/>
              </a:spcBef>
              <a:spcAft>
                <a:spcPts val="0"/>
              </a:spcAft>
              <a:buClr>
                <a:schemeClr val="dk1"/>
              </a:buClr>
              <a:buSzPts val="2400"/>
              <a:buFont typeface="Arial"/>
              <a:buChar char="•"/>
            </a:pPr>
            <a:r>
              <a:rPr lang="en-US" sz="2400" u="sng">
                <a:solidFill>
                  <a:schemeClr val="dk1"/>
                </a:solidFill>
                <a:latin typeface="Calibri"/>
                <a:ea typeface="Calibri"/>
                <a:cs typeface="Calibri"/>
                <a:sym typeface="Calibri"/>
              </a:rPr>
              <a:t>We are drowning in data, but starving for knowledge!</a:t>
            </a:r>
            <a:endParaRPr sz="2400">
              <a:solidFill>
                <a:schemeClr val="dk1"/>
              </a:solidFill>
              <a:latin typeface="Calibri"/>
              <a:ea typeface="Calibri"/>
              <a:cs typeface="Calibri"/>
              <a:sym typeface="Calibri"/>
            </a:endParaRPr>
          </a:p>
          <a:p>
            <a:pPr indent="-344805" lvl="0" marL="356870" marR="0" rtl="0" algn="l">
              <a:lnSpc>
                <a:spcPct val="100000"/>
              </a:lnSpc>
              <a:spcBef>
                <a:spcPts val="108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“Necessity is the mother of invention”—Data mining—Automated analysis of massive data sets</a:t>
            </a:r>
            <a:endParaRPr sz="24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18"/>
          <p:cNvPicPr preferRelativeResize="0"/>
          <p:nvPr>
            <p:ph idx="4294967295" type="body"/>
          </p:nvPr>
        </p:nvPicPr>
        <p:blipFill rotWithShape="1">
          <a:blip r:embed="rId3">
            <a:alphaModFix/>
          </a:blip>
          <a:srcRect b="0" l="0" r="0" t="0"/>
          <a:stretch/>
        </p:blipFill>
        <p:spPr>
          <a:xfrm>
            <a:off x="1219200" y="990600"/>
            <a:ext cx="8763000" cy="5562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19"/>
          <p:cNvPicPr preferRelativeResize="0"/>
          <p:nvPr/>
        </p:nvPicPr>
        <p:blipFill rotWithShape="1">
          <a:blip r:embed="rId3">
            <a:alphaModFix/>
          </a:blip>
          <a:srcRect b="0" l="0" r="0" t="0"/>
          <a:stretch/>
        </p:blipFill>
        <p:spPr>
          <a:xfrm>
            <a:off x="914400" y="762000"/>
            <a:ext cx="9829800" cy="5334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594360" y="274638"/>
            <a:ext cx="1069848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Expected Outcome:</a:t>
            </a:r>
            <a:endParaRPr/>
          </a:p>
        </p:txBody>
      </p:sp>
      <p:pic>
        <p:nvPicPr>
          <p:cNvPr id="91" name="Google Shape;91;p2"/>
          <p:cNvPicPr preferRelativeResize="0"/>
          <p:nvPr>
            <p:ph idx="1" type="body"/>
          </p:nvPr>
        </p:nvPicPr>
        <p:blipFill rotWithShape="1">
          <a:blip r:embed="rId3">
            <a:alphaModFix/>
          </a:blip>
          <a:srcRect b="0" l="0" r="0" t="0"/>
          <a:stretch/>
        </p:blipFill>
        <p:spPr>
          <a:xfrm>
            <a:off x="1143000" y="1752601"/>
            <a:ext cx="9906000" cy="4876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0"/>
          <p:cNvSpPr txBox="1"/>
          <p:nvPr>
            <p:ph type="title"/>
          </p:nvPr>
        </p:nvSpPr>
        <p:spPr>
          <a:xfrm>
            <a:off x="4542282" y="465200"/>
            <a:ext cx="2801620"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Applications</a:t>
            </a:r>
            <a:endParaRPr sz="4400"/>
          </a:p>
        </p:txBody>
      </p:sp>
      <p:sp>
        <p:nvSpPr>
          <p:cNvPr id="217" name="Google Shape;217;p20"/>
          <p:cNvSpPr txBox="1"/>
          <p:nvPr/>
        </p:nvSpPr>
        <p:spPr>
          <a:xfrm>
            <a:off x="772464" y="1667726"/>
            <a:ext cx="9299575" cy="3119755"/>
          </a:xfrm>
          <a:prstGeom prst="rect">
            <a:avLst/>
          </a:prstGeom>
          <a:noFill/>
          <a:ln>
            <a:noFill/>
          </a:ln>
        </p:spPr>
        <p:txBody>
          <a:bodyPr anchorCtr="0" anchor="t" bIns="0" lIns="0" spcFirstLastPara="1" rIns="0" wrap="square" tIns="46975">
            <a:spAutoFit/>
          </a:bodyPr>
          <a:lstStyle/>
          <a:p>
            <a:pPr indent="-344805" lvl="0" marL="356870" marR="0" rtl="0" algn="l">
              <a:lnSpc>
                <a:spcPct val="10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Banking: loan/credit card approval</a:t>
            </a:r>
            <a:endParaRPr sz="2800">
              <a:solidFill>
                <a:schemeClr val="dk1"/>
              </a:solidFill>
              <a:latin typeface="Calibri"/>
              <a:ea typeface="Calibri"/>
              <a:cs typeface="Calibri"/>
              <a:sym typeface="Calibri"/>
            </a:endParaRPr>
          </a:p>
          <a:p>
            <a:pPr indent="-287019" lvl="1" marL="756285" marR="0" rtl="0" algn="l">
              <a:lnSpc>
                <a:spcPct val="100000"/>
              </a:lnSpc>
              <a:spcBef>
                <a:spcPts val="18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predict good customers based on old customers</a:t>
            </a:r>
            <a:endParaRPr b="0" i="0" sz="2000" u="none" cap="none" strike="noStrike">
              <a:solidFill>
                <a:schemeClr val="dk1"/>
              </a:solidFill>
              <a:latin typeface="Calibri"/>
              <a:ea typeface="Calibri"/>
              <a:cs typeface="Calibri"/>
              <a:sym typeface="Calibri"/>
            </a:endParaRPr>
          </a:p>
          <a:p>
            <a:pPr indent="-344805" lvl="0" marL="356870" marR="0" rtl="0" algn="l">
              <a:lnSpc>
                <a:spcPct val="100000"/>
              </a:lnSpc>
              <a:spcBef>
                <a:spcPts val="11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Customer relationship management:</a:t>
            </a:r>
            <a:endParaRPr sz="2800">
              <a:solidFill>
                <a:schemeClr val="dk1"/>
              </a:solidFill>
              <a:latin typeface="Calibri"/>
              <a:ea typeface="Calibri"/>
              <a:cs typeface="Calibri"/>
              <a:sym typeface="Calibri"/>
            </a:endParaRPr>
          </a:p>
          <a:p>
            <a:pPr indent="-287019" lvl="1" marL="756285" marR="0" rtl="0" algn="l">
              <a:lnSpc>
                <a:spcPct val="100000"/>
              </a:lnSpc>
              <a:spcBef>
                <a:spcPts val="18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Predict </a:t>
            </a:r>
            <a:r>
              <a:rPr b="1" i="0" lang="en-US" sz="2000" u="none" cap="none" strike="noStrike">
                <a:solidFill>
                  <a:schemeClr val="dk1"/>
                </a:solidFill>
                <a:latin typeface="Calibri"/>
                <a:ea typeface="Calibri"/>
                <a:cs typeface="Calibri"/>
                <a:sym typeface="Calibri"/>
              </a:rPr>
              <a:t>which </a:t>
            </a:r>
            <a:r>
              <a:rPr b="0" i="0" lang="en-US" sz="2000" u="none" cap="none" strike="noStrike">
                <a:solidFill>
                  <a:schemeClr val="dk1"/>
                </a:solidFill>
                <a:latin typeface="Calibri"/>
                <a:ea typeface="Calibri"/>
                <a:cs typeface="Calibri"/>
                <a:sym typeface="Calibri"/>
              </a:rPr>
              <a:t>customers are </a:t>
            </a:r>
            <a:r>
              <a:rPr b="1" i="0" lang="en-US" sz="2000" u="none" cap="none" strike="noStrike">
                <a:solidFill>
                  <a:schemeClr val="dk1"/>
                </a:solidFill>
                <a:latin typeface="Calibri"/>
                <a:ea typeface="Calibri"/>
                <a:cs typeface="Calibri"/>
                <a:sym typeface="Calibri"/>
              </a:rPr>
              <a:t>likely to leave </a:t>
            </a:r>
            <a:r>
              <a:rPr b="0" i="0" lang="en-US" sz="2000" u="none" cap="none" strike="noStrike">
                <a:solidFill>
                  <a:schemeClr val="dk1"/>
                </a:solidFill>
                <a:latin typeface="Calibri"/>
                <a:ea typeface="Calibri"/>
                <a:cs typeface="Calibri"/>
                <a:sym typeface="Calibri"/>
              </a:rPr>
              <a:t>your company and go to a </a:t>
            </a:r>
            <a:r>
              <a:rPr b="1" i="0" lang="en-US" sz="2000" u="none" cap="none" strike="noStrike">
                <a:solidFill>
                  <a:schemeClr val="dk1"/>
                </a:solidFill>
                <a:latin typeface="Calibri"/>
                <a:ea typeface="Calibri"/>
                <a:cs typeface="Calibri"/>
                <a:sym typeface="Calibri"/>
              </a:rPr>
              <a:t>competitor</a:t>
            </a:r>
            <a:r>
              <a:rPr b="0" i="0" lang="en-US"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a:p>
            <a:pPr indent="-344805" lvl="0" marL="356870" marR="0" rtl="0" algn="l">
              <a:lnSpc>
                <a:spcPct val="100000"/>
              </a:lnSpc>
              <a:spcBef>
                <a:spcPts val="11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Targeted marketing:</a:t>
            </a:r>
            <a:endParaRPr sz="2800">
              <a:solidFill>
                <a:schemeClr val="dk1"/>
              </a:solidFill>
              <a:latin typeface="Calibri"/>
              <a:ea typeface="Calibri"/>
              <a:cs typeface="Calibri"/>
              <a:sym typeface="Calibri"/>
            </a:endParaRPr>
          </a:p>
          <a:p>
            <a:pPr indent="-287019" lvl="1" marL="756285" marR="0" rtl="0" algn="l">
              <a:lnSpc>
                <a:spcPct val="100000"/>
              </a:lnSpc>
              <a:spcBef>
                <a:spcPts val="18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Which customers will buy computer</a:t>
            </a:r>
            <a:endParaRPr b="0" i="0" sz="2000" u="none" cap="none" strike="noStrike">
              <a:solidFill>
                <a:schemeClr val="dk1"/>
              </a:solidFill>
              <a:latin typeface="Calibri"/>
              <a:ea typeface="Calibri"/>
              <a:cs typeface="Calibri"/>
              <a:sym typeface="Calibri"/>
            </a:endParaRPr>
          </a:p>
          <a:p>
            <a:pPr indent="-344805" lvl="0" marL="356870" marR="0" rtl="0" algn="l">
              <a:lnSpc>
                <a:spcPct val="100000"/>
              </a:lnSpc>
              <a:spcBef>
                <a:spcPts val="114"/>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Fraud detection: telecommunications, financial transactions</a:t>
            </a:r>
            <a:endParaRPr sz="2800">
              <a:solidFill>
                <a:schemeClr val="dk1"/>
              </a:solidFill>
              <a:latin typeface="Calibri"/>
              <a:ea typeface="Calibri"/>
              <a:cs typeface="Calibri"/>
              <a:sym typeface="Calibri"/>
            </a:endParaRPr>
          </a:p>
          <a:p>
            <a:pPr indent="-287019" lvl="1" marL="756285" marR="0" rtl="0" algn="l">
              <a:lnSpc>
                <a:spcPct val="100000"/>
              </a:lnSpc>
              <a:spcBef>
                <a:spcPts val="175"/>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from an online stream of event identify fraudulent events</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1"/>
          <p:cNvSpPr/>
          <p:nvPr/>
        </p:nvSpPr>
        <p:spPr>
          <a:xfrm>
            <a:off x="2547566" y="914400"/>
            <a:ext cx="8374005" cy="552624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21"/>
          <p:cNvSpPr txBox="1"/>
          <p:nvPr>
            <p:ph type="title"/>
          </p:nvPr>
        </p:nvSpPr>
        <p:spPr>
          <a:xfrm>
            <a:off x="2126360" y="357886"/>
            <a:ext cx="7647305" cy="361950"/>
          </a:xfrm>
          <a:prstGeom prst="rect">
            <a:avLst/>
          </a:prstGeom>
          <a:noFill/>
          <a:ln>
            <a:noFill/>
          </a:ln>
        </p:spPr>
        <p:txBody>
          <a:bodyPr anchorCtr="0" anchor="ctr" bIns="0" lIns="0" spcFirstLastPara="1" rIns="0" wrap="square" tIns="13325">
            <a:spAutoFit/>
          </a:bodyPr>
          <a:lstStyle/>
          <a:p>
            <a:pPr indent="0" lvl="0" marL="12700" rtl="0" algn="ctr">
              <a:lnSpc>
                <a:spcPct val="100000"/>
              </a:lnSpc>
              <a:spcBef>
                <a:spcPts val="0"/>
              </a:spcBef>
              <a:spcAft>
                <a:spcPts val="0"/>
              </a:spcAft>
              <a:buClr>
                <a:srgbClr val="800000"/>
              </a:buClr>
              <a:buSzPts val="2200"/>
              <a:buFont typeface="Tahoma"/>
              <a:buNone/>
            </a:pPr>
            <a:r>
              <a:rPr b="1" lang="en-US" sz="2200">
                <a:solidFill>
                  <a:srgbClr val="800000"/>
                </a:solidFill>
                <a:latin typeface="Tahoma"/>
                <a:ea typeface="Tahoma"/>
                <a:cs typeface="Tahoma"/>
                <a:sym typeface="Tahoma"/>
              </a:rPr>
              <a:t>Data mining: the core of knowledge discovery process</a:t>
            </a:r>
            <a:endParaRPr sz="2200">
              <a:latin typeface="Tahoma"/>
              <a:ea typeface="Tahoma"/>
              <a:cs typeface="Tahoma"/>
              <a:sym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2"/>
          <p:cNvSpPr txBox="1"/>
          <p:nvPr>
            <p:ph type="title"/>
          </p:nvPr>
        </p:nvSpPr>
        <p:spPr>
          <a:xfrm>
            <a:off x="1054404" y="495680"/>
            <a:ext cx="9775825" cy="636270"/>
          </a:xfrm>
          <a:prstGeom prst="rect">
            <a:avLst/>
          </a:prstGeom>
          <a:noFill/>
          <a:ln>
            <a:noFill/>
          </a:ln>
        </p:spPr>
        <p:txBody>
          <a:bodyPr anchorCtr="0" anchor="ctr" bIns="0" lIns="0" spcFirstLastPara="1" rIns="0" wrap="square" tIns="13325">
            <a:spAutoFit/>
          </a:bodyPr>
          <a:lstStyle/>
          <a:p>
            <a:pPr indent="0" lvl="0" marL="12700" rtl="0" algn="ctr">
              <a:lnSpc>
                <a:spcPct val="100000"/>
              </a:lnSpc>
              <a:spcBef>
                <a:spcPts val="0"/>
              </a:spcBef>
              <a:spcAft>
                <a:spcPts val="0"/>
              </a:spcAft>
              <a:buClr>
                <a:schemeClr val="dk1"/>
              </a:buClr>
              <a:buSzPts val="4000"/>
              <a:buFont typeface="Calibri"/>
              <a:buNone/>
            </a:pPr>
            <a:r>
              <a:rPr lang="en-US" sz="4000"/>
              <a:t>DM and knowlegde discovery in database(KDD)</a:t>
            </a:r>
            <a:endParaRPr sz="4000"/>
          </a:p>
        </p:txBody>
      </p:sp>
      <p:sp>
        <p:nvSpPr>
          <p:cNvPr id="229" name="Google Shape;229;p22"/>
          <p:cNvSpPr txBox="1"/>
          <p:nvPr/>
        </p:nvSpPr>
        <p:spPr>
          <a:xfrm>
            <a:off x="673404" y="1615821"/>
            <a:ext cx="10227310" cy="3757929"/>
          </a:xfrm>
          <a:prstGeom prst="rect">
            <a:avLst/>
          </a:prstGeom>
          <a:noFill/>
          <a:ln>
            <a:noFill/>
          </a:ln>
        </p:spPr>
        <p:txBody>
          <a:bodyPr anchorCtr="0" anchor="t" bIns="0" lIns="0" spcFirstLastPara="1" rIns="0" wrap="square" tIns="12700">
            <a:spAutoFit/>
          </a:bodyPr>
          <a:lstStyle/>
          <a:p>
            <a:pPr indent="-515619" lvl="0" marL="585470" marR="0" rtl="0" algn="l">
              <a:lnSpc>
                <a:spcPct val="100000"/>
              </a:lnSpc>
              <a:spcBef>
                <a:spcPts val="0"/>
              </a:spcBef>
              <a:spcAft>
                <a:spcPts val="0"/>
              </a:spcAft>
              <a:buClr>
                <a:schemeClr val="dk1"/>
              </a:buClr>
              <a:buSzPts val="2400"/>
              <a:buFont typeface="Calibri"/>
              <a:buAutoNum type="arabicPeriod"/>
            </a:pPr>
            <a:r>
              <a:rPr b="1" lang="en-US" sz="2400">
                <a:solidFill>
                  <a:schemeClr val="dk1"/>
                </a:solidFill>
                <a:latin typeface="Calibri"/>
                <a:ea typeface="Calibri"/>
                <a:cs typeface="Calibri"/>
                <a:sym typeface="Calibri"/>
              </a:rPr>
              <a:t>Data cleaning (to remove noise and inconsistent data)</a:t>
            </a:r>
            <a:endParaRPr sz="2400">
              <a:solidFill>
                <a:schemeClr val="dk1"/>
              </a:solidFill>
              <a:latin typeface="Calibri"/>
              <a:ea typeface="Calibri"/>
              <a:cs typeface="Calibri"/>
              <a:sym typeface="Calibri"/>
            </a:endParaRPr>
          </a:p>
          <a:p>
            <a:pPr indent="0" lvl="0" marL="0" marR="0" rtl="0" algn="l">
              <a:lnSpc>
                <a:spcPct val="100000"/>
              </a:lnSpc>
              <a:spcBef>
                <a:spcPts val="10"/>
              </a:spcBef>
              <a:spcAft>
                <a:spcPts val="0"/>
              </a:spcAft>
              <a:buClr>
                <a:schemeClr val="dk1"/>
              </a:buClr>
              <a:buSzPts val="3500"/>
              <a:buFont typeface="Calibri"/>
              <a:buNone/>
            </a:pPr>
            <a:r>
              <a:t/>
            </a:r>
            <a:endParaRPr sz="3500">
              <a:solidFill>
                <a:schemeClr val="dk1"/>
              </a:solidFill>
              <a:latin typeface="Times New Roman"/>
              <a:ea typeface="Times New Roman"/>
              <a:cs typeface="Times New Roman"/>
              <a:sym typeface="Times New Roman"/>
            </a:endParaRPr>
          </a:p>
          <a:p>
            <a:pPr indent="-515619" lvl="0" marL="585470" marR="0" rtl="0" algn="l">
              <a:lnSpc>
                <a:spcPct val="100000"/>
              </a:lnSpc>
              <a:spcBef>
                <a:spcPts val="0"/>
              </a:spcBef>
              <a:spcAft>
                <a:spcPts val="0"/>
              </a:spcAft>
              <a:buClr>
                <a:schemeClr val="dk1"/>
              </a:buClr>
              <a:buSzPts val="2400"/>
              <a:buFont typeface="Calibri"/>
              <a:buAutoNum type="arabicPeriod"/>
            </a:pPr>
            <a:r>
              <a:rPr b="1" lang="en-US" sz="2400">
                <a:solidFill>
                  <a:schemeClr val="dk1"/>
                </a:solidFill>
                <a:latin typeface="Calibri"/>
                <a:ea typeface="Calibri"/>
                <a:cs typeface="Calibri"/>
                <a:sym typeface="Calibri"/>
              </a:rPr>
              <a:t>Data integration (where multiple data sources may be combined)</a:t>
            </a:r>
            <a:endParaRPr sz="2400">
              <a:solidFill>
                <a:schemeClr val="dk1"/>
              </a:solidFill>
              <a:latin typeface="Calibri"/>
              <a:ea typeface="Calibri"/>
              <a:cs typeface="Calibri"/>
              <a:sym typeface="Calibri"/>
            </a:endParaRPr>
          </a:p>
          <a:p>
            <a:pPr indent="0" lvl="0" marL="0" marR="0" rtl="0" algn="l">
              <a:lnSpc>
                <a:spcPct val="100000"/>
              </a:lnSpc>
              <a:spcBef>
                <a:spcPts val="10"/>
              </a:spcBef>
              <a:spcAft>
                <a:spcPts val="0"/>
              </a:spcAft>
              <a:buClr>
                <a:schemeClr val="dk1"/>
              </a:buClr>
              <a:buSzPts val="3500"/>
              <a:buFont typeface="Calibri"/>
              <a:buNone/>
            </a:pPr>
            <a:r>
              <a:t/>
            </a:r>
            <a:endParaRPr sz="3500">
              <a:solidFill>
                <a:schemeClr val="dk1"/>
              </a:solidFill>
              <a:latin typeface="Times New Roman"/>
              <a:ea typeface="Times New Roman"/>
              <a:cs typeface="Times New Roman"/>
              <a:sym typeface="Times New Roman"/>
            </a:endParaRPr>
          </a:p>
          <a:p>
            <a:pPr indent="-515619" lvl="0" marL="585470" marR="17907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Data selection (where data relevant to the analysis task are retrieved from  the	</a:t>
            </a:r>
            <a:r>
              <a:rPr lang="en-US" sz="2400">
                <a:solidFill>
                  <a:schemeClr val="dk1"/>
                </a:solidFill>
                <a:latin typeface="Calibri"/>
                <a:ea typeface="Calibri"/>
                <a:cs typeface="Calibri"/>
                <a:sym typeface="Calibri"/>
              </a:rPr>
              <a:t>database)</a:t>
            </a:r>
            <a:endParaRPr sz="2400">
              <a:solidFill>
                <a:schemeClr val="dk1"/>
              </a:solidFill>
              <a:latin typeface="Calibri"/>
              <a:ea typeface="Calibri"/>
              <a:cs typeface="Calibri"/>
              <a:sym typeface="Calibri"/>
            </a:endParaRPr>
          </a:p>
          <a:p>
            <a:pPr indent="0" lvl="0" marL="0" marR="0" rtl="0" algn="l">
              <a:lnSpc>
                <a:spcPct val="100000"/>
              </a:lnSpc>
              <a:spcBef>
                <a:spcPts val="10"/>
              </a:spcBef>
              <a:spcAft>
                <a:spcPts val="0"/>
              </a:spcAft>
              <a:buClr>
                <a:schemeClr val="dk1"/>
              </a:buClr>
              <a:buSzPts val="3500"/>
              <a:buFont typeface="Calibri"/>
              <a:buNone/>
            </a:pPr>
            <a:r>
              <a:t/>
            </a:r>
            <a:endParaRPr sz="3500">
              <a:solidFill>
                <a:schemeClr val="dk1"/>
              </a:solidFill>
              <a:latin typeface="Times New Roman"/>
              <a:ea typeface="Times New Roman"/>
              <a:cs typeface="Times New Roman"/>
              <a:sym typeface="Times New Roman"/>
            </a:endParaRPr>
          </a:p>
          <a:p>
            <a:pPr indent="-301625" lvl="0" marL="313690" marR="0" rtl="0" algn="l">
              <a:lnSpc>
                <a:spcPct val="100000"/>
              </a:lnSpc>
              <a:spcBef>
                <a:spcPts val="0"/>
              </a:spcBef>
              <a:spcAft>
                <a:spcPts val="0"/>
              </a:spcAft>
              <a:buClr>
                <a:schemeClr val="dk1"/>
              </a:buClr>
              <a:buSzPts val="2400"/>
              <a:buFont typeface="Calibri"/>
              <a:buAutoNum type="arabicPeriod"/>
            </a:pPr>
            <a:r>
              <a:rPr b="1" lang="en-US" sz="2400">
                <a:solidFill>
                  <a:schemeClr val="dk1"/>
                </a:solidFill>
                <a:latin typeface="Calibri"/>
                <a:ea typeface="Calibri"/>
                <a:cs typeface="Calibri"/>
                <a:sym typeface="Calibri"/>
              </a:rPr>
              <a:t>Data transformation (where data are transformed and consolidated into forms</a:t>
            </a:r>
            <a:endParaRPr sz="2400">
              <a:solidFill>
                <a:schemeClr val="dk1"/>
              </a:solidFill>
              <a:latin typeface="Calibri"/>
              <a:ea typeface="Calibri"/>
              <a:cs typeface="Calibri"/>
              <a:sym typeface="Calibri"/>
            </a:endParaRPr>
          </a:p>
          <a:p>
            <a:pPr indent="0" lvl="0" marL="356870" marR="0" rtl="0" algn="l">
              <a:lnSpc>
                <a:spcPct val="100000"/>
              </a:lnSpc>
              <a:spcBef>
                <a:spcPts val="5"/>
              </a:spcBef>
              <a:spcAft>
                <a:spcPts val="0"/>
              </a:spcAft>
              <a:buNone/>
            </a:pPr>
            <a:r>
              <a:rPr lang="en-US" sz="2400">
                <a:solidFill>
                  <a:schemeClr val="dk1"/>
                </a:solidFill>
                <a:latin typeface="Calibri"/>
                <a:ea typeface="Calibri"/>
                <a:cs typeface="Calibri"/>
                <a:sym typeface="Calibri"/>
              </a:rPr>
              <a:t>appropriate for mining by performing summary or aggregation operations)</a:t>
            </a:r>
            <a:endParaRPr sz="24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3"/>
          <p:cNvSpPr txBox="1"/>
          <p:nvPr>
            <p:ph type="title"/>
          </p:nvPr>
        </p:nvSpPr>
        <p:spPr>
          <a:xfrm>
            <a:off x="1054404" y="495680"/>
            <a:ext cx="9775825" cy="636270"/>
          </a:xfrm>
          <a:prstGeom prst="rect">
            <a:avLst/>
          </a:prstGeom>
          <a:noFill/>
          <a:ln>
            <a:noFill/>
          </a:ln>
        </p:spPr>
        <p:txBody>
          <a:bodyPr anchorCtr="0" anchor="ctr" bIns="0" lIns="0" spcFirstLastPara="1" rIns="0" wrap="square" tIns="13325">
            <a:spAutoFit/>
          </a:bodyPr>
          <a:lstStyle/>
          <a:p>
            <a:pPr indent="0" lvl="0" marL="12700" rtl="0" algn="ctr">
              <a:lnSpc>
                <a:spcPct val="100000"/>
              </a:lnSpc>
              <a:spcBef>
                <a:spcPts val="0"/>
              </a:spcBef>
              <a:spcAft>
                <a:spcPts val="0"/>
              </a:spcAft>
              <a:buClr>
                <a:schemeClr val="dk1"/>
              </a:buClr>
              <a:buSzPts val="4000"/>
              <a:buFont typeface="Calibri"/>
              <a:buNone/>
            </a:pPr>
            <a:r>
              <a:rPr lang="en-US" sz="4000"/>
              <a:t>DM and knowlegde discovery in database(KDD)</a:t>
            </a:r>
            <a:endParaRPr sz="4000"/>
          </a:p>
        </p:txBody>
      </p:sp>
      <p:sp>
        <p:nvSpPr>
          <p:cNvPr id="235" name="Google Shape;235;p23"/>
          <p:cNvSpPr txBox="1"/>
          <p:nvPr/>
        </p:nvSpPr>
        <p:spPr>
          <a:xfrm>
            <a:off x="673404" y="1761820"/>
            <a:ext cx="10530205" cy="4093428"/>
          </a:xfrm>
          <a:prstGeom prst="rect">
            <a:avLst/>
          </a:prstGeom>
          <a:noFill/>
          <a:ln>
            <a:noFill/>
          </a:ln>
        </p:spPr>
        <p:txBody>
          <a:bodyPr anchorCtr="0" anchor="t" bIns="0" lIns="0" spcFirstLastPara="1" rIns="0" wrap="square" tIns="12700">
            <a:spAutoFit/>
          </a:bodyPr>
          <a:lstStyle/>
          <a:p>
            <a:pPr indent="-344805" lvl="0" marL="356870" marR="5080" rtl="0" algn="l">
              <a:lnSpc>
                <a:spcPct val="100000"/>
              </a:lnSpc>
              <a:spcBef>
                <a:spcPts val="0"/>
              </a:spcBef>
              <a:spcAft>
                <a:spcPts val="0"/>
              </a:spcAft>
              <a:buClr>
                <a:schemeClr val="dk1"/>
              </a:buClr>
              <a:buSzPts val="1800"/>
              <a:buFont typeface="Calibri"/>
              <a:buAutoNum type="arabicPeriod" startAt="5"/>
            </a:pPr>
            <a:r>
              <a:rPr lang="en-US" sz="1800">
                <a:solidFill>
                  <a:schemeClr val="dk1"/>
                </a:solidFill>
                <a:latin typeface="Calibri"/>
                <a:ea typeface="Calibri"/>
                <a:cs typeface="Calibri"/>
                <a:sym typeface="Calibri"/>
              </a:rPr>
              <a:t>	</a:t>
            </a:r>
            <a:r>
              <a:rPr b="1" lang="en-US" sz="3000">
                <a:solidFill>
                  <a:schemeClr val="dk1"/>
                </a:solidFill>
                <a:latin typeface="Calibri"/>
                <a:ea typeface="Calibri"/>
                <a:cs typeface="Calibri"/>
                <a:sym typeface="Calibri"/>
              </a:rPr>
              <a:t>Data mining (an essential process where intelligent methods are  applied to extract </a:t>
            </a:r>
            <a:r>
              <a:rPr lang="en-US" sz="3000">
                <a:solidFill>
                  <a:schemeClr val="dk1"/>
                </a:solidFill>
                <a:latin typeface="Calibri"/>
                <a:ea typeface="Calibri"/>
                <a:cs typeface="Calibri"/>
                <a:sym typeface="Calibri"/>
              </a:rPr>
              <a:t>data patterns)</a:t>
            </a:r>
            <a:endParaRPr sz="3000">
              <a:solidFill>
                <a:schemeClr val="dk1"/>
              </a:solidFill>
              <a:latin typeface="Calibri"/>
              <a:ea typeface="Calibri"/>
              <a:cs typeface="Calibri"/>
              <a:sym typeface="Calibri"/>
            </a:endParaRPr>
          </a:p>
          <a:p>
            <a:pPr indent="0" lvl="0" marL="0" marR="0" rtl="0" algn="l">
              <a:lnSpc>
                <a:spcPct val="100000"/>
              </a:lnSpc>
              <a:spcBef>
                <a:spcPts val="45"/>
              </a:spcBef>
              <a:spcAft>
                <a:spcPts val="0"/>
              </a:spcAft>
              <a:buClr>
                <a:schemeClr val="dk1"/>
              </a:buClr>
              <a:buSzPts val="4350"/>
              <a:buFont typeface="Calibri"/>
              <a:buNone/>
            </a:pPr>
            <a:r>
              <a:t/>
            </a:r>
            <a:endParaRPr sz="4350">
              <a:solidFill>
                <a:schemeClr val="dk1"/>
              </a:solidFill>
              <a:latin typeface="Times New Roman"/>
              <a:ea typeface="Times New Roman"/>
              <a:cs typeface="Times New Roman"/>
              <a:sym typeface="Times New Roman"/>
            </a:endParaRPr>
          </a:p>
          <a:p>
            <a:pPr indent="-344805" lvl="0" marL="356870" marR="576580" rtl="0" algn="l">
              <a:lnSpc>
                <a:spcPct val="100000"/>
              </a:lnSpc>
              <a:spcBef>
                <a:spcPts val="0"/>
              </a:spcBef>
              <a:spcAft>
                <a:spcPts val="0"/>
              </a:spcAft>
              <a:buClr>
                <a:schemeClr val="dk1"/>
              </a:buClr>
              <a:buSzPts val="1800"/>
              <a:buFont typeface="Calibri"/>
              <a:buAutoNum type="arabicPeriod" startAt="5"/>
            </a:pPr>
            <a:r>
              <a:rPr lang="en-US" sz="1800">
                <a:solidFill>
                  <a:schemeClr val="dk1"/>
                </a:solidFill>
                <a:latin typeface="Calibri"/>
                <a:ea typeface="Calibri"/>
                <a:cs typeface="Calibri"/>
                <a:sym typeface="Calibri"/>
              </a:rPr>
              <a:t>	</a:t>
            </a:r>
            <a:r>
              <a:rPr b="1" lang="en-US" sz="3000">
                <a:solidFill>
                  <a:schemeClr val="dk1"/>
                </a:solidFill>
                <a:latin typeface="Calibri"/>
                <a:ea typeface="Calibri"/>
                <a:cs typeface="Calibri"/>
                <a:sym typeface="Calibri"/>
              </a:rPr>
              <a:t>Pattern evaluation (to identify the truly interesting patterns  representing knowledge	</a:t>
            </a:r>
            <a:r>
              <a:rPr lang="en-US" sz="3000">
                <a:solidFill>
                  <a:schemeClr val="dk1"/>
                </a:solidFill>
                <a:latin typeface="Calibri"/>
                <a:ea typeface="Calibri"/>
                <a:cs typeface="Calibri"/>
                <a:sym typeface="Calibri"/>
              </a:rPr>
              <a:t>based on </a:t>
            </a:r>
            <a:r>
              <a:rPr i="1" lang="en-US" sz="3000">
                <a:solidFill>
                  <a:schemeClr val="dk1"/>
                </a:solidFill>
                <a:latin typeface="Calibri"/>
                <a:ea typeface="Calibri"/>
                <a:cs typeface="Calibri"/>
                <a:sym typeface="Calibri"/>
              </a:rPr>
              <a:t>interestingness measures)</a:t>
            </a:r>
            <a:endParaRPr sz="3000">
              <a:solidFill>
                <a:schemeClr val="dk1"/>
              </a:solidFill>
              <a:latin typeface="Calibri"/>
              <a:ea typeface="Calibri"/>
              <a:cs typeface="Calibri"/>
              <a:sym typeface="Calibri"/>
            </a:endParaRPr>
          </a:p>
          <a:p>
            <a:pPr indent="-344805" lvl="0" marL="356870" marR="497205" rtl="0" algn="l">
              <a:lnSpc>
                <a:spcPct val="100000"/>
              </a:lnSpc>
              <a:spcBef>
                <a:spcPts val="725"/>
              </a:spcBef>
              <a:spcAft>
                <a:spcPts val="0"/>
              </a:spcAft>
              <a:buClr>
                <a:schemeClr val="dk1"/>
              </a:buClr>
              <a:buSzPts val="1800"/>
              <a:buFont typeface="Calibri"/>
              <a:buAutoNum type="arabicPeriod" startAt="5"/>
            </a:pPr>
            <a:r>
              <a:rPr lang="en-US" sz="1800">
                <a:solidFill>
                  <a:schemeClr val="dk1"/>
                </a:solidFill>
                <a:latin typeface="Calibri"/>
                <a:ea typeface="Calibri"/>
                <a:cs typeface="Calibri"/>
                <a:sym typeface="Calibri"/>
              </a:rPr>
              <a:t>	</a:t>
            </a:r>
            <a:r>
              <a:rPr b="1" lang="en-US" sz="3000">
                <a:solidFill>
                  <a:schemeClr val="dk1"/>
                </a:solidFill>
                <a:latin typeface="Calibri"/>
                <a:ea typeface="Calibri"/>
                <a:cs typeface="Calibri"/>
                <a:sym typeface="Calibri"/>
              </a:rPr>
              <a:t>Knowledge presentation (where visualization and knowledge  representation technique</a:t>
            </a:r>
            <a:r>
              <a:rPr lang="en-US" sz="3000">
                <a:solidFill>
                  <a:schemeClr val="dk1"/>
                </a:solidFill>
                <a:latin typeface="Calibri"/>
                <a:ea typeface="Calibri"/>
                <a:cs typeface="Calibri"/>
                <a:sym typeface="Calibri"/>
              </a:rPr>
              <a:t>are used to present mined knowledge to users)</a:t>
            </a:r>
            <a:endParaRPr sz="30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4"/>
          <p:cNvSpPr txBox="1"/>
          <p:nvPr>
            <p:ph type="title"/>
          </p:nvPr>
        </p:nvSpPr>
        <p:spPr>
          <a:xfrm>
            <a:off x="3231260" y="465200"/>
            <a:ext cx="5422900"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Stages of “Data mining”</a:t>
            </a:r>
            <a:endParaRPr sz="4400"/>
          </a:p>
        </p:txBody>
      </p:sp>
      <p:sp>
        <p:nvSpPr>
          <p:cNvPr id="241" name="Google Shape;241;p24"/>
          <p:cNvSpPr txBox="1"/>
          <p:nvPr/>
        </p:nvSpPr>
        <p:spPr>
          <a:xfrm>
            <a:off x="1188516" y="1609420"/>
            <a:ext cx="5363210" cy="2464435"/>
          </a:xfrm>
          <a:prstGeom prst="rect">
            <a:avLst/>
          </a:prstGeom>
          <a:noFill/>
          <a:ln>
            <a:noFill/>
          </a:ln>
        </p:spPr>
        <p:txBody>
          <a:bodyPr anchorCtr="0" anchor="t" bIns="0" lIns="0" spcFirstLastPara="1" rIns="0" wrap="square" tIns="12050">
            <a:spAutoFit/>
          </a:bodyPr>
          <a:lstStyle/>
          <a:p>
            <a:pPr indent="-307340" lvl="0" marL="319405" marR="0" rtl="0" algn="l">
              <a:lnSpc>
                <a:spcPct val="100000"/>
              </a:lnSpc>
              <a:spcBef>
                <a:spcPts val="0"/>
              </a:spcBef>
              <a:spcAft>
                <a:spcPts val="0"/>
              </a:spcAft>
              <a:buClr>
                <a:schemeClr val="dk1"/>
              </a:buClr>
              <a:buSzPts val="3100"/>
              <a:buFont typeface="Calibri"/>
              <a:buAutoNum type="arabicPeriod"/>
            </a:pPr>
            <a:r>
              <a:rPr lang="en-US" sz="3200">
                <a:solidFill>
                  <a:schemeClr val="dk1"/>
                </a:solidFill>
                <a:latin typeface="Calibri"/>
                <a:ea typeface="Calibri"/>
                <a:cs typeface="Calibri"/>
                <a:sym typeface="Calibri"/>
              </a:rPr>
              <a:t>Exploration:</a:t>
            </a:r>
            <a:endParaRPr sz="3200">
              <a:solidFill>
                <a:schemeClr val="dk1"/>
              </a:solidFill>
              <a:latin typeface="Calibri"/>
              <a:ea typeface="Calibri"/>
              <a:cs typeface="Calibri"/>
              <a:sym typeface="Calibri"/>
            </a:endParaRPr>
          </a:p>
          <a:p>
            <a:pPr indent="-196850" lvl="0" marL="12700" marR="5080" rtl="0" algn="l">
              <a:lnSpc>
                <a:spcPct val="200100"/>
              </a:lnSpc>
              <a:spcBef>
                <a:spcPts val="0"/>
              </a:spcBef>
              <a:spcAft>
                <a:spcPts val="0"/>
              </a:spcAft>
              <a:buClr>
                <a:schemeClr val="dk1"/>
              </a:buClr>
              <a:buSzPts val="3100"/>
              <a:buFont typeface="Calibri"/>
              <a:buAutoNum type="arabicPeriod"/>
            </a:pPr>
            <a:r>
              <a:rPr lang="en-US" sz="3200">
                <a:solidFill>
                  <a:schemeClr val="dk1"/>
                </a:solidFill>
                <a:latin typeface="Calibri"/>
                <a:ea typeface="Calibri"/>
                <a:cs typeface="Calibri"/>
                <a:sym typeface="Calibri"/>
              </a:rPr>
              <a:t>Model building and validation:  3.Deployment:</a:t>
            </a:r>
            <a:endParaRPr sz="32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5"/>
          <p:cNvSpPr txBox="1"/>
          <p:nvPr>
            <p:ph type="title"/>
          </p:nvPr>
        </p:nvSpPr>
        <p:spPr>
          <a:xfrm>
            <a:off x="3231260" y="465200"/>
            <a:ext cx="5422900"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Stages of “Data mining”</a:t>
            </a:r>
            <a:endParaRPr sz="4400"/>
          </a:p>
        </p:txBody>
      </p:sp>
      <p:sp>
        <p:nvSpPr>
          <p:cNvPr id="247" name="Google Shape;247;p25"/>
          <p:cNvSpPr txBox="1"/>
          <p:nvPr/>
        </p:nvSpPr>
        <p:spPr>
          <a:xfrm>
            <a:off x="673404" y="1510650"/>
            <a:ext cx="10466070" cy="2855595"/>
          </a:xfrm>
          <a:prstGeom prst="rect">
            <a:avLst/>
          </a:prstGeom>
          <a:noFill/>
          <a:ln>
            <a:noFill/>
          </a:ln>
        </p:spPr>
        <p:txBody>
          <a:bodyPr anchorCtr="0" anchor="t" bIns="0" lIns="0" spcFirstLastPara="1" rIns="0" wrap="square" tIns="110475">
            <a:spAutoFit/>
          </a:bodyPr>
          <a:lstStyle/>
          <a:p>
            <a:pPr indent="-344805" lvl="0" marL="356870" marR="0" rtl="0" algn="l">
              <a:lnSpc>
                <a:spcPct val="100000"/>
              </a:lnSpc>
              <a:spcBef>
                <a:spcPts val="0"/>
              </a:spcBef>
              <a:spcAft>
                <a:spcPts val="0"/>
              </a:spcAft>
              <a:buClr>
                <a:srgbClr val="FF0000"/>
              </a:buClr>
              <a:buSzPts val="3200"/>
              <a:buFont typeface="Arial"/>
              <a:buChar char="•"/>
            </a:pPr>
            <a:r>
              <a:rPr lang="en-US" sz="3200">
                <a:solidFill>
                  <a:srgbClr val="FF0000"/>
                </a:solidFill>
                <a:latin typeface="Calibri"/>
                <a:ea typeface="Calibri"/>
                <a:cs typeface="Calibri"/>
                <a:sym typeface="Calibri"/>
              </a:rPr>
              <a:t>Exploration:</a:t>
            </a:r>
            <a:endParaRPr sz="3200">
              <a:solidFill>
                <a:schemeClr val="dk1"/>
              </a:solidFill>
              <a:latin typeface="Calibri"/>
              <a:ea typeface="Calibri"/>
              <a:cs typeface="Calibri"/>
              <a:sym typeface="Calibri"/>
            </a:endParaRPr>
          </a:p>
          <a:p>
            <a:pPr indent="-344805" lvl="0" marL="356870" marR="0" rtl="0" algn="l">
              <a:lnSpc>
                <a:spcPct val="100000"/>
              </a:lnSpc>
              <a:spcBef>
                <a:spcPts val="77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This stage involves preparation and collection of data.</a:t>
            </a:r>
            <a:endParaRPr sz="3200">
              <a:solidFill>
                <a:schemeClr val="dk1"/>
              </a:solidFill>
              <a:latin typeface="Calibri"/>
              <a:ea typeface="Calibri"/>
              <a:cs typeface="Calibri"/>
              <a:sym typeface="Calibri"/>
            </a:endParaRPr>
          </a:p>
          <a:p>
            <a:pPr indent="-436245" lvl="0" marL="448309" marR="0" rtl="0" algn="l">
              <a:lnSpc>
                <a:spcPct val="100000"/>
              </a:lnSpc>
              <a:spcBef>
                <a:spcPts val="77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Also involves data cleaning, transformation.</a:t>
            </a:r>
            <a:endParaRPr sz="3200">
              <a:solidFill>
                <a:schemeClr val="dk1"/>
              </a:solidFill>
              <a:latin typeface="Calibri"/>
              <a:ea typeface="Calibri"/>
              <a:cs typeface="Calibri"/>
              <a:sym typeface="Calibri"/>
            </a:endParaRPr>
          </a:p>
          <a:p>
            <a:pPr indent="-344805" lvl="0" marL="356870" marR="5080" rtl="0" algn="l">
              <a:lnSpc>
                <a:spcPct val="100000"/>
              </a:lnSpc>
              <a:spcBef>
                <a:spcPts val="77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3200">
                <a:solidFill>
                  <a:schemeClr val="dk1"/>
                </a:solidFill>
                <a:latin typeface="Calibri"/>
                <a:ea typeface="Calibri"/>
                <a:cs typeface="Calibri"/>
                <a:sym typeface="Calibri"/>
              </a:rPr>
              <a:t>Based on size of data, different tools to analyze the data may  be required.</a:t>
            </a:r>
            <a:endParaRPr sz="32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6"/>
          <p:cNvSpPr txBox="1"/>
          <p:nvPr>
            <p:ph type="title"/>
          </p:nvPr>
        </p:nvSpPr>
        <p:spPr>
          <a:xfrm>
            <a:off x="3252596" y="465200"/>
            <a:ext cx="5380355"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stages of “Data mining”</a:t>
            </a:r>
            <a:endParaRPr sz="4400"/>
          </a:p>
        </p:txBody>
      </p:sp>
      <p:sp>
        <p:nvSpPr>
          <p:cNvPr id="253" name="Google Shape;253;p26"/>
          <p:cNvSpPr txBox="1"/>
          <p:nvPr/>
        </p:nvSpPr>
        <p:spPr>
          <a:xfrm>
            <a:off x="673404" y="1510650"/>
            <a:ext cx="10039350" cy="3343275"/>
          </a:xfrm>
          <a:prstGeom prst="rect">
            <a:avLst/>
          </a:prstGeom>
          <a:noFill/>
          <a:ln>
            <a:noFill/>
          </a:ln>
        </p:spPr>
        <p:txBody>
          <a:bodyPr anchorCtr="0" anchor="t" bIns="0" lIns="0" spcFirstLastPara="1" rIns="0" wrap="square" tIns="110475">
            <a:spAutoFit/>
          </a:bodyPr>
          <a:lstStyle/>
          <a:p>
            <a:pPr indent="0" lvl="0" marL="12700" marR="0" rtl="0" algn="l">
              <a:lnSpc>
                <a:spcPct val="100000"/>
              </a:lnSpc>
              <a:spcBef>
                <a:spcPts val="0"/>
              </a:spcBef>
              <a:spcAft>
                <a:spcPts val="0"/>
              </a:spcAft>
              <a:buNone/>
            </a:pPr>
            <a:r>
              <a:rPr lang="en-US" sz="3200">
                <a:solidFill>
                  <a:srgbClr val="FF0000"/>
                </a:solidFill>
                <a:latin typeface="Calibri"/>
                <a:ea typeface="Calibri"/>
                <a:cs typeface="Calibri"/>
                <a:sym typeface="Calibri"/>
              </a:rPr>
              <a:t>Model building and validation:</a:t>
            </a:r>
            <a:endParaRPr sz="3200">
              <a:solidFill>
                <a:schemeClr val="dk1"/>
              </a:solidFill>
              <a:latin typeface="Calibri"/>
              <a:ea typeface="Calibri"/>
              <a:cs typeface="Calibri"/>
              <a:sym typeface="Calibri"/>
            </a:endParaRPr>
          </a:p>
          <a:p>
            <a:pPr indent="-344805" lvl="0" marL="356870" marR="5080" rtl="0" algn="l">
              <a:lnSpc>
                <a:spcPct val="100000"/>
              </a:lnSpc>
              <a:spcBef>
                <a:spcPts val="77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This stage involves choosing the best model based on their  predictive performance.</a:t>
            </a:r>
            <a:endParaRPr sz="3200">
              <a:solidFill>
                <a:schemeClr val="dk1"/>
              </a:solidFill>
              <a:latin typeface="Calibri"/>
              <a:ea typeface="Calibri"/>
              <a:cs typeface="Calibri"/>
              <a:sym typeface="Calibri"/>
            </a:endParaRPr>
          </a:p>
          <a:p>
            <a:pPr indent="-344805" lvl="0" marL="356870" marR="433069" rtl="0" algn="l">
              <a:lnSpc>
                <a:spcPct val="100000"/>
              </a:lnSpc>
              <a:spcBef>
                <a:spcPts val="775"/>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The model is then applied on the different data sets and  compared for best performance.</a:t>
            </a:r>
            <a:endParaRPr sz="3200">
              <a:solidFill>
                <a:schemeClr val="dk1"/>
              </a:solidFill>
              <a:latin typeface="Calibri"/>
              <a:ea typeface="Calibri"/>
              <a:cs typeface="Calibri"/>
              <a:sym typeface="Calibri"/>
            </a:endParaRPr>
          </a:p>
          <a:p>
            <a:pPr indent="-344805" lvl="0" marL="356870" marR="0" rtl="0" algn="l">
              <a:lnSpc>
                <a:spcPct val="100000"/>
              </a:lnSpc>
              <a:spcBef>
                <a:spcPts val="77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This stage is also called as pattern identification.</a:t>
            </a:r>
            <a:endParaRPr sz="32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7"/>
          <p:cNvSpPr txBox="1"/>
          <p:nvPr>
            <p:ph type="title"/>
          </p:nvPr>
        </p:nvSpPr>
        <p:spPr>
          <a:xfrm>
            <a:off x="3252596" y="465200"/>
            <a:ext cx="5380355"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stages of “Data mining”</a:t>
            </a:r>
            <a:endParaRPr sz="4400"/>
          </a:p>
        </p:txBody>
      </p:sp>
      <p:sp>
        <p:nvSpPr>
          <p:cNvPr id="259" name="Google Shape;259;p27"/>
          <p:cNvSpPr txBox="1"/>
          <p:nvPr/>
        </p:nvSpPr>
        <p:spPr>
          <a:xfrm>
            <a:off x="673404" y="1510650"/>
            <a:ext cx="10208895" cy="2757805"/>
          </a:xfrm>
          <a:prstGeom prst="rect">
            <a:avLst/>
          </a:prstGeom>
          <a:noFill/>
          <a:ln>
            <a:noFill/>
          </a:ln>
        </p:spPr>
        <p:txBody>
          <a:bodyPr anchorCtr="0" anchor="t" bIns="0" lIns="0" spcFirstLastPara="1" rIns="0" wrap="square" tIns="110475">
            <a:spAutoFit/>
          </a:bodyPr>
          <a:lstStyle/>
          <a:p>
            <a:pPr indent="0" lvl="0" marL="12700" marR="0" rtl="0" algn="l">
              <a:lnSpc>
                <a:spcPct val="100000"/>
              </a:lnSpc>
              <a:spcBef>
                <a:spcPts val="0"/>
              </a:spcBef>
              <a:spcAft>
                <a:spcPts val="0"/>
              </a:spcAft>
              <a:buNone/>
            </a:pPr>
            <a:r>
              <a:rPr lang="en-US" sz="3200">
                <a:solidFill>
                  <a:srgbClr val="FF0000"/>
                </a:solidFill>
                <a:latin typeface="Calibri"/>
                <a:ea typeface="Calibri"/>
                <a:cs typeface="Calibri"/>
                <a:sym typeface="Calibri"/>
              </a:rPr>
              <a:t>Deployment:</a:t>
            </a:r>
            <a:endParaRPr sz="3200">
              <a:solidFill>
                <a:schemeClr val="dk1"/>
              </a:solidFill>
              <a:latin typeface="Calibri"/>
              <a:ea typeface="Calibri"/>
              <a:cs typeface="Calibri"/>
              <a:sym typeface="Calibri"/>
            </a:endParaRPr>
          </a:p>
          <a:p>
            <a:pPr indent="-344805" lvl="0" marL="356870" marR="226695" rtl="0" algn="l">
              <a:lnSpc>
                <a:spcPct val="100000"/>
              </a:lnSpc>
              <a:spcBef>
                <a:spcPts val="77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3200">
                <a:solidFill>
                  <a:schemeClr val="dk1"/>
                </a:solidFill>
                <a:latin typeface="Calibri"/>
                <a:ea typeface="Calibri"/>
                <a:cs typeface="Calibri"/>
                <a:sym typeface="Calibri"/>
              </a:rPr>
              <a:t>Based on model selected in previous stage, it is applied to  the data sets.</a:t>
            </a:r>
            <a:endParaRPr sz="3200">
              <a:solidFill>
                <a:schemeClr val="dk1"/>
              </a:solidFill>
              <a:latin typeface="Calibri"/>
              <a:ea typeface="Calibri"/>
              <a:cs typeface="Calibri"/>
              <a:sym typeface="Calibri"/>
            </a:endParaRPr>
          </a:p>
          <a:p>
            <a:pPr indent="-344805" lvl="0" marL="356870" marR="5080" rtl="0" algn="l">
              <a:lnSpc>
                <a:spcPct val="100000"/>
              </a:lnSpc>
              <a:spcBef>
                <a:spcPts val="775"/>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3200">
                <a:solidFill>
                  <a:schemeClr val="dk1"/>
                </a:solidFill>
                <a:latin typeface="Calibri"/>
                <a:ea typeface="Calibri"/>
                <a:cs typeface="Calibri"/>
                <a:sym typeface="Calibri"/>
              </a:rPr>
              <a:t>This is to generate predictions or estimates of the expected  outcome.</a:t>
            </a:r>
            <a:endParaRPr sz="32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8"/>
          <p:cNvSpPr txBox="1"/>
          <p:nvPr>
            <p:ph type="title"/>
          </p:nvPr>
        </p:nvSpPr>
        <p:spPr>
          <a:xfrm>
            <a:off x="594360" y="274638"/>
            <a:ext cx="10698480" cy="688650"/>
          </a:xfrm>
          <a:prstGeom prst="rect">
            <a:avLst/>
          </a:prstGeom>
          <a:noFill/>
          <a:ln>
            <a:noFill/>
          </a:ln>
        </p:spPr>
        <p:txBody>
          <a:bodyPr anchorCtr="0" anchor="ctr" bIns="0" lIns="0" spcFirstLastPara="1" rIns="0" wrap="square" tIns="11425">
            <a:spAutoFit/>
          </a:bodyPr>
          <a:lstStyle/>
          <a:p>
            <a:pPr indent="0" lvl="0" marL="13970" rtl="0" algn="ctr">
              <a:lnSpc>
                <a:spcPct val="100000"/>
              </a:lnSpc>
              <a:spcBef>
                <a:spcPts val="0"/>
              </a:spcBef>
              <a:spcAft>
                <a:spcPts val="0"/>
              </a:spcAft>
              <a:buClr>
                <a:schemeClr val="dk1"/>
              </a:buClr>
              <a:buSzPts val="4400"/>
              <a:buFont typeface="Calibri"/>
              <a:buNone/>
            </a:pPr>
            <a:r>
              <a:rPr lang="en-US"/>
              <a:t>Data  Mining Functionalities/Techniques::</a:t>
            </a:r>
            <a:endParaRPr/>
          </a:p>
        </p:txBody>
      </p:sp>
      <p:sp>
        <p:nvSpPr>
          <p:cNvPr id="265" name="Google Shape;265;p28"/>
          <p:cNvSpPr txBox="1"/>
          <p:nvPr>
            <p:ph idx="1" type="body"/>
          </p:nvPr>
        </p:nvSpPr>
        <p:spPr>
          <a:xfrm>
            <a:off x="594360" y="1600203"/>
            <a:ext cx="1069848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Specifies	What Kinds of Patterns Can Be Mined	using  different data mining techniques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9"/>
          <p:cNvSpPr txBox="1"/>
          <p:nvPr>
            <p:ph type="title"/>
          </p:nvPr>
        </p:nvSpPr>
        <p:spPr>
          <a:xfrm>
            <a:off x="2825623" y="465200"/>
            <a:ext cx="6237605"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Functionalities/Techniques:</a:t>
            </a:r>
            <a:endParaRPr sz="4400"/>
          </a:p>
        </p:txBody>
      </p:sp>
      <p:sp>
        <p:nvSpPr>
          <p:cNvPr id="271" name="Google Shape;271;p29"/>
          <p:cNvSpPr txBox="1"/>
          <p:nvPr/>
        </p:nvSpPr>
        <p:spPr>
          <a:xfrm>
            <a:off x="673404" y="1609420"/>
            <a:ext cx="9751060" cy="3928110"/>
          </a:xfrm>
          <a:prstGeom prst="rect">
            <a:avLst/>
          </a:prstGeom>
          <a:noFill/>
          <a:ln>
            <a:noFill/>
          </a:ln>
        </p:spPr>
        <p:txBody>
          <a:bodyPr anchorCtr="0" anchor="t" bIns="0" lIns="0" spcFirstLastPara="1" rIns="0" wrap="square" tIns="12050">
            <a:spAutoFit/>
          </a:bodyPr>
          <a:lstStyle/>
          <a:p>
            <a:pPr indent="-515619" lvl="0" marL="527685" marR="1273175" rtl="0" algn="l">
              <a:lnSpc>
                <a:spcPct val="100000"/>
              </a:lnSpc>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Concept/Class Description: Characterization and  Discrimination</a:t>
            </a:r>
            <a:endParaRPr sz="3200">
              <a:solidFill>
                <a:schemeClr val="dk1"/>
              </a:solidFill>
              <a:latin typeface="Calibri"/>
              <a:ea typeface="Calibri"/>
              <a:cs typeface="Calibri"/>
              <a:sym typeface="Calibri"/>
            </a:endParaRPr>
          </a:p>
          <a:p>
            <a:pPr indent="-515619" lvl="0" marL="527685" marR="0" rtl="0" algn="l">
              <a:lnSpc>
                <a:spcPct val="100000"/>
              </a:lnSpc>
              <a:spcBef>
                <a:spcPts val="77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Mining Frequent Patterns, Associations and correlations</a:t>
            </a:r>
            <a:endParaRPr sz="3200">
              <a:solidFill>
                <a:schemeClr val="dk1"/>
              </a:solidFill>
              <a:latin typeface="Calibri"/>
              <a:ea typeface="Calibri"/>
              <a:cs typeface="Calibri"/>
              <a:sym typeface="Calibri"/>
            </a:endParaRPr>
          </a:p>
          <a:p>
            <a:pPr indent="-515619" lvl="0" marL="527685" marR="0" rtl="0" algn="l">
              <a:lnSpc>
                <a:spcPct val="100000"/>
              </a:lnSpc>
              <a:spcBef>
                <a:spcPts val="77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Classification and Prediction</a:t>
            </a:r>
            <a:endParaRPr sz="3200">
              <a:solidFill>
                <a:schemeClr val="dk1"/>
              </a:solidFill>
              <a:latin typeface="Calibri"/>
              <a:ea typeface="Calibri"/>
              <a:cs typeface="Calibri"/>
              <a:sym typeface="Calibri"/>
            </a:endParaRPr>
          </a:p>
          <a:p>
            <a:pPr indent="-515619" lvl="0" marL="527685" marR="0" rtl="0" algn="l">
              <a:lnSpc>
                <a:spcPct val="100000"/>
              </a:lnSpc>
              <a:spcBef>
                <a:spcPts val="77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Cluster Analysis</a:t>
            </a:r>
            <a:endParaRPr sz="3200">
              <a:solidFill>
                <a:schemeClr val="dk1"/>
              </a:solidFill>
              <a:latin typeface="Calibri"/>
              <a:ea typeface="Calibri"/>
              <a:cs typeface="Calibri"/>
              <a:sym typeface="Calibri"/>
            </a:endParaRPr>
          </a:p>
          <a:p>
            <a:pPr indent="-515619" lvl="0" marL="527685" marR="0" rtl="0" algn="l">
              <a:lnSpc>
                <a:spcPct val="100000"/>
              </a:lnSpc>
              <a:spcBef>
                <a:spcPts val="77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Outlier Analysis</a:t>
            </a:r>
            <a:endParaRPr sz="3200">
              <a:solidFill>
                <a:schemeClr val="dk1"/>
              </a:solidFill>
              <a:latin typeface="Calibri"/>
              <a:ea typeface="Calibri"/>
              <a:cs typeface="Calibri"/>
              <a:sym typeface="Calibri"/>
            </a:endParaRPr>
          </a:p>
          <a:p>
            <a:pPr indent="-515619" lvl="0" marL="527685" marR="0" rtl="0" algn="l">
              <a:lnSpc>
                <a:spcPct val="100000"/>
              </a:lnSpc>
              <a:spcBef>
                <a:spcPts val="77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Evolution Analysis</a:t>
            </a:r>
            <a:endParaRPr sz="3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594360" y="274638"/>
            <a:ext cx="1069848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Module 1</a:t>
            </a:r>
            <a:endParaRPr/>
          </a:p>
        </p:txBody>
      </p:sp>
      <p:sp>
        <p:nvSpPr>
          <p:cNvPr id="97" name="Google Shape;97;p3"/>
          <p:cNvSpPr txBox="1"/>
          <p:nvPr>
            <p:ph idx="1" type="body"/>
          </p:nvPr>
        </p:nvSpPr>
        <p:spPr>
          <a:xfrm>
            <a:off x="594360" y="1600203"/>
            <a:ext cx="1069848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3200"/>
              <a:buNone/>
            </a:pPr>
            <a:r>
              <a:rPr lang="en-US"/>
              <a:t>Data Mining:- Concepts and Applications, Data Mining Stages, Data Mining Models, Data Warehousing (DWH) and On-Line Analytical Processing (OLAP), Need for Data Warehousing, Challenges, Application of Data Mining Principles, OLTP Vs DWH, Applications of DWH</a:t>
            </a:r>
            <a:endParaRPr/>
          </a:p>
        </p:txBody>
      </p:sp>
      <p:sp>
        <p:nvSpPr>
          <p:cNvPr id="98" name="Google Shape;98;p3"/>
          <p:cNvSpPr txBox="1"/>
          <p:nvPr>
            <p:ph idx="10" type="dt"/>
          </p:nvPr>
        </p:nvSpPr>
        <p:spPr>
          <a:xfrm>
            <a:off x="594360" y="6356353"/>
            <a:ext cx="277368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
          <p:cNvSpPr txBox="1"/>
          <p:nvPr>
            <p:ph idx="11" type="ftr"/>
          </p:nvPr>
        </p:nvSpPr>
        <p:spPr>
          <a:xfrm>
            <a:off x="4061460" y="6356353"/>
            <a:ext cx="37642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00" name="Google Shape;100;p3"/>
          <p:cNvSpPr txBox="1"/>
          <p:nvPr>
            <p:ph idx="12" type="sldNum"/>
          </p:nvPr>
        </p:nvSpPr>
        <p:spPr>
          <a:xfrm>
            <a:off x="8519160" y="6356353"/>
            <a:ext cx="277368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0"/>
          <p:cNvSpPr txBox="1"/>
          <p:nvPr>
            <p:ph type="title"/>
          </p:nvPr>
        </p:nvSpPr>
        <p:spPr>
          <a:xfrm>
            <a:off x="594360" y="274638"/>
            <a:ext cx="10698480" cy="1143000"/>
          </a:xfrm>
          <a:prstGeom prst="rect">
            <a:avLst/>
          </a:prstGeom>
          <a:noFill/>
          <a:ln>
            <a:noFill/>
          </a:ln>
        </p:spPr>
        <p:txBody>
          <a:bodyPr anchorCtr="0" anchor="ctr" bIns="0" lIns="0" spcFirstLastPara="1" rIns="0" wrap="square" tIns="13325">
            <a:spAutoFit/>
          </a:bodyPr>
          <a:lstStyle/>
          <a:p>
            <a:pPr indent="-2942590" lvl="0" marL="2959735" marR="5080" rtl="0" algn="ctr">
              <a:lnSpc>
                <a:spcPct val="100000"/>
              </a:lnSpc>
              <a:spcBef>
                <a:spcPts val="0"/>
              </a:spcBef>
              <a:spcAft>
                <a:spcPts val="0"/>
              </a:spcAft>
              <a:buClr>
                <a:schemeClr val="dk1"/>
              </a:buClr>
              <a:buSzPts val="4400"/>
              <a:buFont typeface="Calibri"/>
              <a:buNone/>
            </a:pPr>
            <a:r>
              <a:rPr lang="en-US"/>
              <a:t>Concept/Class Description: Characterization and  Discrimination</a:t>
            </a:r>
            <a:endParaRPr/>
          </a:p>
        </p:txBody>
      </p:sp>
      <p:sp>
        <p:nvSpPr>
          <p:cNvPr id="277" name="Google Shape;277;p30"/>
          <p:cNvSpPr txBox="1"/>
          <p:nvPr/>
        </p:nvSpPr>
        <p:spPr>
          <a:xfrm>
            <a:off x="673404" y="1524902"/>
            <a:ext cx="10041255" cy="3868420"/>
          </a:xfrm>
          <a:prstGeom prst="rect">
            <a:avLst/>
          </a:prstGeom>
          <a:noFill/>
          <a:ln>
            <a:noFill/>
          </a:ln>
        </p:spPr>
        <p:txBody>
          <a:bodyPr anchorCtr="0" anchor="t" bIns="0" lIns="0" spcFirstLastPara="1" rIns="0" wrap="square" tIns="98425">
            <a:spAutoFit/>
          </a:bodyPr>
          <a:lstStyle/>
          <a:p>
            <a:pPr indent="-344805" lvl="0" marL="356870" marR="0" rtl="0" algn="l">
              <a:lnSpc>
                <a:spcPct val="10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Data entries can be associated with classes or concepts.</a:t>
            </a:r>
            <a:endParaRPr sz="2800">
              <a:solidFill>
                <a:schemeClr val="dk1"/>
              </a:solidFill>
              <a:latin typeface="Calibri"/>
              <a:ea typeface="Calibri"/>
              <a:cs typeface="Calibri"/>
              <a:sym typeface="Calibri"/>
            </a:endParaRPr>
          </a:p>
          <a:p>
            <a:pPr indent="-344805" lvl="0" marL="356870" marR="5080" rtl="0" algn="l">
              <a:lnSpc>
                <a:spcPct val="100000"/>
              </a:lnSpc>
              <a:spcBef>
                <a:spcPts val="67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For example, in the </a:t>
            </a:r>
            <a:r>
              <a:rPr i="1" lang="en-US" sz="2800">
                <a:solidFill>
                  <a:schemeClr val="dk1"/>
                </a:solidFill>
                <a:latin typeface="Calibri"/>
                <a:ea typeface="Calibri"/>
                <a:cs typeface="Calibri"/>
                <a:sym typeface="Calibri"/>
              </a:rPr>
              <a:t>AllElectronics </a:t>
            </a:r>
            <a:r>
              <a:rPr lang="en-US" sz="2800">
                <a:solidFill>
                  <a:schemeClr val="dk1"/>
                </a:solidFill>
                <a:latin typeface="Calibri"/>
                <a:ea typeface="Calibri"/>
                <a:cs typeface="Calibri"/>
                <a:sym typeface="Calibri"/>
              </a:rPr>
              <a:t>store, classes of items </a:t>
            </a:r>
            <a:r>
              <a:rPr lang="en-US" sz="2800">
                <a:solidFill>
                  <a:srgbClr val="FF0000"/>
                </a:solidFill>
                <a:latin typeface="Calibri"/>
                <a:ea typeface="Calibri"/>
                <a:cs typeface="Calibri"/>
                <a:sym typeface="Calibri"/>
              </a:rPr>
              <a:t>for sale </a:t>
            </a:r>
            <a:r>
              <a:rPr lang="en-US" sz="2800">
                <a:solidFill>
                  <a:schemeClr val="dk1"/>
                </a:solidFill>
                <a:latin typeface="Calibri"/>
                <a:ea typeface="Calibri"/>
                <a:cs typeface="Calibri"/>
                <a:sym typeface="Calibri"/>
              </a:rPr>
              <a:t> include </a:t>
            </a:r>
            <a:r>
              <a:rPr i="1" lang="en-US" sz="2800">
                <a:solidFill>
                  <a:schemeClr val="dk1"/>
                </a:solidFill>
                <a:latin typeface="Calibri"/>
                <a:ea typeface="Calibri"/>
                <a:cs typeface="Calibri"/>
                <a:sym typeface="Calibri"/>
              </a:rPr>
              <a:t>computers and printers, and concepts of </a:t>
            </a:r>
            <a:r>
              <a:rPr i="1" lang="en-US" sz="2800">
                <a:solidFill>
                  <a:srgbClr val="FF0000"/>
                </a:solidFill>
                <a:latin typeface="Calibri"/>
                <a:ea typeface="Calibri"/>
                <a:cs typeface="Calibri"/>
                <a:sym typeface="Calibri"/>
              </a:rPr>
              <a:t>customers	</a:t>
            </a:r>
            <a:r>
              <a:rPr lang="en-US" sz="2800">
                <a:solidFill>
                  <a:schemeClr val="dk1"/>
                </a:solidFill>
                <a:latin typeface="Calibri"/>
                <a:ea typeface="Calibri"/>
                <a:cs typeface="Calibri"/>
                <a:sym typeface="Calibri"/>
              </a:rPr>
              <a:t>include  </a:t>
            </a:r>
            <a:r>
              <a:rPr i="1" lang="en-US" sz="2800">
                <a:solidFill>
                  <a:schemeClr val="dk1"/>
                </a:solidFill>
                <a:latin typeface="Calibri"/>
                <a:ea typeface="Calibri"/>
                <a:cs typeface="Calibri"/>
                <a:sym typeface="Calibri"/>
              </a:rPr>
              <a:t>bigSpenders and budgetSpenders.</a:t>
            </a:r>
            <a:endParaRPr sz="2800">
              <a:solidFill>
                <a:schemeClr val="dk1"/>
              </a:solidFill>
              <a:latin typeface="Calibri"/>
              <a:ea typeface="Calibri"/>
              <a:cs typeface="Calibri"/>
              <a:sym typeface="Calibri"/>
            </a:endParaRPr>
          </a:p>
          <a:p>
            <a:pPr indent="-344805" lvl="0" marL="356870" marR="0" rtl="0" algn="l">
              <a:lnSpc>
                <a:spcPct val="100000"/>
              </a:lnSpc>
              <a:spcBef>
                <a:spcPts val="675"/>
              </a:spcBef>
              <a:spcAft>
                <a:spcPts val="0"/>
              </a:spcAft>
              <a:buClr>
                <a:schemeClr val="dk1"/>
              </a:buClr>
              <a:buSzPts val="2800"/>
              <a:buFont typeface="Arial"/>
              <a:buChar char="•"/>
            </a:pPr>
            <a:r>
              <a:rPr i="1" lang="en-US" sz="2800">
                <a:solidFill>
                  <a:schemeClr val="dk1"/>
                </a:solidFill>
                <a:latin typeface="Calibri"/>
                <a:ea typeface="Calibri"/>
                <a:cs typeface="Calibri"/>
                <a:sym typeface="Calibri"/>
              </a:rPr>
              <a:t>It can be useful to describe individual classes</a:t>
            </a:r>
            <a:endParaRPr sz="2800">
              <a:solidFill>
                <a:schemeClr val="dk1"/>
              </a:solidFill>
              <a:latin typeface="Calibri"/>
              <a:ea typeface="Calibri"/>
              <a:cs typeface="Calibri"/>
              <a:sym typeface="Calibri"/>
            </a:endParaRPr>
          </a:p>
          <a:p>
            <a:pPr indent="0" lvl="0" marL="335280" marR="0" rtl="0" algn="l">
              <a:lnSpc>
                <a:spcPct val="100000"/>
              </a:lnSpc>
              <a:spcBef>
                <a:spcPts val="675"/>
              </a:spcBef>
              <a:spcAft>
                <a:spcPts val="0"/>
              </a:spcAft>
              <a:buNone/>
            </a:pPr>
            <a:r>
              <a:rPr lang="en-US" sz="2800">
                <a:solidFill>
                  <a:schemeClr val="dk1"/>
                </a:solidFill>
                <a:latin typeface="Calibri"/>
                <a:ea typeface="Calibri"/>
                <a:cs typeface="Calibri"/>
                <a:sym typeface="Calibri"/>
              </a:rPr>
              <a:t>and concepts in summarized, concise, and yet precise terms.</a:t>
            </a:r>
            <a:endParaRPr sz="2800">
              <a:solidFill>
                <a:schemeClr val="dk1"/>
              </a:solidFill>
              <a:latin typeface="Calibri"/>
              <a:ea typeface="Calibri"/>
              <a:cs typeface="Calibri"/>
              <a:sym typeface="Calibri"/>
            </a:endParaRPr>
          </a:p>
          <a:p>
            <a:pPr indent="-344805" lvl="0" marL="356870" marR="227965" rtl="0" algn="l">
              <a:lnSpc>
                <a:spcPct val="100000"/>
              </a:lnSpc>
              <a:spcBef>
                <a:spcPts val="67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Such descriptions of a class	or a concept are called </a:t>
            </a:r>
            <a:r>
              <a:rPr b="1" lang="en-US" sz="2800">
                <a:solidFill>
                  <a:schemeClr val="dk1"/>
                </a:solidFill>
                <a:latin typeface="Calibri"/>
                <a:ea typeface="Calibri"/>
                <a:cs typeface="Calibri"/>
                <a:sym typeface="Calibri"/>
              </a:rPr>
              <a:t>class/concept  descriptions</a:t>
            </a:r>
            <a:endParaRPr sz="2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1"/>
          <p:cNvSpPr txBox="1"/>
          <p:nvPr>
            <p:ph type="title"/>
          </p:nvPr>
        </p:nvSpPr>
        <p:spPr>
          <a:xfrm>
            <a:off x="594360" y="274638"/>
            <a:ext cx="10698480" cy="1143000"/>
          </a:xfrm>
          <a:prstGeom prst="rect">
            <a:avLst/>
          </a:prstGeom>
          <a:noFill/>
          <a:ln>
            <a:noFill/>
          </a:ln>
        </p:spPr>
        <p:txBody>
          <a:bodyPr anchorCtr="0" anchor="ctr" bIns="0" lIns="0" spcFirstLastPara="1" rIns="0" wrap="square" tIns="13325">
            <a:spAutoFit/>
          </a:bodyPr>
          <a:lstStyle/>
          <a:p>
            <a:pPr indent="-2942590" lvl="0" marL="2959735" marR="5080" rtl="0" algn="ctr">
              <a:lnSpc>
                <a:spcPct val="100000"/>
              </a:lnSpc>
              <a:spcBef>
                <a:spcPts val="0"/>
              </a:spcBef>
              <a:spcAft>
                <a:spcPts val="0"/>
              </a:spcAft>
              <a:buClr>
                <a:schemeClr val="dk1"/>
              </a:buClr>
              <a:buSzPts val="4400"/>
              <a:buFont typeface="Calibri"/>
              <a:buNone/>
            </a:pPr>
            <a:r>
              <a:rPr lang="en-US"/>
              <a:t>Concept/Class Description: Characterization and  Discrimination</a:t>
            </a:r>
            <a:endParaRPr/>
          </a:p>
        </p:txBody>
      </p:sp>
      <p:sp>
        <p:nvSpPr>
          <p:cNvPr id="283" name="Google Shape;283;p31"/>
          <p:cNvSpPr txBox="1"/>
          <p:nvPr/>
        </p:nvSpPr>
        <p:spPr>
          <a:xfrm>
            <a:off x="673404" y="1524902"/>
            <a:ext cx="10041255" cy="3546484"/>
          </a:xfrm>
          <a:prstGeom prst="rect">
            <a:avLst/>
          </a:prstGeom>
          <a:noFill/>
          <a:ln>
            <a:noFill/>
          </a:ln>
        </p:spPr>
        <p:txBody>
          <a:bodyPr anchorCtr="0" anchor="t" bIns="0" lIns="0" spcFirstLastPara="1" rIns="0" wrap="square" tIns="98425">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Concept/Class Description are derived via</a:t>
            </a:r>
            <a:endParaRPr/>
          </a:p>
          <a:p>
            <a:pPr indent="-177800" lvl="1" marL="457200" marR="0" rtl="0" algn="l">
              <a:lnSpc>
                <a:spcPct val="2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Data Characterization</a:t>
            </a:r>
            <a:endParaRPr/>
          </a:p>
          <a:p>
            <a:pPr indent="-177800" lvl="1" marL="457200" marR="0" rtl="0" algn="l">
              <a:lnSpc>
                <a:spcPct val="2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Data Discrimination</a:t>
            </a:r>
            <a:endParaRPr/>
          </a:p>
          <a:p>
            <a:pPr indent="-177800" lvl="1" marL="457200" marR="0" rtl="0" algn="l">
              <a:lnSpc>
                <a:spcPct val="2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Both data characterization and discrimination</a:t>
            </a:r>
            <a:endParaRPr/>
          </a:p>
          <a:p>
            <a:pPr indent="0" lvl="1" marL="457200" marR="0" rtl="0" algn="l">
              <a:spcBef>
                <a:spcPts val="0"/>
              </a:spcBef>
              <a:spcAft>
                <a:spcPts val="0"/>
              </a:spcAft>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2"/>
          <p:cNvSpPr txBox="1"/>
          <p:nvPr>
            <p:ph type="title"/>
          </p:nvPr>
        </p:nvSpPr>
        <p:spPr>
          <a:xfrm>
            <a:off x="594360" y="274638"/>
            <a:ext cx="10698480" cy="1143000"/>
          </a:xfrm>
          <a:prstGeom prst="rect">
            <a:avLst/>
          </a:prstGeom>
          <a:noFill/>
          <a:ln>
            <a:noFill/>
          </a:ln>
        </p:spPr>
        <p:txBody>
          <a:bodyPr anchorCtr="0" anchor="ctr" bIns="0" lIns="0" spcFirstLastPara="1" rIns="0" wrap="square" tIns="13325">
            <a:spAutoFit/>
          </a:bodyPr>
          <a:lstStyle/>
          <a:p>
            <a:pPr indent="-2942590" lvl="0" marL="2959735" marR="5080" rtl="0" algn="ctr">
              <a:lnSpc>
                <a:spcPct val="100000"/>
              </a:lnSpc>
              <a:spcBef>
                <a:spcPts val="0"/>
              </a:spcBef>
              <a:spcAft>
                <a:spcPts val="0"/>
              </a:spcAft>
              <a:buClr>
                <a:schemeClr val="dk1"/>
              </a:buClr>
              <a:buSzPts val="4400"/>
              <a:buFont typeface="Calibri"/>
              <a:buNone/>
            </a:pPr>
            <a:r>
              <a:rPr lang="en-US"/>
              <a:t>Concept/Class Description: Characterization and  Discrimination</a:t>
            </a:r>
            <a:endParaRPr/>
          </a:p>
        </p:txBody>
      </p:sp>
      <p:sp>
        <p:nvSpPr>
          <p:cNvPr id="289" name="Google Shape;289;p32"/>
          <p:cNvSpPr txBox="1"/>
          <p:nvPr/>
        </p:nvSpPr>
        <p:spPr>
          <a:xfrm>
            <a:off x="673404" y="1609420"/>
            <a:ext cx="10418445" cy="3271520"/>
          </a:xfrm>
          <a:prstGeom prst="rect">
            <a:avLst/>
          </a:prstGeom>
          <a:noFill/>
          <a:ln>
            <a:noFill/>
          </a:ln>
        </p:spPr>
        <p:txBody>
          <a:bodyPr anchorCtr="0" anchor="t" bIns="0" lIns="0" spcFirstLastPara="1" rIns="0" wrap="square" tIns="13950">
            <a:spAutoFit/>
          </a:bodyPr>
          <a:lstStyle/>
          <a:p>
            <a:pPr indent="-344805" lvl="0" marL="356870" marR="226059" rtl="0" algn="l">
              <a:lnSpc>
                <a:spcPct val="10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800">
                <a:solidFill>
                  <a:srgbClr val="FF9900"/>
                </a:solidFill>
                <a:latin typeface="Calibri"/>
                <a:ea typeface="Calibri"/>
                <a:cs typeface="Calibri"/>
                <a:sym typeface="Calibri"/>
              </a:rPr>
              <a:t>Data Characterization</a:t>
            </a:r>
            <a:r>
              <a:rPr lang="en-US" sz="2800">
                <a:solidFill>
                  <a:schemeClr val="dk1"/>
                </a:solidFill>
                <a:latin typeface="Calibri"/>
                <a:ea typeface="Calibri"/>
                <a:cs typeface="Calibri"/>
                <a:sym typeface="Calibri"/>
              </a:rPr>
              <a:t>: A data mining system should be able to  produce a description summarizing the characteristics of customers.</a:t>
            </a:r>
            <a:endParaRPr sz="28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Clr>
                <a:schemeClr val="dk1"/>
              </a:buClr>
              <a:buSzPts val="4050"/>
              <a:buFont typeface="Arial"/>
              <a:buNone/>
            </a:pPr>
            <a:r>
              <a:t/>
            </a:r>
            <a:endParaRPr sz="405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Example: The characteristics of customers who spend more than</a:t>
            </a:r>
            <a:endParaRPr sz="2800">
              <a:solidFill>
                <a:schemeClr val="dk1"/>
              </a:solidFill>
              <a:latin typeface="Calibri"/>
              <a:ea typeface="Calibri"/>
              <a:cs typeface="Calibri"/>
              <a:sym typeface="Calibri"/>
            </a:endParaRPr>
          </a:p>
          <a:p>
            <a:pPr indent="0" lvl="0" marL="356870" marR="0" rtl="0" algn="l">
              <a:lnSpc>
                <a:spcPct val="100000"/>
              </a:lnSpc>
              <a:spcBef>
                <a:spcPts val="5"/>
              </a:spcBef>
              <a:spcAft>
                <a:spcPts val="0"/>
              </a:spcAft>
              <a:buNone/>
            </a:pPr>
            <a:r>
              <a:rPr lang="en-US" sz="2800">
                <a:solidFill>
                  <a:schemeClr val="dk1"/>
                </a:solidFill>
                <a:latin typeface="Calibri"/>
                <a:ea typeface="Calibri"/>
                <a:cs typeface="Calibri"/>
                <a:sym typeface="Calibri"/>
              </a:rPr>
              <a:t>$1000 a year at (some store called ) AllElectronics.</a:t>
            </a:r>
            <a:endParaRPr sz="2800">
              <a:solidFill>
                <a:schemeClr val="dk1"/>
              </a:solidFill>
              <a:latin typeface="Calibri"/>
              <a:ea typeface="Calibri"/>
              <a:cs typeface="Calibri"/>
              <a:sym typeface="Calibri"/>
            </a:endParaRPr>
          </a:p>
          <a:p>
            <a:pPr indent="-344805" lvl="0" marL="356870" marR="5080" rtl="0" algn="l">
              <a:lnSpc>
                <a:spcPct val="100000"/>
              </a:lnSpc>
              <a:spcBef>
                <a:spcPts val="675"/>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The result can be a general profile such as age, employment status or  credit ratings.</a:t>
            </a:r>
            <a:endParaRPr sz="28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3"/>
          <p:cNvSpPr txBox="1"/>
          <p:nvPr>
            <p:ph type="title"/>
          </p:nvPr>
        </p:nvSpPr>
        <p:spPr>
          <a:xfrm>
            <a:off x="594360" y="274638"/>
            <a:ext cx="10698480" cy="1143000"/>
          </a:xfrm>
          <a:prstGeom prst="rect">
            <a:avLst/>
          </a:prstGeom>
          <a:noFill/>
          <a:ln>
            <a:noFill/>
          </a:ln>
        </p:spPr>
        <p:txBody>
          <a:bodyPr anchorCtr="0" anchor="ctr" bIns="0" lIns="0" spcFirstLastPara="1" rIns="0" wrap="square" tIns="13325">
            <a:spAutoFit/>
          </a:bodyPr>
          <a:lstStyle/>
          <a:p>
            <a:pPr indent="-2942590" lvl="0" marL="2959735" marR="5080" rtl="0" algn="ctr">
              <a:lnSpc>
                <a:spcPct val="100000"/>
              </a:lnSpc>
              <a:spcBef>
                <a:spcPts val="0"/>
              </a:spcBef>
              <a:spcAft>
                <a:spcPts val="0"/>
              </a:spcAft>
              <a:buClr>
                <a:schemeClr val="dk1"/>
              </a:buClr>
              <a:buSzPts val="4400"/>
              <a:buFont typeface="Calibri"/>
              <a:buNone/>
            </a:pPr>
            <a:r>
              <a:rPr lang="en-US"/>
              <a:t>Concept/Class Description: Characterization and  Discrimination</a:t>
            </a:r>
            <a:endParaRPr/>
          </a:p>
        </p:txBody>
      </p:sp>
      <p:sp>
        <p:nvSpPr>
          <p:cNvPr id="295" name="Google Shape;295;p33"/>
          <p:cNvSpPr txBox="1"/>
          <p:nvPr/>
        </p:nvSpPr>
        <p:spPr>
          <a:xfrm>
            <a:off x="673404" y="1609420"/>
            <a:ext cx="10418445" cy="3271520"/>
          </a:xfrm>
          <a:prstGeom prst="rect">
            <a:avLst/>
          </a:prstGeom>
          <a:noFill/>
          <a:ln>
            <a:noFill/>
          </a:ln>
        </p:spPr>
        <p:txBody>
          <a:bodyPr anchorCtr="0" anchor="t" bIns="0" lIns="0" spcFirstLastPara="1" rIns="0" wrap="square" tIns="13950">
            <a:spAutoFit/>
          </a:bodyPr>
          <a:lstStyle/>
          <a:p>
            <a:pPr indent="-344805" lvl="0" marL="356870" marR="226059" rtl="0" algn="l">
              <a:lnSpc>
                <a:spcPct val="10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800">
                <a:solidFill>
                  <a:srgbClr val="FF9900"/>
                </a:solidFill>
                <a:latin typeface="Calibri"/>
                <a:ea typeface="Calibri"/>
                <a:cs typeface="Calibri"/>
                <a:sym typeface="Calibri"/>
              </a:rPr>
              <a:t>Data Characterization</a:t>
            </a:r>
            <a:r>
              <a:rPr lang="en-US" sz="2800">
                <a:solidFill>
                  <a:schemeClr val="dk1"/>
                </a:solidFill>
                <a:latin typeface="Calibri"/>
                <a:ea typeface="Calibri"/>
                <a:cs typeface="Calibri"/>
                <a:sym typeface="Calibri"/>
              </a:rPr>
              <a:t>: A data mining system should be able to  produce a description summarizing the characteristics of customers.</a:t>
            </a:r>
            <a:endParaRPr sz="28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Clr>
                <a:schemeClr val="dk1"/>
              </a:buClr>
              <a:buSzPts val="4050"/>
              <a:buFont typeface="Arial"/>
              <a:buNone/>
            </a:pPr>
            <a:r>
              <a:t/>
            </a:r>
            <a:endParaRPr sz="405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Example: The characteristics of customers who spend more than</a:t>
            </a:r>
            <a:endParaRPr sz="2800">
              <a:solidFill>
                <a:schemeClr val="dk1"/>
              </a:solidFill>
              <a:latin typeface="Calibri"/>
              <a:ea typeface="Calibri"/>
              <a:cs typeface="Calibri"/>
              <a:sym typeface="Calibri"/>
            </a:endParaRPr>
          </a:p>
          <a:p>
            <a:pPr indent="0" lvl="0" marL="356870" marR="0" rtl="0" algn="l">
              <a:lnSpc>
                <a:spcPct val="100000"/>
              </a:lnSpc>
              <a:spcBef>
                <a:spcPts val="5"/>
              </a:spcBef>
              <a:spcAft>
                <a:spcPts val="0"/>
              </a:spcAft>
              <a:buNone/>
            </a:pPr>
            <a:r>
              <a:rPr lang="en-US" sz="2800">
                <a:solidFill>
                  <a:schemeClr val="dk1"/>
                </a:solidFill>
                <a:latin typeface="Calibri"/>
                <a:ea typeface="Calibri"/>
                <a:cs typeface="Calibri"/>
                <a:sym typeface="Calibri"/>
              </a:rPr>
              <a:t>$1000 a year at (some store called ) AllElectronics.</a:t>
            </a:r>
            <a:endParaRPr sz="2800">
              <a:solidFill>
                <a:schemeClr val="dk1"/>
              </a:solidFill>
              <a:latin typeface="Calibri"/>
              <a:ea typeface="Calibri"/>
              <a:cs typeface="Calibri"/>
              <a:sym typeface="Calibri"/>
            </a:endParaRPr>
          </a:p>
          <a:p>
            <a:pPr indent="-344805" lvl="0" marL="356870" marR="5080" rtl="0" algn="l">
              <a:lnSpc>
                <a:spcPct val="100000"/>
              </a:lnSpc>
              <a:spcBef>
                <a:spcPts val="675"/>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The result can be a general profile such as age, employment status or  credit ratings.</a:t>
            </a:r>
            <a:endParaRPr sz="2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4"/>
          <p:cNvSpPr txBox="1"/>
          <p:nvPr>
            <p:ph type="title"/>
          </p:nvPr>
        </p:nvSpPr>
        <p:spPr>
          <a:xfrm>
            <a:off x="4106036" y="529209"/>
            <a:ext cx="3676650" cy="574040"/>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rgbClr val="FF9900"/>
              </a:buClr>
              <a:buSzPts val="3600"/>
              <a:buFont typeface="Calibri"/>
              <a:buNone/>
            </a:pPr>
            <a:r>
              <a:rPr lang="en-US" sz="3600">
                <a:solidFill>
                  <a:srgbClr val="FF9900"/>
                </a:solidFill>
              </a:rPr>
              <a:t>Data Discrimination</a:t>
            </a:r>
            <a:endParaRPr sz="3600"/>
          </a:p>
        </p:txBody>
      </p:sp>
      <p:sp>
        <p:nvSpPr>
          <p:cNvPr id="301" name="Google Shape;301;p34"/>
          <p:cNvSpPr txBox="1"/>
          <p:nvPr/>
        </p:nvSpPr>
        <p:spPr>
          <a:xfrm>
            <a:off x="673404" y="1566748"/>
            <a:ext cx="10260330" cy="4995855"/>
          </a:xfrm>
          <a:prstGeom prst="rect">
            <a:avLst/>
          </a:prstGeom>
          <a:noFill/>
          <a:ln>
            <a:noFill/>
          </a:ln>
        </p:spPr>
        <p:txBody>
          <a:bodyPr anchorCtr="0" anchor="t" bIns="0" lIns="0" spcFirstLastPara="1" rIns="0" wrap="square" tIns="56500">
            <a:spAutoFit/>
          </a:bodyPr>
          <a:lstStyle/>
          <a:p>
            <a:pPr indent="-344805" lvl="0" marL="356870" marR="5080" rtl="0" algn="l">
              <a:lnSpc>
                <a:spcPct val="90000"/>
              </a:lnSpc>
              <a:spcBef>
                <a:spcPts val="0"/>
              </a:spcBef>
              <a:spcAft>
                <a:spcPts val="0"/>
              </a:spcAft>
              <a:buClr>
                <a:srgbClr val="FF9900"/>
              </a:buClr>
              <a:buSzPts val="2800"/>
              <a:buFont typeface="Arial"/>
              <a:buChar char="•"/>
            </a:pPr>
            <a:r>
              <a:rPr lang="en-US" sz="2800">
                <a:solidFill>
                  <a:srgbClr val="FF9900"/>
                </a:solidFill>
                <a:latin typeface="Calibri"/>
                <a:ea typeface="Calibri"/>
                <a:cs typeface="Calibri"/>
                <a:sym typeface="Calibri"/>
              </a:rPr>
              <a:t>Data Discrimination</a:t>
            </a:r>
            <a:r>
              <a:rPr lang="en-US" sz="2800">
                <a:solidFill>
                  <a:schemeClr val="dk1"/>
                </a:solidFill>
                <a:latin typeface="Calibri"/>
                <a:ea typeface="Calibri"/>
                <a:cs typeface="Calibri"/>
                <a:sym typeface="Calibri"/>
              </a:rPr>
              <a:t>: It is a comparison of the general features of  targeting class data objects with the general features of objects from  one or a set of contrasting classes.</a:t>
            </a:r>
            <a:endParaRPr sz="2800">
              <a:solidFill>
                <a:schemeClr val="dk1"/>
              </a:solidFill>
              <a:latin typeface="Calibri"/>
              <a:ea typeface="Calibri"/>
              <a:cs typeface="Calibri"/>
              <a:sym typeface="Calibri"/>
            </a:endParaRPr>
          </a:p>
          <a:p>
            <a:pPr indent="-344805" lvl="0" marL="356870" marR="0" rtl="0" algn="l">
              <a:lnSpc>
                <a:spcPct val="100000"/>
              </a:lnSpc>
              <a:spcBef>
                <a:spcPts val="34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User can specify target and contrasting classes.</a:t>
            </a:r>
            <a:endParaRPr sz="2800">
              <a:solidFill>
                <a:schemeClr val="dk1"/>
              </a:solidFill>
              <a:latin typeface="Calibri"/>
              <a:ea typeface="Calibri"/>
              <a:cs typeface="Calibri"/>
              <a:sym typeface="Calibri"/>
            </a:endParaRPr>
          </a:p>
          <a:p>
            <a:pPr indent="-344805" lvl="0" marL="356870" marR="0" rtl="0" algn="l">
              <a:spcBef>
                <a:spcPts val="34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summarizing the data of the class under study </a:t>
            </a:r>
            <a:r>
              <a:rPr lang="en-US" sz="2800">
                <a:solidFill>
                  <a:schemeClr val="dk1"/>
                </a:solidFill>
                <a:latin typeface="Calibri"/>
                <a:ea typeface="Calibri"/>
                <a:cs typeface="Calibri"/>
                <a:sym typeface="Calibri"/>
              </a:rPr>
              <a:t>(often called the target class)</a:t>
            </a:r>
            <a:endParaRPr/>
          </a:p>
          <a:p>
            <a:pPr indent="0" lvl="0" marL="0" marR="0" rtl="0" algn="l">
              <a:lnSpc>
                <a:spcPct val="100000"/>
              </a:lnSpc>
              <a:spcBef>
                <a:spcPts val="35"/>
              </a:spcBef>
              <a:spcAft>
                <a:spcPts val="0"/>
              </a:spcAft>
              <a:buClr>
                <a:schemeClr val="dk1"/>
              </a:buClr>
              <a:buSzPts val="3800"/>
              <a:buFont typeface="Calibri"/>
              <a:buNone/>
            </a:pPr>
            <a:r>
              <a:t/>
            </a:r>
            <a:endParaRPr sz="3800">
              <a:solidFill>
                <a:schemeClr val="dk1"/>
              </a:solidFill>
              <a:latin typeface="Times New Roman"/>
              <a:ea typeface="Times New Roman"/>
              <a:cs typeface="Times New Roman"/>
              <a:sym typeface="Times New Roman"/>
            </a:endParaRPr>
          </a:p>
          <a:p>
            <a:pPr indent="-344805" lvl="0" marL="356870" marR="822325" rtl="0" algn="l">
              <a:lnSpc>
                <a:spcPct val="108214"/>
              </a:lnSpc>
              <a:spcBef>
                <a:spcPts val="5"/>
              </a:spcBef>
              <a:spcAft>
                <a:spcPts val="0"/>
              </a:spcAft>
              <a:buClr>
                <a:srgbClr val="FF0000"/>
              </a:buClr>
              <a:buSzPts val="2800"/>
              <a:buFont typeface="Arial"/>
              <a:buChar char="•"/>
            </a:pPr>
            <a:r>
              <a:rPr lang="en-US" sz="2800">
                <a:solidFill>
                  <a:srgbClr val="FF0000"/>
                </a:solidFill>
                <a:latin typeface="Calibri"/>
                <a:ea typeface="Calibri"/>
                <a:cs typeface="Calibri"/>
                <a:sym typeface="Calibri"/>
              </a:rPr>
              <a:t>Example: compare customers who shop for computer products  regularly with those who rarely shop for such products</a:t>
            </a:r>
            <a:endParaRPr sz="2800">
              <a:solidFill>
                <a:schemeClr val="dk1"/>
              </a:solidFill>
              <a:latin typeface="Calibri"/>
              <a:ea typeface="Calibri"/>
              <a:cs typeface="Calibri"/>
              <a:sym typeface="Calibri"/>
            </a:endParaRPr>
          </a:p>
          <a:p>
            <a:pPr indent="-344805" lvl="0" marL="356870" marR="1719579" rtl="0" algn="l">
              <a:lnSpc>
                <a:spcPct val="143892"/>
              </a:lnSpc>
              <a:spcBef>
                <a:spcPts val="2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resulting description provides a general comparative  profile of these customers</a:t>
            </a:r>
            <a:endParaRPr sz="28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5"/>
          <p:cNvSpPr txBox="1"/>
          <p:nvPr>
            <p:ph type="title"/>
          </p:nvPr>
        </p:nvSpPr>
        <p:spPr>
          <a:xfrm>
            <a:off x="1042212" y="547497"/>
            <a:ext cx="9796780" cy="544830"/>
          </a:xfrm>
          <a:prstGeom prst="rect">
            <a:avLst/>
          </a:prstGeom>
          <a:noFill/>
          <a:ln>
            <a:noFill/>
          </a:ln>
        </p:spPr>
        <p:txBody>
          <a:bodyPr anchorCtr="0" anchor="ctr" bIns="0" lIns="0" spcFirstLastPara="1" rIns="0" wrap="square" tIns="13325">
            <a:spAutoFit/>
          </a:bodyPr>
          <a:lstStyle/>
          <a:p>
            <a:pPr indent="0" lvl="0" marL="12700" rtl="0" algn="ctr">
              <a:lnSpc>
                <a:spcPct val="100000"/>
              </a:lnSpc>
              <a:spcBef>
                <a:spcPts val="0"/>
              </a:spcBef>
              <a:spcAft>
                <a:spcPts val="0"/>
              </a:spcAft>
              <a:buClr>
                <a:schemeClr val="dk1"/>
              </a:buClr>
              <a:buSzPts val="4400"/>
              <a:buFont typeface="Calibri"/>
              <a:buNone/>
            </a:pPr>
            <a:r>
              <a:rPr lang="en-US"/>
              <a:t>Mining Frequent Patterns, Associations and correlations</a:t>
            </a:r>
            <a:endParaRPr/>
          </a:p>
        </p:txBody>
      </p:sp>
      <p:sp>
        <p:nvSpPr>
          <p:cNvPr id="307" name="Google Shape;307;p35"/>
          <p:cNvSpPr txBox="1"/>
          <p:nvPr/>
        </p:nvSpPr>
        <p:spPr>
          <a:xfrm>
            <a:off x="673404" y="1521028"/>
            <a:ext cx="10408920" cy="3161665"/>
          </a:xfrm>
          <a:prstGeom prst="rect">
            <a:avLst/>
          </a:prstGeom>
          <a:noFill/>
          <a:ln>
            <a:noFill/>
          </a:ln>
        </p:spPr>
        <p:txBody>
          <a:bodyPr anchorCtr="0" anchor="t" bIns="0" lIns="0" spcFirstLastPara="1" rIns="0" wrap="square" tIns="105400">
            <a:spAutoFit/>
          </a:bodyPr>
          <a:lstStyle/>
          <a:p>
            <a:pPr indent="-344805" lvl="0" marL="356870" marR="5080" rtl="0" algn="l">
              <a:lnSpc>
                <a:spcPct val="96250"/>
              </a:lnSpc>
              <a:spcBef>
                <a:spcPts val="0"/>
              </a:spcBef>
              <a:spcAft>
                <a:spcPts val="0"/>
              </a:spcAft>
              <a:buClr>
                <a:srgbClr val="FF9900"/>
              </a:buClr>
              <a:buSzPts val="3200"/>
              <a:buFont typeface="Arial"/>
              <a:buChar char="•"/>
            </a:pPr>
            <a:r>
              <a:rPr lang="en-US" sz="3200">
                <a:solidFill>
                  <a:srgbClr val="FF9900"/>
                </a:solidFill>
                <a:latin typeface="Calibri"/>
                <a:ea typeface="Calibri"/>
                <a:cs typeface="Calibri"/>
                <a:sym typeface="Calibri"/>
              </a:rPr>
              <a:t>Frequent Patterns </a:t>
            </a:r>
            <a:r>
              <a:rPr lang="en-US" sz="3200">
                <a:solidFill>
                  <a:schemeClr val="dk1"/>
                </a:solidFill>
                <a:latin typeface="Calibri"/>
                <a:ea typeface="Calibri"/>
                <a:cs typeface="Calibri"/>
                <a:sym typeface="Calibri"/>
              </a:rPr>
              <a:t>: as the name suggests patterns that occur  frequently in data.</a:t>
            </a:r>
            <a:endParaRPr sz="3200">
              <a:solidFill>
                <a:schemeClr val="dk1"/>
              </a:solidFill>
              <a:latin typeface="Calibri"/>
              <a:ea typeface="Calibri"/>
              <a:cs typeface="Calibri"/>
              <a:sym typeface="Calibri"/>
            </a:endParaRPr>
          </a:p>
          <a:p>
            <a:pPr indent="0" lvl="0" marL="0" marR="0" rtl="0" algn="l">
              <a:lnSpc>
                <a:spcPct val="100000"/>
              </a:lnSpc>
              <a:spcBef>
                <a:spcPts val="5"/>
              </a:spcBef>
              <a:spcAft>
                <a:spcPts val="0"/>
              </a:spcAft>
              <a:buClr>
                <a:schemeClr val="dk1"/>
              </a:buClr>
              <a:buSzPts val="3350"/>
              <a:buFont typeface="Calibri"/>
              <a:buNone/>
            </a:pPr>
            <a:r>
              <a:t/>
            </a:r>
            <a:endParaRPr sz="3350">
              <a:solidFill>
                <a:schemeClr val="dk1"/>
              </a:solidFill>
              <a:latin typeface="Times New Roman"/>
              <a:ea typeface="Times New Roman"/>
              <a:cs typeface="Times New Roman"/>
              <a:sym typeface="Times New Roman"/>
            </a:endParaRPr>
          </a:p>
          <a:p>
            <a:pPr indent="-344805" lvl="0" marL="356870" marR="0" rtl="0" algn="l">
              <a:lnSpc>
                <a:spcPct val="100000"/>
              </a:lnSpc>
              <a:spcBef>
                <a:spcPts val="5"/>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It includes</a:t>
            </a:r>
            <a:endParaRPr sz="3200">
              <a:solidFill>
                <a:schemeClr val="dk1"/>
              </a:solidFill>
              <a:latin typeface="Calibri"/>
              <a:ea typeface="Calibri"/>
              <a:cs typeface="Calibri"/>
              <a:sym typeface="Calibri"/>
            </a:endParaRPr>
          </a:p>
          <a:p>
            <a:pPr indent="-515619" lvl="1" marL="926464" marR="0" rtl="0" algn="l">
              <a:lnSpc>
                <a:spcPct val="100000"/>
              </a:lnSpc>
              <a:spcBef>
                <a:spcPts val="15"/>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itemset</a:t>
            </a:r>
            <a:endParaRPr b="0" i="0" sz="2800" u="none" cap="none" strike="noStrike">
              <a:solidFill>
                <a:schemeClr val="dk1"/>
              </a:solidFill>
              <a:latin typeface="Calibri"/>
              <a:ea typeface="Calibri"/>
              <a:cs typeface="Calibri"/>
              <a:sym typeface="Calibri"/>
            </a:endParaRPr>
          </a:p>
          <a:p>
            <a:pPr indent="-515619" lvl="1" marL="926464" marR="0" rtl="0" algn="l">
              <a:lnSpc>
                <a:spcPct val="100000"/>
              </a:lnSpc>
              <a:spcBef>
                <a:spcPts val="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subsequences</a:t>
            </a:r>
            <a:endParaRPr b="0" i="0" sz="2800" u="none" cap="none" strike="noStrike">
              <a:solidFill>
                <a:schemeClr val="dk1"/>
              </a:solidFill>
              <a:latin typeface="Calibri"/>
              <a:ea typeface="Calibri"/>
              <a:cs typeface="Calibri"/>
              <a:sym typeface="Calibri"/>
            </a:endParaRPr>
          </a:p>
          <a:p>
            <a:pPr indent="-515619" lvl="1" marL="926464" marR="0" rtl="0" algn="l">
              <a:lnSpc>
                <a:spcPct val="100000"/>
              </a:lnSpc>
              <a:spcBef>
                <a:spcPts val="5"/>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sub structures</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6"/>
          <p:cNvSpPr txBox="1"/>
          <p:nvPr/>
        </p:nvSpPr>
        <p:spPr>
          <a:xfrm>
            <a:off x="673404" y="1545717"/>
            <a:ext cx="10514330" cy="4287712"/>
          </a:xfrm>
          <a:prstGeom prst="rect">
            <a:avLst/>
          </a:prstGeom>
          <a:noFill/>
          <a:ln>
            <a:noFill/>
          </a:ln>
        </p:spPr>
        <p:txBody>
          <a:bodyPr anchorCtr="0" anchor="t" bIns="0" lIns="0" spcFirstLastPara="1" rIns="0" wrap="square" tIns="85725">
            <a:spAutoFit/>
          </a:bodyPr>
          <a:lstStyle/>
          <a:p>
            <a:pPr indent="-344805" lvl="0" marL="356870" marR="697865" rtl="0" algn="l">
              <a:lnSpc>
                <a:spcPct val="96000"/>
              </a:lnSpc>
              <a:spcBef>
                <a:spcPts val="0"/>
              </a:spcBef>
              <a:spcAft>
                <a:spcPts val="0"/>
              </a:spcAft>
              <a:buClr>
                <a:schemeClr val="dk1"/>
              </a:buClr>
              <a:buSzPts val="2500"/>
              <a:buFont typeface="Arial"/>
              <a:buChar char="•"/>
            </a:pPr>
            <a:r>
              <a:rPr lang="en-US" sz="2500">
                <a:solidFill>
                  <a:schemeClr val="dk1"/>
                </a:solidFill>
                <a:latin typeface="Calibri"/>
                <a:ea typeface="Calibri"/>
                <a:cs typeface="Calibri"/>
                <a:sym typeface="Calibri"/>
              </a:rPr>
              <a:t>A </a:t>
            </a:r>
            <a:r>
              <a:rPr i="1" lang="en-US" sz="2500">
                <a:solidFill>
                  <a:srgbClr val="FF0000"/>
                </a:solidFill>
                <a:latin typeface="Calibri"/>
                <a:ea typeface="Calibri"/>
                <a:cs typeface="Calibri"/>
                <a:sym typeface="Calibri"/>
              </a:rPr>
              <a:t>frequent itemset </a:t>
            </a:r>
            <a:r>
              <a:rPr i="1" lang="en-US" sz="2500">
                <a:solidFill>
                  <a:schemeClr val="dk1"/>
                </a:solidFill>
                <a:latin typeface="Calibri"/>
                <a:ea typeface="Calibri"/>
                <a:cs typeface="Calibri"/>
                <a:sym typeface="Calibri"/>
              </a:rPr>
              <a:t>typically refers to a set of items that frequently appear  together </a:t>
            </a:r>
            <a:r>
              <a:rPr lang="en-US" sz="2500">
                <a:solidFill>
                  <a:schemeClr val="dk1"/>
                </a:solidFill>
                <a:latin typeface="Calibri"/>
                <a:ea typeface="Calibri"/>
                <a:cs typeface="Calibri"/>
                <a:sym typeface="Calibri"/>
              </a:rPr>
              <a:t>in a transactional data set, such as milk and bread.</a:t>
            </a:r>
            <a:endParaRPr sz="25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Clr>
                <a:schemeClr val="dk1"/>
              </a:buClr>
              <a:buSzPts val="3100"/>
              <a:buFont typeface="Calibri"/>
              <a:buNone/>
            </a:pPr>
            <a:r>
              <a:t/>
            </a:r>
            <a:endParaRPr sz="3100">
              <a:solidFill>
                <a:schemeClr val="dk1"/>
              </a:solidFill>
              <a:latin typeface="Times New Roman"/>
              <a:ea typeface="Times New Roman"/>
              <a:cs typeface="Times New Roman"/>
              <a:sym typeface="Times New Roman"/>
            </a:endParaRPr>
          </a:p>
          <a:p>
            <a:pPr indent="-344805" lvl="0" marL="356870" marR="5080" rtl="0" algn="l">
              <a:lnSpc>
                <a:spcPct val="96000"/>
              </a:lnSpc>
              <a:spcBef>
                <a:spcPts val="5"/>
              </a:spcBef>
              <a:spcAft>
                <a:spcPts val="0"/>
              </a:spcAft>
              <a:buClr>
                <a:schemeClr val="dk1"/>
              </a:buClr>
              <a:buSzPts val="2500"/>
              <a:buFont typeface="Arial"/>
              <a:buChar char="•"/>
            </a:pPr>
            <a:r>
              <a:rPr lang="en-US" sz="2500">
                <a:solidFill>
                  <a:schemeClr val="dk1"/>
                </a:solidFill>
                <a:latin typeface="Calibri"/>
                <a:ea typeface="Calibri"/>
                <a:cs typeface="Calibri"/>
                <a:sym typeface="Calibri"/>
              </a:rPr>
              <a:t>A </a:t>
            </a:r>
            <a:r>
              <a:rPr lang="en-US" sz="2500">
                <a:solidFill>
                  <a:srgbClr val="FF0000"/>
                </a:solidFill>
                <a:latin typeface="Calibri"/>
                <a:ea typeface="Calibri"/>
                <a:cs typeface="Calibri"/>
                <a:sym typeface="Calibri"/>
              </a:rPr>
              <a:t>frequently occurring subsequence</a:t>
            </a:r>
            <a:r>
              <a:rPr lang="en-US" sz="2500">
                <a:solidFill>
                  <a:schemeClr val="dk1"/>
                </a:solidFill>
                <a:latin typeface="Calibri"/>
                <a:ea typeface="Calibri"/>
                <a:cs typeface="Calibri"/>
                <a:sym typeface="Calibri"/>
              </a:rPr>
              <a:t>,such as the pattern that customers tend  to purchase first a PC, followed by a digital camera, and then a memory card, is  a (</a:t>
            </a:r>
            <a:r>
              <a:rPr i="1" lang="en-US" sz="2500">
                <a:solidFill>
                  <a:schemeClr val="dk1"/>
                </a:solidFill>
                <a:latin typeface="Calibri"/>
                <a:ea typeface="Calibri"/>
                <a:cs typeface="Calibri"/>
                <a:sym typeface="Calibri"/>
              </a:rPr>
              <a:t>frequent) sequential pattern.</a:t>
            </a:r>
            <a:endParaRPr sz="2500">
              <a:solidFill>
                <a:schemeClr val="dk1"/>
              </a:solidFill>
              <a:latin typeface="Calibri"/>
              <a:ea typeface="Calibri"/>
              <a:cs typeface="Calibri"/>
              <a:sym typeface="Calibri"/>
            </a:endParaRPr>
          </a:p>
          <a:p>
            <a:pPr indent="0" lvl="0" marL="0" marR="0" rtl="0" algn="l">
              <a:lnSpc>
                <a:spcPct val="100000"/>
              </a:lnSpc>
              <a:spcBef>
                <a:spcPts val="40"/>
              </a:spcBef>
              <a:spcAft>
                <a:spcPts val="0"/>
              </a:spcAft>
              <a:buClr>
                <a:schemeClr val="dk1"/>
              </a:buClr>
              <a:buSzPts val="3100"/>
              <a:buFont typeface="Calibri"/>
              <a:buNone/>
            </a:pPr>
            <a:r>
              <a:t/>
            </a:r>
            <a:endParaRPr sz="3100">
              <a:solidFill>
                <a:schemeClr val="dk1"/>
              </a:solidFill>
              <a:latin typeface="Times New Roman"/>
              <a:ea typeface="Times New Roman"/>
              <a:cs typeface="Times New Roman"/>
              <a:sym typeface="Times New Roman"/>
            </a:endParaRPr>
          </a:p>
          <a:p>
            <a:pPr indent="-344805" lvl="0" marL="356870" marR="130810" rtl="0" algn="l">
              <a:lnSpc>
                <a:spcPct val="96000"/>
              </a:lnSpc>
              <a:spcBef>
                <a:spcPts val="0"/>
              </a:spcBef>
              <a:spcAft>
                <a:spcPts val="0"/>
              </a:spcAft>
              <a:buClr>
                <a:schemeClr val="dk1"/>
              </a:buClr>
              <a:buSzPts val="2500"/>
              <a:buFont typeface="Arial"/>
              <a:buChar char="•"/>
            </a:pPr>
            <a:r>
              <a:rPr i="1" lang="en-US" sz="2500">
                <a:solidFill>
                  <a:schemeClr val="dk1"/>
                </a:solidFill>
                <a:latin typeface="Calibri"/>
                <a:ea typeface="Calibri"/>
                <a:cs typeface="Calibri"/>
                <a:sym typeface="Calibri"/>
              </a:rPr>
              <a:t>A substructure can refer </a:t>
            </a:r>
            <a:r>
              <a:rPr lang="en-US" sz="2500">
                <a:solidFill>
                  <a:schemeClr val="dk1"/>
                </a:solidFill>
                <a:latin typeface="Calibri"/>
                <a:ea typeface="Calibri"/>
                <a:cs typeface="Calibri"/>
                <a:sym typeface="Calibri"/>
              </a:rPr>
              <a:t>to different structural forms, such as graphs, trees, or  lattices, which may be combined	with item sets or subsequences.</a:t>
            </a:r>
            <a:endParaRPr sz="25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Clr>
                <a:schemeClr val="dk1"/>
              </a:buClr>
              <a:buSzPts val="3100"/>
              <a:buFont typeface="Calibri"/>
              <a:buNone/>
            </a:pPr>
            <a:r>
              <a:t/>
            </a:r>
            <a:endParaRPr sz="3100">
              <a:solidFill>
                <a:schemeClr val="dk1"/>
              </a:solidFill>
              <a:latin typeface="Times New Roman"/>
              <a:ea typeface="Times New Roman"/>
              <a:cs typeface="Times New Roman"/>
              <a:sym typeface="Times New Roman"/>
            </a:endParaRPr>
          </a:p>
          <a:p>
            <a:pPr indent="-344805" lvl="0" marL="356870" marR="76835" rtl="0" algn="l">
              <a:lnSpc>
                <a:spcPct val="96000"/>
              </a:lnSpc>
              <a:spcBef>
                <a:spcPts val="0"/>
              </a:spcBef>
              <a:spcAft>
                <a:spcPts val="0"/>
              </a:spcAft>
              <a:buClr>
                <a:srgbClr val="FF0000"/>
              </a:buClr>
              <a:buSzPts val="2500"/>
              <a:buFont typeface="Arial"/>
              <a:buChar char="•"/>
            </a:pPr>
            <a:r>
              <a:rPr i="1" lang="en-US" sz="2500">
                <a:solidFill>
                  <a:srgbClr val="FF0000"/>
                </a:solidFill>
                <a:latin typeface="Calibri"/>
                <a:ea typeface="Calibri"/>
                <a:cs typeface="Calibri"/>
                <a:sym typeface="Calibri"/>
              </a:rPr>
              <a:t>Mining frequent patterns leads to the discovery of interesting associations </a:t>
            </a:r>
            <a:r>
              <a:rPr lang="en-US" sz="2500">
                <a:solidFill>
                  <a:srgbClr val="FF0000"/>
                </a:solidFill>
                <a:latin typeface="Calibri"/>
                <a:ea typeface="Calibri"/>
                <a:cs typeface="Calibri"/>
                <a:sym typeface="Calibri"/>
              </a:rPr>
              <a:t>and  correlations within data.</a:t>
            </a:r>
            <a:endParaRPr sz="2500">
              <a:solidFill>
                <a:schemeClr val="dk1"/>
              </a:solidFill>
              <a:latin typeface="Calibri"/>
              <a:ea typeface="Calibri"/>
              <a:cs typeface="Calibri"/>
              <a:sym typeface="Calibri"/>
            </a:endParaRPr>
          </a:p>
        </p:txBody>
      </p:sp>
      <p:sp>
        <p:nvSpPr>
          <p:cNvPr id="313" name="Google Shape;313;p36"/>
          <p:cNvSpPr txBox="1"/>
          <p:nvPr>
            <p:ph type="title"/>
          </p:nvPr>
        </p:nvSpPr>
        <p:spPr>
          <a:xfrm>
            <a:off x="594360" y="274638"/>
            <a:ext cx="1069848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Mining Frequent Patterns, Associations and correlations</a:t>
            </a:r>
            <a:endParaRPr/>
          </a:p>
        </p:txBody>
      </p:sp>
      <p:sp>
        <p:nvSpPr>
          <p:cNvPr id="314" name="Google Shape;314;p36"/>
          <p:cNvSpPr txBox="1"/>
          <p:nvPr>
            <p:ph idx="1" type="body"/>
          </p:nvPr>
        </p:nvSpPr>
        <p:spPr>
          <a:xfrm>
            <a:off x="594360" y="1600203"/>
            <a:ext cx="1069848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7"/>
          <p:cNvSpPr txBox="1"/>
          <p:nvPr>
            <p:ph type="title"/>
          </p:nvPr>
        </p:nvSpPr>
        <p:spPr>
          <a:xfrm>
            <a:off x="594360" y="274638"/>
            <a:ext cx="1069848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Eg of association rule</a:t>
            </a:r>
            <a:endParaRPr/>
          </a:p>
        </p:txBody>
      </p:sp>
      <p:sp>
        <p:nvSpPr>
          <p:cNvPr id="320" name="Google Shape;320;p37"/>
          <p:cNvSpPr txBox="1"/>
          <p:nvPr>
            <p:ph idx="1" type="body"/>
          </p:nvPr>
        </p:nvSpPr>
        <p:spPr>
          <a:xfrm>
            <a:off x="594360" y="1600203"/>
            <a:ext cx="1069848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accent2"/>
              </a:buClr>
              <a:buSzPct val="100000"/>
              <a:buChar char="•"/>
            </a:pPr>
            <a:r>
              <a:rPr lang="en-US">
                <a:solidFill>
                  <a:schemeClr val="accent2"/>
                </a:solidFill>
              </a:rPr>
              <a:t>buys(X; “computer”)⇒buys(X; “software”) [support = 1%; confidence = 50%]</a:t>
            </a:r>
            <a:endParaRPr/>
          </a:p>
          <a:p>
            <a:pPr indent="-285750" lvl="1" marL="742950" rtl="0" algn="just">
              <a:spcBef>
                <a:spcPts val="476"/>
              </a:spcBef>
              <a:spcAft>
                <a:spcPts val="0"/>
              </a:spcAft>
              <a:buClr>
                <a:schemeClr val="dk1"/>
              </a:buClr>
              <a:buSzPct val="100000"/>
              <a:buChar char="–"/>
            </a:pPr>
            <a:r>
              <a:rPr lang="en-US"/>
              <a:t>Where X is a variable representing a customer</a:t>
            </a:r>
            <a:endParaRPr/>
          </a:p>
          <a:p>
            <a:pPr indent="-285750" lvl="1" marL="742950" rtl="0" algn="just">
              <a:spcBef>
                <a:spcPts val="476"/>
              </a:spcBef>
              <a:spcAft>
                <a:spcPts val="0"/>
              </a:spcAft>
              <a:buClr>
                <a:schemeClr val="dk1"/>
              </a:buClr>
              <a:buSzPct val="100000"/>
              <a:buChar char="–"/>
            </a:pPr>
            <a:r>
              <a:rPr lang="en-US"/>
              <a:t>A confidence, or certainty, of 50% means that if a customer buys a computer, there is a 50% chance that she will buy software as well.</a:t>
            </a:r>
            <a:endParaRPr/>
          </a:p>
          <a:p>
            <a:pPr indent="-285750" lvl="1" marL="742950" rtl="0" algn="just">
              <a:spcBef>
                <a:spcPts val="476"/>
              </a:spcBef>
              <a:spcAft>
                <a:spcPts val="0"/>
              </a:spcAft>
              <a:buClr>
                <a:schemeClr val="dk1"/>
              </a:buClr>
              <a:buSzPct val="100000"/>
              <a:buChar char="–"/>
            </a:pPr>
            <a:r>
              <a:rPr lang="en-US"/>
              <a:t>A 1% support means that 1% of all of the transactions under analysis showed that computer and software were purchased together</a:t>
            </a:r>
            <a:endParaRPr/>
          </a:p>
          <a:p>
            <a:pPr indent="-134619" lvl="1" marL="742950" rtl="0" algn="just">
              <a:spcBef>
                <a:spcPts val="476"/>
              </a:spcBef>
              <a:spcAft>
                <a:spcPts val="0"/>
              </a:spcAft>
              <a:buClr>
                <a:schemeClr val="dk1"/>
              </a:buClr>
              <a:buSzPct val="100000"/>
              <a:buNone/>
            </a:pPr>
            <a:r>
              <a:t/>
            </a:r>
            <a:endParaRPr/>
          </a:p>
          <a:p>
            <a:pPr indent="-342900" lvl="0" marL="342900" rtl="0" algn="just">
              <a:spcBef>
                <a:spcPts val="544"/>
              </a:spcBef>
              <a:spcAft>
                <a:spcPts val="0"/>
              </a:spcAft>
              <a:buClr>
                <a:schemeClr val="dk1"/>
              </a:buClr>
              <a:buSzPct val="100000"/>
              <a:buChar char="•"/>
            </a:pPr>
            <a:r>
              <a:rPr lang="en-US"/>
              <a:t>Association rules are discarded as uninteresting if they do not satisfy both a minimum support threshold and a minimum confidence threshold</a:t>
            </a:r>
            <a:endParaRPr/>
          </a:p>
          <a:p>
            <a:pPr indent="-342900" lvl="0" marL="342900" rtl="0" algn="just">
              <a:spcBef>
                <a:spcPts val="544"/>
              </a:spcBef>
              <a:spcAft>
                <a:spcPts val="0"/>
              </a:spcAft>
              <a:buClr>
                <a:schemeClr val="dk1"/>
              </a:buClr>
              <a:buSzPct val="100000"/>
              <a:buChar char="•"/>
            </a:pPr>
            <a:r>
              <a:rPr lang="en-US"/>
              <a:t>Correlations are used to solve this problem</a:t>
            </a:r>
            <a:endParaRPr/>
          </a:p>
          <a:p>
            <a:pPr indent="-134619" lvl="1" marL="742950" rtl="0" algn="just">
              <a:spcBef>
                <a:spcPts val="476"/>
              </a:spcBef>
              <a:spcAft>
                <a:spcPts val="0"/>
              </a:spcAft>
              <a:buClr>
                <a:schemeClr val="dk1"/>
              </a:buClr>
              <a:buSzPct val="100000"/>
              <a:buNone/>
            </a:pPr>
            <a:r>
              <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8"/>
          <p:cNvSpPr txBox="1"/>
          <p:nvPr>
            <p:ph type="title"/>
          </p:nvPr>
        </p:nvSpPr>
        <p:spPr>
          <a:xfrm>
            <a:off x="2740279" y="465200"/>
            <a:ext cx="6410325"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Classification and Prediction</a:t>
            </a:r>
            <a:endParaRPr sz="4400"/>
          </a:p>
        </p:txBody>
      </p:sp>
      <p:sp>
        <p:nvSpPr>
          <p:cNvPr id="326" name="Google Shape;326;p38"/>
          <p:cNvSpPr txBox="1"/>
          <p:nvPr/>
        </p:nvSpPr>
        <p:spPr>
          <a:xfrm>
            <a:off x="673404" y="1600201"/>
            <a:ext cx="10277475" cy="4773742"/>
          </a:xfrm>
          <a:prstGeom prst="rect">
            <a:avLst/>
          </a:prstGeom>
          <a:noFill/>
          <a:ln>
            <a:noFill/>
          </a:ln>
        </p:spPr>
        <p:txBody>
          <a:bodyPr anchorCtr="0" anchor="t" bIns="0" lIns="0" spcFirstLastPara="1" rIns="0" wrap="square" tIns="61575">
            <a:spAutoFit/>
          </a:bodyPr>
          <a:lstStyle/>
          <a:p>
            <a:pPr indent="-344805" lvl="0" marL="356870" marR="875030" rtl="0" algn="l">
              <a:lnSpc>
                <a:spcPct val="107777"/>
              </a:lnSpc>
              <a:spcBef>
                <a:spcPts val="0"/>
              </a:spcBef>
              <a:spcAft>
                <a:spcPts val="0"/>
              </a:spcAft>
              <a:buClr>
                <a:srgbClr val="FF9900"/>
              </a:buClr>
              <a:buSzPts val="2700"/>
              <a:buFont typeface="Arial"/>
              <a:buChar char="•"/>
            </a:pPr>
            <a:r>
              <a:rPr lang="en-US" sz="2700">
                <a:solidFill>
                  <a:srgbClr val="FF9900"/>
                </a:solidFill>
                <a:latin typeface="Calibri"/>
                <a:ea typeface="Calibri"/>
                <a:cs typeface="Calibri"/>
                <a:sym typeface="Calibri"/>
              </a:rPr>
              <a:t>Classification </a:t>
            </a:r>
            <a:r>
              <a:rPr lang="en-US" sz="2700">
                <a:solidFill>
                  <a:schemeClr val="dk1"/>
                </a:solidFill>
                <a:latin typeface="Calibri"/>
                <a:ea typeface="Calibri"/>
                <a:cs typeface="Calibri"/>
                <a:sym typeface="Calibri"/>
              </a:rPr>
              <a:t>is the process of finding a model that describes and  distinguishes data classes or concepts .</a:t>
            </a:r>
            <a:endParaRPr sz="2700">
              <a:solidFill>
                <a:schemeClr val="dk1"/>
              </a:solidFill>
              <a:latin typeface="Calibri"/>
              <a:ea typeface="Calibri"/>
              <a:cs typeface="Calibri"/>
              <a:sym typeface="Calibri"/>
            </a:endParaRPr>
          </a:p>
          <a:p>
            <a:pPr indent="-173355" lvl="0" marL="356870" marR="875030" rtl="0" algn="l">
              <a:lnSpc>
                <a:spcPct val="107777"/>
              </a:lnSpc>
              <a:spcBef>
                <a:spcPts val="484"/>
              </a:spcBef>
              <a:spcAft>
                <a:spcPts val="0"/>
              </a:spcAft>
              <a:buClr>
                <a:schemeClr val="dk1"/>
              </a:buClr>
              <a:buSzPts val="2700"/>
              <a:buFont typeface="Arial"/>
              <a:buNone/>
            </a:pPr>
            <a:r>
              <a:t/>
            </a:r>
            <a:endParaRPr sz="2700">
              <a:solidFill>
                <a:schemeClr val="dk1"/>
              </a:solidFill>
              <a:latin typeface="Calibri"/>
              <a:ea typeface="Calibri"/>
              <a:cs typeface="Calibri"/>
              <a:sym typeface="Calibri"/>
            </a:endParaRPr>
          </a:p>
          <a:p>
            <a:pPr indent="-344805" lvl="0" marL="356870" marR="0" rtl="0" algn="l">
              <a:lnSpc>
                <a:spcPct val="100000"/>
              </a:lnSpc>
              <a:spcBef>
                <a:spcPts val="29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The model are derived based on the analysis of a set of	</a:t>
            </a:r>
            <a:r>
              <a:rPr b="1" lang="en-US" sz="2700">
                <a:solidFill>
                  <a:schemeClr val="dk1"/>
                </a:solidFill>
                <a:latin typeface="Calibri"/>
                <a:ea typeface="Calibri"/>
                <a:cs typeface="Calibri"/>
                <a:sym typeface="Calibri"/>
              </a:rPr>
              <a:t>training data</a:t>
            </a:r>
            <a:endParaRPr b="1" sz="2700">
              <a:solidFill>
                <a:schemeClr val="dk1"/>
              </a:solidFill>
              <a:latin typeface="Calibri"/>
              <a:ea typeface="Calibri"/>
              <a:cs typeface="Calibri"/>
              <a:sym typeface="Calibri"/>
            </a:endParaRPr>
          </a:p>
          <a:p>
            <a:pPr indent="-173355" lvl="0" marL="356870" marR="0" rtl="0" algn="l">
              <a:lnSpc>
                <a:spcPct val="100000"/>
              </a:lnSpc>
              <a:spcBef>
                <a:spcPts val="290"/>
              </a:spcBef>
              <a:spcAft>
                <a:spcPts val="0"/>
              </a:spcAft>
              <a:buClr>
                <a:schemeClr val="dk1"/>
              </a:buClr>
              <a:buSzPts val="2700"/>
              <a:buFont typeface="Arial"/>
              <a:buNone/>
            </a:pPr>
            <a:r>
              <a:t/>
            </a:r>
            <a:endParaRPr sz="2700">
              <a:solidFill>
                <a:schemeClr val="dk1"/>
              </a:solidFill>
              <a:latin typeface="Calibri"/>
              <a:ea typeface="Calibri"/>
              <a:cs typeface="Calibri"/>
              <a:sym typeface="Calibri"/>
            </a:endParaRPr>
          </a:p>
          <a:p>
            <a:pPr indent="-344805" lvl="0" marL="356870" marR="5080" rtl="0" algn="l">
              <a:lnSpc>
                <a:spcPct val="108518"/>
              </a:lnSpc>
              <a:spcBef>
                <a:spcPts val="670"/>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The model can be used	to predict the class of objects whose class label  is unknown.</a:t>
            </a:r>
            <a:endParaRPr sz="2700">
              <a:solidFill>
                <a:schemeClr val="dk1"/>
              </a:solidFill>
              <a:latin typeface="Calibri"/>
              <a:ea typeface="Calibri"/>
              <a:cs typeface="Calibri"/>
              <a:sym typeface="Calibri"/>
            </a:endParaRPr>
          </a:p>
          <a:p>
            <a:pPr indent="-173355" lvl="0" marL="356870" marR="5080" rtl="0" algn="l">
              <a:lnSpc>
                <a:spcPct val="108518"/>
              </a:lnSpc>
              <a:spcBef>
                <a:spcPts val="670"/>
              </a:spcBef>
              <a:spcAft>
                <a:spcPts val="0"/>
              </a:spcAft>
              <a:buClr>
                <a:schemeClr val="dk1"/>
              </a:buClr>
              <a:buSzPts val="2700"/>
              <a:buFont typeface="Arial"/>
              <a:buNone/>
            </a:pPr>
            <a:r>
              <a:t/>
            </a:r>
            <a:endParaRPr sz="2700">
              <a:solidFill>
                <a:schemeClr val="dk1"/>
              </a:solidFill>
              <a:latin typeface="Calibri"/>
              <a:ea typeface="Calibri"/>
              <a:cs typeface="Calibri"/>
              <a:sym typeface="Calibri"/>
            </a:endParaRPr>
          </a:p>
          <a:p>
            <a:pPr indent="-344805" lvl="0" marL="356870" marR="0" rtl="0" algn="l">
              <a:lnSpc>
                <a:spcPct val="100000"/>
              </a:lnSpc>
              <a:spcBef>
                <a:spcPts val="265"/>
              </a:spcBef>
              <a:spcAft>
                <a:spcPts val="0"/>
              </a:spcAft>
              <a:buClr>
                <a:schemeClr val="dk1"/>
              </a:buClr>
              <a:buSzPts val="2700"/>
              <a:buFont typeface="Arial"/>
              <a:buChar char="•"/>
            </a:pPr>
            <a:r>
              <a:rPr lang="en-US" sz="2700">
                <a:solidFill>
                  <a:schemeClr val="dk1"/>
                </a:solidFill>
                <a:latin typeface="Calibri"/>
                <a:ea typeface="Calibri"/>
                <a:cs typeface="Calibri"/>
                <a:sym typeface="Calibri"/>
              </a:rPr>
              <a:t>Classification model can be represented in various forms such as</a:t>
            </a:r>
            <a:endParaRPr sz="2700">
              <a:solidFill>
                <a:schemeClr val="dk1"/>
              </a:solidFill>
              <a:latin typeface="Calibri"/>
              <a:ea typeface="Calibri"/>
              <a:cs typeface="Calibri"/>
              <a:sym typeface="Calibri"/>
            </a:endParaRPr>
          </a:p>
          <a:p>
            <a:pPr indent="0" lvl="0" marL="1841500" marR="0" rtl="0" algn="l">
              <a:lnSpc>
                <a:spcPct val="100000"/>
              </a:lnSpc>
              <a:spcBef>
                <a:spcPts val="285"/>
              </a:spcBef>
              <a:spcAft>
                <a:spcPts val="0"/>
              </a:spcAft>
              <a:buNone/>
            </a:pPr>
            <a:r>
              <a:rPr lang="en-US" sz="1600">
                <a:solidFill>
                  <a:schemeClr val="dk1"/>
                </a:solidFill>
                <a:latin typeface="Arial"/>
                <a:ea typeface="Arial"/>
                <a:cs typeface="Arial"/>
                <a:sym typeface="Arial"/>
              </a:rPr>
              <a:t>» </a:t>
            </a:r>
            <a:r>
              <a:rPr lang="en-US" sz="1600">
                <a:solidFill>
                  <a:schemeClr val="dk1"/>
                </a:solidFill>
                <a:latin typeface="Calibri"/>
                <a:ea typeface="Calibri"/>
                <a:cs typeface="Calibri"/>
                <a:sym typeface="Calibri"/>
              </a:rPr>
              <a:t>IF-THEN Rules</a:t>
            </a:r>
            <a:endParaRPr sz="1600">
              <a:solidFill>
                <a:schemeClr val="dk1"/>
              </a:solidFill>
              <a:latin typeface="Calibri"/>
              <a:ea typeface="Calibri"/>
              <a:cs typeface="Calibri"/>
              <a:sym typeface="Calibri"/>
            </a:endParaRPr>
          </a:p>
          <a:p>
            <a:pPr indent="0" lvl="0" marL="1841500" marR="0" rtl="0" algn="l">
              <a:lnSpc>
                <a:spcPct val="100000"/>
              </a:lnSpc>
              <a:spcBef>
                <a:spcPts val="190"/>
              </a:spcBef>
              <a:spcAft>
                <a:spcPts val="0"/>
              </a:spcAft>
              <a:buNone/>
            </a:pPr>
            <a:r>
              <a:rPr lang="en-US" sz="1600">
                <a:solidFill>
                  <a:schemeClr val="dk1"/>
                </a:solidFill>
                <a:latin typeface="Arial"/>
                <a:ea typeface="Arial"/>
                <a:cs typeface="Arial"/>
                <a:sym typeface="Arial"/>
              </a:rPr>
              <a:t>» </a:t>
            </a:r>
            <a:r>
              <a:rPr lang="en-US" sz="1600">
                <a:solidFill>
                  <a:schemeClr val="dk1"/>
                </a:solidFill>
                <a:latin typeface="Calibri"/>
                <a:ea typeface="Calibri"/>
                <a:cs typeface="Calibri"/>
                <a:sym typeface="Calibri"/>
              </a:rPr>
              <a:t>A decision tree</a:t>
            </a:r>
            <a:endParaRPr sz="1600">
              <a:solidFill>
                <a:schemeClr val="dk1"/>
              </a:solidFill>
              <a:latin typeface="Calibri"/>
              <a:ea typeface="Calibri"/>
              <a:cs typeface="Calibri"/>
              <a:sym typeface="Calibri"/>
            </a:endParaRPr>
          </a:p>
          <a:p>
            <a:pPr indent="0" lvl="0" marL="1841500" marR="0" rtl="0" algn="l">
              <a:lnSpc>
                <a:spcPct val="100000"/>
              </a:lnSpc>
              <a:spcBef>
                <a:spcPts val="220"/>
              </a:spcBef>
              <a:spcAft>
                <a:spcPts val="0"/>
              </a:spcAft>
              <a:buNone/>
            </a:pPr>
            <a:r>
              <a:rPr lang="en-US" sz="1600">
                <a:solidFill>
                  <a:schemeClr val="dk1"/>
                </a:solidFill>
                <a:latin typeface="Arial"/>
                <a:ea typeface="Arial"/>
                <a:cs typeface="Arial"/>
                <a:sym typeface="Arial"/>
              </a:rPr>
              <a:t>» </a:t>
            </a:r>
            <a:r>
              <a:rPr lang="en-US" sz="1600">
                <a:solidFill>
                  <a:schemeClr val="dk1"/>
                </a:solidFill>
                <a:latin typeface="Calibri"/>
                <a:ea typeface="Calibri"/>
                <a:cs typeface="Calibri"/>
                <a:sym typeface="Calibri"/>
              </a:rPr>
              <a:t>Neural network</a:t>
            </a:r>
            <a:endParaRPr sz="16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9"/>
          <p:cNvSpPr txBox="1"/>
          <p:nvPr>
            <p:ph type="title"/>
          </p:nvPr>
        </p:nvSpPr>
        <p:spPr>
          <a:xfrm>
            <a:off x="3651884" y="465200"/>
            <a:ext cx="4582160"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Classification Model</a:t>
            </a:r>
            <a:endParaRPr sz="4400"/>
          </a:p>
        </p:txBody>
      </p:sp>
      <p:sp>
        <p:nvSpPr>
          <p:cNvPr id="332" name="Google Shape;332;p39"/>
          <p:cNvSpPr/>
          <p:nvPr/>
        </p:nvSpPr>
        <p:spPr>
          <a:xfrm>
            <a:off x="594359" y="1143000"/>
            <a:ext cx="10698480" cy="498348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594360" y="274638"/>
            <a:ext cx="1069848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Module 2</a:t>
            </a:r>
            <a:endParaRPr/>
          </a:p>
        </p:txBody>
      </p:sp>
      <p:sp>
        <p:nvSpPr>
          <p:cNvPr id="106" name="Google Shape;106;p4"/>
          <p:cNvSpPr txBox="1"/>
          <p:nvPr>
            <p:ph idx="1" type="body"/>
          </p:nvPr>
        </p:nvSpPr>
        <p:spPr>
          <a:xfrm>
            <a:off x="594360" y="1600203"/>
            <a:ext cx="1069848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3200"/>
              <a:buNone/>
            </a:pPr>
            <a:r>
              <a:rPr lang="en-US"/>
              <a:t>Data Preprocessing: Data Preprocessing Concepts, Data Cleaning, Data integration and transformation, Data Reduction, Discretization and concept hierarchy.</a:t>
            </a:r>
            <a:endParaRPr/>
          </a:p>
        </p:txBody>
      </p:sp>
      <p:sp>
        <p:nvSpPr>
          <p:cNvPr id="107" name="Google Shape;107;p4"/>
          <p:cNvSpPr txBox="1"/>
          <p:nvPr>
            <p:ph idx="10" type="dt"/>
          </p:nvPr>
        </p:nvSpPr>
        <p:spPr>
          <a:xfrm>
            <a:off x="594360" y="6356353"/>
            <a:ext cx="277368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
          <p:cNvSpPr txBox="1"/>
          <p:nvPr>
            <p:ph idx="11" type="ftr"/>
          </p:nvPr>
        </p:nvSpPr>
        <p:spPr>
          <a:xfrm>
            <a:off x="4061460" y="6356353"/>
            <a:ext cx="37642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09" name="Google Shape;109;p4"/>
          <p:cNvSpPr txBox="1"/>
          <p:nvPr>
            <p:ph idx="12" type="sldNum"/>
          </p:nvPr>
        </p:nvSpPr>
        <p:spPr>
          <a:xfrm>
            <a:off x="8519160" y="6356353"/>
            <a:ext cx="277368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0"/>
          <p:cNvSpPr txBox="1"/>
          <p:nvPr>
            <p:ph type="title"/>
          </p:nvPr>
        </p:nvSpPr>
        <p:spPr>
          <a:xfrm>
            <a:off x="594360" y="274638"/>
            <a:ext cx="1069848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Prediction </a:t>
            </a:r>
            <a:endParaRPr/>
          </a:p>
        </p:txBody>
      </p:sp>
      <p:sp>
        <p:nvSpPr>
          <p:cNvPr id="338" name="Google Shape;338;p40"/>
          <p:cNvSpPr txBox="1"/>
          <p:nvPr>
            <p:ph idx="1" type="body"/>
          </p:nvPr>
        </p:nvSpPr>
        <p:spPr>
          <a:xfrm>
            <a:off x="594360" y="1600203"/>
            <a:ext cx="1069848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classification predicts categorical (discrete, unordered) labels, </a:t>
            </a:r>
            <a:endParaRPr/>
          </a:p>
          <a:p>
            <a:pPr indent="-342900" lvl="0" marL="342900" rtl="0" algn="just">
              <a:spcBef>
                <a:spcPts val="640"/>
              </a:spcBef>
              <a:spcAft>
                <a:spcPts val="0"/>
              </a:spcAft>
              <a:buClr>
                <a:schemeClr val="dk1"/>
              </a:buClr>
              <a:buSzPts val="3200"/>
              <a:buChar char="•"/>
            </a:pPr>
            <a:r>
              <a:rPr lang="en-US"/>
              <a:t>Prediction models continuous-valued functions. </a:t>
            </a:r>
            <a:endParaRPr/>
          </a:p>
          <a:p>
            <a:pPr indent="-285750" lvl="1" marL="742950" rtl="0" algn="just">
              <a:spcBef>
                <a:spcPts val="560"/>
              </a:spcBef>
              <a:spcAft>
                <a:spcPts val="0"/>
              </a:spcAft>
              <a:buClr>
                <a:schemeClr val="dk1"/>
              </a:buClr>
              <a:buSzPts val="2800"/>
              <a:buChar char="–"/>
            </a:pPr>
            <a:r>
              <a:rPr lang="en-US"/>
              <a:t>It is used to predict missing or unavailable numerical data values rather than class labels.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1"/>
          <p:cNvSpPr txBox="1"/>
          <p:nvPr>
            <p:ph type="title"/>
          </p:nvPr>
        </p:nvSpPr>
        <p:spPr>
          <a:xfrm>
            <a:off x="4161282" y="465200"/>
            <a:ext cx="3564890"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Cluster Analysis</a:t>
            </a:r>
            <a:endParaRPr sz="4400"/>
          </a:p>
        </p:txBody>
      </p:sp>
      <p:sp>
        <p:nvSpPr>
          <p:cNvPr id="344" name="Google Shape;344;p41"/>
          <p:cNvSpPr txBox="1"/>
          <p:nvPr/>
        </p:nvSpPr>
        <p:spPr>
          <a:xfrm>
            <a:off x="673404" y="1524902"/>
            <a:ext cx="10349865" cy="3014980"/>
          </a:xfrm>
          <a:prstGeom prst="rect">
            <a:avLst/>
          </a:prstGeom>
          <a:noFill/>
          <a:ln>
            <a:noFill/>
          </a:ln>
        </p:spPr>
        <p:txBody>
          <a:bodyPr anchorCtr="0" anchor="t" bIns="0" lIns="0" spcFirstLastPara="1" rIns="0" wrap="square" tIns="98425">
            <a:spAutoFit/>
          </a:bodyPr>
          <a:lstStyle/>
          <a:p>
            <a:pPr indent="-344805" lvl="0" marL="356870" marR="0" rtl="0" algn="l">
              <a:lnSpc>
                <a:spcPct val="100000"/>
              </a:lnSpc>
              <a:spcBef>
                <a:spcPts val="0"/>
              </a:spcBef>
              <a:spcAft>
                <a:spcPts val="0"/>
              </a:spcAft>
              <a:buClr>
                <a:srgbClr val="FF9900"/>
              </a:buClr>
              <a:buSzPts val="2800"/>
              <a:buFont typeface="Arial"/>
              <a:buChar char="•"/>
            </a:pPr>
            <a:r>
              <a:rPr lang="en-US" sz="2800">
                <a:solidFill>
                  <a:srgbClr val="FF9900"/>
                </a:solidFill>
                <a:latin typeface="Calibri"/>
                <a:ea typeface="Calibri"/>
                <a:cs typeface="Calibri"/>
                <a:sym typeface="Calibri"/>
              </a:rPr>
              <a:t>Clustering</a:t>
            </a:r>
            <a:endParaRPr sz="2800">
              <a:solidFill>
                <a:schemeClr val="dk1"/>
              </a:solidFill>
              <a:latin typeface="Calibri"/>
              <a:ea typeface="Calibri"/>
              <a:cs typeface="Calibri"/>
              <a:sym typeface="Calibri"/>
            </a:endParaRPr>
          </a:p>
          <a:p>
            <a:pPr indent="-344805" lvl="0" marL="356870" marR="5080" rtl="0" algn="l">
              <a:lnSpc>
                <a:spcPct val="100000"/>
              </a:lnSpc>
              <a:spcBef>
                <a:spcPts val="67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Grouping data into different	groups so	that data in each group share  similar trends and patterns</a:t>
            </a:r>
            <a:endParaRPr sz="28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Clr>
                <a:schemeClr val="dk1"/>
              </a:buClr>
              <a:buSzPts val="4050"/>
              <a:buFont typeface="Calibri"/>
              <a:buNone/>
            </a:pPr>
            <a:r>
              <a:t/>
            </a:r>
            <a:endParaRPr sz="405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Example:</a:t>
            </a:r>
            <a:endParaRPr sz="2800">
              <a:solidFill>
                <a:schemeClr val="dk1"/>
              </a:solidFill>
              <a:latin typeface="Calibri"/>
              <a:ea typeface="Calibri"/>
              <a:cs typeface="Calibri"/>
              <a:sym typeface="Calibri"/>
            </a:endParaRPr>
          </a:p>
          <a:p>
            <a:pPr indent="-344805" lvl="0" marL="356870" marR="0" rtl="0" algn="l">
              <a:lnSpc>
                <a:spcPct val="100000"/>
              </a:lnSpc>
              <a:spcBef>
                <a:spcPts val="67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Marketing :finding	group of customers with similar buying habit</a:t>
            </a:r>
            <a:endParaRPr sz="28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2"/>
          <p:cNvSpPr txBox="1"/>
          <p:nvPr>
            <p:ph type="title"/>
          </p:nvPr>
        </p:nvSpPr>
        <p:spPr>
          <a:xfrm>
            <a:off x="594360" y="274638"/>
            <a:ext cx="1069848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Cluster Analysis</a:t>
            </a:r>
            <a:endParaRPr/>
          </a:p>
        </p:txBody>
      </p:sp>
      <p:sp>
        <p:nvSpPr>
          <p:cNvPr id="350" name="Google Shape;350;p42"/>
          <p:cNvSpPr txBox="1"/>
          <p:nvPr>
            <p:ph idx="1" type="body"/>
          </p:nvPr>
        </p:nvSpPr>
        <p:spPr>
          <a:xfrm>
            <a:off x="594360" y="1600203"/>
            <a:ext cx="1069848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Clustering is used if the class label is unknown</a:t>
            </a:r>
            <a:endParaRPr/>
          </a:p>
          <a:p>
            <a:pPr indent="-342900" lvl="0" marL="342900" rtl="0" algn="just">
              <a:spcBef>
                <a:spcPts val="640"/>
              </a:spcBef>
              <a:spcAft>
                <a:spcPts val="0"/>
              </a:spcAft>
              <a:buClr>
                <a:schemeClr val="dk1"/>
              </a:buClr>
              <a:buSzPts val="3200"/>
              <a:buChar char="•"/>
            </a:pPr>
            <a:r>
              <a:rPr lang="en-US"/>
              <a:t>The objects are clustered or grouped based on the principle of maximizing the intraclass similarity and minimizing the interclass similarity.</a:t>
            </a:r>
            <a:endParaRPr/>
          </a:p>
          <a:p>
            <a:pPr indent="-139700" lvl="0" marL="342900" rtl="0" algn="l">
              <a:spcBef>
                <a:spcPts val="640"/>
              </a:spcBef>
              <a:spcAft>
                <a:spcPts val="0"/>
              </a:spcAft>
              <a:buClr>
                <a:schemeClr val="dk1"/>
              </a:buClr>
              <a:buSzPts val="3200"/>
              <a:buNone/>
            </a:pPr>
            <a:r>
              <a:t/>
            </a:r>
            <a:endParaRPr/>
          </a:p>
        </p:txBody>
      </p:sp>
      <p:pic>
        <p:nvPicPr>
          <p:cNvPr id="351" name="Google Shape;351;p42"/>
          <p:cNvPicPr preferRelativeResize="0"/>
          <p:nvPr/>
        </p:nvPicPr>
        <p:blipFill rotWithShape="1">
          <a:blip r:embed="rId3">
            <a:alphaModFix/>
          </a:blip>
          <a:srcRect b="0" l="0" r="0" t="0"/>
          <a:stretch/>
        </p:blipFill>
        <p:spPr>
          <a:xfrm>
            <a:off x="3660694" y="3593207"/>
            <a:ext cx="7333951" cy="282964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3"/>
          <p:cNvSpPr txBox="1"/>
          <p:nvPr>
            <p:ph type="title"/>
          </p:nvPr>
        </p:nvSpPr>
        <p:spPr>
          <a:xfrm>
            <a:off x="4161282" y="465200"/>
            <a:ext cx="3564890"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Cluster Analysis</a:t>
            </a:r>
            <a:endParaRPr sz="4400"/>
          </a:p>
        </p:txBody>
      </p:sp>
      <p:sp>
        <p:nvSpPr>
          <p:cNvPr id="357" name="Google Shape;357;p43"/>
          <p:cNvSpPr/>
          <p:nvPr/>
        </p:nvSpPr>
        <p:spPr>
          <a:xfrm>
            <a:off x="626200" y="1600200"/>
            <a:ext cx="10634798" cy="452628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4"/>
          <p:cNvSpPr txBox="1"/>
          <p:nvPr>
            <p:ph type="title"/>
          </p:nvPr>
        </p:nvSpPr>
        <p:spPr>
          <a:xfrm>
            <a:off x="4164329" y="465200"/>
            <a:ext cx="3556000"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Outlier Analysis</a:t>
            </a:r>
            <a:endParaRPr sz="4400"/>
          </a:p>
        </p:txBody>
      </p:sp>
      <p:sp>
        <p:nvSpPr>
          <p:cNvPr id="363" name="Google Shape;363;p44"/>
          <p:cNvSpPr txBox="1"/>
          <p:nvPr/>
        </p:nvSpPr>
        <p:spPr>
          <a:xfrm>
            <a:off x="673404" y="2055114"/>
            <a:ext cx="10527030" cy="3644587"/>
          </a:xfrm>
          <a:prstGeom prst="rect">
            <a:avLst/>
          </a:prstGeom>
          <a:noFill/>
          <a:ln>
            <a:noFill/>
          </a:ln>
        </p:spPr>
        <p:txBody>
          <a:bodyPr anchorCtr="0" anchor="t" bIns="0" lIns="0" spcFirstLastPara="1" rIns="0" wrap="square" tIns="12700">
            <a:spAutoFit/>
          </a:bodyPr>
          <a:lstStyle/>
          <a:p>
            <a:pPr indent="-344805" lvl="0" marL="356870" marR="230504" rtl="0" algn="l">
              <a:lnSpc>
                <a:spcPct val="10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 data set which differ significantly from the remaining data objects	are	refered  to as </a:t>
            </a:r>
            <a:r>
              <a:rPr b="1" lang="en-US" sz="2400">
                <a:solidFill>
                  <a:schemeClr val="dk1"/>
                </a:solidFill>
                <a:latin typeface="Calibri"/>
                <a:ea typeface="Calibri"/>
                <a:cs typeface="Calibri"/>
                <a:sym typeface="Calibri"/>
              </a:rPr>
              <a:t>outliers.</a:t>
            </a:r>
            <a:endParaRPr sz="2400">
              <a:solidFill>
                <a:schemeClr val="dk1"/>
              </a:solidFill>
              <a:latin typeface="Calibri"/>
              <a:ea typeface="Calibri"/>
              <a:cs typeface="Calibri"/>
              <a:sym typeface="Calibri"/>
            </a:endParaRPr>
          </a:p>
          <a:p>
            <a:pPr indent="-344805" lvl="0" marL="356870" marR="0" rtl="0" algn="l">
              <a:lnSpc>
                <a:spcPct val="100000"/>
              </a:lnSpc>
              <a:spcBef>
                <a:spcPts val="575"/>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Many data mining methods discard outliers	</a:t>
            </a:r>
            <a:r>
              <a:rPr lang="en-US" sz="2400">
                <a:solidFill>
                  <a:schemeClr val="dk1"/>
                </a:solidFill>
                <a:latin typeface="Calibri"/>
                <a:ea typeface="Calibri"/>
                <a:cs typeface="Calibri"/>
                <a:sym typeface="Calibri"/>
              </a:rPr>
              <a:t>as noise or exceptions</a:t>
            </a:r>
            <a:endParaRPr sz="2400">
              <a:solidFill>
                <a:schemeClr val="dk1"/>
              </a:solidFill>
              <a:latin typeface="Calibri"/>
              <a:ea typeface="Calibri"/>
              <a:cs typeface="Calibri"/>
              <a:sym typeface="Calibri"/>
            </a:endParaRPr>
          </a:p>
          <a:p>
            <a:pPr indent="-344805" lvl="0" marL="356870" marR="5080" rtl="0" algn="l">
              <a:lnSpc>
                <a:spcPct val="100000"/>
              </a:lnSpc>
              <a:spcBef>
                <a:spcPts val="575"/>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Example: Use in finding Fraudulent usage of credit cards. </a:t>
            </a:r>
            <a:endParaRPr sz="2400">
              <a:solidFill>
                <a:schemeClr val="dk1"/>
              </a:solidFill>
              <a:latin typeface="Calibri"/>
              <a:ea typeface="Calibri"/>
              <a:cs typeface="Calibri"/>
              <a:sym typeface="Calibri"/>
            </a:endParaRPr>
          </a:p>
          <a:p>
            <a:pPr indent="-344804" lvl="1" marL="814070" marR="5080" rtl="0" algn="l">
              <a:spcBef>
                <a:spcPts val="575"/>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Outlier Analysis may  uncover Fraudulent usage of credit cards by detecting purchases of extremely  large amounts for a given account number in comparison to regular charges  incurred by the same account. </a:t>
            </a:r>
            <a:endParaRPr b="0" i="0" sz="2400" u="none" cap="none" strike="noStrike">
              <a:solidFill>
                <a:schemeClr val="dk1"/>
              </a:solidFill>
              <a:latin typeface="Calibri"/>
              <a:ea typeface="Calibri"/>
              <a:cs typeface="Calibri"/>
              <a:sym typeface="Calibri"/>
            </a:endParaRPr>
          </a:p>
          <a:p>
            <a:pPr indent="-344804" lvl="1" marL="814070" marR="5080" rtl="0" algn="l">
              <a:spcBef>
                <a:spcPts val="575"/>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Outlier values may also be detected with respect to  the location and type of purchase or the purchase frequency.</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5"/>
          <p:cNvSpPr txBox="1"/>
          <p:nvPr>
            <p:ph type="title"/>
          </p:nvPr>
        </p:nvSpPr>
        <p:spPr>
          <a:xfrm>
            <a:off x="3889628" y="465200"/>
            <a:ext cx="4104004"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Evolution Analysis</a:t>
            </a:r>
            <a:endParaRPr sz="4400"/>
          </a:p>
        </p:txBody>
      </p:sp>
      <p:sp>
        <p:nvSpPr>
          <p:cNvPr id="369" name="Google Shape;369;p45"/>
          <p:cNvSpPr txBox="1"/>
          <p:nvPr/>
        </p:nvSpPr>
        <p:spPr>
          <a:xfrm>
            <a:off x="673404" y="1579245"/>
            <a:ext cx="10128250" cy="1525905"/>
          </a:xfrm>
          <a:prstGeom prst="rect">
            <a:avLst/>
          </a:prstGeom>
          <a:noFill/>
          <a:ln>
            <a:noFill/>
          </a:ln>
        </p:spPr>
        <p:txBody>
          <a:bodyPr anchorCtr="0" anchor="t" bIns="0" lIns="0" spcFirstLastPara="1" rIns="0" wrap="square" tIns="53975">
            <a:spAutoFit/>
          </a:bodyPr>
          <a:lstStyle/>
          <a:p>
            <a:pPr indent="-344805" lvl="0" marL="356870" marR="5080" rtl="0" algn="l">
              <a:lnSpc>
                <a:spcPct val="107916"/>
              </a:lnSpc>
              <a:spcBef>
                <a:spcPts val="0"/>
              </a:spcBef>
              <a:spcAft>
                <a:spcPts val="0"/>
              </a:spcAft>
              <a:buClr>
                <a:srgbClr val="FF9900"/>
              </a:buClr>
              <a:buSzPts val="2400"/>
              <a:buFont typeface="Arial"/>
              <a:buChar char="•"/>
            </a:pPr>
            <a:r>
              <a:rPr lang="en-US" sz="2400">
                <a:solidFill>
                  <a:srgbClr val="FF9900"/>
                </a:solidFill>
                <a:latin typeface="Calibri"/>
                <a:ea typeface="Calibri"/>
                <a:cs typeface="Calibri"/>
                <a:sym typeface="Calibri"/>
              </a:rPr>
              <a:t>Evolution Analysis</a:t>
            </a:r>
            <a:r>
              <a:rPr lang="en-US" sz="2400">
                <a:solidFill>
                  <a:schemeClr val="dk1"/>
                </a:solidFill>
                <a:latin typeface="Calibri"/>
                <a:ea typeface="Calibri"/>
                <a:cs typeface="Calibri"/>
                <a:sym typeface="Calibri"/>
              </a:rPr>
              <a:t>: Data evolution analysis describes and models regularities or  trends for objects whose behavior changes over time.</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Clr>
                <a:schemeClr val="dk1"/>
              </a:buClr>
              <a:buSzPts val="2950"/>
              <a:buFont typeface="Calibri"/>
              <a:buNone/>
            </a:pPr>
            <a:r>
              <a:t/>
            </a:r>
            <a:endParaRPr sz="295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Example: stock market data</a:t>
            </a:r>
            <a:endParaRPr sz="24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6"/>
          <p:cNvSpPr txBox="1"/>
          <p:nvPr>
            <p:ph type="title"/>
          </p:nvPr>
        </p:nvSpPr>
        <p:spPr>
          <a:xfrm>
            <a:off x="2392807" y="465200"/>
            <a:ext cx="7098665"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Classification or Clustering Task</a:t>
            </a:r>
            <a:endParaRPr sz="4400"/>
          </a:p>
        </p:txBody>
      </p:sp>
      <p:sp>
        <p:nvSpPr>
          <p:cNvPr id="375" name="Google Shape;375;p46"/>
          <p:cNvSpPr txBox="1"/>
          <p:nvPr/>
        </p:nvSpPr>
        <p:spPr>
          <a:xfrm>
            <a:off x="673404" y="1615820"/>
            <a:ext cx="10436860" cy="3850640"/>
          </a:xfrm>
          <a:prstGeom prst="rect">
            <a:avLst/>
          </a:prstGeom>
          <a:noFill/>
          <a:ln>
            <a:noFill/>
          </a:ln>
        </p:spPr>
        <p:txBody>
          <a:bodyPr anchorCtr="0" anchor="t" bIns="0" lIns="0" spcFirstLastPara="1" rIns="0" wrap="square" tIns="13325">
            <a:spAutoFit/>
          </a:bodyPr>
          <a:lstStyle/>
          <a:p>
            <a:pPr indent="-344805" lvl="0" marL="356870" marR="0" rtl="0" algn="l">
              <a:lnSpc>
                <a:spcPct val="100000"/>
              </a:lnSpc>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Analysis the customer data to predict whether he will by computer accessories (Target</a:t>
            </a:r>
            <a:endParaRPr sz="2200">
              <a:solidFill>
                <a:schemeClr val="dk1"/>
              </a:solidFill>
              <a:latin typeface="Calibri"/>
              <a:ea typeface="Calibri"/>
              <a:cs typeface="Calibri"/>
              <a:sym typeface="Calibri"/>
            </a:endParaRPr>
          </a:p>
          <a:p>
            <a:pPr indent="0" lvl="0" marL="356870" marR="0" rtl="0" algn="l">
              <a:lnSpc>
                <a:spcPct val="100000"/>
              </a:lnSpc>
              <a:spcBef>
                <a:spcPts val="0"/>
              </a:spcBef>
              <a:spcAft>
                <a:spcPts val="0"/>
              </a:spcAft>
              <a:buNone/>
            </a:pPr>
            <a:r>
              <a:rPr lang="en-US" sz="2200">
                <a:solidFill>
                  <a:schemeClr val="dk1"/>
                </a:solidFill>
                <a:latin typeface="Calibri"/>
                <a:ea typeface="Calibri"/>
                <a:cs typeface="Calibri"/>
                <a:sym typeface="Calibri"/>
              </a:rPr>
              <a:t>class: Yes or No)</a:t>
            </a:r>
            <a:endParaRPr sz="2200">
              <a:solidFill>
                <a:schemeClr val="dk1"/>
              </a:solidFill>
              <a:latin typeface="Calibri"/>
              <a:ea typeface="Calibri"/>
              <a:cs typeface="Calibri"/>
              <a:sym typeface="Calibri"/>
            </a:endParaRPr>
          </a:p>
          <a:p>
            <a:pPr indent="-344805" lvl="0" marL="356870" marR="0" rtl="0" algn="l">
              <a:lnSpc>
                <a:spcPct val="100000"/>
              </a:lnSpc>
              <a:spcBef>
                <a:spcPts val="535"/>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grouping similar language type documents (Same language documents are one group.)</a:t>
            </a:r>
            <a:endParaRPr sz="2200">
              <a:solidFill>
                <a:schemeClr val="dk1"/>
              </a:solidFill>
              <a:latin typeface="Calibri"/>
              <a:ea typeface="Calibri"/>
              <a:cs typeface="Calibri"/>
              <a:sym typeface="Calibri"/>
            </a:endParaRPr>
          </a:p>
          <a:p>
            <a:pPr indent="0" lvl="0" marL="0" marR="0" rtl="0" algn="l">
              <a:lnSpc>
                <a:spcPct val="100000"/>
              </a:lnSpc>
              <a:spcBef>
                <a:spcPts val="15"/>
              </a:spcBef>
              <a:spcAft>
                <a:spcPts val="0"/>
              </a:spcAft>
              <a:buClr>
                <a:schemeClr val="dk1"/>
              </a:buClr>
              <a:buSzPts val="3200"/>
              <a:buFont typeface="Arial"/>
              <a:buNone/>
            </a:pPr>
            <a:r>
              <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Gender classification from hair length (Target classes: Male or Female)</a:t>
            </a:r>
            <a:endParaRPr sz="22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Clr>
                <a:schemeClr val="dk1"/>
              </a:buClr>
              <a:buSzPts val="3200"/>
              <a:buFont typeface="Arial"/>
              <a:buNone/>
            </a:pPr>
            <a:r>
              <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Classifying fruits from each fruit feature like colour, taste, size, weight (Targe class: Apple,</a:t>
            </a:r>
            <a:endParaRPr sz="2200">
              <a:solidFill>
                <a:schemeClr val="dk1"/>
              </a:solidFill>
              <a:latin typeface="Calibri"/>
              <a:ea typeface="Calibri"/>
              <a:cs typeface="Calibri"/>
              <a:sym typeface="Calibri"/>
            </a:endParaRPr>
          </a:p>
          <a:p>
            <a:pPr indent="0" lvl="0" marL="356870" marR="0" rtl="0" algn="l">
              <a:lnSpc>
                <a:spcPct val="100000"/>
              </a:lnSpc>
              <a:spcBef>
                <a:spcPts val="0"/>
              </a:spcBef>
              <a:spcAft>
                <a:spcPts val="0"/>
              </a:spcAft>
              <a:buNone/>
            </a:pPr>
            <a:r>
              <a:rPr lang="en-US" sz="2200">
                <a:solidFill>
                  <a:schemeClr val="dk1"/>
                </a:solidFill>
                <a:latin typeface="Calibri"/>
                <a:ea typeface="Calibri"/>
                <a:cs typeface="Calibri"/>
                <a:sym typeface="Calibri"/>
              </a:rPr>
              <a:t>Orange, Cherry, Banana)</a:t>
            </a:r>
            <a:endParaRPr sz="2200">
              <a:solidFill>
                <a:schemeClr val="dk1"/>
              </a:solidFill>
              <a:latin typeface="Calibri"/>
              <a:ea typeface="Calibri"/>
              <a:cs typeface="Calibri"/>
              <a:sym typeface="Calibri"/>
            </a:endParaRPr>
          </a:p>
          <a:p>
            <a:pPr indent="0" lvl="0" marL="12700" marR="0" rtl="0" algn="l">
              <a:lnSpc>
                <a:spcPct val="100000"/>
              </a:lnSpc>
              <a:spcBef>
                <a:spcPts val="530"/>
              </a:spcBef>
              <a:spcAft>
                <a:spcPts val="0"/>
              </a:spcAft>
              <a:buNone/>
            </a:pPr>
            <a:r>
              <a:rPr lang="en-US" sz="2200">
                <a:solidFill>
                  <a:schemeClr val="dk1"/>
                </a:solidFill>
                <a:latin typeface="Arial"/>
                <a:ea typeface="Arial"/>
                <a:cs typeface="Arial"/>
                <a:sym typeface="Arial"/>
              </a:rPr>
              <a:t>•</a:t>
            </a:r>
            <a:endParaRPr sz="2200">
              <a:solidFill>
                <a:schemeClr val="dk1"/>
              </a:solidFill>
              <a:latin typeface="Arial"/>
              <a:ea typeface="Arial"/>
              <a:cs typeface="Arial"/>
              <a:sym typeface="Arial"/>
            </a:endParaRPr>
          </a:p>
          <a:p>
            <a:pPr indent="-344805" lvl="0" marL="356870" marR="0" rtl="0" algn="l">
              <a:lnSpc>
                <a:spcPct val="100000"/>
              </a:lnSpc>
              <a:spcBef>
                <a:spcPts val="53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While categorising the news articles (Same news category(Sport) articles are one group</a:t>
            </a:r>
            <a:endParaRPr sz="22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7"/>
          <p:cNvSpPr txBox="1"/>
          <p:nvPr>
            <p:ph type="title"/>
          </p:nvPr>
        </p:nvSpPr>
        <p:spPr>
          <a:xfrm>
            <a:off x="1911223" y="465200"/>
            <a:ext cx="8061959"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Architecture of Data Mining System</a:t>
            </a:r>
            <a:endParaRPr sz="4400"/>
          </a:p>
        </p:txBody>
      </p:sp>
      <p:sp>
        <p:nvSpPr>
          <p:cNvPr id="381" name="Google Shape;381;p47"/>
          <p:cNvSpPr/>
          <p:nvPr/>
        </p:nvSpPr>
        <p:spPr>
          <a:xfrm>
            <a:off x="1765640" y="1765990"/>
            <a:ext cx="7126043" cy="464214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8"/>
          <p:cNvSpPr txBox="1"/>
          <p:nvPr>
            <p:ph type="title"/>
          </p:nvPr>
        </p:nvSpPr>
        <p:spPr>
          <a:xfrm>
            <a:off x="4005453" y="465200"/>
            <a:ext cx="3877310"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Knowledge Base:</a:t>
            </a:r>
            <a:endParaRPr sz="4400"/>
          </a:p>
        </p:txBody>
      </p:sp>
      <p:sp>
        <p:nvSpPr>
          <p:cNvPr id="387" name="Google Shape;387;p48"/>
          <p:cNvSpPr txBox="1"/>
          <p:nvPr/>
        </p:nvSpPr>
        <p:spPr>
          <a:xfrm>
            <a:off x="574344" y="1381125"/>
            <a:ext cx="10469245" cy="4122420"/>
          </a:xfrm>
          <a:prstGeom prst="rect">
            <a:avLst/>
          </a:prstGeom>
          <a:noFill/>
          <a:ln>
            <a:noFill/>
          </a:ln>
        </p:spPr>
        <p:txBody>
          <a:bodyPr anchorCtr="0" anchor="t" bIns="0" lIns="0" spcFirstLastPara="1" rIns="0" wrap="square" tIns="11425">
            <a:spAutoFit/>
          </a:bodyPr>
          <a:lstStyle/>
          <a:p>
            <a:pPr indent="-344805" lvl="0" marL="356870" marR="306070" rtl="0" algn="just">
              <a:lnSpc>
                <a:spcPct val="100000"/>
              </a:lnSpc>
              <a:spcBef>
                <a:spcPts val="0"/>
              </a:spcBef>
              <a:spcAft>
                <a:spcPts val="0"/>
              </a:spcAft>
              <a:buNone/>
            </a:pPr>
            <a:r>
              <a:rPr lang="en-US" sz="3200">
                <a:solidFill>
                  <a:schemeClr val="dk1"/>
                </a:solidFill>
                <a:latin typeface="Calibri"/>
                <a:ea typeface="Calibri"/>
                <a:cs typeface="Calibri"/>
                <a:sym typeface="Calibri"/>
              </a:rPr>
              <a:t>This is the domain knowledge that is used to guide the search  or evaluate the interestingness of resulting patterns.</a:t>
            </a:r>
            <a:endParaRPr sz="3200">
              <a:solidFill>
                <a:schemeClr val="dk1"/>
              </a:solidFill>
              <a:latin typeface="Calibri"/>
              <a:ea typeface="Calibri"/>
              <a:cs typeface="Calibri"/>
              <a:sym typeface="Calibri"/>
            </a:endParaRPr>
          </a:p>
          <a:p>
            <a:pPr indent="-344805" lvl="0" marL="356870" marR="273685" rtl="0" algn="just">
              <a:lnSpc>
                <a:spcPct val="100000"/>
              </a:lnSpc>
              <a:spcBef>
                <a:spcPts val="770"/>
              </a:spcBef>
              <a:spcAft>
                <a:spcPts val="0"/>
              </a:spcAft>
              <a:buNone/>
            </a:pPr>
            <a:r>
              <a:rPr lang="en-US" sz="3200">
                <a:solidFill>
                  <a:schemeClr val="dk1"/>
                </a:solidFill>
                <a:latin typeface="Calibri"/>
                <a:ea typeface="Calibri"/>
                <a:cs typeface="Calibri"/>
                <a:sym typeface="Calibri"/>
              </a:rPr>
              <a:t>Knowledge such as user beliefs, which can be used to assess a  pattern’s interestingness based on its unexpectedness, may  also be included.</a:t>
            </a:r>
            <a:endParaRPr sz="3200">
              <a:solidFill>
                <a:schemeClr val="dk1"/>
              </a:solidFill>
              <a:latin typeface="Calibri"/>
              <a:ea typeface="Calibri"/>
              <a:cs typeface="Calibri"/>
              <a:sym typeface="Calibri"/>
            </a:endParaRPr>
          </a:p>
          <a:p>
            <a:pPr indent="-253365" lvl="0" marL="356870" marR="5080" rtl="0" algn="l">
              <a:lnSpc>
                <a:spcPct val="100000"/>
              </a:lnSpc>
              <a:spcBef>
                <a:spcPts val="775"/>
              </a:spcBef>
              <a:spcAft>
                <a:spcPts val="0"/>
              </a:spcAft>
              <a:buNone/>
            </a:pPr>
            <a:r>
              <a:rPr lang="en-US" sz="3200">
                <a:solidFill>
                  <a:schemeClr val="dk1"/>
                </a:solidFill>
                <a:latin typeface="Calibri"/>
                <a:ea typeface="Calibri"/>
                <a:cs typeface="Calibri"/>
                <a:sym typeface="Calibri"/>
              </a:rPr>
              <a:t>Other examples of domain knowledge are additional  interestingness constraints or thresholds, and metadata (e.g.,  describing data from multiple heterogeneous sources).</a:t>
            </a:r>
            <a:endParaRPr sz="32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9"/>
          <p:cNvSpPr txBox="1"/>
          <p:nvPr>
            <p:ph type="title"/>
          </p:nvPr>
        </p:nvSpPr>
        <p:spPr>
          <a:xfrm>
            <a:off x="3645789" y="465200"/>
            <a:ext cx="4593590"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Data Mining Engine:</a:t>
            </a:r>
            <a:endParaRPr sz="4400"/>
          </a:p>
        </p:txBody>
      </p:sp>
      <p:sp>
        <p:nvSpPr>
          <p:cNvPr id="393" name="Google Shape;393;p49"/>
          <p:cNvSpPr txBox="1"/>
          <p:nvPr/>
        </p:nvSpPr>
        <p:spPr>
          <a:xfrm>
            <a:off x="673404" y="1609420"/>
            <a:ext cx="9450705" cy="4076700"/>
          </a:xfrm>
          <a:prstGeom prst="rect">
            <a:avLst/>
          </a:prstGeom>
          <a:noFill/>
          <a:ln>
            <a:noFill/>
          </a:ln>
        </p:spPr>
        <p:txBody>
          <a:bodyPr anchorCtr="0" anchor="t" bIns="0" lIns="0" spcFirstLastPara="1" rIns="0" wrap="square" tIns="12050">
            <a:spAutoFit/>
          </a:bodyPr>
          <a:lstStyle/>
          <a:p>
            <a:pPr indent="-344805" lvl="0" marL="356870" marR="5080" rtl="0" algn="l">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This is essential to the data mining system and ideally  consists of a set of functional modules for tasks such as</a:t>
            </a:r>
            <a:endParaRPr sz="3200">
              <a:solidFill>
                <a:schemeClr val="dk1"/>
              </a:solidFill>
              <a:latin typeface="Calibri"/>
              <a:ea typeface="Calibri"/>
              <a:cs typeface="Calibri"/>
              <a:sym typeface="Calibri"/>
            </a:endParaRPr>
          </a:p>
          <a:p>
            <a:pPr indent="-287019" lvl="1" marL="756285" marR="0" rtl="0" algn="l">
              <a:lnSpc>
                <a:spcPct val="100000"/>
              </a:lnSpc>
              <a:spcBef>
                <a:spcPts val="69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characterization,</a:t>
            </a:r>
            <a:endParaRPr b="0" i="0" sz="2800" u="none" cap="none" strike="noStrike">
              <a:solidFill>
                <a:schemeClr val="dk1"/>
              </a:solidFill>
              <a:latin typeface="Calibri"/>
              <a:ea typeface="Calibri"/>
              <a:cs typeface="Calibri"/>
              <a:sym typeface="Calibri"/>
            </a:endParaRPr>
          </a:p>
          <a:p>
            <a:pPr indent="-287019" lvl="1" marL="756285" marR="0" rtl="0" algn="l">
              <a:lnSpc>
                <a:spcPct val="100000"/>
              </a:lnSpc>
              <a:spcBef>
                <a:spcPts val="67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association and correlation analysis, classification,</a:t>
            </a:r>
            <a:endParaRPr b="0" i="0" sz="2800" u="none" cap="none" strike="noStrike">
              <a:solidFill>
                <a:schemeClr val="dk1"/>
              </a:solidFill>
              <a:latin typeface="Calibri"/>
              <a:ea typeface="Calibri"/>
              <a:cs typeface="Calibri"/>
              <a:sym typeface="Calibri"/>
            </a:endParaRPr>
          </a:p>
          <a:p>
            <a:pPr indent="-368935" lvl="1" marL="838200" marR="0" rtl="0" algn="l">
              <a:lnSpc>
                <a:spcPct val="100000"/>
              </a:lnSpc>
              <a:spcBef>
                <a:spcPts val="67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prediction,</a:t>
            </a:r>
            <a:endParaRPr b="0" i="0" sz="2800" u="none" cap="none" strike="noStrike">
              <a:solidFill>
                <a:schemeClr val="dk1"/>
              </a:solidFill>
              <a:latin typeface="Calibri"/>
              <a:ea typeface="Calibri"/>
              <a:cs typeface="Calibri"/>
              <a:sym typeface="Calibri"/>
            </a:endParaRPr>
          </a:p>
          <a:p>
            <a:pPr indent="-368935" lvl="1" marL="838200" marR="0" rtl="0" algn="l">
              <a:lnSpc>
                <a:spcPct val="100000"/>
              </a:lnSpc>
              <a:spcBef>
                <a:spcPts val="67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cluster analysis,</a:t>
            </a:r>
            <a:endParaRPr b="0" i="0" sz="2800" u="none" cap="none" strike="noStrike">
              <a:solidFill>
                <a:schemeClr val="dk1"/>
              </a:solidFill>
              <a:latin typeface="Calibri"/>
              <a:ea typeface="Calibri"/>
              <a:cs typeface="Calibri"/>
              <a:sym typeface="Calibri"/>
            </a:endParaRPr>
          </a:p>
          <a:p>
            <a:pPr indent="-287019" lvl="1" marL="756285" marR="0" rtl="0" algn="l">
              <a:lnSpc>
                <a:spcPct val="100000"/>
              </a:lnSpc>
              <a:spcBef>
                <a:spcPts val="67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outlier analysis,</a:t>
            </a:r>
            <a:endParaRPr b="0" i="0" sz="2800" u="none" cap="none" strike="noStrike">
              <a:solidFill>
                <a:schemeClr val="dk1"/>
              </a:solidFill>
              <a:latin typeface="Calibri"/>
              <a:ea typeface="Calibri"/>
              <a:cs typeface="Calibri"/>
              <a:sym typeface="Calibri"/>
            </a:endParaRPr>
          </a:p>
          <a:p>
            <a:pPr indent="-287019" lvl="1" marL="756285" marR="0" rtl="0" algn="l">
              <a:lnSpc>
                <a:spcPct val="100000"/>
              </a:lnSpc>
              <a:spcBef>
                <a:spcPts val="67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evolutionanalysis.</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594360" y="274638"/>
            <a:ext cx="1069848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Module 3</a:t>
            </a:r>
            <a:endParaRPr/>
          </a:p>
        </p:txBody>
      </p:sp>
      <p:sp>
        <p:nvSpPr>
          <p:cNvPr id="115" name="Google Shape;115;p5"/>
          <p:cNvSpPr txBox="1"/>
          <p:nvPr>
            <p:ph idx="1" type="body"/>
          </p:nvPr>
        </p:nvSpPr>
        <p:spPr>
          <a:xfrm>
            <a:off x="594360" y="1600203"/>
            <a:ext cx="1069848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3200"/>
              <a:buNone/>
            </a:pPr>
            <a:r>
              <a:rPr lang="en-US"/>
              <a:t>Classification Models: Introduction to Classification and Prediction, Issues regarding classification and prediction, Decision Tree- ID3, C4.5, Naive Bayes Classifier.</a:t>
            </a:r>
            <a:endParaRPr/>
          </a:p>
        </p:txBody>
      </p:sp>
      <p:sp>
        <p:nvSpPr>
          <p:cNvPr id="116" name="Google Shape;116;p5"/>
          <p:cNvSpPr txBox="1"/>
          <p:nvPr>
            <p:ph idx="10" type="dt"/>
          </p:nvPr>
        </p:nvSpPr>
        <p:spPr>
          <a:xfrm>
            <a:off x="594360" y="6356353"/>
            <a:ext cx="277368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
          <p:cNvSpPr txBox="1"/>
          <p:nvPr>
            <p:ph idx="11" type="ftr"/>
          </p:nvPr>
        </p:nvSpPr>
        <p:spPr>
          <a:xfrm>
            <a:off x="4061460" y="6356353"/>
            <a:ext cx="37642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18" name="Google Shape;118;p5"/>
          <p:cNvSpPr txBox="1"/>
          <p:nvPr>
            <p:ph idx="12" type="sldNum"/>
          </p:nvPr>
        </p:nvSpPr>
        <p:spPr>
          <a:xfrm>
            <a:off x="8519160" y="6356353"/>
            <a:ext cx="277368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0"/>
          <p:cNvSpPr txBox="1"/>
          <p:nvPr>
            <p:ph type="title"/>
          </p:nvPr>
        </p:nvSpPr>
        <p:spPr>
          <a:xfrm>
            <a:off x="2831719" y="465200"/>
            <a:ext cx="6227445"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Pattern Evaluation Module:</a:t>
            </a:r>
            <a:endParaRPr sz="4400"/>
          </a:p>
        </p:txBody>
      </p:sp>
      <p:sp>
        <p:nvSpPr>
          <p:cNvPr id="399" name="Google Shape;399;p50"/>
          <p:cNvSpPr txBox="1"/>
          <p:nvPr/>
        </p:nvSpPr>
        <p:spPr>
          <a:xfrm>
            <a:off x="673404" y="1609420"/>
            <a:ext cx="10423525" cy="3147060"/>
          </a:xfrm>
          <a:prstGeom prst="rect">
            <a:avLst/>
          </a:prstGeom>
          <a:noFill/>
          <a:ln>
            <a:noFill/>
          </a:ln>
        </p:spPr>
        <p:txBody>
          <a:bodyPr anchorCtr="0" anchor="t" bIns="0" lIns="0" spcFirstLastPara="1" rIns="0" wrap="square" tIns="12050">
            <a:spAutoFit/>
          </a:bodyPr>
          <a:lstStyle/>
          <a:p>
            <a:pPr indent="-344805" lvl="0" marL="356870" marR="199390" rtl="0" algn="l">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This component typically employs interestingness measures  interacts with the data mining modules so as to focus the  search toward interesting patterns.</a:t>
            </a:r>
            <a:endParaRPr sz="32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Clr>
                <a:schemeClr val="dk1"/>
              </a:buClr>
              <a:buSzPts val="4650"/>
              <a:buFont typeface="Arial"/>
              <a:buNone/>
            </a:pPr>
            <a:r>
              <a:t/>
            </a:r>
            <a:endParaRPr sz="4650">
              <a:solidFill>
                <a:schemeClr val="dk1"/>
              </a:solidFill>
              <a:latin typeface="Times New Roman"/>
              <a:ea typeface="Times New Roman"/>
              <a:cs typeface="Times New Roman"/>
              <a:sym typeface="Times New Roman"/>
            </a:endParaRPr>
          </a:p>
          <a:p>
            <a:pPr indent="-344805" lvl="0" marL="356870" marR="5080" rtl="0" algn="l">
              <a:lnSpc>
                <a:spcPct val="10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3200">
                <a:solidFill>
                  <a:schemeClr val="dk1"/>
                </a:solidFill>
                <a:latin typeface="Calibri"/>
                <a:ea typeface="Calibri"/>
                <a:cs typeface="Calibri"/>
                <a:sym typeface="Calibri"/>
              </a:rPr>
              <a:t>It may use interestingness thresholds to filter out discovered  patterns.</a:t>
            </a:r>
            <a:endParaRPr sz="32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1"/>
          <p:cNvSpPr txBox="1"/>
          <p:nvPr>
            <p:ph type="title"/>
          </p:nvPr>
        </p:nvSpPr>
        <p:spPr>
          <a:xfrm>
            <a:off x="4264914" y="465200"/>
            <a:ext cx="3358515"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User interface:</a:t>
            </a:r>
            <a:endParaRPr sz="4400"/>
          </a:p>
        </p:txBody>
      </p:sp>
      <p:sp>
        <p:nvSpPr>
          <p:cNvPr id="405" name="Google Shape;405;p51"/>
          <p:cNvSpPr txBox="1"/>
          <p:nvPr/>
        </p:nvSpPr>
        <p:spPr>
          <a:xfrm>
            <a:off x="673404" y="1609420"/>
            <a:ext cx="10019665" cy="3049905"/>
          </a:xfrm>
          <a:prstGeom prst="rect">
            <a:avLst/>
          </a:prstGeom>
          <a:noFill/>
          <a:ln>
            <a:noFill/>
          </a:ln>
        </p:spPr>
        <p:txBody>
          <a:bodyPr anchorCtr="0" anchor="t" bIns="0" lIns="0" spcFirstLastPara="1" rIns="0" wrap="square" tIns="12050">
            <a:spAutoFit/>
          </a:bodyPr>
          <a:lstStyle/>
          <a:p>
            <a:pPr indent="-344805" lvl="0" marL="356870" marR="450215" rtl="0" algn="l">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This module communicates between users and the data  mining system</a:t>
            </a:r>
            <a:endParaRPr sz="3200">
              <a:solidFill>
                <a:schemeClr val="dk1"/>
              </a:solidFill>
              <a:latin typeface="Calibri"/>
              <a:ea typeface="Calibri"/>
              <a:cs typeface="Calibri"/>
              <a:sym typeface="Calibri"/>
            </a:endParaRPr>
          </a:p>
          <a:p>
            <a:pPr indent="-344805" lvl="0" marL="356870" marR="5080" rtl="0" algn="l">
              <a:lnSpc>
                <a:spcPct val="100000"/>
              </a:lnSpc>
              <a:spcBef>
                <a:spcPts val="77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Allows	the user to interact with the system by specifying a  data mining query or task, providing information to help  focus the search, and performing exploratory datamining  based on the intermediate data mining results</a:t>
            </a:r>
            <a:endParaRPr sz="3200">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2"/>
          <p:cNvSpPr txBox="1"/>
          <p:nvPr>
            <p:ph type="title"/>
          </p:nvPr>
        </p:nvSpPr>
        <p:spPr>
          <a:xfrm>
            <a:off x="3295269" y="190322"/>
            <a:ext cx="5293360" cy="636905"/>
          </a:xfrm>
          <a:prstGeom prst="rect">
            <a:avLst/>
          </a:prstGeom>
          <a:noFill/>
          <a:ln>
            <a:noFill/>
          </a:ln>
        </p:spPr>
        <p:txBody>
          <a:bodyPr anchorCtr="0" anchor="ctr" bIns="0" lIns="0" spcFirstLastPara="1" rIns="0" wrap="square" tIns="13950">
            <a:spAutoFit/>
          </a:bodyPr>
          <a:lstStyle/>
          <a:p>
            <a:pPr indent="0" lvl="0" marL="12700" rtl="0" algn="ctr">
              <a:lnSpc>
                <a:spcPct val="100000"/>
              </a:lnSpc>
              <a:spcBef>
                <a:spcPts val="0"/>
              </a:spcBef>
              <a:spcAft>
                <a:spcPts val="0"/>
              </a:spcAft>
              <a:buClr>
                <a:schemeClr val="dk1"/>
              </a:buClr>
              <a:buSzPts val="4000"/>
              <a:buFont typeface="Calibri"/>
              <a:buNone/>
            </a:pPr>
            <a:r>
              <a:rPr lang="en-US" sz="4000"/>
              <a:t>Popular data mining tools</a:t>
            </a:r>
            <a:endParaRPr sz="4000"/>
          </a:p>
        </p:txBody>
      </p:sp>
      <p:sp>
        <p:nvSpPr>
          <p:cNvPr id="411" name="Google Shape;411;p52"/>
          <p:cNvSpPr txBox="1"/>
          <p:nvPr/>
        </p:nvSpPr>
        <p:spPr>
          <a:xfrm>
            <a:off x="673404" y="1510650"/>
            <a:ext cx="3777615" cy="4124325"/>
          </a:xfrm>
          <a:prstGeom prst="rect">
            <a:avLst/>
          </a:prstGeom>
          <a:noFill/>
          <a:ln>
            <a:noFill/>
          </a:ln>
        </p:spPr>
        <p:txBody>
          <a:bodyPr anchorCtr="0" anchor="t" bIns="0" lIns="0" spcFirstLastPara="1" rIns="0" wrap="square" tIns="110475">
            <a:spAutoFit/>
          </a:bodyPr>
          <a:lstStyle/>
          <a:p>
            <a:pPr indent="-607060" lvl="0" marL="619125" marR="0" rtl="0" algn="l">
              <a:lnSpc>
                <a:spcPct val="100000"/>
              </a:lnSpc>
              <a:spcBef>
                <a:spcPts val="0"/>
              </a:spcBef>
              <a:spcAft>
                <a:spcPts val="0"/>
              </a:spcAft>
              <a:buClr>
                <a:schemeClr val="dk1"/>
              </a:buClr>
              <a:buSzPts val="3200"/>
              <a:buFont typeface="Calibri"/>
              <a:buAutoNum type="arabicPeriod"/>
            </a:pPr>
            <a:r>
              <a:rPr b="1" lang="en-US" sz="3200">
                <a:solidFill>
                  <a:schemeClr val="dk1"/>
                </a:solidFill>
                <a:latin typeface="Calibri"/>
                <a:ea typeface="Calibri"/>
                <a:cs typeface="Calibri"/>
                <a:sym typeface="Calibri"/>
              </a:rPr>
              <a:t>Rapid Miner</a:t>
            </a:r>
            <a:endParaRPr sz="3200">
              <a:solidFill>
                <a:schemeClr val="dk1"/>
              </a:solidFill>
              <a:latin typeface="Calibri"/>
              <a:ea typeface="Calibri"/>
              <a:cs typeface="Calibri"/>
              <a:sym typeface="Calibri"/>
            </a:endParaRPr>
          </a:p>
          <a:p>
            <a:pPr indent="-515619" lvl="0" marL="527685" marR="0" rtl="0" algn="l">
              <a:lnSpc>
                <a:spcPct val="100000"/>
              </a:lnSpc>
              <a:spcBef>
                <a:spcPts val="770"/>
              </a:spcBef>
              <a:spcAft>
                <a:spcPts val="0"/>
              </a:spcAft>
              <a:buClr>
                <a:schemeClr val="dk1"/>
              </a:buClr>
              <a:buSzPts val="3200"/>
              <a:buFont typeface="Calibri"/>
              <a:buAutoNum type="arabicPeriod"/>
            </a:pPr>
            <a:r>
              <a:rPr b="1" lang="en-US" sz="3200">
                <a:solidFill>
                  <a:schemeClr val="dk1"/>
                </a:solidFill>
                <a:latin typeface="Calibri"/>
                <a:ea typeface="Calibri"/>
                <a:cs typeface="Calibri"/>
                <a:sym typeface="Calibri"/>
              </a:rPr>
              <a:t>Orange</a:t>
            </a:r>
            <a:endParaRPr sz="3200">
              <a:solidFill>
                <a:schemeClr val="dk1"/>
              </a:solidFill>
              <a:latin typeface="Calibri"/>
              <a:ea typeface="Calibri"/>
              <a:cs typeface="Calibri"/>
              <a:sym typeface="Calibri"/>
            </a:endParaRPr>
          </a:p>
          <a:p>
            <a:pPr indent="-515619" lvl="0" marL="527685" marR="0" rtl="0" algn="l">
              <a:lnSpc>
                <a:spcPct val="100000"/>
              </a:lnSpc>
              <a:spcBef>
                <a:spcPts val="770"/>
              </a:spcBef>
              <a:spcAft>
                <a:spcPts val="0"/>
              </a:spcAft>
              <a:buClr>
                <a:schemeClr val="dk1"/>
              </a:buClr>
              <a:buSzPts val="3200"/>
              <a:buFont typeface="Calibri"/>
              <a:buAutoNum type="arabicPeriod"/>
            </a:pPr>
            <a:r>
              <a:rPr b="1" lang="en-US" sz="3200">
                <a:solidFill>
                  <a:schemeClr val="dk1"/>
                </a:solidFill>
                <a:latin typeface="Calibri"/>
                <a:ea typeface="Calibri"/>
                <a:cs typeface="Calibri"/>
                <a:sym typeface="Calibri"/>
              </a:rPr>
              <a:t>Weka</a:t>
            </a:r>
            <a:endParaRPr sz="3200">
              <a:solidFill>
                <a:schemeClr val="dk1"/>
              </a:solidFill>
              <a:latin typeface="Calibri"/>
              <a:ea typeface="Calibri"/>
              <a:cs typeface="Calibri"/>
              <a:sym typeface="Calibri"/>
            </a:endParaRPr>
          </a:p>
          <a:p>
            <a:pPr indent="-515619" lvl="0" marL="527685" marR="0" rtl="0" algn="l">
              <a:lnSpc>
                <a:spcPct val="100000"/>
              </a:lnSpc>
              <a:spcBef>
                <a:spcPts val="770"/>
              </a:spcBef>
              <a:spcAft>
                <a:spcPts val="0"/>
              </a:spcAft>
              <a:buClr>
                <a:schemeClr val="dk1"/>
              </a:buClr>
              <a:buSzPts val="3200"/>
              <a:buFont typeface="Calibri"/>
              <a:buAutoNum type="arabicPeriod"/>
            </a:pPr>
            <a:r>
              <a:rPr b="1" lang="en-US" sz="3200">
                <a:solidFill>
                  <a:schemeClr val="dk1"/>
                </a:solidFill>
                <a:latin typeface="Calibri"/>
                <a:ea typeface="Calibri"/>
                <a:cs typeface="Calibri"/>
                <a:sym typeface="Calibri"/>
              </a:rPr>
              <a:t>KNIME</a:t>
            </a:r>
            <a:endParaRPr sz="3200">
              <a:solidFill>
                <a:schemeClr val="dk1"/>
              </a:solidFill>
              <a:latin typeface="Calibri"/>
              <a:ea typeface="Calibri"/>
              <a:cs typeface="Calibri"/>
              <a:sym typeface="Calibri"/>
            </a:endParaRPr>
          </a:p>
          <a:p>
            <a:pPr indent="-515619" lvl="0" marL="527685" marR="0" rtl="0" algn="l">
              <a:lnSpc>
                <a:spcPct val="100000"/>
              </a:lnSpc>
              <a:spcBef>
                <a:spcPts val="775"/>
              </a:spcBef>
              <a:spcAft>
                <a:spcPts val="0"/>
              </a:spcAft>
              <a:buClr>
                <a:schemeClr val="dk1"/>
              </a:buClr>
              <a:buSzPts val="3200"/>
              <a:buFont typeface="Calibri"/>
              <a:buAutoNum type="arabicPeriod"/>
            </a:pPr>
            <a:r>
              <a:rPr b="1" lang="en-US" sz="3200">
                <a:solidFill>
                  <a:schemeClr val="dk1"/>
                </a:solidFill>
                <a:latin typeface="Calibri"/>
                <a:ea typeface="Calibri"/>
                <a:cs typeface="Calibri"/>
                <a:sym typeface="Calibri"/>
              </a:rPr>
              <a:t>Oracle Data Mining</a:t>
            </a:r>
            <a:endParaRPr sz="3200">
              <a:solidFill>
                <a:schemeClr val="dk1"/>
              </a:solidFill>
              <a:latin typeface="Calibri"/>
              <a:ea typeface="Calibri"/>
              <a:cs typeface="Calibri"/>
              <a:sym typeface="Calibri"/>
            </a:endParaRPr>
          </a:p>
          <a:p>
            <a:pPr indent="-515619" lvl="0" marL="527685" marR="0" rtl="0" algn="l">
              <a:lnSpc>
                <a:spcPct val="100000"/>
              </a:lnSpc>
              <a:spcBef>
                <a:spcPts val="765"/>
              </a:spcBef>
              <a:spcAft>
                <a:spcPts val="0"/>
              </a:spcAft>
              <a:buClr>
                <a:schemeClr val="dk1"/>
              </a:buClr>
              <a:buSzPts val="3200"/>
              <a:buFont typeface="Calibri"/>
              <a:buAutoNum type="arabicPeriod"/>
            </a:pPr>
            <a:r>
              <a:rPr b="1" lang="en-US" sz="3200">
                <a:solidFill>
                  <a:schemeClr val="dk1"/>
                </a:solidFill>
                <a:latin typeface="Calibri"/>
                <a:ea typeface="Calibri"/>
                <a:cs typeface="Calibri"/>
                <a:sym typeface="Calibri"/>
              </a:rPr>
              <a:t>Rattle</a:t>
            </a:r>
            <a:endParaRPr sz="3200">
              <a:solidFill>
                <a:schemeClr val="dk1"/>
              </a:solidFill>
              <a:latin typeface="Calibri"/>
              <a:ea typeface="Calibri"/>
              <a:cs typeface="Calibri"/>
              <a:sym typeface="Calibri"/>
            </a:endParaRPr>
          </a:p>
          <a:p>
            <a:pPr indent="-515619" lvl="0" marL="527685" marR="0" rtl="0" algn="l">
              <a:lnSpc>
                <a:spcPct val="100000"/>
              </a:lnSpc>
              <a:spcBef>
                <a:spcPts val="77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DataMelt</a:t>
            </a:r>
            <a:endParaRPr sz="3200">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3"/>
          <p:cNvSpPr txBox="1"/>
          <p:nvPr>
            <p:ph type="title"/>
          </p:nvPr>
        </p:nvSpPr>
        <p:spPr>
          <a:xfrm>
            <a:off x="3510788" y="2485389"/>
            <a:ext cx="4870450"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DATA WAREHOUSING</a:t>
            </a:r>
            <a:endParaRPr sz="44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4"/>
          <p:cNvSpPr txBox="1"/>
          <p:nvPr>
            <p:ph type="title"/>
          </p:nvPr>
        </p:nvSpPr>
        <p:spPr>
          <a:xfrm>
            <a:off x="4088129" y="465200"/>
            <a:ext cx="3713479"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Data warehouse</a:t>
            </a:r>
            <a:endParaRPr sz="4400"/>
          </a:p>
        </p:txBody>
      </p:sp>
      <p:sp>
        <p:nvSpPr>
          <p:cNvPr id="422" name="Google Shape;422;p54"/>
          <p:cNvSpPr txBox="1"/>
          <p:nvPr/>
        </p:nvSpPr>
        <p:spPr>
          <a:xfrm>
            <a:off x="673404" y="1527428"/>
            <a:ext cx="10534015" cy="5870197"/>
          </a:xfrm>
          <a:prstGeom prst="rect">
            <a:avLst/>
          </a:prstGeom>
          <a:noFill/>
          <a:ln>
            <a:noFill/>
          </a:ln>
        </p:spPr>
        <p:txBody>
          <a:bodyPr anchorCtr="0" anchor="t" bIns="0" lIns="0" spcFirstLastPara="1" rIns="0" wrap="square" tIns="100950">
            <a:spAutoFit/>
          </a:bodyPr>
          <a:lstStyle/>
          <a:p>
            <a:pPr indent="-344805" lvl="0" marL="356870" marR="5080" rtl="0" algn="just">
              <a:lnSpc>
                <a:spcPct val="96000"/>
              </a:lnSpc>
              <a:spcBef>
                <a:spcPts val="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A data warehouse is a collection of integrated databases designed  to support a Decision Support System.</a:t>
            </a:r>
            <a:endParaRPr sz="3000">
              <a:solidFill>
                <a:schemeClr val="dk1"/>
              </a:solidFill>
              <a:latin typeface="Calibri"/>
              <a:ea typeface="Calibri"/>
              <a:cs typeface="Calibri"/>
              <a:sym typeface="Calibri"/>
            </a:endParaRPr>
          </a:p>
          <a:p>
            <a:pPr indent="0" lvl="0" marL="0" marR="0" rtl="0" algn="l">
              <a:lnSpc>
                <a:spcPct val="100000"/>
              </a:lnSpc>
              <a:spcBef>
                <a:spcPts val="10"/>
              </a:spcBef>
              <a:spcAft>
                <a:spcPts val="0"/>
              </a:spcAft>
              <a:buClr>
                <a:schemeClr val="dk1"/>
              </a:buClr>
              <a:buSzPts val="3750"/>
              <a:buFont typeface="Arial"/>
              <a:buNone/>
            </a:pPr>
            <a:r>
              <a:t/>
            </a:r>
            <a:endParaRPr sz="3750">
              <a:solidFill>
                <a:schemeClr val="dk1"/>
              </a:solidFill>
              <a:latin typeface="Times New Roman"/>
              <a:ea typeface="Times New Roman"/>
              <a:cs typeface="Times New Roman"/>
              <a:sym typeface="Times New Roman"/>
            </a:endParaRPr>
          </a:p>
          <a:p>
            <a:pPr indent="-344805" lvl="0" marL="356870" marR="74295" rtl="0" algn="just">
              <a:lnSpc>
                <a:spcPct val="96000"/>
              </a:lnSpc>
              <a:spcBef>
                <a:spcPts val="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It is the consolidation of data from several databases which are in  turn maintained by individual business units along with historical  and summary information</a:t>
            </a:r>
            <a:endParaRPr sz="3000">
              <a:solidFill>
                <a:schemeClr val="dk1"/>
              </a:solidFill>
              <a:latin typeface="Calibri"/>
              <a:ea typeface="Calibri"/>
              <a:cs typeface="Calibri"/>
              <a:sym typeface="Calibri"/>
            </a:endParaRPr>
          </a:p>
          <a:p>
            <a:pPr indent="0" lvl="0" marL="0" marR="0" rtl="0" algn="l">
              <a:lnSpc>
                <a:spcPct val="100000"/>
              </a:lnSpc>
              <a:spcBef>
                <a:spcPts val="10"/>
              </a:spcBef>
              <a:spcAft>
                <a:spcPts val="0"/>
              </a:spcAft>
              <a:buClr>
                <a:schemeClr val="dk1"/>
              </a:buClr>
              <a:buSzPts val="3150"/>
              <a:buFont typeface="Arial"/>
              <a:buNone/>
            </a:pPr>
            <a:r>
              <a:t/>
            </a:r>
            <a:endParaRPr sz="315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A data warehouse is the data repository of an enterprise.</a:t>
            </a:r>
            <a:endParaRPr sz="3000">
              <a:solidFill>
                <a:schemeClr val="dk1"/>
              </a:solidFill>
              <a:latin typeface="Calibri"/>
              <a:ea typeface="Calibri"/>
              <a:cs typeface="Calibri"/>
              <a:sym typeface="Calibri"/>
            </a:endParaRPr>
          </a:p>
          <a:p>
            <a:pPr indent="0" lvl="0" marL="0" marR="0" rtl="0" algn="l">
              <a:lnSpc>
                <a:spcPct val="100000"/>
              </a:lnSpc>
              <a:spcBef>
                <a:spcPts val="40"/>
              </a:spcBef>
              <a:spcAft>
                <a:spcPts val="0"/>
              </a:spcAft>
              <a:buClr>
                <a:schemeClr val="dk1"/>
              </a:buClr>
              <a:buSzPts val="3100"/>
              <a:buFont typeface="Arial"/>
              <a:buNone/>
            </a:pPr>
            <a:r>
              <a:t/>
            </a:r>
            <a:endParaRPr sz="3100">
              <a:solidFill>
                <a:schemeClr val="dk1"/>
              </a:solidFill>
              <a:latin typeface="Times New Roman"/>
              <a:ea typeface="Times New Roman"/>
              <a:cs typeface="Times New Roman"/>
              <a:sym typeface="Times New Roman"/>
            </a:endParaRPr>
          </a:p>
          <a:p>
            <a:pPr indent="-429895" lvl="0" marL="441959" marR="0" rtl="0" algn="l">
              <a:lnSpc>
                <a:spcPct val="100000"/>
              </a:lnSpc>
              <a:spcBef>
                <a:spcPts val="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It is generally used for research and decision support</a:t>
            </a:r>
            <a:endParaRPr sz="3000">
              <a:solidFill>
                <a:schemeClr val="dk1"/>
              </a:solidFill>
              <a:latin typeface="Calibri"/>
              <a:ea typeface="Calibri"/>
              <a:cs typeface="Calibri"/>
              <a:sym typeface="Calibri"/>
            </a:endParaRPr>
          </a:p>
          <a:p>
            <a:pPr indent="-429895" lvl="0" marL="441959"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A data warehouse is based on a multidimensional data model which views data in the form of a data cube</a:t>
            </a:r>
            <a:endParaRPr sz="3200">
              <a:solidFill>
                <a:schemeClr val="dk1"/>
              </a:solidFill>
              <a:latin typeface="Calibri"/>
              <a:ea typeface="Calibri"/>
              <a:cs typeface="Calibri"/>
              <a:sym typeface="Calibri"/>
            </a:endParaRPr>
          </a:p>
          <a:p>
            <a:pPr indent="-239395" lvl="0" marL="441959" marR="0" rtl="0" algn="l">
              <a:lnSpc>
                <a:spcPct val="100000"/>
              </a:lnSpc>
              <a:spcBef>
                <a:spcPts val="0"/>
              </a:spcBef>
              <a:spcAft>
                <a:spcPts val="0"/>
              </a:spcAft>
              <a:buClr>
                <a:schemeClr val="dk1"/>
              </a:buClr>
              <a:buSzPts val="3000"/>
              <a:buFont typeface="Arial"/>
              <a:buNone/>
            </a:pPr>
            <a:r>
              <a:t/>
            </a:r>
            <a:endParaRPr sz="30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5"/>
          <p:cNvSpPr txBox="1"/>
          <p:nvPr>
            <p:ph type="title"/>
          </p:nvPr>
        </p:nvSpPr>
        <p:spPr>
          <a:xfrm>
            <a:off x="3984116" y="190322"/>
            <a:ext cx="3919220" cy="636905"/>
          </a:xfrm>
          <a:prstGeom prst="rect">
            <a:avLst/>
          </a:prstGeom>
          <a:noFill/>
          <a:ln>
            <a:noFill/>
          </a:ln>
        </p:spPr>
        <p:txBody>
          <a:bodyPr anchorCtr="0" anchor="ctr" bIns="0" lIns="0" spcFirstLastPara="1" rIns="0" wrap="square" tIns="13950">
            <a:spAutoFit/>
          </a:bodyPr>
          <a:lstStyle/>
          <a:p>
            <a:pPr indent="0" lvl="0" marL="12700" rtl="0" algn="ctr">
              <a:lnSpc>
                <a:spcPct val="100000"/>
              </a:lnSpc>
              <a:spcBef>
                <a:spcPts val="0"/>
              </a:spcBef>
              <a:spcAft>
                <a:spcPts val="0"/>
              </a:spcAft>
              <a:buClr>
                <a:schemeClr val="dk1"/>
              </a:buClr>
              <a:buSzPts val="4000"/>
              <a:buFont typeface="Calibri"/>
              <a:buNone/>
            </a:pPr>
            <a:r>
              <a:rPr b="1" lang="en-US" sz="4000">
                <a:latin typeface="Calibri"/>
                <a:ea typeface="Calibri"/>
                <a:cs typeface="Calibri"/>
                <a:sym typeface="Calibri"/>
              </a:rPr>
              <a:t>Data Warehousing</a:t>
            </a:r>
            <a:endParaRPr sz="4000">
              <a:latin typeface="Calibri"/>
              <a:ea typeface="Calibri"/>
              <a:cs typeface="Calibri"/>
              <a:sym typeface="Calibri"/>
            </a:endParaRPr>
          </a:p>
        </p:txBody>
      </p:sp>
      <p:sp>
        <p:nvSpPr>
          <p:cNvPr id="428" name="Google Shape;428;p55"/>
          <p:cNvSpPr txBox="1"/>
          <p:nvPr/>
        </p:nvSpPr>
        <p:spPr>
          <a:xfrm>
            <a:off x="673404" y="2195017"/>
            <a:ext cx="10448925" cy="1000125"/>
          </a:xfrm>
          <a:prstGeom prst="rect">
            <a:avLst/>
          </a:prstGeom>
          <a:noFill/>
          <a:ln>
            <a:noFill/>
          </a:ln>
        </p:spPr>
        <p:txBody>
          <a:bodyPr anchorCtr="0" anchor="t" bIns="0" lIns="0" spcFirstLastPara="1" rIns="0" wrap="square" tIns="12050">
            <a:spAutoFit/>
          </a:bodyPr>
          <a:lstStyle/>
          <a:p>
            <a:pPr indent="-344805" lvl="0" marL="356870" marR="5080" rtl="0" algn="l">
              <a:lnSpc>
                <a:spcPct val="100000"/>
              </a:lnSpc>
              <a:spcBef>
                <a:spcPts val="0"/>
              </a:spcBef>
              <a:spcAft>
                <a:spcPts val="0"/>
              </a:spcAft>
              <a:buClr>
                <a:schemeClr val="dk1"/>
              </a:buClr>
              <a:buSzPts val="3200"/>
              <a:buFont typeface="Arial"/>
              <a:buChar char="•"/>
            </a:pPr>
            <a:r>
              <a:rPr b="1" lang="en-US" sz="3200">
                <a:solidFill>
                  <a:schemeClr val="dk1"/>
                </a:solidFill>
                <a:latin typeface="Calibri"/>
                <a:ea typeface="Calibri"/>
                <a:cs typeface="Calibri"/>
                <a:sym typeface="Calibri"/>
              </a:rPr>
              <a:t>A process of transforming data into information and making  it available to users</a:t>
            </a:r>
            <a:endParaRPr sz="3200">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6"/>
          <p:cNvSpPr txBox="1"/>
          <p:nvPr>
            <p:ph type="title"/>
          </p:nvPr>
        </p:nvSpPr>
        <p:spPr>
          <a:xfrm>
            <a:off x="2895726" y="190322"/>
            <a:ext cx="6101080" cy="636905"/>
          </a:xfrm>
          <a:prstGeom prst="rect">
            <a:avLst/>
          </a:prstGeom>
          <a:noFill/>
          <a:ln>
            <a:noFill/>
          </a:ln>
        </p:spPr>
        <p:txBody>
          <a:bodyPr anchorCtr="0" anchor="ctr" bIns="0" lIns="0" spcFirstLastPara="1" rIns="0" wrap="square" tIns="13950">
            <a:spAutoFit/>
          </a:bodyPr>
          <a:lstStyle/>
          <a:p>
            <a:pPr indent="0" lvl="0" marL="12700" rtl="0" algn="ctr">
              <a:lnSpc>
                <a:spcPct val="100000"/>
              </a:lnSpc>
              <a:spcBef>
                <a:spcPts val="0"/>
              </a:spcBef>
              <a:spcAft>
                <a:spcPts val="0"/>
              </a:spcAft>
              <a:buClr>
                <a:schemeClr val="dk1"/>
              </a:buClr>
              <a:buSzPts val="4000"/>
              <a:buFont typeface="Calibri"/>
              <a:buNone/>
            </a:pPr>
            <a:r>
              <a:rPr b="1" lang="en-US" sz="4000">
                <a:latin typeface="Calibri"/>
                <a:ea typeface="Calibri"/>
                <a:cs typeface="Calibri"/>
                <a:sym typeface="Calibri"/>
              </a:rPr>
              <a:t>Definition of </a:t>
            </a:r>
            <a:r>
              <a:rPr lang="en-US" sz="4000"/>
              <a:t>data warehouse</a:t>
            </a:r>
            <a:endParaRPr sz="4000">
              <a:latin typeface="Calibri"/>
              <a:ea typeface="Calibri"/>
              <a:cs typeface="Calibri"/>
              <a:sym typeface="Calibri"/>
            </a:endParaRPr>
          </a:p>
        </p:txBody>
      </p:sp>
      <p:sp>
        <p:nvSpPr>
          <p:cNvPr id="434" name="Google Shape;434;p56"/>
          <p:cNvSpPr txBox="1"/>
          <p:nvPr/>
        </p:nvSpPr>
        <p:spPr>
          <a:xfrm>
            <a:off x="673404" y="1609420"/>
            <a:ext cx="10422890" cy="3666388"/>
          </a:xfrm>
          <a:prstGeom prst="rect">
            <a:avLst/>
          </a:prstGeom>
          <a:noFill/>
          <a:ln>
            <a:noFill/>
          </a:ln>
        </p:spPr>
        <p:txBody>
          <a:bodyPr anchorCtr="0" anchor="t" bIns="0" lIns="0" spcFirstLastPara="1" rIns="0" wrap="square" tIns="13950">
            <a:spAutoFit/>
          </a:bodyPr>
          <a:lstStyle/>
          <a:p>
            <a:pPr indent="-344805" lvl="0" marL="356870" marR="5080" rtl="0" algn="l">
              <a:lnSpc>
                <a:spcPct val="10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data warehouse is a </a:t>
            </a:r>
            <a:r>
              <a:rPr lang="en-US" sz="2800">
                <a:solidFill>
                  <a:srgbClr val="FF0000"/>
                </a:solidFill>
                <a:latin typeface="Calibri"/>
                <a:ea typeface="Calibri"/>
                <a:cs typeface="Calibri"/>
                <a:sym typeface="Calibri"/>
              </a:rPr>
              <a:t>subject-oriented, integrated, time-variant, and  nonvolatile</a:t>
            </a:r>
            <a:r>
              <a:rPr lang="en-US" sz="2800">
                <a:solidFill>
                  <a:schemeClr val="dk1"/>
                </a:solidFill>
                <a:latin typeface="Calibri"/>
                <a:ea typeface="Calibri"/>
                <a:cs typeface="Calibri"/>
                <a:sym typeface="Calibri"/>
              </a:rPr>
              <a:t> collection of data in support of management’s decision  making process” .</a:t>
            </a:r>
            <a:endParaRPr/>
          </a:p>
          <a:p>
            <a:pPr indent="0" lvl="0" marL="0" marR="0" rtl="0" algn="l">
              <a:lnSpc>
                <a:spcPct val="100000"/>
              </a:lnSpc>
              <a:spcBef>
                <a:spcPts val="50"/>
              </a:spcBef>
              <a:spcAft>
                <a:spcPts val="0"/>
              </a:spcAft>
              <a:buClr>
                <a:schemeClr val="dk1"/>
              </a:buClr>
              <a:buSzPts val="4050"/>
              <a:buFont typeface="Arial"/>
              <a:buNone/>
            </a:pPr>
            <a:r>
              <a:t/>
            </a:r>
            <a:endParaRPr sz="4050">
              <a:solidFill>
                <a:schemeClr val="dk1"/>
              </a:solidFill>
              <a:latin typeface="Times New Roman"/>
              <a:ea typeface="Times New Roman"/>
              <a:cs typeface="Times New Roman"/>
              <a:sym typeface="Times New Roman"/>
            </a:endParaRPr>
          </a:p>
          <a:p>
            <a:pPr indent="-344805" lvl="0" marL="356870" marR="213359" rtl="0" algn="l">
              <a:lnSpc>
                <a:spcPct val="100000"/>
              </a:lnSpc>
              <a:spcBef>
                <a:spcPts val="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 four keywords, </a:t>
            </a:r>
            <a:r>
              <a:rPr i="1" lang="en-US" sz="2800">
                <a:solidFill>
                  <a:schemeClr val="dk1"/>
                </a:solidFill>
                <a:latin typeface="Calibri"/>
                <a:ea typeface="Calibri"/>
                <a:cs typeface="Calibri"/>
                <a:sym typeface="Calibri"/>
              </a:rPr>
              <a:t>subject-oriented, integrated, time-variant</a:t>
            </a:r>
            <a:r>
              <a:rPr lang="en-US" sz="2800">
                <a:solidFill>
                  <a:schemeClr val="dk1"/>
                </a:solidFill>
                <a:latin typeface="Calibri"/>
                <a:ea typeface="Calibri"/>
                <a:cs typeface="Calibri"/>
                <a:sym typeface="Calibri"/>
              </a:rPr>
              <a:t>, and  </a:t>
            </a:r>
            <a:r>
              <a:rPr i="1" lang="en-US" sz="2800">
                <a:solidFill>
                  <a:schemeClr val="dk1"/>
                </a:solidFill>
                <a:latin typeface="Calibri"/>
                <a:ea typeface="Calibri"/>
                <a:cs typeface="Calibri"/>
                <a:sym typeface="Calibri"/>
              </a:rPr>
              <a:t>nonvolatile</a:t>
            </a:r>
            <a:r>
              <a:rPr lang="en-US" sz="2800">
                <a:solidFill>
                  <a:schemeClr val="dk1"/>
                </a:solidFill>
                <a:latin typeface="Calibri"/>
                <a:ea typeface="Calibri"/>
                <a:cs typeface="Calibri"/>
                <a:sym typeface="Calibri"/>
              </a:rPr>
              <a:t>, distinguish data warehouses from other data repository  systems, such as relational database systems, transaction processing  systems, and file systems</a:t>
            </a:r>
            <a:endParaRPr sz="2800">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7"/>
          <p:cNvSpPr txBox="1"/>
          <p:nvPr>
            <p:ph type="title"/>
          </p:nvPr>
        </p:nvSpPr>
        <p:spPr>
          <a:xfrm>
            <a:off x="4100321" y="190322"/>
            <a:ext cx="3689350" cy="636905"/>
          </a:xfrm>
          <a:prstGeom prst="rect">
            <a:avLst/>
          </a:prstGeom>
          <a:noFill/>
          <a:ln>
            <a:noFill/>
          </a:ln>
        </p:spPr>
        <p:txBody>
          <a:bodyPr anchorCtr="0" anchor="ctr" bIns="0" lIns="0" spcFirstLastPara="1" rIns="0" wrap="square" tIns="13950">
            <a:spAutoFit/>
          </a:bodyPr>
          <a:lstStyle/>
          <a:p>
            <a:pPr indent="0" lvl="0" marL="12700" rtl="0" algn="ctr">
              <a:lnSpc>
                <a:spcPct val="100000"/>
              </a:lnSpc>
              <a:spcBef>
                <a:spcPts val="0"/>
              </a:spcBef>
              <a:spcAft>
                <a:spcPts val="0"/>
              </a:spcAft>
              <a:buClr>
                <a:schemeClr val="dk1"/>
              </a:buClr>
              <a:buSzPts val="4000"/>
              <a:buFont typeface="Calibri"/>
              <a:buNone/>
            </a:pPr>
            <a:r>
              <a:rPr b="1" lang="en-US" sz="4000">
                <a:latin typeface="Calibri"/>
                <a:ea typeface="Calibri"/>
                <a:cs typeface="Calibri"/>
                <a:sym typeface="Calibri"/>
              </a:rPr>
              <a:t>Subject-oriented</a:t>
            </a:r>
            <a:r>
              <a:rPr lang="en-US" sz="4000"/>
              <a:t>:</a:t>
            </a:r>
            <a:endParaRPr sz="4000">
              <a:latin typeface="Calibri"/>
              <a:ea typeface="Calibri"/>
              <a:cs typeface="Calibri"/>
              <a:sym typeface="Calibri"/>
            </a:endParaRPr>
          </a:p>
        </p:txBody>
      </p:sp>
      <p:sp>
        <p:nvSpPr>
          <p:cNvPr id="440" name="Google Shape;440;p57"/>
          <p:cNvSpPr txBox="1"/>
          <p:nvPr/>
        </p:nvSpPr>
        <p:spPr>
          <a:xfrm>
            <a:off x="673404" y="1609420"/>
            <a:ext cx="10509250" cy="4318000"/>
          </a:xfrm>
          <a:prstGeom prst="rect">
            <a:avLst/>
          </a:prstGeom>
          <a:noFill/>
          <a:ln>
            <a:noFill/>
          </a:ln>
        </p:spPr>
        <p:txBody>
          <a:bodyPr anchorCtr="0" anchor="t" bIns="0" lIns="0" spcFirstLastPara="1" rIns="0" wrap="square" tIns="12050">
            <a:spAutoFit/>
          </a:bodyPr>
          <a:lstStyle/>
          <a:p>
            <a:pPr indent="-344805" lvl="0" marL="356870" marR="0" rtl="0" algn="l">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Data is organized and summarized by topic</a:t>
            </a:r>
            <a:endParaRPr sz="3200">
              <a:solidFill>
                <a:schemeClr val="dk1"/>
              </a:solidFill>
              <a:latin typeface="Calibri"/>
              <a:ea typeface="Calibri"/>
              <a:cs typeface="Calibri"/>
              <a:sym typeface="Calibri"/>
            </a:endParaRPr>
          </a:p>
          <a:p>
            <a:pPr indent="0" lvl="0" marL="0" marR="0" rtl="0" algn="l">
              <a:lnSpc>
                <a:spcPct val="100000"/>
              </a:lnSpc>
              <a:spcBef>
                <a:spcPts val="30"/>
              </a:spcBef>
              <a:spcAft>
                <a:spcPts val="0"/>
              </a:spcAft>
              <a:buClr>
                <a:schemeClr val="dk1"/>
              </a:buClr>
              <a:buSzPts val="4650"/>
              <a:buFont typeface="Arial"/>
              <a:buNone/>
            </a:pPr>
            <a:r>
              <a:t/>
            </a:r>
            <a:endParaRPr sz="4650">
              <a:solidFill>
                <a:schemeClr val="dk1"/>
              </a:solidFill>
              <a:latin typeface="Times New Roman"/>
              <a:ea typeface="Times New Roman"/>
              <a:cs typeface="Times New Roman"/>
              <a:sym typeface="Times New Roman"/>
            </a:endParaRPr>
          </a:p>
          <a:p>
            <a:pPr indent="-344805" lvl="0" marL="356870" marR="5080" rtl="0" algn="l">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ie A data warehouse is organized around major subjects, such  as cus-tomer, supplier, product, and sales.</a:t>
            </a:r>
            <a:endParaRPr sz="32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Clr>
                <a:schemeClr val="dk1"/>
              </a:buClr>
              <a:buSzPts val="4650"/>
              <a:buFont typeface="Arial"/>
              <a:buNone/>
            </a:pPr>
            <a:r>
              <a:t/>
            </a:r>
            <a:endParaRPr sz="4650">
              <a:solidFill>
                <a:schemeClr val="dk1"/>
              </a:solidFill>
              <a:latin typeface="Times New Roman"/>
              <a:ea typeface="Times New Roman"/>
              <a:cs typeface="Times New Roman"/>
              <a:sym typeface="Times New Roman"/>
            </a:endParaRPr>
          </a:p>
          <a:p>
            <a:pPr indent="-344805" lvl="0" marL="356870" marR="182245" rtl="0" algn="l">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data warehouses typically provide a simple and concise view  around particular subject issues by excluding data that are  not useful in the decision support process.</a:t>
            </a:r>
            <a:endParaRPr sz="3200">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8"/>
          <p:cNvSpPr txBox="1"/>
          <p:nvPr>
            <p:ph type="title"/>
          </p:nvPr>
        </p:nvSpPr>
        <p:spPr>
          <a:xfrm>
            <a:off x="4770882" y="190322"/>
            <a:ext cx="2348230" cy="636905"/>
          </a:xfrm>
          <a:prstGeom prst="rect">
            <a:avLst/>
          </a:prstGeom>
          <a:noFill/>
          <a:ln>
            <a:noFill/>
          </a:ln>
        </p:spPr>
        <p:txBody>
          <a:bodyPr anchorCtr="0" anchor="ctr" bIns="0" lIns="0" spcFirstLastPara="1" rIns="0" wrap="square" tIns="13950">
            <a:spAutoFit/>
          </a:bodyPr>
          <a:lstStyle/>
          <a:p>
            <a:pPr indent="0" lvl="0" marL="12700" rtl="0" algn="ctr">
              <a:lnSpc>
                <a:spcPct val="100000"/>
              </a:lnSpc>
              <a:spcBef>
                <a:spcPts val="0"/>
              </a:spcBef>
              <a:spcAft>
                <a:spcPts val="0"/>
              </a:spcAft>
              <a:buClr>
                <a:schemeClr val="dk1"/>
              </a:buClr>
              <a:buSzPts val="4000"/>
              <a:buFont typeface="Calibri"/>
              <a:buNone/>
            </a:pPr>
            <a:r>
              <a:rPr b="1" lang="en-US" sz="4000">
                <a:latin typeface="Calibri"/>
                <a:ea typeface="Calibri"/>
                <a:cs typeface="Calibri"/>
                <a:sym typeface="Calibri"/>
              </a:rPr>
              <a:t>Integrated</a:t>
            </a:r>
            <a:r>
              <a:rPr lang="en-US" sz="4000"/>
              <a:t>:</a:t>
            </a:r>
            <a:endParaRPr sz="4000">
              <a:latin typeface="Calibri"/>
              <a:ea typeface="Calibri"/>
              <a:cs typeface="Calibri"/>
              <a:sym typeface="Calibri"/>
            </a:endParaRPr>
          </a:p>
        </p:txBody>
      </p:sp>
      <p:sp>
        <p:nvSpPr>
          <p:cNvPr id="446" name="Google Shape;446;p58"/>
          <p:cNvSpPr txBox="1"/>
          <p:nvPr/>
        </p:nvSpPr>
        <p:spPr>
          <a:xfrm>
            <a:off x="673404" y="1609420"/>
            <a:ext cx="10342880" cy="3635375"/>
          </a:xfrm>
          <a:prstGeom prst="rect">
            <a:avLst/>
          </a:prstGeom>
          <a:noFill/>
          <a:ln>
            <a:noFill/>
          </a:ln>
        </p:spPr>
        <p:txBody>
          <a:bodyPr anchorCtr="0" anchor="t" bIns="0" lIns="0" spcFirstLastPara="1" rIns="0" wrap="square" tIns="12050">
            <a:spAutoFit/>
          </a:bodyPr>
          <a:lstStyle/>
          <a:p>
            <a:pPr indent="-344805" lvl="0" marL="356870" marR="988694" rtl="0" algn="l">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A data warehouse is usually constructed by integrating  multiple heterogeneous sources, such as relational  databases, flat files, and on-line transaction records.</a:t>
            </a:r>
            <a:endParaRPr sz="32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Clr>
                <a:schemeClr val="dk1"/>
              </a:buClr>
              <a:buSzPts val="4650"/>
              <a:buFont typeface="Arial"/>
              <a:buNone/>
            </a:pPr>
            <a:r>
              <a:t/>
            </a:r>
            <a:endParaRPr sz="4650">
              <a:solidFill>
                <a:schemeClr val="dk1"/>
              </a:solidFill>
              <a:latin typeface="Times New Roman"/>
              <a:ea typeface="Times New Roman"/>
              <a:cs typeface="Times New Roman"/>
              <a:sym typeface="Times New Roman"/>
            </a:endParaRPr>
          </a:p>
          <a:p>
            <a:pPr indent="-344805" lvl="0" marL="356870" marR="5080" rtl="0" algn="l">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Data cleaning and data integration techniques are applied to  ensure consistency in naming conventions, encoding  structures, attribute measures, and so on.</a:t>
            </a:r>
            <a:endParaRPr sz="3200">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9"/>
          <p:cNvSpPr txBox="1"/>
          <p:nvPr>
            <p:ph type="title"/>
          </p:nvPr>
        </p:nvSpPr>
        <p:spPr>
          <a:xfrm>
            <a:off x="4517897" y="190322"/>
            <a:ext cx="2851150" cy="636905"/>
          </a:xfrm>
          <a:prstGeom prst="rect">
            <a:avLst/>
          </a:prstGeom>
          <a:noFill/>
          <a:ln>
            <a:noFill/>
          </a:ln>
        </p:spPr>
        <p:txBody>
          <a:bodyPr anchorCtr="0" anchor="ctr" bIns="0" lIns="0" spcFirstLastPara="1" rIns="0" wrap="square" tIns="13950">
            <a:spAutoFit/>
          </a:bodyPr>
          <a:lstStyle/>
          <a:p>
            <a:pPr indent="0" lvl="0" marL="12700" rtl="0" algn="ctr">
              <a:lnSpc>
                <a:spcPct val="100000"/>
              </a:lnSpc>
              <a:spcBef>
                <a:spcPts val="0"/>
              </a:spcBef>
              <a:spcAft>
                <a:spcPts val="0"/>
              </a:spcAft>
              <a:buClr>
                <a:schemeClr val="dk1"/>
              </a:buClr>
              <a:buSzPts val="4000"/>
              <a:buFont typeface="Calibri"/>
              <a:buNone/>
            </a:pPr>
            <a:r>
              <a:rPr b="1" lang="en-US" sz="4000">
                <a:latin typeface="Calibri"/>
                <a:ea typeface="Calibri"/>
                <a:cs typeface="Calibri"/>
                <a:sym typeface="Calibri"/>
              </a:rPr>
              <a:t>Time-variant</a:t>
            </a:r>
            <a:r>
              <a:rPr lang="en-US" sz="4000"/>
              <a:t>:</a:t>
            </a:r>
            <a:endParaRPr sz="4000">
              <a:latin typeface="Calibri"/>
              <a:ea typeface="Calibri"/>
              <a:cs typeface="Calibri"/>
              <a:sym typeface="Calibri"/>
            </a:endParaRPr>
          </a:p>
        </p:txBody>
      </p:sp>
      <p:sp>
        <p:nvSpPr>
          <p:cNvPr id="452" name="Google Shape;452;p59"/>
          <p:cNvSpPr txBox="1"/>
          <p:nvPr/>
        </p:nvSpPr>
        <p:spPr>
          <a:xfrm>
            <a:off x="673404" y="1609420"/>
            <a:ext cx="9592945" cy="2659380"/>
          </a:xfrm>
          <a:prstGeom prst="rect">
            <a:avLst/>
          </a:prstGeom>
          <a:noFill/>
          <a:ln>
            <a:noFill/>
          </a:ln>
        </p:spPr>
        <p:txBody>
          <a:bodyPr anchorCtr="0" anchor="t" bIns="0" lIns="0" spcFirstLastPara="1" rIns="0" wrap="square" tIns="12050">
            <a:spAutoFit/>
          </a:bodyPr>
          <a:lstStyle/>
          <a:p>
            <a:pPr indent="-344805" lvl="0" marL="356870" marR="5080" rtl="0" algn="l">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Data warehouses are time variant in the sense that they  maintain both historical and (nearly) current data</a:t>
            </a:r>
            <a:endParaRPr sz="32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Clr>
                <a:schemeClr val="dk1"/>
              </a:buClr>
              <a:buSzPts val="4650"/>
              <a:buFont typeface="Arial"/>
              <a:buNone/>
            </a:pPr>
            <a:r>
              <a:t/>
            </a:r>
            <a:endParaRPr sz="4650">
              <a:solidFill>
                <a:schemeClr val="dk1"/>
              </a:solidFill>
              <a:latin typeface="Times New Roman"/>
              <a:ea typeface="Times New Roman"/>
              <a:cs typeface="Times New Roman"/>
              <a:sym typeface="Times New Roman"/>
            </a:endParaRPr>
          </a:p>
          <a:p>
            <a:pPr indent="-344805" lvl="0" marL="356870" marR="99060" rtl="0" algn="l">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Data are stored to provide information from a historical  perspective (e.g., the past 5–10 years).</a:t>
            </a:r>
            <a:endParaRPr sz="3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594360" y="274638"/>
            <a:ext cx="1069848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Module 4</a:t>
            </a:r>
            <a:endParaRPr/>
          </a:p>
        </p:txBody>
      </p:sp>
      <p:sp>
        <p:nvSpPr>
          <p:cNvPr id="124" name="Google Shape;124;p6"/>
          <p:cNvSpPr txBox="1"/>
          <p:nvPr>
            <p:ph idx="1" type="body"/>
          </p:nvPr>
        </p:nvSpPr>
        <p:spPr>
          <a:xfrm>
            <a:off x="594360" y="1600203"/>
            <a:ext cx="10698480" cy="4525963"/>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3200"/>
              <a:buNone/>
            </a:pPr>
            <a:r>
              <a:rPr lang="en-US"/>
              <a:t>Rule based classification- 1R. Neural Networks-Back propagation. Support Vector Machines, Lazy Learners-K Nearest Neighbor Classifier. Accuracy and error Measures evaluation. Prediction:-Linear Regression and Non-Linear Regression.</a:t>
            </a:r>
            <a:endParaRPr/>
          </a:p>
        </p:txBody>
      </p:sp>
      <p:sp>
        <p:nvSpPr>
          <p:cNvPr id="125" name="Google Shape;125;p6"/>
          <p:cNvSpPr txBox="1"/>
          <p:nvPr>
            <p:ph idx="10" type="dt"/>
          </p:nvPr>
        </p:nvSpPr>
        <p:spPr>
          <a:xfrm>
            <a:off x="594360" y="6356353"/>
            <a:ext cx="277368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
          <p:cNvSpPr txBox="1"/>
          <p:nvPr>
            <p:ph idx="11" type="ftr"/>
          </p:nvPr>
        </p:nvSpPr>
        <p:spPr>
          <a:xfrm>
            <a:off x="4061460" y="6356353"/>
            <a:ext cx="37642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27" name="Google Shape;127;p6"/>
          <p:cNvSpPr txBox="1"/>
          <p:nvPr>
            <p:ph idx="12" type="sldNum"/>
          </p:nvPr>
        </p:nvSpPr>
        <p:spPr>
          <a:xfrm>
            <a:off x="8519160" y="6356353"/>
            <a:ext cx="277368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0"/>
          <p:cNvSpPr txBox="1"/>
          <p:nvPr>
            <p:ph type="title"/>
          </p:nvPr>
        </p:nvSpPr>
        <p:spPr>
          <a:xfrm>
            <a:off x="4642865" y="190322"/>
            <a:ext cx="2600960" cy="636905"/>
          </a:xfrm>
          <a:prstGeom prst="rect">
            <a:avLst/>
          </a:prstGeom>
          <a:noFill/>
          <a:ln>
            <a:noFill/>
          </a:ln>
        </p:spPr>
        <p:txBody>
          <a:bodyPr anchorCtr="0" anchor="ctr" bIns="0" lIns="0" spcFirstLastPara="1" rIns="0" wrap="square" tIns="13950">
            <a:spAutoFit/>
          </a:bodyPr>
          <a:lstStyle/>
          <a:p>
            <a:pPr indent="0" lvl="0" marL="12700" rtl="0" algn="ctr">
              <a:lnSpc>
                <a:spcPct val="100000"/>
              </a:lnSpc>
              <a:spcBef>
                <a:spcPts val="0"/>
              </a:spcBef>
              <a:spcAft>
                <a:spcPts val="0"/>
              </a:spcAft>
              <a:buClr>
                <a:schemeClr val="dk1"/>
              </a:buClr>
              <a:buSzPts val="4000"/>
              <a:buFont typeface="Calibri"/>
              <a:buNone/>
            </a:pPr>
            <a:r>
              <a:rPr b="1" lang="en-US" sz="4000">
                <a:latin typeface="Calibri"/>
                <a:ea typeface="Calibri"/>
                <a:cs typeface="Calibri"/>
                <a:sym typeface="Calibri"/>
              </a:rPr>
              <a:t>Nonvolatile</a:t>
            </a:r>
            <a:r>
              <a:rPr lang="en-US" sz="4000"/>
              <a:t>:</a:t>
            </a:r>
            <a:endParaRPr sz="4000">
              <a:latin typeface="Calibri"/>
              <a:ea typeface="Calibri"/>
              <a:cs typeface="Calibri"/>
              <a:sym typeface="Calibri"/>
            </a:endParaRPr>
          </a:p>
        </p:txBody>
      </p:sp>
      <p:sp>
        <p:nvSpPr>
          <p:cNvPr id="458" name="Google Shape;458;p60"/>
          <p:cNvSpPr txBox="1"/>
          <p:nvPr/>
        </p:nvSpPr>
        <p:spPr>
          <a:xfrm>
            <a:off x="1130604" y="1524902"/>
            <a:ext cx="9638665" cy="2587625"/>
          </a:xfrm>
          <a:prstGeom prst="rect">
            <a:avLst/>
          </a:prstGeom>
          <a:noFill/>
          <a:ln>
            <a:noFill/>
          </a:ln>
        </p:spPr>
        <p:txBody>
          <a:bodyPr anchorCtr="0" anchor="t" bIns="0" lIns="0" spcFirstLastPara="1" rIns="0" wrap="square" tIns="98425">
            <a:spAutoFit/>
          </a:bodyPr>
          <a:lstStyle/>
          <a:p>
            <a:pPr indent="-287019" lvl="0" marL="299085" marR="0" rtl="0" algn="l">
              <a:lnSpc>
                <a:spcPct val="10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Data are stored in read-only format and do not change over time</a:t>
            </a:r>
            <a:endParaRPr sz="2800">
              <a:solidFill>
                <a:schemeClr val="dk1"/>
              </a:solidFill>
              <a:latin typeface="Calibri"/>
              <a:ea typeface="Calibri"/>
              <a:cs typeface="Calibri"/>
              <a:sym typeface="Calibri"/>
            </a:endParaRPr>
          </a:p>
          <a:p>
            <a:pPr indent="-287019" lvl="0" marL="299085" marR="0" rtl="0" algn="l">
              <a:lnSpc>
                <a:spcPct val="100000"/>
              </a:lnSpc>
              <a:spcBef>
                <a:spcPts val="67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Once data is entered it is NEVER removed</a:t>
            </a:r>
            <a:endParaRPr sz="2800">
              <a:solidFill>
                <a:schemeClr val="dk1"/>
              </a:solidFill>
              <a:latin typeface="Calibri"/>
              <a:ea typeface="Calibri"/>
              <a:cs typeface="Calibri"/>
              <a:sym typeface="Calibri"/>
            </a:endParaRPr>
          </a:p>
          <a:p>
            <a:pPr indent="-287019" lvl="0" marL="299085" marR="0" rtl="0" algn="l">
              <a:lnSpc>
                <a:spcPct val="100000"/>
              </a:lnSpc>
              <a:spcBef>
                <a:spcPts val="67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Represents the company’s entire history</a:t>
            </a:r>
            <a:endParaRPr sz="2800">
              <a:solidFill>
                <a:schemeClr val="dk1"/>
              </a:solidFill>
              <a:latin typeface="Calibri"/>
              <a:ea typeface="Calibri"/>
              <a:cs typeface="Calibri"/>
              <a:sym typeface="Calibri"/>
            </a:endParaRPr>
          </a:p>
          <a:p>
            <a:pPr indent="-287019" lvl="0" marL="299085" marR="0" rtl="0" algn="l">
              <a:lnSpc>
                <a:spcPct val="100000"/>
              </a:lnSpc>
              <a:spcBef>
                <a:spcPts val="67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Near term history is continually added to it</a:t>
            </a:r>
            <a:endParaRPr sz="2800">
              <a:solidFill>
                <a:schemeClr val="dk1"/>
              </a:solidFill>
              <a:latin typeface="Calibri"/>
              <a:ea typeface="Calibri"/>
              <a:cs typeface="Calibri"/>
              <a:sym typeface="Calibri"/>
            </a:endParaRPr>
          </a:p>
          <a:p>
            <a:pPr indent="-287019" lvl="0" marL="299085" marR="0" rtl="0" algn="l">
              <a:lnSpc>
                <a:spcPct val="100000"/>
              </a:lnSpc>
              <a:spcBef>
                <a:spcPts val="67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Always growing</a:t>
            </a:r>
            <a:endParaRPr sz="2800">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1"/>
          <p:cNvSpPr txBox="1"/>
          <p:nvPr>
            <p:ph type="title"/>
          </p:nvPr>
        </p:nvSpPr>
        <p:spPr>
          <a:xfrm>
            <a:off x="594360" y="274638"/>
            <a:ext cx="1069848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Three Tier Data Warehouse Architecture</a:t>
            </a:r>
            <a:endParaRPr/>
          </a:p>
        </p:txBody>
      </p:sp>
      <p:pic>
        <p:nvPicPr>
          <p:cNvPr id="464" name="Google Shape;464;p61"/>
          <p:cNvPicPr preferRelativeResize="0"/>
          <p:nvPr>
            <p:ph idx="1" type="body"/>
          </p:nvPr>
        </p:nvPicPr>
        <p:blipFill rotWithShape="1">
          <a:blip r:embed="rId3">
            <a:alphaModFix/>
          </a:blip>
          <a:srcRect b="0" l="0" r="0" t="0"/>
          <a:stretch/>
        </p:blipFill>
        <p:spPr>
          <a:xfrm>
            <a:off x="381000" y="1600200"/>
            <a:ext cx="11049000" cy="51054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2"/>
          <p:cNvSpPr txBox="1"/>
          <p:nvPr>
            <p:ph type="title"/>
          </p:nvPr>
        </p:nvSpPr>
        <p:spPr>
          <a:xfrm>
            <a:off x="594360" y="274638"/>
            <a:ext cx="1069848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Tier-1:</a:t>
            </a:r>
            <a:br>
              <a:rPr b="1" lang="en-US"/>
            </a:br>
            <a:endParaRPr/>
          </a:p>
        </p:txBody>
      </p:sp>
      <p:sp>
        <p:nvSpPr>
          <p:cNvPr id="470" name="Google Shape;470;p62"/>
          <p:cNvSpPr txBox="1"/>
          <p:nvPr>
            <p:ph idx="1" type="body"/>
          </p:nvPr>
        </p:nvSpPr>
        <p:spPr>
          <a:xfrm>
            <a:off x="594360" y="1600203"/>
            <a:ext cx="1069848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The bottom tier is a warehouse database server that is almost always a relational database system.</a:t>
            </a:r>
            <a:endParaRPr/>
          </a:p>
          <a:p>
            <a:pPr indent="-342900" lvl="0" marL="342900" rtl="0" algn="l">
              <a:spcBef>
                <a:spcPts val="592"/>
              </a:spcBef>
              <a:spcAft>
                <a:spcPts val="0"/>
              </a:spcAft>
              <a:buClr>
                <a:schemeClr val="dk1"/>
              </a:buClr>
              <a:buSzPct val="100000"/>
              <a:buChar char="•"/>
            </a:pPr>
            <a:r>
              <a:rPr lang="en-US"/>
              <a:t> Back-end tools and utilities are used to feed data into the bottom tier from operational databases or other external sources (such as customer profile information provided by external consultants). </a:t>
            </a:r>
            <a:endParaRPr/>
          </a:p>
          <a:p>
            <a:pPr indent="-342900" lvl="0" marL="342900" rtl="0" algn="l">
              <a:spcBef>
                <a:spcPts val="592"/>
              </a:spcBef>
              <a:spcAft>
                <a:spcPts val="0"/>
              </a:spcAft>
              <a:buClr>
                <a:schemeClr val="dk1"/>
              </a:buClr>
              <a:buSzPct val="100000"/>
              <a:buChar char="•"/>
            </a:pPr>
            <a:r>
              <a:rPr lang="en-US"/>
              <a:t>These tools and utilities perform data extraction, cleaning, and transformation (e.g., to merge similar data from different sources into a unified format), as well as load and refresh functions to update the data warehouse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3"/>
          <p:cNvSpPr txBox="1"/>
          <p:nvPr>
            <p:ph type="title"/>
          </p:nvPr>
        </p:nvSpPr>
        <p:spPr>
          <a:xfrm>
            <a:off x="594360" y="274638"/>
            <a:ext cx="1069848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Tier-1:</a:t>
            </a:r>
            <a:br>
              <a:rPr b="1" lang="en-US"/>
            </a:br>
            <a:endParaRPr/>
          </a:p>
        </p:txBody>
      </p:sp>
      <p:sp>
        <p:nvSpPr>
          <p:cNvPr id="476" name="Google Shape;476;p63"/>
          <p:cNvSpPr txBox="1"/>
          <p:nvPr>
            <p:ph idx="1" type="body"/>
          </p:nvPr>
        </p:nvSpPr>
        <p:spPr>
          <a:xfrm>
            <a:off x="594360" y="1600203"/>
            <a:ext cx="1069848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a:t>The data are extracted using application program interfaces known as gateways. A gateway is supported by the underlying DBMS and allows client programs to generate SQL code to be executed at a server.</a:t>
            </a:r>
            <a:endParaRPr/>
          </a:p>
          <a:p>
            <a:pPr indent="-342900" lvl="0" marL="342900" rtl="0" algn="l">
              <a:spcBef>
                <a:spcPts val="592"/>
              </a:spcBef>
              <a:spcAft>
                <a:spcPts val="0"/>
              </a:spcAft>
              <a:buClr>
                <a:schemeClr val="dk1"/>
              </a:buClr>
              <a:buSzPct val="100000"/>
              <a:buChar char="•"/>
            </a:pPr>
            <a:r>
              <a:rPr lang="en-US"/>
              <a:t>Examples of gateways include ODBC (Open Database Connection) and OLEDB (Open Linking and Embedding for Databases) by Microsoft and JDBC (Java Database Connection).</a:t>
            </a:r>
            <a:endParaRPr/>
          </a:p>
          <a:p>
            <a:pPr indent="-342900" lvl="0" marL="342900" rtl="0" algn="l">
              <a:spcBef>
                <a:spcPts val="592"/>
              </a:spcBef>
              <a:spcAft>
                <a:spcPts val="0"/>
              </a:spcAft>
              <a:buClr>
                <a:schemeClr val="dk1"/>
              </a:buClr>
              <a:buSzPct val="100000"/>
              <a:buChar char="•"/>
            </a:pPr>
            <a:r>
              <a:rPr lang="en-US"/>
              <a:t> This tier also contains a metadata repository, which stores information about the data warehouse and its contents.</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4"/>
          <p:cNvSpPr txBox="1"/>
          <p:nvPr>
            <p:ph type="title"/>
          </p:nvPr>
        </p:nvSpPr>
        <p:spPr>
          <a:xfrm>
            <a:off x="594360" y="274638"/>
            <a:ext cx="1069848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Meta data</a:t>
            </a:r>
            <a:endParaRPr/>
          </a:p>
        </p:txBody>
      </p:sp>
      <p:sp>
        <p:nvSpPr>
          <p:cNvPr id="482" name="Google Shape;482;p64"/>
          <p:cNvSpPr txBox="1"/>
          <p:nvPr>
            <p:ph idx="1" type="body"/>
          </p:nvPr>
        </p:nvSpPr>
        <p:spPr>
          <a:xfrm>
            <a:off x="594360" y="1600203"/>
            <a:ext cx="10698480" cy="4525963"/>
          </a:xfrm>
          <a:prstGeom prst="rect">
            <a:avLst/>
          </a:prstGeom>
          <a:noFill/>
          <a:ln>
            <a:noFill/>
          </a:ln>
        </p:spPr>
        <p:txBody>
          <a:bodyPr anchorCtr="0" anchor="t" bIns="45700" lIns="91425" spcFirstLastPara="1" rIns="91425" wrap="square" tIns="45700">
            <a:normAutofit/>
          </a:bodyPr>
          <a:lstStyle/>
          <a:p>
            <a:pPr indent="-344805" lvl="0" marL="356870" rtl="0" algn="l">
              <a:spcBef>
                <a:spcPts val="0"/>
              </a:spcBef>
              <a:spcAft>
                <a:spcPts val="0"/>
              </a:spcAft>
              <a:buClr>
                <a:schemeClr val="dk1"/>
              </a:buClr>
              <a:buSzPts val="3200"/>
              <a:buFont typeface="Arial"/>
              <a:buChar char="•"/>
            </a:pPr>
            <a:r>
              <a:rPr lang="en-US"/>
              <a:t>Metadata is “data about data”.</a:t>
            </a:r>
            <a:endParaRPr/>
          </a:p>
          <a:p>
            <a:pPr indent="-344805" lvl="0" marL="356870" marR="5080" rtl="0" algn="l">
              <a:spcBef>
                <a:spcPts val="770"/>
              </a:spcBef>
              <a:spcAft>
                <a:spcPts val="0"/>
              </a:spcAft>
              <a:buClr>
                <a:schemeClr val="dk1"/>
              </a:buClr>
              <a:buSzPts val="3200"/>
              <a:buFont typeface="Arial"/>
              <a:buChar char="•"/>
            </a:pPr>
            <a:r>
              <a:rPr lang="en-US"/>
              <a:t>Metadata are abstractions -- they are high level data that  provide concise descriptions of lower-level data</a:t>
            </a:r>
            <a:endParaRPr/>
          </a:p>
          <a:p>
            <a:pPr indent="-344805" lvl="0" marL="356870" marR="1656714" rtl="0" algn="l">
              <a:spcBef>
                <a:spcPts val="90"/>
              </a:spcBef>
              <a:spcAft>
                <a:spcPts val="0"/>
              </a:spcAft>
              <a:buClr>
                <a:schemeClr val="dk1"/>
              </a:buClr>
              <a:buSzPts val="3200"/>
              <a:buFont typeface="Arial"/>
              <a:buChar char="•"/>
            </a:pPr>
            <a:r>
              <a:rPr lang="en-US"/>
              <a:t>For example, a line in a sales database may contain: 4056  KJ596	223.45</a:t>
            </a:r>
            <a:endParaRPr/>
          </a:p>
          <a:p>
            <a:pPr indent="-344805" lvl="0" marL="356870" marR="5080" rtl="0" algn="l">
              <a:spcBef>
                <a:spcPts val="770"/>
              </a:spcBef>
              <a:spcAft>
                <a:spcPts val="0"/>
              </a:spcAft>
              <a:buClr>
                <a:schemeClr val="dk1"/>
              </a:buClr>
              <a:buSzPts val="3200"/>
              <a:buFont typeface="Arial"/>
              <a:buChar char="•"/>
            </a:pPr>
            <a:r>
              <a:rPr lang="en-US"/>
              <a:t>This is mostly meaningless until we consult the metadata that  tells us it was store number 4056, product KJ596 and sales of</a:t>
            </a:r>
            <a:endParaRPr/>
          </a:p>
          <a:p>
            <a:pPr indent="0" lvl="0" marL="13970" rtl="0" algn="l">
              <a:spcBef>
                <a:spcPts val="5"/>
              </a:spcBef>
              <a:spcAft>
                <a:spcPts val="0"/>
              </a:spcAft>
              <a:buClr>
                <a:schemeClr val="dk1"/>
              </a:buClr>
              <a:buSzPts val="3200"/>
              <a:buNone/>
            </a:pPr>
            <a:r>
              <a:rPr lang="en-US"/>
              <a:t>      $223.45</a:t>
            </a:r>
            <a:endParaRPr/>
          </a:p>
          <a:p>
            <a:pPr indent="-141605" lvl="0" marL="356870" marR="5080" rtl="0" algn="l">
              <a:spcBef>
                <a:spcPts val="770"/>
              </a:spcBef>
              <a:spcAft>
                <a:spcPts val="0"/>
              </a:spcAft>
              <a:buClr>
                <a:schemeClr val="dk1"/>
              </a:buClr>
              <a:buSzPts val="3200"/>
              <a:buFont typeface="Arial"/>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5"/>
          <p:cNvSpPr txBox="1"/>
          <p:nvPr/>
        </p:nvSpPr>
        <p:spPr>
          <a:xfrm>
            <a:off x="673404" y="1563700"/>
            <a:ext cx="10264140" cy="3730625"/>
          </a:xfrm>
          <a:prstGeom prst="rect">
            <a:avLst/>
          </a:prstGeom>
          <a:noFill/>
          <a:ln>
            <a:noFill/>
          </a:ln>
        </p:spPr>
        <p:txBody>
          <a:bodyPr anchorCtr="0" anchor="t" bIns="0" lIns="0" spcFirstLastPara="1" rIns="0" wrap="square" tIns="64750">
            <a:spAutoFit/>
          </a:bodyPr>
          <a:lstStyle/>
          <a:p>
            <a:pPr indent="-344805" lvl="0" marL="356870" marR="126364" rtl="0" algn="l">
              <a:lnSpc>
                <a:spcPct val="108000"/>
              </a:lnSpc>
              <a:spcBef>
                <a:spcPts val="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The metadata are essential ingredients in the transformation of  raw data into knowledge.</a:t>
            </a:r>
            <a:endParaRPr sz="3000">
              <a:solidFill>
                <a:schemeClr val="dk1"/>
              </a:solidFill>
              <a:latin typeface="Calibri"/>
              <a:ea typeface="Calibri"/>
              <a:cs typeface="Calibri"/>
              <a:sym typeface="Calibri"/>
            </a:endParaRPr>
          </a:p>
          <a:p>
            <a:pPr indent="-344805" lvl="0" marL="356870" marR="0" rtl="0" algn="l">
              <a:lnSpc>
                <a:spcPct val="100000"/>
              </a:lnSpc>
              <a:spcBef>
                <a:spcPts val="315"/>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They are the “keys” that allow us to handle the raw data.</a:t>
            </a:r>
            <a:endParaRPr sz="3000">
              <a:solidFill>
                <a:schemeClr val="dk1"/>
              </a:solidFill>
              <a:latin typeface="Calibri"/>
              <a:ea typeface="Calibri"/>
              <a:cs typeface="Calibri"/>
              <a:sym typeface="Calibri"/>
            </a:endParaRPr>
          </a:p>
          <a:p>
            <a:pPr indent="-344805" lvl="0" marL="356870" marR="0" rtl="0" algn="l">
              <a:lnSpc>
                <a:spcPct val="100000"/>
              </a:lnSpc>
              <a:spcBef>
                <a:spcPts val="36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It acts as the glue that connects all parts of the data warehouse.</a:t>
            </a:r>
            <a:endParaRPr sz="3000">
              <a:solidFill>
                <a:schemeClr val="dk1"/>
              </a:solidFill>
              <a:latin typeface="Calibri"/>
              <a:ea typeface="Calibri"/>
              <a:cs typeface="Calibri"/>
              <a:sym typeface="Calibri"/>
            </a:endParaRPr>
          </a:p>
          <a:p>
            <a:pPr indent="-344805" lvl="0" marL="356870" marR="5080" rtl="0" algn="l">
              <a:lnSpc>
                <a:spcPct val="108000"/>
              </a:lnSpc>
              <a:spcBef>
                <a:spcPts val="77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It provides information about the contents and structures to the  developers.</a:t>
            </a:r>
            <a:endParaRPr sz="3000">
              <a:solidFill>
                <a:schemeClr val="dk1"/>
              </a:solidFill>
              <a:latin typeface="Calibri"/>
              <a:ea typeface="Calibri"/>
              <a:cs typeface="Calibri"/>
              <a:sym typeface="Calibri"/>
            </a:endParaRPr>
          </a:p>
          <a:p>
            <a:pPr indent="-344805" lvl="0" marL="356870" marR="833755" rtl="0" algn="l">
              <a:lnSpc>
                <a:spcPct val="108000"/>
              </a:lnSpc>
              <a:spcBef>
                <a:spcPts val="725"/>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It opens the door to the end-users and makes the contents  recognizable in their own terms.</a:t>
            </a:r>
            <a:endParaRPr sz="3000">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6"/>
          <p:cNvSpPr txBox="1"/>
          <p:nvPr>
            <p:ph type="title"/>
          </p:nvPr>
        </p:nvSpPr>
        <p:spPr>
          <a:xfrm>
            <a:off x="4163948" y="465200"/>
            <a:ext cx="3559175"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Meta data Uses</a:t>
            </a:r>
            <a:endParaRPr sz="4400"/>
          </a:p>
        </p:txBody>
      </p:sp>
      <p:sp>
        <p:nvSpPr>
          <p:cNvPr id="493" name="Google Shape;493;p66"/>
          <p:cNvSpPr txBox="1"/>
          <p:nvPr/>
        </p:nvSpPr>
        <p:spPr>
          <a:xfrm>
            <a:off x="673404" y="1510650"/>
            <a:ext cx="7409180" cy="2367915"/>
          </a:xfrm>
          <a:prstGeom prst="rect">
            <a:avLst/>
          </a:prstGeom>
          <a:noFill/>
          <a:ln>
            <a:noFill/>
          </a:ln>
        </p:spPr>
        <p:txBody>
          <a:bodyPr anchorCtr="0" anchor="t" bIns="0" lIns="0" spcFirstLastPara="1" rIns="0" wrap="square" tIns="110475">
            <a:spAutoFit/>
          </a:bodyPr>
          <a:lstStyle/>
          <a:p>
            <a:pPr indent="-344805" lvl="0" marL="356870" marR="0" rtl="0" algn="l">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It is used for variety of purposed including:</a:t>
            </a:r>
            <a:endParaRPr sz="3200">
              <a:solidFill>
                <a:schemeClr val="dk1"/>
              </a:solidFill>
              <a:latin typeface="Calibri"/>
              <a:ea typeface="Calibri"/>
              <a:cs typeface="Calibri"/>
              <a:sym typeface="Calibri"/>
            </a:endParaRPr>
          </a:p>
          <a:p>
            <a:pPr indent="-344805" lvl="0" marL="356870" marR="0" rtl="0" algn="l">
              <a:lnSpc>
                <a:spcPct val="100000"/>
              </a:lnSpc>
              <a:spcBef>
                <a:spcPts val="770"/>
              </a:spcBef>
              <a:spcAft>
                <a:spcPts val="0"/>
              </a:spcAft>
              <a:buClr>
                <a:srgbClr val="FF0000"/>
              </a:buClr>
              <a:buSzPts val="3200"/>
              <a:buFont typeface="Arial"/>
              <a:buChar char="•"/>
            </a:pPr>
            <a:r>
              <a:rPr lang="en-US" sz="3200">
                <a:solidFill>
                  <a:srgbClr val="FF0000"/>
                </a:solidFill>
                <a:latin typeface="Calibri"/>
                <a:ea typeface="Calibri"/>
                <a:cs typeface="Calibri"/>
                <a:sym typeface="Calibri"/>
              </a:rPr>
              <a:t>The extraction and loading process</a:t>
            </a:r>
            <a:endParaRPr sz="3200">
              <a:solidFill>
                <a:schemeClr val="dk1"/>
              </a:solidFill>
              <a:latin typeface="Calibri"/>
              <a:ea typeface="Calibri"/>
              <a:cs typeface="Calibri"/>
              <a:sym typeface="Calibri"/>
            </a:endParaRPr>
          </a:p>
          <a:p>
            <a:pPr indent="-344805" lvl="0" marL="356870" marR="0" rtl="0" algn="l">
              <a:lnSpc>
                <a:spcPct val="100000"/>
              </a:lnSpc>
              <a:spcBef>
                <a:spcPts val="770"/>
              </a:spcBef>
              <a:spcAft>
                <a:spcPts val="0"/>
              </a:spcAft>
              <a:buClr>
                <a:srgbClr val="FF0000"/>
              </a:buClr>
              <a:buSzPts val="3200"/>
              <a:buFont typeface="Arial"/>
              <a:buChar char="•"/>
            </a:pPr>
            <a:r>
              <a:rPr lang="en-US" sz="3200">
                <a:solidFill>
                  <a:srgbClr val="FF0000"/>
                </a:solidFill>
                <a:latin typeface="Calibri"/>
                <a:ea typeface="Calibri"/>
                <a:cs typeface="Calibri"/>
                <a:sym typeface="Calibri"/>
              </a:rPr>
              <a:t>The warehouse management process</a:t>
            </a:r>
            <a:endParaRPr sz="3200">
              <a:solidFill>
                <a:schemeClr val="dk1"/>
              </a:solidFill>
              <a:latin typeface="Calibri"/>
              <a:ea typeface="Calibri"/>
              <a:cs typeface="Calibri"/>
              <a:sym typeface="Calibri"/>
            </a:endParaRPr>
          </a:p>
          <a:p>
            <a:pPr indent="-344805" lvl="0" marL="356870" marR="0" rtl="0" algn="l">
              <a:lnSpc>
                <a:spcPct val="100000"/>
              </a:lnSpc>
              <a:spcBef>
                <a:spcPts val="770"/>
              </a:spcBef>
              <a:spcAft>
                <a:spcPts val="0"/>
              </a:spcAft>
              <a:buClr>
                <a:srgbClr val="FF0000"/>
              </a:buClr>
              <a:buSzPts val="3200"/>
              <a:buFont typeface="Arial"/>
              <a:buChar char="•"/>
            </a:pPr>
            <a:r>
              <a:rPr lang="en-US" sz="3200">
                <a:solidFill>
                  <a:srgbClr val="FF0000"/>
                </a:solidFill>
                <a:latin typeface="Calibri"/>
                <a:ea typeface="Calibri"/>
                <a:cs typeface="Calibri"/>
                <a:sym typeface="Calibri"/>
              </a:rPr>
              <a:t>Query Management process</a:t>
            </a:r>
            <a:endParaRPr sz="3200">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7"/>
          <p:cNvSpPr txBox="1"/>
          <p:nvPr>
            <p:ph type="title"/>
          </p:nvPr>
        </p:nvSpPr>
        <p:spPr>
          <a:xfrm>
            <a:off x="4163948" y="465200"/>
            <a:ext cx="3559175"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Meta data Uses</a:t>
            </a:r>
            <a:endParaRPr sz="4400"/>
          </a:p>
        </p:txBody>
      </p:sp>
      <p:sp>
        <p:nvSpPr>
          <p:cNvPr id="499" name="Google Shape;499;p67"/>
          <p:cNvSpPr txBox="1"/>
          <p:nvPr/>
        </p:nvSpPr>
        <p:spPr>
          <a:xfrm>
            <a:off x="673404" y="1510650"/>
            <a:ext cx="10283190" cy="4319270"/>
          </a:xfrm>
          <a:prstGeom prst="rect">
            <a:avLst/>
          </a:prstGeom>
          <a:noFill/>
          <a:ln>
            <a:noFill/>
          </a:ln>
        </p:spPr>
        <p:txBody>
          <a:bodyPr anchorCtr="0" anchor="t" bIns="0" lIns="0" spcFirstLastPara="1" rIns="0" wrap="square" tIns="110475">
            <a:spAutoFit/>
          </a:bodyPr>
          <a:lstStyle/>
          <a:p>
            <a:pPr indent="-344805" lvl="0" marL="356870" marR="0" rtl="0" algn="l">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It is used for variety of purposed including:</a:t>
            </a:r>
            <a:endParaRPr sz="3200">
              <a:solidFill>
                <a:schemeClr val="dk1"/>
              </a:solidFill>
              <a:latin typeface="Calibri"/>
              <a:ea typeface="Calibri"/>
              <a:cs typeface="Calibri"/>
              <a:sym typeface="Calibri"/>
            </a:endParaRPr>
          </a:p>
          <a:p>
            <a:pPr indent="-344805" lvl="0" marL="356870" marR="269240" rtl="0" algn="l">
              <a:lnSpc>
                <a:spcPct val="100000"/>
              </a:lnSpc>
              <a:spcBef>
                <a:spcPts val="770"/>
              </a:spcBef>
              <a:spcAft>
                <a:spcPts val="0"/>
              </a:spcAft>
              <a:buClr>
                <a:srgbClr val="FF0000"/>
              </a:buClr>
              <a:buSzPts val="3200"/>
              <a:buFont typeface="Arial"/>
              <a:buChar char="•"/>
            </a:pPr>
            <a:r>
              <a:rPr lang="en-US" sz="3200">
                <a:solidFill>
                  <a:srgbClr val="FF0000"/>
                </a:solidFill>
                <a:latin typeface="Calibri"/>
                <a:ea typeface="Calibri"/>
                <a:cs typeface="Calibri"/>
                <a:sym typeface="Calibri"/>
              </a:rPr>
              <a:t>The extraction and loading process </a:t>
            </a:r>
            <a:r>
              <a:rPr lang="en-US" sz="3200">
                <a:solidFill>
                  <a:schemeClr val="dk1"/>
                </a:solidFill>
                <a:latin typeface="Calibri"/>
                <a:ea typeface="Calibri"/>
                <a:cs typeface="Calibri"/>
                <a:sym typeface="Calibri"/>
              </a:rPr>
              <a:t>– Meta data is used to  map data sources to a common view of information within  the warehouse.</a:t>
            </a:r>
            <a:endParaRPr sz="3200">
              <a:solidFill>
                <a:schemeClr val="dk1"/>
              </a:solidFill>
              <a:latin typeface="Calibri"/>
              <a:ea typeface="Calibri"/>
              <a:cs typeface="Calibri"/>
              <a:sym typeface="Calibri"/>
            </a:endParaRPr>
          </a:p>
          <a:p>
            <a:pPr indent="-344805" lvl="0" marL="356870" marR="5080" rtl="0" algn="l">
              <a:lnSpc>
                <a:spcPct val="100000"/>
              </a:lnSpc>
              <a:spcBef>
                <a:spcPts val="775"/>
              </a:spcBef>
              <a:spcAft>
                <a:spcPts val="0"/>
              </a:spcAft>
              <a:buClr>
                <a:srgbClr val="FF0000"/>
              </a:buClr>
              <a:buSzPts val="3200"/>
              <a:buFont typeface="Arial"/>
              <a:buChar char="•"/>
            </a:pPr>
            <a:r>
              <a:rPr lang="en-US" sz="3200">
                <a:solidFill>
                  <a:srgbClr val="FF0000"/>
                </a:solidFill>
                <a:latin typeface="Calibri"/>
                <a:ea typeface="Calibri"/>
                <a:cs typeface="Calibri"/>
                <a:sym typeface="Calibri"/>
              </a:rPr>
              <a:t>The warehouse management process </a:t>
            </a:r>
            <a:r>
              <a:rPr lang="en-US" sz="3200">
                <a:solidFill>
                  <a:schemeClr val="dk1"/>
                </a:solidFill>
                <a:latin typeface="Calibri"/>
                <a:ea typeface="Calibri"/>
                <a:cs typeface="Calibri"/>
                <a:sym typeface="Calibri"/>
              </a:rPr>
              <a:t>– Meta data is used to  automate the production of summary tables.</a:t>
            </a:r>
            <a:endParaRPr sz="3200">
              <a:solidFill>
                <a:schemeClr val="dk1"/>
              </a:solidFill>
              <a:latin typeface="Calibri"/>
              <a:ea typeface="Calibri"/>
              <a:cs typeface="Calibri"/>
              <a:sym typeface="Calibri"/>
            </a:endParaRPr>
          </a:p>
          <a:p>
            <a:pPr indent="-344805" lvl="0" marL="356870" marR="93345" rtl="0" algn="l">
              <a:lnSpc>
                <a:spcPct val="100000"/>
              </a:lnSpc>
              <a:spcBef>
                <a:spcPts val="77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As part of </a:t>
            </a:r>
            <a:r>
              <a:rPr lang="en-US" sz="3200">
                <a:solidFill>
                  <a:srgbClr val="FF0000"/>
                </a:solidFill>
                <a:latin typeface="Calibri"/>
                <a:ea typeface="Calibri"/>
                <a:cs typeface="Calibri"/>
                <a:sym typeface="Calibri"/>
              </a:rPr>
              <a:t>Query Management process </a:t>
            </a:r>
            <a:r>
              <a:rPr lang="en-US" sz="3200">
                <a:solidFill>
                  <a:schemeClr val="dk1"/>
                </a:solidFill>
                <a:latin typeface="Calibri"/>
                <a:ea typeface="Calibri"/>
                <a:cs typeface="Calibri"/>
                <a:sym typeface="Calibri"/>
              </a:rPr>
              <a:t>Meta data is used to  direct a query to the most appropriate data source.</a:t>
            </a:r>
            <a:endParaRPr sz="3200">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8"/>
          <p:cNvSpPr txBox="1"/>
          <p:nvPr>
            <p:ph type="title"/>
          </p:nvPr>
        </p:nvSpPr>
        <p:spPr>
          <a:xfrm>
            <a:off x="4783073" y="190322"/>
            <a:ext cx="2325370" cy="636905"/>
          </a:xfrm>
          <a:prstGeom prst="rect">
            <a:avLst/>
          </a:prstGeom>
          <a:noFill/>
          <a:ln>
            <a:noFill/>
          </a:ln>
        </p:spPr>
        <p:txBody>
          <a:bodyPr anchorCtr="0" anchor="ctr" bIns="0" lIns="0" spcFirstLastPara="1" rIns="0" wrap="square" tIns="13950">
            <a:spAutoFit/>
          </a:bodyPr>
          <a:lstStyle/>
          <a:p>
            <a:pPr indent="0" lvl="0" marL="12700" rtl="0" algn="ctr">
              <a:lnSpc>
                <a:spcPct val="100000"/>
              </a:lnSpc>
              <a:spcBef>
                <a:spcPts val="0"/>
              </a:spcBef>
              <a:spcAft>
                <a:spcPts val="0"/>
              </a:spcAft>
              <a:buClr>
                <a:schemeClr val="dk1"/>
              </a:buClr>
              <a:buSzPts val="4000"/>
              <a:buFont typeface="Calibri"/>
              <a:buNone/>
            </a:pPr>
            <a:r>
              <a:rPr lang="en-US" sz="4000"/>
              <a:t>Data Marts</a:t>
            </a:r>
            <a:endParaRPr sz="4000"/>
          </a:p>
        </p:txBody>
      </p:sp>
      <p:sp>
        <p:nvSpPr>
          <p:cNvPr id="505" name="Google Shape;505;p68"/>
          <p:cNvSpPr txBox="1"/>
          <p:nvPr/>
        </p:nvSpPr>
        <p:spPr>
          <a:xfrm>
            <a:off x="673404" y="1563700"/>
            <a:ext cx="10350500" cy="3639185"/>
          </a:xfrm>
          <a:prstGeom prst="rect">
            <a:avLst/>
          </a:prstGeom>
          <a:noFill/>
          <a:ln>
            <a:noFill/>
          </a:ln>
        </p:spPr>
        <p:txBody>
          <a:bodyPr anchorCtr="0" anchor="t" bIns="0" lIns="0" spcFirstLastPara="1" rIns="0" wrap="square" tIns="58400">
            <a:spAutoFit/>
          </a:bodyPr>
          <a:lstStyle/>
          <a:p>
            <a:pPr indent="-344805" lvl="0" marL="356870" marR="5080" rtl="0" algn="just">
              <a:lnSpc>
                <a:spcPct val="90000"/>
              </a:lnSpc>
              <a:spcBef>
                <a:spcPts val="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A data mart is a simple form of a data warehouse that is </a:t>
            </a:r>
            <a:r>
              <a:rPr lang="en-US" sz="3000">
                <a:solidFill>
                  <a:srgbClr val="FF0000"/>
                </a:solidFill>
                <a:latin typeface="Calibri"/>
                <a:ea typeface="Calibri"/>
                <a:cs typeface="Calibri"/>
                <a:sym typeface="Calibri"/>
              </a:rPr>
              <a:t>focused  on a single subject </a:t>
            </a:r>
            <a:r>
              <a:rPr lang="en-US" sz="3000">
                <a:solidFill>
                  <a:schemeClr val="dk1"/>
                </a:solidFill>
                <a:latin typeface="Calibri"/>
                <a:ea typeface="Calibri"/>
                <a:cs typeface="Calibri"/>
                <a:sym typeface="Calibri"/>
              </a:rPr>
              <a:t>(or functional area), such as Sales, Finance, or  Marketing.</a:t>
            </a:r>
            <a:endParaRPr sz="3000">
              <a:solidFill>
                <a:schemeClr val="dk1"/>
              </a:solidFill>
              <a:latin typeface="Calibri"/>
              <a:ea typeface="Calibri"/>
              <a:cs typeface="Calibri"/>
              <a:sym typeface="Calibri"/>
            </a:endParaRPr>
          </a:p>
          <a:p>
            <a:pPr indent="-344805" lvl="0" marL="356870" marR="0" rtl="0" algn="just">
              <a:lnSpc>
                <a:spcPct val="100000"/>
              </a:lnSpc>
              <a:spcBef>
                <a:spcPts val="365"/>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More manageable data sets</a:t>
            </a:r>
            <a:endParaRPr sz="3000">
              <a:solidFill>
                <a:schemeClr val="dk1"/>
              </a:solidFill>
              <a:latin typeface="Calibri"/>
              <a:ea typeface="Calibri"/>
              <a:cs typeface="Calibri"/>
              <a:sym typeface="Calibri"/>
            </a:endParaRPr>
          </a:p>
          <a:p>
            <a:pPr indent="-344805" lvl="0" marL="356870" marR="1621155" rtl="0" algn="l">
              <a:lnSpc>
                <a:spcPct val="108000"/>
              </a:lnSpc>
              <a:spcBef>
                <a:spcPts val="77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Targeted to meet the needs of small groups within the  organization</a:t>
            </a:r>
            <a:endParaRPr sz="3000">
              <a:solidFill>
                <a:schemeClr val="dk1"/>
              </a:solidFill>
              <a:latin typeface="Calibri"/>
              <a:ea typeface="Calibri"/>
              <a:cs typeface="Calibri"/>
              <a:sym typeface="Calibri"/>
            </a:endParaRPr>
          </a:p>
          <a:p>
            <a:pPr indent="-344805" lvl="0" marL="356870" marR="1003300" rtl="0" algn="l">
              <a:lnSpc>
                <a:spcPct val="108000"/>
              </a:lnSpc>
              <a:spcBef>
                <a:spcPts val="720"/>
              </a:spcBef>
              <a:spcAft>
                <a:spcPts val="0"/>
              </a:spcAft>
              <a:buClr>
                <a:schemeClr val="dk1"/>
              </a:buClr>
              <a:buSzPts val="3000"/>
              <a:buFont typeface="Arial"/>
              <a:buChar char="•"/>
            </a:pPr>
            <a:r>
              <a:rPr lang="en-US" sz="3000">
                <a:solidFill>
                  <a:schemeClr val="dk1"/>
                </a:solidFill>
                <a:latin typeface="Calibri"/>
                <a:ea typeface="Calibri"/>
                <a:cs typeface="Calibri"/>
                <a:sym typeface="Calibri"/>
              </a:rPr>
              <a:t>Small, Single-Subject data warehouse subset that provides  decision support to a small group of people</a:t>
            </a:r>
            <a:endParaRPr sz="3000">
              <a:solidFill>
                <a:schemeClr val="dk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9"/>
          <p:cNvSpPr txBox="1"/>
          <p:nvPr>
            <p:ph type="title"/>
          </p:nvPr>
        </p:nvSpPr>
        <p:spPr>
          <a:xfrm>
            <a:off x="4783073" y="190322"/>
            <a:ext cx="2325370" cy="636905"/>
          </a:xfrm>
          <a:prstGeom prst="rect">
            <a:avLst/>
          </a:prstGeom>
          <a:noFill/>
          <a:ln>
            <a:noFill/>
          </a:ln>
        </p:spPr>
        <p:txBody>
          <a:bodyPr anchorCtr="0" anchor="ctr" bIns="0" lIns="0" spcFirstLastPara="1" rIns="0" wrap="square" tIns="13950">
            <a:spAutoFit/>
          </a:bodyPr>
          <a:lstStyle/>
          <a:p>
            <a:pPr indent="0" lvl="0" marL="12700" rtl="0" algn="ctr">
              <a:lnSpc>
                <a:spcPct val="100000"/>
              </a:lnSpc>
              <a:spcBef>
                <a:spcPts val="0"/>
              </a:spcBef>
              <a:spcAft>
                <a:spcPts val="0"/>
              </a:spcAft>
              <a:buClr>
                <a:schemeClr val="dk1"/>
              </a:buClr>
              <a:buSzPts val="4000"/>
              <a:buFont typeface="Calibri"/>
              <a:buNone/>
            </a:pPr>
            <a:r>
              <a:rPr lang="en-US" sz="4000"/>
              <a:t>Data Marts</a:t>
            </a:r>
            <a:endParaRPr sz="4000"/>
          </a:p>
        </p:txBody>
      </p:sp>
      <p:sp>
        <p:nvSpPr>
          <p:cNvPr id="511" name="Google Shape;511;p69"/>
          <p:cNvSpPr txBox="1"/>
          <p:nvPr/>
        </p:nvSpPr>
        <p:spPr>
          <a:xfrm>
            <a:off x="673404" y="1545717"/>
            <a:ext cx="10159365" cy="4217670"/>
          </a:xfrm>
          <a:prstGeom prst="rect">
            <a:avLst/>
          </a:prstGeom>
          <a:noFill/>
          <a:ln>
            <a:noFill/>
          </a:ln>
        </p:spPr>
        <p:txBody>
          <a:bodyPr anchorCtr="0" anchor="t" bIns="0" lIns="0" spcFirstLastPara="1" rIns="0" wrap="square" tIns="85725">
            <a:spAutoFit/>
          </a:bodyPr>
          <a:lstStyle/>
          <a:p>
            <a:pPr indent="-344805" lvl="0" marL="356870" marR="216534" rtl="0" algn="l">
              <a:lnSpc>
                <a:spcPct val="96000"/>
              </a:lnSpc>
              <a:spcBef>
                <a:spcPts val="0"/>
              </a:spcBef>
              <a:spcAft>
                <a:spcPts val="0"/>
              </a:spcAft>
              <a:buClr>
                <a:schemeClr val="dk1"/>
              </a:buClr>
              <a:buSzPts val="2500"/>
              <a:buFont typeface="Arial"/>
              <a:buChar char="•"/>
            </a:pPr>
            <a:r>
              <a:rPr lang="en-US" sz="2500">
                <a:solidFill>
                  <a:schemeClr val="dk1"/>
                </a:solidFill>
                <a:latin typeface="Calibri"/>
                <a:ea typeface="Calibri"/>
                <a:cs typeface="Calibri"/>
                <a:sym typeface="Calibri"/>
              </a:rPr>
              <a:t>Data marts are often built and controlled by a single department within an  organization</a:t>
            </a:r>
            <a:endParaRPr sz="25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Clr>
                <a:schemeClr val="dk1"/>
              </a:buClr>
              <a:buSzPts val="3100"/>
              <a:buFont typeface="Arial"/>
              <a:buNone/>
            </a:pPr>
            <a:r>
              <a:t/>
            </a:r>
            <a:endParaRPr sz="3100">
              <a:solidFill>
                <a:schemeClr val="dk1"/>
              </a:solidFill>
              <a:latin typeface="Times New Roman"/>
              <a:ea typeface="Times New Roman"/>
              <a:cs typeface="Times New Roman"/>
              <a:sym typeface="Times New Roman"/>
            </a:endParaRPr>
          </a:p>
          <a:p>
            <a:pPr indent="-344805" lvl="0" marL="356870" marR="5080" rtl="0" algn="l">
              <a:lnSpc>
                <a:spcPct val="96000"/>
              </a:lnSpc>
              <a:spcBef>
                <a:spcPts val="5"/>
              </a:spcBef>
              <a:spcAft>
                <a:spcPts val="0"/>
              </a:spcAft>
              <a:buClr>
                <a:schemeClr val="dk1"/>
              </a:buClr>
              <a:buSzPts val="2500"/>
              <a:buFont typeface="Arial"/>
              <a:buChar char="•"/>
            </a:pPr>
            <a:r>
              <a:rPr lang="en-US" sz="2500">
                <a:solidFill>
                  <a:schemeClr val="dk1"/>
                </a:solidFill>
                <a:latin typeface="Calibri"/>
                <a:ea typeface="Calibri"/>
                <a:cs typeface="Calibri"/>
                <a:sym typeface="Calibri"/>
              </a:rPr>
              <a:t>The difference between a</a:t>
            </a:r>
            <a:r>
              <a:rPr lang="en-US" sz="2500">
                <a:solidFill>
                  <a:srgbClr val="0000FF"/>
                </a:solidFill>
                <a:latin typeface="Calibri"/>
                <a:ea typeface="Calibri"/>
                <a:cs typeface="Calibri"/>
                <a:sym typeface="Calibri"/>
              </a:rPr>
              <a:t> </a:t>
            </a:r>
            <a:r>
              <a:rPr lang="en-US" sz="2500" u="sng">
                <a:solidFill>
                  <a:srgbClr val="0000FF"/>
                </a:solidFill>
                <a:latin typeface="Calibri"/>
                <a:ea typeface="Calibri"/>
                <a:cs typeface="Calibri"/>
                <a:sym typeface="Calibri"/>
                <a:hlinkClick r:id="rId3">
                  <a:extLst>
                    <a:ext uri="{A12FA001-AC4F-418D-AE19-62706E023703}">
                      <ahyp:hlinkClr val="tx"/>
                    </a:ext>
                  </a:extLst>
                </a:hlinkClick>
              </a:rPr>
              <a:t>data warehouse </a:t>
            </a:r>
            <a:r>
              <a:rPr lang="en-US" sz="2500">
                <a:solidFill>
                  <a:schemeClr val="dk1"/>
                </a:solidFill>
                <a:latin typeface="Calibri"/>
                <a:ea typeface="Calibri"/>
                <a:cs typeface="Calibri"/>
                <a:sym typeface="Calibri"/>
              </a:rPr>
              <a:t>and a data mart can be confusing  because the two terms are sometimes used incorrectly as synonyms.</a:t>
            </a:r>
            <a:endParaRPr sz="2500">
              <a:solidFill>
                <a:schemeClr val="dk1"/>
              </a:solidFill>
              <a:latin typeface="Calibri"/>
              <a:ea typeface="Calibri"/>
              <a:cs typeface="Calibri"/>
              <a:sym typeface="Calibri"/>
            </a:endParaRPr>
          </a:p>
          <a:p>
            <a:pPr indent="-414654" lvl="0" marL="426719" marR="0" rtl="0" algn="l">
              <a:lnSpc>
                <a:spcPct val="100000"/>
              </a:lnSpc>
              <a:spcBef>
                <a:spcPts val="20"/>
              </a:spcBef>
              <a:spcAft>
                <a:spcPts val="0"/>
              </a:spcAft>
              <a:buClr>
                <a:schemeClr val="dk1"/>
              </a:buClr>
              <a:buSzPts val="2500"/>
              <a:buFont typeface="Arial"/>
              <a:buChar char="•"/>
            </a:pPr>
            <a:r>
              <a:rPr lang="en-US" sz="2500">
                <a:solidFill>
                  <a:schemeClr val="dk1"/>
                </a:solidFill>
                <a:latin typeface="Calibri"/>
                <a:ea typeface="Calibri"/>
                <a:cs typeface="Calibri"/>
                <a:sym typeface="Calibri"/>
              </a:rPr>
              <a:t>A data warehouse is a central repository for all an organization's data.</a:t>
            </a:r>
            <a:endParaRPr sz="25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Clr>
                <a:schemeClr val="dk1"/>
              </a:buClr>
              <a:buSzPts val="3100"/>
              <a:buFont typeface="Arial"/>
              <a:buNone/>
            </a:pPr>
            <a:r>
              <a:t/>
            </a:r>
            <a:endParaRPr sz="3100">
              <a:solidFill>
                <a:schemeClr val="dk1"/>
              </a:solidFill>
              <a:latin typeface="Times New Roman"/>
              <a:ea typeface="Times New Roman"/>
              <a:cs typeface="Times New Roman"/>
              <a:sym typeface="Times New Roman"/>
            </a:endParaRPr>
          </a:p>
          <a:p>
            <a:pPr indent="-344805" lvl="0" marL="356870" marR="487680" rtl="0" algn="l">
              <a:lnSpc>
                <a:spcPct val="96000"/>
              </a:lnSpc>
              <a:spcBef>
                <a:spcPts val="0"/>
              </a:spcBef>
              <a:spcAft>
                <a:spcPts val="0"/>
              </a:spcAft>
              <a:buClr>
                <a:schemeClr val="dk1"/>
              </a:buClr>
              <a:buSzPts val="2500"/>
              <a:buFont typeface="Arial"/>
              <a:buChar char="•"/>
            </a:pPr>
            <a:r>
              <a:rPr lang="en-US" sz="2500">
                <a:solidFill>
                  <a:schemeClr val="dk1"/>
                </a:solidFill>
                <a:latin typeface="Calibri"/>
                <a:ea typeface="Calibri"/>
                <a:cs typeface="Calibri"/>
                <a:sym typeface="Calibri"/>
              </a:rPr>
              <a:t>The goal of a data mart, however, is to meet the particular demands of a  specific group of users within the organization, such as human resource  management (</a:t>
            </a:r>
            <a:r>
              <a:rPr lang="en-US" sz="2500" u="sng">
                <a:solidFill>
                  <a:srgbClr val="0000FF"/>
                </a:solidFill>
                <a:latin typeface="Calibri"/>
                <a:ea typeface="Calibri"/>
                <a:cs typeface="Calibri"/>
                <a:sym typeface="Calibri"/>
                <a:hlinkClick r:id="rId4">
                  <a:extLst>
                    <a:ext uri="{A12FA001-AC4F-418D-AE19-62706E023703}">
                      <ahyp:hlinkClr val="tx"/>
                    </a:ext>
                  </a:extLst>
                </a:hlinkClick>
              </a:rPr>
              <a:t>HRM</a:t>
            </a:r>
            <a:r>
              <a:rPr lang="en-US" sz="2500">
                <a:solidFill>
                  <a:schemeClr val="dk1"/>
                </a:solidFill>
                <a:latin typeface="Calibri"/>
                <a:ea typeface="Calibri"/>
                <a:cs typeface="Calibri"/>
                <a:sym typeface="Calibri"/>
              </a:rPr>
              <a:t>).</a:t>
            </a:r>
            <a:endParaRPr sz="2500">
              <a:solidFill>
                <a:schemeClr val="dk1"/>
              </a:solidFill>
              <a:latin typeface="Calibri"/>
              <a:ea typeface="Calibri"/>
              <a:cs typeface="Calibri"/>
              <a:sym typeface="Calibri"/>
            </a:endParaRPr>
          </a:p>
          <a:p>
            <a:pPr indent="-344805" lvl="0" marL="356870" marR="142240" rtl="0" algn="l">
              <a:lnSpc>
                <a:spcPct val="96000"/>
              </a:lnSpc>
              <a:spcBef>
                <a:spcPts val="600"/>
              </a:spcBef>
              <a:spcAft>
                <a:spcPts val="0"/>
              </a:spcAft>
              <a:buClr>
                <a:schemeClr val="dk1"/>
              </a:buClr>
              <a:buSzPts val="2500"/>
              <a:buFont typeface="Arial"/>
              <a:buChar char="•"/>
            </a:pPr>
            <a:r>
              <a:rPr lang="en-US" sz="2500">
                <a:solidFill>
                  <a:schemeClr val="dk1"/>
                </a:solidFill>
                <a:latin typeface="Calibri"/>
                <a:ea typeface="Calibri"/>
                <a:cs typeface="Calibri"/>
                <a:sym typeface="Calibri"/>
              </a:rPr>
              <a:t>A data mart is a scaled down version of a data warehouse that focuses on a  particular subject area</a:t>
            </a:r>
            <a:endParaRPr sz="25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594360" y="274638"/>
            <a:ext cx="1069848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Module 5</a:t>
            </a:r>
            <a:endParaRPr/>
          </a:p>
        </p:txBody>
      </p:sp>
      <p:sp>
        <p:nvSpPr>
          <p:cNvPr id="133" name="Google Shape;133;p7"/>
          <p:cNvSpPr txBox="1"/>
          <p:nvPr>
            <p:ph idx="1" type="body"/>
          </p:nvPr>
        </p:nvSpPr>
        <p:spPr>
          <a:xfrm>
            <a:off x="594360" y="1600203"/>
            <a:ext cx="10698480" cy="4525963"/>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3200"/>
              <a:buNone/>
            </a:pPr>
            <a:r>
              <a:rPr lang="en-US"/>
              <a:t>Association Rules Mining: Concepts, Apriori and FP-Growth Algorithm. Cluster Analysis: Introduction, Concepts, Types of ,data in cluster analysis Categorization of clustering methods. Partitioning method: K-Means and K-Medoid Clustering.</a:t>
            </a:r>
            <a:endParaRPr/>
          </a:p>
        </p:txBody>
      </p:sp>
      <p:sp>
        <p:nvSpPr>
          <p:cNvPr id="134" name="Google Shape;134;p7"/>
          <p:cNvSpPr txBox="1"/>
          <p:nvPr>
            <p:ph idx="10" type="dt"/>
          </p:nvPr>
        </p:nvSpPr>
        <p:spPr>
          <a:xfrm>
            <a:off x="594360" y="6356353"/>
            <a:ext cx="277368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7"/>
          <p:cNvSpPr txBox="1"/>
          <p:nvPr>
            <p:ph idx="11" type="ftr"/>
          </p:nvPr>
        </p:nvSpPr>
        <p:spPr>
          <a:xfrm>
            <a:off x="4061460" y="6356353"/>
            <a:ext cx="37642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36" name="Google Shape;136;p7"/>
          <p:cNvSpPr txBox="1"/>
          <p:nvPr>
            <p:ph idx="12" type="sldNum"/>
          </p:nvPr>
        </p:nvSpPr>
        <p:spPr>
          <a:xfrm>
            <a:off x="8519160" y="6356353"/>
            <a:ext cx="277368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70"/>
          <p:cNvSpPr txBox="1"/>
          <p:nvPr>
            <p:ph type="title"/>
          </p:nvPr>
        </p:nvSpPr>
        <p:spPr>
          <a:xfrm>
            <a:off x="2121535" y="0"/>
            <a:ext cx="7642225" cy="1246505"/>
          </a:xfrm>
          <a:prstGeom prst="rect">
            <a:avLst/>
          </a:prstGeom>
          <a:noFill/>
          <a:ln>
            <a:noFill/>
          </a:ln>
        </p:spPr>
        <p:txBody>
          <a:bodyPr anchorCtr="0" anchor="ctr" bIns="0" lIns="0" spcFirstLastPara="1" rIns="0" wrap="square" tIns="13325">
            <a:spAutoFit/>
          </a:bodyPr>
          <a:lstStyle/>
          <a:p>
            <a:pPr indent="-2396490" lvl="0" marL="2408555" marR="5080" rtl="0" algn="ctr">
              <a:lnSpc>
                <a:spcPct val="100000"/>
              </a:lnSpc>
              <a:spcBef>
                <a:spcPts val="0"/>
              </a:spcBef>
              <a:spcAft>
                <a:spcPts val="0"/>
              </a:spcAft>
              <a:buClr>
                <a:schemeClr val="dk1"/>
              </a:buClr>
              <a:buSzPts val="4000"/>
              <a:buFont typeface="Calibri"/>
              <a:buNone/>
            </a:pPr>
            <a:r>
              <a:rPr b="1" lang="en-US" sz="4000">
                <a:latin typeface="Calibri"/>
                <a:ea typeface="Calibri"/>
                <a:cs typeface="Calibri"/>
                <a:sym typeface="Calibri"/>
              </a:rPr>
              <a:t>Data warehouse Administration and  Management</a:t>
            </a:r>
            <a:endParaRPr sz="4000">
              <a:latin typeface="Calibri"/>
              <a:ea typeface="Calibri"/>
              <a:cs typeface="Calibri"/>
              <a:sym typeface="Calibri"/>
            </a:endParaRPr>
          </a:p>
        </p:txBody>
      </p:sp>
      <p:sp>
        <p:nvSpPr>
          <p:cNvPr id="517" name="Google Shape;517;p70"/>
          <p:cNvSpPr txBox="1"/>
          <p:nvPr/>
        </p:nvSpPr>
        <p:spPr>
          <a:xfrm>
            <a:off x="673404" y="1926412"/>
            <a:ext cx="7727950" cy="3837304"/>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500">
                <a:solidFill>
                  <a:schemeClr val="dk1"/>
                </a:solidFill>
                <a:latin typeface="Calibri"/>
                <a:ea typeface="Calibri"/>
                <a:cs typeface="Calibri"/>
                <a:sym typeface="Calibri"/>
              </a:rPr>
              <a:t>Managing data warehouse includes</a:t>
            </a:r>
            <a:endParaRPr sz="2500">
              <a:solidFill>
                <a:schemeClr val="dk1"/>
              </a:solidFill>
              <a:latin typeface="Calibri"/>
              <a:ea typeface="Calibri"/>
              <a:cs typeface="Calibri"/>
              <a:sym typeface="Calibri"/>
            </a:endParaRPr>
          </a:p>
          <a:p>
            <a:pPr indent="-344805" lvl="0" marL="356870" marR="0" rtl="0" algn="l">
              <a:lnSpc>
                <a:spcPct val="100000"/>
              </a:lnSpc>
              <a:spcBef>
                <a:spcPts val="5"/>
              </a:spcBef>
              <a:spcAft>
                <a:spcPts val="0"/>
              </a:spcAft>
              <a:buClr>
                <a:schemeClr val="dk1"/>
              </a:buClr>
              <a:buSzPts val="2500"/>
              <a:buFont typeface="Arial"/>
              <a:buChar char="•"/>
            </a:pPr>
            <a:r>
              <a:rPr lang="en-US" sz="2500">
                <a:solidFill>
                  <a:schemeClr val="dk1"/>
                </a:solidFill>
                <a:latin typeface="Calibri"/>
                <a:ea typeface="Calibri"/>
                <a:cs typeface="Calibri"/>
                <a:sym typeface="Calibri"/>
              </a:rPr>
              <a:t>Security and priority management</a:t>
            </a:r>
            <a:endParaRPr sz="2500">
              <a:solidFill>
                <a:schemeClr val="dk1"/>
              </a:solidFill>
              <a:latin typeface="Calibri"/>
              <a:ea typeface="Calibri"/>
              <a:cs typeface="Calibri"/>
              <a:sym typeface="Calibri"/>
            </a:endParaRPr>
          </a:p>
          <a:p>
            <a:pPr indent="-344805" lvl="0" marL="356870" marR="0" rtl="0" algn="l">
              <a:lnSpc>
                <a:spcPct val="100000"/>
              </a:lnSpc>
              <a:spcBef>
                <a:spcPts val="0"/>
              </a:spcBef>
              <a:spcAft>
                <a:spcPts val="0"/>
              </a:spcAft>
              <a:buClr>
                <a:schemeClr val="dk1"/>
              </a:buClr>
              <a:buSzPts val="2500"/>
              <a:buFont typeface="Arial"/>
              <a:buChar char="•"/>
            </a:pPr>
            <a:r>
              <a:rPr lang="en-US" sz="2500">
                <a:solidFill>
                  <a:schemeClr val="dk1"/>
                </a:solidFill>
                <a:latin typeface="Calibri"/>
                <a:ea typeface="Calibri"/>
                <a:cs typeface="Calibri"/>
                <a:sym typeface="Calibri"/>
              </a:rPr>
              <a:t>Monitoring updates from multiple sources</a:t>
            </a:r>
            <a:endParaRPr sz="2500">
              <a:solidFill>
                <a:schemeClr val="dk1"/>
              </a:solidFill>
              <a:latin typeface="Calibri"/>
              <a:ea typeface="Calibri"/>
              <a:cs typeface="Calibri"/>
              <a:sym typeface="Calibri"/>
            </a:endParaRPr>
          </a:p>
          <a:p>
            <a:pPr indent="-344805" lvl="0" marL="356870" marR="0" rtl="0" algn="l">
              <a:lnSpc>
                <a:spcPct val="100000"/>
              </a:lnSpc>
              <a:spcBef>
                <a:spcPts val="0"/>
              </a:spcBef>
              <a:spcAft>
                <a:spcPts val="0"/>
              </a:spcAft>
              <a:buClr>
                <a:schemeClr val="dk1"/>
              </a:buClr>
              <a:buSzPts val="2500"/>
              <a:buFont typeface="Arial"/>
              <a:buChar char="•"/>
            </a:pPr>
            <a:r>
              <a:rPr lang="en-US" sz="2500">
                <a:solidFill>
                  <a:schemeClr val="dk1"/>
                </a:solidFill>
                <a:latin typeface="Calibri"/>
                <a:ea typeface="Calibri"/>
                <a:cs typeface="Calibri"/>
                <a:sym typeface="Calibri"/>
              </a:rPr>
              <a:t>Data quality checks</a:t>
            </a:r>
            <a:endParaRPr sz="2500">
              <a:solidFill>
                <a:schemeClr val="dk1"/>
              </a:solidFill>
              <a:latin typeface="Calibri"/>
              <a:ea typeface="Calibri"/>
              <a:cs typeface="Calibri"/>
              <a:sym typeface="Calibri"/>
            </a:endParaRPr>
          </a:p>
          <a:p>
            <a:pPr indent="-344805" lvl="0" marL="356870" marR="0" rtl="0" algn="l">
              <a:lnSpc>
                <a:spcPct val="100000"/>
              </a:lnSpc>
              <a:spcBef>
                <a:spcPts val="5"/>
              </a:spcBef>
              <a:spcAft>
                <a:spcPts val="0"/>
              </a:spcAft>
              <a:buClr>
                <a:schemeClr val="dk1"/>
              </a:buClr>
              <a:buSzPts val="2500"/>
              <a:buFont typeface="Arial"/>
              <a:buChar char="•"/>
            </a:pPr>
            <a:r>
              <a:rPr lang="en-US" sz="2500">
                <a:solidFill>
                  <a:schemeClr val="dk1"/>
                </a:solidFill>
                <a:latin typeface="Calibri"/>
                <a:ea typeface="Calibri"/>
                <a:cs typeface="Calibri"/>
                <a:sym typeface="Calibri"/>
              </a:rPr>
              <a:t>Managing and updating meta data</a:t>
            </a:r>
            <a:endParaRPr sz="2500">
              <a:solidFill>
                <a:schemeClr val="dk1"/>
              </a:solidFill>
              <a:latin typeface="Calibri"/>
              <a:ea typeface="Calibri"/>
              <a:cs typeface="Calibri"/>
              <a:sym typeface="Calibri"/>
            </a:endParaRPr>
          </a:p>
          <a:p>
            <a:pPr indent="-344805" lvl="0" marL="356870" marR="0" rtl="0" algn="l">
              <a:lnSpc>
                <a:spcPct val="100000"/>
              </a:lnSpc>
              <a:spcBef>
                <a:spcPts val="0"/>
              </a:spcBef>
              <a:spcAft>
                <a:spcPts val="0"/>
              </a:spcAft>
              <a:buClr>
                <a:schemeClr val="dk1"/>
              </a:buClr>
              <a:buSzPts val="2500"/>
              <a:buFont typeface="Arial"/>
              <a:buChar char="•"/>
            </a:pPr>
            <a:r>
              <a:rPr lang="en-US" sz="2500">
                <a:solidFill>
                  <a:schemeClr val="dk1"/>
                </a:solidFill>
                <a:latin typeface="Calibri"/>
                <a:ea typeface="Calibri"/>
                <a:cs typeface="Calibri"/>
                <a:sym typeface="Calibri"/>
              </a:rPr>
              <a:t>Auditing and reporting data warehouse usage and status.</a:t>
            </a:r>
            <a:endParaRPr sz="2500">
              <a:solidFill>
                <a:schemeClr val="dk1"/>
              </a:solidFill>
              <a:latin typeface="Calibri"/>
              <a:ea typeface="Calibri"/>
              <a:cs typeface="Calibri"/>
              <a:sym typeface="Calibri"/>
            </a:endParaRPr>
          </a:p>
          <a:p>
            <a:pPr indent="-344805" lvl="0" marL="356870" marR="0" rtl="0" algn="l">
              <a:lnSpc>
                <a:spcPct val="100000"/>
              </a:lnSpc>
              <a:spcBef>
                <a:spcPts val="0"/>
              </a:spcBef>
              <a:spcAft>
                <a:spcPts val="0"/>
              </a:spcAft>
              <a:buClr>
                <a:schemeClr val="dk1"/>
              </a:buClr>
              <a:buSzPts val="2500"/>
              <a:buFont typeface="Arial"/>
              <a:buChar char="•"/>
            </a:pPr>
            <a:r>
              <a:rPr lang="en-US" sz="2500">
                <a:solidFill>
                  <a:schemeClr val="dk1"/>
                </a:solidFill>
                <a:latin typeface="Calibri"/>
                <a:ea typeface="Calibri"/>
                <a:cs typeface="Calibri"/>
                <a:sym typeface="Calibri"/>
              </a:rPr>
              <a:t>Purging data</a:t>
            </a:r>
            <a:endParaRPr sz="2500">
              <a:solidFill>
                <a:schemeClr val="dk1"/>
              </a:solidFill>
              <a:latin typeface="Calibri"/>
              <a:ea typeface="Calibri"/>
              <a:cs typeface="Calibri"/>
              <a:sym typeface="Calibri"/>
            </a:endParaRPr>
          </a:p>
          <a:p>
            <a:pPr indent="-344805" lvl="0" marL="356870" marR="0" rtl="0" algn="l">
              <a:lnSpc>
                <a:spcPct val="100000"/>
              </a:lnSpc>
              <a:spcBef>
                <a:spcPts val="0"/>
              </a:spcBef>
              <a:spcAft>
                <a:spcPts val="0"/>
              </a:spcAft>
              <a:buClr>
                <a:schemeClr val="dk1"/>
              </a:buClr>
              <a:buSzPts val="2500"/>
              <a:buFont typeface="Arial"/>
              <a:buChar char="•"/>
            </a:pPr>
            <a:r>
              <a:rPr lang="en-US" sz="2500">
                <a:solidFill>
                  <a:schemeClr val="dk1"/>
                </a:solidFill>
                <a:latin typeface="Calibri"/>
                <a:ea typeface="Calibri"/>
                <a:cs typeface="Calibri"/>
                <a:sym typeface="Calibri"/>
              </a:rPr>
              <a:t>Replicating sub setting and distributing data</a:t>
            </a:r>
            <a:endParaRPr sz="2500">
              <a:solidFill>
                <a:schemeClr val="dk1"/>
              </a:solidFill>
              <a:latin typeface="Calibri"/>
              <a:ea typeface="Calibri"/>
              <a:cs typeface="Calibri"/>
              <a:sym typeface="Calibri"/>
            </a:endParaRPr>
          </a:p>
          <a:p>
            <a:pPr indent="-344805" lvl="0" marL="356870" marR="0" rtl="0" algn="l">
              <a:lnSpc>
                <a:spcPct val="100000"/>
              </a:lnSpc>
              <a:spcBef>
                <a:spcPts val="5"/>
              </a:spcBef>
              <a:spcAft>
                <a:spcPts val="0"/>
              </a:spcAft>
              <a:buClr>
                <a:schemeClr val="dk1"/>
              </a:buClr>
              <a:buSzPts val="2500"/>
              <a:buFont typeface="Arial"/>
              <a:buChar char="•"/>
            </a:pPr>
            <a:r>
              <a:rPr lang="en-US" sz="2500">
                <a:solidFill>
                  <a:schemeClr val="dk1"/>
                </a:solidFill>
                <a:latin typeface="Calibri"/>
                <a:ea typeface="Calibri"/>
                <a:cs typeface="Calibri"/>
                <a:sym typeface="Calibri"/>
              </a:rPr>
              <a:t>Back up and recovery</a:t>
            </a:r>
            <a:endParaRPr sz="2500">
              <a:solidFill>
                <a:schemeClr val="dk1"/>
              </a:solidFill>
              <a:latin typeface="Calibri"/>
              <a:ea typeface="Calibri"/>
              <a:cs typeface="Calibri"/>
              <a:sym typeface="Calibri"/>
            </a:endParaRPr>
          </a:p>
          <a:p>
            <a:pPr indent="-344805" lvl="0" marL="356870" marR="0" rtl="0" algn="l">
              <a:lnSpc>
                <a:spcPct val="100000"/>
              </a:lnSpc>
              <a:spcBef>
                <a:spcPts val="0"/>
              </a:spcBef>
              <a:spcAft>
                <a:spcPts val="0"/>
              </a:spcAft>
              <a:buClr>
                <a:schemeClr val="dk1"/>
              </a:buClr>
              <a:buSzPts val="2500"/>
              <a:buFont typeface="Arial"/>
              <a:buChar char="•"/>
            </a:pPr>
            <a:r>
              <a:rPr lang="en-US" sz="2500">
                <a:solidFill>
                  <a:schemeClr val="dk1"/>
                </a:solidFill>
                <a:latin typeface="Calibri"/>
                <a:ea typeface="Calibri"/>
                <a:cs typeface="Calibri"/>
                <a:sym typeface="Calibri"/>
              </a:rPr>
              <a:t>Data warehouse storage management</a:t>
            </a:r>
            <a:endParaRPr sz="2500">
              <a:solidFill>
                <a:schemeClr val="dk1"/>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1"/>
          <p:cNvSpPr txBox="1"/>
          <p:nvPr>
            <p:ph type="title"/>
          </p:nvPr>
        </p:nvSpPr>
        <p:spPr>
          <a:xfrm>
            <a:off x="594360" y="274638"/>
            <a:ext cx="1069848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Tier-2:</a:t>
            </a:r>
            <a:br>
              <a:rPr b="1" lang="en-US"/>
            </a:br>
            <a:endParaRPr/>
          </a:p>
        </p:txBody>
      </p:sp>
      <p:sp>
        <p:nvSpPr>
          <p:cNvPr id="523" name="Google Shape;523;p71"/>
          <p:cNvSpPr txBox="1"/>
          <p:nvPr>
            <p:ph idx="1" type="body"/>
          </p:nvPr>
        </p:nvSpPr>
        <p:spPr>
          <a:xfrm>
            <a:off x="594360" y="1600203"/>
            <a:ext cx="10698480" cy="452596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100000"/>
              <a:buNone/>
            </a:pPr>
            <a:r>
              <a:rPr b="1" lang="en-US"/>
              <a:t> </a:t>
            </a:r>
            <a:endParaRPr/>
          </a:p>
          <a:p>
            <a:pPr indent="-342900" lvl="0" marL="342900" rtl="0" algn="l">
              <a:spcBef>
                <a:spcPts val="592"/>
              </a:spcBef>
              <a:spcAft>
                <a:spcPts val="0"/>
              </a:spcAft>
              <a:buClr>
                <a:schemeClr val="dk1"/>
              </a:buClr>
              <a:buSzPct val="100000"/>
              <a:buChar char="•"/>
            </a:pPr>
            <a:r>
              <a:rPr lang="en-US"/>
              <a:t>The middle tier is an OLAP server that is typically implemented using either a relational OLAP (ROLAP) model or a multidimensional OLAP. </a:t>
            </a:r>
            <a:endParaRPr/>
          </a:p>
          <a:p>
            <a:pPr indent="-342900" lvl="0" marL="342900" rtl="0" algn="l">
              <a:spcBef>
                <a:spcPts val="592"/>
              </a:spcBef>
              <a:spcAft>
                <a:spcPts val="0"/>
              </a:spcAft>
              <a:buClr>
                <a:schemeClr val="dk1"/>
              </a:buClr>
              <a:buSzPct val="100000"/>
              <a:buChar char="•"/>
            </a:pPr>
            <a:r>
              <a:rPr lang="en-US"/>
              <a:t>OLAP model is an extended relational DBMS that maps operations on multidimensional data to standard relational operations .</a:t>
            </a:r>
            <a:endParaRPr/>
          </a:p>
          <a:p>
            <a:pPr indent="-342900" lvl="0" marL="342900" rtl="0" algn="l">
              <a:spcBef>
                <a:spcPts val="592"/>
              </a:spcBef>
              <a:spcAft>
                <a:spcPts val="0"/>
              </a:spcAft>
              <a:buClr>
                <a:schemeClr val="dk1"/>
              </a:buClr>
              <a:buSzPct val="100000"/>
              <a:buChar char="•"/>
            </a:pPr>
            <a:r>
              <a:rPr lang="en-US"/>
              <a:t>A multidimensional OLAP (MOLAP) model, that is, a special-purpose server that directly implements multidimensional data and operations.</a:t>
            </a:r>
            <a:endParaRPr/>
          </a:p>
          <a:p>
            <a:pPr indent="0" lvl="0" marL="0" rtl="0" algn="l">
              <a:spcBef>
                <a:spcPts val="592"/>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2"/>
          <p:cNvSpPr txBox="1"/>
          <p:nvPr>
            <p:ph type="title"/>
          </p:nvPr>
        </p:nvSpPr>
        <p:spPr>
          <a:xfrm>
            <a:off x="594360" y="274638"/>
            <a:ext cx="1069848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Tier-3:</a:t>
            </a:r>
            <a:br>
              <a:rPr b="1" lang="en-US"/>
            </a:br>
            <a:endParaRPr/>
          </a:p>
        </p:txBody>
      </p:sp>
      <p:sp>
        <p:nvSpPr>
          <p:cNvPr id="529" name="Google Shape;529;p72"/>
          <p:cNvSpPr txBox="1"/>
          <p:nvPr>
            <p:ph idx="1" type="body"/>
          </p:nvPr>
        </p:nvSpPr>
        <p:spPr>
          <a:xfrm>
            <a:off x="594360" y="1600203"/>
            <a:ext cx="1069848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The top tier is a front-end client layer, which contains query and reporting tools, analysis tools, and/or data mining tools (e.g., trend analysis, prediction, and so on)</a:t>
            </a:r>
            <a:endParaRPr/>
          </a:p>
          <a:p>
            <a:pPr indent="0" lvl="0" marL="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3"/>
          <p:cNvSpPr txBox="1"/>
          <p:nvPr>
            <p:ph type="title"/>
          </p:nvPr>
        </p:nvSpPr>
        <p:spPr>
          <a:xfrm>
            <a:off x="2078863" y="190322"/>
            <a:ext cx="7727950" cy="636905"/>
          </a:xfrm>
          <a:prstGeom prst="rect">
            <a:avLst/>
          </a:prstGeom>
          <a:noFill/>
          <a:ln>
            <a:noFill/>
          </a:ln>
        </p:spPr>
        <p:txBody>
          <a:bodyPr anchorCtr="0" anchor="ctr" bIns="0" lIns="0" spcFirstLastPara="1" rIns="0" wrap="square" tIns="13950">
            <a:spAutoFit/>
          </a:bodyPr>
          <a:lstStyle/>
          <a:p>
            <a:pPr indent="0" lvl="0" marL="12700" rtl="0" algn="ctr">
              <a:lnSpc>
                <a:spcPct val="100000"/>
              </a:lnSpc>
              <a:spcBef>
                <a:spcPts val="0"/>
              </a:spcBef>
              <a:spcAft>
                <a:spcPts val="0"/>
              </a:spcAft>
              <a:buClr>
                <a:schemeClr val="dk1"/>
              </a:buClr>
              <a:buSzPts val="4000"/>
              <a:buFont typeface="Calibri"/>
              <a:buNone/>
            </a:pPr>
            <a:r>
              <a:rPr lang="en-US" sz="4000"/>
              <a:t>On-Line Analytical Processing (OLAP):</a:t>
            </a:r>
            <a:endParaRPr sz="4000"/>
          </a:p>
        </p:txBody>
      </p:sp>
      <p:sp>
        <p:nvSpPr>
          <p:cNvPr id="535" name="Google Shape;535;p73"/>
          <p:cNvSpPr txBox="1"/>
          <p:nvPr/>
        </p:nvSpPr>
        <p:spPr>
          <a:xfrm>
            <a:off x="673404" y="1609420"/>
            <a:ext cx="10005060" cy="4101465"/>
          </a:xfrm>
          <a:prstGeom prst="rect">
            <a:avLst/>
          </a:prstGeom>
          <a:noFill/>
          <a:ln>
            <a:noFill/>
          </a:ln>
        </p:spPr>
        <p:txBody>
          <a:bodyPr anchorCtr="0" anchor="t" bIns="0" lIns="0" spcFirstLastPara="1" rIns="0" wrap="square" tIns="13950">
            <a:spAutoFit/>
          </a:bodyPr>
          <a:lstStyle/>
          <a:p>
            <a:pPr indent="-287019" lvl="0" marL="756285" marR="5080" rtl="0" algn="l">
              <a:lnSpc>
                <a:spcPct val="100000"/>
              </a:lnSpc>
              <a:spcBef>
                <a:spcPts val="0"/>
              </a:spcBef>
              <a:spcAft>
                <a:spcPts val="0"/>
              </a:spcAft>
              <a:buNone/>
            </a:pPr>
            <a:r>
              <a:rPr lang="en-US" sz="2800">
                <a:solidFill>
                  <a:schemeClr val="dk1"/>
                </a:solidFill>
                <a:latin typeface="Calibri"/>
                <a:ea typeface="Calibri"/>
                <a:cs typeface="Calibri"/>
                <a:sym typeface="Calibri"/>
              </a:rPr>
              <a:t>Technology used to perform complex analysis of the data in a data  warehouse</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344805" lvl="0" marL="356870" marR="0" rtl="0" algn="l">
              <a:lnSpc>
                <a:spcPct val="100000"/>
              </a:lnSpc>
              <a:spcBef>
                <a:spcPts val="2145"/>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OLAP queries are complex queries that</a:t>
            </a:r>
            <a:endParaRPr sz="3200">
              <a:solidFill>
                <a:schemeClr val="dk1"/>
              </a:solidFill>
              <a:latin typeface="Calibri"/>
              <a:ea typeface="Calibri"/>
              <a:cs typeface="Calibri"/>
              <a:sym typeface="Calibri"/>
            </a:endParaRPr>
          </a:p>
          <a:p>
            <a:pPr indent="-287019" lvl="1" marL="756285" marR="0" rtl="0" algn="l">
              <a:lnSpc>
                <a:spcPct val="100000"/>
              </a:lnSpc>
              <a:spcBef>
                <a:spcPts val="69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Touch large amounts of data</a:t>
            </a:r>
            <a:endParaRPr b="0" i="0" sz="2800" u="none" cap="none" strike="noStrike">
              <a:solidFill>
                <a:schemeClr val="dk1"/>
              </a:solidFill>
              <a:latin typeface="Calibri"/>
              <a:ea typeface="Calibri"/>
              <a:cs typeface="Calibri"/>
              <a:sym typeface="Calibri"/>
            </a:endParaRPr>
          </a:p>
          <a:p>
            <a:pPr indent="-287019" lvl="1" marL="756285" marR="0" rtl="0" algn="l">
              <a:lnSpc>
                <a:spcPct val="100000"/>
              </a:lnSpc>
              <a:spcBef>
                <a:spcPts val="67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Discover patterns and trends in the data</a:t>
            </a:r>
            <a:endParaRPr b="0" i="0" sz="2800" u="none" cap="none" strike="noStrike">
              <a:solidFill>
                <a:schemeClr val="dk1"/>
              </a:solidFill>
              <a:latin typeface="Calibri"/>
              <a:ea typeface="Calibri"/>
              <a:cs typeface="Calibri"/>
              <a:sym typeface="Calibri"/>
            </a:endParaRPr>
          </a:p>
          <a:p>
            <a:pPr indent="-287019" lvl="1" marL="756285" marR="0" rtl="0" algn="l">
              <a:lnSpc>
                <a:spcPct val="100000"/>
              </a:lnSpc>
              <a:spcBef>
                <a:spcPts val="67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Typically expensive queries that take long time</a:t>
            </a:r>
            <a:endParaRPr b="0" i="0" sz="2800" u="none" cap="none" strike="noStrike">
              <a:solidFill>
                <a:schemeClr val="dk1"/>
              </a:solidFill>
              <a:latin typeface="Calibri"/>
              <a:ea typeface="Calibri"/>
              <a:cs typeface="Calibri"/>
              <a:sym typeface="Calibri"/>
            </a:endParaRPr>
          </a:p>
          <a:p>
            <a:pPr indent="-287019" lvl="1" marL="756285" marR="0" rtl="0" algn="l">
              <a:lnSpc>
                <a:spcPct val="100000"/>
              </a:lnSpc>
              <a:spcBef>
                <a:spcPts val="67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Also called decision-support queries</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4"/>
          <p:cNvSpPr txBox="1"/>
          <p:nvPr>
            <p:ph type="title"/>
          </p:nvPr>
        </p:nvSpPr>
        <p:spPr>
          <a:xfrm>
            <a:off x="1969135" y="465200"/>
            <a:ext cx="7943215"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OLAP (online analytical processing)</a:t>
            </a:r>
            <a:endParaRPr sz="4400"/>
          </a:p>
        </p:txBody>
      </p:sp>
      <p:sp>
        <p:nvSpPr>
          <p:cNvPr id="541" name="Google Shape;541;p74"/>
          <p:cNvSpPr txBox="1"/>
          <p:nvPr/>
        </p:nvSpPr>
        <p:spPr>
          <a:xfrm>
            <a:off x="673404" y="1615821"/>
            <a:ext cx="10348595" cy="2936701"/>
          </a:xfrm>
          <a:prstGeom prst="rect">
            <a:avLst/>
          </a:prstGeom>
          <a:noFill/>
          <a:ln>
            <a:noFill/>
          </a:ln>
        </p:spPr>
        <p:txBody>
          <a:bodyPr anchorCtr="0" anchor="t" bIns="0" lIns="0" spcFirstLastPara="1" rIns="0" wrap="square" tIns="12700">
            <a:spAutoFit/>
          </a:bodyPr>
          <a:lstStyle/>
          <a:p>
            <a:pPr indent="-344805" lvl="0" marL="356870" marR="5080" rtl="0" algn="l">
              <a:lnSpc>
                <a:spcPct val="10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OLAP (online analytical processing) is computer processing that enables a user to  easily and selectively extract and view data from different points of view.</a:t>
            </a:r>
            <a:endParaRPr sz="2400">
              <a:solidFill>
                <a:schemeClr val="dk1"/>
              </a:solidFill>
              <a:latin typeface="Calibri"/>
              <a:ea typeface="Calibri"/>
              <a:cs typeface="Calibri"/>
              <a:sym typeface="Calibri"/>
            </a:endParaRPr>
          </a:p>
          <a:p>
            <a:pPr indent="0" lvl="0" marL="0" marR="0" rtl="0" algn="l">
              <a:lnSpc>
                <a:spcPct val="100000"/>
              </a:lnSpc>
              <a:spcBef>
                <a:spcPts val="10"/>
              </a:spcBef>
              <a:spcAft>
                <a:spcPts val="0"/>
              </a:spcAft>
              <a:buClr>
                <a:schemeClr val="dk1"/>
              </a:buClr>
              <a:buSzPts val="3500"/>
              <a:buFont typeface="Arial"/>
              <a:buNone/>
            </a:pPr>
            <a:r>
              <a:t/>
            </a:r>
            <a:endParaRPr sz="3500">
              <a:solidFill>
                <a:schemeClr val="dk1"/>
              </a:solidFill>
              <a:latin typeface="Times New Roman"/>
              <a:ea typeface="Times New Roman"/>
              <a:cs typeface="Times New Roman"/>
              <a:sym typeface="Times New Roman"/>
            </a:endParaRPr>
          </a:p>
          <a:p>
            <a:pPr indent="-344805" lvl="0" marL="356870" marR="685800" rtl="0" algn="l">
              <a:lnSpc>
                <a:spcPct val="10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OLAP allows users to analyze database information from multiple database  systems at one time.</a:t>
            </a:r>
            <a:endParaRPr/>
          </a:p>
          <a:p>
            <a:pPr indent="0" lvl="0" marL="0" marR="0" rtl="0" algn="l">
              <a:lnSpc>
                <a:spcPct val="100000"/>
              </a:lnSpc>
              <a:spcBef>
                <a:spcPts val="10"/>
              </a:spcBef>
              <a:spcAft>
                <a:spcPts val="0"/>
              </a:spcAft>
              <a:buClr>
                <a:schemeClr val="dk1"/>
              </a:buClr>
              <a:buSzPts val="3500"/>
              <a:buFont typeface="Arial"/>
              <a:buNone/>
            </a:pPr>
            <a:r>
              <a:t/>
            </a:r>
            <a:endParaRPr sz="3500">
              <a:solidFill>
                <a:schemeClr val="dk1"/>
              </a:solidFill>
              <a:latin typeface="Times New Roman"/>
              <a:ea typeface="Times New Roman"/>
              <a:cs typeface="Times New Roman"/>
              <a:sym typeface="Times New Roman"/>
            </a:endParaRPr>
          </a:p>
          <a:p>
            <a:pPr indent="-411480" lvl="0" marL="424180" marR="0" rtl="0" algn="l">
              <a:lnSpc>
                <a:spcPct val="100000"/>
              </a:lnSpc>
              <a:spcBef>
                <a:spcPts val="5"/>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OLAP data is stored in multidimensional databases.</a:t>
            </a:r>
            <a:endParaRPr sz="2400">
              <a:solidFill>
                <a:schemeClr val="dk1"/>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5"/>
          <p:cNvSpPr txBox="1"/>
          <p:nvPr>
            <p:ph type="title"/>
          </p:nvPr>
        </p:nvSpPr>
        <p:spPr>
          <a:xfrm>
            <a:off x="3389757" y="465200"/>
            <a:ext cx="5106035"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3D Data cube Example</a:t>
            </a:r>
            <a:endParaRPr sz="4400"/>
          </a:p>
        </p:txBody>
      </p:sp>
      <p:sp>
        <p:nvSpPr>
          <p:cNvPr id="547" name="Google Shape;547;p75"/>
          <p:cNvSpPr/>
          <p:nvPr/>
        </p:nvSpPr>
        <p:spPr>
          <a:xfrm>
            <a:off x="1386839" y="3200400"/>
            <a:ext cx="9412223" cy="30662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8" name="Google Shape;548;p75"/>
          <p:cNvSpPr/>
          <p:nvPr/>
        </p:nvSpPr>
        <p:spPr>
          <a:xfrm>
            <a:off x="1066800" y="1401522"/>
            <a:ext cx="7848600" cy="2085186"/>
          </a:xfrm>
          <a:prstGeom prst="rect">
            <a:avLst/>
          </a:prstGeom>
          <a:noFill/>
          <a:ln>
            <a:noFill/>
          </a:ln>
        </p:spPr>
        <p:txBody>
          <a:bodyPr anchorCtr="0" anchor="t" bIns="45700" lIns="91425" spcFirstLastPara="1" rIns="91425" wrap="square" tIns="45700">
            <a:spAutoFit/>
          </a:bodyPr>
          <a:lstStyle/>
          <a:p>
            <a:pPr indent="-101600" lvl="0" marL="0" marR="0" rtl="0" algn="l">
              <a:spcBef>
                <a:spcPts val="0"/>
              </a:spcBef>
              <a:spcAft>
                <a:spcPts val="0"/>
              </a:spcAft>
              <a:buClr>
                <a:srgbClr val="000000"/>
              </a:buClr>
              <a:buSzPts val="1600"/>
              <a:buFont typeface="Arial"/>
              <a:buChar char="•"/>
            </a:pPr>
            <a:r>
              <a:rPr lang="en-US" sz="1600">
                <a:solidFill>
                  <a:srgbClr val="000000"/>
                </a:solidFill>
                <a:latin typeface="Tahoma"/>
                <a:ea typeface="Tahoma"/>
                <a:cs typeface="Tahoma"/>
                <a:sym typeface="Tahoma"/>
              </a:rPr>
              <a:t>A data cube, such as </a:t>
            </a:r>
            <a:r>
              <a:rPr lang="en-US" sz="1600">
                <a:solidFill>
                  <a:srgbClr val="3333CC"/>
                </a:solidFill>
                <a:latin typeface="Tahoma"/>
                <a:ea typeface="Tahoma"/>
                <a:cs typeface="Tahoma"/>
                <a:sym typeface="Tahoma"/>
              </a:rPr>
              <a:t>sales</a:t>
            </a:r>
            <a:r>
              <a:rPr lang="en-US" sz="1600">
                <a:solidFill>
                  <a:srgbClr val="000000"/>
                </a:solidFill>
                <a:latin typeface="Tahoma"/>
                <a:ea typeface="Tahoma"/>
                <a:cs typeface="Tahoma"/>
                <a:sym typeface="Tahoma"/>
              </a:rPr>
              <a:t>, allows data to be modeled and viewed in multiple dimensions</a:t>
            </a:r>
            <a:endParaRPr sz="1600">
              <a:solidFill>
                <a:srgbClr val="3333CC"/>
              </a:solidFill>
              <a:latin typeface="Noto Sans Symbols"/>
              <a:ea typeface="Noto Sans Symbols"/>
              <a:cs typeface="Noto Sans Symbols"/>
              <a:sym typeface="Noto Sans Symbols"/>
            </a:endParaRPr>
          </a:p>
          <a:p>
            <a:pPr indent="-101600" lvl="0" marL="0" marR="0" rtl="0" algn="l">
              <a:spcBef>
                <a:spcPts val="560"/>
              </a:spcBef>
              <a:spcAft>
                <a:spcPts val="0"/>
              </a:spcAft>
              <a:buClr>
                <a:srgbClr val="000000"/>
              </a:buClr>
              <a:buSzPts val="1600"/>
              <a:buFont typeface="Arial"/>
              <a:buChar char="•"/>
            </a:pPr>
            <a:r>
              <a:rPr lang="en-US" sz="1600">
                <a:solidFill>
                  <a:srgbClr val="000000"/>
                </a:solidFill>
                <a:latin typeface="Tahoma"/>
                <a:ea typeface="Tahoma"/>
                <a:cs typeface="Tahoma"/>
                <a:sym typeface="Tahoma"/>
              </a:rPr>
              <a:t>Suppose ALLELETRONICS create a </a:t>
            </a:r>
            <a:r>
              <a:rPr i="1" lang="en-US" sz="1600">
                <a:solidFill>
                  <a:srgbClr val="000000"/>
                </a:solidFill>
                <a:latin typeface="Tahoma"/>
                <a:ea typeface="Tahoma"/>
                <a:cs typeface="Tahoma"/>
                <a:sym typeface="Tahoma"/>
              </a:rPr>
              <a:t>sales</a:t>
            </a:r>
            <a:r>
              <a:rPr lang="en-US" sz="1600">
                <a:solidFill>
                  <a:srgbClr val="000000"/>
                </a:solidFill>
                <a:latin typeface="Tahoma"/>
                <a:ea typeface="Tahoma"/>
                <a:cs typeface="Tahoma"/>
                <a:sym typeface="Tahoma"/>
              </a:rPr>
              <a:t> data warehouse with respect to dimensions </a:t>
            </a:r>
            <a:endParaRPr sz="1600">
              <a:solidFill>
                <a:srgbClr val="3333CC"/>
              </a:solidFill>
              <a:latin typeface="Noto Sans Symbols"/>
              <a:ea typeface="Noto Sans Symbols"/>
              <a:cs typeface="Noto Sans Symbols"/>
              <a:sym typeface="Noto Sans Symbols"/>
            </a:endParaRPr>
          </a:p>
          <a:p>
            <a:pPr indent="-285750" lvl="1" marL="742950" marR="0" rtl="0" algn="l">
              <a:spcBef>
                <a:spcPts val="480"/>
              </a:spcBef>
              <a:spcAft>
                <a:spcPts val="0"/>
              </a:spcAft>
              <a:buClr>
                <a:srgbClr val="000000"/>
              </a:buClr>
              <a:buSzPts val="1600"/>
              <a:buFont typeface="Arial"/>
              <a:buChar char="•"/>
            </a:pPr>
            <a:r>
              <a:rPr b="0" i="0" lang="en-US" sz="1600" u="none" cap="none" strike="noStrike">
                <a:solidFill>
                  <a:srgbClr val="000000"/>
                </a:solidFill>
                <a:latin typeface="Tahoma"/>
                <a:ea typeface="Tahoma"/>
                <a:cs typeface="Tahoma"/>
                <a:sym typeface="Tahoma"/>
              </a:rPr>
              <a:t>Time </a:t>
            </a:r>
            <a:endParaRPr b="0" i="0" sz="1600" u="none" cap="none" strike="noStrike">
              <a:solidFill>
                <a:srgbClr val="FF0000"/>
              </a:solidFill>
              <a:latin typeface="Noto Sans Symbols"/>
              <a:ea typeface="Noto Sans Symbols"/>
              <a:cs typeface="Noto Sans Symbols"/>
              <a:sym typeface="Noto Sans Symbols"/>
            </a:endParaRPr>
          </a:p>
          <a:p>
            <a:pPr indent="-285750" lvl="1" marL="742950" marR="0" rtl="0" algn="l">
              <a:spcBef>
                <a:spcPts val="480"/>
              </a:spcBef>
              <a:spcAft>
                <a:spcPts val="0"/>
              </a:spcAft>
              <a:buClr>
                <a:srgbClr val="000000"/>
              </a:buClr>
              <a:buSzPts val="1600"/>
              <a:buFont typeface="Arial"/>
              <a:buChar char="•"/>
            </a:pPr>
            <a:r>
              <a:rPr b="0" i="0" lang="en-US" sz="1600" u="none" cap="none" strike="noStrike">
                <a:solidFill>
                  <a:srgbClr val="000000"/>
                </a:solidFill>
                <a:latin typeface="Tahoma"/>
                <a:ea typeface="Tahoma"/>
                <a:cs typeface="Tahoma"/>
                <a:sym typeface="Tahoma"/>
              </a:rPr>
              <a:t>Item </a:t>
            </a:r>
            <a:endParaRPr b="0" i="0" sz="1600" u="none" cap="none" strike="noStrike">
              <a:solidFill>
                <a:srgbClr val="FF0000"/>
              </a:solidFill>
              <a:latin typeface="Noto Sans Symbols"/>
              <a:ea typeface="Noto Sans Symbols"/>
              <a:cs typeface="Noto Sans Symbols"/>
              <a:sym typeface="Noto Sans Symbols"/>
            </a:endParaRPr>
          </a:p>
          <a:p>
            <a:pPr indent="-285750" lvl="1" marL="742950" marR="0" rtl="0" algn="l">
              <a:spcBef>
                <a:spcPts val="480"/>
              </a:spcBef>
              <a:spcAft>
                <a:spcPts val="0"/>
              </a:spcAft>
              <a:buClr>
                <a:srgbClr val="000000"/>
              </a:buClr>
              <a:buSzPts val="1600"/>
              <a:buFont typeface="Arial"/>
              <a:buChar char="•"/>
            </a:pPr>
            <a:r>
              <a:rPr b="0" i="0" lang="en-US" sz="1600" u="none" cap="none" strike="noStrike">
                <a:solidFill>
                  <a:srgbClr val="000000"/>
                </a:solidFill>
                <a:latin typeface="Tahoma"/>
                <a:ea typeface="Tahoma"/>
                <a:cs typeface="Tahoma"/>
                <a:sym typeface="Tahoma"/>
              </a:rPr>
              <a:t>Location</a:t>
            </a:r>
            <a:endParaRPr b="0" i="0" sz="1600" u="none" cap="none" strike="noStrike">
              <a:solidFill>
                <a:srgbClr val="FF0000"/>
              </a:solidFill>
              <a:latin typeface="Noto Sans Symbols"/>
              <a:ea typeface="Noto Sans Symbols"/>
              <a:cs typeface="Noto Sans Symbols"/>
              <a:sym typeface="Noto Sans Symbols"/>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76"/>
          <p:cNvSpPr txBox="1"/>
          <p:nvPr>
            <p:ph type="title"/>
          </p:nvPr>
        </p:nvSpPr>
        <p:spPr>
          <a:xfrm>
            <a:off x="1847214" y="465200"/>
            <a:ext cx="8187690"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OLTP: Online Transaction Processing</a:t>
            </a:r>
            <a:endParaRPr sz="4400"/>
          </a:p>
        </p:txBody>
      </p:sp>
      <p:sp>
        <p:nvSpPr>
          <p:cNvPr id="554" name="Google Shape;554;p76"/>
          <p:cNvSpPr txBox="1"/>
          <p:nvPr/>
        </p:nvSpPr>
        <p:spPr>
          <a:xfrm>
            <a:off x="673404" y="1510650"/>
            <a:ext cx="10408920" cy="3343275"/>
          </a:xfrm>
          <a:prstGeom prst="rect">
            <a:avLst/>
          </a:prstGeom>
          <a:noFill/>
          <a:ln>
            <a:noFill/>
          </a:ln>
        </p:spPr>
        <p:txBody>
          <a:bodyPr anchorCtr="0" anchor="t" bIns="0" lIns="0" spcFirstLastPara="1" rIns="0" wrap="square" tIns="110475">
            <a:spAutoFit/>
          </a:bodyPr>
          <a:lstStyle/>
          <a:p>
            <a:pPr indent="-436245" lvl="0" marL="448309" marR="0" rtl="0" algn="l">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In contrast to OLAP:</a:t>
            </a:r>
            <a:endParaRPr sz="3200">
              <a:solidFill>
                <a:schemeClr val="dk1"/>
              </a:solidFill>
              <a:latin typeface="Calibri"/>
              <a:ea typeface="Calibri"/>
              <a:cs typeface="Calibri"/>
              <a:sym typeface="Calibri"/>
            </a:endParaRPr>
          </a:p>
          <a:p>
            <a:pPr indent="-344805" lvl="0" marL="356870" marR="0" rtl="0" algn="l">
              <a:lnSpc>
                <a:spcPct val="100000"/>
              </a:lnSpc>
              <a:spcBef>
                <a:spcPts val="77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OLTP: Online Transaction Processing •</a:t>
            </a:r>
            <a:endParaRPr sz="3200">
              <a:solidFill>
                <a:schemeClr val="dk1"/>
              </a:solidFill>
              <a:latin typeface="Calibri"/>
              <a:ea typeface="Calibri"/>
              <a:cs typeface="Calibri"/>
              <a:sym typeface="Calibri"/>
            </a:endParaRPr>
          </a:p>
          <a:p>
            <a:pPr indent="-344805" lvl="0" marL="356870" marR="5080" rtl="0" algn="l">
              <a:lnSpc>
                <a:spcPct val="100000"/>
              </a:lnSpc>
              <a:spcBef>
                <a:spcPts val="77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3200">
                <a:solidFill>
                  <a:schemeClr val="dk1"/>
                </a:solidFill>
                <a:latin typeface="Calibri"/>
                <a:ea typeface="Calibri"/>
                <a:cs typeface="Calibri"/>
                <a:sym typeface="Calibri"/>
              </a:rPr>
              <a:t>OLTP queries are simple queries, e.g., over banking or airline  systems</a:t>
            </a:r>
            <a:endParaRPr sz="3200">
              <a:solidFill>
                <a:schemeClr val="dk1"/>
              </a:solidFill>
              <a:latin typeface="Calibri"/>
              <a:ea typeface="Calibri"/>
              <a:cs typeface="Calibri"/>
              <a:sym typeface="Calibri"/>
            </a:endParaRPr>
          </a:p>
          <a:p>
            <a:pPr indent="-344805" lvl="0" marL="356870" marR="1922779" rtl="0" algn="l">
              <a:lnSpc>
                <a:spcPct val="100000"/>
              </a:lnSpc>
              <a:spcBef>
                <a:spcPts val="77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lang="en-US" sz="3200">
                <a:solidFill>
                  <a:schemeClr val="dk1"/>
                </a:solidFill>
                <a:latin typeface="Calibri"/>
                <a:ea typeface="Calibri"/>
                <a:cs typeface="Calibri"/>
                <a:sym typeface="Calibri"/>
              </a:rPr>
              <a:t>OLTP queries touch small amount of data for fast  transactions</a:t>
            </a:r>
            <a:endParaRPr sz="3200">
              <a:solidFill>
                <a:schemeClr val="dk1"/>
              </a:solidFill>
              <a:latin typeface="Calibri"/>
              <a:ea typeface="Calibri"/>
              <a:cs typeface="Calibri"/>
              <a:sym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77"/>
          <p:cNvSpPr txBox="1"/>
          <p:nvPr>
            <p:ph type="title"/>
          </p:nvPr>
        </p:nvSpPr>
        <p:spPr>
          <a:xfrm>
            <a:off x="1905126" y="465200"/>
            <a:ext cx="8076565"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Difference between OLAP and OLTP</a:t>
            </a:r>
            <a:endParaRPr sz="4400"/>
          </a:p>
        </p:txBody>
      </p:sp>
      <p:sp>
        <p:nvSpPr>
          <p:cNvPr id="560" name="Google Shape;560;p77"/>
          <p:cNvSpPr/>
          <p:nvPr/>
        </p:nvSpPr>
        <p:spPr>
          <a:xfrm>
            <a:off x="496823" y="1524000"/>
            <a:ext cx="10003536" cy="49621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78"/>
          <p:cNvSpPr/>
          <p:nvPr/>
        </p:nvSpPr>
        <p:spPr>
          <a:xfrm>
            <a:off x="496823" y="2148839"/>
            <a:ext cx="10698480" cy="355290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79"/>
          <p:cNvSpPr/>
          <p:nvPr/>
        </p:nvSpPr>
        <p:spPr>
          <a:xfrm>
            <a:off x="884870" y="533400"/>
            <a:ext cx="10407969" cy="546823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594360" y="274638"/>
            <a:ext cx="1069848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Module 6</a:t>
            </a:r>
            <a:endParaRPr/>
          </a:p>
        </p:txBody>
      </p:sp>
      <p:sp>
        <p:nvSpPr>
          <p:cNvPr id="142" name="Google Shape;142;p8"/>
          <p:cNvSpPr txBox="1"/>
          <p:nvPr>
            <p:ph idx="1" type="body"/>
          </p:nvPr>
        </p:nvSpPr>
        <p:spPr>
          <a:xfrm>
            <a:off x="594360" y="1600203"/>
            <a:ext cx="10698480" cy="4525963"/>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3200"/>
              <a:buNone/>
            </a:pPr>
            <a:r>
              <a:rPr lang="en-US"/>
              <a:t>Hierarchical Clustering method: BIRCH. Density-Based Clustering –DBSCAN and OPTICS.</a:t>
            </a:r>
            <a:endParaRPr/>
          </a:p>
          <a:p>
            <a:pPr indent="0" lvl="0" marL="0" rtl="0" algn="just">
              <a:spcBef>
                <a:spcPts val="640"/>
              </a:spcBef>
              <a:spcAft>
                <a:spcPts val="0"/>
              </a:spcAft>
              <a:buClr>
                <a:schemeClr val="dk1"/>
              </a:buClr>
              <a:buSzPts val="3200"/>
              <a:buNone/>
            </a:pPr>
            <a:r>
              <a:rPr lang="en-US"/>
              <a:t>Advanced Data Mining Techniques: Introduction, Web Mining- Web Content Mining, Web Structure Mining, Web Usage Mining. Text Mining.</a:t>
            </a:r>
            <a:endParaRPr/>
          </a:p>
          <a:p>
            <a:pPr indent="0" lvl="0" marL="0" rtl="0" algn="just">
              <a:spcBef>
                <a:spcPts val="640"/>
              </a:spcBef>
              <a:spcAft>
                <a:spcPts val="0"/>
              </a:spcAft>
              <a:buClr>
                <a:schemeClr val="dk1"/>
              </a:buClr>
              <a:buSzPts val="3200"/>
              <a:buNone/>
            </a:pPr>
            <a:r>
              <a:rPr lang="en-US"/>
              <a:t>Graph mining:- Apriori based approach for mining frequent subgraphs. </a:t>
            </a:r>
            <a:endParaRPr/>
          </a:p>
          <a:p>
            <a:pPr indent="0" lvl="0" marL="0" rtl="0" algn="just">
              <a:spcBef>
                <a:spcPts val="640"/>
              </a:spcBef>
              <a:spcAft>
                <a:spcPts val="0"/>
              </a:spcAft>
              <a:buClr>
                <a:schemeClr val="dk1"/>
              </a:buClr>
              <a:buSzPts val="3200"/>
              <a:buNone/>
            </a:pPr>
            <a:r>
              <a:rPr lang="en-US"/>
              <a:t>Social Network Analysis:- characteristics of social networks. Link mining:- Tasks and challenges.</a:t>
            </a:r>
            <a:endParaRPr/>
          </a:p>
        </p:txBody>
      </p:sp>
      <p:sp>
        <p:nvSpPr>
          <p:cNvPr id="143" name="Google Shape;143;p8"/>
          <p:cNvSpPr txBox="1"/>
          <p:nvPr>
            <p:ph idx="10" type="dt"/>
          </p:nvPr>
        </p:nvSpPr>
        <p:spPr>
          <a:xfrm>
            <a:off x="594360" y="6356353"/>
            <a:ext cx="277368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8"/>
          <p:cNvSpPr txBox="1"/>
          <p:nvPr>
            <p:ph idx="11" type="ftr"/>
          </p:nvPr>
        </p:nvSpPr>
        <p:spPr>
          <a:xfrm>
            <a:off x="4061460" y="6356353"/>
            <a:ext cx="37642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45" name="Google Shape;145;p8"/>
          <p:cNvSpPr txBox="1"/>
          <p:nvPr>
            <p:ph idx="12" type="sldNum"/>
          </p:nvPr>
        </p:nvSpPr>
        <p:spPr>
          <a:xfrm>
            <a:off x="8519160" y="6356353"/>
            <a:ext cx="277368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80"/>
          <p:cNvSpPr txBox="1"/>
          <p:nvPr>
            <p:ph type="title"/>
          </p:nvPr>
        </p:nvSpPr>
        <p:spPr>
          <a:xfrm>
            <a:off x="594360" y="274638"/>
            <a:ext cx="1069848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Concept Hierarchy</a:t>
            </a:r>
            <a:br>
              <a:rPr b="1" lang="en-US"/>
            </a:br>
            <a:endParaRPr/>
          </a:p>
        </p:txBody>
      </p:sp>
      <p:sp>
        <p:nvSpPr>
          <p:cNvPr id="576" name="Google Shape;576;p80"/>
          <p:cNvSpPr txBox="1"/>
          <p:nvPr>
            <p:ph idx="1" type="body"/>
          </p:nvPr>
        </p:nvSpPr>
        <p:spPr>
          <a:xfrm>
            <a:off x="594360" y="1600203"/>
            <a:ext cx="1069848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a:t>
            </a:r>
            <a:r>
              <a:rPr b="1" lang="en-US"/>
              <a:t>Concept Hierarchy</a:t>
            </a:r>
            <a:r>
              <a:rPr lang="en-US"/>
              <a:t> defines a sequence of mappings from a set of low-level concepts to high-level</a:t>
            </a:r>
            <a:endParaRPr/>
          </a:p>
          <a:p>
            <a:pPr indent="-342900" lvl="0" marL="342900" rtl="0" algn="l">
              <a:spcBef>
                <a:spcPts val="640"/>
              </a:spcBef>
              <a:spcAft>
                <a:spcPts val="0"/>
              </a:spcAft>
              <a:buClr>
                <a:schemeClr val="dk1"/>
              </a:buClr>
              <a:buSzPts val="3200"/>
              <a:buChar char="•"/>
            </a:pPr>
            <a:br>
              <a:rPr lang="en-US"/>
            </a:br>
            <a:r>
              <a:rPr lang="en-US"/>
              <a:t>Consider a concept hierarchy for the dimension </a:t>
            </a:r>
            <a:r>
              <a:rPr b="1" lang="en-US"/>
              <a:t>“Location”</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81"/>
          <p:cNvSpPr txBox="1"/>
          <p:nvPr>
            <p:ph type="title"/>
          </p:nvPr>
        </p:nvSpPr>
        <p:spPr>
          <a:xfrm>
            <a:off x="594360" y="274638"/>
            <a:ext cx="1069848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concept hierarchy for the dimension </a:t>
            </a:r>
            <a:r>
              <a:rPr b="1" lang="en-US"/>
              <a:t>“Location”</a:t>
            </a:r>
            <a:br>
              <a:rPr lang="en-US"/>
            </a:br>
            <a:endParaRPr/>
          </a:p>
        </p:txBody>
      </p:sp>
      <p:pic>
        <p:nvPicPr>
          <p:cNvPr descr="https://lh6.googleusercontent.com/1mZyzZ-MTFfYclpBXVmZ2hvaC2ezN8Fsq4c-KmN2zWLekUu2iivfZOOEVhRfgfuWfxtdVSExViODGHeSubTQqj8JBwpGYVj50OfOVInp-HBYqd7RFjVsDzyYcKu2FZY7-2RHhb9xbDhFmw0xOu20nyJM0cHLOpbwrgDB8_11BA" id="582" name="Google Shape;582;p81"/>
          <p:cNvPicPr preferRelativeResize="0"/>
          <p:nvPr>
            <p:ph idx="1" type="body"/>
          </p:nvPr>
        </p:nvPicPr>
        <p:blipFill rotWithShape="1">
          <a:blip r:embed="rId3">
            <a:alphaModFix/>
          </a:blip>
          <a:srcRect b="0" l="0" r="0" t="0"/>
          <a:stretch/>
        </p:blipFill>
        <p:spPr>
          <a:xfrm>
            <a:off x="838200" y="1600201"/>
            <a:ext cx="9677400" cy="472440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82"/>
          <p:cNvSpPr txBox="1"/>
          <p:nvPr>
            <p:ph type="title"/>
          </p:nvPr>
        </p:nvSpPr>
        <p:spPr>
          <a:xfrm>
            <a:off x="3167252" y="465200"/>
            <a:ext cx="5551805"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Typical OLAP Operations</a:t>
            </a:r>
            <a:endParaRPr sz="4400"/>
          </a:p>
        </p:txBody>
      </p:sp>
      <p:sp>
        <p:nvSpPr>
          <p:cNvPr id="588" name="Google Shape;588;p82"/>
          <p:cNvSpPr txBox="1"/>
          <p:nvPr/>
        </p:nvSpPr>
        <p:spPr>
          <a:xfrm>
            <a:off x="673404" y="1510650"/>
            <a:ext cx="2602865" cy="2367915"/>
          </a:xfrm>
          <a:prstGeom prst="rect">
            <a:avLst/>
          </a:prstGeom>
          <a:noFill/>
          <a:ln>
            <a:noFill/>
          </a:ln>
        </p:spPr>
        <p:txBody>
          <a:bodyPr anchorCtr="0" anchor="t" bIns="0" lIns="0" spcFirstLastPara="1" rIns="0" wrap="square" tIns="110475">
            <a:spAutoFit/>
          </a:bodyPr>
          <a:lstStyle/>
          <a:p>
            <a:pPr indent="-344805" lvl="0" marL="356870" marR="0" rtl="0" algn="l">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Roll-up</a:t>
            </a:r>
            <a:endParaRPr sz="3200">
              <a:solidFill>
                <a:schemeClr val="dk1"/>
              </a:solidFill>
              <a:latin typeface="Calibri"/>
              <a:ea typeface="Calibri"/>
              <a:cs typeface="Calibri"/>
              <a:sym typeface="Calibri"/>
            </a:endParaRPr>
          </a:p>
          <a:p>
            <a:pPr indent="-344805" lvl="0" marL="356870" marR="0" rtl="0" algn="l">
              <a:lnSpc>
                <a:spcPct val="100000"/>
              </a:lnSpc>
              <a:spcBef>
                <a:spcPts val="77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Drill-down</a:t>
            </a:r>
            <a:endParaRPr sz="3200">
              <a:solidFill>
                <a:schemeClr val="dk1"/>
              </a:solidFill>
              <a:latin typeface="Calibri"/>
              <a:ea typeface="Calibri"/>
              <a:cs typeface="Calibri"/>
              <a:sym typeface="Calibri"/>
            </a:endParaRPr>
          </a:p>
          <a:p>
            <a:pPr indent="-344805" lvl="0" marL="356870" marR="0" rtl="0" algn="l">
              <a:lnSpc>
                <a:spcPct val="100000"/>
              </a:lnSpc>
              <a:spcBef>
                <a:spcPts val="77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Slice and dice</a:t>
            </a:r>
            <a:endParaRPr sz="3200">
              <a:solidFill>
                <a:schemeClr val="dk1"/>
              </a:solidFill>
              <a:latin typeface="Calibri"/>
              <a:ea typeface="Calibri"/>
              <a:cs typeface="Calibri"/>
              <a:sym typeface="Calibri"/>
            </a:endParaRPr>
          </a:p>
          <a:p>
            <a:pPr indent="-344805" lvl="0" marL="356870" marR="0" rtl="0" algn="l">
              <a:lnSpc>
                <a:spcPct val="100000"/>
              </a:lnSpc>
              <a:spcBef>
                <a:spcPts val="77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Pivot (rotate)</a:t>
            </a:r>
            <a:endParaRPr sz="3200">
              <a:solidFill>
                <a:schemeClr val="dk1"/>
              </a:solidFill>
              <a:latin typeface="Calibri"/>
              <a:ea typeface="Calibri"/>
              <a:cs typeface="Calibri"/>
              <a:sym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83"/>
          <p:cNvSpPr txBox="1"/>
          <p:nvPr>
            <p:ph type="title"/>
          </p:nvPr>
        </p:nvSpPr>
        <p:spPr>
          <a:xfrm>
            <a:off x="3228213" y="260426"/>
            <a:ext cx="5428615" cy="512445"/>
          </a:xfrm>
          <a:prstGeom prst="rect">
            <a:avLst/>
          </a:prstGeom>
          <a:noFill/>
          <a:ln>
            <a:noFill/>
          </a:ln>
        </p:spPr>
        <p:txBody>
          <a:bodyPr anchorCtr="0" anchor="ctr" bIns="0" lIns="0" spcFirstLastPara="1" rIns="0" wrap="square" tIns="12050">
            <a:spAutoFit/>
          </a:bodyPr>
          <a:lstStyle/>
          <a:p>
            <a:pPr indent="0" lvl="0" marL="12700" rtl="0" algn="ctr">
              <a:lnSpc>
                <a:spcPct val="100000"/>
              </a:lnSpc>
              <a:spcBef>
                <a:spcPts val="0"/>
              </a:spcBef>
              <a:spcAft>
                <a:spcPts val="0"/>
              </a:spcAft>
              <a:buClr>
                <a:srgbClr val="0000FF"/>
              </a:buClr>
              <a:buSzPts val="3200"/>
              <a:buFont typeface="Calibri"/>
              <a:buNone/>
            </a:pPr>
            <a:r>
              <a:rPr lang="en-US" sz="3200">
                <a:solidFill>
                  <a:srgbClr val="0000FF"/>
                </a:solidFill>
              </a:rPr>
              <a:t>Roll up (drill-up):</a:t>
            </a:r>
            <a:r>
              <a:rPr lang="en-US" sz="3200"/>
              <a:t>summarize data</a:t>
            </a:r>
            <a:endParaRPr sz="3200"/>
          </a:p>
        </p:txBody>
      </p:sp>
      <p:sp>
        <p:nvSpPr>
          <p:cNvPr id="594" name="Google Shape;594;p83"/>
          <p:cNvSpPr txBox="1"/>
          <p:nvPr/>
        </p:nvSpPr>
        <p:spPr>
          <a:xfrm>
            <a:off x="673404" y="1618869"/>
            <a:ext cx="10070796" cy="2967479"/>
          </a:xfrm>
          <a:prstGeom prst="rect">
            <a:avLst/>
          </a:prstGeom>
          <a:noFill/>
          <a:ln>
            <a:noFill/>
          </a:ln>
        </p:spPr>
        <p:txBody>
          <a:bodyPr anchorCtr="0" anchor="t" bIns="0" lIns="0" spcFirstLastPara="1" rIns="0" wrap="square" tIns="12700">
            <a:spAutoFit/>
          </a:bodyPr>
          <a:lstStyle/>
          <a:p>
            <a:pPr indent="-344805" lvl="0" marL="356870" marR="0" rtl="0" algn="l">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This operation performs aggregation on a data cube in any of the following way:</a:t>
            </a:r>
            <a:endParaRPr sz="3200">
              <a:solidFill>
                <a:schemeClr val="dk1"/>
              </a:solidFill>
              <a:latin typeface="Times New Roman"/>
              <a:ea typeface="Times New Roman"/>
              <a:cs typeface="Times New Roman"/>
              <a:sym typeface="Times New Roman"/>
            </a:endParaRPr>
          </a:p>
          <a:p>
            <a:pPr indent="0" lvl="0" marL="0" marR="0" rtl="0" algn="l">
              <a:lnSpc>
                <a:spcPct val="100000"/>
              </a:lnSpc>
              <a:spcBef>
                <a:spcPts val="35"/>
              </a:spcBef>
              <a:spcAft>
                <a:spcPts val="0"/>
              </a:spcAft>
              <a:buClr>
                <a:schemeClr val="dk1"/>
              </a:buClr>
              <a:buSzPts val="3200"/>
              <a:buFont typeface="Arial"/>
              <a:buNone/>
            </a:pPr>
            <a:r>
              <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By climbing up a concept hierarchy for a dimension</a:t>
            </a:r>
            <a:endParaRPr sz="3200">
              <a:solidFill>
                <a:schemeClr val="dk1"/>
              </a:solidFill>
              <a:latin typeface="Times New Roman"/>
              <a:ea typeface="Times New Roman"/>
              <a:cs typeface="Times New Roman"/>
              <a:sym typeface="Times New Roman"/>
            </a:endParaRPr>
          </a:p>
          <a:p>
            <a:pPr indent="0" lvl="0" marL="0" marR="0" rtl="0" algn="l">
              <a:lnSpc>
                <a:spcPct val="100000"/>
              </a:lnSpc>
              <a:spcBef>
                <a:spcPts val="35"/>
              </a:spcBef>
              <a:spcAft>
                <a:spcPts val="0"/>
              </a:spcAft>
              <a:buClr>
                <a:schemeClr val="dk1"/>
              </a:buClr>
              <a:buSzPts val="3200"/>
              <a:buFont typeface="Arial"/>
              <a:buNone/>
            </a:pPr>
            <a:r>
              <a:t/>
            </a:r>
            <a:endParaRPr sz="320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3200"/>
              <a:buFont typeface="Arial"/>
              <a:buChar char="•"/>
            </a:pPr>
            <a:r>
              <a:rPr lang="en-US" sz="3200">
                <a:solidFill>
                  <a:schemeClr val="dk1"/>
                </a:solidFill>
                <a:latin typeface="Times New Roman"/>
                <a:ea typeface="Times New Roman"/>
                <a:cs typeface="Times New Roman"/>
                <a:sym typeface="Times New Roman"/>
              </a:rPr>
              <a:t>By dimension reduction.</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84"/>
          <p:cNvSpPr/>
          <p:nvPr/>
        </p:nvSpPr>
        <p:spPr>
          <a:xfrm>
            <a:off x="350805" y="1140188"/>
            <a:ext cx="9876046" cy="463266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85"/>
          <p:cNvSpPr txBox="1"/>
          <p:nvPr/>
        </p:nvSpPr>
        <p:spPr>
          <a:xfrm>
            <a:off x="673404" y="1618868"/>
            <a:ext cx="9585325" cy="4814780"/>
          </a:xfrm>
          <a:prstGeom prst="rect">
            <a:avLst/>
          </a:prstGeom>
          <a:noFill/>
          <a:ln>
            <a:noFill/>
          </a:ln>
        </p:spPr>
        <p:txBody>
          <a:bodyPr anchorCtr="0" anchor="t" bIns="0" lIns="0" spcFirstLastPara="1" rIns="0" wrap="square" tIns="13325">
            <a:spAutoFit/>
          </a:bodyPr>
          <a:lstStyle/>
          <a:p>
            <a:pPr indent="-344805" lvl="0" marL="356870" marR="0" rtl="0" algn="l">
              <a:lnSpc>
                <a:spcPct val="10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roll-up operation is performed by climbing up a concept hierarchy for the dimension location.</a:t>
            </a:r>
            <a:endParaRPr sz="2400">
              <a:solidFill>
                <a:schemeClr val="dk1"/>
              </a:solidFill>
              <a:latin typeface="Calibri"/>
              <a:ea typeface="Calibri"/>
              <a:cs typeface="Calibri"/>
              <a:sym typeface="Calibri"/>
            </a:endParaRPr>
          </a:p>
          <a:p>
            <a:pPr indent="0" lvl="0" marL="0" marR="0" rtl="0" algn="l">
              <a:lnSpc>
                <a:spcPct val="100000"/>
              </a:lnSpc>
              <a:spcBef>
                <a:spcPts val="45"/>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344805" lvl="0" marL="356870" marR="0" rtl="0" algn="l">
              <a:lnSpc>
                <a:spcPct val="100000"/>
              </a:lnSpc>
              <a:spcBef>
                <a:spcPts val="5"/>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Initially the concept hierarchy was "street &lt; city &lt; province &lt; country".</a:t>
            </a:r>
            <a:endParaRPr sz="2400">
              <a:solidFill>
                <a:schemeClr val="dk1"/>
              </a:solidFill>
              <a:latin typeface="Calibri"/>
              <a:ea typeface="Calibri"/>
              <a:cs typeface="Calibri"/>
              <a:sym typeface="Calibri"/>
            </a:endParaRPr>
          </a:p>
          <a:p>
            <a:pPr indent="0" lvl="0" marL="0" marR="0" rtl="0" algn="l">
              <a:lnSpc>
                <a:spcPct val="100000"/>
              </a:lnSpc>
              <a:spcBef>
                <a:spcPts val="4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344805" lvl="0" marL="356870" marR="0" rtl="0" algn="l">
              <a:lnSpc>
                <a:spcPct val="100000"/>
              </a:lnSpc>
              <a:spcBef>
                <a:spcPts val="5"/>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On rolling up the data is aggregated by ascending the location hierarchy from the level of city to level of country</a:t>
            </a:r>
            <a:endParaRPr sz="2400">
              <a:solidFill>
                <a:schemeClr val="dk1"/>
              </a:solidFill>
              <a:latin typeface="Calibri"/>
              <a:ea typeface="Calibri"/>
              <a:cs typeface="Calibri"/>
              <a:sym typeface="Calibri"/>
            </a:endParaRPr>
          </a:p>
          <a:p>
            <a:pPr indent="-192405" lvl="0" marL="356870" marR="0" rtl="0" algn="l">
              <a:lnSpc>
                <a:spcPct val="100000"/>
              </a:lnSpc>
              <a:spcBef>
                <a:spcPts val="5"/>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192405" lvl="0" marL="356870" marR="0" rtl="0" algn="l">
              <a:lnSpc>
                <a:spcPct val="100000"/>
              </a:lnSpc>
              <a:spcBef>
                <a:spcPts val="5"/>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192405" lvl="0" marL="356870" marR="0" rtl="0" algn="l">
              <a:lnSpc>
                <a:spcPct val="100000"/>
              </a:lnSpc>
              <a:spcBef>
                <a:spcPts val="5"/>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192405" lvl="0" marL="356870" marR="0" rtl="0" algn="l">
              <a:lnSpc>
                <a:spcPct val="100000"/>
              </a:lnSpc>
              <a:spcBef>
                <a:spcPts val="5"/>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192405" lvl="0" marL="356870" marR="0" rtl="0" algn="l">
              <a:lnSpc>
                <a:spcPct val="100000"/>
              </a:lnSpc>
              <a:spcBef>
                <a:spcPts val="5"/>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344805" lvl="0" marL="356870" marR="0" rtl="0" algn="l">
              <a:lnSpc>
                <a:spcPct val="100000"/>
              </a:lnSpc>
              <a:spcBef>
                <a:spcPts val="5"/>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605" name="Google Shape;605;p85"/>
          <p:cNvSpPr txBox="1"/>
          <p:nvPr/>
        </p:nvSpPr>
        <p:spPr>
          <a:xfrm>
            <a:off x="673404" y="3668014"/>
            <a:ext cx="8665845" cy="2170466"/>
          </a:xfrm>
          <a:prstGeom prst="rect">
            <a:avLst/>
          </a:prstGeom>
          <a:noFill/>
          <a:ln>
            <a:noFill/>
          </a:ln>
        </p:spPr>
        <p:txBody>
          <a:bodyPr anchorCtr="0" anchor="t" bIns="0" lIns="0" spcFirstLastPara="1" rIns="0" wrap="square" tIns="13325">
            <a:spAutoFit/>
          </a:bodyPr>
          <a:lstStyle/>
          <a:p>
            <a:pPr indent="-243205" lvl="0" marL="356870" marR="0" rtl="0" algn="l">
              <a:lnSpc>
                <a:spcPct val="100000"/>
              </a:lnSpc>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243205" lvl="0" marL="356870" marR="0" rtl="0" algn="l">
              <a:lnSpc>
                <a:spcPct val="100000"/>
              </a:lnSpc>
              <a:spcBef>
                <a:spcPts val="105"/>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243205" lvl="0" marL="356870" marR="0" rtl="0" algn="l">
              <a:lnSpc>
                <a:spcPct val="100000"/>
              </a:lnSpc>
              <a:spcBef>
                <a:spcPts val="105"/>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243205" lvl="0" marL="356870" marR="0" rtl="0" algn="l">
              <a:lnSpc>
                <a:spcPct val="100000"/>
              </a:lnSpc>
              <a:spcBef>
                <a:spcPts val="105"/>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243205" lvl="0" marL="356870" marR="0" rtl="0" algn="l">
              <a:lnSpc>
                <a:spcPct val="100000"/>
              </a:lnSpc>
              <a:spcBef>
                <a:spcPts val="105"/>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344805" lvl="0" marL="356870" marR="0" rtl="0" algn="l">
              <a:lnSpc>
                <a:spcPct val="100000"/>
              </a:lnSpc>
              <a:spcBef>
                <a:spcPts val="10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Then roll-up operation is performed then one or more dimensions from the data cube are removed</a:t>
            </a:r>
            <a:r>
              <a:rPr lang="en-US"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86"/>
          <p:cNvSpPr txBox="1"/>
          <p:nvPr>
            <p:ph type="title"/>
          </p:nvPr>
        </p:nvSpPr>
        <p:spPr>
          <a:xfrm>
            <a:off x="3386709" y="465200"/>
            <a:ext cx="5113020"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rgbClr val="0000FF"/>
              </a:buClr>
              <a:buSzPts val="4400"/>
              <a:buFont typeface="Calibri"/>
              <a:buNone/>
            </a:pPr>
            <a:r>
              <a:rPr lang="en-US" sz="4400">
                <a:solidFill>
                  <a:srgbClr val="0000FF"/>
                </a:solidFill>
              </a:rPr>
              <a:t>Drill down (roll down):</a:t>
            </a:r>
            <a:endParaRPr sz="4400"/>
          </a:p>
        </p:txBody>
      </p:sp>
      <p:sp>
        <p:nvSpPr>
          <p:cNvPr id="611" name="Google Shape;611;p86"/>
          <p:cNvSpPr txBox="1"/>
          <p:nvPr/>
        </p:nvSpPr>
        <p:spPr>
          <a:xfrm>
            <a:off x="673404" y="1517673"/>
            <a:ext cx="7691120" cy="5035161"/>
          </a:xfrm>
          <a:prstGeom prst="rect">
            <a:avLst/>
          </a:prstGeom>
          <a:noFill/>
          <a:ln>
            <a:noFill/>
          </a:ln>
        </p:spPr>
        <p:txBody>
          <a:bodyPr anchorCtr="0" anchor="t" bIns="0" lIns="0" spcFirstLastPara="1" rIns="0" wrap="square" tIns="105400">
            <a:spAutoFit/>
          </a:bodyPr>
          <a:lstStyle/>
          <a:p>
            <a:pPr indent="-344805" lvl="0" marL="356870" marR="0" rtl="0" algn="l">
              <a:lnSpc>
                <a:spcPct val="25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reverse of roll-up</a:t>
            </a:r>
            <a:endParaRPr sz="2800">
              <a:solidFill>
                <a:schemeClr val="dk1"/>
              </a:solidFill>
              <a:latin typeface="Calibri"/>
              <a:ea typeface="Calibri"/>
              <a:cs typeface="Calibri"/>
              <a:sym typeface="Calibri"/>
            </a:endParaRPr>
          </a:p>
          <a:p>
            <a:pPr indent="-344805" lvl="0" marL="356870" marR="0" rtl="0" algn="l">
              <a:lnSpc>
                <a:spcPct val="250000"/>
              </a:lnSpc>
              <a:spcBef>
                <a:spcPts val="62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Drill-down operation is reverse of the roll-up.</a:t>
            </a:r>
            <a:endParaRPr sz="2400">
              <a:solidFill>
                <a:schemeClr val="dk1"/>
              </a:solidFill>
              <a:latin typeface="Calibri"/>
              <a:ea typeface="Calibri"/>
              <a:cs typeface="Calibri"/>
              <a:sym typeface="Calibri"/>
            </a:endParaRPr>
          </a:p>
          <a:p>
            <a:pPr indent="-411480" lvl="0" marL="424180" marR="0" rtl="0" algn="l">
              <a:lnSpc>
                <a:spcPct val="250000"/>
              </a:lnSpc>
              <a:spcBef>
                <a:spcPts val="575"/>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This operation is performed by either of the following way:</a:t>
            </a:r>
            <a:endParaRPr sz="2400">
              <a:solidFill>
                <a:schemeClr val="dk1"/>
              </a:solidFill>
              <a:latin typeface="Calibri"/>
              <a:ea typeface="Calibri"/>
              <a:cs typeface="Calibri"/>
              <a:sym typeface="Calibri"/>
            </a:endParaRPr>
          </a:p>
          <a:p>
            <a:pPr indent="-344805" lvl="0" marL="356870" marR="0" rtl="0" algn="l">
              <a:lnSpc>
                <a:spcPct val="250000"/>
              </a:lnSpc>
              <a:spcBef>
                <a:spcPts val="58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By stepping down a concept hierarchy for a dimension.</a:t>
            </a:r>
            <a:endParaRPr/>
          </a:p>
          <a:p>
            <a:pPr indent="-344805" lvl="0" marL="356870" marR="0" rtl="0" algn="l">
              <a:lnSpc>
                <a:spcPct val="250000"/>
              </a:lnSpc>
              <a:spcBef>
                <a:spcPts val="575"/>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By introducing new dimension.</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87"/>
          <p:cNvSpPr/>
          <p:nvPr/>
        </p:nvSpPr>
        <p:spPr>
          <a:xfrm>
            <a:off x="324066" y="380672"/>
            <a:ext cx="10115334" cy="579152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88"/>
          <p:cNvSpPr txBox="1"/>
          <p:nvPr/>
        </p:nvSpPr>
        <p:spPr>
          <a:xfrm>
            <a:off x="673404" y="1618869"/>
            <a:ext cx="9810750" cy="4444807"/>
          </a:xfrm>
          <a:prstGeom prst="rect">
            <a:avLst/>
          </a:prstGeom>
          <a:noFill/>
          <a:ln>
            <a:noFill/>
          </a:ln>
        </p:spPr>
        <p:txBody>
          <a:bodyPr anchorCtr="0" anchor="t" bIns="0" lIns="0" spcFirstLastPara="1" rIns="0" wrap="square" tIns="12700">
            <a:spAutoFit/>
          </a:bodyPr>
          <a:lstStyle/>
          <a:p>
            <a:pPr indent="-344805" lvl="0" marL="356870" marR="0" rtl="0" algn="l">
              <a:lnSpc>
                <a:spcPct val="10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drill-down operation is performed by stepping down a concept hierarchy for the dimension time.</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Initially the concept hierarchy was "day &lt; month &lt; quarter &lt; year.“</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On drill-up the time dimension is descended from the level quarter to the level of month.</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344805" lvl="0" marL="356870" marR="0" rtl="0" algn="l">
              <a:lnSpc>
                <a:spcPct val="100000"/>
              </a:lnSpc>
              <a:spcBef>
                <a:spcPts val="5"/>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When drill-down operation is performed then one or more dimensions from the data cube are added.</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It navigates the data from less detailed data to highly detailed data.</a:t>
            </a:r>
            <a:endParaRPr sz="2400">
              <a:solidFill>
                <a:schemeClr val="dk1"/>
              </a:solidFill>
              <a:latin typeface="Calibri"/>
              <a:ea typeface="Calibri"/>
              <a:cs typeface="Calibri"/>
              <a:sym typeface="Calibri"/>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89"/>
          <p:cNvSpPr txBox="1"/>
          <p:nvPr>
            <p:ph type="title"/>
          </p:nvPr>
        </p:nvSpPr>
        <p:spPr>
          <a:xfrm>
            <a:off x="4341114" y="190322"/>
            <a:ext cx="3209290" cy="636905"/>
          </a:xfrm>
          <a:prstGeom prst="rect">
            <a:avLst/>
          </a:prstGeom>
          <a:noFill/>
          <a:ln>
            <a:noFill/>
          </a:ln>
        </p:spPr>
        <p:txBody>
          <a:bodyPr anchorCtr="0" anchor="ctr" bIns="0" lIns="0" spcFirstLastPara="1" rIns="0" wrap="square" tIns="13950">
            <a:spAutoFit/>
          </a:bodyPr>
          <a:lstStyle/>
          <a:p>
            <a:pPr indent="0" lvl="0" marL="12700" rtl="0" algn="ctr">
              <a:lnSpc>
                <a:spcPct val="100000"/>
              </a:lnSpc>
              <a:spcBef>
                <a:spcPts val="0"/>
              </a:spcBef>
              <a:spcAft>
                <a:spcPts val="0"/>
              </a:spcAft>
              <a:buClr>
                <a:schemeClr val="dk1"/>
              </a:buClr>
              <a:buSzPts val="4000"/>
              <a:buFont typeface="Calibri"/>
              <a:buNone/>
            </a:pPr>
            <a:r>
              <a:rPr b="1" lang="en-US" sz="4000">
                <a:latin typeface="Calibri"/>
                <a:ea typeface="Calibri"/>
                <a:cs typeface="Calibri"/>
                <a:sym typeface="Calibri"/>
              </a:rPr>
              <a:t>Slice(selection)</a:t>
            </a:r>
            <a:endParaRPr sz="4000">
              <a:latin typeface="Calibri"/>
              <a:ea typeface="Calibri"/>
              <a:cs typeface="Calibri"/>
              <a:sym typeface="Calibri"/>
            </a:endParaRPr>
          </a:p>
        </p:txBody>
      </p:sp>
      <p:sp>
        <p:nvSpPr>
          <p:cNvPr id="627" name="Google Shape;627;p89"/>
          <p:cNvSpPr txBox="1"/>
          <p:nvPr/>
        </p:nvSpPr>
        <p:spPr>
          <a:xfrm>
            <a:off x="673404" y="1615821"/>
            <a:ext cx="10428605" cy="757555"/>
          </a:xfrm>
          <a:prstGeom prst="rect">
            <a:avLst/>
          </a:prstGeom>
          <a:noFill/>
          <a:ln>
            <a:noFill/>
          </a:ln>
        </p:spPr>
        <p:txBody>
          <a:bodyPr anchorCtr="0" anchor="t" bIns="0" lIns="0" spcFirstLastPara="1" rIns="0" wrap="square" tIns="12700">
            <a:spAutoFit/>
          </a:bodyPr>
          <a:lstStyle/>
          <a:p>
            <a:pPr indent="-344805" lvl="0" marL="356870" marR="5080" rtl="0" algn="l">
              <a:lnSpc>
                <a:spcPct val="10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slice operation performs selection of one dimension on a given cube and give  us a new sub cube.</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type="title"/>
          </p:nvPr>
        </p:nvSpPr>
        <p:spPr>
          <a:xfrm>
            <a:off x="594360" y="274638"/>
            <a:ext cx="1069848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Text Books:</a:t>
            </a:r>
            <a:endParaRPr/>
          </a:p>
        </p:txBody>
      </p:sp>
      <p:sp>
        <p:nvSpPr>
          <p:cNvPr id="151" name="Google Shape;151;p9"/>
          <p:cNvSpPr txBox="1"/>
          <p:nvPr>
            <p:ph idx="1" type="body"/>
          </p:nvPr>
        </p:nvSpPr>
        <p:spPr>
          <a:xfrm>
            <a:off x="594360" y="1600203"/>
            <a:ext cx="10698480" cy="4525963"/>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Clr>
                <a:schemeClr val="dk1"/>
              </a:buClr>
              <a:buSzPts val="3200"/>
              <a:buFont typeface="Calibri"/>
              <a:buAutoNum type="arabicPeriod"/>
            </a:pPr>
            <a:r>
              <a:rPr lang="en-US"/>
              <a:t>Dunham M H, “Data Mining: Introductory and Advanced Topics”, Pearson Education, New Delhi, 2003.</a:t>
            </a:r>
            <a:endParaRPr/>
          </a:p>
          <a:p>
            <a:pPr indent="-457200" lvl="0" marL="457200" rtl="0" algn="l">
              <a:spcBef>
                <a:spcPts val="640"/>
              </a:spcBef>
              <a:spcAft>
                <a:spcPts val="0"/>
              </a:spcAft>
              <a:buClr>
                <a:schemeClr val="dk1"/>
              </a:buClr>
              <a:buSzPts val="3200"/>
              <a:buFont typeface="Calibri"/>
              <a:buAutoNum type="arabicPeriod"/>
            </a:pPr>
            <a:r>
              <a:rPr lang="en-US"/>
              <a:t>Jaiwei Han and Micheline Kamber, “Data Mining Concepts and Techniques”, Elsevier, 2006.</a:t>
            </a:r>
            <a:endParaRPr/>
          </a:p>
        </p:txBody>
      </p:sp>
      <p:sp>
        <p:nvSpPr>
          <p:cNvPr id="152" name="Google Shape;152;p9"/>
          <p:cNvSpPr txBox="1"/>
          <p:nvPr>
            <p:ph idx="10" type="dt"/>
          </p:nvPr>
        </p:nvSpPr>
        <p:spPr>
          <a:xfrm>
            <a:off x="594360" y="6356353"/>
            <a:ext cx="277368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9"/>
          <p:cNvSpPr txBox="1"/>
          <p:nvPr>
            <p:ph idx="11" type="ftr"/>
          </p:nvPr>
        </p:nvSpPr>
        <p:spPr>
          <a:xfrm>
            <a:off x="4061460" y="6356353"/>
            <a:ext cx="37642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54" name="Google Shape;154;p9"/>
          <p:cNvSpPr txBox="1"/>
          <p:nvPr>
            <p:ph idx="12" type="sldNum"/>
          </p:nvPr>
        </p:nvSpPr>
        <p:spPr>
          <a:xfrm>
            <a:off x="8519160" y="6356353"/>
            <a:ext cx="277368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90"/>
          <p:cNvSpPr/>
          <p:nvPr/>
        </p:nvSpPr>
        <p:spPr>
          <a:xfrm>
            <a:off x="1584960" y="609600"/>
            <a:ext cx="8854440" cy="4572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3" name="Google Shape;633;p90"/>
          <p:cNvSpPr txBox="1"/>
          <p:nvPr/>
        </p:nvSpPr>
        <p:spPr>
          <a:xfrm>
            <a:off x="856950" y="5486400"/>
            <a:ext cx="8129905" cy="936154"/>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chemeClr val="dk1"/>
                </a:solidFill>
                <a:latin typeface="Calibri"/>
                <a:ea typeface="Calibri"/>
                <a:cs typeface="Calibri"/>
                <a:sym typeface="Calibri"/>
              </a:rPr>
              <a:t>The Slice operation is performed for the dimension time using the criterion time ="Q1".</a:t>
            </a:r>
            <a:endParaRPr b="1" sz="200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b="1" lang="en-US" sz="2000">
                <a:solidFill>
                  <a:schemeClr val="dk1"/>
                </a:solidFill>
                <a:latin typeface="Calibri"/>
                <a:ea typeface="Calibri"/>
                <a:cs typeface="Calibri"/>
                <a:sym typeface="Calibri"/>
              </a:rPr>
              <a:t>It will form a new sub cube by selecting one or more dimensions.</a:t>
            </a:r>
            <a:endParaRPr b="1" sz="2000">
              <a:solidFill>
                <a:schemeClr val="dk1"/>
              </a:solidFill>
              <a:latin typeface="Calibri"/>
              <a:ea typeface="Calibri"/>
              <a:cs typeface="Calibri"/>
              <a:sym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91"/>
          <p:cNvSpPr txBox="1"/>
          <p:nvPr>
            <p:ph type="title"/>
          </p:nvPr>
        </p:nvSpPr>
        <p:spPr>
          <a:xfrm>
            <a:off x="5438647" y="465200"/>
            <a:ext cx="1009650"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Dice</a:t>
            </a:r>
            <a:endParaRPr sz="4400"/>
          </a:p>
        </p:txBody>
      </p:sp>
      <p:sp>
        <p:nvSpPr>
          <p:cNvPr id="639" name="Google Shape;639;p91"/>
          <p:cNvSpPr txBox="1"/>
          <p:nvPr/>
        </p:nvSpPr>
        <p:spPr>
          <a:xfrm>
            <a:off x="1616710" y="2033091"/>
            <a:ext cx="9720580" cy="758190"/>
          </a:xfrm>
          <a:prstGeom prst="rect">
            <a:avLst/>
          </a:prstGeom>
          <a:noFill/>
          <a:ln>
            <a:noFill/>
          </a:ln>
        </p:spPr>
        <p:txBody>
          <a:bodyPr anchorCtr="0" anchor="t" bIns="0" lIns="0" spcFirstLastPara="1" rIns="0" wrap="square" tIns="12700">
            <a:spAutoFit/>
          </a:bodyPr>
          <a:lstStyle/>
          <a:p>
            <a:pPr indent="-344805" lvl="0" marL="356870" marR="0" rtl="0" algn="l">
              <a:lnSpc>
                <a:spcPct val="10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Dice operation performs selection of two or more dimension on a given</a:t>
            </a:r>
            <a:endParaRPr sz="2400">
              <a:solidFill>
                <a:schemeClr val="dk1"/>
              </a:solidFill>
              <a:latin typeface="Calibri"/>
              <a:ea typeface="Calibri"/>
              <a:cs typeface="Calibri"/>
              <a:sym typeface="Calibri"/>
            </a:endParaRPr>
          </a:p>
          <a:p>
            <a:pPr indent="0" lvl="0" marL="356870" marR="0" rtl="0" algn="l">
              <a:lnSpc>
                <a:spcPct val="100000"/>
              </a:lnSpc>
              <a:spcBef>
                <a:spcPts val="5"/>
              </a:spcBef>
              <a:spcAft>
                <a:spcPts val="0"/>
              </a:spcAft>
              <a:buNone/>
            </a:pPr>
            <a:r>
              <a:rPr lang="en-US" sz="2400">
                <a:solidFill>
                  <a:schemeClr val="dk1"/>
                </a:solidFill>
                <a:latin typeface="Calibri"/>
                <a:ea typeface="Calibri"/>
                <a:cs typeface="Calibri"/>
                <a:sym typeface="Calibri"/>
              </a:rPr>
              <a:t>cube and give us a new subcube.</a:t>
            </a:r>
            <a:endParaRPr sz="2400">
              <a:solidFill>
                <a:schemeClr val="dk1"/>
              </a:solidFill>
              <a:latin typeface="Calibri"/>
              <a:ea typeface="Calibri"/>
              <a:cs typeface="Calibri"/>
              <a:sym typeface="Calibri"/>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92"/>
          <p:cNvSpPr/>
          <p:nvPr/>
        </p:nvSpPr>
        <p:spPr>
          <a:xfrm>
            <a:off x="739752" y="304800"/>
            <a:ext cx="6642540" cy="4648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5" name="Google Shape;645;p92"/>
          <p:cNvSpPr txBox="1"/>
          <p:nvPr/>
        </p:nvSpPr>
        <p:spPr>
          <a:xfrm>
            <a:off x="1465833" y="4744592"/>
            <a:ext cx="7125970" cy="1977464"/>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t/>
            </a:r>
            <a:endParaRPr sz="1800">
              <a:solidFill>
                <a:srgbClr val="FF0000"/>
              </a:solidFill>
              <a:latin typeface="Calibri"/>
              <a:ea typeface="Calibri"/>
              <a:cs typeface="Calibri"/>
              <a:sym typeface="Calibri"/>
            </a:endParaRPr>
          </a:p>
          <a:p>
            <a:pPr indent="0" lvl="0" marL="12700" marR="5080" rtl="0" algn="l">
              <a:lnSpc>
                <a:spcPct val="100000"/>
              </a:lnSpc>
              <a:spcBef>
                <a:spcPts val="100"/>
              </a:spcBef>
              <a:spcAft>
                <a:spcPts val="0"/>
              </a:spcAft>
              <a:buNone/>
            </a:pPr>
            <a:r>
              <a:t/>
            </a:r>
            <a:endParaRPr sz="1800">
              <a:solidFill>
                <a:srgbClr val="FF0000"/>
              </a:solidFill>
              <a:latin typeface="Calibri"/>
              <a:ea typeface="Calibri"/>
              <a:cs typeface="Calibri"/>
              <a:sym typeface="Calibri"/>
            </a:endParaRPr>
          </a:p>
          <a:p>
            <a:pPr indent="0" lvl="0" marL="12700" marR="5080" rtl="0" algn="l">
              <a:lnSpc>
                <a:spcPct val="100000"/>
              </a:lnSpc>
              <a:spcBef>
                <a:spcPts val="100"/>
              </a:spcBef>
              <a:spcAft>
                <a:spcPts val="0"/>
              </a:spcAft>
              <a:buNone/>
            </a:pPr>
            <a:r>
              <a:rPr lang="en-US" sz="1800">
                <a:solidFill>
                  <a:srgbClr val="FF0000"/>
                </a:solidFill>
                <a:latin typeface="Calibri"/>
                <a:ea typeface="Calibri"/>
                <a:cs typeface="Calibri"/>
                <a:sym typeface="Calibri"/>
              </a:rPr>
              <a:t>The dice </a:t>
            </a:r>
            <a:r>
              <a:rPr lang="en-US" sz="1800">
                <a:solidFill>
                  <a:schemeClr val="dk1"/>
                </a:solidFill>
                <a:latin typeface="Calibri"/>
                <a:ea typeface="Calibri"/>
                <a:cs typeface="Calibri"/>
                <a:sym typeface="Calibri"/>
              </a:rPr>
              <a:t>operation on the cube based on the following selection criteria that  involve three dimensions.</a:t>
            </a:r>
            <a:endParaRPr sz="1800">
              <a:solidFill>
                <a:schemeClr val="dk1"/>
              </a:solidFill>
              <a:latin typeface="Calibri"/>
              <a:ea typeface="Calibri"/>
              <a:cs typeface="Calibri"/>
              <a:sym typeface="Calibri"/>
            </a:endParaRPr>
          </a:p>
          <a:p>
            <a:pPr indent="-107949" lvl="0" marL="93345" marR="0" rtl="0" algn="l">
              <a:lnSpc>
                <a:spcPct val="100000"/>
              </a:lnSpc>
              <a:spcBef>
                <a:spcPts val="0"/>
              </a:spcBef>
              <a:spcAft>
                <a:spcPts val="0"/>
              </a:spcAft>
              <a:buClr>
                <a:schemeClr val="dk1"/>
              </a:buClr>
              <a:buSzPts val="1700"/>
              <a:buFont typeface="Arial"/>
              <a:buChar char="•"/>
            </a:pPr>
            <a:r>
              <a:rPr lang="en-US" sz="1800">
                <a:solidFill>
                  <a:schemeClr val="dk1"/>
                </a:solidFill>
                <a:latin typeface="Calibri"/>
                <a:ea typeface="Calibri"/>
                <a:cs typeface="Calibri"/>
                <a:sym typeface="Calibri"/>
              </a:rPr>
              <a:t>(location = "Toronto" or "Vancouver")</a:t>
            </a:r>
            <a:endParaRPr sz="1800">
              <a:solidFill>
                <a:schemeClr val="dk1"/>
              </a:solidFill>
              <a:latin typeface="Calibri"/>
              <a:ea typeface="Calibri"/>
              <a:cs typeface="Calibri"/>
              <a:sym typeface="Calibri"/>
            </a:endParaRPr>
          </a:p>
          <a:p>
            <a:pPr indent="-107949" lvl="0" marL="93345" marR="0" rtl="0" algn="l">
              <a:lnSpc>
                <a:spcPct val="100000"/>
              </a:lnSpc>
              <a:spcBef>
                <a:spcPts val="0"/>
              </a:spcBef>
              <a:spcAft>
                <a:spcPts val="0"/>
              </a:spcAft>
              <a:buClr>
                <a:schemeClr val="dk1"/>
              </a:buClr>
              <a:buSzPts val="1700"/>
              <a:buFont typeface="Arial"/>
              <a:buChar char="•"/>
            </a:pPr>
            <a:r>
              <a:rPr lang="en-US" sz="1800">
                <a:solidFill>
                  <a:schemeClr val="dk1"/>
                </a:solidFill>
                <a:latin typeface="Calibri"/>
                <a:ea typeface="Calibri"/>
                <a:cs typeface="Calibri"/>
                <a:sym typeface="Calibri"/>
              </a:rPr>
              <a:t>(time = "Q1" or "Q2")</a:t>
            </a:r>
            <a:endParaRPr sz="1800">
              <a:solidFill>
                <a:schemeClr val="dk1"/>
              </a:solidFill>
              <a:latin typeface="Calibri"/>
              <a:ea typeface="Calibri"/>
              <a:cs typeface="Calibri"/>
              <a:sym typeface="Calibri"/>
            </a:endParaRPr>
          </a:p>
          <a:p>
            <a:pPr indent="-107949" lvl="0" marL="93345" marR="0" rtl="0" algn="l">
              <a:lnSpc>
                <a:spcPct val="100000"/>
              </a:lnSpc>
              <a:spcBef>
                <a:spcPts val="0"/>
              </a:spcBef>
              <a:spcAft>
                <a:spcPts val="0"/>
              </a:spcAft>
              <a:buClr>
                <a:schemeClr val="dk1"/>
              </a:buClr>
              <a:buSzPts val="1700"/>
              <a:buFont typeface="Arial"/>
              <a:buChar char="•"/>
            </a:pPr>
            <a:r>
              <a:rPr lang="en-US" sz="1800">
                <a:solidFill>
                  <a:schemeClr val="dk1"/>
                </a:solidFill>
                <a:latin typeface="Calibri"/>
                <a:ea typeface="Calibri"/>
                <a:cs typeface="Calibri"/>
                <a:sym typeface="Calibri"/>
              </a:rPr>
              <a:t>(item =" Mobile" or "Modem").</a:t>
            </a:r>
            <a:endParaRPr sz="1800">
              <a:solidFill>
                <a:schemeClr val="dk1"/>
              </a:solidFill>
              <a:latin typeface="Calibri"/>
              <a:ea typeface="Calibri"/>
              <a:cs typeface="Calibri"/>
              <a:sym typeface="Calibri"/>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93"/>
          <p:cNvSpPr txBox="1"/>
          <p:nvPr>
            <p:ph type="title"/>
          </p:nvPr>
        </p:nvSpPr>
        <p:spPr>
          <a:xfrm>
            <a:off x="4374641" y="190322"/>
            <a:ext cx="3137535" cy="636905"/>
          </a:xfrm>
          <a:prstGeom prst="rect">
            <a:avLst/>
          </a:prstGeom>
          <a:noFill/>
          <a:ln>
            <a:noFill/>
          </a:ln>
        </p:spPr>
        <p:txBody>
          <a:bodyPr anchorCtr="0" anchor="ctr" bIns="0" lIns="0" spcFirstLastPara="1" rIns="0" wrap="square" tIns="13950">
            <a:spAutoFit/>
          </a:bodyPr>
          <a:lstStyle/>
          <a:p>
            <a:pPr indent="0" lvl="0" marL="12700" rtl="0" algn="ctr">
              <a:lnSpc>
                <a:spcPct val="100000"/>
              </a:lnSpc>
              <a:spcBef>
                <a:spcPts val="0"/>
              </a:spcBef>
              <a:spcAft>
                <a:spcPts val="0"/>
              </a:spcAft>
              <a:buClr>
                <a:schemeClr val="dk1"/>
              </a:buClr>
              <a:buSzPts val="4000"/>
              <a:buFont typeface="Calibri"/>
              <a:buNone/>
            </a:pPr>
            <a:r>
              <a:rPr b="1" lang="en-US" sz="4000">
                <a:latin typeface="Calibri"/>
                <a:ea typeface="Calibri"/>
                <a:cs typeface="Calibri"/>
                <a:sym typeface="Calibri"/>
              </a:rPr>
              <a:t>Pivot(rotation)</a:t>
            </a:r>
            <a:endParaRPr sz="4000">
              <a:latin typeface="Calibri"/>
              <a:ea typeface="Calibri"/>
              <a:cs typeface="Calibri"/>
              <a:sym typeface="Calibri"/>
            </a:endParaRPr>
          </a:p>
        </p:txBody>
      </p:sp>
      <p:sp>
        <p:nvSpPr>
          <p:cNvPr id="651" name="Google Shape;651;p93"/>
          <p:cNvSpPr txBox="1"/>
          <p:nvPr/>
        </p:nvSpPr>
        <p:spPr>
          <a:xfrm>
            <a:off x="673404" y="1493096"/>
            <a:ext cx="9765996" cy="2771271"/>
          </a:xfrm>
          <a:prstGeom prst="rect">
            <a:avLst/>
          </a:prstGeom>
          <a:noFill/>
          <a:ln>
            <a:noFill/>
          </a:ln>
        </p:spPr>
        <p:txBody>
          <a:bodyPr anchorCtr="0" anchor="t" bIns="0" lIns="0" spcFirstLastPara="1" rIns="0" wrap="square" tIns="128250">
            <a:spAutoFit/>
          </a:bodyPr>
          <a:lstStyle/>
          <a:p>
            <a:pPr indent="-344805" lvl="0" marL="356870" marR="0" rtl="0" algn="l">
              <a:lnSpc>
                <a:spcPct val="100000"/>
              </a:lnSpc>
              <a:spcBef>
                <a:spcPts val="0"/>
              </a:spcBef>
              <a:spcAft>
                <a:spcPts val="0"/>
              </a:spcAft>
              <a:buClr>
                <a:schemeClr val="dk1"/>
              </a:buClr>
              <a:buSzPts val="3200"/>
              <a:buFont typeface="Arial"/>
              <a:buChar char="•"/>
            </a:pPr>
            <a:r>
              <a:rPr b="1" lang="en-US" sz="3200">
                <a:solidFill>
                  <a:schemeClr val="dk1"/>
                </a:solidFill>
                <a:latin typeface="Calibri"/>
                <a:ea typeface="Calibri"/>
                <a:cs typeface="Calibri"/>
                <a:sym typeface="Calibri"/>
              </a:rPr>
              <a:t>Pivot</a:t>
            </a:r>
            <a:endParaRPr sz="3200">
              <a:solidFill>
                <a:schemeClr val="dk1"/>
              </a:solidFill>
              <a:latin typeface="Calibri"/>
              <a:ea typeface="Calibri"/>
              <a:cs typeface="Calibri"/>
              <a:sym typeface="Calibri"/>
            </a:endParaRPr>
          </a:p>
          <a:p>
            <a:pPr indent="-344805" lvl="0" marL="356870" marR="0" rtl="0" algn="l">
              <a:lnSpc>
                <a:spcPct val="100000"/>
              </a:lnSpc>
              <a:spcBef>
                <a:spcPts val="515"/>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The pivot operation is also known as rotation.</a:t>
            </a:r>
            <a:endParaRPr sz="3200">
              <a:solidFill>
                <a:schemeClr val="dk1"/>
              </a:solidFill>
              <a:latin typeface="Calibri"/>
              <a:ea typeface="Calibri"/>
              <a:cs typeface="Calibri"/>
              <a:sym typeface="Calibri"/>
            </a:endParaRPr>
          </a:p>
          <a:p>
            <a:pPr indent="-141605" lvl="0" marL="356870" marR="0" rtl="0" algn="l">
              <a:lnSpc>
                <a:spcPct val="100000"/>
              </a:lnSpc>
              <a:spcBef>
                <a:spcPts val="515"/>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a:p>
            <a:pPr indent="-344805" lvl="0" marL="356870" marR="0" rtl="0" algn="l">
              <a:lnSpc>
                <a:spcPct val="100000"/>
              </a:lnSpc>
              <a:spcBef>
                <a:spcPts val="43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It rotates the data axes in view in order to provide an alternative presentation of data</a:t>
            </a:r>
            <a:endParaRPr sz="3200">
              <a:solidFill>
                <a:schemeClr val="dk1"/>
              </a:solidFill>
              <a:latin typeface="Calibri"/>
              <a:ea typeface="Calibri"/>
              <a:cs typeface="Calibri"/>
              <a:sym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94"/>
          <p:cNvSpPr/>
          <p:nvPr/>
        </p:nvSpPr>
        <p:spPr>
          <a:xfrm>
            <a:off x="604176" y="649624"/>
            <a:ext cx="7930224" cy="40747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7" name="Google Shape;657;p94"/>
          <p:cNvSpPr txBox="1"/>
          <p:nvPr/>
        </p:nvSpPr>
        <p:spPr>
          <a:xfrm>
            <a:off x="1371600" y="5486400"/>
            <a:ext cx="7929626" cy="99770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Calibri"/>
                <a:ea typeface="Calibri"/>
                <a:cs typeface="Calibri"/>
                <a:sym typeface="Calibri"/>
              </a:rPr>
              <a:t>In this the item and location axes in 2-D slice are rotated</a:t>
            </a:r>
            <a:endParaRPr sz="3200">
              <a:solidFill>
                <a:schemeClr val="dk1"/>
              </a:solidFill>
              <a:latin typeface="Calibri"/>
              <a:ea typeface="Calibri"/>
              <a:cs typeface="Calibri"/>
              <a:sym typeface="Calibri"/>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95"/>
          <p:cNvSpPr txBox="1"/>
          <p:nvPr>
            <p:ph type="title"/>
          </p:nvPr>
        </p:nvSpPr>
        <p:spPr>
          <a:xfrm>
            <a:off x="3023997" y="465200"/>
            <a:ext cx="5835650"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Data warehouse Schemas</a:t>
            </a:r>
            <a:endParaRPr sz="4400"/>
          </a:p>
        </p:txBody>
      </p:sp>
      <p:sp>
        <p:nvSpPr>
          <p:cNvPr id="663" name="Google Shape;663;p95"/>
          <p:cNvSpPr txBox="1"/>
          <p:nvPr/>
        </p:nvSpPr>
        <p:spPr>
          <a:xfrm>
            <a:off x="673404" y="1510650"/>
            <a:ext cx="10494010" cy="3374000"/>
          </a:xfrm>
          <a:prstGeom prst="rect">
            <a:avLst/>
          </a:prstGeom>
          <a:noFill/>
          <a:ln>
            <a:noFill/>
          </a:ln>
        </p:spPr>
        <p:txBody>
          <a:bodyPr anchorCtr="0" anchor="t" bIns="0" lIns="0" spcFirstLastPara="1" rIns="0" wrap="square" tIns="110475">
            <a:spAutoFit/>
          </a:bodyPr>
          <a:lstStyle/>
          <a:p>
            <a:pPr indent="-344805" lvl="0" marL="356870" marR="0" rtl="0" algn="l">
              <a:lnSpc>
                <a:spcPct val="100000"/>
              </a:lnSpc>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Schema is a logical description of the entire database.</a:t>
            </a:r>
            <a:endParaRPr sz="3200">
              <a:solidFill>
                <a:schemeClr val="dk1"/>
              </a:solidFill>
              <a:latin typeface="Calibri"/>
              <a:ea typeface="Calibri"/>
              <a:cs typeface="Calibri"/>
              <a:sym typeface="Calibri"/>
            </a:endParaRPr>
          </a:p>
          <a:p>
            <a:pPr indent="-344805" lvl="0" marL="356870" marR="5080" rtl="0" algn="l">
              <a:lnSpc>
                <a:spcPct val="100000"/>
              </a:lnSpc>
              <a:spcBef>
                <a:spcPts val="77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Like a database, a data warehouse also requires to maintain a  schema.</a:t>
            </a:r>
            <a:endParaRPr sz="3200">
              <a:solidFill>
                <a:schemeClr val="dk1"/>
              </a:solidFill>
              <a:latin typeface="Calibri"/>
              <a:ea typeface="Calibri"/>
              <a:cs typeface="Calibri"/>
              <a:sym typeface="Calibri"/>
            </a:endParaRPr>
          </a:p>
          <a:p>
            <a:pPr indent="-141605" lvl="0" marL="356870" marR="5080" rtl="0" algn="l">
              <a:lnSpc>
                <a:spcPct val="100000"/>
              </a:lnSpc>
              <a:spcBef>
                <a:spcPts val="77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a:p>
            <a:pPr indent="-344805" lvl="0" marL="356870" marR="566420" rtl="0" algn="l">
              <a:lnSpc>
                <a:spcPct val="100000"/>
              </a:lnSpc>
              <a:spcBef>
                <a:spcPts val="775"/>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A database uses relational model, while a data warehouse  uses Star, Snowflake, and Fact Constellation schema.</a:t>
            </a:r>
            <a:endParaRPr sz="3200">
              <a:solidFill>
                <a:schemeClr val="dk1"/>
              </a:solidFill>
              <a:latin typeface="Calibri"/>
              <a:ea typeface="Calibri"/>
              <a:cs typeface="Calibri"/>
              <a:sym typeface="Calibri"/>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96"/>
          <p:cNvSpPr txBox="1"/>
          <p:nvPr>
            <p:ph type="title"/>
          </p:nvPr>
        </p:nvSpPr>
        <p:spPr>
          <a:xfrm>
            <a:off x="2020951" y="465200"/>
            <a:ext cx="7844155"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Types of Data warehouse Schemas</a:t>
            </a:r>
            <a:endParaRPr sz="4400"/>
          </a:p>
        </p:txBody>
      </p:sp>
      <p:sp>
        <p:nvSpPr>
          <p:cNvPr id="669" name="Google Shape;669;p96"/>
          <p:cNvSpPr txBox="1"/>
          <p:nvPr/>
        </p:nvSpPr>
        <p:spPr>
          <a:xfrm>
            <a:off x="673404" y="1510650"/>
            <a:ext cx="5059045" cy="1782445"/>
          </a:xfrm>
          <a:prstGeom prst="rect">
            <a:avLst/>
          </a:prstGeom>
          <a:noFill/>
          <a:ln>
            <a:noFill/>
          </a:ln>
        </p:spPr>
        <p:txBody>
          <a:bodyPr anchorCtr="0" anchor="t" bIns="0" lIns="0" spcFirstLastPara="1" rIns="0" wrap="square" tIns="110475">
            <a:spAutoFit/>
          </a:bodyPr>
          <a:lstStyle/>
          <a:p>
            <a:pPr indent="-515619" lvl="0" marL="527685" marR="0" rtl="0" algn="l">
              <a:lnSpc>
                <a:spcPct val="100000"/>
              </a:lnSpc>
              <a:spcBef>
                <a:spcPts val="0"/>
              </a:spcBef>
              <a:spcAft>
                <a:spcPts val="0"/>
              </a:spcAft>
              <a:buClr>
                <a:schemeClr val="dk1"/>
              </a:buClr>
              <a:buSzPts val="3200"/>
              <a:buFont typeface="Calibri"/>
              <a:buAutoNum type="arabicPeriod"/>
            </a:pPr>
            <a:r>
              <a:rPr b="1" lang="en-US" sz="3200">
                <a:solidFill>
                  <a:schemeClr val="dk1"/>
                </a:solidFill>
                <a:latin typeface="Calibri"/>
                <a:ea typeface="Calibri"/>
                <a:cs typeface="Calibri"/>
                <a:sym typeface="Calibri"/>
              </a:rPr>
              <a:t>Star Schema:</a:t>
            </a:r>
            <a:endParaRPr sz="3200">
              <a:solidFill>
                <a:schemeClr val="dk1"/>
              </a:solidFill>
              <a:latin typeface="Calibri"/>
              <a:ea typeface="Calibri"/>
              <a:cs typeface="Calibri"/>
              <a:sym typeface="Calibri"/>
            </a:endParaRPr>
          </a:p>
          <a:p>
            <a:pPr indent="-515619" lvl="0" marL="527685" marR="0" rtl="0" algn="l">
              <a:lnSpc>
                <a:spcPct val="100000"/>
              </a:lnSpc>
              <a:spcBef>
                <a:spcPts val="770"/>
              </a:spcBef>
              <a:spcAft>
                <a:spcPts val="0"/>
              </a:spcAft>
              <a:buClr>
                <a:schemeClr val="dk1"/>
              </a:buClr>
              <a:buSzPts val="3200"/>
              <a:buFont typeface="Calibri"/>
              <a:buAutoNum type="arabicPeriod"/>
            </a:pPr>
            <a:r>
              <a:rPr b="1" lang="en-US" sz="3200">
                <a:solidFill>
                  <a:schemeClr val="dk1"/>
                </a:solidFill>
                <a:latin typeface="Calibri"/>
                <a:ea typeface="Calibri"/>
                <a:cs typeface="Calibri"/>
                <a:sym typeface="Calibri"/>
              </a:rPr>
              <a:t>Snow Flake Schema:</a:t>
            </a:r>
            <a:endParaRPr sz="3200">
              <a:solidFill>
                <a:schemeClr val="dk1"/>
              </a:solidFill>
              <a:latin typeface="Calibri"/>
              <a:ea typeface="Calibri"/>
              <a:cs typeface="Calibri"/>
              <a:sym typeface="Calibri"/>
            </a:endParaRPr>
          </a:p>
          <a:p>
            <a:pPr indent="-515619" lvl="0" marL="527685" marR="0" rtl="0" algn="l">
              <a:lnSpc>
                <a:spcPct val="100000"/>
              </a:lnSpc>
              <a:spcBef>
                <a:spcPts val="770"/>
              </a:spcBef>
              <a:spcAft>
                <a:spcPts val="0"/>
              </a:spcAft>
              <a:buClr>
                <a:schemeClr val="dk1"/>
              </a:buClr>
              <a:buSzPts val="3200"/>
              <a:buFont typeface="Calibri"/>
              <a:buAutoNum type="arabicPeriod"/>
            </a:pPr>
            <a:r>
              <a:rPr b="1" lang="en-US" sz="3200">
                <a:solidFill>
                  <a:schemeClr val="dk1"/>
                </a:solidFill>
                <a:latin typeface="Calibri"/>
                <a:ea typeface="Calibri"/>
                <a:cs typeface="Calibri"/>
                <a:sym typeface="Calibri"/>
              </a:rPr>
              <a:t>Fact Constellation Schema:</a:t>
            </a:r>
            <a:endParaRPr sz="3200">
              <a:solidFill>
                <a:schemeClr val="dk1"/>
              </a:solidFill>
              <a:latin typeface="Calibri"/>
              <a:ea typeface="Calibri"/>
              <a:cs typeface="Calibri"/>
              <a:sym typeface="Calibri"/>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97"/>
          <p:cNvSpPr txBox="1"/>
          <p:nvPr>
            <p:ph type="title"/>
          </p:nvPr>
        </p:nvSpPr>
        <p:spPr>
          <a:xfrm>
            <a:off x="3023997" y="465200"/>
            <a:ext cx="5835650"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chemeClr val="dk1"/>
              </a:buClr>
              <a:buSzPts val="4400"/>
              <a:buFont typeface="Calibri"/>
              <a:buNone/>
            </a:pPr>
            <a:r>
              <a:rPr lang="en-US" sz="4400"/>
              <a:t>Data warehouse Schemas</a:t>
            </a:r>
            <a:endParaRPr sz="4400"/>
          </a:p>
        </p:txBody>
      </p:sp>
      <p:sp>
        <p:nvSpPr>
          <p:cNvPr id="675" name="Google Shape;675;p97"/>
          <p:cNvSpPr txBox="1"/>
          <p:nvPr/>
        </p:nvSpPr>
        <p:spPr>
          <a:xfrm>
            <a:off x="673404" y="1510581"/>
            <a:ext cx="10357485" cy="2650490"/>
          </a:xfrm>
          <a:prstGeom prst="rect">
            <a:avLst/>
          </a:prstGeom>
          <a:noFill/>
          <a:ln>
            <a:noFill/>
          </a:ln>
        </p:spPr>
        <p:txBody>
          <a:bodyPr anchorCtr="0" anchor="t" bIns="0" lIns="0" spcFirstLastPara="1" rIns="0" wrap="square" tIns="110475">
            <a:spAutoFit/>
          </a:bodyPr>
          <a:lstStyle/>
          <a:p>
            <a:pPr indent="-344805" lvl="0" marL="356870" marR="0" rtl="0" algn="l">
              <a:lnSpc>
                <a:spcPct val="100000"/>
              </a:lnSpc>
              <a:spcBef>
                <a:spcPts val="0"/>
              </a:spcBef>
              <a:spcAft>
                <a:spcPts val="0"/>
              </a:spcAft>
              <a:buClr>
                <a:schemeClr val="dk1"/>
              </a:buClr>
              <a:buSzPts val="3200"/>
              <a:buFont typeface="Arial"/>
              <a:buChar char="•"/>
            </a:pPr>
            <a:r>
              <a:rPr b="1" lang="en-US" sz="3200">
                <a:solidFill>
                  <a:schemeClr val="dk1"/>
                </a:solidFill>
                <a:latin typeface="Calibri"/>
                <a:ea typeface="Calibri"/>
                <a:cs typeface="Calibri"/>
                <a:sym typeface="Calibri"/>
              </a:rPr>
              <a:t>Fact table</a:t>
            </a:r>
            <a:endParaRPr sz="3200">
              <a:solidFill>
                <a:schemeClr val="dk1"/>
              </a:solidFill>
              <a:latin typeface="Calibri"/>
              <a:ea typeface="Calibri"/>
              <a:cs typeface="Calibri"/>
              <a:sym typeface="Calibri"/>
            </a:endParaRPr>
          </a:p>
          <a:p>
            <a:pPr indent="-287019" lvl="1" marL="756285" marR="0" rtl="0" algn="l">
              <a:lnSpc>
                <a:spcPct val="100000"/>
              </a:lnSpc>
              <a:spcBef>
                <a:spcPts val="69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It is a table that has values of the attributes of the dimension table</a:t>
            </a:r>
            <a:endParaRPr b="0" i="0" sz="2800" u="none" cap="none" strike="noStrike">
              <a:solidFill>
                <a:schemeClr val="dk1"/>
              </a:solidFill>
              <a:latin typeface="Calibri"/>
              <a:ea typeface="Calibri"/>
              <a:cs typeface="Calibri"/>
              <a:sym typeface="Calibri"/>
            </a:endParaRPr>
          </a:p>
          <a:p>
            <a:pPr indent="-344805" lvl="0" marL="356870" marR="0" rtl="0" algn="l">
              <a:lnSpc>
                <a:spcPct val="100000"/>
              </a:lnSpc>
              <a:spcBef>
                <a:spcPts val="755"/>
              </a:spcBef>
              <a:spcAft>
                <a:spcPts val="0"/>
              </a:spcAft>
              <a:buClr>
                <a:schemeClr val="dk1"/>
              </a:buClr>
              <a:buSzPts val="3200"/>
              <a:buFont typeface="Arial"/>
              <a:buChar char="•"/>
            </a:pPr>
            <a:r>
              <a:rPr b="1" lang="en-US" sz="3200">
                <a:solidFill>
                  <a:schemeClr val="dk1"/>
                </a:solidFill>
                <a:latin typeface="Calibri"/>
                <a:ea typeface="Calibri"/>
                <a:cs typeface="Calibri"/>
                <a:sym typeface="Calibri"/>
              </a:rPr>
              <a:t>Dimension Table</a:t>
            </a:r>
            <a:endParaRPr sz="3200">
              <a:solidFill>
                <a:schemeClr val="dk1"/>
              </a:solidFill>
              <a:latin typeface="Calibri"/>
              <a:ea typeface="Calibri"/>
              <a:cs typeface="Calibri"/>
              <a:sym typeface="Calibri"/>
            </a:endParaRPr>
          </a:p>
          <a:p>
            <a:pPr indent="-287019" lvl="1" marL="756285" marR="24765" rtl="0" algn="l">
              <a:lnSpc>
                <a:spcPct val="100000"/>
              </a:lnSpc>
              <a:spcBef>
                <a:spcPts val="69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 dimension table contains the dimensions along which the values  of the attributes are taken in the fact table.</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98"/>
          <p:cNvSpPr txBox="1"/>
          <p:nvPr>
            <p:ph type="title"/>
          </p:nvPr>
        </p:nvSpPr>
        <p:spPr>
          <a:xfrm>
            <a:off x="1005636" y="190322"/>
            <a:ext cx="9871710" cy="1246505"/>
          </a:xfrm>
          <a:prstGeom prst="rect">
            <a:avLst/>
          </a:prstGeom>
          <a:noFill/>
          <a:ln>
            <a:noFill/>
          </a:ln>
        </p:spPr>
        <p:txBody>
          <a:bodyPr anchorCtr="0" anchor="ctr" bIns="0" lIns="0" spcFirstLastPara="1" rIns="0" wrap="square" tIns="13950">
            <a:spAutoFit/>
          </a:bodyPr>
          <a:lstStyle/>
          <a:p>
            <a:pPr indent="-2820035" lvl="0" marL="2832100" marR="5080" rtl="0" algn="ctr">
              <a:lnSpc>
                <a:spcPct val="100000"/>
              </a:lnSpc>
              <a:spcBef>
                <a:spcPts val="0"/>
              </a:spcBef>
              <a:spcAft>
                <a:spcPts val="0"/>
              </a:spcAft>
              <a:buClr>
                <a:schemeClr val="dk1"/>
              </a:buClr>
              <a:buSzPts val="4000"/>
              <a:buFont typeface="Calibri"/>
              <a:buNone/>
            </a:pPr>
            <a:r>
              <a:rPr lang="en-US" sz="4000"/>
              <a:t>Conceptual Modeling of Data Warehouses/Data  warehouse Schemas</a:t>
            </a:r>
            <a:endParaRPr sz="4000"/>
          </a:p>
        </p:txBody>
      </p:sp>
      <p:sp>
        <p:nvSpPr>
          <p:cNvPr id="681" name="Google Shape;681;p98"/>
          <p:cNvSpPr txBox="1"/>
          <p:nvPr/>
        </p:nvSpPr>
        <p:spPr>
          <a:xfrm>
            <a:off x="1366774" y="1991106"/>
            <a:ext cx="9872345" cy="3624579"/>
          </a:xfrm>
          <a:prstGeom prst="rect">
            <a:avLst/>
          </a:prstGeom>
          <a:noFill/>
          <a:ln>
            <a:noFill/>
          </a:ln>
        </p:spPr>
        <p:txBody>
          <a:bodyPr anchorCtr="0" anchor="t" bIns="0" lIns="0" spcFirstLastPara="1" rIns="0" wrap="square" tIns="11425">
            <a:spAutoFit/>
          </a:bodyPr>
          <a:lstStyle/>
          <a:p>
            <a:pPr indent="-344805" lvl="0" marL="356870" marR="5080" rtl="0" algn="l">
              <a:lnSpc>
                <a:spcPct val="100000"/>
              </a:lnSpc>
              <a:spcBef>
                <a:spcPts val="0"/>
              </a:spcBef>
              <a:spcAft>
                <a:spcPts val="0"/>
              </a:spcAft>
              <a:buClr>
                <a:srgbClr val="800080"/>
              </a:buClr>
              <a:buSzPts val="3200"/>
              <a:buFont typeface="Arial"/>
              <a:buChar char="•"/>
            </a:pPr>
            <a:r>
              <a:rPr lang="en-US" sz="3200">
                <a:solidFill>
                  <a:srgbClr val="800080"/>
                </a:solidFill>
                <a:latin typeface="Calibri"/>
                <a:ea typeface="Calibri"/>
                <a:cs typeface="Calibri"/>
                <a:sym typeface="Calibri"/>
              </a:rPr>
              <a:t>Star schema</a:t>
            </a:r>
            <a:r>
              <a:rPr lang="en-US" sz="3200">
                <a:solidFill>
                  <a:schemeClr val="dk1"/>
                </a:solidFill>
                <a:latin typeface="Calibri"/>
                <a:ea typeface="Calibri"/>
                <a:cs typeface="Calibri"/>
                <a:sym typeface="Calibri"/>
              </a:rPr>
              <a:t>: A fact table in the middle connected to a set  of dimension tables</a:t>
            </a:r>
            <a:endParaRPr sz="32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Clr>
                <a:srgbClr val="800080"/>
              </a:buClr>
              <a:buSzPts val="4650"/>
              <a:buFont typeface="Arial"/>
              <a:buNone/>
            </a:pPr>
            <a:r>
              <a:t/>
            </a:r>
            <a:endParaRPr sz="4650">
              <a:solidFill>
                <a:schemeClr val="dk1"/>
              </a:solidFill>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rgbClr val="800080"/>
              </a:buClr>
              <a:buSzPts val="3200"/>
              <a:buFont typeface="Arial"/>
              <a:buChar char="•"/>
            </a:pPr>
            <a:r>
              <a:rPr lang="en-US" sz="3200">
                <a:solidFill>
                  <a:srgbClr val="800080"/>
                </a:solidFill>
                <a:latin typeface="Calibri"/>
                <a:ea typeface="Calibri"/>
                <a:cs typeface="Calibri"/>
                <a:sym typeface="Calibri"/>
              </a:rPr>
              <a:t>It contains:</a:t>
            </a:r>
            <a:endParaRPr sz="3200">
              <a:solidFill>
                <a:schemeClr val="dk1"/>
              </a:solidFill>
              <a:latin typeface="Calibri"/>
              <a:ea typeface="Calibri"/>
              <a:cs typeface="Calibri"/>
              <a:sym typeface="Calibri"/>
            </a:endParaRPr>
          </a:p>
          <a:p>
            <a:pPr indent="-287019" lvl="1" marL="756285" marR="0" rtl="0" algn="l">
              <a:lnSpc>
                <a:spcPct val="100000"/>
              </a:lnSpc>
              <a:spcBef>
                <a:spcPts val="69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 large central table (fact table)</a:t>
            </a:r>
            <a:endParaRPr b="0" i="0" sz="2800" u="none" cap="none" strike="noStrike">
              <a:solidFill>
                <a:schemeClr val="dk1"/>
              </a:solidFill>
              <a:latin typeface="Calibri"/>
              <a:ea typeface="Calibri"/>
              <a:cs typeface="Calibri"/>
              <a:sym typeface="Calibri"/>
            </a:endParaRPr>
          </a:p>
          <a:p>
            <a:pPr indent="-287019" lvl="1" marL="756285" marR="588010" rtl="0" algn="l">
              <a:lnSpc>
                <a:spcPct val="100000"/>
              </a:lnSpc>
              <a:spcBef>
                <a:spcPts val="675"/>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 set of smaller attendant tables (dimension table), one for  each dimension</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99"/>
          <p:cNvSpPr txBox="1"/>
          <p:nvPr>
            <p:ph type="title"/>
          </p:nvPr>
        </p:nvSpPr>
        <p:spPr>
          <a:xfrm>
            <a:off x="4548378" y="465200"/>
            <a:ext cx="2788285" cy="695325"/>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rgbClr val="800080"/>
              </a:buClr>
              <a:buSzPts val="4400"/>
              <a:buFont typeface="Calibri"/>
              <a:buNone/>
            </a:pPr>
            <a:r>
              <a:rPr lang="en-US" sz="4400">
                <a:solidFill>
                  <a:srgbClr val="800080"/>
                </a:solidFill>
              </a:rPr>
              <a:t>Star schema</a:t>
            </a:r>
            <a:endParaRPr sz="4400"/>
          </a:p>
        </p:txBody>
      </p:sp>
      <p:sp>
        <p:nvSpPr>
          <p:cNvPr id="687" name="Google Shape;687;p99"/>
          <p:cNvSpPr/>
          <p:nvPr/>
        </p:nvSpPr>
        <p:spPr>
          <a:xfrm>
            <a:off x="1821389" y="2413647"/>
            <a:ext cx="8504814" cy="357926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2021-03-16T16:02:05Z</dcterms:created>
  <dc:creator>User</dc:creator>
</cp:coreProperties>
</file>