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74" r:id="rId9"/>
    <p:sldId id="262" r:id="rId10"/>
    <p:sldId id="263" r:id="rId11"/>
    <p:sldId id="264" r:id="rId12"/>
    <p:sldId id="265" r:id="rId13"/>
    <p:sldId id="266" r:id="rId14"/>
    <p:sldId id="272" r:id="rId15"/>
    <p:sldId id="267" r:id="rId16"/>
    <p:sldId id="268" r:id="rId17"/>
    <p:sldId id="270" r:id="rId18"/>
    <p:sldId id="271" r:id="rId19"/>
    <p:sldId id="269" r:id="rId20"/>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64" y="-96"/>
      </p:cViewPr>
      <p:guideLst>
        <p:guide orient="horz" pos="2160"/>
        <p:guide pos="37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6"/>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D3A946-FE8D-4C5E-A9AD-B436016068E5}"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3A946-FE8D-4C5E-A9AD-B436016068E5}"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39"/>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3A946-FE8D-4C5E-A9AD-B436016068E5}"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3A946-FE8D-4C5E-A9AD-B436016068E5}"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1"/>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D3A946-FE8D-4C5E-A9AD-B436016068E5}"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3A946-FE8D-4C5E-A9AD-B436016068E5}"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3A946-FE8D-4C5E-A9AD-B436016068E5}" type="datetimeFigureOut">
              <a:rPr lang="en-US" smtClean="0"/>
              <a:pPr/>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D3A946-FE8D-4C5E-A9AD-B436016068E5}" type="datetimeFigureOut">
              <a:rPr lang="en-US" smtClean="0"/>
              <a:pPr/>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3A946-FE8D-4C5E-A9AD-B436016068E5}" type="datetimeFigureOut">
              <a:rPr lang="en-US" smtClean="0"/>
              <a:pPr/>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5" y="273051"/>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1" y="1435101"/>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3A946-FE8D-4C5E-A9AD-B436016068E5}"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3A946-FE8D-4C5E-A9AD-B436016068E5}"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AAFFD-F7DE-43F6-9486-03D3206E4D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600201"/>
            <a:ext cx="1069848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356351"/>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3A946-FE8D-4C5E-A9AD-B436016068E5}" type="datetimeFigureOut">
              <a:rPr lang="en-US" smtClean="0"/>
              <a:pPr/>
              <a:t>4/26/2021</a:t>
            </a:fld>
            <a:endParaRPr lang="en-US"/>
          </a:p>
        </p:txBody>
      </p:sp>
      <p:sp>
        <p:nvSpPr>
          <p:cNvPr id="5" name="Footer Placeholder 4"/>
          <p:cNvSpPr>
            <a:spLocks noGrp="1"/>
          </p:cNvSpPr>
          <p:nvPr>
            <p:ph type="ftr" sz="quarter" idx="3"/>
          </p:nvPr>
        </p:nvSpPr>
        <p:spPr>
          <a:xfrm>
            <a:off x="4061460" y="6356351"/>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1"/>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AAFFD-F7DE-43F6-9486-03D3206E4D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preprocessing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smoothing techniques</a:t>
            </a:r>
            <a:r>
              <a:rPr lang="en-US" dirty="0"/>
              <a:t>.</a:t>
            </a:r>
          </a:p>
        </p:txBody>
      </p:sp>
      <p:sp>
        <p:nvSpPr>
          <p:cNvPr id="3" name="Content Placeholder 2"/>
          <p:cNvSpPr>
            <a:spLocks noGrp="1"/>
          </p:cNvSpPr>
          <p:nvPr>
            <p:ph idx="1"/>
          </p:nvPr>
        </p:nvSpPr>
        <p:spPr/>
        <p:txBody>
          <a:bodyPr>
            <a:normAutofit/>
          </a:bodyPr>
          <a:lstStyle/>
          <a:p>
            <a:r>
              <a:rPr lang="en-US" dirty="0" smtClean="0"/>
              <a:t>To remove noise</a:t>
            </a:r>
          </a:p>
          <a:p>
            <a:pPr marL="514350" indent="-514350">
              <a:buFont typeface="+mj-lt"/>
              <a:buAutoNum type="arabicPeriod"/>
            </a:pPr>
            <a:r>
              <a:rPr lang="en-US" dirty="0" smtClean="0"/>
              <a:t>Binning</a:t>
            </a:r>
          </a:p>
          <a:p>
            <a:pPr marL="914400" lvl="1" indent="-514350">
              <a:buFont typeface="+mj-lt"/>
              <a:buAutoNum type="alphaLcParenR"/>
            </a:pPr>
            <a:r>
              <a:rPr lang="en-US" dirty="0" smtClean="0"/>
              <a:t>Smoothing by bin means</a:t>
            </a:r>
          </a:p>
          <a:p>
            <a:pPr marL="914400" lvl="1" indent="-514350">
              <a:buFont typeface="+mj-lt"/>
              <a:buAutoNum type="alphaLcParenR"/>
            </a:pPr>
            <a:r>
              <a:rPr lang="en-US" dirty="0" smtClean="0"/>
              <a:t>Smoothing by bin medians</a:t>
            </a:r>
          </a:p>
          <a:p>
            <a:pPr marL="914400" lvl="1" indent="-514350">
              <a:buFont typeface="+mj-lt"/>
              <a:buAutoNum type="alphaLcParenR"/>
            </a:pPr>
            <a:r>
              <a:rPr lang="en-US" dirty="0" smtClean="0"/>
              <a:t>Smoothing by bin boundaries</a:t>
            </a:r>
          </a:p>
          <a:p>
            <a:pPr marL="914400" lvl="1" indent="-514350">
              <a:buFont typeface="+mj-lt"/>
              <a:buAutoNum type="arabicPeriod"/>
            </a:pPr>
            <a:endParaRPr lang="en-US" dirty="0" smtClean="0"/>
          </a:p>
          <a:p>
            <a:pPr marL="514350" indent="-514350">
              <a:buFont typeface="+mj-lt"/>
              <a:buAutoNum type="arabicPeriod"/>
            </a:pPr>
            <a:r>
              <a:rPr lang="en-US" dirty="0" smtClean="0"/>
              <a:t>Regression</a:t>
            </a:r>
          </a:p>
          <a:p>
            <a:pPr marL="514350" indent="-514350">
              <a:buFont typeface="+mj-lt"/>
              <a:buAutoNum type="arabicPeriod"/>
            </a:pPr>
            <a:r>
              <a:rPr lang="en-US" dirty="0" smtClean="0"/>
              <a:t>Clustering</a:t>
            </a:r>
          </a:p>
          <a:p>
            <a:pPr marL="514350" indent="-514350">
              <a:buFont typeface="+mj-lt"/>
              <a:buAutoNum type="arabicPeriod"/>
            </a:pPr>
            <a:endParaRPr lang="en-US" dirty="0"/>
          </a:p>
          <a:p>
            <a:pPr marL="514350" indent="-514350">
              <a:buFont typeface="+mj-lt"/>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Binning</a:t>
            </a:r>
            <a:br>
              <a:rPr lang="en-US" dirty="0" smtClean="0"/>
            </a:br>
            <a:endParaRPr lang="en-US" dirty="0"/>
          </a:p>
        </p:txBody>
      </p:sp>
      <p:sp>
        <p:nvSpPr>
          <p:cNvPr id="3" name="Content Placeholder 2"/>
          <p:cNvSpPr>
            <a:spLocks noGrp="1"/>
          </p:cNvSpPr>
          <p:nvPr>
            <p:ph idx="1"/>
          </p:nvPr>
        </p:nvSpPr>
        <p:spPr/>
        <p:txBody>
          <a:bodyPr/>
          <a:lstStyle/>
          <a:p>
            <a:r>
              <a:rPr lang="en-US" dirty="0"/>
              <a:t>Binning methods smooth a sorted data value by consulting its “neighborhood</a:t>
            </a:r>
            <a:r>
              <a:rPr lang="en-US" dirty="0" smtClean="0"/>
              <a:t>,” that </a:t>
            </a:r>
            <a:r>
              <a:rPr lang="en-US" dirty="0"/>
              <a:t>is, the values around it. </a:t>
            </a:r>
            <a:endParaRPr lang="en-US" dirty="0" smtClean="0"/>
          </a:p>
          <a:p>
            <a:r>
              <a:rPr lang="en-US" dirty="0" smtClean="0"/>
              <a:t>The </a:t>
            </a:r>
            <a:r>
              <a:rPr lang="en-US" dirty="0"/>
              <a:t>sorted values are distributed into a </a:t>
            </a:r>
            <a:r>
              <a:rPr lang="en-US" dirty="0" smtClean="0"/>
              <a:t>number of </a:t>
            </a:r>
            <a:r>
              <a:rPr lang="en-US" dirty="0"/>
              <a:t>“buckets,” or </a:t>
            </a:r>
            <a:r>
              <a:rPr lang="en-US" i="1" dirty="0"/>
              <a:t>bins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Smoothing by bin means</a:t>
            </a:r>
            <a:br>
              <a:rPr lang="en-US" sz="4400" dirty="0" smtClean="0"/>
            </a:br>
            <a:endParaRPr lang="en-US" sz="4400" dirty="0"/>
          </a:p>
        </p:txBody>
      </p:sp>
      <p:sp>
        <p:nvSpPr>
          <p:cNvPr id="3" name="Content Placeholder 2"/>
          <p:cNvSpPr>
            <a:spLocks noGrp="1"/>
          </p:cNvSpPr>
          <p:nvPr>
            <p:ph idx="1"/>
          </p:nvPr>
        </p:nvSpPr>
        <p:spPr/>
        <p:txBody>
          <a:bodyPr>
            <a:noAutofit/>
          </a:bodyPr>
          <a:lstStyle/>
          <a:p>
            <a:r>
              <a:rPr lang="en-US" sz="2800" dirty="0" smtClean="0"/>
              <a:t>In </a:t>
            </a:r>
            <a:r>
              <a:rPr lang="en-US" sz="2800" b="1" dirty="0"/>
              <a:t>smoothing by bin means, </a:t>
            </a:r>
            <a:r>
              <a:rPr lang="en-US" sz="2800" b="1" dirty="0" smtClean="0"/>
              <a:t>each  </a:t>
            </a:r>
            <a:r>
              <a:rPr lang="en-US" sz="2800" dirty="0" smtClean="0"/>
              <a:t>value </a:t>
            </a:r>
            <a:r>
              <a:rPr lang="en-US" sz="2800" dirty="0"/>
              <a:t>in a bin is replaced by the mean value of the bin</a:t>
            </a:r>
            <a:r>
              <a:rPr lang="en-US" sz="2800" dirty="0" smtClean="0"/>
              <a:t>.</a:t>
            </a:r>
          </a:p>
          <a:p>
            <a:endParaRPr lang="en-US" sz="2800" dirty="0" smtClean="0"/>
          </a:p>
          <a:p>
            <a:r>
              <a:rPr lang="en-US" sz="2800" dirty="0" smtClean="0"/>
              <a:t>For </a:t>
            </a:r>
            <a:r>
              <a:rPr lang="en-US" sz="2800" dirty="0"/>
              <a:t>example, the mean of </a:t>
            </a:r>
            <a:r>
              <a:rPr lang="en-US" sz="2800" dirty="0" smtClean="0"/>
              <a:t>the values </a:t>
            </a:r>
            <a:r>
              <a:rPr lang="en-US" sz="2800" dirty="0"/>
              <a:t>4, 8, and 15 in Bin 1 is 9. </a:t>
            </a:r>
            <a:endParaRPr lang="en-US" sz="2800" dirty="0" smtClean="0"/>
          </a:p>
          <a:p>
            <a:endParaRPr lang="en-US" sz="2800" dirty="0" smtClean="0"/>
          </a:p>
          <a:p>
            <a:r>
              <a:rPr lang="en-US" sz="2800" dirty="0" smtClean="0"/>
              <a:t>Therefore</a:t>
            </a:r>
            <a:r>
              <a:rPr lang="en-US" sz="2800" dirty="0"/>
              <a:t>, each original value in this bin is </a:t>
            </a:r>
            <a:r>
              <a:rPr lang="en-US" sz="2800" dirty="0" smtClean="0"/>
              <a:t>replaced by </a:t>
            </a:r>
            <a:r>
              <a:rPr lang="en-US" sz="2800" dirty="0"/>
              <a:t>the value 9</a:t>
            </a:r>
            <a:r>
              <a:rPr lang="en-US" sz="2800" dirty="0" smtClean="0"/>
              <a:t>.</a:t>
            </a:r>
          </a:p>
          <a:p>
            <a:r>
              <a:rPr lang="en-US" sz="2800" dirty="0" smtClean="0"/>
              <a:t>The resulting values is 9 9 9</a:t>
            </a:r>
          </a:p>
          <a:p>
            <a:r>
              <a:rPr lang="en-US" sz="2800" dirty="0" smtClean="0"/>
              <a:t>Similarly</a:t>
            </a:r>
            <a:r>
              <a:rPr lang="en-US" sz="2800" dirty="0"/>
              <a:t>, </a:t>
            </a:r>
            <a:r>
              <a:rPr lang="en-US" sz="2800" b="1" dirty="0"/>
              <a:t>smoothing by bin medians can be employed, in which each bin </a:t>
            </a:r>
            <a:r>
              <a:rPr lang="en-US" sz="2800" b="1" dirty="0" smtClean="0"/>
              <a:t>value  </a:t>
            </a:r>
            <a:r>
              <a:rPr lang="en-US" sz="2800" dirty="0" smtClean="0"/>
              <a:t>is </a:t>
            </a:r>
            <a:r>
              <a:rPr lang="en-US" sz="2800" dirty="0"/>
              <a:t>replaced by the bin median. </a:t>
            </a:r>
            <a:endParaRPr lang="en-US" sz="2800" dirty="0" smtClean="0"/>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Smoothing by bin boundaries</a:t>
            </a:r>
            <a:endParaRPr lang="en-US" dirty="0"/>
          </a:p>
        </p:txBody>
      </p:sp>
      <p:sp>
        <p:nvSpPr>
          <p:cNvPr id="3" name="Content Placeholder 2"/>
          <p:cNvSpPr>
            <a:spLocks noGrp="1"/>
          </p:cNvSpPr>
          <p:nvPr>
            <p:ph idx="1"/>
          </p:nvPr>
        </p:nvSpPr>
        <p:spPr/>
        <p:txBody>
          <a:bodyPr/>
          <a:lstStyle/>
          <a:p>
            <a:r>
              <a:rPr lang="en-US" dirty="0" smtClean="0"/>
              <a:t>In </a:t>
            </a:r>
            <a:r>
              <a:rPr lang="en-US" b="1" dirty="0" smtClean="0"/>
              <a:t>smoothing by bin boundaries, the minimum and  </a:t>
            </a:r>
            <a:r>
              <a:rPr lang="en-US" dirty="0" smtClean="0"/>
              <a:t>maximum values in a given bin are identified as the </a:t>
            </a:r>
            <a:r>
              <a:rPr lang="en-US" i="1" dirty="0" smtClean="0"/>
              <a:t>bin boundaries. </a:t>
            </a:r>
          </a:p>
          <a:p>
            <a:r>
              <a:rPr lang="en-US" i="1" dirty="0" smtClean="0"/>
              <a:t>Each bin value </a:t>
            </a:r>
            <a:r>
              <a:rPr lang="en-US" dirty="0" smtClean="0"/>
              <a:t>is then replaced by the closest boundary value. </a:t>
            </a:r>
          </a:p>
          <a:p>
            <a:r>
              <a:rPr lang="en-US" dirty="0" smtClean="0"/>
              <a:t>In general, the larger the width, the </a:t>
            </a:r>
            <a:r>
              <a:rPr lang="en-US" dirty="0"/>
              <a:t>greater the effect of the smoothing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Sorted data for </a:t>
            </a:r>
            <a:r>
              <a:rPr lang="en-US" b="1" i="1" dirty="0" smtClean="0"/>
              <a:t>price (in dollars): 4, 8, 15, 21, 21, 24, 25, 28, 34</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2438400" y="1524001"/>
            <a:ext cx="5076825" cy="5334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a:t>
            </a:r>
            <a:br>
              <a:rPr lang="en-US" dirty="0" smtClean="0"/>
            </a:br>
            <a:endParaRPr lang="en-US" dirty="0"/>
          </a:p>
        </p:txBody>
      </p:sp>
      <p:sp>
        <p:nvSpPr>
          <p:cNvPr id="3" name="Content Placeholder 2"/>
          <p:cNvSpPr>
            <a:spLocks noGrp="1"/>
          </p:cNvSpPr>
          <p:nvPr>
            <p:ph idx="1"/>
          </p:nvPr>
        </p:nvSpPr>
        <p:spPr/>
        <p:txBody>
          <a:bodyPr/>
          <a:lstStyle/>
          <a:p>
            <a:r>
              <a:rPr lang="en-US" dirty="0" smtClean="0"/>
              <a:t>Remove noise from the following data </a:t>
            </a:r>
          </a:p>
          <a:p>
            <a:r>
              <a:rPr lang="en-US" dirty="0" smtClean="0"/>
              <a:t>3,14,7,24,23,19,33,31,38</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a:t>
            </a:r>
            <a:br>
              <a:rPr lang="en-US" dirty="0" smtClean="0"/>
            </a:br>
            <a:endParaRPr lang="en-US" dirty="0"/>
          </a:p>
        </p:txBody>
      </p:sp>
      <p:sp>
        <p:nvSpPr>
          <p:cNvPr id="3" name="Content Placeholder 2"/>
          <p:cNvSpPr>
            <a:spLocks noGrp="1"/>
          </p:cNvSpPr>
          <p:nvPr>
            <p:ph idx="1"/>
          </p:nvPr>
        </p:nvSpPr>
        <p:spPr/>
        <p:txBody>
          <a:bodyPr/>
          <a:lstStyle/>
          <a:p>
            <a:r>
              <a:rPr lang="en-US" dirty="0" smtClean="0"/>
              <a:t>Remove noise from the following data </a:t>
            </a:r>
          </a:p>
          <a:p>
            <a:r>
              <a:rPr lang="en-US" dirty="0" smtClean="0"/>
              <a:t>8,4,9,21,34,21,25,24,29,26,28,15</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Outlier analysis:</a:t>
            </a:r>
            <a:endParaRPr lang="en-US" dirty="0"/>
          </a:p>
        </p:txBody>
      </p:sp>
      <p:sp>
        <p:nvSpPr>
          <p:cNvPr id="3" name="Content Placeholder 2"/>
          <p:cNvSpPr>
            <a:spLocks noGrp="1"/>
          </p:cNvSpPr>
          <p:nvPr>
            <p:ph idx="1"/>
          </p:nvPr>
        </p:nvSpPr>
        <p:spPr/>
        <p:txBody>
          <a:bodyPr/>
          <a:lstStyle/>
          <a:p>
            <a:pPr>
              <a:buNone/>
            </a:pPr>
            <a:r>
              <a:rPr lang="en-US" b="1" dirty="0" smtClean="0"/>
              <a:t>Outliers </a:t>
            </a:r>
            <a:r>
              <a:rPr lang="en-US" b="1" dirty="0"/>
              <a:t>may be detected by </a:t>
            </a:r>
            <a:r>
              <a:rPr lang="en-US" b="1" dirty="0" smtClean="0"/>
              <a:t>clustering    for </a:t>
            </a:r>
            <a:r>
              <a:rPr lang="en-US" b="1" dirty="0"/>
              <a:t>example, where </a:t>
            </a:r>
            <a:endParaRPr lang="en-US" b="1" dirty="0" smtClean="0"/>
          </a:p>
          <a:p>
            <a:pPr>
              <a:buNone/>
            </a:pPr>
            <a:r>
              <a:rPr lang="en-US" b="1" dirty="0" smtClean="0"/>
              <a:t>similar  </a:t>
            </a:r>
            <a:r>
              <a:rPr lang="en-US" dirty="0" smtClean="0"/>
              <a:t>values </a:t>
            </a:r>
            <a:r>
              <a:rPr lang="en-US" dirty="0"/>
              <a:t>are organized into groups, or “</a:t>
            </a:r>
            <a:r>
              <a:rPr lang="en-US" dirty="0" smtClean="0"/>
              <a:t>clusters values </a:t>
            </a:r>
          </a:p>
          <a:p>
            <a:pPr>
              <a:buNone/>
            </a:pPr>
            <a:r>
              <a:rPr lang="en-US" dirty="0" smtClean="0"/>
              <a:t>that </a:t>
            </a:r>
            <a:r>
              <a:rPr lang="en-US" dirty="0"/>
              <a:t>fall outside </a:t>
            </a:r>
            <a:r>
              <a:rPr lang="en-US" dirty="0" smtClean="0"/>
              <a:t>of the </a:t>
            </a:r>
            <a:r>
              <a:rPr lang="en-US" dirty="0"/>
              <a:t>set of clusters may be considered </a:t>
            </a:r>
            <a:endParaRPr lang="en-US" dirty="0" smtClean="0"/>
          </a:p>
          <a:p>
            <a:pPr>
              <a:buNone/>
            </a:pPr>
            <a:r>
              <a:rPr lang="en-US" dirty="0" smtClean="0"/>
              <a:t>outliers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Regression:</a:t>
            </a:r>
            <a:endParaRPr lang="en-US" dirty="0"/>
          </a:p>
        </p:txBody>
      </p:sp>
      <p:sp>
        <p:nvSpPr>
          <p:cNvPr id="3" name="Content Placeholder 2"/>
          <p:cNvSpPr>
            <a:spLocks noGrp="1"/>
          </p:cNvSpPr>
          <p:nvPr>
            <p:ph idx="1"/>
          </p:nvPr>
        </p:nvSpPr>
        <p:spPr/>
        <p:txBody>
          <a:bodyPr>
            <a:noAutofit/>
          </a:bodyPr>
          <a:lstStyle/>
          <a:p>
            <a:r>
              <a:rPr lang="en-US" sz="2800" b="1" dirty="0" smtClean="0"/>
              <a:t>Data </a:t>
            </a:r>
            <a:r>
              <a:rPr lang="en-US" sz="2800" b="1" dirty="0"/>
              <a:t>smoothing can also be done by regression, a technique </a:t>
            </a:r>
            <a:r>
              <a:rPr lang="en-US" sz="2800" dirty="0" smtClean="0"/>
              <a:t> </a:t>
            </a:r>
            <a:r>
              <a:rPr lang="en-US" sz="2800" dirty="0" smtClean="0">
                <a:solidFill>
                  <a:srgbClr val="FF0000"/>
                </a:solidFill>
              </a:rPr>
              <a:t>is used to predict a numeric or continuous value</a:t>
            </a:r>
          </a:p>
          <a:p>
            <a:r>
              <a:rPr lang="en-US" sz="2800" i="1" dirty="0" smtClean="0">
                <a:solidFill>
                  <a:srgbClr val="FF0000"/>
                </a:solidFill>
              </a:rPr>
              <a:t>Linear </a:t>
            </a:r>
            <a:r>
              <a:rPr lang="en-US" sz="2800" i="1" dirty="0">
                <a:solidFill>
                  <a:srgbClr val="FF0000"/>
                </a:solidFill>
              </a:rPr>
              <a:t>regression </a:t>
            </a:r>
            <a:r>
              <a:rPr lang="en-US" sz="2800" i="1" dirty="0"/>
              <a:t>involves finding the “best” line </a:t>
            </a:r>
            <a:r>
              <a:rPr lang="en-US" sz="2800" i="1" dirty="0" smtClean="0"/>
              <a:t>to  </a:t>
            </a:r>
            <a:r>
              <a:rPr lang="en-US" sz="2800" dirty="0" smtClean="0"/>
              <a:t>fit </a:t>
            </a:r>
            <a:r>
              <a:rPr lang="en-US" sz="2800" dirty="0"/>
              <a:t>two attributes (or variables) so that one attribute can be used to predict the other.</a:t>
            </a:r>
          </a:p>
          <a:p>
            <a:r>
              <a:rPr lang="en-US" sz="2800" i="1" dirty="0">
                <a:solidFill>
                  <a:srgbClr val="FF0000"/>
                </a:solidFill>
              </a:rPr>
              <a:t>Multiple linear regression </a:t>
            </a:r>
            <a:r>
              <a:rPr lang="en-US" sz="2800" i="1" dirty="0"/>
              <a:t>is an extension of linear regression, where more than </a:t>
            </a:r>
            <a:r>
              <a:rPr lang="en-US" sz="2800" i="1" dirty="0" smtClean="0"/>
              <a:t>two  </a:t>
            </a:r>
            <a:r>
              <a:rPr lang="en-US" sz="2800" dirty="0" smtClean="0"/>
              <a:t>attributes </a:t>
            </a:r>
            <a:r>
              <a:rPr lang="en-US" sz="2800" dirty="0"/>
              <a:t>are involved and the data are fit to a </a:t>
            </a:r>
            <a:r>
              <a:rPr lang="en-US" sz="2800" dirty="0" smtClean="0"/>
              <a:t>multidimensional </a:t>
            </a:r>
            <a:r>
              <a:rPr lang="en-US" sz="2800" dirty="0"/>
              <a:t>surface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800" i="1" dirty="0" smtClean="0"/>
              <a:t>Inconsistent data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Occur due to errors during data </a:t>
            </a:r>
            <a:r>
              <a:rPr lang="en-US" sz="2800" dirty="0" err="1" smtClean="0"/>
              <a:t>entry,functional</a:t>
            </a:r>
            <a:r>
              <a:rPr lang="en-US" dirty="0" smtClean="0"/>
              <a:t> dependencies between attributes and missing values</a:t>
            </a:r>
          </a:p>
          <a:p>
            <a:endParaRPr lang="en-US" dirty="0" smtClean="0"/>
          </a:p>
          <a:p>
            <a:r>
              <a:rPr lang="en-US" dirty="0" smtClean="0"/>
              <a:t>Can be detected and corrected either by manually or by knowledge engineering tools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preprocessing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Real </a:t>
            </a:r>
            <a:r>
              <a:rPr lang="en-US" dirty="0"/>
              <a:t>world data are generally</a:t>
            </a:r>
          </a:p>
          <a:p>
            <a:pPr lvl="1"/>
            <a:r>
              <a:rPr lang="en-US" dirty="0"/>
              <a:t>Incomplete: lacking attribute values, lacking certain attributes of interest, or containing only aggregate data</a:t>
            </a:r>
          </a:p>
          <a:p>
            <a:pPr lvl="1"/>
            <a:r>
              <a:rPr lang="en-US" dirty="0"/>
              <a:t>Noisy: containing errors or outliers</a:t>
            </a:r>
          </a:p>
          <a:p>
            <a:pPr lvl="1"/>
            <a:r>
              <a:rPr lang="en-US" dirty="0"/>
              <a:t>Inconsistent: containing discrepancies in codes or names</a:t>
            </a:r>
          </a:p>
          <a:p>
            <a:pPr>
              <a:tabLst>
                <a:tab pos="1544638" algn="l"/>
              </a:tabLst>
            </a:pPr>
            <a:r>
              <a:rPr lang="en-US" dirty="0" smtClean="0"/>
              <a:t>Quality decisions must be based on quality data</a:t>
            </a:r>
          </a:p>
          <a:p>
            <a:pPr>
              <a:tabLst>
                <a:tab pos="1544638" algn="l"/>
              </a:tabLst>
            </a:pPr>
            <a:r>
              <a:rPr lang="en-US" dirty="0" smtClean="0"/>
              <a:t>Data warehouse needs consistent integration of quality data</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Tasks in data preprocessing</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971550" lvl="1" indent="-514350">
              <a:lnSpc>
                <a:spcPct val="250000"/>
              </a:lnSpc>
              <a:buFont typeface="+mj-lt"/>
              <a:buAutoNum type="arabicPeriod"/>
            </a:pPr>
            <a:r>
              <a:rPr lang="en-US" dirty="0" smtClean="0"/>
              <a:t>Data cleaning:</a:t>
            </a:r>
          </a:p>
          <a:p>
            <a:pPr marL="971550" lvl="1" indent="-514350">
              <a:lnSpc>
                <a:spcPct val="250000"/>
              </a:lnSpc>
              <a:buFont typeface="+mj-lt"/>
              <a:buAutoNum type="arabicPeriod"/>
            </a:pPr>
            <a:r>
              <a:rPr lang="en-US" dirty="0" smtClean="0"/>
              <a:t>Data integration:</a:t>
            </a:r>
          </a:p>
          <a:p>
            <a:pPr marL="971550" lvl="1" indent="-514350">
              <a:lnSpc>
                <a:spcPct val="250000"/>
              </a:lnSpc>
              <a:buFont typeface="+mj-lt"/>
              <a:buAutoNum type="arabicPeriod"/>
            </a:pPr>
            <a:r>
              <a:rPr lang="en-US" dirty="0" smtClean="0"/>
              <a:t>Data transformation:</a:t>
            </a:r>
          </a:p>
          <a:p>
            <a:pPr marL="971550" lvl="1" indent="-514350">
              <a:lnSpc>
                <a:spcPct val="250000"/>
              </a:lnSpc>
              <a:buFont typeface="+mj-lt"/>
              <a:buAutoNum type="arabicPeriod"/>
            </a:pPr>
            <a:r>
              <a:rPr lang="en-US" dirty="0" smtClean="0"/>
              <a:t>Data reduction: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Tasks in data preprocessing</a:t>
            </a:r>
            <a:br>
              <a:rPr lang="en-US" dirty="0" smtClean="0"/>
            </a:br>
            <a:endParaRPr lang="en-US" dirty="0"/>
          </a:p>
        </p:txBody>
      </p:sp>
      <p:sp>
        <p:nvSpPr>
          <p:cNvPr id="3" name="Content Placeholder 2"/>
          <p:cNvSpPr>
            <a:spLocks noGrp="1"/>
          </p:cNvSpPr>
          <p:nvPr>
            <p:ph idx="1"/>
          </p:nvPr>
        </p:nvSpPr>
        <p:spPr/>
        <p:txBody>
          <a:bodyPr>
            <a:normAutofit/>
          </a:bodyPr>
          <a:lstStyle/>
          <a:p>
            <a:pPr marL="458788" lvl="1"/>
            <a:r>
              <a:rPr lang="en-US" dirty="0" smtClean="0"/>
              <a:t>Data cleaning: fill in missing values, smooth noisy data, identify or remove outliers, and resolve inconsistencies.</a:t>
            </a:r>
          </a:p>
          <a:p>
            <a:pPr marL="458788" lvl="1"/>
            <a:endParaRPr lang="en-US" dirty="0" smtClean="0"/>
          </a:p>
          <a:p>
            <a:pPr marL="458788" lvl="1"/>
            <a:r>
              <a:rPr lang="en-US" dirty="0" smtClean="0"/>
              <a:t>Data integration: using multiple databases, data cubes, or files.</a:t>
            </a:r>
          </a:p>
          <a:p>
            <a:pPr marL="458788" lvl="1"/>
            <a:endParaRPr lang="en-US" dirty="0" smtClean="0"/>
          </a:p>
          <a:p>
            <a:pPr marL="458788" lvl="1"/>
            <a:r>
              <a:rPr lang="en-US" dirty="0" smtClean="0"/>
              <a:t>Data transformation: normalization and aggregation</a:t>
            </a:r>
          </a:p>
          <a:p>
            <a:pPr marL="458788" lvl="1"/>
            <a:endParaRPr lang="en-US" dirty="0" smtClean="0"/>
          </a:p>
          <a:p>
            <a:pPr marL="458788" lvl="1"/>
            <a:r>
              <a:rPr lang="en-US" dirty="0" smtClean="0"/>
              <a:t>Data reduction: reducing the volume but producing the same or similar analytical results.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Data cleaning (or data</a:t>
            </a:r>
            <a:br>
              <a:rPr lang="en-US" i="1" dirty="0" smtClean="0"/>
            </a:br>
            <a:r>
              <a:rPr lang="en-US" i="1" dirty="0" smtClean="0"/>
              <a:t>cleansing)</a:t>
            </a:r>
            <a:endParaRPr lang="en-US" dirty="0"/>
          </a:p>
        </p:txBody>
      </p:sp>
      <p:sp>
        <p:nvSpPr>
          <p:cNvPr id="3" name="Content Placeholder 2"/>
          <p:cNvSpPr>
            <a:spLocks noGrp="1"/>
          </p:cNvSpPr>
          <p:nvPr>
            <p:ph idx="1"/>
          </p:nvPr>
        </p:nvSpPr>
        <p:spPr/>
        <p:txBody>
          <a:bodyPr/>
          <a:lstStyle/>
          <a:p>
            <a:r>
              <a:rPr lang="en-US" i="1" dirty="0" smtClean="0"/>
              <a:t>Deal with </a:t>
            </a:r>
          </a:p>
          <a:p>
            <a:endParaRPr lang="en-US" i="1" dirty="0" smtClean="0"/>
          </a:p>
          <a:p>
            <a:pPr marL="914400" lvl="1" indent="-514350">
              <a:buFont typeface="+mj-lt"/>
              <a:buAutoNum type="arabicPeriod"/>
            </a:pPr>
            <a:r>
              <a:rPr lang="en-US" i="1" dirty="0" smtClean="0"/>
              <a:t>Missing values </a:t>
            </a:r>
          </a:p>
          <a:p>
            <a:pPr marL="914400" lvl="1" indent="-514350">
              <a:buFont typeface="+mj-lt"/>
              <a:buAutoNum type="arabicPeriod"/>
            </a:pPr>
            <a:endParaRPr lang="en-US" i="1" dirty="0" smtClean="0"/>
          </a:p>
          <a:p>
            <a:pPr marL="914400" lvl="1" indent="-514350">
              <a:buFont typeface="+mj-lt"/>
              <a:buAutoNum type="arabicPeriod"/>
            </a:pPr>
            <a:r>
              <a:rPr lang="en-US" i="1" dirty="0" smtClean="0"/>
              <a:t>Noisy Data</a:t>
            </a:r>
          </a:p>
          <a:p>
            <a:pPr marL="914400" lvl="1" indent="-514350">
              <a:buFont typeface="+mj-lt"/>
              <a:buAutoNum type="arabicPeriod"/>
            </a:pPr>
            <a:endParaRPr lang="en-US" i="1" dirty="0" smtClean="0"/>
          </a:p>
          <a:p>
            <a:pPr marL="914400" lvl="1" indent="-514350">
              <a:buFont typeface="+mj-lt"/>
              <a:buAutoNum type="arabicPeriod"/>
            </a:pPr>
            <a:r>
              <a:rPr lang="en-US" i="1" dirty="0" smtClean="0"/>
              <a:t>Inconsistent data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Missing Values</a:t>
            </a:r>
            <a:br>
              <a:rPr lang="en-US" b="1" dirty="0" smtClean="0"/>
            </a:br>
            <a:endParaRPr lang="en-US" dirty="0"/>
          </a:p>
        </p:txBody>
      </p:sp>
      <p:sp>
        <p:nvSpPr>
          <p:cNvPr id="3" name="Content Placeholder 2"/>
          <p:cNvSpPr>
            <a:spLocks noGrp="1"/>
          </p:cNvSpPr>
          <p:nvPr>
            <p:ph idx="1"/>
          </p:nvPr>
        </p:nvSpPr>
        <p:spPr>
          <a:xfrm>
            <a:off x="594360" y="1143001"/>
            <a:ext cx="10698480" cy="4983164"/>
          </a:xfrm>
        </p:spPr>
        <p:txBody>
          <a:bodyPr>
            <a:noAutofit/>
          </a:bodyPr>
          <a:lstStyle/>
          <a:p>
            <a:pPr marL="514350" indent="-514350">
              <a:lnSpc>
                <a:spcPct val="200000"/>
              </a:lnSpc>
              <a:buAutoNum type="arabicPeriod"/>
            </a:pPr>
            <a:r>
              <a:rPr lang="en-US" sz="1800" b="1" dirty="0" smtClean="0">
                <a:latin typeface="Times New Roman" pitchFamily="18" charset="0"/>
                <a:cs typeface="Times New Roman" pitchFamily="18" charset="0"/>
              </a:rPr>
              <a:t>Ignore </a:t>
            </a:r>
            <a:r>
              <a:rPr lang="en-US" sz="1800" b="1" dirty="0">
                <a:latin typeface="Times New Roman" pitchFamily="18" charset="0"/>
                <a:cs typeface="Times New Roman" pitchFamily="18" charset="0"/>
              </a:rPr>
              <a:t>the </a:t>
            </a:r>
            <a:r>
              <a:rPr lang="en-US" sz="1800" b="1" dirty="0" err="1">
                <a:latin typeface="Times New Roman" pitchFamily="18" charset="0"/>
                <a:cs typeface="Times New Roman" pitchFamily="18" charset="0"/>
              </a:rPr>
              <a:t>tuple</a:t>
            </a:r>
            <a:r>
              <a:rPr lang="en-US" sz="1800" b="1" dirty="0">
                <a:latin typeface="Times New Roman" pitchFamily="18" charset="0"/>
                <a:cs typeface="Times New Roman" pitchFamily="18" charset="0"/>
              </a:rPr>
              <a:t>: </a:t>
            </a:r>
            <a:endParaRPr lang="en-US" sz="1800" b="1" dirty="0" smtClean="0">
              <a:latin typeface="Times New Roman" pitchFamily="18" charset="0"/>
              <a:cs typeface="Times New Roman" pitchFamily="18" charset="0"/>
            </a:endParaRPr>
          </a:p>
          <a:p>
            <a:pPr marL="514350" indent="-514350">
              <a:lnSpc>
                <a:spcPct val="200000"/>
              </a:lnSpc>
              <a:buAutoNum type="arabicPeriod"/>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Fill in the missing value </a:t>
            </a:r>
            <a:endParaRPr lang="en-US" sz="1800" b="1" dirty="0" smtClean="0">
              <a:latin typeface="Times New Roman" pitchFamily="18" charset="0"/>
              <a:cs typeface="Times New Roman" pitchFamily="18" charset="0"/>
            </a:endParaRPr>
          </a:p>
          <a:p>
            <a:pPr marL="514350" indent="-514350">
              <a:lnSpc>
                <a:spcPct val="200000"/>
              </a:lnSpc>
              <a:buAutoNum type="arabicPeriod"/>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Use a global constant to fill in the missing value</a:t>
            </a:r>
            <a:r>
              <a:rPr lang="en-US" sz="1800" b="1" dirty="0" smtClean="0">
                <a:latin typeface="Times New Roman" pitchFamily="18" charset="0"/>
                <a:cs typeface="Times New Roman" pitchFamily="18" charset="0"/>
              </a:rPr>
              <a:t>: </a:t>
            </a:r>
          </a:p>
          <a:p>
            <a:pPr marL="514350" indent="-514350">
              <a:lnSpc>
                <a:spcPct val="200000"/>
              </a:lnSpc>
              <a:buAutoNum type="arabicPeriod"/>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Use a measure of central tendency for the attribute (e.g., the mean or median) </a:t>
            </a:r>
            <a:r>
              <a:rPr lang="en-US" sz="1800" b="1" dirty="0" smtClean="0">
                <a:latin typeface="Times New Roman" pitchFamily="18" charset="0"/>
                <a:cs typeface="Times New Roman" pitchFamily="18" charset="0"/>
              </a:rPr>
              <a:t>to fill </a:t>
            </a:r>
            <a:r>
              <a:rPr lang="en-US" sz="1800" b="1" dirty="0">
                <a:latin typeface="Times New Roman" pitchFamily="18" charset="0"/>
                <a:cs typeface="Times New Roman" pitchFamily="18" charset="0"/>
              </a:rPr>
              <a:t>in the missing value: </a:t>
            </a:r>
            <a:endParaRPr lang="en-US" sz="1800" b="1" dirty="0" smtClean="0">
              <a:latin typeface="Times New Roman" pitchFamily="18" charset="0"/>
              <a:cs typeface="Times New Roman" pitchFamily="18" charset="0"/>
            </a:endParaRPr>
          </a:p>
          <a:p>
            <a:pPr>
              <a:lnSpc>
                <a:spcPct val="200000"/>
              </a:lnSpc>
              <a:buNone/>
            </a:pPr>
            <a:r>
              <a:rPr lang="en-US" sz="1800" b="1" dirty="0" smtClean="0">
                <a:latin typeface="Times New Roman" pitchFamily="18" charset="0"/>
                <a:cs typeface="Times New Roman" pitchFamily="18" charset="0"/>
              </a:rPr>
              <a:t>5.     </a:t>
            </a:r>
            <a:r>
              <a:rPr lang="en-US" sz="1800" b="1" dirty="0">
                <a:latin typeface="Times New Roman" pitchFamily="18" charset="0"/>
                <a:cs typeface="Times New Roman" pitchFamily="18" charset="0"/>
              </a:rPr>
              <a:t>Use the attribute mean or median for all samples belonging to the same class as</a:t>
            </a:r>
          </a:p>
          <a:p>
            <a:pPr>
              <a:lnSpc>
                <a:spcPct val="200000"/>
              </a:lnSpc>
              <a:buNone/>
            </a:pPr>
            <a:r>
              <a:rPr lang="en-US" sz="1800" b="1" dirty="0" smtClean="0">
                <a:latin typeface="Times New Roman" pitchFamily="18" charset="0"/>
                <a:cs typeface="Times New Roman" pitchFamily="18" charset="0"/>
              </a:rPr>
              <a:t>        the </a:t>
            </a:r>
            <a:r>
              <a:rPr lang="en-US" sz="1800" b="1" dirty="0">
                <a:latin typeface="Times New Roman" pitchFamily="18" charset="0"/>
                <a:cs typeface="Times New Roman" pitchFamily="18" charset="0"/>
              </a:rPr>
              <a:t>given </a:t>
            </a:r>
            <a:r>
              <a:rPr lang="en-US" sz="1800" b="1" dirty="0" err="1" smtClean="0">
                <a:latin typeface="Times New Roman" pitchFamily="18" charset="0"/>
                <a:cs typeface="Times New Roman" pitchFamily="18" charset="0"/>
              </a:rPr>
              <a:t>tuple</a:t>
            </a:r>
            <a:r>
              <a:rPr lang="en-US" sz="1800" dirty="0" smtClean="0">
                <a:latin typeface="Times New Roman" pitchFamily="18" charset="0"/>
                <a:cs typeface="Times New Roman" pitchFamily="18" charset="0"/>
              </a:rPr>
              <a:t>.</a:t>
            </a:r>
          </a:p>
          <a:p>
            <a:pPr>
              <a:lnSpc>
                <a:spcPct val="200000"/>
              </a:lnSpc>
              <a:buNone/>
            </a:pPr>
            <a:r>
              <a:rPr lang="en-US" sz="1800" b="1" dirty="0" smtClean="0">
                <a:latin typeface="Times New Roman" pitchFamily="18" charset="0"/>
                <a:cs typeface="Times New Roman" pitchFamily="18" charset="0"/>
              </a:rPr>
              <a:t>6</a:t>
            </a:r>
            <a:r>
              <a:rPr lang="en-US" sz="1800" b="1" dirty="0">
                <a:latin typeface="Times New Roman" pitchFamily="18" charset="0"/>
                <a:cs typeface="Times New Roman" pitchFamily="18" charset="0"/>
              </a:rPr>
              <a:t>. Use the most probable value to fill in the missing value</a:t>
            </a:r>
            <a:r>
              <a:rPr lang="en-US" sz="1800" b="1"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Missing Values</a:t>
            </a:r>
            <a:br>
              <a:rPr lang="en-US" b="1" dirty="0" smtClean="0"/>
            </a:br>
            <a:endParaRPr lang="en-US" dirty="0"/>
          </a:p>
        </p:txBody>
      </p:sp>
      <p:sp>
        <p:nvSpPr>
          <p:cNvPr id="3" name="Content Placeholder 2"/>
          <p:cNvSpPr>
            <a:spLocks noGrp="1"/>
          </p:cNvSpPr>
          <p:nvPr>
            <p:ph idx="1"/>
          </p:nvPr>
        </p:nvSpPr>
        <p:spPr>
          <a:xfrm>
            <a:off x="594360" y="1143001"/>
            <a:ext cx="10698480" cy="4983164"/>
          </a:xfrm>
        </p:spPr>
        <p:txBody>
          <a:bodyPr>
            <a:noAutofit/>
          </a:bodyPr>
          <a:lstStyle/>
          <a:p>
            <a:pPr marL="514350" indent="-514350">
              <a:lnSpc>
                <a:spcPct val="200000"/>
              </a:lnSpc>
              <a:buAutoNum type="arabicPeriod"/>
            </a:pPr>
            <a:r>
              <a:rPr lang="en-US" sz="1400" dirty="0" smtClean="0"/>
              <a:t>Answer: The various methods for handling the problem of missing values in data </a:t>
            </a:r>
            <a:r>
              <a:rPr lang="en-US" sz="1400" dirty="0" err="1" smtClean="0"/>
              <a:t>tuples</a:t>
            </a:r>
            <a:r>
              <a:rPr lang="en-US" sz="1400" dirty="0" smtClean="0"/>
              <a:t> include: </a:t>
            </a:r>
            <a:endParaRPr lang="en-US" sz="1400" dirty="0" smtClean="0"/>
          </a:p>
          <a:p>
            <a:pPr marL="514350" indent="-514350">
              <a:lnSpc>
                <a:spcPct val="200000"/>
              </a:lnSpc>
              <a:buAutoNum type="arabicPeriod"/>
            </a:pPr>
            <a:r>
              <a:rPr lang="en-US" sz="1400" dirty="0" smtClean="0"/>
              <a:t>(</a:t>
            </a:r>
            <a:r>
              <a:rPr lang="en-US" sz="1400" dirty="0" smtClean="0"/>
              <a:t>a) Ignoring the </a:t>
            </a:r>
            <a:r>
              <a:rPr lang="en-US" sz="1400" dirty="0" err="1" smtClean="0"/>
              <a:t>tuple</a:t>
            </a:r>
            <a:r>
              <a:rPr lang="en-US" sz="1400" dirty="0" smtClean="0"/>
              <a:t>: This is usually done when the class label is missing (assuming the mining task involves classification or description). This method is not very effective unless the </a:t>
            </a:r>
            <a:r>
              <a:rPr lang="en-US" sz="1400" dirty="0" err="1" smtClean="0"/>
              <a:t>tuple</a:t>
            </a:r>
            <a:r>
              <a:rPr lang="en-US" sz="1400" dirty="0" smtClean="0"/>
              <a:t> contains several attributes with missing values. It is especially poor when the percentage of missing values per attribute varies considerably. </a:t>
            </a:r>
            <a:endParaRPr lang="en-US" sz="1400" dirty="0" smtClean="0"/>
          </a:p>
          <a:p>
            <a:pPr marL="514350" indent="-514350">
              <a:lnSpc>
                <a:spcPct val="200000"/>
              </a:lnSpc>
              <a:buAutoNum type="arabicPeriod"/>
            </a:pPr>
            <a:r>
              <a:rPr lang="en-US" sz="1400" dirty="0" smtClean="0"/>
              <a:t>(</a:t>
            </a:r>
            <a:r>
              <a:rPr lang="en-US" sz="1400" dirty="0" smtClean="0"/>
              <a:t>b) Manually filling in the missing value: In general, this approach is time-consuming and may not be a reasonable task for large data sets with many missing values, especially when the value to be filled in is not easily determined. </a:t>
            </a:r>
            <a:endParaRPr lang="en-US" sz="1400" dirty="0" smtClean="0"/>
          </a:p>
          <a:p>
            <a:pPr marL="514350" indent="-514350">
              <a:lnSpc>
                <a:spcPct val="200000"/>
              </a:lnSpc>
              <a:buAutoNum type="arabicPeriod"/>
            </a:pPr>
            <a:r>
              <a:rPr lang="en-US" sz="1400" dirty="0" smtClean="0"/>
              <a:t>(</a:t>
            </a:r>
            <a:r>
              <a:rPr lang="en-US" sz="1400" dirty="0" smtClean="0"/>
              <a:t>c) Using a global constant to fill in the missing value: Replace all missing attribute values by the same constant, such as a label like “Unknown,” or −∞. If missing values are replaced by, say, “Unknown,” then the mining program may mistakenly think that they form an interesting concept, since they all have a value in common — that of “Unknown.” Hence, although this method is simple, it is not recommended. </a:t>
            </a:r>
            <a:endParaRPr 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Missing Values</a:t>
            </a:r>
            <a:br>
              <a:rPr lang="en-US" b="1" dirty="0" smtClean="0"/>
            </a:br>
            <a:endParaRPr lang="en-US" dirty="0"/>
          </a:p>
        </p:txBody>
      </p:sp>
      <p:sp>
        <p:nvSpPr>
          <p:cNvPr id="3" name="Content Placeholder 2"/>
          <p:cNvSpPr>
            <a:spLocks noGrp="1"/>
          </p:cNvSpPr>
          <p:nvPr>
            <p:ph idx="1"/>
          </p:nvPr>
        </p:nvSpPr>
        <p:spPr>
          <a:xfrm>
            <a:off x="594360" y="1143001"/>
            <a:ext cx="10698480" cy="4983164"/>
          </a:xfrm>
        </p:spPr>
        <p:txBody>
          <a:bodyPr>
            <a:noAutofit/>
          </a:bodyPr>
          <a:lstStyle/>
          <a:p>
            <a:pPr marL="514350" indent="-514350">
              <a:lnSpc>
                <a:spcPct val="200000"/>
              </a:lnSpc>
              <a:buAutoNum type="arabicPeriod"/>
            </a:pPr>
            <a:r>
              <a:rPr lang="en-US" sz="1400" dirty="0" smtClean="0"/>
              <a:t>(</a:t>
            </a:r>
            <a:r>
              <a:rPr lang="en-US" sz="1400" dirty="0" smtClean="0"/>
              <a:t>d) Using the attribute mean for quantitative (numeric) values or attribute mode for categorical (nominal) values: For example, suppose that the average income of </a:t>
            </a:r>
            <a:r>
              <a:rPr lang="en-US" sz="1400" dirty="0" err="1" smtClean="0"/>
              <a:t>AllElectronics</a:t>
            </a:r>
            <a:r>
              <a:rPr lang="en-US" sz="1400" dirty="0" smtClean="0"/>
              <a:t> customers is $28,000. Use this value to replace any missing values for income. </a:t>
            </a:r>
            <a:endParaRPr lang="en-US" sz="1400" dirty="0" smtClean="0"/>
          </a:p>
          <a:p>
            <a:pPr marL="514350" indent="-514350">
              <a:lnSpc>
                <a:spcPct val="200000"/>
              </a:lnSpc>
              <a:buAutoNum type="arabicPeriod"/>
            </a:pPr>
            <a:r>
              <a:rPr lang="en-US" sz="1400" dirty="0" smtClean="0"/>
              <a:t>(</a:t>
            </a:r>
            <a:r>
              <a:rPr lang="en-US" sz="1400" dirty="0" smtClean="0"/>
              <a:t>e) Using the attribute mean for quantitative (numeric) values or attribute mode for categorical (nominal) values, for all samples belonging to the same class as the given </a:t>
            </a:r>
            <a:r>
              <a:rPr lang="en-US" sz="1400" dirty="0" err="1" smtClean="0"/>
              <a:t>tuple</a:t>
            </a:r>
            <a:r>
              <a:rPr lang="en-US" sz="1400" dirty="0" smtClean="0"/>
              <a:t>: For example, if classifying customers according to credit risk, replace the missing value with the average income value for customers in the same credit risk category as that of the given </a:t>
            </a:r>
            <a:r>
              <a:rPr lang="en-US" sz="1400" dirty="0" err="1" smtClean="0"/>
              <a:t>tuple</a:t>
            </a:r>
            <a:r>
              <a:rPr lang="en-US" sz="1400" dirty="0" smtClean="0"/>
              <a:t>. </a:t>
            </a:r>
            <a:endParaRPr lang="en-US" sz="1400" smtClean="0"/>
          </a:p>
          <a:p>
            <a:pPr marL="514350" indent="-514350">
              <a:lnSpc>
                <a:spcPct val="200000"/>
              </a:lnSpc>
              <a:buAutoNum type="arabicPeriod"/>
            </a:pPr>
            <a:r>
              <a:rPr lang="en-US" sz="1400" smtClean="0"/>
              <a:t>(</a:t>
            </a:r>
            <a:r>
              <a:rPr lang="en-US" sz="1400" dirty="0" smtClean="0"/>
              <a:t>f) Using the most probable value to fill in the missing value: This may be determined with regression, inference-based tools using Bayesian formalism, or decision tree induction. For example, using the other customer attributes in your data set, you may construct a decision tree to predict the missing values for income</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Noisy Data</a:t>
            </a:r>
            <a:br>
              <a:rPr lang="en-US" b="1" dirty="0" smtClean="0"/>
            </a:br>
            <a:endParaRPr lang="en-US" dirty="0"/>
          </a:p>
        </p:txBody>
      </p:sp>
      <p:sp>
        <p:nvSpPr>
          <p:cNvPr id="3" name="Content Placeholder 2"/>
          <p:cNvSpPr>
            <a:spLocks noGrp="1"/>
          </p:cNvSpPr>
          <p:nvPr>
            <p:ph idx="1"/>
          </p:nvPr>
        </p:nvSpPr>
        <p:spPr/>
        <p:txBody>
          <a:bodyPr/>
          <a:lstStyle/>
          <a:p>
            <a:r>
              <a:rPr lang="en-US" b="1" i="1" dirty="0" smtClean="0"/>
              <a:t>Noise </a:t>
            </a:r>
            <a:r>
              <a:rPr lang="en-US" b="1" i="1" dirty="0"/>
              <a:t>is a random error or variance in a measured variable.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3626</TotalTime>
  <Words>954</Words>
  <Application>Microsoft Office PowerPoint</Application>
  <PresentationFormat>Custom</PresentationFormat>
  <Paragraphs>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Data preprocessing</vt:lpstr>
      <vt:lpstr>Why preprocessing ? </vt:lpstr>
      <vt:lpstr>Tasks in data preprocessing </vt:lpstr>
      <vt:lpstr>Tasks in data preprocessing </vt:lpstr>
      <vt:lpstr>Data cleaning (or data cleansing)</vt:lpstr>
      <vt:lpstr>Missing Values </vt:lpstr>
      <vt:lpstr>Missing Values </vt:lpstr>
      <vt:lpstr>Missing Values </vt:lpstr>
      <vt:lpstr>Noisy Data </vt:lpstr>
      <vt:lpstr>Data smoothing techniques.</vt:lpstr>
      <vt:lpstr>Binning </vt:lpstr>
      <vt:lpstr>Smoothing by bin means </vt:lpstr>
      <vt:lpstr>Smoothing by bin boundaries</vt:lpstr>
      <vt:lpstr>Sorted data for price (in dollars): 4, 8, 15, 21, 21, 24, 25, 28, 34</vt:lpstr>
      <vt:lpstr>Exercise </vt:lpstr>
      <vt:lpstr>Exercise </vt:lpstr>
      <vt:lpstr>Outlier analysis:</vt:lpstr>
      <vt:lpstr>Regression:</vt:lpstr>
      <vt:lpstr>Inconsistent data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Divya</dc:creator>
  <cp:lastModifiedBy>User</cp:lastModifiedBy>
  <cp:revision>17</cp:revision>
  <dcterms:created xsi:type="dcterms:W3CDTF">2017-07-19T06:22:42Z</dcterms:created>
  <dcterms:modified xsi:type="dcterms:W3CDTF">2021-04-26T11:46:19Z</dcterms:modified>
</cp:coreProperties>
</file>