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95" r:id="rId5"/>
    <p:sldId id="291" r:id="rId6"/>
    <p:sldId id="260" r:id="rId7"/>
    <p:sldId id="309" r:id="rId8"/>
    <p:sldId id="310" r:id="rId9"/>
    <p:sldId id="332" r:id="rId10"/>
    <p:sldId id="307" r:id="rId11"/>
    <p:sldId id="261" r:id="rId12"/>
    <p:sldId id="308" r:id="rId13"/>
    <p:sldId id="266" r:id="rId14"/>
    <p:sldId id="267" r:id="rId15"/>
    <p:sldId id="323" r:id="rId16"/>
    <p:sldId id="324" r:id="rId17"/>
    <p:sldId id="270" r:id="rId18"/>
    <p:sldId id="325" r:id="rId19"/>
    <p:sldId id="327" r:id="rId20"/>
    <p:sldId id="328" r:id="rId21"/>
    <p:sldId id="329" r:id="rId22"/>
    <p:sldId id="330" r:id="rId23"/>
    <p:sldId id="331" r:id="rId24"/>
    <p:sldId id="272" r:id="rId25"/>
    <p:sldId id="326" r:id="rId26"/>
    <p:sldId id="311" r:id="rId27"/>
    <p:sldId id="312" r:id="rId28"/>
    <p:sldId id="313" r:id="rId29"/>
    <p:sldId id="315" r:id="rId30"/>
    <p:sldId id="314" r:id="rId31"/>
    <p:sldId id="273" r:id="rId32"/>
    <p:sldId id="274" r:id="rId33"/>
    <p:sldId id="316" r:id="rId34"/>
    <p:sldId id="317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5" r:id="rId43"/>
    <p:sldId id="292" r:id="rId44"/>
    <p:sldId id="282" r:id="rId45"/>
    <p:sldId id="290" r:id="rId46"/>
    <p:sldId id="283" r:id="rId47"/>
    <p:sldId id="284" r:id="rId48"/>
    <p:sldId id="293" r:id="rId49"/>
    <p:sldId id="306" r:id="rId50"/>
    <p:sldId id="287" r:id="rId51"/>
    <p:sldId id="288" r:id="rId52"/>
    <p:sldId id="289" r:id="rId53"/>
    <p:sldId id="296" r:id="rId54"/>
    <p:sldId id="299" r:id="rId55"/>
    <p:sldId id="300" r:id="rId56"/>
    <p:sldId id="301" r:id="rId57"/>
    <p:sldId id="302" r:id="rId58"/>
    <p:sldId id="303" r:id="rId59"/>
    <p:sldId id="304" r:id="rId60"/>
    <p:sldId id="305" r:id="rId61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96" y="-90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522BC-F211-4706-AE60-119FEB673C1C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5BD6B-A555-4974-A2DB-1FD9B76F8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184D6-FECF-4167-949B-008C92A221D8}" type="slidenum">
              <a:rPr lang="en-US"/>
              <a:pPr/>
              <a:t>8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55650" y="1143000"/>
            <a:ext cx="5346700" cy="3086100"/>
          </a:xfrm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3566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184D6-FECF-4167-949B-008C92A221D8}" type="slidenum">
              <a:rPr lang="en-US"/>
              <a:pPr/>
              <a:t>9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55650" y="1143000"/>
            <a:ext cx="5346700" cy="3086100"/>
          </a:xfrm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3566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1D4F4-BEF9-42F7-B2EE-DF22908A6F00}" type="slidenum">
              <a:rPr lang="en-US"/>
              <a:pPr/>
              <a:t>48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685800"/>
            <a:ext cx="5943600" cy="3429000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6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1495-AD1B-480B-A897-C7FE2FBDABB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B48C-B2CF-4A0B-A0C4-D565492692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1495-AD1B-480B-A897-C7FE2FBDABB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B48C-B2CF-4A0B-A0C4-D565492692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1495-AD1B-480B-A897-C7FE2FBDABB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B48C-B2CF-4A0B-A0C4-D565492692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1495-AD1B-480B-A897-C7FE2FBDABB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B48C-B2CF-4A0B-A0C4-D565492692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1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1495-AD1B-480B-A897-C7FE2FBDABB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B48C-B2CF-4A0B-A0C4-D565492692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1495-AD1B-480B-A897-C7FE2FBDABB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B48C-B2CF-4A0B-A0C4-D565492692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3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1495-AD1B-480B-A897-C7FE2FBDABB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B48C-B2CF-4A0B-A0C4-D565492692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1495-AD1B-480B-A897-C7FE2FBDABB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B48C-B2CF-4A0B-A0C4-D565492692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1495-AD1B-480B-A897-C7FE2FBDABB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B48C-B2CF-4A0B-A0C4-D565492692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1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1" y="1435101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1495-AD1B-480B-A897-C7FE2FBDABB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B48C-B2CF-4A0B-A0C4-D565492692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1495-AD1B-480B-A897-C7FE2FBDABB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B48C-B2CF-4A0B-A0C4-D565492692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C1495-AD1B-480B-A897-C7FE2FBDABB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CB48C-B2CF-4A0B-A0C4-D565492692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reduction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Data cube aggregation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 A</a:t>
            </a:r>
            <a:r>
              <a:rPr lang="en-US" dirty="0" smtClean="0"/>
              <a:t>ggregation operations are applied to the data in the construction of a data cube.</a:t>
            </a:r>
          </a:p>
          <a:p>
            <a:pPr>
              <a:buNone/>
            </a:pPr>
            <a:r>
              <a:rPr lang="en-US" b="1" i="1" dirty="0" smtClean="0"/>
              <a:t>Types are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i="1" dirty="0" err="1" smtClean="0"/>
              <a:t>basecuboid</a:t>
            </a:r>
            <a:r>
              <a:rPr lang="en-US" b="1" i="1" dirty="0" smtClean="0"/>
              <a:t>.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/>
              <a:t> </a:t>
            </a:r>
            <a:r>
              <a:rPr lang="en-US" b="1" i="1" dirty="0" smtClean="0"/>
              <a:t>apex </a:t>
            </a:r>
            <a:r>
              <a:rPr lang="en-US" b="1" i="1" dirty="0" err="1" smtClean="0"/>
              <a:t>cuboid</a:t>
            </a:r>
            <a:r>
              <a:rPr lang="en-US" b="1" i="1" dirty="0" smtClean="0"/>
              <a:t>.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b="1" i="1" dirty="0" smtClean="0"/>
              <a:t> lattice of cuboids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 </a:t>
            </a:r>
            <a:r>
              <a:rPr lang="en-US" b="1" i="1" dirty="0" err="1" smtClean="0"/>
              <a:t>basecuboid</a:t>
            </a:r>
            <a:r>
              <a:rPr lang="en-US" b="1" i="1" dirty="0" smtClean="0"/>
              <a:t>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Imagine that we have collected the data for analysis.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These data consist of the </a:t>
            </a:r>
            <a:r>
              <a:rPr lang="en-US" i="1" dirty="0" err="1" smtClean="0"/>
              <a:t>AllElectronics</a:t>
            </a:r>
            <a:r>
              <a:rPr lang="en-US" dirty="0" smtClean="0"/>
              <a:t> sales per quarter, for the years 2002 to 2004. </a:t>
            </a:r>
          </a:p>
          <a:p>
            <a:r>
              <a:rPr lang="en-US" dirty="0" smtClean="0"/>
              <a:t>But we are, interested in the annual sales (total per year), rather than the total per quarter.</a:t>
            </a:r>
          </a:p>
          <a:p>
            <a:r>
              <a:rPr lang="en-US" dirty="0" smtClean="0"/>
              <a:t>Thus the data can be </a:t>
            </a:r>
            <a:r>
              <a:rPr lang="en-US" i="1" dirty="0" smtClean="0"/>
              <a:t>aggregated</a:t>
            </a:r>
            <a:r>
              <a:rPr lang="en-US" dirty="0" smtClean="0"/>
              <a:t> so that the resulting data summarize the total sales per year instead of per quarter.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The resulting data set is smaller in volume, without loss of information necessary for the analysis task.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smtClean="0"/>
              <a:t>CUBE Aggregation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 the left, the sales are shown per quarter. On the right, </a:t>
            </a:r>
            <a:r>
              <a:rPr lang="en-IN" dirty="0" smtClean="0"/>
              <a:t>the data </a:t>
            </a:r>
            <a:r>
              <a:rPr lang="en-IN" dirty="0"/>
              <a:t>are aggregated to provide the annual sales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7"/>
          <p:cNvGrpSpPr/>
          <p:nvPr/>
        </p:nvGrpSpPr>
        <p:grpSpPr>
          <a:xfrm>
            <a:off x="2572802" y="3400022"/>
            <a:ext cx="6575708" cy="2518864"/>
            <a:chOff x="-4063" y="-4063"/>
            <a:chExt cx="5794249" cy="3413759"/>
          </a:xfrm>
        </p:grpSpPr>
        <p:pic>
          <p:nvPicPr>
            <p:cNvPr id="9" name="Picture 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63" y="-4063"/>
              <a:ext cx="5794249" cy="536448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63" y="529336"/>
              <a:ext cx="5794249" cy="2880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4164803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Basecuboid</a:t>
            </a:r>
            <a:r>
              <a:rPr lang="en-US" i="1" dirty="0" smtClean="0"/>
              <a:t> &amp; apex </a:t>
            </a:r>
            <a:r>
              <a:rPr lang="en-US" i="1" dirty="0" err="1" smtClean="0"/>
              <a:t>cuboid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 cubes provide fast access to </a:t>
            </a:r>
            <a:r>
              <a:rPr lang="en-US" dirty="0" err="1" smtClean="0"/>
              <a:t>precomputed</a:t>
            </a:r>
            <a:r>
              <a:rPr lang="en-US" dirty="0" smtClean="0"/>
              <a:t>, summarized data, thereby benefiting on-line analytical processing as well as data mining.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The cube created at the lowest level of abstraction is referred to as the </a:t>
            </a:r>
            <a:r>
              <a:rPr lang="en-US" i="1" dirty="0" err="1" smtClean="0"/>
              <a:t>basecuboid</a:t>
            </a:r>
            <a:r>
              <a:rPr lang="en-US" i="1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The base </a:t>
            </a:r>
            <a:r>
              <a:rPr lang="en-US" dirty="0" err="1" smtClean="0"/>
              <a:t>cuboid</a:t>
            </a:r>
            <a:r>
              <a:rPr lang="en-US" dirty="0" smtClean="0"/>
              <a:t> should </a:t>
            </a:r>
            <a:r>
              <a:rPr lang="en-US" dirty="0" smtClean="0"/>
              <a:t>correspond to </a:t>
            </a:r>
            <a:r>
              <a:rPr lang="en-US" dirty="0" smtClean="0"/>
              <a:t>total sales for any combination of </a:t>
            </a:r>
            <a:r>
              <a:rPr lang="en-US" smtClean="0"/>
              <a:t>the </a:t>
            </a:r>
            <a:r>
              <a:rPr lang="en-US" smtClean="0"/>
              <a:t>all </a:t>
            </a:r>
            <a:r>
              <a:rPr lang="en-US" dirty="0" smtClean="0"/>
              <a:t>dimensions.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cube at the highest level of abstraction is the </a:t>
            </a:r>
            <a:r>
              <a:rPr lang="en-US" i="1" dirty="0" smtClean="0"/>
              <a:t>apex </a:t>
            </a:r>
            <a:r>
              <a:rPr lang="en-US" i="1" dirty="0" err="1" smtClean="0"/>
              <a:t>cuboid</a:t>
            </a:r>
            <a:r>
              <a:rPr lang="en-US" i="1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For the sales data of above Figure , the apex </a:t>
            </a:r>
            <a:r>
              <a:rPr lang="en-US" dirty="0" err="1" smtClean="0"/>
              <a:t>cuboid</a:t>
            </a:r>
            <a:r>
              <a:rPr lang="en-US" dirty="0" smtClean="0"/>
              <a:t> would give one total—the total </a:t>
            </a:r>
            <a:r>
              <a:rPr lang="en-US" i="1" dirty="0" smtClean="0"/>
              <a:t>sales </a:t>
            </a:r>
            <a:r>
              <a:rPr lang="en-US" dirty="0" smtClean="0"/>
              <a:t>for all three years, for all item types, and for all branches.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Attribute subset selection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None/>
            </a:pPr>
            <a:r>
              <a:rPr lang="en-US" dirty="0" smtClean="0"/>
              <a:t>irrelevant, weakly relevant, or redundant attributes or dimensions may be detected and removed.</a:t>
            </a:r>
            <a:endParaRPr lang="en-US" sz="2400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sz="1800" dirty="0" smtClean="0"/>
          </a:p>
          <a:p>
            <a:pPr lvl="1"/>
            <a:r>
              <a:rPr lang="en-US" b="1" dirty="0" smtClean="0"/>
              <a:t>Stepwise forward selection:</a:t>
            </a:r>
            <a:endParaRPr lang="en-US" sz="2400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sz="2800" dirty="0" smtClean="0"/>
          </a:p>
          <a:p>
            <a:pPr lvl="1"/>
            <a:r>
              <a:rPr lang="en-US" b="1" dirty="0" smtClean="0"/>
              <a:t>Stepwise backward elimination</a:t>
            </a:r>
            <a:endParaRPr lang="en-US" sz="2400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sz="2800" dirty="0" smtClean="0"/>
          </a:p>
          <a:p>
            <a:pPr lvl="1"/>
            <a:r>
              <a:rPr lang="en-US" b="1" dirty="0" smtClean="0"/>
              <a:t>Combination of forward selection and backward elimination</a:t>
            </a:r>
            <a:endParaRPr lang="en-US" sz="2400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sz="2800" dirty="0" smtClean="0"/>
          </a:p>
          <a:p>
            <a:pPr lvl="1"/>
            <a:r>
              <a:rPr lang="en-US" b="1" dirty="0" smtClean="0"/>
              <a:t>Decision tree induction</a:t>
            </a:r>
            <a:endParaRPr lang="en-US" sz="2400" dirty="0" smtClean="0"/>
          </a:p>
          <a:p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Stepwise forward selection: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procedure starts with an empty set of attributes as the reduced set.</a:t>
            </a:r>
          </a:p>
          <a:p>
            <a:endParaRPr lang="en-US" dirty="0" smtClean="0"/>
          </a:p>
          <a:p>
            <a:r>
              <a:rPr lang="en-US" dirty="0" smtClean="0"/>
              <a:t>The best of the original attributes is determined and added to the reduced set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15200" y="1524000"/>
            <a:ext cx="3505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Stepwise backward elimination: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procedure starts with the full set of attributes.</a:t>
            </a:r>
          </a:p>
          <a:p>
            <a:endParaRPr lang="en-US" dirty="0" smtClean="0"/>
          </a:p>
          <a:p>
            <a:r>
              <a:rPr lang="en-US" dirty="0" smtClean="0"/>
              <a:t>At each step, it removes the worst attribute remaining in the set.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01000" y="1447800"/>
            <a:ext cx="2895600" cy="433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                                                      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Combination of forward selection and backward elimination :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At each step, the procedure selects the best attribute and removes the worst from among the remaining attributes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tree induction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tree is constructed from the given data.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All attributes that do not appear in the tree are assumed to be irrelevant. </a:t>
            </a:r>
          </a:p>
          <a:p>
            <a:endParaRPr lang="en-US" dirty="0" smtClean="0"/>
          </a:p>
          <a:p>
            <a:r>
              <a:rPr lang="en-US" dirty="0" smtClean="0"/>
              <a:t>The set of attributes appearing in the tree form the reduced subset of attributes.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86600" y="1371600"/>
            <a:ext cx="434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Dimensionality reduction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number of input variables or features for a dataset is referred to as its </a:t>
            </a:r>
            <a:r>
              <a:rPr lang="en-US" dirty="0" smtClean="0">
                <a:solidFill>
                  <a:srgbClr val="FF0000"/>
                </a:solidFill>
              </a:rPr>
              <a:t>dimensionality.</a:t>
            </a:r>
          </a:p>
          <a:p>
            <a:r>
              <a:rPr lang="en-US" dirty="0" smtClean="0"/>
              <a:t>Dimensionality reduction refers to techniques that reduce the number of input variables in a dataset.</a:t>
            </a:r>
          </a:p>
          <a:p>
            <a:r>
              <a:rPr lang="en-US" dirty="0" smtClean="0"/>
              <a:t>More input features often make a predictive modeling task more challenging to model, more generally referred to as the curse of dimensionality.</a:t>
            </a:r>
          </a:p>
          <a:p>
            <a:r>
              <a:rPr lang="en-US" dirty="0" smtClean="0"/>
              <a:t>High-dimensionality statistics and dimensionality reduction techniques are often used for data visualization.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Reduced </a:t>
            </a:r>
            <a:r>
              <a:rPr lang="en-US" dirty="0"/>
              <a:t>representation of the data set that is much smaller in </a:t>
            </a:r>
            <a:r>
              <a:rPr lang="en-US" dirty="0" smtClean="0"/>
              <a:t>volume</a:t>
            </a:r>
          </a:p>
          <a:p>
            <a:endParaRPr lang="en-US" dirty="0" smtClean="0"/>
          </a:p>
          <a:p>
            <a:r>
              <a:rPr lang="en-US" dirty="0" smtClean="0"/>
              <a:t>Maintains </a:t>
            </a:r>
            <a:r>
              <a:rPr lang="en-US" dirty="0"/>
              <a:t>the integrity of the original data.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r>
              <a:rPr lang="en-US" dirty="0" smtClean="0"/>
              <a:t>Mining </a:t>
            </a:r>
            <a:r>
              <a:rPr lang="en-US" dirty="0"/>
              <a:t>on the reduced data set should be more efficient yet produce the same (or almost the same) analytical </a:t>
            </a:r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Curse   of Dimensionality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Dimensions are also known as features  or attributes</a:t>
            </a:r>
          </a:p>
          <a:p>
            <a:r>
              <a:rPr lang="en-US" dirty="0"/>
              <a:t>A</a:t>
            </a:r>
            <a:r>
              <a:rPr lang="en-US" dirty="0" smtClean="0"/>
              <a:t>s the number of features increases, the classifier’s performance increases as well until we reach the optimal number of features. </a:t>
            </a:r>
          </a:p>
          <a:p>
            <a:r>
              <a:rPr lang="en-US" dirty="0" smtClean="0"/>
              <a:t>Adding more features based on the same size as the training set will then degrade the classifier’s performance.</a:t>
            </a:r>
          </a:p>
          <a:p>
            <a:r>
              <a:rPr lang="en-US" dirty="0" smtClean="0"/>
              <a:t>Hughes phenomenon</a:t>
            </a:r>
          </a:p>
          <a:p>
            <a:r>
              <a:rPr lang="en-US" dirty="0" smtClean="0"/>
              <a:t>To get rid of the curse of dimensionality, a process called dimensionality reduction was introduced.</a:t>
            </a:r>
          </a:p>
          <a:p>
            <a:r>
              <a:rPr lang="en-US" dirty="0" smtClean="0"/>
              <a:t> Dimensionality reduction techniques can be used to filter only a limited number of significant features needed for training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Curse   of Dimensionality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3716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statistical and machine learning, dimensionality reduction or dimension reduction is the </a:t>
            </a:r>
            <a:r>
              <a:rPr lang="en-US" dirty="0" smtClean="0"/>
              <a:t>process of </a:t>
            </a:r>
            <a:r>
              <a:rPr lang="en-US" dirty="0"/>
              <a:t>reducing the number of variables under consideration by obtaining a smaller set of </a:t>
            </a:r>
            <a:r>
              <a:rPr lang="en-US" dirty="0" smtClean="0"/>
              <a:t>principal variables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Why is Dimensionality Reduction required?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are some of the benefits of applying dimensionality reduction to a dataset:</a:t>
            </a:r>
          </a:p>
          <a:p>
            <a:pPr lvl="1"/>
            <a:r>
              <a:rPr lang="en-US" dirty="0" smtClean="0"/>
              <a:t>Space required to store the data is reduced as the number of dimensions comes down</a:t>
            </a:r>
          </a:p>
          <a:p>
            <a:pPr lvl="1"/>
            <a:r>
              <a:rPr lang="en-US" dirty="0" smtClean="0"/>
              <a:t>Less dimensions lead to less computation/training time</a:t>
            </a:r>
          </a:p>
          <a:p>
            <a:pPr lvl="1"/>
            <a:r>
              <a:rPr lang="en-US" smtClean="0"/>
              <a:t>It </a:t>
            </a:r>
            <a:r>
              <a:rPr lang="en-US" dirty="0" smtClean="0"/>
              <a:t>takes care of </a:t>
            </a:r>
            <a:r>
              <a:rPr lang="en-US" dirty="0" err="1" smtClean="0"/>
              <a:t>multicollinearity</a:t>
            </a:r>
            <a:r>
              <a:rPr lang="en-US" dirty="0" smtClean="0"/>
              <a:t> by removing redundant features</a:t>
            </a:r>
            <a:r>
              <a:rPr lang="en-US" smtClean="0"/>
              <a:t>. </a:t>
            </a:r>
            <a:endParaRPr lang="en-US" dirty="0" smtClean="0"/>
          </a:p>
          <a:p>
            <a:pPr lvl="1"/>
            <a:r>
              <a:rPr lang="en-US" dirty="0" smtClean="0"/>
              <a:t>It helps in visualizing data</a:t>
            </a:r>
            <a:r>
              <a:rPr lang="en-US" smtClean="0"/>
              <a:t>. </a:t>
            </a:r>
          </a:p>
          <a:p>
            <a:pPr lvl="2"/>
            <a:r>
              <a:rPr lang="en-US" smtClean="0"/>
              <a:t>it </a:t>
            </a:r>
            <a:r>
              <a:rPr lang="en-US" dirty="0" smtClean="0"/>
              <a:t>is very difficult to visualize data in higher dimensions so reducing our space to 2D or 3D may allow us to plot and observe patterns more clearly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</a:t>
            </a:r>
            <a:r>
              <a:rPr lang="en-US" smtClean="0"/>
              <a:t>ata </a:t>
            </a:r>
            <a:r>
              <a:rPr lang="en-US" dirty="0" smtClean="0"/>
              <a:t>encoding or transformations are applied so as to obtain a reduced or “compressed” representation of the original data.</a:t>
            </a:r>
          </a:p>
          <a:p>
            <a:r>
              <a:rPr lang="en-US" sz="2800" dirty="0" smtClean="0"/>
              <a:t>Two types of reduction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lossless.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Lossy</a:t>
            </a:r>
            <a:r>
              <a:rPr lang="en-US" dirty="0" smtClean="0"/>
              <a:t>. </a:t>
            </a:r>
            <a:endParaRPr lang="en-US" sz="4000" dirty="0" smtClean="0"/>
          </a:p>
          <a:p>
            <a:r>
              <a:rPr lang="en-US" dirty="0" smtClean="0"/>
              <a:t>If the original data can be </a:t>
            </a:r>
            <a:r>
              <a:rPr lang="en-US" i="1" dirty="0" smtClean="0"/>
              <a:t>reconstructed</a:t>
            </a:r>
            <a:r>
              <a:rPr lang="en-US" dirty="0" smtClean="0"/>
              <a:t> from the compressed data without any loss of information, the data reduction is called lossless.</a:t>
            </a:r>
            <a:endParaRPr lang="en-US" sz="2800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sz="4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 </a:t>
            </a:r>
            <a:endParaRPr lang="en-US" sz="4000" dirty="0" smtClean="0"/>
          </a:p>
          <a:p>
            <a:r>
              <a:rPr lang="en-US" dirty="0" smtClean="0"/>
              <a:t>If, instead, we can reconstruct only an approximation of the original data, then the data reduction is called </a:t>
            </a:r>
            <a:r>
              <a:rPr lang="en-US" dirty="0" err="1" smtClean="0"/>
              <a:t>lossy</a:t>
            </a:r>
            <a:r>
              <a:rPr lang="en-US" dirty="0" smtClean="0"/>
              <a:t>.</a:t>
            </a:r>
            <a:endParaRPr lang="en-US" sz="2800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sz="2800" dirty="0" smtClean="0"/>
              <a:t>Types are</a:t>
            </a:r>
          </a:p>
          <a:p>
            <a:pPr lvl="1"/>
            <a:r>
              <a:rPr lang="en-US" b="1" dirty="0" smtClean="0"/>
              <a:t>Wavelet Transforms</a:t>
            </a:r>
            <a:endParaRPr lang="en-US" sz="2400" dirty="0" smtClean="0"/>
          </a:p>
          <a:p>
            <a:endParaRPr lang="en-US" sz="2800" dirty="0" smtClean="0"/>
          </a:p>
          <a:p>
            <a:pPr lvl="1"/>
            <a:r>
              <a:rPr lang="en-US" b="1" dirty="0" smtClean="0"/>
              <a:t>Principal Components Analysis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>
          <a:xfrm>
            <a:off x="594360" y="76200"/>
            <a:ext cx="10698480" cy="1143000"/>
          </a:xfrm>
          <a:noFill/>
          <a:ln/>
        </p:spPr>
        <p:txBody>
          <a:bodyPr/>
          <a:lstStyle/>
          <a:p>
            <a:r>
              <a:rPr lang="en-US"/>
              <a:t>PCA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94360" y="1219200"/>
            <a:ext cx="10698480" cy="5486400"/>
          </a:xfrm>
          <a:noFill/>
          <a:ln/>
        </p:spPr>
        <p:txBody>
          <a:bodyPr/>
          <a:lstStyle/>
          <a:p>
            <a:r>
              <a:rPr lang="en-US" sz="2800" b="1"/>
              <a:t>P</a:t>
            </a:r>
            <a:r>
              <a:rPr lang="en-US" sz="2800" b="1" smtClean="0"/>
              <a:t>rincipal </a:t>
            </a:r>
            <a:r>
              <a:rPr lang="en-US" sz="2800" b="1"/>
              <a:t>components analysis (PCA)</a:t>
            </a:r>
            <a:r>
              <a:rPr lang="en-US" sz="2800"/>
              <a:t> is a technique that can be used to simplify a dataset </a:t>
            </a:r>
          </a:p>
          <a:p>
            <a:r>
              <a:rPr lang="en-US" sz="2800"/>
              <a:t>It is a linear transformation that chooses a new coordinate system for the data set such that </a:t>
            </a:r>
          </a:p>
          <a:p>
            <a:pPr lvl="1"/>
            <a:r>
              <a:rPr lang="en-US" sz="2400"/>
              <a:t>greatest variance by any projection of the data set comes to lie on the first axis (then called the first principal component), </a:t>
            </a:r>
          </a:p>
          <a:p>
            <a:pPr lvl="1"/>
            <a:r>
              <a:rPr lang="en-US" sz="2400"/>
              <a:t>the second greatest variance on the second axis, and so on. </a:t>
            </a:r>
          </a:p>
          <a:p>
            <a:r>
              <a:rPr lang="en-US" sz="2800"/>
              <a:t>PCA can be used for reducing dimensionality by eliminating the later principal components.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D2281A-3A1E-4A13-BC8A-CD145B80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To find the direction where there is most variance, find the straight line where the data is most spread out when projected onto it. A vertical straight line with the points projected on to it will look like this:</a:t>
            </a:r>
          </a:p>
        </p:txBody>
      </p:sp>
      <p:pic>
        <p:nvPicPr>
          <p:cNvPr id="7170" name="Picture 2" descr="https://georgemdallas.files.wordpress.com/2013/10/pca9.jpg">
            <a:extLst>
              <a:ext uri="{FF2B5EF4-FFF2-40B4-BE49-F238E27FC236}">
                <a16:creationId xmlns="" xmlns:a16="http://schemas.microsoft.com/office/drawing/2014/main" id="{939D3EDB-AC0A-47F3-82EE-1DC5F6C850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60" y="2160589"/>
            <a:ext cx="7350717" cy="38814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66690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B2D548-942D-4FF8-B912-9B966162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On this line the data is way more spread out, it has a large variance.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In fact there isn’t a straight line you can draw that has a larger variance than a horizontal one. A horizontal line is therefore the principal component in this example.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194" name="Picture 2" descr="https://georgemdallas.files.wordpress.com/2013/10/pca8.jpg">
            <a:extLst>
              <a:ext uri="{FF2B5EF4-FFF2-40B4-BE49-F238E27FC236}">
                <a16:creationId xmlns="" xmlns:a16="http://schemas.microsoft.com/office/drawing/2014/main" id="{CF47861E-9B16-4303-86B5-A2106076A6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60" y="2214563"/>
            <a:ext cx="7350717" cy="38814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40140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Step By Step Computation Of PCA</a:t>
            </a:r>
            <a:br>
              <a:rPr lang="en-US" b="1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below steps need to be followed to perform dimensionality reduction using PCA: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Standardization of the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Computing the covariance matrix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Calculating the </a:t>
            </a:r>
            <a:r>
              <a:rPr lang="en-US" dirty="0" err="1" smtClean="0"/>
              <a:t>eigen</a:t>
            </a:r>
            <a:r>
              <a:rPr lang="en-US" dirty="0" smtClean="0"/>
              <a:t> values  and normalized </a:t>
            </a:r>
            <a:r>
              <a:rPr lang="en-US" dirty="0" err="1" smtClean="0"/>
              <a:t>eigen</a:t>
            </a:r>
            <a:r>
              <a:rPr lang="en-US" dirty="0" smtClean="0"/>
              <a:t> vectors of covariance matrix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Computing the Principal Components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Reducing the dimensions of the data set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Strategies for data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en-US" dirty="0" smtClean="0"/>
              <a:t>Data cube aggregation</a:t>
            </a:r>
            <a:endParaRPr lang="en-US" sz="20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dirty="0" smtClean="0"/>
              <a:t> </a:t>
            </a:r>
            <a:r>
              <a:rPr lang="en-US" b="1" dirty="0" smtClean="0"/>
              <a:t>Attribute subset selection</a:t>
            </a:r>
            <a:endParaRPr lang="en-US" sz="18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b="1" dirty="0" smtClean="0"/>
              <a:t>  Dimensionality reduction</a:t>
            </a:r>
            <a:endParaRPr lang="en-US" sz="2000" dirty="0" smtClean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en-US" b="1" dirty="0" err="1" smtClean="0"/>
              <a:t>Numerosity</a:t>
            </a:r>
            <a:r>
              <a:rPr lang="en-US" b="1" dirty="0" smtClean="0"/>
              <a:t> reduction</a:t>
            </a:r>
            <a:endParaRPr lang="en-US" sz="20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b="1" dirty="0" smtClean="0"/>
              <a:t> </a:t>
            </a:r>
            <a:r>
              <a:rPr lang="en-US" sz="4200" b="1" dirty="0" err="1" smtClean="0">
                <a:solidFill>
                  <a:srgbClr val="FF0000"/>
                </a:solidFill>
              </a:rPr>
              <a:t>Discretization</a:t>
            </a:r>
            <a:r>
              <a:rPr lang="en-US" sz="4200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and concept hierarchy generation</a:t>
            </a:r>
            <a:endParaRPr lang="en-US" sz="2000" dirty="0" smtClean="0"/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 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Wavelet Transforms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Discrete Wavelet Transform (DWT) is a linear signal processing technique.</a:t>
            </a:r>
          </a:p>
          <a:p>
            <a:r>
              <a:rPr lang="en-IN" dirty="0" smtClean="0"/>
              <a:t>When applied to a data vector D, transforms it into a numerically different vector, D’, of wavelets coefficients .</a:t>
            </a:r>
          </a:p>
          <a:p>
            <a:r>
              <a:rPr lang="en-IN" dirty="0" smtClean="0"/>
              <a:t>All wavelet coefficients larger than some user defined threshold can be retained . </a:t>
            </a:r>
          </a:p>
          <a:p>
            <a:r>
              <a:rPr lang="en-IN" dirty="0" smtClean="0"/>
              <a:t>The remaining coefficients set to zero.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797485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Numerosity</a:t>
            </a:r>
            <a:r>
              <a:rPr lang="en-US" b="1" dirty="0" smtClean="0"/>
              <a:t> Reduction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i="1" dirty="0" smtClean="0"/>
              <a:t>Reduce the data volume by choosing alternative, ‘smaller’ forms of </a:t>
            </a:r>
            <a:r>
              <a:rPr lang="en-US" i="1" smtClean="0"/>
              <a:t>data representation</a:t>
            </a:r>
            <a:r>
              <a:rPr lang="en-US" i="1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These techniques may be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>
              <a:buNone/>
            </a:pPr>
            <a:r>
              <a:rPr lang="en-US" b="1" dirty="0" smtClean="0"/>
              <a:t>parametric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 lvl="0">
              <a:buNone/>
            </a:pPr>
            <a:r>
              <a:rPr lang="en-US" b="1" dirty="0" smtClean="0"/>
              <a:t>nonparametric.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Parametric methods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Used to estimate the data, so that typically only the data parameters need to be stored, instead of the actual data.</a:t>
            </a:r>
          </a:p>
          <a:p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Regression </a:t>
            </a:r>
          </a:p>
          <a:p>
            <a:pPr lvl="1"/>
            <a:r>
              <a:rPr lang="en-US" dirty="0" smtClean="0"/>
              <a:t>Log-linear models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Regression and Log-Linear Models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In linear </a:t>
            </a:r>
            <a:r>
              <a:rPr lang="en-IN" dirty="0"/>
              <a:t>regression, the data are </a:t>
            </a:r>
            <a:r>
              <a:rPr lang="en-IN" dirty="0" err="1"/>
              <a:t>modeled</a:t>
            </a:r>
            <a:r>
              <a:rPr lang="en-IN" dirty="0"/>
              <a:t> to fit a straight </a:t>
            </a:r>
            <a:r>
              <a:rPr lang="en-IN" dirty="0" smtClean="0"/>
              <a:t>line</a:t>
            </a:r>
          </a:p>
          <a:p>
            <a:pPr algn="just"/>
            <a:r>
              <a:rPr lang="en-IN" dirty="0"/>
              <a:t>For example, a </a:t>
            </a:r>
            <a:r>
              <a:rPr lang="en-IN" dirty="0" smtClean="0"/>
              <a:t>random variable, y </a:t>
            </a:r>
            <a:r>
              <a:rPr lang="en-IN" dirty="0"/>
              <a:t>(called a response variable), can </a:t>
            </a:r>
            <a:r>
              <a:rPr lang="en-IN" dirty="0" smtClean="0"/>
              <a:t>be </a:t>
            </a:r>
            <a:r>
              <a:rPr lang="en-IN" dirty="0" err="1" smtClean="0"/>
              <a:t>modeled</a:t>
            </a:r>
            <a:r>
              <a:rPr lang="en-IN" dirty="0" smtClean="0"/>
              <a:t> </a:t>
            </a:r>
            <a:r>
              <a:rPr lang="en-IN" dirty="0"/>
              <a:t>as a linear function of another </a:t>
            </a:r>
            <a:r>
              <a:rPr lang="en-IN" dirty="0" smtClean="0"/>
              <a:t>random variable</a:t>
            </a:r>
            <a:r>
              <a:rPr lang="en-IN" dirty="0"/>
              <a:t>, x (called a predictor variable), with the </a:t>
            </a:r>
            <a:r>
              <a:rPr lang="en-IN" dirty="0" smtClean="0"/>
              <a:t>equation</a:t>
            </a:r>
          </a:p>
          <a:p>
            <a:pPr marL="0" indent="0" algn="just">
              <a:buNone/>
            </a:pPr>
            <a:r>
              <a:rPr lang="en-IN" dirty="0" smtClean="0"/>
              <a:t>			</a:t>
            </a:r>
            <a:r>
              <a:rPr lang="en-IN" dirty="0"/>
              <a:t>Y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l-GR" dirty="0" smtClean="0"/>
              <a:t>α</a:t>
            </a:r>
            <a:r>
              <a:rPr lang="en-IN" dirty="0" smtClean="0"/>
              <a:t>+</a:t>
            </a:r>
            <a:r>
              <a:rPr lang="el-GR" dirty="0" smtClean="0"/>
              <a:t>β</a:t>
            </a:r>
            <a:r>
              <a:rPr lang="en-IN" dirty="0" smtClean="0"/>
              <a:t>x</a:t>
            </a:r>
          </a:p>
          <a:p>
            <a:pPr algn="just"/>
            <a:r>
              <a:rPr lang="en-IN" dirty="0"/>
              <a:t>x and </a:t>
            </a:r>
            <a:r>
              <a:rPr lang="en-IN" dirty="0" smtClean="0"/>
              <a:t>y are </a:t>
            </a:r>
            <a:r>
              <a:rPr lang="en-IN" dirty="0"/>
              <a:t>numerical database attributes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coefficients, </a:t>
            </a:r>
            <a:r>
              <a:rPr lang="el-GR" dirty="0"/>
              <a:t>α</a:t>
            </a:r>
            <a:r>
              <a:rPr lang="en-IN" dirty="0" smtClean="0"/>
              <a:t> and </a:t>
            </a:r>
            <a:r>
              <a:rPr lang="el-GR" dirty="0"/>
              <a:t>β</a:t>
            </a:r>
            <a:r>
              <a:rPr lang="en-IN" dirty="0" smtClean="0"/>
              <a:t> </a:t>
            </a:r>
            <a:r>
              <a:rPr lang="en-IN" dirty="0"/>
              <a:t>(called regression coefficients</a:t>
            </a:r>
            <a:r>
              <a:rPr lang="en-IN" dirty="0" smtClean="0"/>
              <a:t>), specify the Y-intercept and </a:t>
            </a:r>
            <a:r>
              <a:rPr lang="en-IN" dirty="0"/>
              <a:t>slope of the </a:t>
            </a:r>
            <a:r>
              <a:rPr lang="en-IN" dirty="0" smtClean="0"/>
              <a:t>line respectively.</a:t>
            </a:r>
          </a:p>
          <a:p>
            <a:pPr algn="just"/>
            <a:r>
              <a:rPr lang="en-IN" dirty="0"/>
              <a:t>These coefficients can </a:t>
            </a:r>
            <a:r>
              <a:rPr lang="en-IN" dirty="0" smtClean="0"/>
              <a:t>be solved </a:t>
            </a:r>
            <a:r>
              <a:rPr lang="en-IN" dirty="0"/>
              <a:t>for by the method of least </a:t>
            </a:r>
            <a:r>
              <a:rPr lang="en-IN" dirty="0" smtClean="0"/>
              <a:t>squares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45119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and Log-Linear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Multiple linear regression is </a:t>
            </a:r>
            <a:r>
              <a:rPr lang="en-IN" dirty="0" smtClean="0"/>
              <a:t>an extension </a:t>
            </a:r>
            <a:r>
              <a:rPr lang="en-IN" dirty="0"/>
              <a:t>of (simple) linear regression</a:t>
            </a:r>
            <a:r>
              <a:rPr lang="en-IN" dirty="0" smtClean="0"/>
              <a:t>,</a:t>
            </a:r>
          </a:p>
          <a:p>
            <a:pPr algn="just"/>
            <a:r>
              <a:rPr lang="en-IN" dirty="0" smtClean="0"/>
              <a:t>which </a:t>
            </a:r>
            <a:r>
              <a:rPr lang="en-IN" dirty="0"/>
              <a:t>allows a response variable, y, to </a:t>
            </a:r>
            <a:r>
              <a:rPr lang="en-IN" dirty="0" smtClean="0"/>
              <a:t>be modelled as </a:t>
            </a:r>
            <a:r>
              <a:rPr lang="en-IN" dirty="0"/>
              <a:t>a linear function of two or </a:t>
            </a:r>
            <a:r>
              <a:rPr lang="en-IN" dirty="0" smtClean="0"/>
              <a:t>more </a:t>
            </a:r>
            <a:r>
              <a:rPr lang="en-IN" dirty="0"/>
              <a:t>predictor variables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Log-linear models is</a:t>
            </a:r>
            <a:r>
              <a:rPr lang="en-US" dirty="0" smtClean="0"/>
              <a:t> </a:t>
            </a:r>
            <a:r>
              <a:rPr lang="en-US" dirty="0"/>
              <a:t>a technique used in statistics to examine the relationship between more than two categorical variables.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47424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Nonparametric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representations of the data include</a:t>
            </a:r>
            <a:endParaRPr lang="en-US" b="1" i="1" dirty="0" smtClean="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histograms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 clustering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sampling.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Histograms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Histograms use binning to approximate data distributions and are a popular form of data reduction.</a:t>
            </a:r>
          </a:p>
          <a:p>
            <a:endParaRPr lang="en-US" dirty="0" smtClean="0"/>
          </a:p>
          <a:p>
            <a:r>
              <a:rPr lang="en-US" dirty="0" smtClean="0"/>
              <a:t>A histogram for an attribute, </a:t>
            </a:r>
            <a:r>
              <a:rPr lang="en-US" i="1" dirty="0" smtClean="0"/>
              <a:t>A</a:t>
            </a:r>
            <a:r>
              <a:rPr lang="en-US" dirty="0" smtClean="0"/>
              <a:t>, partitions the data distribution of </a:t>
            </a:r>
            <a:r>
              <a:rPr lang="en-US" i="1" dirty="0" smtClean="0"/>
              <a:t>A</a:t>
            </a:r>
            <a:r>
              <a:rPr lang="en-US" dirty="0" smtClean="0"/>
              <a:t> into disjoint subsets, or </a:t>
            </a:r>
            <a:r>
              <a:rPr lang="en-US" i="1" dirty="0" smtClean="0"/>
              <a:t>buckets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If each bucket represents only a single attribute-value/frequency pair, the buckets are called </a:t>
            </a:r>
            <a:r>
              <a:rPr lang="en-US" i="1" dirty="0" smtClean="0"/>
              <a:t>singleton buckets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None/>
            </a:pPr>
            <a:r>
              <a:rPr lang="en-US" sz="2400" dirty="0" smtClean="0"/>
              <a:t>. The following data are a list of prices of commonly sold items at </a:t>
            </a:r>
            <a:r>
              <a:rPr lang="en-US" sz="2400" i="1" dirty="0" err="1" smtClean="0"/>
              <a:t>AllElec-tronics</a:t>
            </a:r>
            <a:r>
              <a:rPr lang="en-US" sz="2400" dirty="0" smtClean="0"/>
              <a:t> (rounded to the nearest dollar). The numbers have been sorted: 1, 1, 5, 5, 5, 5, 5, 8, 8, 10, 10, 10, 10, 12, 14, 14, 14, 15, 15, 15, 15, 15, 15, 18, 18, 18, 18, 18, 18, 18, 18, 20, 20, 20, 20, 20, 20, 20, 21, 21, 21, 21, 25, 25, 25, 25, 25, 28, 28, 30, 30, 30.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6835140" y="1676401"/>
            <a:ext cx="6438900" cy="45251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386840" y="1295401"/>
            <a:ext cx="7194233" cy="38393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Clustering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Clustering techniques consider data </a:t>
            </a:r>
            <a:r>
              <a:rPr lang="en-US" dirty="0" err="1" smtClean="0"/>
              <a:t>tuples</a:t>
            </a:r>
            <a:r>
              <a:rPr lang="en-US" dirty="0" smtClean="0"/>
              <a:t> as objects.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They partition the objects into groups or </a:t>
            </a:r>
            <a:r>
              <a:rPr lang="en-US" i="1" dirty="0" smtClean="0"/>
              <a:t>clusters</a:t>
            </a:r>
            <a:r>
              <a:rPr lang="en-US" dirty="0" smtClean="0"/>
              <a:t>, so that objects within a cluster are “similar” to one another and “dissimilar” to objects in other clusters. </a:t>
            </a:r>
          </a:p>
          <a:p>
            <a:r>
              <a:rPr lang="en-US" dirty="0" smtClean="0"/>
              <a:t>Similarity is commonly defined in terms of how “close” the objects are in space, based on a distance function.</a:t>
            </a:r>
          </a:p>
          <a:p>
            <a:r>
              <a:rPr lang="en-US" dirty="0" smtClean="0"/>
              <a:t>In data reduction, the cluster representations of the data are used to replace the actual data.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The effectiveness of this technique depends on the nature of the data.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for data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1. Data cube aggregation, where aggregation operations are applied to the data in the </a:t>
            </a:r>
            <a:r>
              <a:rPr lang="en-US" sz="2400" dirty="0" smtClean="0"/>
              <a:t>construction of a data cube.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2. Attribute subset selection, where irrelevant, weakly relevant, or redundant attributes  </a:t>
            </a:r>
            <a:r>
              <a:rPr lang="en-US" sz="2400" dirty="0" smtClean="0"/>
              <a:t>or dimensions may be detected and removed.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3. Dimensionality reduction, where encoding mechanisms are used to reduce the data  </a:t>
            </a:r>
            <a:r>
              <a:rPr lang="en-US" sz="2400" dirty="0" smtClean="0"/>
              <a:t>set size.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Sampling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Sampling can be used as a data reduction technique because it allows a large data set to be represented by a much smaller random sample (or subset) of the data. </a:t>
            </a:r>
          </a:p>
          <a:p>
            <a:r>
              <a:rPr lang="en-US" sz="2000" dirty="0" smtClean="0"/>
              <a:t>common ways that we could sample </a:t>
            </a:r>
            <a:r>
              <a:rPr lang="en-US" sz="2000" i="1" dirty="0" smtClean="0"/>
              <a:t>data set for </a:t>
            </a:r>
            <a:r>
              <a:rPr lang="en-US" sz="2000" dirty="0" smtClean="0"/>
              <a:t> for data reduction,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 marL="971550" lvl="1" indent="-514350">
              <a:lnSpc>
                <a:spcPct val="220000"/>
              </a:lnSpc>
              <a:buFont typeface="+mj-lt"/>
              <a:buAutoNum type="arabicPeriod"/>
            </a:pPr>
            <a:r>
              <a:rPr lang="en-US" sz="2000" b="1" dirty="0" smtClean="0"/>
              <a:t>Simple random sample without replacement (SRSWOR) of size </a:t>
            </a:r>
            <a:r>
              <a:rPr lang="en-US" sz="2000" b="1" i="1" dirty="0" smtClean="0"/>
              <a:t>s</a:t>
            </a:r>
            <a:r>
              <a:rPr lang="en-US" sz="2000" b="1" dirty="0" smtClean="0"/>
              <a:t>:</a:t>
            </a:r>
            <a:r>
              <a:rPr lang="en-US" sz="2000" dirty="0" smtClean="0"/>
              <a:t> </a:t>
            </a:r>
          </a:p>
          <a:p>
            <a:pPr marL="971550" lvl="1" indent="-514350">
              <a:lnSpc>
                <a:spcPct val="220000"/>
              </a:lnSpc>
              <a:buFont typeface="+mj-lt"/>
              <a:buAutoNum type="arabicPeriod"/>
            </a:pPr>
            <a:r>
              <a:rPr lang="en-US" sz="2000" b="1" dirty="0" smtClean="0"/>
              <a:t>Simple random sample with replacement (SRSWR) of size </a:t>
            </a:r>
            <a:r>
              <a:rPr lang="en-US" sz="2000" b="1" i="1" dirty="0" smtClean="0"/>
              <a:t>s</a:t>
            </a:r>
            <a:r>
              <a:rPr lang="en-US" sz="2000" b="1" dirty="0" smtClean="0"/>
              <a:t>:</a:t>
            </a:r>
            <a:endParaRPr lang="en-US" sz="2000" dirty="0" smtClean="0"/>
          </a:p>
          <a:p>
            <a:pPr marL="971550" lvl="1" indent="-514350">
              <a:lnSpc>
                <a:spcPct val="220000"/>
              </a:lnSpc>
              <a:buFont typeface="+mj-lt"/>
              <a:buAutoNum type="arabicPeriod"/>
            </a:pPr>
            <a:r>
              <a:rPr lang="en-US" sz="2000" b="1" dirty="0" smtClean="0"/>
              <a:t>Cluster sample: </a:t>
            </a:r>
            <a:endParaRPr lang="en-US" sz="2000" dirty="0" smtClean="0"/>
          </a:p>
          <a:p>
            <a:pPr marL="971550" lvl="1" indent="-514350">
              <a:lnSpc>
                <a:spcPct val="220000"/>
              </a:lnSpc>
              <a:buFont typeface="+mj-lt"/>
              <a:buAutoNum type="arabicPeriod"/>
            </a:pPr>
            <a:r>
              <a:rPr lang="en-US" sz="2000" b="1" dirty="0" smtClean="0"/>
              <a:t>Stratified sample:</a:t>
            </a:r>
            <a:endParaRPr lang="en-US" sz="2000" dirty="0" smtClean="0"/>
          </a:p>
          <a:p>
            <a:pPr>
              <a:lnSpc>
                <a:spcPct val="220000"/>
              </a:lnSpc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Data </a:t>
            </a:r>
            <a:r>
              <a:rPr lang="en-US" b="1" dirty="0" err="1" smtClean="0"/>
              <a:t>Discretization</a:t>
            </a:r>
            <a:r>
              <a:rPr lang="en-US" b="1" dirty="0" smtClean="0"/>
              <a:t> and Concept Hierarchy Generation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 Data </a:t>
            </a:r>
            <a:r>
              <a:rPr lang="en-US" sz="2400" dirty="0" err="1" smtClean="0"/>
              <a:t>discretization</a:t>
            </a:r>
            <a:r>
              <a:rPr lang="en-US" sz="2400" dirty="0" smtClean="0"/>
              <a:t> techniques can be used to reduce the number of values for a given continuous attribute by dividing the range of the attribute into intervals.</a:t>
            </a:r>
          </a:p>
          <a:p>
            <a:endParaRPr lang="en-US" sz="2400" dirty="0" smtClean="0"/>
          </a:p>
          <a:p>
            <a:r>
              <a:rPr lang="en-US" sz="2400" dirty="0" smtClean="0"/>
              <a:t> Interval labels can then be used to replace actual data values. </a:t>
            </a:r>
          </a:p>
          <a:p>
            <a:r>
              <a:rPr lang="en-US" sz="2400" dirty="0" smtClean="0"/>
              <a:t>This will reduces and simplifies the original data. </a:t>
            </a:r>
          </a:p>
          <a:p>
            <a:endParaRPr lang="en-US" sz="2400" dirty="0" smtClean="0"/>
          </a:p>
          <a:p>
            <a:r>
              <a:rPr lang="en-US" sz="2400" dirty="0" smtClean="0"/>
              <a:t>This leads to a concise, easy-to-</a:t>
            </a:r>
            <a:r>
              <a:rPr lang="en-US" sz="2400" dirty="0" err="1" smtClean="0"/>
              <a:t>use,knowledge</a:t>
            </a:r>
            <a:r>
              <a:rPr lang="en-US" sz="2400" dirty="0" smtClean="0"/>
              <a:t>-level representation of mining results.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Category of </a:t>
            </a:r>
            <a:r>
              <a:rPr lang="en-US" dirty="0" err="1" smtClean="0"/>
              <a:t>discretization</a:t>
            </a:r>
            <a:r>
              <a:rPr lang="en-US" dirty="0" smtClean="0"/>
              <a:t>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top-down </a:t>
            </a:r>
            <a:r>
              <a:rPr lang="en-US" dirty="0" err="1" smtClean="0"/>
              <a:t>vs</a:t>
            </a:r>
            <a:r>
              <a:rPr lang="en-US" dirty="0" smtClean="0"/>
              <a:t> bottom-up 	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i="1" dirty="0" smtClean="0"/>
              <a:t>supervised </a:t>
            </a:r>
            <a:r>
              <a:rPr lang="en-US" i="1" dirty="0" err="1" smtClean="0"/>
              <a:t>discretization</a:t>
            </a:r>
            <a:r>
              <a:rPr lang="en-US" i="1" dirty="0" smtClean="0"/>
              <a:t> </a:t>
            </a:r>
            <a:r>
              <a:rPr lang="en-US" i="1" dirty="0" err="1" smtClean="0"/>
              <a:t>vs</a:t>
            </a:r>
            <a:r>
              <a:rPr lang="en-US" i="1" dirty="0" smtClean="0"/>
              <a:t> unsupervised. 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Category of </a:t>
            </a:r>
            <a:r>
              <a:rPr lang="en-US" dirty="0" err="1" smtClean="0"/>
              <a:t>discretization</a:t>
            </a:r>
            <a:r>
              <a:rPr lang="en-US" dirty="0" smtClean="0"/>
              <a:t>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  <a:tabLst>
                <a:tab pos="630238" algn="l"/>
              </a:tabLst>
            </a:pPr>
            <a:r>
              <a:rPr lang="en-US" dirty="0" smtClean="0"/>
              <a:t>If the </a:t>
            </a:r>
            <a:r>
              <a:rPr lang="en-US" dirty="0" err="1" smtClean="0"/>
              <a:t>discretization</a:t>
            </a:r>
            <a:r>
              <a:rPr lang="en-US" dirty="0" smtClean="0"/>
              <a:t> process uses class information, then we say it is </a:t>
            </a:r>
            <a:r>
              <a:rPr lang="en-US" i="1" dirty="0" smtClean="0"/>
              <a:t>supervised </a:t>
            </a:r>
            <a:r>
              <a:rPr lang="en-US" i="1" dirty="0" err="1" smtClean="0"/>
              <a:t>discretization</a:t>
            </a:r>
            <a:r>
              <a:rPr lang="en-US" i="1" dirty="0" smtClean="0"/>
              <a:t>. </a:t>
            </a:r>
          </a:p>
          <a:p>
            <a:pPr>
              <a:buNone/>
              <a:tabLst>
                <a:tab pos="630238" algn="l"/>
              </a:tabLst>
            </a:pPr>
            <a:r>
              <a:rPr lang="en-US" i="1" dirty="0" smtClean="0"/>
              <a:t>Otherwise, it is unsupervised. </a:t>
            </a:r>
          </a:p>
          <a:p>
            <a:pPr>
              <a:buNone/>
              <a:tabLst>
                <a:tab pos="630238" algn="l"/>
              </a:tabLst>
            </a:pPr>
            <a:endParaRPr lang="en-US" i="1" dirty="0" smtClean="0"/>
          </a:p>
          <a:p>
            <a:pPr>
              <a:buNone/>
              <a:tabLst>
                <a:tab pos="630238" algn="l"/>
              </a:tabLst>
            </a:pPr>
            <a:r>
              <a:rPr lang="en-US" i="1" dirty="0" smtClean="0"/>
              <a:t>If the process </a:t>
            </a:r>
            <a:r>
              <a:rPr lang="en-US" dirty="0" smtClean="0"/>
              <a:t>starts by first finding one or a few points (called </a:t>
            </a:r>
            <a:r>
              <a:rPr lang="en-US" i="1" dirty="0" smtClean="0"/>
              <a:t>split points or cut points) to split the </a:t>
            </a:r>
            <a:r>
              <a:rPr lang="en-US" dirty="0" smtClean="0"/>
              <a:t>entire attribute range, and then repeats this recursively on the resulting intervals, it is called </a:t>
            </a:r>
            <a:r>
              <a:rPr lang="en-US" i="1" dirty="0" smtClean="0"/>
              <a:t>top-down </a:t>
            </a:r>
            <a:r>
              <a:rPr lang="en-US" i="1" dirty="0" err="1" smtClean="0"/>
              <a:t>discretization</a:t>
            </a:r>
            <a:r>
              <a:rPr lang="en-US" i="1" dirty="0" smtClean="0"/>
              <a:t> or splitting. </a:t>
            </a:r>
          </a:p>
          <a:p>
            <a:pPr>
              <a:buNone/>
              <a:tabLst>
                <a:tab pos="630238" algn="l"/>
              </a:tabLst>
            </a:pPr>
            <a:r>
              <a:rPr lang="en-US" i="1" dirty="0" smtClean="0"/>
              <a:t>This contrasts with bottom-up </a:t>
            </a:r>
            <a:r>
              <a:rPr lang="en-US" i="1" dirty="0" err="1" smtClean="0"/>
              <a:t>discretization</a:t>
            </a:r>
            <a:r>
              <a:rPr lang="en-US" i="1" dirty="0" smtClean="0"/>
              <a:t>   </a:t>
            </a:r>
            <a:r>
              <a:rPr lang="en-US" dirty="0" smtClean="0"/>
              <a:t>or </a:t>
            </a:r>
            <a:r>
              <a:rPr lang="en-US" i="1" dirty="0" smtClean="0"/>
              <a:t>merging, which starts by considering all of the continuous values as potential    </a:t>
            </a:r>
            <a:r>
              <a:rPr lang="en-US" dirty="0" smtClean="0"/>
              <a:t>split-points, removes some by merging neighborhood values to form intervals, and then recursively applies this process to the resulting intervals.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Data </a:t>
            </a:r>
            <a:r>
              <a:rPr lang="en-US" b="1" dirty="0" err="1" smtClean="0"/>
              <a:t>Discretization</a:t>
            </a:r>
            <a:r>
              <a:rPr lang="en-US" b="1" dirty="0" smtClean="0"/>
              <a:t> and Concept Hierarchy Generation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A concept hierarchy for a given numerical attribute defines a </a:t>
            </a:r>
            <a:r>
              <a:rPr lang="en-US" sz="2400" dirty="0" err="1" smtClean="0"/>
              <a:t>discretization</a:t>
            </a:r>
            <a:r>
              <a:rPr lang="en-US" sz="2400" dirty="0" smtClean="0"/>
              <a:t> of the attribute.</a:t>
            </a:r>
          </a:p>
          <a:p>
            <a:endParaRPr lang="en-US" sz="2400" dirty="0" smtClean="0"/>
          </a:p>
          <a:p>
            <a:r>
              <a:rPr lang="en-US" sz="2400" dirty="0" smtClean="0"/>
              <a:t> Concept hierarchies can be used to reduce the data by collecting and replacing low-level concepts (such as numerical values for the attribute </a:t>
            </a:r>
            <a:r>
              <a:rPr lang="en-US" sz="2400" i="1" dirty="0" smtClean="0"/>
              <a:t>age) with higher-level concepts (such as youth, middle-aged, or senior). </a:t>
            </a:r>
          </a:p>
          <a:p>
            <a:pPr>
              <a:buNone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" y="1"/>
            <a:ext cx="10296049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of </a:t>
            </a:r>
            <a:r>
              <a:rPr lang="en-US" dirty="0" err="1" smtClean="0"/>
              <a:t>discretization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b="1" i="1" dirty="0" smtClean="0"/>
              <a:t>Binning,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b="1" dirty="0" smtClean="0"/>
              <a:t> </a:t>
            </a:r>
            <a:r>
              <a:rPr lang="en-US" b="1" i="1" dirty="0" smtClean="0"/>
              <a:t>Histogram analysis 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/>
              <a:t>3.    </a:t>
            </a:r>
            <a:r>
              <a:rPr lang="en-US" b="1" i="1" dirty="0" smtClean="0"/>
              <a:t>Entropy-based </a:t>
            </a:r>
            <a:r>
              <a:rPr lang="en-US" b="1" i="1" dirty="0" err="1" smtClean="0"/>
              <a:t>discretization</a:t>
            </a:r>
            <a:r>
              <a:rPr lang="en-US" b="1" i="1" dirty="0" smtClean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/>
              <a:t>4.    Interval Merging by </a:t>
            </a:r>
            <a:r>
              <a:rPr lang="el-GR" b="1" dirty="0" smtClean="0"/>
              <a:t>χ 2 </a:t>
            </a:r>
            <a:r>
              <a:rPr lang="en-US" b="1" dirty="0" smtClean="0"/>
              <a:t>Analysis 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/>
              <a:t>5.    </a:t>
            </a:r>
            <a:r>
              <a:rPr lang="en-US" b="1" i="1" dirty="0" smtClean="0"/>
              <a:t>Cluster analysis 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/>
              <a:t>6.   </a:t>
            </a:r>
            <a:r>
              <a:rPr lang="en-US" b="1" i="1" dirty="0" err="1" smtClean="0"/>
              <a:t>Discretization</a:t>
            </a:r>
            <a:r>
              <a:rPr lang="en-US" b="1" i="1" dirty="0" smtClean="0"/>
              <a:t> by intuitive partitioning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In general, each method assumes that the values to be </a:t>
            </a:r>
            <a:r>
              <a:rPr lang="en-US" dirty="0" err="1" smtClean="0"/>
              <a:t>discretized</a:t>
            </a:r>
            <a:r>
              <a:rPr lang="en-US" dirty="0" smtClean="0"/>
              <a:t> are sorted in ascending order. </a:t>
            </a:r>
            <a:r>
              <a:rPr lang="en-US" b="1" i="1" dirty="0" smtClean="0"/>
              <a:t> </a:t>
            </a:r>
          </a:p>
          <a:p>
            <a:pPr>
              <a:lnSpc>
                <a:spcPct val="15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Binning is a top-down splitting technique based on a specified number of bins. </a:t>
            </a:r>
          </a:p>
          <a:p>
            <a:r>
              <a:rPr lang="en-US" dirty="0" smtClean="0"/>
              <a:t>Binning methods can be used for data smoothing.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These methods are also used as </a:t>
            </a:r>
            <a:r>
              <a:rPr lang="en-US" dirty="0" err="1" smtClean="0"/>
              <a:t>discretization</a:t>
            </a:r>
            <a:r>
              <a:rPr lang="en-US" dirty="0" smtClean="0"/>
              <a:t> methods for </a:t>
            </a:r>
            <a:r>
              <a:rPr lang="en-US" dirty="0" err="1" smtClean="0"/>
              <a:t>numerosity</a:t>
            </a:r>
            <a:r>
              <a:rPr lang="en-US" dirty="0" smtClean="0"/>
              <a:t> reduction and concept hierarchy generation. </a:t>
            </a:r>
          </a:p>
          <a:p>
            <a:endParaRPr lang="en-US" dirty="0" smtClean="0"/>
          </a:p>
          <a:p>
            <a:r>
              <a:rPr lang="en-US" dirty="0" smtClean="0"/>
              <a:t>For example, attribute values can be </a:t>
            </a:r>
            <a:r>
              <a:rPr lang="en-US" dirty="0" err="1" smtClean="0"/>
              <a:t>discretized</a:t>
            </a:r>
            <a:r>
              <a:rPr lang="en-US" dirty="0" smtClean="0"/>
              <a:t> by applying </a:t>
            </a:r>
            <a:r>
              <a:rPr lang="en-US" dirty="0" smtClean="0">
                <a:solidFill>
                  <a:srgbClr val="FF0000"/>
                </a:solidFill>
              </a:rPr>
              <a:t>equal-width or equal-frequency binning</a:t>
            </a:r>
            <a:r>
              <a:rPr lang="en-US" dirty="0" smtClean="0"/>
              <a:t>, and then replacing each bin value by the bin mean or median, as in </a:t>
            </a:r>
            <a:r>
              <a:rPr lang="en-US" i="1" dirty="0" smtClean="0"/>
              <a:t>smoothing by bin means or smoothing by bin medians, respectively.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Simple Discretization Methods: Binning</a:t>
            </a: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" y="1676400"/>
            <a:ext cx="10698480" cy="4705350"/>
          </a:xfrm>
        </p:spPr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Equal-width</a:t>
            </a:r>
            <a:r>
              <a:rPr lang="en-US" sz="2400" dirty="0"/>
              <a:t> (distance) partitioning:</a:t>
            </a:r>
          </a:p>
          <a:p>
            <a:pPr lvl="1">
              <a:spcBef>
                <a:spcPct val="0"/>
              </a:spcBef>
            </a:pPr>
            <a:r>
              <a:rPr lang="en-US" sz="2000" dirty="0"/>
              <a:t>It divides the range into </a:t>
            </a:r>
            <a:r>
              <a:rPr lang="en-US" sz="2000" i="1" dirty="0"/>
              <a:t>N</a:t>
            </a:r>
            <a:r>
              <a:rPr lang="en-US" sz="2000" dirty="0"/>
              <a:t> intervals of equal size: </a:t>
            </a:r>
            <a:r>
              <a:rPr lang="en-US" sz="2000" dirty="0">
                <a:solidFill>
                  <a:srgbClr val="39513E"/>
                </a:solidFill>
              </a:rPr>
              <a:t>uniform grid</a:t>
            </a:r>
            <a:endParaRPr lang="en-US" sz="2000" dirty="0">
              <a:solidFill>
                <a:schemeClr val="hlink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 sz="2000" dirty="0"/>
              <a:t>if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B</a:t>
            </a:r>
            <a:r>
              <a:rPr lang="en-US" sz="2000" dirty="0"/>
              <a:t> are the lowest and highest values of the attribute, the width of intervals will be: </a:t>
            </a:r>
            <a:r>
              <a:rPr lang="en-US" sz="2000" i="1" dirty="0"/>
              <a:t>W </a:t>
            </a:r>
            <a:r>
              <a:rPr lang="en-US" sz="2000" dirty="0"/>
              <a:t>= (</a:t>
            </a:r>
            <a:r>
              <a:rPr lang="en-US" sz="2000" i="1" dirty="0"/>
              <a:t>B</a:t>
            </a:r>
            <a:r>
              <a:rPr lang="en-US" sz="2000" dirty="0"/>
              <a:t>-</a:t>
            </a:r>
            <a:r>
              <a:rPr lang="en-US" sz="2000" i="1" dirty="0"/>
              <a:t>A</a:t>
            </a:r>
            <a:r>
              <a:rPr lang="en-US" sz="2000" dirty="0"/>
              <a:t>)/</a:t>
            </a:r>
            <a:r>
              <a:rPr lang="en-US" sz="2000" i="1" dirty="0"/>
              <a:t>N.</a:t>
            </a:r>
            <a:endParaRPr lang="en-US" sz="2000" dirty="0"/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Equal-depth </a:t>
            </a:r>
            <a:r>
              <a:rPr lang="en-US" sz="2400" dirty="0"/>
              <a:t>(frequency) partitioning:</a:t>
            </a:r>
          </a:p>
          <a:p>
            <a:pPr lvl="1">
              <a:spcBef>
                <a:spcPct val="0"/>
              </a:spcBef>
            </a:pPr>
            <a:r>
              <a:rPr lang="en-US" sz="2000" dirty="0"/>
              <a:t>It divides the range into </a:t>
            </a:r>
            <a:r>
              <a:rPr lang="en-US" sz="2000" i="1" dirty="0"/>
              <a:t>N</a:t>
            </a:r>
            <a:r>
              <a:rPr lang="en-US" sz="2000" dirty="0"/>
              <a:t> intervals, each containing approximately same number of samples</a:t>
            </a:r>
          </a:p>
          <a:p>
            <a:pPr lvl="1">
              <a:spcBef>
                <a:spcPct val="0"/>
              </a:spcBef>
            </a:pPr>
            <a:r>
              <a:rPr lang="en-US" sz="2000" dirty="0"/>
              <a:t>Good data </a:t>
            </a:r>
            <a:r>
              <a:rPr lang="en-US" sz="2000" dirty="0" smtClean="0"/>
              <a:t>scaling</a:t>
            </a:r>
            <a:endParaRPr lang="en-US" sz="2000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180" y="381000"/>
            <a:ext cx="10983278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for data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4. </a:t>
            </a:r>
            <a:r>
              <a:rPr lang="en-US" sz="2400" b="1" dirty="0" err="1" smtClean="0"/>
              <a:t>Numerosity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reduction,where</a:t>
            </a:r>
            <a:r>
              <a:rPr lang="en-US" sz="2400" b="1" dirty="0" smtClean="0"/>
              <a:t> the data are replaced or estimated by alternative, smaller </a:t>
            </a:r>
            <a:r>
              <a:rPr lang="en-US" sz="2400" dirty="0" smtClean="0"/>
              <a:t>data representations such as parametric models or nonparametric methods such as clustering, sampling, and the use of histograms.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5. </a:t>
            </a:r>
            <a:r>
              <a:rPr lang="en-US" sz="2400" b="1" dirty="0" err="1" smtClean="0"/>
              <a:t>Discretization</a:t>
            </a:r>
            <a:r>
              <a:rPr lang="en-US" sz="2400" b="1" dirty="0" smtClean="0"/>
              <a:t> and concept hierarchy </a:t>
            </a:r>
            <a:r>
              <a:rPr lang="en-US" sz="2400" b="1" dirty="0" err="1" smtClean="0"/>
              <a:t>generation,where</a:t>
            </a:r>
            <a:r>
              <a:rPr lang="en-US" sz="2400" b="1" dirty="0" smtClean="0"/>
              <a:t> raw data values for attributes </a:t>
            </a:r>
            <a:r>
              <a:rPr lang="en-US" sz="2400" dirty="0" smtClean="0"/>
              <a:t>are replaced by ranges or higher conceptual levels.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Binning does not use class information and is therefore an unsupervised </a:t>
            </a:r>
            <a:r>
              <a:rPr lang="en-US" dirty="0" err="1" smtClean="0"/>
              <a:t>discretization</a:t>
            </a:r>
            <a:r>
              <a:rPr lang="en-US" dirty="0" smtClean="0"/>
              <a:t> technique.</a:t>
            </a:r>
          </a:p>
          <a:p>
            <a:pPr>
              <a:buNone/>
            </a:pPr>
            <a:r>
              <a:rPr lang="en-US" dirty="0" smtClean="0"/>
              <a:t>It is sensitive to the user-specified number of bins, as well as the presence of outliers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Histogram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4000"/>
            <a:ext cx="106984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Like binning, histogram analysis is an unsupervised </a:t>
            </a:r>
            <a:r>
              <a:rPr lang="en-US" sz="2400" b="1" dirty="0" err="1" smtClean="0"/>
              <a:t>discretization</a:t>
            </a:r>
            <a:r>
              <a:rPr lang="en-US" sz="2400" b="1" dirty="0" smtClean="0"/>
              <a:t> technique because it does not use class information</a:t>
            </a:r>
          </a:p>
          <a:p>
            <a:pPr>
              <a:buNone/>
            </a:pPr>
            <a:r>
              <a:rPr lang="en-US" sz="2400" b="1" dirty="0" smtClean="0"/>
              <a:t> Histograms partition the values for an attribute, </a:t>
            </a:r>
            <a:r>
              <a:rPr lang="en-US" sz="2400" b="1" i="1" dirty="0" smtClean="0"/>
              <a:t>A, into disjoint ranges called buckets. </a:t>
            </a:r>
          </a:p>
          <a:p>
            <a:pPr>
              <a:buNone/>
            </a:pPr>
            <a:r>
              <a:rPr lang="en-US" sz="2400" b="1" i="1" dirty="0" smtClean="0"/>
              <a:t>In an equal-width histogram, for example, the values are partitioned into equal-sized partitions or ranges </a:t>
            </a:r>
          </a:p>
          <a:p>
            <a:pPr>
              <a:buNone/>
            </a:pPr>
            <a:r>
              <a:rPr lang="en-US" sz="2400" b="1" i="1" dirty="0" smtClean="0"/>
              <a:t>With an equal frequency histogram, the values are partitioned so that, ideally, each partition contains the same number of data </a:t>
            </a:r>
            <a:r>
              <a:rPr lang="en-US" sz="2400" b="1" i="1" dirty="0" err="1" smtClean="0"/>
              <a:t>tuples</a:t>
            </a:r>
            <a:r>
              <a:rPr lang="en-US" sz="2400" b="1" i="1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Entropy-Based </a:t>
            </a:r>
            <a:r>
              <a:rPr lang="en-US" b="1" dirty="0" err="1" smtClean="0"/>
              <a:t>Discretization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1" dirty="0" smtClean="0"/>
              <a:t>Entropy is one of the most commonly used </a:t>
            </a:r>
            <a:r>
              <a:rPr lang="en-US" sz="2400" i="1" dirty="0" err="1" smtClean="0"/>
              <a:t>discretization</a:t>
            </a:r>
            <a:r>
              <a:rPr lang="en-US" sz="2400" i="1" dirty="0" smtClean="0"/>
              <a:t> measures</a:t>
            </a:r>
          </a:p>
          <a:p>
            <a:r>
              <a:rPr lang="en-US" sz="2400" i="1" dirty="0" smtClean="0"/>
              <a:t>Entropy-based </a:t>
            </a:r>
            <a:r>
              <a:rPr lang="en-US" sz="2400" i="1" dirty="0" err="1" smtClean="0"/>
              <a:t>discretization</a:t>
            </a:r>
            <a:r>
              <a:rPr lang="en-US" sz="2400" i="1" dirty="0" smtClean="0"/>
              <a:t> is a supervised, top-down splitting technique.</a:t>
            </a:r>
          </a:p>
          <a:p>
            <a:r>
              <a:rPr lang="en-US" altLang="zh-CN" sz="2400" dirty="0" smtClean="0">
                <a:ea typeface="宋体" pitchFamily="2" charset="-122"/>
              </a:rPr>
              <a:t>Entropy measures the amount of information in a random variable</a:t>
            </a:r>
          </a:p>
          <a:p>
            <a:r>
              <a:rPr lang="en-US" altLang="zh-CN" dirty="0" smtClean="0">
                <a:ea typeface="宋体" pitchFamily="2" charset="-122"/>
              </a:rPr>
              <a:t>Using Entropy-based measure for attribute selection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Ex.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Decision tree construction</a:t>
            </a:r>
          </a:p>
          <a:p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Interval Merge by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</a:t>
            </a:r>
            <a:r>
              <a:rPr lang="en-US" altLang="zh-CN" baseline="30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i="1" dirty="0" err="1" smtClean="0"/>
              <a:t>ChiMerge</a:t>
            </a:r>
            <a:r>
              <a:rPr lang="en-US" sz="2000" i="1" dirty="0" smtClean="0"/>
              <a:t> is 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</a:t>
            </a:r>
            <a:r>
              <a:rPr lang="en-US" altLang="zh-CN" sz="2000" baseline="30000" dirty="0" smtClean="0">
                <a:ea typeface="宋体" pitchFamily="2" charset="-122"/>
              </a:rPr>
              <a:t>2 </a:t>
            </a:r>
            <a:r>
              <a:rPr lang="en-US" sz="2000" i="1" dirty="0" smtClean="0"/>
              <a:t>-based </a:t>
            </a:r>
            <a:r>
              <a:rPr lang="en-US" sz="2000" i="1" dirty="0" err="1" smtClean="0"/>
              <a:t>discretization</a:t>
            </a:r>
            <a:r>
              <a:rPr lang="en-US" sz="2000" i="1" dirty="0" smtClean="0"/>
              <a:t> method. </a:t>
            </a:r>
          </a:p>
          <a:p>
            <a:r>
              <a:rPr lang="en-US" sz="2000" dirty="0" smtClean="0"/>
              <a:t>Employs a bottom-up approach </a:t>
            </a:r>
          </a:p>
          <a:p>
            <a:r>
              <a:rPr lang="en-US" sz="2000" dirty="0" smtClean="0"/>
              <a:t> finds the best neighboring intervals and then merging these to form larger intervals, recursively. </a:t>
            </a:r>
          </a:p>
          <a:p>
            <a:r>
              <a:rPr lang="en-US" sz="2000" dirty="0" smtClean="0"/>
              <a:t>The method is supervised in that it uses class information. </a:t>
            </a:r>
          </a:p>
          <a:p>
            <a:r>
              <a:rPr lang="en-US" sz="2000" dirty="0" err="1" smtClean="0"/>
              <a:t>ChiMerge</a:t>
            </a:r>
            <a:r>
              <a:rPr lang="en-US" sz="2000" dirty="0" smtClean="0"/>
              <a:t> proceeds as follows.</a:t>
            </a:r>
          </a:p>
          <a:p>
            <a:r>
              <a:rPr lang="en-US" sz="2000" dirty="0" smtClean="0"/>
              <a:t> Initially, each distinct value of a numerical attribute </a:t>
            </a:r>
            <a:r>
              <a:rPr lang="en-US" sz="2000" i="1" dirty="0" smtClean="0"/>
              <a:t>A  </a:t>
            </a:r>
            <a:r>
              <a:rPr lang="en-US" sz="2000" dirty="0" smtClean="0"/>
              <a:t>is considered to be one interval. </a:t>
            </a:r>
          </a:p>
          <a:p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</a:t>
            </a:r>
            <a:r>
              <a:rPr lang="en-US" altLang="zh-CN" sz="2000" baseline="30000" dirty="0" smtClean="0">
                <a:ea typeface="宋体" pitchFamily="2" charset="-122"/>
              </a:rPr>
              <a:t>2 </a:t>
            </a:r>
            <a:r>
              <a:rPr lang="en-US" sz="2000" dirty="0" smtClean="0"/>
              <a:t> tests are performed for every pair of adjacent intervals.</a:t>
            </a:r>
          </a:p>
          <a:p>
            <a:r>
              <a:rPr lang="en-US" sz="2000" dirty="0" smtClean="0"/>
              <a:t>Adjacent intervals with the least 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</a:t>
            </a:r>
            <a:r>
              <a:rPr lang="en-US" altLang="zh-CN" sz="2000" baseline="30000" dirty="0" smtClean="0">
                <a:ea typeface="宋体" pitchFamily="2" charset="-122"/>
              </a:rPr>
              <a:t>2</a:t>
            </a:r>
            <a:r>
              <a:rPr lang="en-US" sz="2000" dirty="0" smtClean="0"/>
              <a:t> values are merged together, because low 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</a:t>
            </a:r>
            <a:r>
              <a:rPr lang="en-US" altLang="zh-CN" sz="2000" baseline="30000" dirty="0" smtClean="0">
                <a:ea typeface="宋体" pitchFamily="2" charset="-122"/>
              </a:rPr>
              <a:t>2</a:t>
            </a:r>
            <a:r>
              <a:rPr lang="en-US" sz="2000" dirty="0" smtClean="0"/>
              <a:t> values for   a pair indicate similar class distributions. </a:t>
            </a:r>
          </a:p>
          <a:p>
            <a:r>
              <a:rPr lang="en-US" sz="2000" dirty="0" smtClean="0"/>
              <a:t>This merging process proceeds recursively until  a predefined stopping criterion is met.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Cluster Analysis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Cluster analysis is a popular data </a:t>
            </a:r>
            <a:r>
              <a:rPr lang="en-US" dirty="0" err="1" smtClean="0"/>
              <a:t>discretization</a:t>
            </a:r>
            <a:r>
              <a:rPr lang="en-US" dirty="0" smtClean="0"/>
              <a:t> method. </a:t>
            </a:r>
          </a:p>
          <a:p>
            <a:r>
              <a:rPr lang="en-US" dirty="0" smtClean="0"/>
              <a:t>A clustering algorithm can be applied to </a:t>
            </a:r>
            <a:r>
              <a:rPr lang="en-US" dirty="0" err="1" smtClean="0"/>
              <a:t>discretize</a:t>
            </a:r>
            <a:r>
              <a:rPr lang="en-US" dirty="0" smtClean="0"/>
              <a:t> a numerical attribute, </a:t>
            </a:r>
            <a:r>
              <a:rPr lang="en-US" i="1" dirty="0" smtClean="0"/>
              <a:t>A, by partitioning the values of A into clusters </a:t>
            </a:r>
            <a:r>
              <a:rPr lang="en-US" dirty="0" smtClean="0"/>
              <a:t>or groups. </a:t>
            </a:r>
          </a:p>
          <a:p>
            <a:r>
              <a:rPr lang="en-US" dirty="0" smtClean="0"/>
              <a:t>Clustering takes the distribution of </a:t>
            </a:r>
            <a:r>
              <a:rPr lang="en-US" i="1" dirty="0" smtClean="0"/>
              <a:t>A into consideration, as well as the closeness  </a:t>
            </a:r>
            <a:r>
              <a:rPr lang="en-US" dirty="0" smtClean="0"/>
              <a:t>of data points, and therefore is able to produce high-quality </a:t>
            </a:r>
            <a:r>
              <a:rPr lang="en-US" dirty="0" err="1" smtClean="0"/>
              <a:t>discretization</a:t>
            </a:r>
            <a:r>
              <a:rPr lang="en-US" dirty="0" smtClean="0"/>
              <a:t> results.</a:t>
            </a:r>
          </a:p>
          <a:p>
            <a:r>
              <a:rPr lang="en-US" dirty="0" smtClean="0"/>
              <a:t>Clustering can be used to generate a concept hierarchy for </a:t>
            </a:r>
            <a:r>
              <a:rPr lang="en-US" i="1" dirty="0" smtClean="0"/>
              <a:t>A by following either a </a:t>
            </a:r>
            <a:r>
              <a:rPr lang="en-US" i="1" dirty="0" err="1" smtClean="0"/>
              <a:t>topdown</a:t>
            </a:r>
            <a:r>
              <a:rPr lang="en-US" i="1" dirty="0" smtClean="0"/>
              <a:t>  </a:t>
            </a:r>
            <a:r>
              <a:rPr lang="en-US" dirty="0" smtClean="0"/>
              <a:t>splitting strategy or a bottom-up merging strategy, where each cluster forms a node of the concept hierarchy.</a:t>
            </a:r>
          </a:p>
          <a:p>
            <a:r>
              <a:rPr lang="en-US" dirty="0" smtClean="0"/>
              <a:t> In the former, each initial cluster or partition may be further</a:t>
            </a:r>
          </a:p>
          <a:p>
            <a:pPr>
              <a:buNone/>
            </a:pPr>
            <a:r>
              <a:rPr lang="en-US" dirty="0" smtClean="0"/>
              <a:t>      decomposed into several </a:t>
            </a:r>
            <a:r>
              <a:rPr lang="en-US" dirty="0" err="1" smtClean="0"/>
              <a:t>subclusters</a:t>
            </a:r>
            <a:r>
              <a:rPr lang="en-US" dirty="0" smtClean="0"/>
              <a:t>, forming a lower level of the hierarchy.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/>
              <a:t>Discretization</a:t>
            </a:r>
            <a:r>
              <a:rPr lang="en-US" b="1" i="1" dirty="0" smtClean="0"/>
              <a:t> by intuitive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3-4-5 rule can be used to segment numeric data into 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relatively uniform, “natural” intervals.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dirty="0" smtClean="0"/>
              <a:t>* If an interval covers 3, 6, 7 or 9 distinct values at the most significant digit, partition the range into 3 </a:t>
            </a:r>
            <a:r>
              <a:rPr lang="en-US" dirty="0" err="1" smtClean="0"/>
              <a:t>equi</a:t>
            </a:r>
            <a:r>
              <a:rPr lang="en-US" dirty="0" smtClean="0"/>
              <a:t>-width intervals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dirty="0" smtClean="0"/>
              <a:t>* If it covers 2, 4, or 8 distinct values at the most significant digit, partition the range into 4 intervals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dirty="0" smtClean="0"/>
              <a:t>* If it covers 1, 5, or 10 distinct values at the most significant digit, partition the range into 5 intervals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1" y="666750"/>
            <a:ext cx="1109472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" y="933450"/>
            <a:ext cx="9621203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Suppose that profit data values for year 2017 for a company range from -3,51,976 to +4,70,00,896.</a:t>
            </a:r>
          </a:p>
          <a:p>
            <a:r>
              <a:rPr lang="en-US" dirty="0" smtClean="0"/>
              <a:t>For practical purpose of avoiding noise, extremely high or extremely low values are not considered. So first we need to smooth out our data. Let’s discard bottom 5% and top 5% values.</a:t>
            </a:r>
          </a:p>
          <a:p>
            <a:r>
              <a:rPr lang="en-US" dirty="0" smtClean="0"/>
              <a:t>Suppose after discarding above data new values for LOW = -159876 and HIGH = 1838761.</a:t>
            </a:r>
          </a:p>
          <a:p>
            <a:r>
              <a:rPr lang="en-US" dirty="0" smtClean="0"/>
              <a:t>Most Significant Digit or MSD is at million position, see highlighted digit : –</a:t>
            </a:r>
            <a:r>
              <a:rPr lang="en-US" b="1" dirty="0" smtClean="0"/>
              <a:t>1</a:t>
            </a:r>
            <a:r>
              <a:rPr lang="en-US" dirty="0" smtClean="0"/>
              <a:t>59876 and </a:t>
            </a:r>
            <a:r>
              <a:rPr lang="en-US" b="1" dirty="0" smtClean="0"/>
              <a:t>1</a:t>
            </a:r>
            <a:r>
              <a:rPr lang="en-US" dirty="0" smtClean="0"/>
              <a:t>838761.</a:t>
            </a:r>
          </a:p>
          <a:p>
            <a:r>
              <a:rPr lang="en-US" dirty="0" smtClean="0"/>
              <a:t>Next step is to </a:t>
            </a:r>
            <a:r>
              <a:rPr lang="en-US" i="1" dirty="0" smtClean="0"/>
              <a:t>round down</a:t>
            </a:r>
            <a:r>
              <a:rPr lang="en-US" dirty="0" smtClean="0"/>
              <a:t> LOW and </a:t>
            </a:r>
            <a:r>
              <a:rPr lang="en-US" i="1" dirty="0" smtClean="0"/>
              <a:t>round up</a:t>
            </a:r>
            <a:r>
              <a:rPr lang="en-US" dirty="0" smtClean="0"/>
              <a:t> HIGH to MSD that million position. So LOW = -1000000 and HIGH = 2000000. -1000000 is nearest down million to -159876 and 2000000 is nearest up million to 1838761.</a:t>
            </a:r>
          </a:p>
          <a:p>
            <a:r>
              <a:rPr lang="en-US" dirty="0" smtClean="0"/>
              <a:t>Now let’s identify range of this interval. Range = HIGH – LOW that is 2000000 – (-1000000) = 3000000. We consider only MSD here which is 3.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Now that we know range MSD = 3, we can apply rule #1.</a:t>
            </a:r>
          </a:p>
          <a:p>
            <a:r>
              <a:rPr lang="en-US" dirty="0" smtClean="0"/>
              <a:t>Rule #1 says that we can divide this interval into three equal size intervals:</a:t>
            </a:r>
          </a:p>
          <a:p>
            <a:pPr lvl="1"/>
            <a:r>
              <a:rPr lang="en-US" dirty="0" smtClean="0"/>
              <a:t>Interval 1 : -1000000 to 0</a:t>
            </a:r>
          </a:p>
          <a:p>
            <a:pPr lvl="1"/>
            <a:r>
              <a:rPr lang="en-US" dirty="0" smtClean="0"/>
              <a:t>Interval 2 : 0 to 1000000</a:t>
            </a:r>
          </a:p>
          <a:p>
            <a:pPr lvl="1"/>
            <a:r>
              <a:rPr lang="en-US" dirty="0" smtClean="0"/>
              <a:t>Interval 3 : 1000000 to 2000000</a:t>
            </a:r>
          </a:p>
          <a:p>
            <a:r>
              <a:rPr lang="en-US" dirty="0" smtClean="0"/>
              <a:t>You should be thinking how 0 can be part of multiple intervals? You’re right! We should represent it as follows:</a:t>
            </a:r>
          </a:p>
          <a:p>
            <a:pPr lvl="1"/>
            <a:r>
              <a:rPr lang="en-US" dirty="0" smtClean="0"/>
              <a:t>Interval 1 : (-1000000 … 0]</a:t>
            </a:r>
          </a:p>
          <a:p>
            <a:pPr lvl="1"/>
            <a:r>
              <a:rPr lang="en-US" dirty="0" smtClean="0"/>
              <a:t>Interval 2 : (0 … 1000000]</a:t>
            </a:r>
          </a:p>
          <a:p>
            <a:pPr lvl="1"/>
            <a:r>
              <a:rPr lang="en-US" dirty="0" smtClean="0"/>
              <a:t>Interval 3 : (1000000 … 2000000]</a:t>
            </a:r>
          </a:p>
          <a:p>
            <a:pPr lvl="1"/>
            <a:r>
              <a:rPr lang="en-US" dirty="0" smtClean="0"/>
              <a:t>Here (</a:t>
            </a:r>
            <a:r>
              <a:rPr lang="en-US" i="1" dirty="0" smtClean="0"/>
              <a:t>a … b</a:t>
            </a:r>
            <a:r>
              <a:rPr lang="en-US" dirty="0" smtClean="0"/>
              <a:t>] denotes range that excludes </a:t>
            </a:r>
            <a:r>
              <a:rPr lang="en-US" i="1" dirty="0" smtClean="0"/>
              <a:t>a</a:t>
            </a:r>
            <a:r>
              <a:rPr lang="en-US" dirty="0" smtClean="0"/>
              <a:t> but includes </a:t>
            </a:r>
            <a:r>
              <a:rPr lang="en-US" i="1" dirty="0" smtClean="0"/>
              <a:t>b</a:t>
            </a:r>
            <a:r>
              <a:rPr lang="en-US" dirty="0" smtClean="0"/>
              <a:t>. ( , ]  is notation for half-open interval.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69975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Data cube aggregation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1069975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 </a:t>
            </a:r>
            <a:r>
              <a:rPr lang="en-IN" dirty="0" smtClean="0"/>
              <a:t>A data cube allows data to be modelled and viewed in multiple dimensions. </a:t>
            </a:r>
          </a:p>
          <a:p>
            <a:pPr>
              <a:buNone/>
            </a:pPr>
            <a:r>
              <a:rPr lang="en-US" dirty="0" smtClean="0"/>
              <a:t>Data cubes store multidimensional aggregated information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492" y="3352799"/>
            <a:ext cx="5828241" cy="2819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Suppose that profits at different branches of All Electronics for the year 2004 cover a wide </a:t>
            </a:r>
            <a:endParaRPr lang="en-US" dirty="0" smtClean="0"/>
          </a:p>
          <a:p>
            <a:r>
              <a:rPr lang="en-IN" dirty="0" smtClean="0"/>
              <a:t>range, from $-351 to $4,700.</a:t>
            </a:r>
          </a:p>
          <a:p>
            <a:r>
              <a:rPr lang="en-US" dirty="0" smtClean="0"/>
              <a:t> The data within the 5th percentile and 95th </a:t>
            </a:r>
          </a:p>
          <a:p>
            <a:r>
              <a:rPr lang="en-US" dirty="0" smtClean="0"/>
              <a:t>percentile are between   $-159 and $1,838. Partition the above data </a:t>
            </a:r>
            <a:r>
              <a:rPr lang="en-IN" dirty="0" err="1" smtClean="0"/>
              <a:t>range,ie</a:t>
            </a:r>
            <a:r>
              <a:rPr lang="en-IN" dirty="0" smtClean="0"/>
              <a:t>   </a:t>
            </a:r>
          </a:p>
          <a:p>
            <a:pPr>
              <a:buNone/>
            </a:pPr>
            <a:r>
              <a:rPr lang="en-IN" dirty="0" smtClean="0"/>
              <a:t>          $-351 to $4,700  </a:t>
            </a:r>
            <a:r>
              <a:rPr lang="en-US" dirty="0" smtClean="0"/>
              <a:t>using 3-4-5 rule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Multidimensional Data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912" y="2033517"/>
            <a:ext cx="6221524" cy="443552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Data warehouses and OLAP tools are based on a </a:t>
            </a:r>
            <a:r>
              <a:rPr lang="en-IN" sz="2400" b="1" i="1" dirty="0" smtClean="0"/>
              <a:t>multidimensional data model.</a:t>
            </a:r>
          </a:p>
          <a:p>
            <a:r>
              <a:rPr lang="en-IN" sz="2400" dirty="0" smtClean="0"/>
              <a:t>This model views data in the form of a </a:t>
            </a:r>
            <a:r>
              <a:rPr lang="en-IN" sz="2400" b="1" i="1" dirty="0" smtClean="0"/>
              <a:t>data cube.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/>
              <a:t>an n-Dimensional base cube is called a </a:t>
            </a:r>
            <a:r>
              <a:rPr lang="en-US" sz="2400" dirty="0">
                <a:solidFill>
                  <a:srgbClr val="C00000"/>
                </a:solidFill>
              </a:rPr>
              <a:t>base cuboid 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/>
              <a:t>The top most 0-D cuboid, which holds the highest-level of summarization, is called the </a:t>
            </a:r>
            <a:r>
              <a:rPr lang="en-US" sz="2400" dirty="0">
                <a:solidFill>
                  <a:srgbClr val="C00000"/>
                </a:solidFill>
              </a:rPr>
              <a:t>apex cuboid  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/>
              <a:t>The lattice of cuboids forms a data cube</a:t>
            </a:r>
          </a:p>
          <a:p>
            <a:endParaRPr lang="en-IN" sz="24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437" y="2033517"/>
            <a:ext cx="4618891" cy="414891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F326-11A2-4003-9BF2-8728BA42AAB3}" type="datetime3">
              <a:rPr lang="en-US" smtClean="0"/>
              <a:pPr/>
              <a:t>6 April 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Sarju S, Dep. of CSE, SJCET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5446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09" y="288133"/>
            <a:ext cx="7946335" cy="51435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Cube: A Lattice of Cuboids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19201"/>
            <a:ext cx="6324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123969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09" y="288133"/>
            <a:ext cx="7946335" cy="51435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Cube: A Lattice of Cuboids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87864" name="Text Box 56"/>
          <p:cNvSpPr txBox="1">
            <a:spLocks noChangeArrowheads="1"/>
          </p:cNvSpPr>
          <p:nvPr/>
        </p:nvSpPr>
        <p:spPr bwMode="auto">
          <a:xfrm>
            <a:off x="1219200" y="3657600"/>
            <a:ext cx="8066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time,item</a:t>
            </a:r>
            <a:endParaRPr lang="en-US" altLang="zh-CN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87870" name="Text Box 62"/>
          <p:cNvSpPr txBox="1">
            <a:spLocks noChangeArrowheads="1"/>
          </p:cNvSpPr>
          <p:nvPr/>
        </p:nvSpPr>
        <p:spPr bwMode="auto">
          <a:xfrm>
            <a:off x="1619012" y="4561287"/>
            <a:ext cx="13676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latin typeface="Times New Roman" panose="02020603050405020304" pitchFamily="18" charset="0"/>
                <a:ea typeface="SimSun" panose="02010600030101010101" pitchFamily="2" charset="-122"/>
              </a:rPr>
              <a:t>time,item,location</a:t>
            </a:r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87875" name="Text Box 67"/>
          <p:cNvSpPr txBox="1">
            <a:spLocks noChangeArrowheads="1"/>
          </p:cNvSpPr>
          <p:nvPr/>
        </p:nvSpPr>
        <p:spPr bwMode="auto">
          <a:xfrm>
            <a:off x="3417576" y="5314953"/>
            <a:ext cx="20601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latin typeface="Times New Roman" panose="02020603050405020304" pitchFamily="18" charset="0"/>
                <a:ea typeface="SimSun" panose="02010600030101010101" pitchFamily="2" charset="-122"/>
              </a:rPr>
              <a:t>time, item, location, supplier</a:t>
            </a:r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2080261" y="2000254"/>
            <a:ext cx="7675604" cy="3361135"/>
            <a:chOff x="384" y="1209"/>
            <a:chExt cx="4959" cy="2823"/>
          </a:xfrm>
        </p:grpSpPr>
        <p:sp>
          <p:nvSpPr>
            <p:cNvPr id="887811" name="AutoShape 3"/>
            <p:cNvSpPr>
              <a:spLocks noChangeArrowheads="1"/>
            </p:cNvSpPr>
            <p:nvPr/>
          </p:nvSpPr>
          <p:spPr bwMode="auto">
            <a:xfrm>
              <a:off x="1872" y="1440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12" name="AutoShape 4"/>
            <p:cNvSpPr>
              <a:spLocks noChangeArrowheads="1"/>
            </p:cNvSpPr>
            <p:nvPr/>
          </p:nvSpPr>
          <p:spPr bwMode="auto">
            <a:xfrm>
              <a:off x="81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13" name="AutoShape 5"/>
            <p:cNvSpPr>
              <a:spLocks noChangeArrowheads="1"/>
            </p:cNvSpPr>
            <p:nvPr/>
          </p:nvSpPr>
          <p:spPr bwMode="auto">
            <a:xfrm>
              <a:off x="153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14" name="AutoShape 6"/>
            <p:cNvSpPr>
              <a:spLocks noChangeArrowheads="1"/>
            </p:cNvSpPr>
            <p:nvPr/>
          </p:nvSpPr>
          <p:spPr bwMode="auto">
            <a:xfrm>
              <a:off x="225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15" name="AutoShape 7"/>
            <p:cNvSpPr>
              <a:spLocks noChangeArrowheads="1"/>
            </p:cNvSpPr>
            <p:nvPr/>
          </p:nvSpPr>
          <p:spPr bwMode="auto">
            <a:xfrm>
              <a:off x="1728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16" name="AutoShape 8"/>
            <p:cNvSpPr>
              <a:spLocks noChangeArrowheads="1"/>
            </p:cNvSpPr>
            <p:nvPr/>
          </p:nvSpPr>
          <p:spPr bwMode="auto">
            <a:xfrm>
              <a:off x="297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17" name="AutoShape 9"/>
            <p:cNvSpPr>
              <a:spLocks noChangeArrowheads="1"/>
            </p:cNvSpPr>
            <p:nvPr/>
          </p:nvSpPr>
          <p:spPr bwMode="auto">
            <a:xfrm>
              <a:off x="2400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18" name="AutoShape 10"/>
            <p:cNvSpPr>
              <a:spLocks noChangeArrowheads="1"/>
            </p:cNvSpPr>
            <p:nvPr/>
          </p:nvSpPr>
          <p:spPr bwMode="auto">
            <a:xfrm>
              <a:off x="105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19" name="AutoShape 11"/>
            <p:cNvSpPr>
              <a:spLocks noChangeArrowheads="1"/>
            </p:cNvSpPr>
            <p:nvPr/>
          </p:nvSpPr>
          <p:spPr bwMode="auto">
            <a:xfrm>
              <a:off x="384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20" name="AutoShape 12"/>
            <p:cNvSpPr>
              <a:spLocks noChangeArrowheads="1"/>
            </p:cNvSpPr>
            <p:nvPr/>
          </p:nvSpPr>
          <p:spPr bwMode="auto">
            <a:xfrm>
              <a:off x="2880" y="2016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21" name="AutoShape 13"/>
            <p:cNvSpPr>
              <a:spLocks noChangeArrowheads="1"/>
            </p:cNvSpPr>
            <p:nvPr/>
          </p:nvSpPr>
          <p:spPr bwMode="auto">
            <a:xfrm>
              <a:off x="816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22" name="AutoShape 14"/>
            <p:cNvSpPr>
              <a:spLocks noChangeArrowheads="1"/>
            </p:cNvSpPr>
            <p:nvPr/>
          </p:nvSpPr>
          <p:spPr bwMode="auto">
            <a:xfrm>
              <a:off x="3552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23" name="AutoShape 15"/>
            <p:cNvSpPr>
              <a:spLocks noChangeArrowheads="1"/>
            </p:cNvSpPr>
            <p:nvPr/>
          </p:nvSpPr>
          <p:spPr bwMode="auto">
            <a:xfrm>
              <a:off x="1920" y="388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24" name="AutoShape 16"/>
            <p:cNvSpPr>
              <a:spLocks noChangeArrowheads="1"/>
            </p:cNvSpPr>
            <p:nvPr/>
          </p:nvSpPr>
          <p:spPr bwMode="auto">
            <a:xfrm>
              <a:off x="2784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25" name="AutoShape 17"/>
            <p:cNvSpPr>
              <a:spLocks noChangeArrowheads="1"/>
            </p:cNvSpPr>
            <p:nvPr/>
          </p:nvSpPr>
          <p:spPr bwMode="auto">
            <a:xfrm>
              <a:off x="2112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26" name="AutoShape 18"/>
            <p:cNvSpPr>
              <a:spLocks noChangeArrowheads="1"/>
            </p:cNvSpPr>
            <p:nvPr/>
          </p:nvSpPr>
          <p:spPr bwMode="auto">
            <a:xfrm>
              <a:off x="1440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27" name="Text Box 19"/>
            <p:cNvSpPr txBox="1">
              <a:spLocks noChangeArrowheads="1"/>
            </p:cNvSpPr>
            <p:nvPr/>
          </p:nvSpPr>
          <p:spPr bwMode="auto">
            <a:xfrm>
              <a:off x="1744" y="1209"/>
              <a:ext cx="24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500">
                  <a:latin typeface="Times New Roman" panose="02020603050405020304" pitchFamily="18" charset="0"/>
                  <a:ea typeface="SimSun" panose="02010600030101010101" pitchFamily="2" charset="-122"/>
                </a:rPr>
                <a:t>all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28" name="Text Box 20"/>
            <p:cNvSpPr txBox="1">
              <a:spLocks noChangeArrowheads="1"/>
            </p:cNvSpPr>
            <p:nvPr/>
          </p:nvSpPr>
          <p:spPr bwMode="auto">
            <a:xfrm>
              <a:off x="758" y="1737"/>
              <a:ext cx="33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500">
                  <a:latin typeface="Times New Roman" panose="02020603050405020304" pitchFamily="18" charset="0"/>
                  <a:ea typeface="SimSun" panose="02010600030101010101" pitchFamily="2" charset="-122"/>
                </a:rPr>
                <a:t>time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29" name="Text Box 21"/>
            <p:cNvSpPr txBox="1">
              <a:spLocks noChangeArrowheads="1"/>
            </p:cNvSpPr>
            <p:nvPr/>
          </p:nvSpPr>
          <p:spPr bwMode="auto">
            <a:xfrm>
              <a:off x="1478" y="1737"/>
              <a:ext cx="33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5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item</a:t>
              </a:r>
              <a:endParaRPr lang="en-US" altLang="zh-CN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30" name="Text Box 22"/>
            <p:cNvSpPr txBox="1">
              <a:spLocks noChangeArrowheads="1"/>
            </p:cNvSpPr>
            <p:nvPr/>
          </p:nvSpPr>
          <p:spPr bwMode="auto">
            <a:xfrm>
              <a:off x="2198" y="1737"/>
              <a:ext cx="51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500">
                  <a:latin typeface="Times New Roman" panose="02020603050405020304" pitchFamily="18" charset="0"/>
                  <a:ea typeface="SimSun" panose="02010600030101010101" pitchFamily="2" charset="-122"/>
                </a:rPr>
                <a:t>location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31" name="Text Box 23"/>
            <p:cNvSpPr txBox="1">
              <a:spLocks noChangeArrowheads="1"/>
            </p:cNvSpPr>
            <p:nvPr/>
          </p:nvSpPr>
          <p:spPr bwMode="auto">
            <a:xfrm>
              <a:off x="2918" y="1737"/>
              <a:ext cx="51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500">
                  <a:latin typeface="Times New Roman" panose="02020603050405020304" pitchFamily="18" charset="0"/>
                  <a:ea typeface="SimSun" panose="02010600030101010101" pitchFamily="2" charset="-122"/>
                </a:rPr>
                <a:t>supplier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32" name="Line 24"/>
            <p:cNvSpPr>
              <a:spLocks noChangeShapeType="1"/>
            </p:cNvSpPr>
            <p:nvPr/>
          </p:nvSpPr>
          <p:spPr bwMode="auto">
            <a:xfrm flipH="1">
              <a:off x="864" y="1488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33" name="Line 25"/>
            <p:cNvSpPr>
              <a:spLocks noChangeShapeType="1"/>
            </p:cNvSpPr>
            <p:nvPr/>
          </p:nvSpPr>
          <p:spPr bwMode="auto">
            <a:xfrm flipH="1">
              <a:off x="1632" y="1488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34" name="Line 26"/>
            <p:cNvSpPr>
              <a:spLocks noChangeShapeType="1"/>
            </p:cNvSpPr>
            <p:nvPr/>
          </p:nvSpPr>
          <p:spPr bwMode="auto">
            <a:xfrm>
              <a:off x="1920" y="148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35" name="Line 27"/>
            <p:cNvSpPr>
              <a:spLocks noChangeShapeType="1"/>
            </p:cNvSpPr>
            <p:nvPr/>
          </p:nvSpPr>
          <p:spPr bwMode="auto">
            <a:xfrm>
              <a:off x="1920" y="1488"/>
              <a:ext cx="105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36" name="Line 28"/>
            <p:cNvSpPr>
              <a:spLocks noChangeShapeType="1"/>
            </p:cNvSpPr>
            <p:nvPr/>
          </p:nvSpPr>
          <p:spPr bwMode="auto">
            <a:xfrm flipH="1">
              <a:off x="432" y="2016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37" name="Line 29"/>
            <p:cNvSpPr>
              <a:spLocks noChangeShapeType="1"/>
            </p:cNvSpPr>
            <p:nvPr/>
          </p:nvSpPr>
          <p:spPr bwMode="auto">
            <a:xfrm>
              <a:off x="864" y="201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38" name="Line 30"/>
            <p:cNvSpPr>
              <a:spLocks noChangeShapeType="1"/>
            </p:cNvSpPr>
            <p:nvPr/>
          </p:nvSpPr>
          <p:spPr bwMode="auto">
            <a:xfrm>
              <a:off x="864" y="2016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39" name="Line 31"/>
            <p:cNvSpPr>
              <a:spLocks noChangeShapeType="1"/>
            </p:cNvSpPr>
            <p:nvPr/>
          </p:nvSpPr>
          <p:spPr bwMode="auto">
            <a:xfrm flipH="1">
              <a:off x="432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40" name="Line 32"/>
            <p:cNvSpPr>
              <a:spLocks noChangeShapeType="1"/>
            </p:cNvSpPr>
            <p:nvPr/>
          </p:nvSpPr>
          <p:spPr bwMode="auto">
            <a:xfrm>
              <a:off x="1632" y="2016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41" name="Line 33"/>
            <p:cNvSpPr>
              <a:spLocks noChangeShapeType="1"/>
            </p:cNvSpPr>
            <p:nvPr/>
          </p:nvSpPr>
          <p:spPr bwMode="auto">
            <a:xfrm>
              <a:off x="1632" y="2016"/>
              <a:ext cx="13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42" name="Line 34"/>
            <p:cNvSpPr>
              <a:spLocks noChangeShapeType="1"/>
            </p:cNvSpPr>
            <p:nvPr/>
          </p:nvSpPr>
          <p:spPr bwMode="auto">
            <a:xfrm>
              <a:off x="2304" y="2016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43" name="Line 35"/>
            <p:cNvSpPr>
              <a:spLocks noChangeShapeType="1"/>
            </p:cNvSpPr>
            <p:nvPr/>
          </p:nvSpPr>
          <p:spPr bwMode="auto">
            <a:xfrm>
              <a:off x="2304" y="2016"/>
              <a:ext cx="12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45" name="Line 37"/>
            <p:cNvSpPr>
              <a:spLocks noChangeShapeType="1"/>
            </p:cNvSpPr>
            <p:nvPr/>
          </p:nvSpPr>
          <p:spPr bwMode="auto">
            <a:xfrm flipH="1">
              <a:off x="1776" y="2064"/>
              <a:ext cx="120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46" name="Line 38"/>
            <p:cNvSpPr>
              <a:spLocks noChangeShapeType="1"/>
            </p:cNvSpPr>
            <p:nvPr/>
          </p:nvSpPr>
          <p:spPr bwMode="auto">
            <a:xfrm>
              <a:off x="2976" y="2064"/>
              <a:ext cx="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47" name="Line 39"/>
            <p:cNvSpPr>
              <a:spLocks noChangeShapeType="1"/>
            </p:cNvSpPr>
            <p:nvPr/>
          </p:nvSpPr>
          <p:spPr bwMode="auto">
            <a:xfrm>
              <a:off x="2976" y="206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48" name="Line 40"/>
            <p:cNvSpPr>
              <a:spLocks noChangeShapeType="1"/>
            </p:cNvSpPr>
            <p:nvPr/>
          </p:nvSpPr>
          <p:spPr bwMode="auto">
            <a:xfrm>
              <a:off x="432" y="2640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49" name="Line 41"/>
            <p:cNvSpPr>
              <a:spLocks noChangeShapeType="1"/>
            </p:cNvSpPr>
            <p:nvPr/>
          </p:nvSpPr>
          <p:spPr bwMode="auto">
            <a:xfrm>
              <a:off x="432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50" name="Line 42"/>
            <p:cNvSpPr>
              <a:spLocks noChangeShapeType="1"/>
            </p:cNvSpPr>
            <p:nvPr/>
          </p:nvSpPr>
          <p:spPr bwMode="auto">
            <a:xfrm flipH="1">
              <a:off x="864" y="2640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51" name="Line 43"/>
            <p:cNvSpPr>
              <a:spLocks noChangeShapeType="1"/>
            </p:cNvSpPr>
            <p:nvPr/>
          </p:nvSpPr>
          <p:spPr bwMode="auto">
            <a:xfrm>
              <a:off x="1104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52" name="Line 44"/>
            <p:cNvSpPr>
              <a:spLocks noChangeShapeType="1"/>
            </p:cNvSpPr>
            <p:nvPr/>
          </p:nvSpPr>
          <p:spPr bwMode="auto">
            <a:xfrm flipH="1">
              <a:off x="1488" y="2640"/>
              <a:ext cx="28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53" name="Line 45"/>
            <p:cNvSpPr>
              <a:spLocks noChangeShapeType="1"/>
            </p:cNvSpPr>
            <p:nvPr/>
          </p:nvSpPr>
          <p:spPr bwMode="auto">
            <a:xfrm>
              <a:off x="1776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54" name="Line 46"/>
            <p:cNvSpPr>
              <a:spLocks noChangeShapeType="1"/>
            </p:cNvSpPr>
            <p:nvPr/>
          </p:nvSpPr>
          <p:spPr bwMode="auto">
            <a:xfrm flipH="1">
              <a:off x="864" y="2640"/>
              <a:ext cx="15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55" name="Line 47"/>
            <p:cNvSpPr>
              <a:spLocks noChangeShapeType="1"/>
            </p:cNvSpPr>
            <p:nvPr/>
          </p:nvSpPr>
          <p:spPr bwMode="auto">
            <a:xfrm>
              <a:off x="2448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56" name="Line 48"/>
            <p:cNvSpPr>
              <a:spLocks noChangeShapeType="1"/>
            </p:cNvSpPr>
            <p:nvPr/>
          </p:nvSpPr>
          <p:spPr bwMode="auto">
            <a:xfrm flipH="1">
              <a:off x="1488" y="2640"/>
              <a:ext cx="15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57" name="Line 49"/>
            <p:cNvSpPr>
              <a:spLocks noChangeShapeType="1"/>
            </p:cNvSpPr>
            <p:nvPr/>
          </p:nvSpPr>
          <p:spPr bwMode="auto">
            <a:xfrm flipH="1">
              <a:off x="2832" y="2640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58" name="Line 50"/>
            <p:cNvSpPr>
              <a:spLocks noChangeShapeType="1"/>
            </p:cNvSpPr>
            <p:nvPr/>
          </p:nvSpPr>
          <p:spPr bwMode="auto">
            <a:xfrm flipH="1">
              <a:off x="2832" y="2640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59" name="Line 51"/>
            <p:cNvSpPr>
              <a:spLocks noChangeShapeType="1"/>
            </p:cNvSpPr>
            <p:nvPr/>
          </p:nvSpPr>
          <p:spPr bwMode="auto">
            <a:xfrm flipH="1">
              <a:off x="2160" y="2640"/>
              <a:ext cx="14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60" name="Line 52"/>
            <p:cNvSpPr>
              <a:spLocks noChangeShapeType="1"/>
            </p:cNvSpPr>
            <p:nvPr/>
          </p:nvSpPr>
          <p:spPr bwMode="auto">
            <a:xfrm>
              <a:off x="864" y="3360"/>
              <a:ext cx="110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61" name="Line 53"/>
            <p:cNvSpPr>
              <a:spLocks noChangeShapeType="1"/>
            </p:cNvSpPr>
            <p:nvPr/>
          </p:nvSpPr>
          <p:spPr bwMode="auto">
            <a:xfrm>
              <a:off x="1488" y="3312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62" name="Line 54"/>
            <p:cNvSpPr>
              <a:spLocks noChangeShapeType="1"/>
            </p:cNvSpPr>
            <p:nvPr/>
          </p:nvSpPr>
          <p:spPr bwMode="auto">
            <a:xfrm flipH="1">
              <a:off x="2016" y="331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63" name="Line 55"/>
            <p:cNvSpPr>
              <a:spLocks noChangeShapeType="1"/>
            </p:cNvSpPr>
            <p:nvPr/>
          </p:nvSpPr>
          <p:spPr bwMode="auto">
            <a:xfrm flipH="1">
              <a:off x="1968" y="3360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65" name="Text Box 57"/>
            <p:cNvSpPr txBox="1">
              <a:spLocks noChangeArrowheads="1"/>
            </p:cNvSpPr>
            <p:nvPr/>
          </p:nvSpPr>
          <p:spPr bwMode="auto">
            <a:xfrm>
              <a:off x="806" y="2343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time,location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66" name="Text Box 58"/>
            <p:cNvSpPr txBox="1">
              <a:spLocks noChangeArrowheads="1"/>
            </p:cNvSpPr>
            <p:nvPr/>
          </p:nvSpPr>
          <p:spPr bwMode="auto">
            <a:xfrm>
              <a:off x="1430" y="2679"/>
              <a:ext cx="68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time,supplier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67" name="Text Box 59"/>
            <p:cNvSpPr txBox="1">
              <a:spLocks noChangeArrowheads="1"/>
            </p:cNvSpPr>
            <p:nvPr/>
          </p:nvSpPr>
          <p:spPr bwMode="auto">
            <a:xfrm>
              <a:off x="2102" y="2343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latin typeface="Times New Roman" panose="02020603050405020304" pitchFamily="18" charset="0"/>
                  <a:ea typeface="SimSun" panose="02010600030101010101" pitchFamily="2" charset="-122"/>
                </a:rPr>
                <a:t>item,location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68" name="Text Box 60"/>
            <p:cNvSpPr txBox="1">
              <a:spLocks noChangeArrowheads="1"/>
            </p:cNvSpPr>
            <p:nvPr/>
          </p:nvSpPr>
          <p:spPr bwMode="auto">
            <a:xfrm>
              <a:off x="2678" y="2727"/>
              <a:ext cx="68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latin typeface="Times New Roman" panose="02020603050405020304" pitchFamily="18" charset="0"/>
                  <a:ea typeface="SimSun" panose="02010600030101010101" pitchFamily="2" charset="-122"/>
                </a:rPr>
                <a:t>item,supplier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69" name="Text Box 61"/>
            <p:cNvSpPr txBox="1">
              <a:spLocks noChangeArrowheads="1"/>
            </p:cNvSpPr>
            <p:nvPr/>
          </p:nvSpPr>
          <p:spPr bwMode="auto">
            <a:xfrm>
              <a:off x="3398" y="2343"/>
              <a:ext cx="8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latin typeface="Times New Roman" panose="02020603050405020304" pitchFamily="18" charset="0"/>
                  <a:ea typeface="SimSun" panose="02010600030101010101" pitchFamily="2" charset="-122"/>
                </a:rPr>
                <a:t>location,supplier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71" name="Text Box 63"/>
            <p:cNvSpPr txBox="1">
              <a:spLocks noChangeArrowheads="1"/>
            </p:cNvSpPr>
            <p:nvPr/>
          </p:nvSpPr>
          <p:spPr bwMode="auto">
            <a:xfrm>
              <a:off x="1046" y="3463"/>
              <a:ext cx="79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05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time,item,supplier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72" name="Text Box 64"/>
            <p:cNvSpPr txBox="1">
              <a:spLocks noChangeArrowheads="1"/>
            </p:cNvSpPr>
            <p:nvPr/>
          </p:nvSpPr>
          <p:spPr bwMode="auto">
            <a:xfrm>
              <a:off x="1728" y="3024"/>
              <a:ext cx="92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05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time,location,supplier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74" name="Text Box 66"/>
            <p:cNvSpPr txBox="1">
              <a:spLocks noChangeArrowheads="1"/>
            </p:cNvSpPr>
            <p:nvPr/>
          </p:nvSpPr>
          <p:spPr bwMode="auto">
            <a:xfrm>
              <a:off x="2486" y="3447"/>
              <a:ext cx="104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 dirty="0" err="1">
                  <a:latin typeface="Times New Roman" panose="02020603050405020304" pitchFamily="18" charset="0"/>
                  <a:ea typeface="SimSun" panose="02010600030101010101" pitchFamily="2" charset="-122"/>
                </a:rPr>
                <a:t>item,location,supplier</a:t>
              </a:r>
              <a:endParaRPr lang="en-US" altLang="zh-CN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76" name="Text Box 68"/>
            <p:cNvSpPr txBox="1">
              <a:spLocks noChangeArrowheads="1"/>
            </p:cNvSpPr>
            <p:nvPr/>
          </p:nvSpPr>
          <p:spPr bwMode="auto">
            <a:xfrm>
              <a:off x="4320" y="1296"/>
              <a:ext cx="99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5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0-</a:t>
              </a:r>
              <a:r>
                <a:rPr lang="en-US" altLang="zh-CN" sz="15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D(apex) </a:t>
              </a:r>
              <a:r>
                <a:rPr lang="en-US" altLang="zh-CN" sz="150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cuboid</a:t>
              </a:r>
              <a:endPara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77" name="Text Box 69"/>
            <p:cNvSpPr txBox="1">
              <a:spLocks noChangeArrowheads="1"/>
            </p:cNvSpPr>
            <p:nvPr/>
          </p:nvSpPr>
          <p:spPr bwMode="auto">
            <a:xfrm>
              <a:off x="4310" y="1881"/>
              <a:ext cx="73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500">
                  <a:latin typeface="Times New Roman" panose="02020603050405020304" pitchFamily="18" charset="0"/>
                  <a:ea typeface="SimSun" panose="02010600030101010101" pitchFamily="2" charset="-122"/>
                </a:rPr>
                <a:t>1-</a:t>
              </a:r>
              <a:r>
                <a:rPr lang="en-US" altLang="zh-CN" sz="1500">
                  <a:latin typeface="Times New Roman" panose="02020603050405020304" pitchFamily="18" charset="0"/>
                  <a:ea typeface="SimSun" panose="02010600030101010101" pitchFamily="2" charset="-122"/>
                </a:rPr>
                <a:t>D cuboids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78" name="Text Box 70"/>
            <p:cNvSpPr txBox="1">
              <a:spLocks noChangeArrowheads="1"/>
            </p:cNvSpPr>
            <p:nvPr/>
          </p:nvSpPr>
          <p:spPr bwMode="auto">
            <a:xfrm>
              <a:off x="4310" y="2553"/>
              <a:ext cx="73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500">
                  <a:latin typeface="Times New Roman" panose="02020603050405020304" pitchFamily="18" charset="0"/>
                  <a:ea typeface="SimSun" panose="02010600030101010101" pitchFamily="2" charset="-122"/>
                </a:rPr>
                <a:t>2-</a:t>
              </a:r>
              <a:r>
                <a:rPr lang="en-US" altLang="zh-CN" sz="1500">
                  <a:latin typeface="Times New Roman" panose="02020603050405020304" pitchFamily="18" charset="0"/>
                  <a:ea typeface="SimSun" panose="02010600030101010101" pitchFamily="2" charset="-122"/>
                </a:rPr>
                <a:t>D cuboids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79" name="Text Box 71"/>
            <p:cNvSpPr txBox="1">
              <a:spLocks noChangeArrowheads="1"/>
            </p:cNvSpPr>
            <p:nvPr/>
          </p:nvSpPr>
          <p:spPr bwMode="auto">
            <a:xfrm>
              <a:off x="4310" y="3129"/>
              <a:ext cx="73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500">
                  <a:latin typeface="Times New Roman" panose="02020603050405020304" pitchFamily="18" charset="0"/>
                  <a:ea typeface="SimSun" panose="02010600030101010101" pitchFamily="2" charset="-122"/>
                </a:rPr>
                <a:t>3-</a:t>
              </a:r>
              <a:r>
                <a:rPr lang="en-US" altLang="zh-CN" sz="1500">
                  <a:latin typeface="Times New Roman" panose="02020603050405020304" pitchFamily="18" charset="0"/>
                  <a:ea typeface="SimSun" panose="02010600030101010101" pitchFamily="2" charset="-122"/>
                </a:rPr>
                <a:t>D cuboids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80" name="Text Box 72"/>
            <p:cNvSpPr txBox="1">
              <a:spLocks noChangeArrowheads="1"/>
            </p:cNvSpPr>
            <p:nvPr/>
          </p:nvSpPr>
          <p:spPr bwMode="auto">
            <a:xfrm>
              <a:off x="4358" y="3705"/>
              <a:ext cx="98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5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4-</a:t>
              </a:r>
              <a:r>
                <a:rPr lang="en-US" altLang="zh-CN" sz="15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D(base) </a:t>
              </a:r>
              <a:r>
                <a:rPr lang="en-US" altLang="zh-CN" sz="150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cuboid</a:t>
              </a:r>
              <a:endPara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23969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2647</Words>
  <Application>Microsoft Office PowerPoint</Application>
  <PresentationFormat>Custom</PresentationFormat>
  <Paragraphs>341</Paragraphs>
  <Slides>60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Data reduction</vt:lpstr>
      <vt:lpstr>Data reduction</vt:lpstr>
      <vt:lpstr>Strategies for data reduction</vt:lpstr>
      <vt:lpstr>Strategies for data reduction</vt:lpstr>
      <vt:lpstr>Strategies for data reduction</vt:lpstr>
      <vt:lpstr>Data cube aggregation </vt:lpstr>
      <vt:lpstr>A Multidimensional Data Model</vt:lpstr>
      <vt:lpstr>Cube: A Lattice of Cuboids</vt:lpstr>
      <vt:lpstr>Cube: A Lattice of Cuboids</vt:lpstr>
      <vt:lpstr>Data cube aggregation </vt:lpstr>
      <vt:lpstr> basecuboid.</vt:lpstr>
      <vt:lpstr>Data CUBE Aggregation</vt:lpstr>
      <vt:lpstr>Basecuboid &amp; apex cuboid</vt:lpstr>
      <vt:lpstr>Attribute subset selection </vt:lpstr>
      <vt:lpstr> Stepwise forward selection:  </vt:lpstr>
      <vt:lpstr>Stepwise backward elimination:  </vt:lpstr>
      <vt:lpstr>                                                           Combination of forward selection and backward elimination :  </vt:lpstr>
      <vt:lpstr>Decision tree induction </vt:lpstr>
      <vt:lpstr>Dimensionality reduction</vt:lpstr>
      <vt:lpstr>Curse   of Dimensionality</vt:lpstr>
      <vt:lpstr>Curse   of Dimensionality</vt:lpstr>
      <vt:lpstr>Dimensionality reduction</vt:lpstr>
      <vt:lpstr>Why is Dimensionality Reduction required? </vt:lpstr>
      <vt:lpstr>Dimensionality reduction,</vt:lpstr>
      <vt:lpstr>Dimensionality reduction,</vt:lpstr>
      <vt:lpstr>PCA</vt:lpstr>
      <vt:lpstr>To find the direction where there is most variance, find the straight line where the data is most spread out when projected onto it. A vertical straight line with the points projected on to it will look like this:</vt:lpstr>
      <vt:lpstr>On this line the data is way more spread out, it has a large variance. In fact there isn’t a straight line you can draw that has a larger variance than a horizontal one. A horizontal line is therefore the principal component in this example. </vt:lpstr>
      <vt:lpstr>Step By Step Computation Of PCA </vt:lpstr>
      <vt:lpstr>Wavelet Transforms</vt:lpstr>
      <vt:lpstr>Numerosity Reduction </vt:lpstr>
      <vt:lpstr>Parametric methods,</vt:lpstr>
      <vt:lpstr>Regression and Log-Linear Models </vt:lpstr>
      <vt:lpstr>Regression and Log-Linear Models</vt:lpstr>
      <vt:lpstr>Nonparametric methods</vt:lpstr>
      <vt:lpstr>Histograms </vt:lpstr>
      <vt:lpstr>Example Histograms</vt:lpstr>
      <vt:lpstr>Slide 38</vt:lpstr>
      <vt:lpstr>Clustering </vt:lpstr>
      <vt:lpstr>Sampling </vt:lpstr>
      <vt:lpstr>  Data Discretization and Concept Hierarchy Generation </vt:lpstr>
      <vt:lpstr>Category of discretization techniques</vt:lpstr>
      <vt:lpstr>Category of discretization techniques</vt:lpstr>
      <vt:lpstr>  Data Discretization and Concept Hierarchy Generation </vt:lpstr>
      <vt:lpstr>Slide 45</vt:lpstr>
      <vt:lpstr>Methods of discretization  </vt:lpstr>
      <vt:lpstr>Binning</vt:lpstr>
      <vt:lpstr>Simple Discretization Methods: Binning</vt:lpstr>
      <vt:lpstr>Slide 49</vt:lpstr>
      <vt:lpstr>Slide 50</vt:lpstr>
      <vt:lpstr>Histogram Analysis</vt:lpstr>
      <vt:lpstr>Entropy-Based Discretization</vt:lpstr>
      <vt:lpstr>Interval Merge by 2 Analysis</vt:lpstr>
      <vt:lpstr>Cluster Analysis </vt:lpstr>
      <vt:lpstr>Discretization by intuitive partitioning</vt:lpstr>
      <vt:lpstr>Slide 56</vt:lpstr>
      <vt:lpstr>Slide 57</vt:lpstr>
      <vt:lpstr>Example: </vt:lpstr>
      <vt:lpstr>Slide 59</vt:lpstr>
      <vt:lpstr>Slide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reduction</dc:title>
  <dc:creator>Divya</dc:creator>
  <cp:lastModifiedBy>User</cp:lastModifiedBy>
  <cp:revision>47</cp:revision>
  <dcterms:created xsi:type="dcterms:W3CDTF">2017-07-21T08:57:07Z</dcterms:created>
  <dcterms:modified xsi:type="dcterms:W3CDTF">2021-04-06T16:56:45Z</dcterms:modified>
</cp:coreProperties>
</file>