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73" r:id="rId8"/>
    <p:sldId id="265" r:id="rId9"/>
    <p:sldId id="261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  <p:sldId id="272" r:id="rId22"/>
    <p:sldId id="264" r:id="rId23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0" y="72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139B-E60A-4DAF-A02E-06D75407993B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7A1C3-C822-4AF7-B7BE-40432F9273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8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1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006D-BFE5-4E89-A588-FF247EB78BC1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BBDD-22EB-4394-A9F8-971886D907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Min-max normalization  Example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 </a:t>
            </a:r>
            <a:r>
              <a:rPr lang="en-US" sz="2800" dirty="0" smtClean="0"/>
              <a:t>Suppose </a:t>
            </a:r>
            <a:r>
              <a:rPr lang="en-US" sz="2800" dirty="0"/>
              <a:t>that the minimum and maximum values for the attribute </a:t>
            </a:r>
            <a:r>
              <a:rPr lang="en-US" sz="2800" i="1" dirty="0"/>
              <a:t>income</a:t>
            </a:r>
            <a:r>
              <a:rPr lang="en-US" sz="2800" dirty="0"/>
              <a:t> are $12,000 and $98,000, respectively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</a:p>
          <a:p>
            <a:r>
              <a:rPr lang="en-US" sz="2800" dirty="0"/>
              <a:t>We would like to map </a:t>
            </a:r>
            <a:r>
              <a:rPr lang="en-US" sz="2800" i="1" dirty="0"/>
              <a:t>income</a:t>
            </a:r>
            <a:r>
              <a:rPr lang="en-US" sz="2800" dirty="0"/>
              <a:t> to the range [</a:t>
            </a:r>
            <a:r>
              <a:rPr lang="en-US" sz="2800" dirty="0" smtClean="0"/>
              <a:t>0.0;1.0</a:t>
            </a:r>
            <a:r>
              <a:rPr lang="en-US" sz="2800" dirty="0"/>
              <a:t>].</a:t>
            </a:r>
          </a:p>
          <a:p>
            <a:r>
              <a:rPr lang="en-US" sz="2800" dirty="0"/>
              <a:t>  </a:t>
            </a:r>
            <a:r>
              <a:rPr lang="en-US" sz="2800" dirty="0" smtClean="0"/>
              <a:t>By </a:t>
            </a:r>
            <a:r>
              <a:rPr lang="en-US" sz="2800" dirty="0"/>
              <a:t>min-max normalization, a value of $73,600 for </a:t>
            </a:r>
            <a:r>
              <a:rPr lang="en-US" sz="2800" i="1" dirty="0"/>
              <a:t>income</a:t>
            </a:r>
            <a:r>
              <a:rPr lang="en-US" sz="2800" dirty="0"/>
              <a:t> is transformed </a:t>
            </a:r>
            <a:r>
              <a:rPr lang="en-US" sz="2800" dirty="0" smtClean="0"/>
              <a:t>to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2674620" y="5105400"/>
            <a:ext cx="713232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z-score normalization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800" dirty="0" smtClean="0"/>
              <a:t>The </a:t>
            </a:r>
            <a:r>
              <a:rPr lang="en-US" sz="2800" dirty="0"/>
              <a:t>values for attribute A, are normalized based on the mean and standard deviation of A.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value v of A is normalized to </a:t>
            </a:r>
            <a:r>
              <a:rPr lang="en-US" sz="2800" i="1" dirty="0"/>
              <a:t>v</a:t>
            </a:r>
            <a:r>
              <a:rPr lang="en-US" sz="2800" baseline="30000" dirty="0"/>
              <a:t>1</a:t>
            </a:r>
            <a:r>
              <a:rPr lang="en-US" sz="2800" dirty="0"/>
              <a:t> by computing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where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dirty="0" err="1"/>
              <a:t>σ</a:t>
            </a:r>
            <a:r>
              <a:rPr lang="en-US" sz="2400" i="1" baseline="-25000" dirty="0" err="1"/>
              <a:t>A</a:t>
            </a:r>
            <a:r>
              <a:rPr lang="en-US" sz="2400" dirty="0"/>
              <a:t>  are the mean and standard deviation, respectively, of attribute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 </a:t>
            </a:r>
            <a:r>
              <a:rPr lang="en-US" sz="2400" dirty="0" smtClean="0"/>
              <a:t>This </a:t>
            </a:r>
            <a:r>
              <a:rPr lang="en-US" sz="2400" dirty="0"/>
              <a:t>method of normalization is useful when the actual minimum and maximum of attribute </a:t>
            </a:r>
            <a:r>
              <a:rPr lang="en-US" sz="2400" i="1" dirty="0"/>
              <a:t>A</a:t>
            </a:r>
            <a:r>
              <a:rPr lang="en-US" sz="2400" dirty="0"/>
              <a:t> are </a:t>
            </a:r>
            <a:r>
              <a:rPr lang="en-US" sz="2400" dirty="0" smtClean="0"/>
              <a:t>unknown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505200"/>
            <a:ext cx="189452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584960" y="4267200"/>
            <a:ext cx="990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z-score normalization 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 </a:t>
            </a:r>
          </a:p>
          <a:p>
            <a:r>
              <a:rPr lang="en-US" sz="2400" dirty="0"/>
              <a:t>Suppose that the mean and standard deviation of the values for the attribute </a:t>
            </a:r>
            <a:r>
              <a:rPr lang="en-US" sz="2400" i="1" dirty="0"/>
              <a:t>income</a:t>
            </a:r>
            <a:r>
              <a:rPr lang="en-US" sz="2400" dirty="0"/>
              <a:t> are $54,000 and $16,000, respectively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With z-score normalization, </a:t>
            </a:r>
            <a:r>
              <a:rPr lang="en-US" sz="2400" dirty="0" smtClean="0"/>
              <a:t>a  value </a:t>
            </a:r>
            <a:r>
              <a:rPr lang="en-US" sz="2400" dirty="0"/>
              <a:t>of $73,600 for </a:t>
            </a:r>
            <a:r>
              <a:rPr lang="en-US" sz="2400" i="1" dirty="0"/>
              <a:t>income</a:t>
            </a:r>
            <a:r>
              <a:rPr lang="en-US" sz="2400" dirty="0"/>
              <a:t> is transformed to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764280" y="4419600"/>
            <a:ext cx="5448300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Normalization by decimal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normalizes </a:t>
            </a:r>
            <a:r>
              <a:rPr lang="en-US" dirty="0"/>
              <a:t>by moving the </a:t>
            </a:r>
            <a:r>
              <a:rPr lang="en-US" dirty="0" smtClean="0"/>
              <a:t>decimal  point </a:t>
            </a:r>
            <a:r>
              <a:rPr lang="en-US" dirty="0"/>
              <a:t>of values of attribute </a:t>
            </a:r>
            <a:r>
              <a:rPr lang="en-US" i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decimal points moved depends on the maximum absolute value of </a:t>
            </a:r>
            <a:r>
              <a:rPr lang="en-US" i="1" dirty="0"/>
              <a:t>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value, </a:t>
            </a:r>
            <a:r>
              <a:rPr lang="en-US" i="1" dirty="0"/>
              <a:t>v</a:t>
            </a:r>
            <a:r>
              <a:rPr lang="en-US" dirty="0"/>
              <a:t>, of </a:t>
            </a:r>
            <a:r>
              <a:rPr lang="en-US" i="1" dirty="0"/>
              <a:t>A</a:t>
            </a:r>
            <a:r>
              <a:rPr lang="en-US" dirty="0"/>
              <a:t> is normalized to </a:t>
            </a:r>
            <a:r>
              <a:rPr lang="en-US" dirty="0" smtClean="0"/>
              <a:t>v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computing</a:t>
            </a: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  <a:r>
              <a:rPr lang="en-US" dirty="0" smtClean="0"/>
              <a:t>where </a:t>
            </a:r>
            <a:r>
              <a:rPr lang="en-US" i="1" dirty="0"/>
              <a:t>j</a:t>
            </a:r>
            <a:r>
              <a:rPr lang="en-US" dirty="0"/>
              <a:t> is the smallest integer such that </a:t>
            </a:r>
            <a:r>
              <a:rPr lang="en-US" i="1" dirty="0" smtClean="0"/>
              <a:t>Max</a:t>
            </a:r>
            <a:r>
              <a:rPr lang="en-US" dirty="0" smtClean="0"/>
              <a:t>(|</a:t>
            </a:r>
            <a:r>
              <a:rPr lang="en-US" i="1" dirty="0" smtClean="0"/>
              <a:t>v</a:t>
            </a:r>
            <a:r>
              <a:rPr lang="en-US" baseline="30000" dirty="0" smtClean="0"/>
              <a:t>|</a:t>
            </a:r>
            <a:r>
              <a:rPr lang="en-US" dirty="0" smtClean="0"/>
              <a:t>|)&lt; </a:t>
            </a:r>
            <a:r>
              <a:rPr lang="en-US" dirty="0"/>
              <a:t>1.</a:t>
            </a:r>
          </a:p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8040" y="3886200"/>
            <a:ext cx="3219450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Decimal scaling.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5888" indent="-115888"/>
            <a:r>
              <a:rPr lang="en-US" sz="2800" dirty="0" smtClean="0"/>
              <a:t>Suppose </a:t>
            </a:r>
            <a:r>
              <a:rPr lang="en-US" sz="2800" dirty="0"/>
              <a:t>that the recorded values of</a:t>
            </a:r>
            <a:r>
              <a:rPr lang="en-US" sz="2800" b="1" dirty="0"/>
              <a:t> </a:t>
            </a:r>
            <a:r>
              <a:rPr lang="en-US" sz="2800" i="1" dirty="0"/>
              <a:t>A</a:t>
            </a:r>
            <a:r>
              <a:rPr lang="en-US" sz="2800" b="1" dirty="0"/>
              <a:t> </a:t>
            </a:r>
            <a:r>
              <a:rPr lang="en-US" sz="2800" dirty="0"/>
              <a:t>range </a:t>
            </a:r>
            <a:r>
              <a:rPr lang="en-US" sz="2800" dirty="0" smtClean="0"/>
              <a:t>from         	-986</a:t>
            </a:r>
            <a:r>
              <a:rPr lang="en-US" sz="2800" b="1" dirty="0" smtClean="0"/>
              <a:t> </a:t>
            </a:r>
            <a:r>
              <a:rPr lang="en-US" sz="2800" dirty="0"/>
              <a:t>to 917. The maximum absolute value of </a:t>
            </a:r>
            <a:r>
              <a:rPr lang="en-US" sz="2800" i="1" dirty="0"/>
              <a:t>A</a:t>
            </a:r>
            <a:r>
              <a:rPr lang="en-US" sz="2800" dirty="0"/>
              <a:t> is 986.</a:t>
            </a:r>
          </a:p>
          <a:p>
            <a:pPr>
              <a:buNone/>
            </a:pPr>
            <a:r>
              <a:rPr lang="en-US" sz="2800" dirty="0"/>
              <a:t> </a:t>
            </a:r>
          </a:p>
          <a:p>
            <a:r>
              <a:rPr lang="en-US" sz="2800" dirty="0"/>
              <a:t>To normalize by decimal scaling, we therefore divide each value by 1,000 (i.e., </a:t>
            </a:r>
            <a:r>
              <a:rPr lang="en-US" sz="2800" i="1" dirty="0"/>
              <a:t>j</a:t>
            </a:r>
            <a:r>
              <a:rPr lang="en-US" sz="2800" dirty="0"/>
              <a:t> = 3) so that </a:t>
            </a:r>
            <a:r>
              <a:rPr lang="en-US" sz="2800" dirty="0" smtClean="0"/>
              <a:t>986 </a:t>
            </a:r>
            <a:r>
              <a:rPr lang="en-US" sz="2800" dirty="0"/>
              <a:t>normalizes </a:t>
            </a:r>
            <a:r>
              <a:rPr lang="en-US" sz="2800" dirty="0" smtClean="0"/>
              <a:t>to - 0.986 </a:t>
            </a:r>
            <a:r>
              <a:rPr lang="en-US" sz="2800" dirty="0"/>
              <a:t>and 917 normalizes to </a:t>
            </a:r>
            <a:r>
              <a:rPr lang="en-US" sz="2800" dirty="0" smtClean="0"/>
              <a:t>0.917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University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two methods below to normalize the following group of data: </a:t>
            </a:r>
            <a:r>
              <a:rPr lang="en-US" dirty="0" smtClean="0"/>
              <a:t>100,200,300,500,900</a:t>
            </a:r>
          </a:p>
          <a:p>
            <a:r>
              <a:rPr lang="en-US" dirty="0"/>
              <a:t>min-max normalization by setting min=0 and </a:t>
            </a:r>
            <a:r>
              <a:rPr lang="en-US" dirty="0" smtClean="0"/>
              <a:t>max=1</a:t>
            </a:r>
          </a:p>
          <a:p>
            <a:r>
              <a:rPr lang="en-IN" dirty="0" smtClean="0"/>
              <a:t> </a:t>
            </a:r>
            <a:r>
              <a:rPr lang="en-IN" dirty="0"/>
              <a:t>z-score normalization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675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two methods below to normalize the following group of data: </a:t>
            </a:r>
            <a:r>
              <a:rPr lang="en-US" dirty="0" smtClean="0"/>
              <a:t>100,200,300,500,900</a:t>
            </a:r>
          </a:p>
          <a:p>
            <a:r>
              <a:rPr lang="en-US" dirty="0"/>
              <a:t>min-max normalization by setting min=0 and </a:t>
            </a:r>
            <a:r>
              <a:rPr lang="en-US" dirty="0" smtClean="0"/>
              <a:t>max=1</a:t>
            </a:r>
          </a:p>
          <a:p>
            <a:pPr lvl="1"/>
            <a:r>
              <a:rPr lang="fr-FR" dirty="0"/>
              <a:t>Ans: 0, 0.125, 0.25, 0.5, 1</a:t>
            </a:r>
            <a:endParaRPr lang="en-US" dirty="0" smtClean="0"/>
          </a:p>
          <a:p>
            <a:r>
              <a:rPr lang="en-IN" dirty="0" smtClean="0"/>
              <a:t> </a:t>
            </a:r>
            <a:r>
              <a:rPr lang="en-IN" dirty="0"/>
              <a:t>z-score normalization </a:t>
            </a:r>
            <a:endParaRPr lang="en-IN" dirty="0" smtClean="0"/>
          </a:p>
          <a:p>
            <a:pPr lvl="1"/>
            <a:r>
              <a:rPr lang="en-IN" dirty="0"/>
              <a:t>	-1.0607,-0.7071, -0.3536, 0.3536, 1.7678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563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Z-Score of the following data?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858324"/>
              </p:ext>
            </p:extLst>
          </p:nvPr>
        </p:nvGraphicFramePr>
        <p:xfrm>
          <a:off x="3302944" y="2599509"/>
          <a:ext cx="1610432" cy="2286000"/>
        </p:xfrm>
        <a:graphic>
          <a:graphicData uri="http://schemas.openxmlformats.org/drawingml/2006/table">
            <a:tbl>
              <a:tblPr/>
              <a:tblGrid>
                <a:gridCol w="1610432">
                  <a:extLst>
                    <a:ext uri="{9D8B030D-6E8A-4147-A177-3AD203B41FA5}">
                      <a16:colId xmlns="" xmlns:a16="http://schemas.microsoft.com/office/drawing/2014/main" val="3504605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marks</a:t>
                      </a:r>
                      <a:endParaRPr lang="en-IN" sz="240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0742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8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4668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10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711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15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62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  <a:r>
                        <a:rPr lang="en-IN" sz="2400" b="1" dirty="0"/>
                        <a:t>  </a:t>
                      </a:r>
                      <a:endParaRPr lang="en-IN" sz="2400" dirty="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649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093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Z-Score of the following data</a:t>
            </a:r>
            <a:r>
              <a:rPr lang="en-US" dirty="0" smtClean="0"/>
              <a:t>?- Solution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19078"/>
              </p:ext>
            </p:extLst>
          </p:nvPr>
        </p:nvGraphicFramePr>
        <p:xfrm>
          <a:off x="891540" y="3200400"/>
          <a:ext cx="10104120" cy="1828800"/>
        </p:xfrm>
        <a:graphic>
          <a:graphicData uri="http://schemas.openxmlformats.org/drawingml/2006/table">
            <a:tbl>
              <a:tblPr/>
              <a:tblGrid>
                <a:gridCol w="5052060">
                  <a:extLst>
                    <a:ext uri="{9D8B030D-6E8A-4147-A177-3AD203B41FA5}">
                      <a16:colId xmlns="" xmlns:a16="http://schemas.microsoft.com/office/drawing/2014/main" val="2427646943"/>
                    </a:ext>
                  </a:extLst>
                </a:gridCol>
                <a:gridCol w="5052060">
                  <a:extLst>
                    <a:ext uri="{9D8B030D-6E8A-4147-A177-3AD203B41FA5}">
                      <a16:colId xmlns="" xmlns:a16="http://schemas.microsoft.com/office/drawing/2014/main" val="3806240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marks</a:t>
                      </a:r>
                      <a:endParaRPr lang="en-IN" dirty="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marks after z-score normalization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44569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dirty="0" smtClean="0"/>
                        <a:t>1.12</a:t>
                      </a:r>
                      <a:endParaRPr lang="en-IN" dirty="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79725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dirty="0" smtClean="0"/>
                        <a:t>0.69</a:t>
                      </a:r>
                      <a:endParaRPr lang="en-IN" dirty="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902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0.37</a:t>
                      </a:r>
                      <a:endParaRPr lang="en-IN" dirty="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42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1.45</a:t>
                      </a:r>
                      <a:endParaRPr lang="en-IN" dirty="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804751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86820" y="2180408"/>
            <a:ext cx="5943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Mean =</a:t>
            </a:r>
            <a:r>
              <a:rPr lang="en-US" dirty="0"/>
              <a:t> 13.25</a:t>
            </a:r>
          </a:p>
          <a:p>
            <a:r>
              <a:rPr lang="en-US" b="1" dirty="0"/>
              <a:t>Standard deviation =</a:t>
            </a:r>
            <a:r>
              <a:rPr lang="en-US" dirty="0"/>
              <a:t> </a:t>
            </a:r>
            <a:r>
              <a:rPr lang="en-US" dirty="0" smtClean="0"/>
              <a:t>4.65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7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Min Max normalization of </a:t>
            </a:r>
            <a:r>
              <a:rPr lang="en-US" dirty="0" smtClean="0"/>
              <a:t>the following data?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995152"/>
              </p:ext>
            </p:extLst>
          </p:nvPr>
        </p:nvGraphicFramePr>
        <p:xfrm>
          <a:off x="2790661" y="2776283"/>
          <a:ext cx="1610432" cy="2286000"/>
        </p:xfrm>
        <a:graphic>
          <a:graphicData uri="http://schemas.openxmlformats.org/drawingml/2006/table">
            <a:tbl>
              <a:tblPr/>
              <a:tblGrid>
                <a:gridCol w="1610432">
                  <a:extLst>
                    <a:ext uri="{9D8B030D-6E8A-4147-A177-3AD203B41FA5}">
                      <a16:colId xmlns="" xmlns:a16="http://schemas.microsoft.com/office/drawing/2014/main" val="3504605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marks</a:t>
                      </a:r>
                      <a:endParaRPr lang="en-IN" sz="2400" dirty="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40742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8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4668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10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711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15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62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  <a:r>
                        <a:rPr lang="en-IN" sz="2400" b="1" dirty="0"/>
                        <a:t>  </a:t>
                      </a:r>
                      <a:endParaRPr lang="en-IN" sz="2400" dirty="0"/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4649095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90661" y="1961445"/>
            <a:ext cx="2417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 smtClean="0"/>
              <a:t>newMax</a:t>
            </a:r>
            <a:r>
              <a:rPr lang="en-IN" b="1" dirty="0" smtClean="0"/>
              <a:t>: </a:t>
            </a:r>
            <a:r>
              <a:rPr lang="en-IN" dirty="0" smtClean="0"/>
              <a:t>1</a:t>
            </a:r>
            <a:endParaRPr lang="en-IN" dirty="0"/>
          </a:p>
          <a:p>
            <a:r>
              <a:rPr lang="en-IN" b="1" dirty="0" err="1"/>
              <a:t>newMin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276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In data transformation, the data are transformed or consolidated into forms appropriate for mining.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Min Max normalization of </a:t>
            </a:r>
            <a:r>
              <a:rPr lang="en-US" dirty="0" smtClean="0"/>
              <a:t>the following data? - Solution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86144"/>
              </p:ext>
            </p:extLst>
          </p:nvPr>
        </p:nvGraphicFramePr>
        <p:xfrm>
          <a:off x="886024" y="2972226"/>
          <a:ext cx="10104120" cy="1828800"/>
        </p:xfrm>
        <a:graphic>
          <a:graphicData uri="http://schemas.openxmlformats.org/drawingml/2006/table">
            <a:tbl>
              <a:tblPr/>
              <a:tblGrid>
                <a:gridCol w="5052060">
                  <a:extLst>
                    <a:ext uri="{9D8B030D-6E8A-4147-A177-3AD203B41FA5}">
                      <a16:colId xmlns="" xmlns:a16="http://schemas.microsoft.com/office/drawing/2014/main" val="1293293149"/>
                    </a:ext>
                  </a:extLst>
                </a:gridCol>
                <a:gridCol w="5052060">
                  <a:extLst>
                    <a:ext uri="{9D8B030D-6E8A-4147-A177-3AD203B41FA5}">
                      <a16:colId xmlns="" xmlns:a16="http://schemas.microsoft.com/office/drawing/2014/main" val="3876179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marks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marks after Min-Max normalization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90489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33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0.16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080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0.58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49409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118872" marR="1188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6851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817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two methods below to </a:t>
            </a:r>
            <a:r>
              <a:rPr lang="en-US" i="1" dirty="0" smtClean="0"/>
              <a:t>normalize the following group of data:</a:t>
            </a:r>
          </a:p>
          <a:p>
            <a:r>
              <a:rPr lang="en-US" dirty="0" smtClean="0"/>
              <a:t>200, 300, 400, 600, 1000</a:t>
            </a:r>
          </a:p>
          <a:p>
            <a:pPr lvl="1"/>
            <a:r>
              <a:rPr lang="en-US" dirty="0" smtClean="0"/>
              <a:t>(a) min-max normalization by setting </a:t>
            </a:r>
            <a:r>
              <a:rPr lang="en-US" i="1" dirty="0" smtClean="0"/>
              <a:t>min = 0 and max = 1</a:t>
            </a:r>
          </a:p>
          <a:p>
            <a:pPr lvl="1"/>
            <a:r>
              <a:rPr lang="en-US" dirty="0" smtClean="0"/>
              <a:t>(b) z-score normalization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Attribute construction </a:t>
            </a:r>
            <a:r>
              <a:rPr lang="en-US" dirty="0" smtClean="0"/>
              <a:t>(or feature construction),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where </a:t>
            </a:r>
            <a:r>
              <a:rPr lang="en-US" dirty="0"/>
              <a:t>new attributes are</a:t>
            </a:r>
            <a:r>
              <a:rPr lang="en-US" b="1" dirty="0"/>
              <a:t> </a:t>
            </a:r>
            <a:r>
              <a:rPr lang="en-US" dirty="0"/>
              <a:t>constructed and added from the given set of attributes to help the mining process.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transformation can involve the following: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dirty="0"/>
              <a:t> </a:t>
            </a:r>
            <a:endParaRPr lang="en-US" sz="2800" dirty="0"/>
          </a:p>
          <a:p>
            <a:pPr marL="514350" lvl="0" indent="-514350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Smoothing</a:t>
            </a:r>
            <a:endParaRPr lang="en-US" sz="2400" dirty="0"/>
          </a:p>
          <a:p>
            <a:pPr marL="514350" lvl="0" indent="-514350">
              <a:lnSpc>
                <a:spcPct val="160000"/>
              </a:lnSpc>
              <a:buFont typeface="+mj-lt"/>
              <a:buAutoNum type="arabicPeriod"/>
            </a:pPr>
            <a:r>
              <a:rPr lang="en-US" b="1" dirty="0" smtClean="0"/>
              <a:t>Aggregation</a:t>
            </a:r>
            <a:endParaRPr lang="en-US" sz="2400" dirty="0"/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 </a:t>
            </a:r>
            <a:r>
              <a:rPr lang="en-US" b="1" dirty="0" smtClean="0"/>
              <a:t>Generalization</a:t>
            </a:r>
            <a:endParaRPr lang="en-US" sz="2400" dirty="0"/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 </a:t>
            </a:r>
            <a:r>
              <a:rPr lang="en-US" b="1" dirty="0" smtClean="0"/>
              <a:t>Normalization</a:t>
            </a:r>
            <a:endParaRPr lang="en-US" sz="2400" dirty="0"/>
          </a:p>
          <a:p>
            <a:pPr marL="1314450" lvl="2" indent="-514350">
              <a:lnSpc>
                <a:spcPct val="160000"/>
              </a:lnSpc>
              <a:buFont typeface="+mj-lt"/>
              <a:buAutoNum type="alphaLcParenR"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smtClean="0"/>
              <a:t>min-max </a:t>
            </a:r>
            <a:r>
              <a:rPr lang="en-US" b="1" dirty="0"/>
              <a:t>normalization </a:t>
            </a:r>
            <a:endParaRPr lang="en-US" b="1" dirty="0" smtClean="0"/>
          </a:p>
          <a:p>
            <a:pPr marL="1314450" lvl="2" indent="-514350">
              <a:lnSpc>
                <a:spcPct val="160000"/>
              </a:lnSpc>
              <a:buFont typeface="+mj-lt"/>
              <a:buAutoNum type="alphaLcParenR"/>
            </a:pPr>
            <a:r>
              <a:rPr lang="en-US" b="1" dirty="0"/>
              <a:t>	</a:t>
            </a:r>
            <a:r>
              <a:rPr lang="en-US" dirty="0" smtClean="0"/>
              <a:t> </a:t>
            </a:r>
            <a:r>
              <a:rPr lang="en-US" b="1" dirty="0"/>
              <a:t>z-score nor </a:t>
            </a:r>
            <a:r>
              <a:rPr lang="en-US" b="1" dirty="0" err="1"/>
              <a:t>malization</a:t>
            </a:r>
            <a:endParaRPr lang="en-US" sz="1200" dirty="0"/>
          </a:p>
          <a:p>
            <a:pPr marL="1314450" lvl="2" indent="-514350">
              <a:lnSpc>
                <a:spcPct val="160000"/>
              </a:lnSpc>
              <a:buFont typeface="+mj-lt"/>
              <a:buAutoNum type="alphaLcParenR"/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b="1" dirty="0" smtClean="0"/>
              <a:t>normalization </a:t>
            </a:r>
            <a:r>
              <a:rPr lang="en-US" b="1" dirty="0"/>
              <a:t>by decimal scaling</a:t>
            </a:r>
            <a:endParaRPr lang="en-US" sz="1600" dirty="0"/>
          </a:p>
          <a:p>
            <a:pPr marL="514350" indent="-514350">
              <a:lnSpc>
                <a:spcPct val="160000"/>
              </a:lnSpc>
              <a:buFont typeface="+mj-lt"/>
              <a:buAutoNum type="arabicPeriod" startAt="5"/>
            </a:pPr>
            <a:r>
              <a:rPr lang="en-US" dirty="0"/>
              <a:t> </a:t>
            </a:r>
            <a:r>
              <a:rPr lang="en-US" b="1" dirty="0" smtClean="0"/>
              <a:t>Attribute </a:t>
            </a:r>
            <a:r>
              <a:rPr lang="en-US" b="1" dirty="0"/>
              <a:t>construction</a:t>
            </a:r>
            <a:endParaRPr lang="en-US" sz="2400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Smoothing,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which </a:t>
            </a:r>
            <a:r>
              <a:rPr lang="en-US" dirty="0"/>
              <a:t>works to remove noise from the data. Such techniques</a:t>
            </a:r>
            <a:r>
              <a:rPr lang="en-US" b="1" dirty="0"/>
              <a:t>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 binning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clustering.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Aggregation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where </a:t>
            </a:r>
            <a:r>
              <a:rPr lang="en-US" dirty="0"/>
              <a:t>summary or aggregation operations are applied to the</a:t>
            </a:r>
            <a:r>
              <a:rPr lang="en-US" b="1" dirty="0"/>
              <a:t> </a:t>
            </a:r>
            <a:r>
              <a:rPr lang="en-US" dirty="0"/>
              <a:t>data.</a:t>
            </a:r>
          </a:p>
          <a:p>
            <a:endParaRPr lang="en-US" dirty="0"/>
          </a:p>
          <a:p>
            <a:r>
              <a:rPr lang="en-US" dirty="0"/>
              <a:t>For example, the daily sales data may be aggregated so as to compute monthly and annual total amounts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low-level </a:t>
            </a:r>
            <a:r>
              <a:rPr lang="en-US" sz="2800" dirty="0"/>
              <a:t>or “primitive” (raw) data are</a:t>
            </a:r>
            <a:r>
              <a:rPr lang="en-US" sz="2800" b="1" dirty="0"/>
              <a:t> </a:t>
            </a:r>
            <a:r>
              <a:rPr lang="en-US" sz="2800" dirty="0"/>
              <a:t>replaced by higher-level concepts through the use of </a:t>
            </a:r>
            <a:r>
              <a:rPr lang="en-US" sz="2800" dirty="0">
                <a:solidFill>
                  <a:srgbClr val="FF0000"/>
                </a:solidFill>
              </a:rPr>
              <a:t>concept hierarchies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 </a:t>
            </a:r>
            <a:r>
              <a:rPr lang="en-US" sz="2800" dirty="0"/>
              <a:t>For example, categorical attributes, like street, can be generalized to higher-level concepts, like city or country</a:t>
            </a:r>
            <a:r>
              <a:rPr lang="en-US" sz="2800" dirty="0" smtClean="0"/>
              <a:t>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Age  </a:t>
            </a:r>
            <a:r>
              <a:rPr lang="en-US" sz="2800" dirty="0"/>
              <a:t>may be mapped to higher-level concepts, like youth, middle-aged, and senior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595"/>
            <a:ext cx="11940635" cy="6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Normalization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 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dirty="0" smtClean="0"/>
              <a:t>An attribute is normalized by scaling its values so that they fall within a small specified range, such as 0.0 to 1.0. </a:t>
            </a:r>
          </a:p>
          <a:p>
            <a:pPr>
              <a:buNone/>
            </a:pPr>
            <a:r>
              <a:rPr lang="en-US" sz="11200" dirty="0" smtClean="0"/>
              <a:t>There </a:t>
            </a:r>
            <a:r>
              <a:rPr lang="en-US" sz="11200" dirty="0"/>
              <a:t>are many methods for data normalization.</a:t>
            </a:r>
          </a:p>
          <a:p>
            <a:pPr>
              <a:buNone/>
            </a:pPr>
            <a:endParaRPr lang="en-US" sz="11200" dirty="0"/>
          </a:p>
          <a:p>
            <a:pPr>
              <a:buNone/>
            </a:pPr>
            <a:r>
              <a:rPr lang="en-US" sz="11200" dirty="0"/>
              <a:t>They are</a:t>
            </a:r>
          </a:p>
          <a:p>
            <a:pPr>
              <a:buNone/>
            </a:pPr>
            <a:r>
              <a:rPr lang="en-US" sz="11200" dirty="0"/>
              <a:t> </a:t>
            </a:r>
          </a:p>
          <a:p>
            <a:pPr lvl="1">
              <a:buNone/>
            </a:pPr>
            <a:r>
              <a:rPr lang="en-US" sz="11200" b="1" dirty="0"/>
              <a:t>min-max normalization</a:t>
            </a:r>
            <a:endParaRPr lang="en-US" sz="11200" dirty="0"/>
          </a:p>
          <a:p>
            <a:pPr>
              <a:buNone/>
            </a:pPr>
            <a:r>
              <a:rPr lang="en-US" sz="11200" b="1" dirty="0"/>
              <a:t> </a:t>
            </a:r>
            <a:endParaRPr lang="en-US" sz="11200" dirty="0"/>
          </a:p>
          <a:p>
            <a:pPr lvl="1">
              <a:buNone/>
            </a:pPr>
            <a:r>
              <a:rPr lang="en-US" sz="11200" b="1" dirty="0"/>
              <a:t>z-score </a:t>
            </a:r>
            <a:r>
              <a:rPr lang="en-US" sz="11200" b="1" dirty="0" smtClean="0"/>
              <a:t>normalization</a:t>
            </a:r>
            <a:endParaRPr lang="en-US" sz="11200" dirty="0"/>
          </a:p>
          <a:p>
            <a:pPr>
              <a:buNone/>
            </a:pPr>
            <a:r>
              <a:rPr lang="en-US" sz="11200" b="1" dirty="0"/>
              <a:t> </a:t>
            </a:r>
            <a:endParaRPr lang="en-US" sz="11200" dirty="0"/>
          </a:p>
          <a:p>
            <a:pPr lvl="1">
              <a:buNone/>
            </a:pPr>
            <a:r>
              <a:rPr lang="en-US" sz="11200" b="1" dirty="0"/>
              <a:t>normalization by decimal scaling.</a:t>
            </a:r>
            <a:endParaRPr lang="en-US" sz="11200" dirty="0"/>
          </a:p>
          <a:p>
            <a:pPr>
              <a:buNone/>
            </a:pPr>
            <a:r>
              <a:rPr lang="en-US" sz="8600" b="1" dirty="0"/>
              <a:t> </a:t>
            </a:r>
            <a:endParaRPr lang="en-US" sz="8600" dirty="0"/>
          </a:p>
          <a:p>
            <a:pPr lvl="0">
              <a:buNone/>
            </a:pPr>
            <a:r>
              <a:rPr lang="en-US" b="1" dirty="0" smtClean="0"/>
              <a:t>	</a:t>
            </a:r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min-max normalization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219201"/>
            <a:ext cx="10698480" cy="4906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 </a:t>
            </a:r>
          </a:p>
          <a:p>
            <a:r>
              <a:rPr lang="en-US" sz="2400" dirty="0" smtClean="0"/>
              <a:t>Min-max normalization performs a linear transformation on the original data.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 smtClean="0"/>
              <a:t>Suppose </a:t>
            </a:r>
            <a:r>
              <a:rPr lang="en-US" sz="2400" dirty="0"/>
              <a:t>that </a:t>
            </a:r>
            <a:r>
              <a:rPr lang="en-US" sz="2400" i="1" dirty="0" err="1"/>
              <a:t>minA</a:t>
            </a:r>
            <a:r>
              <a:rPr lang="en-US" sz="2400" dirty="0"/>
              <a:t> and </a:t>
            </a:r>
            <a:r>
              <a:rPr lang="en-US" sz="2400" i="1" dirty="0" err="1"/>
              <a:t>maxA</a:t>
            </a:r>
            <a:r>
              <a:rPr lang="en-US" sz="2400" dirty="0"/>
              <a:t> are the minimum and maximum values of an </a:t>
            </a:r>
            <a:r>
              <a:rPr lang="en-US" sz="2400" dirty="0" err="1" smtClean="0"/>
              <a:t>attribute,</a:t>
            </a:r>
            <a:r>
              <a:rPr lang="en-US" sz="2400" i="1" dirty="0" err="1" smtClean="0"/>
              <a:t>A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Min-max </a:t>
            </a:r>
            <a:r>
              <a:rPr lang="en-US" sz="2400" dirty="0"/>
              <a:t>normalization maps a value, </a:t>
            </a:r>
            <a:r>
              <a:rPr lang="en-US" sz="2400" i="1" dirty="0"/>
              <a:t>v</a:t>
            </a:r>
            <a:r>
              <a:rPr lang="en-US" sz="2400" dirty="0"/>
              <a:t>, of </a:t>
            </a:r>
            <a:r>
              <a:rPr lang="en-US" sz="2400" i="1" dirty="0"/>
              <a:t>A</a:t>
            </a:r>
            <a:r>
              <a:rPr lang="en-US" sz="2400" dirty="0"/>
              <a:t> to </a:t>
            </a:r>
            <a:r>
              <a:rPr lang="en-US" sz="2400" i="1" dirty="0"/>
              <a:t>v</a:t>
            </a:r>
            <a:r>
              <a:rPr lang="en-US" sz="2400" baseline="30000" dirty="0"/>
              <a:t>1</a:t>
            </a:r>
            <a:r>
              <a:rPr lang="en-US" sz="2400" dirty="0"/>
              <a:t> in the range [</a:t>
            </a:r>
            <a:r>
              <a:rPr lang="en-US" sz="2400" i="1" dirty="0"/>
              <a:t>new </a:t>
            </a:r>
            <a:r>
              <a:rPr lang="en-US" sz="2400" i="1" dirty="0" err="1"/>
              <a:t>minA</a:t>
            </a:r>
            <a:r>
              <a:rPr lang="en-US" sz="2400" dirty="0" err="1"/>
              <a:t>;</a:t>
            </a:r>
            <a:r>
              <a:rPr lang="en-US" sz="2400" i="1" dirty="0" err="1"/>
              <a:t>new</a:t>
            </a:r>
            <a:r>
              <a:rPr lang="en-US" sz="2400" i="1" dirty="0"/>
              <a:t> </a:t>
            </a:r>
            <a:r>
              <a:rPr lang="en-US" sz="2400" i="1" dirty="0" err="1" smtClean="0"/>
              <a:t>maxA</a:t>
            </a:r>
            <a:r>
              <a:rPr lang="en-US" sz="2400" i="1" dirty="0" smtClean="0"/>
              <a:t>] </a:t>
            </a:r>
            <a:r>
              <a:rPr lang="en-US" sz="2400" dirty="0" smtClean="0"/>
              <a:t> </a:t>
            </a:r>
            <a:r>
              <a:rPr lang="en-US" sz="2400" dirty="0"/>
              <a:t>by </a:t>
            </a:r>
            <a:r>
              <a:rPr lang="en-US" sz="2400" dirty="0" smtClean="0"/>
              <a:t>computing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r>
              <a:rPr lang="en-US" sz="2000" dirty="0"/>
              <a:t>  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Min-max </a:t>
            </a:r>
            <a:r>
              <a:rPr lang="en-US" sz="2000" dirty="0"/>
              <a:t>normalization preserves the relationships among the original data values.</a:t>
            </a:r>
          </a:p>
          <a:p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000" dirty="0"/>
              <a:t> 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1386840" y="3733800"/>
            <a:ext cx="861822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468</Words>
  <Application>Microsoft Office PowerPoint</Application>
  <PresentationFormat>Custom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 </vt:lpstr>
      <vt:lpstr>Data Transformation </vt:lpstr>
      <vt:lpstr>Data transformation can involve the following: </vt:lpstr>
      <vt:lpstr>Smoothing,</vt:lpstr>
      <vt:lpstr>Aggregation,</vt:lpstr>
      <vt:lpstr>Generalization</vt:lpstr>
      <vt:lpstr>PowerPoint Presentation</vt:lpstr>
      <vt:lpstr> Normalization   </vt:lpstr>
      <vt:lpstr>min-max normalization </vt:lpstr>
      <vt:lpstr>Min-max normalization  Example : </vt:lpstr>
      <vt:lpstr>z-score normalization </vt:lpstr>
      <vt:lpstr>z-score normalization Example </vt:lpstr>
      <vt:lpstr>Normalization by decimal scaling</vt:lpstr>
      <vt:lpstr>Example Decimal scaling.</vt:lpstr>
      <vt:lpstr>University question</vt:lpstr>
      <vt:lpstr>Solution</vt:lpstr>
      <vt:lpstr>calculate Z-Score of the following data?</vt:lpstr>
      <vt:lpstr>calculate Z-Score of the following data?- Solution</vt:lpstr>
      <vt:lpstr>calculate Min Max normalization of the following data?</vt:lpstr>
      <vt:lpstr>calculate Min Max normalization of the following data? - Solution</vt:lpstr>
      <vt:lpstr>PowerPoint Presentation</vt:lpstr>
      <vt:lpstr>Attribute construction (or feature construction),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Divya</dc:creator>
  <cp:lastModifiedBy>Student</cp:lastModifiedBy>
  <cp:revision>24</cp:revision>
  <dcterms:created xsi:type="dcterms:W3CDTF">2017-07-21T07:03:44Z</dcterms:created>
  <dcterms:modified xsi:type="dcterms:W3CDTF">2022-04-05T03:54:01Z</dcterms:modified>
</cp:coreProperties>
</file>