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83" r:id="rId3"/>
    <p:sldId id="385" r:id="rId4"/>
    <p:sldId id="384" r:id="rId5"/>
    <p:sldId id="265" r:id="rId6"/>
    <p:sldId id="263" r:id="rId7"/>
    <p:sldId id="310" r:id="rId8"/>
    <p:sldId id="277" r:id="rId9"/>
    <p:sldId id="311" r:id="rId10"/>
    <p:sldId id="312" r:id="rId11"/>
    <p:sldId id="279" r:id="rId12"/>
    <p:sldId id="317" r:id="rId13"/>
    <p:sldId id="278" r:id="rId14"/>
    <p:sldId id="275" r:id="rId15"/>
    <p:sldId id="280" r:id="rId16"/>
    <p:sldId id="313" r:id="rId17"/>
    <p:sldId id="322" r:id="rId18"/>
    <p:sldId id="276" r:id="rId19"/>
    <p:sldId id="281" r:id="rId20"/>
    <p:sldId id="283" r:id="rId21"/>
    <p:sldId id="326" r:id="rId22"/>
    <p:sldId id="284" r:id="rId23"/>
    <p:sldId id="325" r:id="rId24"/>
    <p:sldId id="324" r:id="rId25"/>
    <p:sldId id="318" r:id="rId26"/>
    <p:sldId id="323" r:id="rId27"/>
    <p:sldId id="321" r:id="rId28"/>
    <p:sldId id="287" r:id="rId29"/>
    <p:sldId id="319" r:id="rId30"/>
    <p:sldId id="320" r:id="rId31"/>
    <p:sldId id="288" r:id="rId32"/>
    <p:sldId id="289" r:id="rId33"/>
    <p:sldId id="290" r:id="rId34"/>
    <p:sldId id="293" r:id="rId35"/>
    <p:sldId id="294" r:id="rId36"/>
    <p:sldId id="330" r:id="rId37"/>
    <p:sldId id="329" r:id="rId38"/>
    <p:sldId id="328" r:id="rId39"/>
    <p:sldId id="327" r:id="rId40"/>
    <p:sldId id="331" r:id="rId41"/>
    <p:sldId id="333" r:id="rId42"/>
    <p:sldId id="295" r:id="rId43"/>
    <p:sldId id="296" r:id="rId44"/>
    <p:sldId id="297" r:id="rId45"/>
    <p:sldId id="305" r:id="rId46"/>
    <p:sldId id="298" r:id="rId47"/>
    <p:sldId id="304" r:id="rId48"/>
    <p:sldId id="302" r:id="rId49"/>
    <p:sldId id="303" r:id="rId50"/>
    <p:sldId id="344" r:id="rId51"/>
    <p:sldId id="361" r:id="rId52"/>
    <p:sldId id="362" r:id="rId53"/>
    <p:sldId id="299" r:id="rId54"/>
    <p:sldId id="364" r:id="rId55"/>
    <p:sldId id="360" r:id="rId56"/>
    <p:sldId id="300" r:id="rId57"/>
    <p:sldId id="365" r:id="rId58"/>
    <p:sldId id="301" r:id="rId59"/>
    <p:sldId id="346" r:id="rId60"/>
    <p:sldId id="347" r:id="rId61"/>
    <p:sldId id="348" r:id="rId62"/>
    <p:sldId id="338" r:id="rId63"/>
    <p:sldId id="339" r:id="rId64"/>
    <p:sldId id="345" r:id="rId65"/>
    <p:sldId id="349" r:id="rId66"/>
    <p:sldId id="350" r:id="rId67"/>
    <p:sldId id="351" r:id="rId68"/>
    <p:sldId id="352" r:id="rId69"/>
    <p:sldId id="353" r:id="rId70"/>
    <p:sldId id="354" r:id="rId71"/>
    <p:sldId id="356" r:id="rId72"/>
    <p:sldId id="355" r:id="rId73"/>
    <p:sldId id="359" r:id="rId74"/>
    <p:sldId id="357" r:id="rId75"/>
    <p:sldId id="358" r:id="rId76"/>
    <p:sldId id="366" r:id="rId77"/>
    <p:sldId id="370" r:id="rId78"/>
    <p:sldId id="371" r:id="rId79"/>
    <p:sldId id="372" r:id="rId80"/>
    <p:sldId id="373" r:id="rId81"/>
    <p:sldId id="374" r:id="rId82"/>
    <p:sldId id="375" r:id="rId83"/>
    <p:sldId id="377" r:id="rId84"/>
    <p:sldId id="378" r:id="rId85"/>
    <p:sldId id="379" r:id="rId86"/>
    <p:sldId id="380" r:id="rId87"/>
    <p:sldId id="381" r:id="rId88"/>
    <p:sldId id="382" r:id="rId89"/>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864" y="-96"/>
      </p:cViewPr>
      <p:guideLst>
        <p:guide orient="horz" pos="2160"/>
        <p:guide pos="374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76E007-B0B6-457D-9E2E-3A6E8DEE9E0A}" type="datetimeFigureOut">
              <a:rPr lang="en-US" smtClean="0"/>
              <a:pPr/>
              <a:t>5/21/2021</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DBC014-7B07-47D2-AEAE-51D113F2BC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8:notes"/>
          <p:cNvSpPr txBox="1">
            <a:spLocks noGrp="1"/>
          </p:cNvSpPr>
          <p:nvPr>
            <p:ph type="body" idx="1"/>
          </p:nvPr>
        </p:nvSpPr>
        <p:spPr>
          <a:xfrm>
            <a:off x="913772" y="4343716"/>
            <a:ext cx="5030456" cy="4113855"/>
          </a:xfrm>
          <a:prstGeom prst="rect">
            <a:avLst/>
          </a:prstGeom>
        </p:spPr>
        <p:txBody>
          <a:bodyPr spcFirstLastPara="1" wrap="square" lIns="91423" tIns="45712" rIns="91423" bIns="45712" anchor="t" anchorCtr="0">
            <a:noAutofit/>
          </a:bodyPr>
          <a:lstStyle/>
          <a:p>
            <a:pPr>
              <a:spcBef>
                <a:spcPts val="357"/>
              </a:spcBef>
            </a:pPr>
            <a:endParaRPr/>
          </a:p>
        </p:txBody>
      </p:sp>
      <p:sp>
        <p:nvSpPr>
          <p:cNvPr id="116" name="Google Shape;116;p8: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2:notes"/>
          <p:cNvSpPr txBox="1">
            <a:spLocks noGrp="1"/>
          </p:cNvSpPr>
          <p:nvPr>
            <p:ph type="body" idx="1"/>
          </p:nvPr>
        </p:nvSpPr>
        <p:spPr>
          <a:xfrm>
            <a:off x="913772" y="4343716"/>
            <a:ext cx="5030456" cy="4113855"/>
          </a:xfrm>
          <a:prstGeom prst="rect">
            <a:avLst/>
          </a:prstGeom>
        </p:spPr>
        <p:txBody>
          <a:bodyPr spcFirstLastPara="1" wrap="square" lIns="91423" tIns="45712" rIns="91423" bIns="45712" anchor="t" anchorCtr="0">
            <a:noAutofit/>
          </a:bodyPr>
          <a:lstStyle/>
          <a:p>
            <a:pPr>
              <a:spcBef>
                <a:spcPts val="357"/>
              </a:spcBef>
            </a:pPr>
            <a:endParaRPr/>
          </a:p>
        </p:txBody>
      </p:sp>
      <p:sp>
        <p:nvSpPr>
          <p:cNvPr id="205" name="Google Shape;205;p22: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3:notes"/>
          <p:cNvSpPr txBox="1">
            <a:spLocks noGrp="1"/>
          </p:cNvSpPr>
          <p:nvPr>
            <p:ph type="body" idx="1"/>
          </p:nvPr>
        </p:nvSpPr>
        <p:spPr>
          <a:xfrm>
            <a:off x="913772" y="4343716"/>
            <a:ext cx="5030456" cy="4113855"/>
          </a:xfrm>
          <a:prstGeom prst="rect">
            <a:avLst/>
          </a:prstGeom>
        </p:spPr>
        <p:txBody>
          <a:bodyPr spcFirstLastPara="1" wrap="square" lIns="91423" tIns="45712" rIns="91423" bIns="45712" anchor="t" anchorCtr="0">
            <a:noAutofit/>
          </a:bodyPr>
          <a:lstStyle/>
          <a:p>
            <a:pPr>
              <a:spcBef>
                <a:spcPts val="357"/>
              </a:spcBef>
            </a:pPr>
            <a:endParaRPr/>
          </a:p>
        </p:txBody>
      </p:sp>
      <p:sp>
        <p:nvSpPr>
          <p:cNvPr id="213" name="Google Shape;213;p23: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3:notes"/>
          <p:cNvSpPr txBox="1">
            <a:spLocks noGrp="1"/>
          </p:cNvSpPr>
          <p:nvPr>
            <p:ph type="body" idx="1"/>
          </p:nvPr>
        </p:nvSpPr>
        <p:spPr>
          <a:xfrm>
            <a:off x="913772" y="4343716"/>
            <a:ext cx="5030456" cy="4113855"/>
          </a:xfrm>
          <a:prstGeom prst="rect">
            <a:avLst/>
          </a:prstGeom>
        </p:spPr>
        <p:txBody>
          <a:bodyPr spcFirstLastPara="1" wrap="square" lIns="91423" tIns="45712" rIns="91423" bIns="45712" anchor="t" anchorCtr="0">
            <a:noAutofit/>
          </a:bodyPr>
          <a:lstStyle/>
          <a:p>
            <a:pPr>
              <a:spcBef>
                <a:spcPts val="357"/>
              </a:spcBef>
            </a:pPr>
            <a:endParaRPr/>
          </a:p>
        </p:txBody>
      </p:sp>
      <p:sp>
        <p:nvSpPr>
          <p:cNvPr id="213" name="Google Shape;213;p23: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5:notes"/>
          <p:cNvSpPr txBox="1">
            <a:spLocks noGrp="1"/>
          </p:cNvSpPr>
          <p:nvPr>
            <p:ph type="body" idx="1"/>
          </p:nvPr>
        </p:nvSpPr>
        <p:spPr>
          <a:xfrm>
            <a:off x="913772" y="4343716"/>
            <a:ext cx="5030456" cy="4113855"/>
          </a:xfrm>
          <a:prstGeom prst="rect">
            <a:avLst/>
          </a:prstGeom>
        </p:spPr>
        <p:txBody>
          <a:bodyPr spcFirstLastPara="1" wrap="square" lIns="91423" tIns="45712" rIns="91423" bIns="45712" anchor="t" anchorCtr="0">
            <a:noAutofit/>
          </a:bodyPr>
          <a:lstStyle/>
          <a:p>
            <a:pPr>
              <a:spcBef>
                <a:spcPts val="357"/>
              </a:spcBef>
            </a:pPr>
            <a:endParaRPr/>
          </a:p>
        </p:txBody>
      </p:sp>
      <p:sp>
        <p:nvSpPr>
          <p:cNvPr id="227" name="Google Shape;227;p25:notes"/>
          <p:cNvSpPr>
            <a:spLocks noGrp="1" noRot="1" noChangeAspect="1"/>
          </p:cNvSpPr>
          <p:nvPr>
            <p:ph type="sldImg" idx="2"/>
          </p:nvPr>
        </p:nvSpPr>
        <p:spPr>
          <a:xfrm>
            <a:off x="1149280" y="686430"/>
            <a:ext cx="455944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6:notes"/>
          <p:cNvSpPr txBox="1">
            <a:spLocks noGrp="1"/>
          </p:cNvSpPr>
          <p:nvPr>
            <p:ph type="body" idx="1"/>
          </p:nvPr>
        </p:nvSpPr>
        <p:spPr>
          <a:xfrm>
            <a:off x="913772" y="4343716"/>
            <a:ext cx="5030456" cy="4113855"/>
          </a:xfrm>
          <a:prstGeom prst="rect">
            <a:avLst/>
          </a:prstGeom>
        </p:spPr>
        <p:txBody>
          <a:bodyPr spcFirstLastPara="1" wrap="square" lIns="91423" tIns="45712" rIns="91423" bIns="45712" anchor="t" anchorCtr="0">
            <a:noAutofit/>
          </a:bodyPr>
          <a:lstStyle/>
          <a:p>
            <a:pPr>
              <a:spcBef>
                <a:spcPts val="357"/>
              </a:spcBef>
            </a:pPr>
            <a:endParaRPr/>
          </a:p>
        </p:txBody>
      </p:sp>
      <p:sp>
        <p:nvSpPr>
          <p:cNvPr id="233" name="Google Shape;233;p26: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8:notes"/>
          <p:cNvSpPr txBox="1">
            <a:spLocks noGrp="1"/>
          </p:cNvSpPr>
          <p:nvPr>
            <p:ph type="body" idx="1"/>
          </p:nvPr>
        </p:nvSpPr>
        <p:spPr>
          <a:xfrm>
            <a:off x="913772" y="4343716"/>
            <a:ext cx="5030456" cy="4113855"/>
          </a:xfrm>
          <a:prstGeom prst="rect">
            <a:avLst/>
          </a:prstGeom>
        </p:spPr>
        <p:txBody>
          <a:bodyPr spcFirstLastPara="1" wrap="square" lIns="91423" tIns="45712" rIns="91423" bIns="45712" anchor="t" anchorCtr="0">
            <a:noAutofit/>
          </a:bodyPr>
          <a:lstStyle/>
          <a:p>
            <a:pPr>
              <a:spcBef>
                <a:spcPts val="357"/>
              </a:spcBef>
            </a:pPr>
            <a:endParaRPr/>
          </a:p>
        </p:txBody>
      </p:sp>
      <p:sp>
        <p:nvSpPr>
          <p:cNvPr id="116" name="Google Shape;116;p8: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685800"/>
            <a:ext cx="5943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DBC014-7B07-47D2-AEAE-51D113F2BC7D}" type="slidenum">
              <a:rPr lang="en-US" smtClean="0"/>
              <a:pPr/>
              <a:t>28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685800"/>
            <a:ext cx="5943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DBC014-7B07-47D2-AEAE-51D113F2BC7D}" type="slidenum">
              <a:rPr lang="en-US" smtClean="0"/>
              <a:pPr/>
              <a:t>29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0:notes"/>
          <p:cNvSpPr txBox="1">
            <a:spLocks noGrp="1"/>
          </p:cNvSpPr>
          <p:nvPr>
            <p:ph type="body" idx="1"/>
          </p:nvPr>
        </p:nvSpPr>
        <p:spPr>
          <a:xfrm>
            <a:off x="913772" y="4343716"/>
            <a:ext cx="5030456" cy="4113855"/>
          </a:xfrm>
          <a:prstGeom prst="rect">
            <a:avLst/>
          </a:prstGeom>
        </p:spPr>
        <p:txBody>
          <a:bodyPr spcFirstLastPara="1" wrap="square" lIns="91423" tIns="45712" rIns="91423" bIns="45712" anchor="t" anchorCtr="0">
            <a:noAutofit/>
          </a:bodyPr>
          <a:lstStyle/>
          <a:p>
            <a:pPr>
              <a:spcBef>
                <a:spcPts val="357"/>
              </a:spcBef>
            </a:pPr>
            <a:endParaRPr/>
          </a:p>
        </p:txBody>
      </p:sp>
      <p:sp>
        <p:nvSpPr>
          <p:cNvPr id="190" name="Google Shape;190;p20: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0:notes"/>
          <p:cNvSpPr txBox="1">
            <a:spLocks noGrp="1"/>
          </p:cNvSpPr>
          <p:nvPr>
            <p:ph type="body" idx="1"/>
          </p:nvPr>
        </p:nvSpPr>
        <p:spPr>
          <a:xfrm>
            <a:off x="913772" y="4343716"/>
            <a:ext cx="5030456" cy="4113855"/>
          </a:xfrm>
          <a:prstGeom prst="rect">
            <a:avLst/>
          </a:prstGeom>
        </p:spPr>
        <p:txBody>
          <a:bodyPr spcFirstLastPara="1" wrap="square" lIns="91423" tIns="45712" rIns="91423" bIns="45712" anchor="t" anchorCtr="0">
            <a:noAutofit/>
          </a:bodyPr>
          <a:lstStyle/>
          <a:p>
            <a:pPr>
              <a:spcBef>
                <a:spcPts val="357"/>
              </a:spcBef>
            </a:pPr>
            <a:endParaRPr/>
          </a:p>
        </p:txBody>
      </p:sp>
      <p:sp>
        <p:nvSpPr>
          <p:cNvPr id="190" name="Google Shape;190;p20: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1:notes"/>
          <p:cNvSpPr txBox="1">
            <a:spLocks noGrp="1"/>
          </p:cNvSpPr>
          <p:nvPr>
            <p:ph type="body" idx="1"/>
          </p:nvPr>
        </p:nvSpPr>
        <p:spPr>
          <a:xfrm>
            <a:off x="913772" y="4343716"/>
            <a:ext cx="5030456" cy="4113855"/>
          </a:xfrm>
          <a:prstGeom prst="rect">
            <a:avLst/>
          </a:prstGeom>
        </p:spPr>
        <p:txBody>
          <a:bodyPr spcFirstLastPara="1" wrap="square" lIns="91423" tIns="45712" rIns="91423" bIns="45712" anchor="t" anchorCtr="0">
            <a:noAutofit/>
          </a:bodyPr>
          <a:lstStyle/>
          <a:p>
            <a:pPr>
              <a:spcBef>
                <a:spcPts val="357"/>
              </a:spcBef>
            </a:pPr>
            <a:endParaRPr/>
          </a:p>
        </p:txBody>
      </p:sp>
      <p:sp>
        <p:nvSpPr>
          <p:cNvPr id="198" name="Google Shape;198;p21: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1:notes"/>
          <p:cNvSpPr txBox="1">
            <a:spLocks noGrp="1"/>
          </p:cNvSpPr>
          <p:nvPr>
            <p:ph type="body" idx="1"/>
          </p:nvPr>
        </p:nvSpPr>
        <p:spPr>
          <a:xfrm>
            <a:off x="913772" y="4343716"/>
            <a:ext cx="5030456" cy="4113855"/>
          </a:xfrm>
          <a:prstGeom prst="rect">
            <a:avLst/>
          </a:prstGeom>
        </p:spPr>
        <p:txBody>
          <a:bodyPr spcFirstLastPara="1" wrap="square" lIns="91423" tIns="45712" rIns="91423" bIns="45712" anchor="t" anchorCtr="0">
            <a:noAutofit/>
          </a:bodyPr>
          <a:lstStyle/>
          <a:p>
            <a:pPr>
              <a:spcBef>
                <a:spcPts val="357"/>
              </a:spcBef>
            </a:pPr>
            <a:endParaRPr/>
          </a:p>
        </p:txBody>
      </p:sp>
      <p:sp>
        <p:nvSpPr>
          <p:cNvPr id="198" name="Google Shape;198;p21: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2:notes"/>
          <p:cNvSpPr txBox="1">
            <a:spLocks noGrp="1"/>
          </p:cNvSpPr>
          <p:nvPr>
            <p:ph type="body" idx="1"/>
          </p:nvPr>
        </p:nvSpPr>
        <p:spPr>
          <a:xfrm>
            <a:off x="913772" y="4343716"/>
            <a:ext cx="5030456" cy="4113855"/>
          </a:xfrm>
          <a:prstGeom prst="rect">
            <a:avLst/>
          </a:prstGeom>
        </p:spPr>
        <p:txBody>
          <a:bodyPr spcFirstLastPara="1" wrap="square" lIns="91423" tIns="45712" rIns="91423" bIns="45712" anchor="t" anchorCtr="0">
            <a:noAutofit/>
          </a:bodyPr>
          <a:lstStyle/>
          <a:p>
            <a:pPr>
              <a:spcBef>
                <a:spcPts val="357"/>
              </a:spcBef>
            </a:pPr>
            <a:endParaRPr/>
          </a:p>
        </p:txBody>
      </p:sp>
      <p:sp>
        <p:nvSpPr>
          <p:cNvPr id="205" name="Google Shape;205;p22: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130436"/>
            <a:ext cx="1010412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783080" y="3886200"/>
            <a:ext cx="832104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30F151-D56D-4122-88C2-A64D7AEDFE94}"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48150-C8EB-4D47-B5D3-77953FFD1B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30F151-D56D-4122-88C2-A64D7AEDFE94}"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48150-C8EB-4D47-B5D3-77953FFD1B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04100" y="274649"/>
            <a:ext cx="3477418"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71850" y="274649"/>
            <a:ext cx="102341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30F151-D56D-4122-88C2-A64D7AEDFE94}"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48150-C8EB-4D47-B5D3-77953FFD1B0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6"/>
        <p:cNvGrpSpPr/>
        <p:nvPr/>
      </p:nvGrpSpPr>
      <p:grpSpPr>
        <a:xfrm>
          <a:off x="0" y="0"/>
          <a:ext cx="0" cy="0"/>
          <a:chOff x="0" y="0"/>
          <a:chExt cx="0" cy="0"/>
        </a:xfrm>
      </p:grpSpPr>
      <p:sp>
        <p:nvSpPr>
          <p:cNvPr id="59" name="Google Shape;59;g6f6dad4ba2_0_292"/>
          <p:cNvSpPr txBox="1">
            <a:spLocks noGrp="1"/>
          </p:cNvSpPr>
          <p:nvPr>
            <p:ph type="title"/>
          </p:nvPr>
        </p:nvSpPr>
        <p:spPr>
          <a:xfrm>
            <a:off x="594360" y="457200"/>
            <a:ext cx="8618220" cy="1371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3000"/>
              <a:buNone/>
              <a:defRPr>
                <a:solidFill>
                  <a:schemeClr val="accent3"/>
                </a:solidFill>
              </a:defRPr>
            </a:lvl1pPr>
            <a:lvl2pPr lvl="1" algn="l" rtl="0">
              <a:spcBef>
                <a:spcPts val="0"/>
              </a:spcBef>
              <a:spcAft>
                <a:spcPts val="0"/>
              </a:spcAft>
              <a:buSzPts val="3000"/>
              <a:buNone/>
              <a:defRPr/>
            </a:lvl2pPr>
            <a:lvl3pPr lvl="2" algn="l" rtl="0">
              <a:spcBef>
                <a:spcPts val="0"/>
              </a:spcBef>
              <a:spcAft>
                <a:spcPts val="0"/>
              </a:spcAft>
              <a:buSzPts val="3000"/>
              <a:buNone/>
              <a:defRPr/>
            </a:lvl3pPr>
            <a:lvl4pPr lvl="3" algn="l" rtl="0">
              <a:spcBef>
                <a:spcPts val="0"/>
              </a:spcBef>
              <a:spcAft>
                <a:spcPts val="0"/>
              </a:spcAft>
              <a:buSzPts val="3000"/>
              <a:buNone/>
              <a:defRPr/>
            </a:lvl4pPr>
            <a:lvl5pPr lvl="4" algn="l" rtl="0">
              <a:spcBef>
                <a:spcPts val="0"/>
              </a:spcBef>
              <a:spcAft>
                <a:spcPts val="0"/>
              </a:spcAft>
              <a:buSzPts val="3000"/>
              <a:buNone/>
              <a:defRPr/>
            </a:lvl5pPr>
            <a:lvl6pPr lvl="5" algn="l" rtl="0">
              <a:spcBef>
                <a:spcPts val="0"/>
              </a:spcBef>
              <a:spcAft>
                <a:spcPts val="0"/>
              </a:spcAft>
              <a:buSzPts val="3000"/>
              <a:buNone/>
              <a:defRPr/>
            </a:lvl6pPr>
            <a:lvl7pPr lvl="6" algn="l" rtl="0">
              <a:spcBef>
                <a:spcPts val="0"/>
              </a:spcBef>
              <a:spcAft>
                <a:spcPts val="0"/>
              </a:spcAft>
              <a:buSzPts val="3000"/>
              <a:buNone/>
              <a:defRPr/>
            </a:lvl7pPr>
            <a:lvl8pPr lvl="7" algn="l" rtl="0">
              <a:spcBef>
                <a:spcPts val="0"/>
              </a:spcBef>
              <a:spcAft>
                <a:spcPts val="0"/>
              </a:spcAft>
              <a:buSzPts val="3000"/>
              <a:buNone/>
              <a:defRPr/>
            </a:lvl8pPr>
            <a:lvl9pPr lvl="8" algn="l" rtl="0">
              <a:spcBef>
                <a:spcPts val="0"/>
              </a:spcBef>
              <a:spcAft>
                <a:spcPts val="0"/>
              </a:spcAft>
              <a:buSzPts val="3000"/>
              <a:buNone/>
              <a:defRPr/>
            </a:lvl9pPr>
          </a:lstStyle>
          <a:p>
            <a:endParaRPr/>
          </a:p>
        </p:txBody>
      </p:sp>
      <p:sp>
        <p:nvSpPr>
          <p:cNvPr id="60" name="Google Shape;60;g6f6dad4ba2_0_292"/>
          <p:cNvSpPr txBox="1">
            <a:spLocks noGrp="1"/>
          </p:cNvSpPr>
          <p:nvPr>
            <p:ph type="body" idx="1"/>
          </p:nvPr>
        </p:nvSpPr>
        <p:spPr>
          <a:xfrm>
            <a:off x="594360" y="1981200"/>
            <a:ext cx="10698480" cy="2286000"/>
          </a:xfrm>
          <a:prstGeom prst="rect">
            <a:avLst/>
          </a:prstGeom>
          <a:noFill/>
          <a:ln>
            <a:noFill/>
          </a:ln>
        </p:spPr>
        <p:txBody>
          <a:bodyPr spcFirstLastPara="1" wrap="square" lIns="91425" tIns="45700" rIns="91425" bIns="45700" anchor="t" anchorCtr="0">
            <a:noAutofit/>
          </a:bodyPr>
          <a:lstStyle>
            <a:lvl1pPr marL="457200" lvl="0" indent="-228600" algn="l" rtl="0">
              <a:spcBef>
                <a:spcPts val="640"/>
              </a:spcBef>
              <a:spcAft>
                <a:spcPts val="0"/>
              </a:spcAft>
              <a:buSzPts val="2400"/>
              <a:buNone/>
              <a:defRPr>
                <a:solidFill>
                  <a:schemeClr val="accent1"/>
                </a:solidFill>
              </a:defRPr>
            </a:lvl1pPr>
            <a:lvl2pPr marL="914400" lvl="1" indent="-370840" algn="l" rtl="0">
              <a:spcBef>
                <a:spcPts val="560"/>
              </a:spcBef>
              <a:spcAft>
                <a:spcPts val="0"/>
              </a:spcAft>
              <a:buClr>
                <a:schemeClr val="accent3"/>
              </a:buClr>
              <a:buSzPts val="2240"/>
              <a:buFont typeface="Arial"/>
              <a:buChar char="•"/>
              <a:defRPr/>
            </a:lvl2pPr>
            <a:lvl3pPr marL="1371600" lvl="2" indent="-327660" algn="l" rtl="0">
              <a:spcBef>
                <a:spcPts val="480"/>
              </a:spcBef>
              <a:spcAft>
                <a:spcPts val="0"/>
              </a:spcAft>
              <a:buClr>
                <a:schemeClr val="accent3"/>
              </a:buClr>
              <a:buSzPts val="1560"/>
              <a:buFont typeface="Arial"/>
              <a:buChar char="•"/>
              <a:defRPr/>
            </a:lvl3pPr>
            <a:lvl4pPr marL="1828800" lvl="3" indent="-317500" algn="l" rtl="0">
              <a:spcBef>
                <a:spcPts val="400"/>
              </a:spcBef>
              <a:spcAft>
                <a:spcPts val="0"/>
              </a:spcAft>
              <a:buClr>
                <a:schemeClr val="accent3"/>
              </a:buClr>
              <a:buSzPts val="1400"/>
              <a:buFont typeface="Arial"/>
              <a:buChar char="•"/>
              <a:defRPr/>
            </a:lvl4pPr>
            <a:lvl5pPr marL="2286000" lvl="4" indent="-355600" algn="l" rtl="0">
              <a:spcBef>
                <a:spcPts val="400"/>
              </a:spcBef>
              <a:spcAft>
                <a:spcPts val="0"/>
              </a:spcAft>
              <a:buClr>
                <a:schemeClr val="accent3"/>
              </a:buClr>
              <a:buSzPts val="2000"/>
              <a:buFont typeface="Arial"/>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61" name="Google Shape;61;g6f6dad4ba2_0_292"/>
          <p:cNvSpPr txBox="1">
            <a:spLocks noGrp="1"/>
          </p:cNvSpPr>
          <p:nvPr>
            <p:ph type="body" idx="2"/>
          </p:nvPr>
        </p:nvSpPr>
        <p:spPr>
          <a:xfrm>
            <a:off x="594359" y="4813699"/>
            <a:ext cx="5126160" cy="1764000"/>
          </a:xfrm>
          <a:prstGeom prst="rect">
            <a:avLst/>
          </a:prstGeom>
          <a:noFill/>
          <a:ln>
            <a:noFill/>
          </a:ln>
        </p:spPr>
        <p:txBody>
          <a:bodyPr spcFirstLastPara="1" wrap="square" lIns="91425" tIns="45700" rIns="91425" bIns="45700" anchor="t" anchorCtr="0">
            <a:noAutofit/>
          </a:bodyPr>
          <a:lstStyle>
            <a:lvl1pPr marL="457200" lvl="0" indent="-228600" algn="l" rtl="0">
              <a:spcBef>
                <a:spcPts val="320"/>
              </a:spcBef>
              <a:spcAft>
                <a:spcPts val="0"/>
              </a:spcAft>
              <a:buSzPts val="1200"/>
              <a:buFont typeface="Arial"/>
              <a:buNone/>
              <a:defRPr sz="1600" b="0" i="0"/>
            </a:lvl1pPr>
            <a:lvl2pPr marL="914400" lvl="1" indent="-228600" algn="l" rtl="0">
              <a:spcBef>
                <a:spcPts val="560"/>
              </a:spcBef>
              <a:spcAft>
                <a:spcPts val="0"/>
              </a:spcAft>
              <a:buSzPts val="2240"/>
              <a:buNone/>
              <a:defRPr/>
            </a:lvl2pPr>
            <a:lvl3pPr marL="1371600" lvl="2" indent="-228600" algn="l" rtl="0">
              <a:spcBef>
                <a:spcPts val="480"/>
              </a:spcBef>
              <a:spcAft>
                <a:spcPts val="0"/>
              </a:spcAft>
              <a:buSzPts val="1560"/>
              <a:buNone/>
              <a:defRPr/>
            </a:lvl3pPr>
            <a:lvl4pPr marL="1828800" lvl="3" indent="-228600" algn="l" rtl="0">
              <a:spcBef>
                <a:spcPts val="400"/>
              </a:spcBef>
              <a:spcAft>
                <a:spcPts val="0"/>
              </a:spcAft>
              <a:buSzPts val="1400"/>
              <a:buNone/>
              <a:defRPr/>
            </a:lvl4pPr>
            <a:lvl5pPr marL="2286000" lvl="4" indent="-228600" algn="l" rtl="0">
              <a:spcBef>
                <a:spcPts val="400"/>
              </a:spcBef>
              <a:spcAft>
                <a:spcPts val="0"/>
              </a:spcAft>
              <a:buSzPts val="20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62" name="Google Shape;62;g6f6dad4ba2_0_292"/>
          <p:cNvSpPr txBox="1">
            <a:spLocks noGrp="1"/>
          </p:cNvSpPr>
          <p:nvPr>
            <p:ph type="body" idx="3"/>
          </p:nvPr>
        </p:nvSpPr>
        <p:spPr>
          <a:xfrm>
            <a:off x="6166724" y="4819356"/>
            <a:ext cx="5126160" cy="1752600"/>
          </a:xfrm>
          <a:prstGeom prst="rect">
            <a:avLst/>
          </a:prstGeom>
          <a:noFill/>
          <a:ln>
            <a:noFill/>
          </a:ln>
        </p:spPr>
        <p:txBody>
          <a:bodyPr spcFirstLastPara="1" wrap="square" lIns="91425" tIns="45700" rIns="91425" bIns="45700" anchor="t" anchorCtr="0">
            <a:noAutofit/>
          </a:bodyPr>
          <a:lstStyle>
            <a:lvl1pPr marL="457200" lvl="0" indent="-304800" algn="l" rtl="0">
              <a:spcBef>
                <a:spcPts val="320"/>
              </a:spcBef>
              <a:spcAft>
                <a:spcPts val="0"/>
              </a:spcAft>
              <a:buSzPts val="1200"/>
              <a:buChar char="●"/>
              <a:defRPr sz="1600"/>
            </a:lvl1pPr>
            <a:lvl2pPr marL="914400" lvl="1" indent="-320040" algn="l" rtl="0">
              <a:spcBef>
                <a:spcPts val="360"/>
              </a:spcBef>
              <a:spcAft>
                <a:spcPts val="0"/>
              </a:spcAft>
              <a:buSzPts val="1440"/>
              <a:buChar char="○"/>
              <a:defRPr/>
            </a:lvl2pPr>
            <a:lvl3pPr marL="1371600" lvl="2" indent="-302894" algn="l" rtl="0">
              <a:spcBef>
                <a:spcPts val="360"/>
              </a:spcBef>
              <a:spcAft>
                <a:spcPts val="0"/>
              </a:spcAft>
              <a:buSzPts val="1170"/>
              <a:buChar char="■"/>
              <a:defRPr/>
            </a:lvl3pPr>
            <a:lvl4pPr marL="1828800" lvl="3" indent="-308610" algn="l" rtl="0">
              <a:spcBef>
                <a:spcPts val="360"/>
              </a:spcBef>
              <a:spcAft>
                <a:spcPts val="0"/>
              </a:spcAft>
              <a:buSzPts val="1260"/>
              <a:buChar char="●"/>
              <a:defRPr/>
            </a:lvl4pPr>
            <a:lvl5pPr marL="2286000" lvl="4" indent="-342900" algn="l" rtl="0">
              <a:spcBef>
                <a:spcPts val="360"/>
              </a:spcBef>
              <a:spcAft>
                <a:spcPts val="0"/>
              </a:spcAft>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30F151-D56D-4122-88C2-A64D7AEDFE94}"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48150-C8EB-4D47-B5D3-77953FFD1B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406911"/>
            <a:ext cx="1010412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39007" y="2906713"/>
            <a:ext cx="1010412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30F151-D56D-4122-88C2-A64D7AEDFE94}"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48150-C8EB-4D47-B5D3-77953FFD1B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71844" y="1600206"/>
            <a:ext cx="685577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825740" y="1600206"/>
            <a:ext cx="685577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30F151-D56D-4122-88C2-A64D7AEDFE94}" type="datetimeFigureOut">
              <a:rPr lang="en-US" smtClean="0"/>
              <a:pPr/>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48150-C8EB-4D47-B5D3-77953FFD1B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94360" y="1535113"/>
            <a:ext cx="525224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94360" y="2174875"/>
            <a:ext cx="525224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38534" y="1535113"/>
            <a:ext cx="52543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38534" y="2174875"/>
            <a:ext cx="52543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30F151-D56D-4122-88C2-A64D7AEDFE94}" type="datetimeFigureOut">
              <a:rPr lang="en-US" smtClean="0"/>
              <a:pPr/>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D48150-C8EB-4D47-B5D3-77953FFD1B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30F151-D56D-4122-88C2-A64D7AEDFE94}" type="datetimeFigureOut">
              <a:rPr lang="en-US" smtClean="0"/>
              <a:pPr/>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D48150-C8EB-4D47-B5D3-77953FFD1B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30F151-D56D-4122-88C2-A64D7AEDFE94}" type="datetimeFigureOut">
              <a:rPr lang="en-US" smtClean="0"/>
              <a:pPr/>
              <a:t>5/21/2021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D48150-C8EB-4D47-B5D3-77953FFD1B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7" y="273050"/>
            <a:ext cx="3910807"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647565" y="273061"/>
            <a:ext cx="66452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4367" y="1435103"/>
            <a:ext cx="391080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30F151-D56D-4122-88C2-A64D7AEDFE94}" type="datetimeFigureOut">
              <a:rPr lang="en-US" smtClean="0"/>
              <a:pPr/>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48150-C8EB-4D47-B5D3-77953FFD1B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4800600"/>
            <a:ext cx="713232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29974" y="612775"/>
            <a:ext cx="71323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29974" y="5367338"/>
            <a:ext cx="71323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30F151-D56D-4122-88C2-A64D7AEDFE94}" type="datetimeFigureOut">
              <a:rPr lang="en-US" smtClean="0"/>
              <a:pPr/>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48150-C8EB-4D47-B5D3-77953FFD1B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274638"/>
            <a:ext cx="1069848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94360" y="1600206"/>
            <a:ext cx="1069848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94360" y="6356361"/>
            <a:ext cx="277368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0F151-D56D-4122-88C2-A64D7AEDFE94}" type="datetimeFigureOut">
              <a:rPr lang="en-US" smtClean="0"/>
              <a:pPr/>
              <a:t>5/21/2021</a:t>
            </a:fld>
            <a:endParaRPr lang="en-US"/>
          </a:p>
        </p:txBody>
      </p:sp>
      <p:sp>
        <p:nvSpPr>
          <p:cNvPr id="5" name="Footer Placeholder 4"/>
          <p:cNvSpPr>
            <a:spLocks noGrp="1"/>
          </p:cNvSpPr>
          <p:nvPr>
            <p:ph type="ftr" sz="quarter" idx="3"/>
          </p:nvPr>
        </p:nvSpPr>
        <p:spPr>
          <a:xfrm>
            <a:off x="4061460" y="6356361"/>
            <a:ext cx="37642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19160" y="6356361"/>
            <a:ext cx="277368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48150-C8EB-4D47-B5D3-77953FFD1B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calculushowto.com/what-is-sigma-summation-notation/" TargetMode="External"/><Relationship Id="rId2" Type="http://schemas.openxmlformats.org/officeDocument/2006/relationships/hyperlink" Target="https://www.calculushowto.com/average-value-of-a-function/" TargetMode="Externa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calculushowto.com/what-is-sigma-summation-notation/" TargetMode="External"/><Relationship Id="rId2" Type="http://schemas.openxmlformats.org/officeDocument/2006/relationships/hyperlink" Target="https://www.calculushowto.com/average-value-of-a-function/" TargetMode="Externa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Accuracy and error measures </a:t>
            </a:r>
            <a:endParaRPr lang="en-US" dirty="0"/>
          </a:p>
        </p:txBody>
      </p:sp>
      <p:sp>
        <p:nvSpPr>
          <p:cNvPr id="3" name="Subtitle 2"/>
          <p:cNvSpPr>
            <a:spLocks noGrp="1"/>
          </p:cNvSpPr>
          <p:nvPr>
            <p:ph type="subTitle" idx="1"/>
          </p:nvPr>
        </p:nvSpPr>
        <p:spPr/>
        <p:txBody>
          <a:bodyPr/>
          <a:lstStyle/>
          <a:p>
            <a:r>
              <a:rPr lang="en-US" dirty="0"/>
              <a:t>Evaluation of classifiers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cross validation</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Non-Exhaustive Methods</a:t>
            </a:r>
          </a:p>
          <a:p>
            <a:pPr lvl="1">
              <a:buNone/>
            </a:pPr>
            <a:r>
              <a:rPr lang="en-US" dirty="0" smtClean="0"/>
              <a:t>	Non-exhaustive cross validation methods, as the name suggests do not compute all ways of splitting the original data. </a:t>
            </a:r>
          </a:p>
          <a:p>
            <a:pPr marL="914400" lvl="1" indent="-514350">
              <a:buFont typeface="+mj-lt"/>
              <a:buAutoNum type="arabicPeriod"/>
            </a:pPr>
            <a:endParaRPr lang="en-US" dirty="0" smtClean="0"/>
          </a:p>
          <a:p>
            <a:r>
              <a:rPr lang="en-US" dirty="0" smtClean="0"/>
              <a:t>Exhaustive Methods</a:t>
            </a:r>
          </a:p>
          <a:p>
            <a:pPr lvl="1"/>
            <a:r>
              <a:rPr lang="en-US" dirty="0" smtClean="0"/>
              <a:t>This method learns and tests on all possible ways to divide the original sample into a training and a validation set.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Holdout cross-validation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This is a quite basic and simple approach in which we divide our entire dataset into two parts - training data and testing data.</a:t>
            </a:r>
          </a:p>
          <a:p>
            <a:r>
              <a:rPr lang="en-US" dirty="0" smtClean="0"/>
              <a:t> As the name, we train the model on training data and then evaluate on the testing set. </a:t>
            </a:r>
          </a:p>
          <a:p>
            <a:r>
              <a:rPr lang="en-US" dirty="0" smtClean="0"/>
              <a:t>Usually, the size of training data is set more than twice that of testing data, so the data is split in the ratio of 70:30 or 80:20.</a:t>
            </a:r>
          </a:p>
          <a:p>
            <a:r>
              <a:rPr lang="en-US" dirty="0" smtClean="0"/>
              <a:t>In this approach, the data is first shuffled randomly before splitting. </a:t>
            </a:r>
          </a:p>
          <a:p>
            <a:r>
              <a:rPr lang="en-US" dirty="0" smtClean="0"/>
              <a:t>As the model is trained on a different combination of data points, the model can give different results every time we train it, and this can be a cause of instability. </a:t>
            </a:r>
          </a:p>
          <a:p>
            <a:r>
              <a:rPr lang="en-US" dirty="0" smtClean="0"/>
              <a:t>Also, we can never assure that the train set we picked is representative of the whole dataset.</a:t>
            </a:r>
          </a:p>
          <a:p>
            <a:r>
              <a:rPr lang="en-US" dirty="0" smtClean="0"/>
              <a:t>Also when our dataset is not too large, there is a high possibility that the testing data may contain some important information that we lose as we do not train the model on the testing set.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Holdout cross-validation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the case of holdout cross-validation, the dataset is randomly split into training and validation data. </a:t>
            </a:r>
          </a:p>
          <a:p>
            <a:r>
              <a:rPr lang="en-US" dirty="0" smtClean="0"/>
              <a:t>Generally, the split of training data is more than test data. </a:t>
            </a:r>
          </a:p>
          <a:p>
            <a:r>
              <a:rPr lang="en-US" dirty="0" smtClean="0"/>
              <a:t>The training data is used to induce the model and validation data is evaluates the performance of the model.</a:t>
            </a:r>
          </a:p>
          <a:p>
            <a:r>
              <a:rPr lang="en-US" dirty="0" smtClean="0"/>
              <a:t>The more data is used to train the model, the better the model is. For the holdout cross-validation method, a good amount of data is isolated from training.</a:t>
            </a:r>
          </a:p>
          <a:p>
            <a:r>
              <a:rPr lang="en-US" b="1" dirty="0" smtClean="0">
                <a:solidFill>
                  <a:srgbClr val="FF0000"/>
                </a:solidFill>
              </a:rPr>
              <a:t>Cons:</a:t>
            </a:r>
          </a:p>
          <a:p>
            <a:r>
              <a:rPr lang="en-US" dirty="0" smtClean="0"/>
              <a:t>Not suitable for an imbalanced dataset.</a:t>
            </a:r>
          </a:p>
          <a:p>
            <a:r>
              <a:rPr lang="en-US" dirty="0" smtClean="0"/>
              <a:t>A lot of data is isolated from training the model.</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Holdout cross-validation</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486025" y="1834356"/>
            <a:ext cx="6915150" cy="40576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b="1" i="1" dirty="0" smtClean="0"/>
              <a:t>k</a:t>
            </a:r>
            <a:r>
              <a:rPr lang="en-US" b="1" dirty="0" smtClean="0"/>
              <a:t>-fold cross validation</a:t>
            </a:r>
            <a:br>
              <a:rPr lang="en-US" b="1" dirty="0" smtClean="0"/>
            </a:br>
            <a:endParaRPr lang="en-US" dirty="0"/>
          </a:p>
        </p:txBody>
      </p:sp>
      <p:sp>
        <p:nvSpPr>
          <p:cNvPr id="7" name="Content Placeholder 6"/>
          <p:cNvSpPr>
            <a:spLocks noGrp="1"/>
          </p:cNvSpPr>
          <p:nvPr>
            <p:ph idx="1"/>
          </p:nvPr>
        </p:nvSpPr>
        <p:spPr/>
        <p:txBody>
          <a:bodyPr>
            <a:normAutofit lnSpcReduction="10000"/>
          </a:bodyPr>
          <a:lstStyle/>
          <a:p>
            <a:r>
              <a:rPr lang="en-US" dirty="0" smtClean="0"/>
              <a:t>In k-fold cross-validation, the original dataset is equally partitioned into k subparts or folds of equal size. </a:t>
            </a:r>
          </a:p>
          <a:p>
            <a:r>
              <a:rPr lang="en-US" dirty="0" smtClean="0"/>
              <a:t>Out of the k-folds or groups, for each iteration, one group is selected as validation data, and the remaining (k-1) groups are selected as training data.</a:t>
            </a:r>
          </a:p>
          <a:p>
            <a:r>
              <a:rPr lang="en-US" dirty="0" smtClean="0"/>
              <a:t>The process is repeated for k times until each group is treated as validation and remaining as training data.</a:t>
            </a:r>
          </a:p>
          <a:p>
            <a:r>
              <a:rPr lang="en-US" dirty="0" smtClean="0"/>
              <a:t>The final accuracy of the model is computed by taking the mean accuracy of the k-models validation data.</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k</a:t>
            </a:r>
            <a:r>
              <a:rPr lang="en-US" b="1" dirty="0" smtClean="0"/>
              <a:t>-fold cross validation</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K-fold cross validation is one way to improve the holdout method. </a:t>
            </a:r>
            <a:r>
              <a:rPr lang="en-US" dirty="0" smtClean="0">
                <a:solidFill>
                  <a:srgbClr val="FF0000"/>
                </a:solidFill>
              </a:rPr>
              <a:t>This method guarantees that the score of our model does not depend on the way we picked the train and test set. </a:t>
            </a:r>
          </a:p>
          <a:p>
            <a:r>
              <a:rPr lang="en-US" dirty="0" smtClean="0"/>
              <a:t>The data set is divided into k number of subsets and the holdout method is repeated k number of times. </a:t>
            </a:r>
          </a:p>
          <a:p>
            <a:r>
              <a:rPr lang="en-US" dirty="0" smtClean="0"/>
              <a:t>steps:</a:t>
            </a:r>
          </a:p>
          <a:p>
            <a:pPr marL="914400" lvl="1" indent="-514350">
              <a:buFont typeface="+mj-lt"/>
              <a:buAutoNum type="arabicPeriod"/>
            </a:pPr>
            <a:r>
              <a:rPr lang="en-US" dirty="0" smtClean="0"/>
              <a:t>Randomly split your entire dataset into k number of folds (subsets)</a:t>
            </a:r>
          </a:p>
          <a:p>
            <a:pPr marL="914400" lvl="1" indent="-514350">
              <a:buFont typeface="+mj-lt"/>
              <a:buAutoNum type="arabicPeriod"/>
            </a:pPr>
            <a:r>
              <a:rPr lang="en-US" dirty="0" smtClean="0"/>
              <a:t>For each fold in your dataset, build your model on k – 1 folds of the dataset. Then, test the model to check the effectiveness for </a:t>
            </a:r>
            <a:r>
              <a:rPr lang="en-US" dirty="0" err="1" smtClean="0"/>
              <a:t>kth</a:t>
            </a:r>
            <a:r>
              <a:rPr lang="en-US" dirty="0" smtClean="0"/>
              <a:t> fold</a:t>
            </a:r>
          </a:p>
          <a:p>
            <a:pPr marL="914400" lvl="1" indent="-514350">
              <a:buFont typeface="+mj-lt"/>
              <a:buAutoNum type="arabicPeriod"/>
            </a:pPr>
            <a:r>
              <a:rPr lang="en-US" dirty="0" smtClean="0"/>
              <a:t>Repeat this until each of the k-folds has served as the test set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k</a:t>
            </a:r>
            <a:r>
              <a:rPr lang="en-US" b="1" dirty="0" smtClean="0"/>
              <a:t>-fold cross validation</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average of your k recorded accuracy is called the cross-validation accuracy and will serve as your performance metric for the model.</a:t>
            </a:r>
          </a:p>
          <a:p>
            <a:r>
              <a:rPr lang="en-US" dirty="0" smtClean="0"/>
              <a:t>Because it ensures that every observation from the original dataset has the chance of appearing in training and test set, this method generally results in a less biased model compare to other methods.</a:t>
            </a:r>
          </a:p>
          <a:p>
            <a:r>
              <a:rPr lang="en-US" dirty="0" smtClean="0"/>
              <a:t> It is one of the best approaches if we have limited input data. </a:t>
            </a:r>
          </a:p>
          <a:p>
            <a:r>
              <a:rPr lang="en-US" dirty="0" smtClean="0"/>
              <a:t>The disadvantage of this method is that the training algorithm has to be rerun from scratch k times, which means it takes k times as much computation to make an evaluation.</a:t>
            </a:r>
          </a:p>
          <a:p>
            <a:r>
              <a:rPr lang="en-US" dirty="0" smtClean="0"/>
              <a:t>Depending on your dataset, you can select a k value of your own. But in most cases, k = 5 or k = 10 is preferred.</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fold  validation.</a:t>
            </a:r>
            <a:br>
              <a:rPr lang="en-US"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990600" y="2286000"/>
            <a:ext cx="8686800" cy="4191000"/>
          </a:xfrm>
          <a:prstGeom prst="rect">
            <a:avLst/>
          </a:prstGeom>
          <a:noFill/>
          <a:ln w="9525">
            <a:noFill/>
            <a:miter lim="800000"/>
            <a:headEnd/>
            <a:tailEnd/>
          </a:ln>
          <a:effectLst/>
        </p:spPr>
      </p:pic>
      <p:sp>
        <p:nvSpPr>
          <p:cNvPr id="5" name="Rectangle 4"/>
          <p:cNvSpPr/>
          <p:nvPr/>
        </p:nvSpPr>
        <p:spPr>
          <a:xfrm>
            <a:off x="1143000" y="1219201"/>
            <a:ext cx="7924800" cy="1015663"/>
          </a:xfrm>
          <a:prstGeom prst="rect">
            <a:avLst/>
          </a:prstGeom>
        </p:spPr>
        <p:txBody>
          <a:bodyPr wrap="square">
            <a:spAutoFit/>
          </a:bodyPr>
          <a:lstStyle/>
          <a:p>
            <a:r>
              <a:rPr lang="en-US" sz="2000" dirty="0" smtClean="0">
                <a:solidFill>
                  <a:srgbClr val="FF0000"/>
                </a:solidFill>
              </a:rPr>
              <a:t>Suppose we have 30 samples of data.</a:t>
            </a:r>
          </a:p>
          <a:p>
            <a:r>
              <a:rPr lang="en-US" sz="2000" dirty="0" smtClean="0">
                <a:solidFill>
                  <a:srgbClr val="FF0000"/>
                </a:solidFill>
              </a:rPr>
              <a:t>To perform 5 fold validation ,divide total number of samples by total fold which gives  number of samples in each fold </a:t>
            </a:r>
            <a:endParaRPr lang="en-US" sz="2000"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2"/>
          <a:srcRect/>
          <a:stretch>
            <a:fillRect/>
          </a:stretch>
        </p:blipFill>
        <p:spPr bwMode="auto">
          <a:xfrm>
            <a:off x="914400" y="304800"/>
            <a:ext cx="9344026" cy="62484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Stratified K Fold Cross Validation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In some cases, data might not have been divided properly between the training and validation sets.</a:t>
            </a:r>
          </a:p>
          <a:p>
            <a:r>
              <a:rPr lang="en-US" dirty="0" smtClean="0"/>
              <a:t> Since we are randomly shuffling the data and then dividing it into folds, chances are we may get </a:t>
            </a:r>
            <a:r>
              <a:rPr lang="en-US" dirty="0" smtClean="0">
                <a:solidFill>
                  <a:srgbClr val="FF0000"/>
                </a:solidFill>
              </a:rPr>
              <a:t>highly imbalanced folds </a:t>
            </a:r>
            <a:r>
              <a:rPr lang="en-US" dirty="0" smtClean="0"/>
              <a:t>which may cause our training to be biased. </a:t>
            </a:r>
          </a:p>
          <a:p>
            <a:r>
              <a:rPr lang="en-US" dirty="0" smtClean="0"/>
              <a:t>For example, let us somehow get a fold that has majority belonging to one class(say positive) and only a few as negative class.</a:t>
            </a:r>
          </a:p>
          <a:p>
            <a:pPr>
              <a:buNone/>
            </a:pP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Accuracy</a:t>
            </a:r>
            <a:br>
              <a:rPr lang="en-US"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a:t>accuracy of a classifier is given as the percentage of total correct predictions divided by the total number of instances</a:t>
            </a:r>
            <a:r>
              <a:rPr lang="en-US" dirty="0" smtClean="0"/>
              <a:t>.</a:t>
            </a:r>
          </a:p>
          <a:p>
            <a:r>
              <a:rPr lang="en-US" dirty="0"/>
              <a:t>If the accuracy of the classifier is considered acceptable, the classifier can be used to classify future data </a:t>
            </a:r>
            <a:r>
              <a:rPr lang="en-US" dirty="0" err="1"/>
              <a:t>tuples</a:t>
            </a:r>
            <a:r>
              <a:rPr lang="en-US" dirty="0"/>
              <a:t> for which the class label is not known.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Stratified K-Fold Cross Validation</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Stratified K-Fold Cross Validation  is a </a:t>
            </a:r>
            <a:r>
              <a:rPr lang="en-US" dirty="0" smtClean="0"/>
              <a:t>modified form of  K-Fold Cross Validation method</a:t>
            </a:r>
          </a:p>
          <a:p>
            <a:r>
              <a:rPr lang="en-US" dirty="0" smtClean="0"/>
              <a:t>Stratification is the process of rearranging the data so as to ensure that each fold is a good representative of the whole  such that in each set, we make sure there are equal or close to equal results of all categories. </a:t>
            </a:r>
          </a:p>
          <a:p>
            <a:r>
              <a:rPr lang="en-US" dirty="0" smtClean="0"/>
              <a:t>For example, in a binary classification problem where each class comprises of 50% of the data, it is best to arrange the data such that in every fold, each class comprises of about half the instances.</a:t>
            </a:r>
          </a:p>
          <a:p>
            <a:r>
              <a:rPr lang="en-US" dirty="0" smtClean="0"/>
              <a:t>This variation of K-Fold is known as the Stratified K-Fold Cross Validation.</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Stratified K-Fold Cross Validation</a:t>
            </a:r>
            <a:br>
              <a:rPr lang="en-US" b="1" dirty="0" smtClean="0"/>
            </a:b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914401" y="1600202"/>
            <a:ext cx="9601199" cy="452596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Leave-P-Out cross validation</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In Leave-P-Out cross validation we take p number of points  </a:t>
            </a:r>
            <a:r>
              <a:rPr lang="en-US" dirty="0" smtClean="0">
                <a:solidFill>
                  <a:srgbClr val="FF0000"/>
                </a:solidFill>
              </a:rPr>
              <a:t>randomly</a:t>
            </a:r>
            <a:r>
              <a:rPr lang="en-US" dirty="0" smtClean="0"/>
              <a:t> out from the total number of data points in the dataset(say n). </a:t>
            </a:r>
          </a:p>
          <a:p>
            <a:r>
              <a:rPr lang="en-US" dirty="0" smtClean="0"/>
              <a:t>  And train  the model on these (n – p) data points and test the model on p data points</a:t>
            </a:r>
          </a:p>
          <a:p>
            <a:r>
              <a:rPr lang="en-US" dirty="0" smtClean="0"/>
              <a:t>Since this is also an exhaustive method, all possible combinations of </a:t>
            </a:r>
            <a:r>
              <a:rPr lang="en-US" i="1" dirty="0" smtClean="0"/>
              <a:t>p</a:t>
            </a:r>
            <a:r>
              <a:rPr lang="en-US" dirty="0" smtClean="0"/>
              <a:t> samples must be used</a:t>
            </a:r>
          </a:p>
          <a:p>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Leave-P-Out cross validation</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We repeat this process for all the possible combinations of p from the original dataset. </a:t>
            </a:r>
          </a:p>
          <a:p>
            <a:r>
              <a:rPr lang="en-US" dirty="0" smtClean="0"/>
              <a:t>Then to get the final accuracy, we average the accuracies from all these iterations.</a:t>
            </a:r>
          </a:p>
          <a:p>
            <a:r>
              <a:rPr lang="en-US" dirty="0" smtClean="0"/>
              <a:t>Remember if we choose a higher value for p, then the number of combinations will be more and we can say the method gets a lot more exhaustive.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Leave-P-Out cross validation(with p=4)</a:t>
            </a:r>
            <a:br>
              <a:rPr lang="en-US" dirty="0" smtClean="0"/>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066801" y="1371600"/>
            <a:ext cx="9982200" cy="54864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Leave-one-out cross validation(LOOCV)</a:t>
            </a:r>
            <a:br>
              <a:rPr lang="en-US" dirty="0" smtClean="0"/>
            </a:b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is a simple variation of Leave-P-Out cross validation and the </a:t>
            </a:r>
            <a:r>
              <a:rPr lang="en-US" dirty="0" smtClean="0">
                <a:solidFill>
                  <a:srgbClr val="FF0000"/>
                </a:solidFill>
              </a:rPr>
              <a:t>value of p is set as one. </a:t>
            </a:r>
          </a:p>
          <a:p>
            <a:r>
              <a:rPr lang="en-US" dirty="0" smtClean="0"/>
              <a:t>Given  a dataset of N instances only one instance is left out as the  validation set  and  training uses the remaining N-1 instances.</a:t>
            </a:r>
          </a:p>
          <a:p>
            <a:r>
              <a:rPr lang="en-US" dirty="0" smtClean="0"/>
              <a:t> Will get N separate  folds</a:t>
            </a:r>
          </a:p>
          <a:p>
            <a:r>
              <a:rPr lang="en-US" dirty="0" smtClean="0"/>
              <a:t>Makes best use of the data</a:t>
            </a:r>
          </a:p>
          <a:p>
            <a:r>
              <a:rPr lang="en-US" dirty="0" smtClean="0"/>
              <a:t>Involves no random </a:t>
            </a:r>
            <a:r>
              <a:rPr lang="en-US" dirty="0" err="1" smtClean="0"/>
              <a:t>subsampling</a:t>
            </a:r>
            <a:endParaRPr lang="en-US" dirty="0" smtClean="0"/>
          </a:p>
          <a:p>
            <a:r>
              <a:rPr lang="en-US" dirty="0" smtClean="0"/>
              <a:t>Computation time is too high</a:t>
            </a:r>
          </a:p>
          <a:p>
            <a:pPr lvl="0"/>
            <a:r>
              <a:rPr lang="en-US" dirty="0" smtClean="0"/>
              <a:t>This method is used when the data set is very small. </a:t>
            </a:r>
          </a:p>
          <a:p>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Leave-one-out cross validation(LOOCV)</a:t>
            </a:r>
            <a:br>
              <a:rPr lang="en-US" dirty="0" smtClean="0"/>
            </a:b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685801" y="1676400"/>
            <a:ext cx="10363200" cy="48006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University question </a:t>
            </a:r>
            <a:endParaRPr lang="en-US" dirty="0"/>
          </a:p>
        </p:txBody>
      </p:sp>
      <p:sp>
        <p:nvSpPr>
          <p:cNvPr id="7" name="Content Placeholder 6"/>
          <p:cNvSpPr>
            <a:spLocks noGrp="1"/>
          </p:cNvSpPr>
          <p:nvPr>
            <p:ph idx="1"/>
          </p:nvPr>
        </p:nvSpPr>
        <p:spPr/>
        <p:txBody>
          <a:bodyPr/>
          <a:lstStyle/>
          <a:p>
            <a:r>
              <a:rPr lang="en-US" dirty="0" smtClean="0"/>
              <a:t>Given a data set with 1200 instances, how k- fold cross validation is done with k=1200.   (4 marks)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Bootstrapping</a:t>
            </a:r>
            <a:br>
              <a:rPr lang="en-US" dirty="0" smtClean="0"/>
            </a:br>
            <a:endParaRPr lang="en-US" dirty="0"/>
          </a:p>
        </p:txBody>
      </p:sp>
      <p:sp>
        <p:nvSpPr>
          <p:cNvPr id="7" name="Content Placeholder 6"/>
          <p:cNvSpPr>
            <a:spLocks noGrp="1"/>
          </p:cNvSpPr>
          <p:nvPr>
            <p:ph idx="1"/>
          </p:nvPr>
        </p:nvSpPr>
        <p:spPr/>
        <p:txBody>
          <a:bodyPr>
            <a:normAutofit/>
          </a:bodyPr>
          <a:lstStyle/>
          <a:p>
            <a:r>
              <a:rPr lang="en-US" dirty="0" smtClean="0"/>
              <a:t>A bootstrap sample is a random sample of the data taken with replacement .</a:t>
            </a:r>
          </a:p>
          <a:p>
            <a:r>
              <a:rPr lang="en-US" dirty="0" smtClean="0"/>
              <a:t> This means that, after a data point is selected for inclusion in the subset, it’s still available for further selection. </a:t>
            </a:r>
          </a:p>
          <a:p>
            <a:r>
              <a:rPr lang="en-US" dirty="0" smtClean="0"/>
              <a:t>A bootstrap sample is the same size as the original data set from which it was constructed.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Bootstrapping</a:t>
            </a:r>
            <a:br>
              <a:rPr lang="en-US" dirty="0" smtClean="0"/>
            </a:br>
            <a:endParaRPr lang="en-US" dirty="0"/>
          </a:p>
        </p:txBody>
      </p:sp>
      <p:sp>
        <p:nvSpPr>
          <p:cNvPr id="7" name="Content Placeholder 6"/>
          <p:cNvSpPr>
            <a:spLocks noGrp="1"/>
          </p:cNvSpPr>
          <p:nvPr>
            <p:ph idx="1"/>
          </p:nvPr>
        </p:nvSpPr>
        <p:spPr/>
        <p:txBody>
          <a:bodyPr>
            <a:normAutofit fontScale="85000" lnSpcReduction="20000"/>
          </a:bodyPr>
          <a:lstStyle/>
          <a:p>
            <a:r>
              <a:rPr lang="en-US" dirty="0" smtClean="0"/>
              <a:t>From a dataset with N sample this technique will randomly select (with replacement) N and use this set for training</a:t>
            </a:r>
          </a:p>
          <a:p>
            <a:r>
              <a:rPr lang="en-US" dirty="0" smtClean="0"/>
              <a:t>The original observations not contained in training set  are considered </a:t>
            </a:r>
            <a:r>
              <a:rPr lang="en-US" i="1" dirty="0" smtClean="0"/>
              <a:t>out-of-bag</a:t>
            </a:r>
            <a:r>
              <a:rPr lang="en-US" dirty="0" smtClean="0"/>
              <a:t> (OOB) and it is used for testing</a:t>
            </a:r>
          </a:p>
          <a:p>
            <a:r>
              <a:rPr lang="en-US" dirty="0" smtClean="0"/>
              <a:t>When bootstrapping, a model can be built on the selected samples and validated on the OOB samples; this is often done, for example, in random forests</a:t>
            </a:r>
          </a:p>
          <a:p>
            <a:r>
              <a:rPr lang="en-US" dirty="0" smtClean="0"/>
              <a:t>The error value is likely to change from fold to fold</a:t>
            </a:r>
          </a:p>
          <a:p>
            <a:r>
              <a:rPr lang="en-US" dirty="0" smtClean="0"/>
              <a:t>Repeat this process for specified number of folds</a:t>
            </a:r>
          </a:p>
          <a:p>
            <a:r>
              <a:rPr lang="en-US" dirty="0" smtClean="0"/>
              <a:t>The error value is estimated as the average of the error rate on test sample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 Error Measures</a:t>
            </a:r>
            <a:endParaRPr lang="en-US" dirty="0"/>
          </a:p>
        </p:txBody>
      </p:sp>
      <p:sp>
        <p:nvSpPr>
          <p:cNvPr id="3" name="Content Placeholder 2"/>
          <p:cNvSpPr>
            <a:spLocks noGrp="1"/>
          </p:cNvSpPr>
          <p:nvPr>
            <p:ph idx="1"/>
          </p:nvPr>
        </p:nvSpPr>
        <p:spPr/>
        <p:txBody>
          <a:bodyPr/>
          <a:lstStyle/>
          <a:p>
            <a:r>
              <a:rPr lang="en-US" dirty="0" smtClean="0"/>
              <a:t>Measure predictor accuracy: </a:t>
            </a:r>
          </a:p>
          <a:p>
            <a:r>
              <a:rPr lang="en-US" dirty="0" smtClean="0"/>
              <a:t>measure how far off the predicted value is from the actual known value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  example (N=5)</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Suppose we have the data set X1,X2,X3,X4,X5  </a:t>
            </a:r>
          </a:p>
          <a:p>
            <a:endParaRPr lang="en-US" dirty="0" smtClean="0"/>
          </a:p>
          <a:p>
            <a:pPr>
              <a:buNone/>
            </a:pPr>
            <a:r>
              <a:rPr lang="en-US" dirty="0" smtClean="0">
                <a:solidFill>
                  <a:srgbClr val="FF0000"/>
                </a:solidFill>
              </a:rPr>
              <a:t>                     Training Set </a:t>
            </a:r>
          </a:p>
          <a:p>
            <a:r>
              <a:rPr lang="en-US" dirty="0" smtClean="0">
                <a:solidFill>
                  <a:srgbClr val="FF0000"/>
                </a:solidFill>
              </a:rPr>
              <a:t>                   </a:t>
            </a:r>
            <a:r>
              <a:rPr lang="en-US" u="sng" dirty="0" smtClean="0">
                <a:solidFill>
                  <a:srgbClr val="FF0000"/>
                </a:solidFill>
              </a:rPr>
              <a:t>(bootstrap sample )                                     Test set(OOB)</a:t>
            </a:r>
          </a:p>
          <a:p>
            <a:r>
              <a:rPr lang="en-US" dirty="0" smtClean="0"/>
              <a:t>Case 1 :  X1,X3,X3,X3,X5                                      X2 ,X4</a:t>
            </a:r>
          </a:p>
          <a:p>
            <a:endParaRPr lang="en-US" dirty="0" smtClean="0"/>
          </a:p>
          <a:p>
            <a:r>
              <a:rPr lang="en-US" dirty="0" smtClean="0"/>
              <a:t>Case 2:	X5,X5,X3,X1,X2				     X4</a:t>
            </a:r>
          </a:p>
          <a:p>
            <a:endParaRPr lang="en-US" dirty="0" smtClean="0"/>
          </a:p>
          <a:p>
            <a:r>
              <a:rPr lang="en-US" dirty="0" smtClean="0"/>
              <a:t>Case 3:	X5,X5,X1,X2,X1				    X3,X4</a:t>
            </a:r>
            <a:endParaRPr lang="en-US" dirty="0"/>
          </a:p>
        </p:txBody>
      </p:sp>
      <p:cxnSp>
        <p:nvCxnSpPr>
          <p:cNvPr id="5" name="Straight Connector 4"/>
          <p:cNvCxnSpPr/>
          <p:nvPr/>
        </p:nvCxnSpPr>
        <p:spPr>
          <a:xfrm rot="5400000">
            <a:off x="457201" y="4114800"/>
            <a:ext cx="3657600" cy="1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flipH="1">
            <a:off x="4762500" y="4152901"/>
            <a:ext cx="36576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133600" y="1676406"/>
            <a:ext cx="6757988" cy="3286919"/>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Since samples are drawn with replacement, each bootstrap sample is likely to contain duplicate values.</a:t>
            </a:r>
          </a:p>
          <a:p>
            <a:r>
              <a:rPr lang="en-US" dirty="0" smtClean="0"/>
              <a:t> In fact, on average, ≈63.21≈63.21% of the original sample ends up in any particular bootstrap sample. </a:t>
            </a:r>
          </a:p>
          <a:p>
            <a:r>
              <a:rPr lang="en-US" dirty="0" smtClean="0"/>
              <a:t>When bootstrapping, a model can be built on the selected samples and validated on the OOB samples; this is often done, for example, in random forests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sp>
        <p:nvSpPr>
          <p:cNvPr id="3" name="Content Placeholder 2"/>
          <p:cNvSpPr>
            <a:spLocks noGrp="1"/>
          </p:cNvSpPr>
          <p:nvPr>
            <p:ph idx="1"/>
          </p:nvPr>
        </p:nvSpPr>
        <p:spPr/>
        <p:txBody>
          <a:bodyPr/>
          <a:lstStyle/>
          <a:p>
            <a:r>
              <a:rPr lang="en-US" dirty="0" smtClean="0"/>
              <a:t>A Confusion matrix is an N x N matrix used for evaluating the performance of a classification model, where N is the number of target classes.</a:t>
            </a:r>
          </a:p>
          <a:p>
            <a:r>
              <a:rPr lang="en-US" dirty="0" smtClean="0"/>
              <a:t> The matrix compares the actual target values with those predicted by the machine learning model. </a:t>
            </a:r>
          </a:p>
          <a:p>
            <a:r>
              <a:rPr lang="en-US" dirty="0" smtClean="0"/>
              <a:t>This gives us a holistic view of how well our classification model is performing and what kinds of errors it is making.</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sp>
        <p:nvSpPr>
          <p:cNvPr id="3" name="Content Placeholder 2"/>
          <p:cNvSpPr>
            <a:spLocks noGrp="1"/>
          </p:cNvSpPr>
          <p:nvPr>
            <p:ph idx="1"/>
          </p:nvPr>
        </p:nvSpPr>
        <p:spPr>
          <a:xfrm>
            <a:off x="594360" y="1143003"/>
            <a:ext cx="10698480" cy="4983169"/>
          </a:xfrm>
        </p:spPr>
        <p:txBody>
          <a:bodyPr/>
          <a:lstStyle/>
          <a:p>
            <a:r>
              <a:rPr lang="en-US" dirty="0" smtClean="0"/>
              <a:t>The target variable has two values: </a:t>
            </a:r>
            <a:r>
              <a:rPr lang="en-US" b="1" dirty="0" smtClean="0"/>
              <a:t>Positive </a:t>
            </a:r>
            <a:r>
              <a:rPr lang="en-US" dirty="0" smtClean="0"/>
              <a:t>or </a:t>
            </a:r>
            <a:r>
              <a:rPr lang="en-US" b="1" dirty="0" smtClean="0"/>
              <a:t>Negative</a:t>
            </a:r>
            <a:endParaRPr lang="en-US" dirty="0" smtClean="0"/>
          </a:p>
          <a:p>
            <a:r>
              <a:rPr lang="en-US" dirty="0" smtClean="0"/>
              <a:t>The </a:t>
            </a:r>
            <a:r>
              <a:rPr lang="en-US" b="1" dirty="0" smtClean="0"/>
              <a:t>columns </a:t>
            </a:r>
            <a:r>
              <a:rPr lang="en-US" dirty="0" smtClean="0"/>
              <a:t>represent the </a:t>
            </a:r>
            <a:r>
              <a:rPr lang="en-US" b="1" dirty="0" smtClean="0"/>
              <a:t>predicted values </a:t>
            </a:r>
            <a:r>
              <a:rPr lang="en-US" dirty="0" smtClean="0"/>
              <a:t>  of the target variable</a:t>
            </a:r>
          </a:p>
          <a:p>
            <a:r>
              <a:rPr lang="en-US" dirty="0" smtClean="0"/>
              <a:t>The </a:t>
            </a:r>
            <a:r>
              <a:rPr lang="en-US" b="1" dirty="0" smtClean="0"/>
              <a:t>rows </a:t>
            </a:r>
            <a:r>
              <a:rPr lang="en-US" dirty="0" smtClean="0"/>
              <a:t>represent the </a:t>
            </a:r>
            <a:r>
              <a:rPr lang="en-US" b="1" dirty="0" smtClean="0"/>
              <a:t>actual values </a:t>
            </a:r>
            <a:r>
              <a:rPr lang="en-US" dirty="0" smtClean="0"/>
              <a:t> </a:t>
            </a:r>
            <a:r>
              <a:rPr lang="en-US" b="1" dirty="0" smtClean="0"/>
              <a:t> </a:t>
            </a:r>
            <a:r>
              <a:rPr lang="en-US" dirty="0" smtClean="0"/>
              <a:t>of the target variable</a:t>
            </a:r>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2667000" y="3200400"/>
            <a:ext cx="5838825" cy="36576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Understanding True Positive, True Negative, False Positive and False Negative in a Confusion Matrix</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True Positive (TP) </a:t>
            </a:r>
            <a:endParaRPr lang="en-US" dirty="0" smtClean="0"/>
          </a:p>
          <a:p>
            <a:pPr lvl="1"/>
            <a:r>
              <a:rPr lang="en-US" dirty="0" smtClean="0"/>
              <a:t>The predicted value matches the actual value</a:t>
            </a:r>
          </a:p>
          <a:p>
            <a:pPr lvl="1"/>
            <a:r>
              <a:rPr lang="en-US" dirty="0" smtClean="0"/>
              <a:t>The actual value was positive and the model predicted a positive value</a:t>
            </a:r>
          </a:p>
          <a:p>
            <a:r>
              <a:rPr lang="en-US" b="1" dirty="0" smtClean="0"/>
              <a:t>True Negative (TN) </a:t>
            </a:r>
            <a:endParaRPr lang="en-US" dirty="0" smtClean="0"/>
          </a:p>
          <a:p>
            <a:pPr lvl="1"/>
            <a:r>
              <a:rPr lang="en-US" dirty="0" smtClean="0"/>
              <a:t>The predicted value matches the actual value</a:t>
            </a:r>
          </a:p>
          <a:p>
            <a:pPr lvl="1"/>
            <a:r>
              <a:rPr lang="en-US" dirty="0" smtClean="0"/>
              <a:t>The actual value was negative and the model predicted a negative value</a:t>
            </a:r>
          </a:p>
          <a:p>
            <a:r>
              <a:rPr lang="en-US" b="1" dirty="0" smtClean="0"/>
              <a:t>False Positive (FP) – Type 1 error</a:t>
            </a:r>
            <a:endParaRPr lang="en-US" dirty="0" smtClean="0"/>
          </a:p>
          <a:p>
            <a:pPr lvl="1"/>
            <a:r>
              <a:rPr lang="en-US" dirty="0" smtClean="0"/>
              <a:t>The predicted value was falsely predicted</a:t>
            </a:r>
          </a:p>
          <a:p>
            <a:pPr lvl="1"/>
            <a:r>
              <a:rPr lang="en-US" dirty="0" smtClean="0"/>
              <a:t>The actual value was negative but the model predicted a positive value</a:t>
            </a:r>
          </a:p>
          <a:p>
            <a:pPr lvl="1"/>
            <a:r>
              <a:rPr lang="en-US" dirty="0" smtClean="0"/>
              <a:t>Also known as the </a:t>
            </a:r>
            <a:r>
              <a:rPr lang="en-US" b="1" dirty="0" smtClean="0"/>
              <a:t>Type 1 error</a:t>
            </a:r>
            <a:endParaRPr lang="en-US" dirty="0" smtClean="0"/>
          </a:p>
          <a:p>
            <a:r>
              <a:rPr lang="en-US" b="1" dirty="0" smtClean="0"/>
              <a:t>False Negative (FN) – Type 2 error</a:t>
            </a:r>
            <a:endParaRPr lang="en-US" dirty="0" smtClean="0"/>
          </a:p>
          <a:p>
            <a:pPr lvl="1"/>
            <a:r>
              <a:rPr lang="en-US" dirty="0" smtClean="0"/>
              <a:t>The predicted value was falsely predicted</a:t>
            </a:r>
          </a:p>
          <a:p>
            <a:pPr lvl="1"/>
            <a:r>
              <a:rPr lang="en-US" dirty="0" smtClean="0"/>
              <a:t>The actual value was positive but the model predicted a negative value</a:t>
            </a:r>
          </a:p>
          <a:p>
            <a:pPr lvl="1"/>
            <a:r>
              <a:rPr lang="en-US" dirty="0" smtClean="0"/>
              <a:t>Also known as the </a:t>
            </a:r>
            <a:r>
              <a:rPr lang="en-US" b="1" dirty="0" smtClean="0"/>
              <a:t>Type 2 error</a:t>
            </a:r>
            <a:endParaRPr lang="en-US" dirty="0" smtClean="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Understanding True Positive, True Negative, False Positive and False Negative in a Confusion Matrix</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True Positive (TP) </a:t>
            </a:r>
            <a:endParaRPr lang="en-US" dirty="0" smtClean="0"/>
          </a:p>
          <a:p>
            <a:pPr lvl="1"/>
            <a:r>
              <a:rPr lang="en-US" dirty="0" smtClean="0"/>
              <a:t>The predicted value matches the actual value</a:t>
            </a:r>
          </a:p>
          <a:p>
            <a:pPr lvl="1"/>
            <a:r>
              <a:rPr lang="en-US" dirty="0" smtClean="0"/>
              <a:t>The actual value was positive and the model predicted a positive value</a:t>
            </a:r>
          </a:p>
          <a:p>
            <a:r>
              <a:rPr lang="en-US" b="1" dirty="0" smtClean="0"/>
              <a:t>True Negative (TN) </a:t>
            </a:r>
            <a:endParaRPr lang="en-US" dirty="0" smtClean="0"/>
          </a:p>
          <a:p>
            <a:pPr lvl="1"/>
            <a:r>
              <a:rPr lang="en-US" dirty="0" smtClean="0"/>
              <a:t>The predicted value matches the actual value</a:t>
            </a:r>
          </a:p>
          <a:p>
            <a:pPr lvl="1"/>
            <a:r>
              <a:rPr lang="en-US" dirty="0" smtClean="0"/>
              <a:t>The actual value was negative and the model predicted a negative value</a:t>
            </a:r>
          </a:p>
          <a:p>
            <a:r>
              <a:rPr lang="en-US" b="1" dirty="0" smtClean="0"/>
              <a:t>False Positive (FP) – Type 1 error</a:t>
            </a:r>
            <a:endParaRPr lang="en-US" dirty="0" smtClean="0"/>
          </a:p>
          <a:p>
            <a:pPr lvl="1"/>
            <a:r>
              <a:rPr lang="en-US" dirty="0" smtClean="0"/>
              <a:t>The predicted value was falsely predicted</a:t>
            </a:r>
          </a:p>
          <a:p>
            <a:pPr lvl="1"/>
            <a:r>
              <a:rPr lang="en-US" dirty="0" smtClean="0"/>
              <a:t>The actual value was negative but the model predicted a positive value</a:t>
            </a:r>
          </a:p>
          <a:p>
            <a:pPr lvl="1"/>
            <a:r>
              <a:rPr lang="en-US" dirty="0" smtClean="0"/>
              <a:t>Also known as the </a:t>
            </a:r>
            <a:r>
              <a:rPr lang="en-US" b="1" dirty="0" smtClean="0"/>
              <a:t>Type 1 error</a:t>
            </a:r>
            <a:endParaRPr lang="en-US" dirty="0" smtClean="0"/>
          </a:p>
          <a:p>
            <a:r>
              <a:rPr lang="en-US" b="1" dirty="0" smtClean="0"/>
              <a:t>False Negative (FN) – Type 2 error</a:t>
            </a:r>
            <a:endParaRPr lang="en-US" dirty="0" smtClean="0"/>
          </a:p>
          <a:p>
            <a:pPr lvl="1"/>
            <a:r>
              <a:rPr lang="en-US" dirty="0" smtClean="0"/>
              <a:t>The predicted value was falsely predicted</a:t>
            </a:r>
          </a:p>
          <a:p>
            <a:pPr lvl="1"/>
            <a:r>
              <a:rPr lang="en-US" dirty="0" smtClean="0"/>
              <a:t>The actual value was positive but the model predicted a negative value</a:t>
            </a:r>
          </a:p>
          <a:p>
            <a:pPr lvl="1"/>
            <a:r>
              <a:rPr lang="en-US" dirty="0" smtClean="0"/>
              <a:t>Also known as the </a:t>
            </a:r>
            <a:r>
              <a:rPr lang="en-US" b="1" dirty="0" smtClean="0"/>
              <a:t>Type 2 error</a:t>
            </a:r>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Understanding True Positive, True Negative, False Positive and False Negative in a Confusion Matrix</a:t>
            </a:r>
            <a:br>
              <a:rPr lang="en-US" b="1" dirty="0" smtClean="0"/>
            </a:br>
            <a:endParaRPr lang="en-US" dirty="0"/>
          </a:p>
        </p:txBody>
      </p:sp>
      <p:sp>
        <p:nvSpPr>
          <p:cNvPr id="3" name="Content Placeholder 2"/>
          <p:cNvSpPr>
            <a:spLocks noGrp="1"/>
          </p:cNvSpPr>
          <p:nvPr>
            <p:ph idx="1"/>
          </p:nvPr>
        </p:nvSpPr>
        <p:spPr/>
        <p:txBody>
          <a:bodyPr>
            <a:normAutofit/>
          </a:bodyPr>
          <a:lstStyle/>
          <a:p>
            <a:r>
              <a:rPr lang="en-US" b="1" dirty="0" smtClean="0"/>
              <a:t>True Positive (TP) </a:t>
            </a:r>
            <a:endParaRPr lang="en-US" dirty="0" smtClean="0"/>
          </a:p>
          <a:p>
            <a:pPr lvl="1"/>
            <a:r>
              <a:rPr lang="en-US" dirty="0" smtClean="0"/>
              <a:t>The predicted value matches the actual value</a:t>
            </a:r>
          </a:p>
          <a:p>
            <a:pPr lvl="1"/>
            <a:r>
              <a:rPr lang="en-US" dirty="0" smtClean="0"/>
              <a:t>The actual value was positive and the model predicted a positive value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Understanding True Positive, True Negative, False Positive and False Negative in a Confusion Matrix</a:t>
            </a:r>
            <a:br>
              <a:rPr lang="en-US" b="1" dirty="0" smtClean="0"/>
            </a:br>
            <a:endParaRPr lang="en-US" dirty="0"/>
          </a:p>
        </p:txBody>
      </p:sp>
      <p:sp>
        <p:nvSpPr>
          <p:cNvPr id="3" name="Content Placeholder 2"/>
          <p:cNvSpPr>
            <a:spLocks noGrp="1"/>
          </p:cNvSpPr>
          <p:nvPr>
            <p:ph idx="1"/>
          </p:nvPr>
        </p:nvSpPr>
        <p:spPr/>
        <p:txBody>
          <a:bodyPr>
            <a:normAutofit/>
          </a:bodyPr>
          <a:lstStyle/>
          <a:p>
            <a:endParaRPr lang="en-US" dirty="0" smtClean="0"/>
          </a:p>
          <a:p>
            <a:r>
              <a:rPr lang="en-US" b="1" dirty="0" smtClean="0"/>
              <a:t>True Negative (TN) </a:t>
            </a:r>
            <a:endParaRPr lang="en-US" dirty="0" smtClean="0"/>
          </a:p>
          <a:p>
            <a:pPr lvl="1"/>
            <a:r>
              <a:rPr lang="en-US" dirty="0" smtClean="0"/>
              <a:t>The predicted value matches the actual value</a:t>
            </a:r>
          </a:p>
          <a:p>
            <a:pPr lvl="1"/>
            <a:r>
              <a:rPr lang="en-US" dirty="0" smtClean="0"/>
              <a:t>The actual value was negative and the model predicted a negative value</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Understanding True Positive, True Negative, False Positive and False Negative in a Confusion Matrix</a:t>
            </a:r>
            <a:br>
              <a:rPr lang="en-US" b="1" dirty="0" smtClean="0"/>
            </a:br>
            <a:endParaRPr lang="en-US" dirty="0"/>
          </a:p>
        </p:txBody>
      </p:sp>
      <p:sp>
        <p:nvSpPr>
          <p:cNvPr id="3" name="Content Placeholder 2"/>
          <p:cNvSpPr>
            <a:spLocks noGrp="1"/>
          </p:cNvSpPr>
          <p:nvPr>
            <p:ph idx="1"/>
          </p:nvPr>
        </p:nvSpPr>
        <p:spPr/>
        <p:txBody>
          <a:bodyPr>
            <a:normAutofit/>
          </a:bodyPr>
          <a:lstStyle/>
          <a:p>
            <a:endParaRPr lang="en-US" dirty="0" smtClean="0"/>
          </a:p>
          <a:p>
            <a:r>
              <a:rPr lang="en-US" b="1" dirty="0" smtClean="0"/>
              <a:t>False Positive (FP) – Type 1 error</a:t>
            </a:r>
            <a:endParaRPr lang="en-US" dirty="0" smtClean="0"/>
          </a:p>
          <a:p>
            <a:pPr lvl="1"/>
            <a:r>
              <a:rPr lang="en-US" dirty="0" smtClean="0"/>
              <a:t>The predicted value was falsely predicted</a:t>
            </a:r>
          </a:p>
          <a:p>
            <a:pPr lvl="1"/>
            <a:r>
              <a:rPr lang="en-US" dirty="0" smtClean="0"/>
              <a:t>The actual value was negative but the model predicted a positive value</a:t>
            </a:r>
          </a:p>
          <a:p>
            <a:pPr lvl="1"/>
            <a:r>
              <a:rPr lang="en-US" dirty="0" smtClean="0"/>
              <a:t>Also known as the </a:t>
            </a:r>
            <a:r>
              <a:rPr lang="en-US" b="1" dirty="0" smtClean="0"/>
              <a:t>Type 1 error</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Evaluating the Accuracy of a Classifier</a:t>
            </a:r>
            <a:endParaRPr lang="en-US" dirty="0"/>
          </a:p>
        </p:txBody>
      </p:sp>
      <p:sp>
        <p:nvSpPr>
          <p:cNvPr id="3" name="Content Placeholder 2"/>
          <p:cNvSpPr>
            <a:spLocks noGrp="1"/>
          </p:cNvSpPr>
          <p:nvPr>
            <p:ph idx="1"/>
          </p:nvPr>
        </p:nvSpPr>
        <p:spPr/>
        <p:txBody>
          <a:bodyPr/>
          <a:lstStyle/>
          <a:p>
            <a:r>
              <a:rPr lang="en-US" dirty="0" smtClean="0"/>
              <a:t>Confusion Matrix</a:t>
            </a:r>
          </a:p>
          <a:p>
            <a:r>
              <a:rPr lang="en-US" dirty="0" smtClean="0"/>
              <a:t>ROC curve</a:t>
            </a:r>
          </a:p>
          <a:p>
            <a:r>
              <a:rPr lang="en-US" dirty="0" err="1" smtClean="0"/>
              <a:t>Resampling</a:t>
            </a:r>
            <a:r>
              <a:rPr lang="en-US" dirty="0" smtClean="0"/>
              <a:t> Techniques</a:t>
            </a:r>
          </a:p>
          <a:p>
            <a:pPr lvl="1"/>
            <a:r>
              <a:rPr lang="en-US" dirty="0" smtClean="0"/>
              <a:t>Cross validation </a:t>
            </a:r>
          </a:p>
          <a:p>
            <a:pPr lvl="2">
              <a:buNone/>
            </a:pPr>
            <a:r>
              <a:rPr lang="en-US" dirty="0" smtClean="0"/>
              <a:t>Hold out Method</a:t>
            </a:r>
          </a:p>
          <a:p>
            <a:pPr lvl="1">
              <a:buNone/>
            </a:pPr>
            <a:r>
              <a:rPr lang="en-US" dirty="0" smtClean="0"/>
              <a:t> </a:t>
            </a:r>
            <a:r>
              <a:rPr lang="en-US" dirty="0" smtClean="0"/>
              <a:t>     </a:t>
            </a:r>
            <a:r>
              <a:rPr lang="en-US" dirty="0" smtClean="0"/>
              <a:t>Bootstrapping</a:t>
            </a:r>
            <a:endParaRPr lang="en-US" dirty="0" smtClean="0"/>
          </a:p>
          <a:p>
            <a:pPr lvl="1">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Understanding True Positive, True Negative, False Positive and False Negative in a Confusion Matrix</a:t>
            </a:r>
            <a:br>
              <a:rPr lang="en-US" b="1" dirty="0" smtClean="0"/>
            </a:br>
            <a:endParaRPr lang="en-US" dirty="0"/>
          </a:p>
        </p:txBody>
      </p:sp>
      <p:sp>
        <p:nvSpPr>
          <p:cNvPr id="3" name="Content Placeholder 2"/>
          <p:cNvSpPr>
            <a:spLocks noGrp="1"/>
          </p:cNvSpPr>
          <p:nvPr>
            <p:ph idx="1"/>
          </p:nvPr>
        </p:nvSpPr>
        <p:spPr/>
        <p:txBody>
          <a:bodyPr>
            <a:normAutofit/>
          </a:bodyPr>
          <a:lstStyle/>
          <a:p>
            <a:r>
              <a:rPr lang="en-US" b="1" dirty="0" smtClean="0"/>
              <a:t>False Negative (FN) – Type 2 error</a:t>
            </a:r>
            <a:endParaRPr lang="en-US" dirty="0" smtClean="0"/>
          </a:p>
          <a:p>
            <a:pPr lvl="1"/>
            <a:r>
              <a:rPr lang="en-US" dirty="0" smtClean="0"/>
              <a:t>The predicted value was falsely predicted</a:t>
            </a:r>
          </a:p>
          <a:p>
            <a:pPr lvl="1"/>
            <a:r>
              <a:rPr lang="en-US" dirty="0" smtClean="0"/>
              <a:t>The actual value was positive but the model predicted a negative value</a:t>
            </a:r>
          </a:p>
          <a:p>
            <a:pPr lvl="1"/>
            <a:r>
              <a:rPr lang="en-US" dirty="0" smtClean="0"/>
              <a:t>Also known as the </a:t>
            </a:r>
            <a:r>
              <a:rPr lang="en-US" b="1" dirty="0" smtClean="0"/>
              <a:t>Type 2 error</a:t>
            </a:r>
            <a:endParaRPr lang="en-US" dirty="0" smtClean="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0"/>
            <a:ext cx="10698480" cy="1417638"/>
          </a:xfrm>
        </p:spPr>
        <p:txBody>
          <a:bodyPr>
            <a:normAutofit/>
          </a:bodyPr>
          <a:lstStyle/>
          <a:p>
            <a:r>
              <a:rPr lang="en-US" dirty="0" smtClean="0"/>
              <a:t>	EXAMPLE               				 </a:t>
            </a:r>
            <a:r>
              <a:rPr lang="en-US" sz="1600" dirty="0" smtClean="0"/>
              <a:t>POSITIVE-YES                                                                                                                                                         									NEGATIVE –NO  </a:t>
            </a:r>
            <a:endParaRPr lang="en-US" sz="1600" dirty="0"/>
          </a:p>
        </p:txBody>
      </p:sp>
      <p:pic>
        <p:nvPicPr>
          <p:cNvPr id="1026" name="Picture 2"/>
          <p:cNvPicPr>
            <a:picLocks noGrp="1" noChangeAspect="1" noChangeArrowheads="1"/>
          </p:cNvPicPr>
          <p:nvPr>
            <p:ph idx="1"/>
          </p:nvPr>
        </p:nvPicPr>
        <p:blipFill>
          <a:blip r:embed="rId2"/>
          <a:srcRect/>
          <a:stretch>
            <a:fillRect/>
          </a:stretch>
        </p:blipFill>
        <p:spPr bwMode="auto">
          <a:xfrm>
            <a:off x="1524001" y="1981200"/>
            <a:ext cx="8458200" cy="46482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Example</a:t>
            </a:r>
            <a:endParaRPr lang="en-US" dirty="0"/>
          </a:p>
        </p:txBody>
      </p:sp>
      <p:sp>
        <p:nvSpPr>
          <p:cNvPr id="12" name="Content Placeholder 11"/>
          <p:cNvSpPr>
            <a:spLocks noGrp="1"/>
          </p:cNvSpPr>
          <p:nvPr>
            <p:ph sz="half" idx="2"/>
          </p:nvPr>
        </p:nvSpPr>
        <p:spPr>
          <a:xfrm>
            <a:off x="5943603" y="1600206"/>
            <a:ext cx="5791200" cy="4525963"/>
          </a:xfrm>
        </p:spPr>
        <p:txBody>
          <a:bodyPr>
            <a:normAutofit/>
          </a:bodyPr>
          <a:lstStyle/>
          <a:p>
            <a:r>
              <a:rPr lang="en-US" dirty="0" smtClean="0"/>
              <a:t>TP &amp; FP  means   predicted positives</a:t>
            </a:r>
          </a:p>
          <a:p>
            <a:endParaRPr lang="en-US" dirty="0" smtClean="0"/>
          </a:p>
          <a:p>
            <a:endParaRPr lang="en-US" dirty="0" smtClean="0"/>
          </a:p>
          <a:p>
            <a:r>
              <a:rPr lang="en-US" dirty="0" smtClean="0"/>
              <a:t>TP &amp; FN  means    total actual  positives  .</a:t>
            </a:r>
            <a:endParaRPr lang="en-US" dirty="0"/>
          </a:p>
        </p:txBody>
      </p:sp>
      <p:pic>
        <p:nvPicPr>
          <p:cNvPr id="2050" name="Picture 2"/>
          <p:cNvPicPr>
            <a:picLocks noGrp="1" noChangeAspect="1" noChangeArrowheads="1"/>
          </p:cNvPicPr>
          <p:nvPr>
            <p:ph sz="half" idx="1"/>
          </p:nvPr>
        </p:nvPicPr>
        <p:blipFill>
          <a:blip r:embed="rId2"/>
          <a:srcRect/>
          <a:stretch>
            <a:fillRect/>
          </a:stretch>
        </p:blipFill>
        <p:spPr bwMode="auto">
          <a:xfrm>
            <a:off x="533401" y="1219200"/>
            <a:ext cx="4943475" cy="4913665"/>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0"/>
          <p:cNvSpPr txBox="1">
            <a:spLocks noGrp="1"/>
          </p:cNvSpPr>
          <p:nvPr>
            <p:ph type="title"/>
          </p:nvPr>
        </p:nvSpPr>
        <p:spPr>
          <a:xfrm>
            <a:off x="594360" y="457200"/>
            <a:ext cx="9374487" cy="1371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solidFill>
                  <a:schemeClr val="tx1"/>
                </a:solidFill>
              </a:rPr>
              <a:t>Classification Rate/Accuracy:</a:t>
            </a:r>
            <a:endParaRPr>
              <a:solidFill>
                <a:schemeClr val="tx1"/>
              </a:solidFill>
            </a:endParaRPr>
          </a:p>
        </p:txBody>
      </p:sp>
      <p:sp>
        <p:nvSpPr>
          <p:cNvPr id="193" name="Google Shape;193;p20"/>
          <p:cNvSpPr txBox="1">
            <a:spLocks noGrp="1"/>
          </p:cNvSpPr>
          <p:nvPr>
            <p:ph type="body" idx="1"/>
          </p:nvPr>
        </p:nvSpPr>
        <p:spPr>
          <a:xfrm>
            <a:off x="594360" y="1981200"/>
            <a:ext cx="10698480" cy="4400128"/>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1500"/>
              <a:buFont typeface="Noto Sans Symbols"/>
              <a:buChar char="❑"/>
            </a:pPr>
            <a:r>
              <a:rPr lang="en-US" sz="2800" dirty="0">
                <a:solidFill>
                  <a:schemeClr val="tx1"/>
                </a:solidFill>
              </a:rPr>
              <a:t>Classification Rate or Accuracy is given by the relation</a:t>
            </a:r>
            <a:r>
              <a:rPr lang="en-US" sz="2800" dirty="0" smtClean="0">
                <a:solidFill>
                  <a:schemeClr val="tx1"/>
                </a:solidFill>
              </a:rPr>
              <a:t>:</a:t>
            </a:r>
          </a:p>
          <a:p>
            <a:pPr marL="457200" lvl="0" indent="-457200" algn="l" rtl="0">
              <a:spcBef>
                <a:spcPts val="0"/>
              </a:spcBef>
              <a:spcAft>
                <a:spcPts val="0"/>
              </a:spcAft>
              <a:buSzPts val="1500"/>
              <a:buFont typeface="Noto Sans Symbols"/>
              <a:buChar char="❑"/>
            </a:pPr>
            <a:endParaRPr sz="2800">
              <a:solidFill>
                <a:schemeClr val="tx1"/>
              </a:solidFill>
            </a:endParaRPr>
          </a:p>
          <a:p>
            <a:pPr marL="457200" lvl="0" indent="-361950" algn="l" rtl="0">
              <a:spcBef>
                <a:spcPts val="400"/>
              </a:spcBef>
              <a:spcAft>
                <a:spcPts val="0"/>
              </a:spcAft>
              <a:buSzPts val="1500"/>
              <a:buFont typeface="Noto Sans Symbols"/>
              <a:buNone/>
            </a:pPr>
            <a:endParaRPr sz="2000"/>
          </a:p>
          <a:p>
            <a:pPr marL="457200" lvl="0" indent="-361950" algn="l" rtl="0">
              <a:spcBef>
                <a:spcPts val="400"/>
              </a:spcBef>
              <a:spcAft>
                <a:spcPts val="0"/>
              </a:spcAft>
              <a:buSzPts val="1500"/>
              <a:buFont typeface="Noto Sans Symbols"/>
              <a:buNone/>
            </a:pPr>
            <a:endParaRPr sz="2000"/>
          </a:p>
          <a:p>
            <a:pPr marL="457200" lvl="0" indent="-361950" algn="l" rtl="0">
              <a:spcBef>
                <a:spcPts val="400"/>
              </a:spcBef>
              <a:spcAft>
                <a:spcPts val="0"/>
              </a:spcAft>
              <a:buSzPts val="1500"/>
              <a:buFont typeface="Noto Sans Symbols"/>
              <a:buNone/>
            </a:pPr>
            <a:endParaRPr sz="2000"/>
          </a:p>
          <a:p>
            <a:pPr marL="457200" lvl="0" indent="-361950" algn="l" rtl="0">
              <a:spcBef>
                <a:spcPts val="400"/>
              </a:spcBef>
              <a:spcAft>
                <a:spcPts val="0"/>
              </a:spcAft>
              <a:buSzPts val="1500"/>
              <a:buFont typeface="Noto Sans Symbols"/>
              <a:buNone/>
            </a:pPr>
            <a:endParaRPr sz="2000"/>
          </a:p>
        </p:txBody>
      </p:sp>
      <p:pic>
        <p:nvPicPr>
          <p:cNvPr id="194" name="Google Shape;194;p20"/>
          <p:cNvPicPr preferRelativeResize="0"/>
          <p:nvPr/>
        </p:nvPicPr>
        <p:blipFill rotWithShape="1">
          <a:blip r:embed="rId3">
            <a:alphaModFix/>
          </a:blip>
          <a:srcRect/>
          <a:stretch/>
        </p:blipFill>
        <p:spPr>
          <a:xfrm>
            <a:off x="3135288" y="3124200"/>
            <a:ext cx="6267763" cy="1676400"/>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0"/>
          <p:cNvSpPr txBox="1">
            <a:spLocks noGrp="1"/>
          </p:cNvSpPr>
          <p:nvPr>
            <p:ph type="title"/>
          </p:nvPr>
        </p:nvSpPr>
        <p:spPr>
          <a:xfrm>
            <a:off x="594360" y="457200"/>
            <a:ext cx="9374487" cy="1371600"/>
          </a:xfrm>
          <a:prstGeom prst="rect">
            <a:avLst/>
          </a:prstGeom>
          <a:noFill/>
          <a:ln>
            <a:noFill/>
          </a:ln>
        </p:spPr>
        <p:txBody>
          <a:bodyPr spcFirstLastPara="1" wrap="square" lIns="91425" tIns="45700" rIns="91425" bIns="45700" anchor="ctr" anchorCtr="0">
            <a:noAutofit/>
          </a:bodyPr>
          <a:lstStyle/>
          <a:p>
            <a:r>
              <a:rPr lang="en-US" b="1" dirty="0" smtClean="0"/>
              <a:t>Sensitivity / True Positive Rate / Recall</a:t>
            </a:r>
            <a:br>
              <a:rPr lang="en-US" b="1" dirty="0" smtClean="0"/>
            </a:br>
            <a:endParaRPr lang="en-US" dirty="0"/>
          </a:p>
        </p:txBody>
      </p:sp>
      <p:sp>
        <p:nvSpPr>
          <p:cNvPr id="193" name="Google Shape;193;p20"/>
          <p:cNvSpPr txBox="1">
            <a:spLocks noGrp="1"/>
          </p:cNvSpPr>
          <p:nvPr>
            <p:ph type="body" idx="1"/>
          </p:nvPr>
        </p:nvSpPr>
        <p:spPr>
          <a:xfrm>
            <a:off x="594360" y="1981200"/>
            <a:ext cx="10698480" cy="4400128"/>
          </a:xfrm>
          <a:prstGeom prst="rect">
            <a:avLst/>
          </a:prstGeom>
          <a:noFill/>
          <a:ln>
            <a:noFill/>
          </a:ln>
        </p:spPr>
        <p:txBody>
          <a:bodyPr spcFirstLastPara="1" wrap="square" lIns="91425" tIns="45700" rIns="91425" bIns="45700" anchor="t" anchorCtr="0">
            <a:noAutofit/>
          </a:bodyPr>
          <a:lstStyle/>
          <a:p>
            <a:pPr marL="457200" lvl="0" indent="-361950" algn="l" rtl="0">
              <a:spcBef>
                <a:spcPts val="400"/>
              </a:spcBef>
              <a:spcAft>
                <a:spcPts val="0"/>
              </a:spcAft>
              <a:buSzPts val="1500"/>
              <a:buFont typeface="Noto Sans Symbols"/>
              <a:buNone/>
            </a:pPr>
            <a:endParaRPr sz="2000" smtClean="0"/>
          </a:p>
          <a:p>
            <a:pPr marL="457200" lvl="0" indent="-361950" algn="l" rtl="0">
              <a:spcBef>
                <a:spcPts val="400"/>
              </a:spcBef>
              <a:spcAft>
                <a:spcPts val="0"/>
              </a:spcAft>
              <a:buSzPts val="1500"/>
              <a:buFont typeface="Noto Sans Symbols"/>
              <a:buNone/>
            </a:pPr>
            <a:endParaRPr sz="2000"/>
          </a:p>
          <a:p>
            <a:pPr marL="457200" lvl="0" indent="-457200" algn="l" rtl="0">
              <a:spcBef>
                <a:spcPts val="400"/>
              </a:spcBef>
              <a:spcAft>
                <a:spcPts val="0"/>
              </a:spcAft>
              <a:buSzPts val="1500"/>
              <a:buFont typeface="Noto Sans Symbols"/>
              <a:buChar char="❑"/>
            </a:pPr>
            <a:r>
              <a:rPr lang="en-US" sz="2400" b="1" dirty="0" err="1">
                <a:solidFill>
                  <a:schemeClr val="tx1"/>
                </a:solidFill>
              </a:rPr>
              <a:t>Recall:</a:t>
            </a:r>
            <a:r>
              <a:rPr lang="en-US" sz="2400" dirty="0" err="1">
                <a:solidFill>
                  <a:schemeClr val="tx1"/>
                </a:solidFill>
              </a:rPr>
              <a:t>the</a:t>
            </a:r>
            <a:r>
              <a:rPr lang="en-US" sz="2400" dirty="0">
                <a:solidFill>
                  <a:schemeClr val="tx1"/>
                </a:solidFill>
              </a:rPr>
              <a:t> ratio of the total number of correctly classified positive examples divide to the </a:t>
            </a:r>
            <a:r>
              <a:rPr lang="en-US" sz="2400" dirty="0">
                <a:solidFill>
                  <a:srgbClr val="FF0000"/>
                </a:solidFill>
              </a:rPr>
              <a:t>total number of positive examples</a:t>
            </a:r>
            <a:r>
              <a:rPr lang="en-US" sz="2400" dirty="0">
                <a:solidFill>
                  <a:schemeClr val="tx1"/>
                </a:solidFill>
              </a:rPr>
              <a:t>. </a:t>
            </a:r>
            <a:endParaRPr lang="en-US" sz="2400" dirty="0" smtClean="0">
              <a:solidFill>
                <a:schemeClr val="tx1"/>
              </a:solidFill>
            </a:endParaRPr>
          </a:p>
          <a:p>
            <a:pPr marL="457200" lvl="0" indent="-457200" algn="l" rtl="0">
              <a:spcBef>
                <a:spcPts val="400"/>
              </a:spcBef>
              <a:spcAft>
                <a:spcPts val="0"/>
              </a:spcAft>
              <a:buSzPts val="1500"/>
              <a:buFont typeface="Noto Sans Symbols"/>
              <a:buChar char="❑"/>
            </a:pPr>
            <a:endParaRPr lang="en-US" sz="2400" dirty="0" smtClean="0">
              <a:solidFill>
                <a:schemeClr val="tx1"/>
              </a:solidFill>
            </a:endParaRPr>
          </a:p>
          <a:p>
            <a:pPr marL="457200" lvl="0" indent="-457200" algn="l" rtl="0">
              <a:spcBef>
                <a:spcPts val="400"/>
              </a:spcBef>
              <a:spcAft>
                <a:spcPts val="0"/>
              </a:spcAft>
              <a:buSzPts val="1500"/>
              <a:buFont typeface="Noto Sans Symbols"/>
              <a:buChar char="❑"/>
            </a:pPr>
            <a:r>
              <a:rPr lang="en-US" sz="2400" dirty="0" smtClean="0">
                <a:solidFill>
                  <a:schemeClr val="tx1"/>
                </a:solidFill>
              </a:rPr>
              <a:t>High </a:t>
            </a:r>
            <a:r>
              <a:rPr lang="en-US" sz="2400" dirty="0">
                <a:solidFill>
                  <a:schemeClr val="tx1"/>
                </a:solidFill>
              </a:rPr>
              <a:t>Recall indicates the class is correctly recognized </a:t>
            </a:r>
            <a:endParaRPr sz="2400">
              <a:solidFill>
                <a:schemeClr val="tx1"/>
              </a:solidFill>
            </a:endParaRPr>
          </a:p>
        </p:txBody>
      </p:sp>
      <p:pic>
        <p:nvPicPr>
          <p:cNvPr id="195" name="Google Shape;195;p20"/>
          <p:cNvPicPr preferRelativeResize="0"/>
          <p:nvPr/>
        </p:nvPicPr>
        <p:blipFill rotWithShape="1">
          <a:blip r:embed="rId3">
            <a:alphaModFix/>
          </a:blip>
          <a:srcRect/>
          <a:stretch/>
        </p:blipFill>
        <p:spPr>
          <a:xfrm>
            <a:off x="3758343" y="5013180"/>
            <a:ext cx="4712738" cy="116418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628775" y="931865"/>
            <a:ext cx="8629650" cy="4994275"/>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1"/>
          <p:cNvSpPr txBox="1">
            <a:spLocks noGrp="1"/>
          </p:cNvSpPr>
          <p:nvPr>
            <p:ph type="title"/>
          </p:nvPr>
        </p:nvSpPr>
        <p:spPr>
          <a:xfrm>
            <a:off x="594360" y="457200"/>
            <a:ext cx="9374487" cy="1371600"/>
          </a:xfrm>
          <a:prstGeom prst="rect">
            <a:avLst/>
          </a:prstGeom>
          <a:noFill/>
          <a:ln>
            <a:noFill/>
          </a:ln>
        </p:spPr>
        <p:txBody>
          <a:bodyPr spcFirstLastPara="1" wrap="square" lIns="91425" tIns="45700" rIns="91425" bIns="45700" anchor="ctr" anchorCtr="0">
            <a:noAutofit/>
          </a:bodyPr>
          <a:lstStyle/>
          <a:p>
            <a:pPr lvl="0"/>
            <a:r>
              <a:rPr lang="en-US" b="1" dirty="0" smtClean="0"/>
              <a:t>Precision</a:t>
            </a:r>
            <a:endParaRPr/>
          </a:p>
        </p:txBody>
      </p:sp>
      <p:sp>
        <p:nvSpPr>
          <p:cNvPr id="201" name="Google Shape;201;p21"/>
          <p:cNvSpPr txBox="1">
            <a:spLocks noGrp="1"/>
          </p:cNvSpPr>
          <p:nvPr>
            <p:ph type="body" idx="1"/>
          </p:nvPr>
        </p:nvSpPr>
        <p:spPr>
          <a:xfrm>
            <a:off x="594360" y="1981200"/>
            <a:ext cx="10698480" cy="4400128"/>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1500"/>
              <a:buFont typeface="Noto Sans Symbols"/>
              <a:buChar char="❑"/>
            </a:pPr>
            <a:r>
              <a:rPr lang="en-US" sz="2400" b="1" dirty="0" err="1">
                <a:solidFill>
                  <a:schemeClr val="tx1"/>
                </a:solidFill>
              </a:rPr>
              <a:t>Precision:</a:t>
            </a:r>
            <a:r>
              <a:rPr lang="en-US" sz="2400" dirty="0" err="1">
                <a:solidFill>
                  <a:schemeClr val="tx1"/>
                </a:solidFill>
              </a:rPr>
              <a:t>total</a:t>
            </a:r>
            <a:r>
              <a:rPr lang="en-US" sz="2400" dirty="0">
                <a:solidFill>
                  <a:schemeClr val="tx1"/>
                </a:solidFill>
              </a:rPr>
              <a:t> number of correctly classified positive examples by the total </a:t>
            </a:r>
            <a:r>
              <a:rPr lang="en-US" sz="2400" dirty="0">
                <a:solidFill>
                  <a:srgbClr val="FF0000"/>
                </a:solidFill>
              </a:rPr>
              <a:t>number of predicted positive examples.</a:t>
            </a:r>
            <a:endParaRPr sz="2400">
              <a:solidFill>
                <a:srgbClr val="FF0000"/>
              </a:solidFill>
            </a:endParaRPr>
          </a:p>
          <a:p>
            <a:pPr marL="457200" lvl="0" indent="-361950" algn="l" rtl="0">
              <a:spcBef>
                <a:spcPts val="400"/>
              </a:spcBef>
              <a:spcAft>
                <a:spcPts val="0"/>
              </a:spcAft>
              <a:buSzPts val="1500"/>
              <a:buFont typeface="Noto Sans Symbols"/>
              <a:buNone/>
            </a:pPr>
            <a:endParaRPr sz="2400">
              <a:solidFill>
                <a:schemeClr val="tx1"/>
              </a:solidFill>
            </a:endParaRPr>
          </a:p>
          <a:p>
            <a:pPr marL="457200" lvl="0" indent="-361950" algn="l" rtl="0">
              <a:spcBef>
                <a:spcPts val="400"/>
              </a:spcBef>
              <a:spcAft>
                <a:spcPts val="0"/>
              </a:spcAft>
              <a:buSzPts val="1500"/>
              <a:buFont typeface="Noto Sans Symbols"/>
              <a:buNone/>
            </a:pPr>
            <a:endParaRPr sz="2400">
              <a:solidFill>
                <a:schemeClr val="tx1"/>
              </a:solidFill>
            </a:endParaRPr>
          </a:p>
          <a:p>
            <a:pPr marL="457200" lvl="0" indent="-361950" algn="l" rtl="0">
              <a:spcBef>
                <a:spcPts val="400"/>
              </a:spcBef>
              <a:spcAft>
                <a:spcPts val="0"/>
              </a:spcAft>
              <a:buSzPts val="1500"/>
              <a:buFont typeface="Noto Sans Symbols"/>
              <a:buNone/>
            </a:pPr>
            <a:endParaRPr sz="2400">
              <a:solidFill>
                <a:schemeClr val="tx1"/>
              </a:solidFill>
            </a:endParaRPr>
          </a:p>
          <a:p>
            <a:pPr marL="342900" lvl="0" indent="-342900" algn="l" rtl="0">
              <a:spcBef>
                <a:spcPts val="400"/>
              </a:spcBef>
              <a:spcAft>
                <a:spcPts val="0"/>
              </a:spcAft>
              <a:buSzPts val="1500"/>
              <a:buFont typeface="Noto Sans Symbols"/>
              <a:buChar char="❑"/>
            </a:pPr>
            <a:r>
              <a:rPr lang="en-US" sz="2400" b="1" dirty="0">
                <a:solidFill>
                  <a:schemeClr val="tx1"/>
                </a:solidFill>
              </a:rPr>
              <a:t>High recall, low </a:t>
            </a:r>
            <a:r>
              <a:rPr lang="en-US" sz="2400" b="1" dirty="0" err="1">
                <a:solidFill>
                  <a:schemeClr val="tx1"/>
                </a:solidFill>
              </a:rPr>
              <a:t>precision:</a:t>
            </a:r>
            <a:r>
              <a:rPr lang="en-US" sz="2400" dirty="0" err="1">
                <a:solidFill>
                  <a:schemeClr val="tx1"/>
                </a:solidFill>
              </a:rPr>
              <a:t>This</a:t>
            </a:r>
            <a:r>
              <a:rPr lang="en-US" sz="2400" dirty="0">
                <a:solidFill>
                  <a:schemeClr val="tx1"/>
                </a:solidFill>
              </a:rPr>
              <a:t> means that most of the positive examples are correctly recognized (low FN) but there are a lot of false positives. </a:t>
            </a:r>
            <a:endParaRPr sz="2400">
              <a:solidFill>
                <a:schemeClr val="tx1"/>
              </a:solidFill>
            </a:endParaRPr>
          </a:p>
          <a:p>
            <a:pPr marL="342900" lvl="0" indent="-342900" algn="l" rtl="0">
              <a:spcBef>
                <a:spcPts val="400"/>
              </a:spcBef>
              <a:spcAft>
                <a:spcPts val="0"/>
              </a:spcAft>
              <a:buSzPts val="1500"/>
              <a:buFont typeface="Noto Sans Symbols"/>
              <a:buChar char="❑"/>
            </a:pPr>
            <a:r>
              <a:rPr lang="en-US" sz="2400" b="1" dirty="0">
                <a:solidFill>
                  <a:schemeClr val="tx1"/>
                </a:solidFill>
              </a:rPr>
              <a:t>Low recall, high </a:t>
            </a:r>
            <a:r>
              <a:rPr lang="en-US" sz="2400" b="1" dirty="0" err="1">
                <a:solidFill>
                  <a:schemeClr val="tx1"/>
                </a:solidFill>
              </a:rPr>
              <a:t>precision:</a:t>
            </a:r>
            <a:r>
              <a:rPr lang="en-US" sz="2400" dirty="0" err="1">
                <a:solidFill>
                  <a:schemeClr val="tx1"/>
                </a:solidFill>
              </a:rPr>
              <a:t>This</a:t>
            </a:r>
            <a:r>
              <a:rPr lang="en-US" sz="2400" dirty="0">
                <a:solidFill>
                  <a:schemeClr val="tx1"/>
                </a:solidFill>
              </a:rPr>
              <a:t> shows that we miss a lot of positive examples (high FN) but those we predict as positive are indeed positive (low FP) </a:t>
            </a:r>
            <a:endParaRPr sz="2400">
              <a:solidFill>
                <a:schemeClr val="tx1"/>
              </a:solidFill>
            </a:endParaRPr>
          </a:p>
          <a:p>
            <a:pPr marL="457200" lvl="0" indent="-361950" algn="l" rtl="0">
              <a:spcBef>
                <a:spcPts val="400"/>
              </a:spcBef>
              <a:spcAft>
                <a:spcPts val="0"/>
              </a:spcAft>
              <a:buSzPts val="1500"/>
              <a:buFont typeface="Noto Sans Symbols"/>
              <a:buNone/>
            </a:pPr>
            <a:endParaRPr sz="2000"/>
          </a:p>
          <a:p>
            <a:pPr marL="457200" lvl="0" indent="-361950" algn="l" rtl="0">
              <a:spcBef>
                <a:spcPts val="400"/>
              </a:spcBef>
              <a:spcAft>
                <a:spcPts val="0"/>
              </a:spcAft>
              <a:buSzPts val="1500"/>
              <a:buFont typeface="Noto Sans Symbols"/>
              <a:buNone/>
            </a:pPr>
            <a:endParaRPr sz="2000"/>
          </a:p>
          <a:p>
            <a:pPr marL="457200" lvl="0" indent="-361950" algn="l" rtl="0">
              <a:spcBef>
                <a:spcPts val="400"/>
              </a:spcBef>
              <a:spcAft>
                <a:spcPts val="0"/>
              </a:spcAft>
              <a:buSzPts val="1500"/>
              <a:buFont typeface="Noto Sans Symbols"/>
              <a:buNone/>
            </a:pPr>
            <a:endParaRPr sz="2000"/>
          </a:p>
          <a:p>
            <a:pPr marL="457200" lvl="0" indent="-361950" algn="l" rtl="0">
              <a:spcBef>
                <a:spcPts val="400"/>
              </a:spcBef>
              <a:spcAft>
                <a:spcPts val="0"/>
              </a:spcAft>
              <a:buSzPts val="1500"/>
              <a:buFont typeface="Noto Sans Symbols"/>
              <a:buNone/>
            </a:pPr>
            <a:endParaRPr sz="2000"/>
          </a:p>
          <a:p>
            <a:pPr marL="457200" lvl="0" indent="-361950" algn="l" rtl="0">
              <a:spcBef>
                <a:spcPts val="400"/>
              </a:spcBef>
              <a:spcAft>
                <a:spcPts val="0"/>
              </a:spcAft>
              <a:buSzPts val="1500"/>
              <a:buFont typeface="Noto Sans Symbols"/>
              <a:buNone/>
            </a:pPr>
            <a:endParaRPr sz="2000"/>
          </a:p>
        </p:txBody>
      </p:sp>
      <p:pic>
        <p:nvPicPr>
          <p:cNvPr id="202" name="Google Shape;202;p21"/>
          <p:cNvPicPr preferRelativeResize="0"/>
          <p:nvPr/>
        </p:nvPicPr>
        <p:blipFill rotWithShape="1">
          <a:blip r:embed="rId3">
            <a:alphaModFix/>
          </a:blip>
          <a:srcRect/>
          <a:stretch/>
        </p:blipFill>
        <p:spPr>
          <a:xfrm>
            <a:off x="4401765" y="2894582"/>
            <a:ext cx="3601265" cy="93452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1"/>
          <p:cNvSpPr txBox="1">
            <a:spLocks noGrp="1"/>
          </p:cNvSpPr>
          <p:nvPr>
            <p:ph type="title"/>
          </p:nvPr>
        </p:nvSpPr>
        <p:spPr>
          <a:xfrm>
            <a:off x="594360" y="457200"/>
            <a:ext cx="9374487" cy="1371600"/>
          </a:xfrm>
          <a:prstGeom prst="rect">
            <a:avLst/>
          </a:prstGeom>
          <a:noFill/>
          <a:ln>
            <a:noFill/>
          </a:ln>
        </p:spPr>
        <p:txBody>
          <a:bodyPr spcFirstLastPara="1" wrap="square" lIns="91425" tIns="45700" rIns="91425" bIns="45700" anchor="ctr" anchorCtr="0">
            <a:noAutofit/>
          </a:bodyPr>
          <a:lstStyle/>
          <a:p>
            <a:pPr lvl="0"/>
            <a:r>
              <a:rPr lang="en-US" b="1" dirty="0" smtClean="0"/>
              <a:t>Precision</a:t>
            </a:r>
            <a:endParaRPr/>
          </a:p>
        </p:txBody>
      </p:sp>
      <p:sp>
        <p:nvSpPr>
          <p:cNvPr id="201" name="Google Shape;201;p21"/>
          <p:cNvSpPr txBox="1">
            <a:spLocks noGrp="1"/>
          </p:cNvSpPr>
          <p:nvPr>
            <p:ph type="body" idx="1"/>
          </p:nvPr>
        </p:nvSpPr>
        <p:spPr>
          <a:xfrm>
            <a:off x="594360" y="1981200"/>
            <a:ext cx="10698480" cy="4400128"/>
          </a:xfrm>
          <a:prstGeom prst="rect">
            <a:avLst/>
          </a:prstGeom>
          <a:noFill/>
          <a:ln>
            <a:noFill/>
          </a:ln>
        </p:spPr>
        <p:txBody>
          <a:bodyPr spcFirstLastPara="1" wrap="square" lIns="91425" tIns="45700" rIns="91425" bIns="45700" anchor="t" anchorCtr="0">
            <a:noAutofit/>
          </a:bodyPr>
          <a:lstStyle/>
          <a:p>
            <a:pPr marL="457200" lvl="0" indent="-361950" algn="l" rtl="0">
              <a:spcBef>
                <a:spcPts val="400"/>
              </a:spcBef>
              <a:spcAft>
                <a:spcPts val="0"/>
              </a:spcAft>
              <a:buSzPts val="1500"/>
              <a:buFont typeface="Noto Sans Symbols"/>
              <a:buNone/>
            </a:pPr>
            <a:endParaRPr sz="2000"/>
          </a:p>
        </p:txBody>
      </p:sp>
      <p:pic>
        <p:nvPicPr>
          <p:cNvPr id="4099" name="Picture 3"/>
          <p:cNvPicPr>
            <a:picLocks noChangeAspect="1" noChangeArrowheads="1"/>
          </p:cNvPicPr>
          <p:nvPr/>
        </p:nvPicPr>
        <p:blipFill>
          <a:blip r:embed="rId3"/>
          <a:srcRect/>
          <a:stretch>
            <a:fillRect/>
          </a:stretch>
        </p:blipFill>
        <p:spPr bwMode="auto">
          <a:xfrm>
            <a:off x="3176590" y="2154240"/>
            <a:ext cx="5532437" cy="2549525"/>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t>F1 score</a:t>
            </a:r>
            <a:endParaRPr lang="en-US" dirty="0"/>
          </a:p>
        </p:txBody>
      </p:sp>
      <p:sp>
        <p:nvSpPr>
          <p:cNvPr id="7" name="Content Placeholder 6"/>
          <p:cNvSpPr>
            <a:spLocks noGrp="1"/>
          </p:cNvSpPr>
          <p:nvPr>
            <p:ph idx="1"/>
          </p:nvPr>
        </p:nvSpPr>
        <p:spPr/>
        <p:txBody>
          <a:bodyPr>
            <a:normAutofit fontScale="85000" lnSpcReduction="10000"/>
          </a:bodyPr>
          <a:lstStyle/>
          <a:p>
            <a:r>
              <a:rPr lang="en-US" b="1" dirty="0" smtClean="0"/>
              <a:t>F1 score (also F-score or F-measure) is a measure of a test's  accuracy.</a:t>
            </a:r>
          </a:p>
          <a:p>
            <a:r>
              <a:rPr lang="en-US" b="1" dirty="0" smtClean="0"/>
              <a:t>The F1 score is the </a:t>
            </a:r>
            <a:r>
              <a:rPr lang="en-US" b="1" dirty="0" smtClean="0">
                <a:solidFill>
                  <a:srgbClr val="FF0000"/>
                </a:solidFill>
              </a:rPr>
              <a:t>harmonic mean of the precision and recall.</a:t>
            </a:r>
          </a:p>
          <a:p>
            <a:r>
              <a:rPr lang="en-US" b="1" dirty="0" smtClean="0"/>
              <a:t> The highest possible value of F1 is 1, indicating perfect precision and recall, and the lowest possible value is 0, if either the precision or the recall is zero</a:t>
            </a:r>
            <a:endParaRPr lang="en-US" dirty="0" smtClean="0"/>
          </a:p>
          <a:p>
            <a:r>
              <a:rPr lang="en-US" b="1" dirty="0" smtClean="0"/>
              <a:t> It is calculated from the precision and recall of the test, where the precision is the number of correctly identified positive results divided by the number of all positive results, including those not identified correctly, and the recall is the number of correctly identified positive results divided by the number of all samples that should have been identified as positive.</a:t>
            </a:r>
          </a:p>
          <a:p>
            <a:endParaRPr lang="en-US" b="1"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F1 score(F-MEASURE)</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514601" y="1905002"/>
            <a:ext cx="6553200" cy="2377281"/>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Resampling</a:t>
            </a:r>
            <a:endParaRPr lang="en-US" dirty="0"/>
          </a:p>
        </p:txBody>
      </p:sp>
      <p:sp>
        <p:nvSpPr>
          <p:cNvPr id="8" name="Content Placeholder 7"/>
          <p:cNvSpPr>
            <a:spLocks noGrp="1"/>
          </p:cNvSpPr>
          <p:nvPr>
            <p:ph idx="1"/>
          </p:nvPr>
        </p:nvSpPr>
        <p:spPr/>
        <p:txBody>
          <a:bodyPr>
            <a:normAutofit fontScale="85000" lnSpcReduction="10000"/>
          </a:bodyPr>
          <a:lstStyle/>
          <a:p>
            <a:r>
              <a:rPr lang="en-US" dirty="0" err="1"/>
              <a:t>Resampling</a:t>
            </a:r>
            <a:r>
              <a:rPr lang="en-US" dirty="0"/>
              <a:t> methods will help you assess and validate your model so that it performs best on unseen data.</a:t>
            </a:r>
          </a:p>
          <a:p>
            <a:r>
              <a:rPr lang="en-US" dirty="0" smtClean="0"/>
              <a:t>They </a:t>
            </a:r>
            <a:r>
              <a:rPr lang="en-US" dirty="0"/>
              <a:t>involve repeatedly drawing samples from a training set and refitting a model of interest on each sample in order to obtain additional information about the fitted model. </a:t>
            </a:r>
            <a:endParaRPr lang="en-US" dirty="0" smtClean="0"/>
          </a:p>
          <a:p>
            <a:r>
              <a:rPr lang="en-US" dirty="0" smtClean="0"/>
              <a:t>This </a:t>
            </a:r>
            <a:r>
              <a:rPr lang="en-US" dirty="0"/>
              <a:t>allows us to gain more information that could not be available from fitting the model only once.</a:t>
            </a:r>
          </a:p>
          <a:p>
            <a:r>
              <a:rPr lang="en-US" dirty="0"/>
              <a:t>Usually, the objective of a data science project is to create a model using training data, and have it make predictions on new data</a:t>
            </a:r>
            <a:r>
              <a:rPr lang="en-US" dirty="0" smtClean="0"/>
              <a:t>.</a:t>
            </a:r>
          </a:p>
          <a:p>
            <a:r>
              <a:rPr lang="en-US" dirty="0" smtClean="0"/>
              <a:t> </a:t>
            </a:r>
            <a:r>
              <a:rPr lang="en-US" dirty="0"/>
              <a:t>Hence, the </a:t>
            </a:r>
            <a:r>
              <a:rPr lang="en-US" dirty="0" err="1"/>
              <a:t>resampling</a:t>
            </a:r>
            <a:r>
              <a:rPr lang="en-US" dirty="0"/>
              <a:t> methods allow us to see how the model would perform on data it has not been trained on, without collecting new data!</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University question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609600" y="1828800"/>
            <a:ext cx="11277600" cy="42672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3124200" y="2743200"/>
          <a:ext cx="4672012" cy="2571751"/>
        </p:xfrm>
        <a:graphic>
          <a:graphicData uri="http://schemas.openxmlformats.org/drawingml/2006/table">
            <a:tbl>
              <a:tblPr/>
              <a:tblGrid>
                <a:gridCol w="2243137"/>
                <a:gridCol w="2428875"/>
              </a:tblGrid>
              <a:tr h="1428750">
                <a:tc>
                  <a:txBody>
                    <a:bodyPr/>
                    <a:lstStyle/>
                    <a:p>
                      <a:endParaRPr lang="en-US" sz="2200" baseline="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300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3733800" y="914400"/>
            <a:ext cx="2362200" cy="523220"/>
          </a:xfrm>
          <a:prstGeom prst="rect">
            <a:avLst/>
          </a:prstGeom>
          <a:noFill/>
        </p:spPr>
        <p:txBody>
          <a:bodyPr wrap="square" rtlCol="0">
            <a:spAutoFit/>
          </a:bodyPr>
          <a:lstStyle/>
          <a:p>
            <a:r>
              <a:rPr lang="en-US" sz="2800" dirty="0" smtClean="0">
                <a:solidFill>
                  <a:srgbClr val="FF0000"/>
                </a:solidFill>
              </a:rPr>
              <a:t>Predicted</a:t>
            </a:r>
          </a:p>
        </p:txBody>
      </p:sp>
      <p:sp>
        <p:nvSpPr>
          <p:cNvPr id="8" name="TextBox 7"/>
          <p:cNvSpPr txBox="1"/>
          <p:nvPr/>
        </p:nvSpPr>
        <p:spPr>
          <a:xfrm>
            <a:off x="-304799" y="2286000"/>
            <a:ext cx="1908215" cy="2667000"/>
          </a:xfrm>
          <a:prstGeom prst="rect">
            <a:avLst/>
          </a:prstGeom>
          <a:noFill/>
        </p:spPr>
        <p:txBody>
          <a:bodyPr vert="vert270" wrap="square" rtlCol="0">
            <a:spAutoFit/>
          </a:bodyPr>
          <a:lstStyle/>
          <a:p>
            <a:endParaRPr lang="en-US" sz="4000" dirty="0" smtClean="0">
              <a:solidFill>
                <a:srgbClr val="FF0000"/>
              </a:solidFill>
            </a:endParaRPr>
          </a:p>
          <a:p>
            <a:endParaRPr lang="en-US" sz="4000" dirty="0" smtClean="0">
              <a:solidFill>
                <a:srgbClr val="FF0000"/>
              </a:solidFill>
            </a:endParaRPr>
          </a:p>
          <a:p>
            <a:r>
              <a:rPr lang="en-US" sz="3200" dirty="0" smtClean="0">
                <a:solidFill>
                  <a:srgbClr val="FF0000"/>
                </a:solidFill>
              </a:rPr>
              <a:t>Actual</a:t>
            </a:r>
            <a:endParaRPr lang="en-US" sz="3200" dirty="0">
              <a:solidFill>
                <a:srgbClr val="FF0000"/>
              </a:solidFill>
            </a:endParaRPr>
          </a:p>
        </p:txBody>
      </p:sp>
      <p:sp>
        <p:nvSpPr>
          <p:cNvPr id="9" name="TextBox 8"/>
          <p:cNvSpPr txBox="1"/>
          <p:nvPr/>
        </p:nvSpPr>
        <p:spPr>
          <a:xfrm>
            <a:off x="3200400" y="2057400"/>
            <a:ext cx="1828800" cy="369332"/>
          </a:xfrm>
          <a:prstGeom prst="rect">
            <a:avLst/>
          </a:prstGeom>
          <a:noFill/>
        </p:spPr>
        <p:txBody>
          <a:bodyPr wrap="square" rtlCol="0">
            <a:spAutoFit/>
          </a:bodyPr>
          <a:lstStyle/>
          <a:p>
            <a:r>
              <a:rPr lang="en-US" b="1" dirty="0" smtClean="0">
                <a:solidFill>
                  <a:srgbClr val="0070C0"/>
                </a:solidFill>
              </a:rPr>
              <a:t>Flue=Yes</a:t>
            </a:r>
            <a:endParaRPr lang="en-US" b="1" dirty="0">
              <a:solidFill>
                <a:srgbClr val="0070C0"/>
              </a:solidFill>
            </a:endParaRPr>
          </a:p>
        </p:txBody>
      </p:sp>
      <p:sp>
        <p:nvSpPr>
          <p:cNvPr id="10" name="TextBox 9"/>
          <p:cNvSpPr txBox="1"/>
          <p:nvPr/>
        </p:nvSpPr>
        <p:spPr>
          <a:xfrm>
            <a:off x="5791200" y="2057400"/>
            <a:ext cx="1524000" cy="369332"/>
          </a:xfrm>
          <a:prstGeom prst="rect">
            <a:avLst/>
          </a:prstGeom>
          <a:noFill/>
        </p:spPr>
        <p:txBody>
          <a:bodyPr wrap="square" rtlCol="0">
            <a:spAutoFit/>
          </a:bodyPr>
          <a:lstStyle/>
          <a:p>
            <a:r>
              <a:rPr lang="en-US" b="1" dirty="0" smtClean="0">
                <a:solidFill>
                  <a:srgbClr val="0070C0"/>
                </a:solidFill>
              </a:rPr>
              <a:t>Flue=No</a:t>
            </a:r>
            <a:endParaRPr lang="en-US" b="1" dirty="0">
              <a:solidFill>
                <a:srgbClr val="0070C0"/>
              </a:solidFill>
            </a:endParaRPr>
          </a:p>
        </p:txBody>
      </p:sp>
      <p:sp>
        <p:nvSpPr>
          <p:cNvPr id="11" name="TextBox 10"/>
          <p:cNvSpPr txBox="1"/>
          <p:nvPr/>
        </p:nvSpPr>
        <p:spPr>
          <a:xfrm>
            <a:off x="1905000" y="3429000"/>
            <a:ext cx="1066800" cy="369332"/>
          </a:xfrm>
          <a:prstGeom prst="rect">
            <a:avLst/>
          </a:prstGeom>
          <a:noFill/>
        </p:spPr>
        <p:txBody>
          <a:bodyPr wrap="square" rtlCol="0">
            <a:spAutoFit/>
          </a:bodyPr>
          <a:lstStyle/>
          <a:p>
            <a:r>
              <a:rPr lang="en-US" b="1" dirty="0" smtClean="0">
                <a:solidFill>
                  <a:srgbClr val="0070C0"/>
                </a:solidFill>
              </a:rPr>
              <a:t>Flue=Yes</a:t>
            </a:r>
            <a:endParaRPr lang="en-US" b="1" dirty="0">
              <a:solidFill>
                <a:srgbClr val="0070C0"/>
              </a:solidFill>
            </a:endParaRPr>
          </a:p>
        </p:txBody>
      </p:sp>
      <p:sp>
        <p:nvSpPr>
          <p:cNvPr id="12" name="Rectangle 11"/>
          <p:cNvSpPr/>
          <p:nvPr/>
        </p:nvSpPr>
        <p:spPr>
          <a:xfrm>
            <a:off x="2057400" y="4572000"/>
            <a:ext cx="976549" cy="369332"/>
          </a:xfrm>
          <a:prstGeom prst="rect">
            <a:avLst/>
          </a:prstGeom>
        </p:spPr>
        <p:txBody>
          <a:bodyPr wrap="none">
            <a:spAutoFit/>
          </a:bodyPr>
          <a:lstStyle/>
          <a:p>
            <a:r>
              <a:rPr lang="en-US" b="1" dirty="0" smtClean="0">
                <a:solidFill>
                  <a:srgbClr val="0070C0"/>
                </a:solidFill>
              </a:rPr>
              <a:t>Flue=No</a:t>
            </a:r>
            <a:endParaRPr lang="en-US" b="1" dirty="0">
              <a:solidFill>
                <a:srgbClr val="0070C0"/>
              </a:solidFill>
            </a:endParaRPr>
          </a:p>
        </p:txBody>
      </p:sp>
      <p:sp>
        <p:nvSpPr>
          <p:cNvPr id="13" name="TextBox 12"/>
          <p:cNvSpPr txBox="1"/>
          <p:nvPr/>
        </p:nvSpPr>
        <p:spPr>
          <a:xfrm>
            <a:off x="228600" y="381000"/>
            <a:ext cx="1905000" cy="584775"/>
          </a:xfrm>
          <a:prstGeom prst="rect">
            <a:avLst/>
          </a:prstGeom>
          <a:noFill/>
        </p:spPr>
        <p:txBody>
          <a:bodyPr wrap="square" rtlCol="0">
            <a:spAutoFit/>
          </a:bodyPr>
          <a:lstStyle/>
          <a:p>
            <a:r>
              <a:rPr lang="en-US" sz="3200" dirty="0" smtClean="0"/>
              <a:t>N=10000</a:t>
            </a:r>
            <a:endParaRPr lang="en-US" sz="32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3124200" y="2743200"/>
          <a:ext cx="4672012" cy="2571751"/>
        </p:xfrm>
        <a:graphic>
          <a:graphicData uri="http://schemas.openxmlformats.org/drawingml/2006/table">
            <a:tbl>
              <a:tblPr/>
              <a:tblGrid>
                <a:gridCol w="2243137"/>
                <a:gridCol w="2428875"/>
              </a:tblGrid>
              <a:tr h="1428750">
                <a:tc>
                  <a:txBody>
                    <a:bodyPr/>
                    <a:lstStyle/>
                    <a:p>
                      <a:endParaRPr lang="en-US" dirty="0" smtClean="0"/>
                    </a:p>
                    <a:p>
                      <a:r>
                        <a:rPr lang="en-US" sz="2200" baseline="0" dirty="0" smtClean="0"/>
                        <a:t>      TP=620</a:t>
                      </a:r>
                      <a:endParaRPr lang="en-US" sz="2200" baseline="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endParaRPr lang="en-US" dirty="0" smtClean="0"/>
                    </a:p>
                    <a:p>
                      <a:pPr algn="ctr"/>
                      <a:r>
                        <a:rPr lang="en-US" dirty="0" smtClean="0"/>
                        <a:t>FN=380</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3001">
                <a:tc>
                  <a:txBody>
                    <a:bodyPr/>
                    <a:lstStyle/>
                    <a:p>
                      <a:r>
                        <a:rPr lang="en-US" dirty="0" smtClean="0"/>
                        <a:t>        </a:t>
                      </a:r>
                    </a:p>
                    <a:p>
                      <a:r>
                        <a:rPr lang="en-US" dirty="0" smtClean="0"/>
                        <a:t>          FP=180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dirty="0" smtClean="0"/>
                        <a:t>                 </a:t>
                      </a:r>
                    </a:p>
                    <a:p>
                      <a:r>
                        <a:rPr lang="en-US" dirty="0" smtClean="0"/>
                        <a:t>                   FN=8820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3733800" y="914400"/>
            <a:ext cx="2362200" cy="523220"/>
          </a:xfrm>
          <a:prstGeom prst="rect">
            <a:avLst/>
          </a:prstGeom>
          <a:noFill/>
        </p:spPr>
        <p:txBody>
          <a:bodyPr wrap="square" rtlCol="0">
            <a:spAutoFit/>
          </a:bodyPr>
          <a:lstStyle/>
          <a:p>
            <a:r>
              <a:rPr lang="en-US" sz="2800" dirty="0" smtClean="0">
                <a:solidFill>
                  <a:srgbClr val="FF0000"/>
                </a:solidFill>
              </a:rPr>
              <a:t>Predicted</a:t>
            </a:r>
          </a:p>
        </p:txBody>
      </p:sp>
      <p:sp>
        <p:nvSpPr>
          <p:cNvPr id="8" name="TextBox 7"/>
          <p:cNvSpPr txBox="1"/>
          <p:nvPr/>
        </p:nvSpPr>
        <p:spPr>
          <a:xfrm>
            <a:off x="-304799" y="2286000"/>
            <a:ext cx="1908215" cy="2667000"/>
          </a:xfrm>
          <a:prstGeom prst="rect">
            <a:avLst/>
          </a:prstGeom>
          <a:noFill/>
        </p:spPr>
        <p:txBody>
          <a:bodyPr vert="vert270" wrap="square" rtlCol="0">
            <a:spAutoFit/>
          </a:bodyPr>
          <a:lstStyle/>
          <a:p>
            <a:endParaRPr lang="en-US" sz="4000" dirty="0" smtClean="0">
              <a:solidFill>
                <a:srgbClr val="FF0000"/>
              </a:solidFill>
            </a:endParaRPr>
          </a:p>
          <a:p>
            <a:endParaRPr lang="en-US" sz="4000" dirty="0" smtClean="0">
              <a:solidFill>
                <a:srgbClr val="FF0000"/>
              </a:solidFill>
            </a:endParaRPr>
          </a:p>
          <a:p>
            <a:r>
              <a:rPr lang="en-US" sz="3200" dirty="0" smtClean="0">
                <a:solidFill>
                  <a:srgbClr val="FF0000"/>
                </a:solidFill>
              </a:rPr>
              <a:t>Actual</a:t>
            </a:r>
            <a:endParaRPr lang="en-US" sz="3200" dirty="0">
              <a:solidFill>
                <a:srgbClr val="FF0000"/>
              </a:solidFill>
            </a:endParaRPr>
          </a:p>
        </p:txBody>
      </p:sp>
      <p:sp>
        <p:nvSpPr>
          <p:cNvPr id="9" name="TextBox 8"/>
          <p:cNvSpPr txBox="1"/>
          <p:nvPr/>
        </p:nvSpPr>
        <p:spPr>
          <a:xfrm>
            <a:off x="3200400" y="2057400"/>
            <a:ext cx="1828800" cy="369332"/>
          </a:xfrm>
          <a:prstGeom prst="rect">
            <a:avLst/>
          </a:prstGeom>
          <a:noFill/>
        </p:spPr>
        <p:txBody>
          <a:bodyPr wrap="square" rtlCol="0">
            <a:spAutoFit/>
          </a:bodyPr>
          <a:lstStyle/>
          <a:p>
            <a:r>
              <a:rPr lang="en-US" b="1" dirty="0" smtClean="0">
                <a:solidFill>
                  <a:srgbClr val="0070C0"/>
                </a:solidFill>
              </a:rPr>
              <a:t>Flue=Yes</a:t>
            </a:r>
            <a:endParaRPr lang="en-US" b="1" dirty="0">
              <a:solidFill>
                <a:srgbClr val="0070C0"/>
              </a:solidFill>
            </a:endParaRPr>
          </a:p>
        </p:txBody>
      </p:sp>
      <p:sp>
        <p:nvSpPr>
          <p:cNvPr id="10" name="TextBox 9"/>
          <p:cNvSpPr txBox="1"/>
          <p:nvPr/>
        </p:nvSpPr>
        <p:spPr>
          <a:xfrm>
            <a:off x="5791200" y="2057400"/>
            <a:ext cx="1524000" cy="369332"/>
          </a:xfrm>
          <a:prstGeom prst="rect">
            <a:avLst/>
          </a:prstGeom>
          <a:noFill/>
        </p:spPr>
        <p:txBody>
          <a:bodyPr wrap="square" rtlCol="0">
            <a:spAutoFit/>
          </a:bodyPr>
          <a:lstStyle/>
          <a:p>
            <a:r>
              <a:rPr lang="en-US" b="1" dirty="0" smtClean="0">
                <a:solidFill>
                  <a:srgbClr val="0070C0"/>
                </a:solidFill>
              </a:rPr>
              <a:t>Flue=No</a:t>
            </a:r>
            <a:endParaRPr lang="en-US" b="1" dirty="0">
              <a:solidFill>
                <a:srgbClr val="0070C0"/>
              </a:solidFill>
            </a:endParaRPr>
          </a:p>
        </p:txBody>
      </p:sp>
      <p:sp>
        <p:nvSpPr>
          <p:cNvPr id="11" name="TextBox 10"/>
          <p:cNvSpPr txBox="1"/>
          <p:nvPr/>
        </p:nvSpPr>
        <p:spPr>
          <a:xfrm>
            <a:off x="1905000" y="3429000"/>
            <a:ext cx="1066800" cy="369332"/>
          </a:xfrm>
          <a:prstGeom prst="rect">
            <a:avLst/>
          </a:prstGeom>
          <a:noFill/>
        </p:spPr>
        <p:txBody>
          <a:bodyPr wrap="square" rtlCol="0">
            <a:spAutoFit/>
          </a:bodyPr>
          <a:lstStyle/>
          <a:p>
            <a:r>
              <a:rPr lang="en-US" b="1" dirty="0" smtClean="0">
                <a:solidFill>
                  <a:srgbClr val="0070C0"/>
                </a:solidFill>
              </a:rPr>
              <a:t>Flue=Yes</a:t>
            </a:r>
            <a:endParaRPr lang="en-US" b="1" dirty="0">
              <a:solidFill>
                <a:srgbClr val="0070C0"/>
              </a:solidFill>
            </a:endParaRPr>
          </a:p>
        </p:txBody>
      </p:sp>
      <p:sp>
        <p:nvSpPr>
          <p:cNvPr id="12" name="Rectangle 11"/>
          <p:cNvSpPr/>
          <p:nvPr/>
        </p:nvSpPr>
        <p:spPr>
          <a:xfrm>
            <a:off x="2057400" y="4572000"/>
            <a:ext cx="976549" cy="369332"/>
          </a:xfrm>
          <a:prstGeom prst="rect">
            <a:avLst/>
          </a:prstGeom>
        </p:spPr>
        <p:txBody>
          <a:bodyPr wrap="none">
            <a:spAutoFit/>
          </a:bodyPr>
          <a:lstStyle/>
          <a:p>
            <a:r>
              <a:rPr lang="en-US" b="1" dirty="0" smtClean="0">
                <a:solidFill>
                  <a:srgbClr val="0070C0"/>
                </a:solidFill>
              </a:rPr>
              <a:t>Flue=No</a:t>
            </a:r>
            <a:endParaRPr lang="en-US" b="1" dirty="0">
              <a:solidFill>
                <a:srgbClr val="0070C0"/>
              </a:solidFill>
            </a:endParaRPr>
          </a:p>
        </p:txBody>
      </p:sp>
      <p:sp>
        <p:nvSpPr>
          <p:cNvPr id="13" name="TextBox 12"/>
          <p:cNvSpPr txBox="1"/>
          <p:nvPr/>
        </p:nvSpPr>
        <p:spPr>
          <a:xfrm>
            <a:off x="228600" y="381000"/>
            <a:ext cx="1905000" cy="584775"/>
          </a:xfrm>
          <a:prstGeom prst="rect">
            <a:avLst/>
          </a:prstGeom>
          <a:noFill/>
        </p:spPr>
        <p:txBody>
          <a:bodyPr wrap="square" rtlCol="0">
            <a:spAutoFit/>
          </a:bodyPr>
          <a:lstStyle/>
          <a:p>
            <a:r>
              <a:rPr lang="en-US" sz="3200" dirty="0" smtClean="0"/>
              <a:t>N=10000</a:t>
            </a:r>
            <a:endParaRPr lang="en-US" sz="3200" dirty="0"/>
          </a:p>
        </p:txBody>
      </p:sp>
      <p:sp>
        <p:nvSpPr>
          <p:cNvPr id="15" name="TextBox 14"/>
          <p:cNvSpPr txBox="1"/>
          <p:nvPr/>
        </p:nvSpPr>
        <p:spPr>
          <a:xfrm>
            <a:off x="8001000" y="4724400"/>
            <a:ext cx="685800" cy="369332"/>
          </a:xfrm>
          <a:prstGeom prst="rect">
            <a:avLst/>
          </a:prstGeom>
          <a:noFill/>
        </p:spPr>
        <p:txBody>
          <a:bodyPr wrap="square" rtlCol="0">
            <a:spAutoFit/>
          </a:bodyPr>
          <a:lstStyle/>
          <a:p>
            <a:r>
              <a:rPr lang="en-US" dirty="0" smtClean="0"/>
              <a:t>9000</a:t>
            </a:r>
            <a:endParaRPr lang="en-US" dirty="0"/>
          </a:p>
        </p:txBody>
      </p:sp>
      <p:sp>
        <p:nvSpPr>
          <p:cNvPr id="16" name="TextBox 15"/>
          <p:cNvSpPr txBox="1"/>
          <p:nvPr/>
        </p:nvSpPr>
        <p:spPr>
          <a:xfrm>
            <a:off x="8077200" y="3352800"/>
            <a:ext cx="990600" cy="381000"/>
          </a:xfrm>
          <a:prstGeom prst="rect">
            <a:avLst/>
          </a:prstGeom>
          <a:noFill/>
        </p:spPr>
        <p:txBody>
          <a:bodyPr wrap="square" rtlCol="0">
            <a:spAutoFit/>
          </a:bodyPr>
          <a:lstStyle/>
          <a:p>
            <a:r>
              <a:rPr lang="en-US" dirty="0" smtClean="0"/>
              <a:t>1000</a:t>
            </a:r>
            <a:endParaRPr lang="en-US" dirty="0"/>
          </a:p>
        </p:txBody>
      </p:sp>
      <p:sp>
        <p:nvSpPr>
          <p:cNvPr id="17" name="TextBox 16"/>
          <p:cNvSpPr txBox="1"/>
          <p:nvPr/>
        </p:nvSpPr>
        <p:spPr>
          <a:xfrm>
            <a:off x="9677400" y="1828800"/>
            <a:ext cx="2057400" cy="923330"/>
          </a:xfrm>
          <a:prstGeom prst="rect">
            <a:avLst/>
          </a:prstGeom>
          <a:noFill/>
        </p:spPr>
        <p:txBody>
          <a:bodyPr wrap="square" rtlCol="0">
            <a:spAutoFit/>
          </a:bodyPr>
          <a:lstStyle/>
          <a:p>
            <a:r>
              <a:rPr lang="en-US" dirty="0" smtClean="0">
                <a:solidFill>
                  <a:schemeClr val="accent3">
                    <a:lumMod val="50000"/>
                  </a:schemeClr>
                </a:solidFill>
              </a:rPr>
              <a:t>Recall</a:t>
            </a:r>
            <a:r>
              <a:rPr lang="en-US" dirty="0" smtClean="0"/>
              <a:t>=TP/(TP+FN)</a:t>
            </a:r>
          </a:p>
          <a:p>
            <a:r>
              <a:rPr lang="en-US" dirty="0" smtClean="0"/>
              <a:t>   =620/(620+380)</a:t>
            </a:r>
          </a:p>
          <a:p>
            <a:r>
              <a:rPr lang="en-US" dirty="0" smtClean="0"/>
              <a:t>  =0.62</a:t>
            </a:r>
            <a:endParaRPr lang="en-US" dirty="0"/>
          </a:p>
        </p:txBody>
      </p:sp>
      <p:sp>
        <p:nvSpPr>
          <p:cNvPr id="18" name="TextBox 17"/>
          <p:cNvSpPr txBox="1"/>
          <p:nvPr/>
        </p:nvSpPr>
        <p:spPr>
          <a:xfrm>
            <a:off x="9601200" y="3733800"/>
            <a:ext cx="2286000" cy="1200329"/>
          </a:xfrm>
          <a:prstGeom prst="rect">
            <a:avLst/>
          </a:prstGeom>
          <a:noFill/>
        </p:spPr>
        <p:txBody>
          <a:bodyPr wrap="square" rtlCol="0">
            <a:spAutoFit/>
          </a:bodyPr>
          <a:lstStyle/>
          <a:p>
            <a:r>
              <a:rPr lang="en-US" dirty="0" smtClean="0"/>
              <a:t>Precision=TP/(TP+FP2</a:t>
            </a:r>
          </a:p>
          <a:p>
            <a:r>
              <a:rPr lang="en-US" dirty="0" smtClean="0"/>
              <a:t>        =620/(620+180)</a:t>
            </a:r>
          </a:p>
          <a:p>
            <a:r>
              <a:rPr lang="en-US" dirty="0" smtClean="0"/>
              <a:t>        =0.77</a:t>
            </a:r>
          </a:p>
          <a:p>
            <a:endParaRPr lang="en-US" dirty="0"/>
          </a:p>
        </p:txBody>
      </p:sp>
      <p:cxnSp>
        <p:nvCxnSpPr>
          <p:cNvPr id="19" name="Straight Connector 18"/>
          <p:cNvCxnSpPr/>
          <p:nvPr/>
        </p:nvCxnSpPr>
        <p:spPr>
          <a:xfrm rot="5400000">
            <a:off x="5638800" y="3429000"/>
            <a:ext cx="6858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2"/>
          <p:cNvSpPr txBox="1">
            <a:spLocks noGrp="1"/>
          </p:cNvSpPr>
          <p:nvPr>
            <p:ph type="title"/>
          </p:nvPr>
        </p:nvSpPr>
        <p:spPr>
          <a:xfrm>
            <a:off x="594360" y="457200"/>
            <a:ext cx="9374487" cy="1371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Problem 1</a:t>
            </a:r>
            <a:endParaRPr/>
          </a:p>
        </p:txBody>
      </p:sp>
      <p:sp>
        <p:nvSpPr>
          <p:cNvPr id="208" name="Google Shape;208;p22"/>
          <p:cNvSpPr txBox="1">
            <a:spLocks noGrp="1"/>
          </p:cNvSpPr>
          <p:nvPr>
            <p:ph type="body" idx="1"/>
          </p:nvPr>
        </p:nvSpPr>
        <p:spPr>
          <a:xfrm>
            <a:off x="594360" y="1981200"/>
            <a:ext cx="10698480" cy="4400128"/>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1500"/>
              <a:buFont typeface="Noto Sans Symbols"/>
              <a:buChar char="❑"/>
            </a:pPr>
            <a:r>
              <a:rPr lang="en-US" sz="3600" dirty="0"/>
              <a:t>Suppose a computer program for recognizing dogs in photographs identifies eight dogs in a picture containing 12 dogs and some cats. Of the eight dogs identified, five actually are dogs while the rest are cats. Compute the precision and recall of the computer program</a:t>
            </a:r>
            <a:r>
              <a:rPr lang="en-US" sz="2000" dirty="0" smtClean="0"/>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3124200" y="2743200"/>
          <a:ext cx="4672012" cy="2571751"/>
        </p:xfrm>
        <a:graphic>
          <a:graphicData uri="http://schemas.openxmlformats.org/drawingml/2006/table">
            <a:tbl>
              <a:tblPr/>
              <a:tblGrid>
                <a:gridCol w="2243137"/>
                <a:gridCol w="2428875"/>
              </a:tblGrid>
              <a:tr h="1428750">
                <a:tc>
                  <a:txBody>
                    <a:bodyPr/>
                    <a:lstStyle/>
                    <a:p>
                      <a:endParaRPr lang="en-US" dirty="0" smtClean="0"/>
                    </a:p>
                    <a:p>
                      <a:r>
                        <a:rPr lang="en-US" sz="2200" baseline="0" dirty="0" smtClean="0"/>
                        <a:t>      TP=5</a:t>
                      </a:r>
                      <a:endParaRPr lang="en-US" sz="2200" baseline="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endParaRPr lang="en-US" dirty="0" smtClean="0"/>
                    </a:p>
                    <a:p>
                      <a:pPr algn="ctr"/>
                      <a:r>
                        <a:rPr lang="en-US" dirty="0" smtClean="0"/>
                        <a:t>FN=7</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3001">
                <a:tc>
                  <a:txBody>
                    <a:bodyPr/>
                    <a:lstStyle/>
                    <a:p>
                      <a:r>
                        <a:rPr lang="en-US" dirty="0" smtClean="0"/>
                        <a:t>        </a:t>
                      </a:r>
                    </a:p>
                    <a:p>
                      <a:r>
                        <a:rPr lang="en-US" dirty="0" smtClean="0"/>
                        <a:t>          FP=3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dirty="0" smtClean="0"/>
                        <a:t>                 </a:t>
                      </a:r>
                    </a:p>
                    <a:p>
                      <a:r>
                        <a:rPr lang="en-US" dirty="0" smtClean="0"/>
                        <a:t>                   FN=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3733800" y="914400"/>
            <a:ext cx="2362200" cy="523220"/>
          </a:xfrm>
          <a:prstGeom prst="rect">
            <a:avLst/>
          </a:prstGeom>
          <a:noFill/>
        </p:spPr>
        <p:txBody>
          <a:bodyPr wrap="square" rtlCol="0">
            <a:spAutoFit/>
          </a:bodyPr>
          <a:lstStyle/>
          <a:p>
            <a:r>
              <a:rPr lang="en-US" sz="2800" dirty="0" smtClean="0">
                <a:solidFill>
                  <a:srgbClr val="FF0000"/>
                </a:solidFill>
              </a:rPr>
              <a:t>Predicted</a:t>
            </a:r>
          </a:p>
        </p:txBody>
      </p:sp>
      <p:sp>
        <p:nvSpPr>
          <p:cNvPr id="8" name="TextBox 7"/>
          <p:cNvSpPr txBox="1"/>
          <p:nvPr/>
        </p:nvSpPr>
        <p:spPr>
          <a:xfrm>
            <a:off x="-304799" y="2286000"/>
            <a:ext cx="1908215" cy="2667000"/>
          </a:xfrm>
          <a:prstGeom prst="rect">
            <a:avLst/>
          </a:prstGeom>
          <a:noFill/>
        </p:spPr>
        <p:txBody>
          <a:bodyPr vert="vert270" wrap="square" rtlCol="0">
            <a:spAutoFit/>
          </a:bodyPr>
          <a:lstStyle/>
          <a:p>
            <a:endParaRPr lang="en-US" sz="4000" dirty="0" smtClean="0">
              <a:solidFill>
                <a:srgbClr val="FF0000"/>
              </a:solidFill>
            </a:endParaRPr>
          </a:p>
          <a:p>
            <a:endParaRPr lang="en-US" sz="4000" dirty="0" smtClean="0">
              <a:solidFill>
                <a:srgbClr val="FF0000"/>
              </a:solidFill>
            </a:endParaRPr>
          </a:p>
          <a:p>
            <a:r>
              <a:rPr lang="en-US" sz="3200" dirty="0" smtClean="0">
                <a:solidFill>
                  <a:srgbClr val="FF0000"/>
                </a:solidFill>
              </a:rPr>
              <a:t>Actual</a:t>
            </a:r>
            <a:endParaRPr lang="en-US" sz="3200" dirty="0">
              <a:solidFill>
                <a:srgbClr val="FF0000"/>
              </a:solidFill>
            </a:endParaRPr>
          </a:p>
        </p:txBody>
      </p:sp>
      <p:sp>
        <p:nvSpPr>
          <p:cNvPr id="9" name="TextBox 8"/>
          <p:cNvSpPr txBox="1"/>
          <p:nvPr/>
        </p:nvSpPr>
        <p:spPr>
          <a:xfrm>
            <a:off x="3200400" y="2057400"/>
            <a:ext cx="1828800" cy="369332"/>
          </a:xfrm>
          <a:prstGeom prst="rect">
            <a:avLst/>
          </a:prstGeom>
          <a:noFill/>
        </p:spPr>
        <p:txBody>
          <a:bodyPr wrap="square" rtlCol="0">
            <a:spAutoFit/>
          </a:bodyPr>
          <a:lstStyle/>
          <a:p>
            <a:r>
              <a:rPr lang="en-US" b="1" dirty="0" smtClean="0">
                <a:solidFill>
                  <a:srgbClr val="0070C0"/>
                </a:solidFill>
              </a:rPr>
              <a:t>Dog=Yes</a:t>
            </a:r>
            <a:endParaRPr lang="en-US" b="1" dirty="0">
              <a:solidFill>
                <a:srgbClr val="0070C0"/>
              </a:solidFill>
            </a:endParaRPr>
          </a:p>
        </p:txBody>
      </p:sp>
      <p:sp>
        <p:nvSpPr>
          <p:cNvPr id="10" name="TextBox 9"/>
          <p:cNvSpPr txBox="1"/>
          <p:nvPr/>
        </p:nvSpPr>
        <p:spPr>
          <a:xfrm>
            <a:off x="5791200" y="2057400"/>
            <a:ext cx="1524000" cy="369332"/>
          </a:xfrm>
          <a:prstGeom prst="rect">
            <a:avLst/>
          </a:prstGeom>
          <a:noFill/>
        </p:spPr>
        <p:txBody>
          <a:bodyPr wrap="square" rtlCol="0">
            <a:spAutoFit/>
          </a:bodyPr>
          <a:lstStyle/>
          <a:p>
            <a:r>
              <a:rPr lang="en-US" b="1" dirty="0" smtClean="0">
                <a:solidFill>
                  <a:srgbClr val="0070C0"/>
                </a:solidFill>
              </a:rPr>
              <a:t>Dog=No</a:t>
            </a:r>
            <a:endParaRPr lang="en-US" b="1" dirty="0">
              <a:solidFill>
                <a:srgbClr val="0070C0"/>
              </a:solidFill>
            </a:endParaRPr>
          </a:p>
        </p:txBody>
      </p:sp>
      <p:sp>
        <p:nvSpPr>
          <p:cNvPr id="11" name="TextBox 10"/>
          <p:cNvSpPr txBox="1"/>
          <p:nvPr/>
        </p:nvSpPr>
        <p:spPr>
          <a:xfrm>
            <a:off x="1905000" y="3429000"/>
            <a:ext cx="1066800" cy="369332"/>
          </a:xfrm>
          <a:prstGeom prst="rect">
            <a:avLst/>
          </a:prstGeom>
          <a:noFill/>
        </p:spPr>
        <p:txBody>
          <a:bodyPr wrap="square" rtlCol="0">
            <a:spAutoFit/>
          </a:bodyPr>
          <a:lstStyle/>
          <a:p>
            <a:r>
              <a:rPr lang="en-US" b="1" dirty="0" smtClean="0">
                <a:solidFill>
                  <a:srgbClr val="0070C0"/>
                </a:solidFill>
              </a:rPr>
              <a:t>Dog=Yes</a:t>
            </a:r>
            <a:endParaRPr lang="en-US" b="1" dirty="0">
              <a:solidFill>
                <a:srgbClr val="0070C0"/>
              </a:solidFill>
            </a:endParaRPr>
          </a:p>
        </p:txBody>
      </p:sp>
      <p:sp>
        <p:nvSpPr>
          <p:cNvPr id="12" name="Rectangle 11"/>
          <p:cNvSpPr/>
          <p:nvPr/>
        </p:nvSpPr>
        <p:spPr>
          <a:xfrm>
            <a:off x="2057400" y="4572000"/>
            <a:ext cx="954107" cy="369332"/>
          </a:xfrm>
          <a:prstGeom prst="rect">
            <a:avLst/>
          </a:prstGeom>
        </p:spPr>
        <p:txBody>
          <a:bodyPr wrap="none">
            <a:spAutoFit/>
          </a:bodyPr>
          <a:lstStyle/>
          <a:p>
            <a:r>
              <a:rPr lang="en-US" b="1" dirty="0" smtClean="0">
                <a:solidFill>
                  <a:srgbClr val="0070C0"/>
                </a:solidFill>
              </a:rPr>
              <a:t>Dog=No</a:t>
            </a:r>
            <a:endParaRPr lang="en-US" b="1" dirty="0">
              <a:solidFill>
                <a:srgbClr val="0070C0"/>
              </a:solidFill>
            </a:endParaRPr>
          </a:p>
        </p:txBody>
      </p:sp>
      <p:sp>
        <p:nvSpPr>
          <p:cNvPr id="13" name="TextBox 12"/>
          <p:cNvSpPr txBox="1"/>
          <p:nvPr/>
        </p:nvSpPr>
        <p:spPr>
          <a:xfrm>
            <a:off x="8077200" y="3352800"/>
            <a:ext cx="1066800" cy="381000"/>
          </a:xfrm>
          <a:prstGeom prst="rect">
            <a:avLst/>
          </a:prstGeom>
          <a:noFill/>
        </p:spPr>
        <p:txBody>
          <a:bodyPr wrap="square" rtlCol="0">
            <a:spAutoFit/>
          </a:bodyPr>
          <a:lstStyle/>
          <a:p>
            <a:r>
              <a:rPr lang="en-US" dirty="0" smtClean="0"/>
              <a:t>12</a:t>
            </a:r>
            <a:endParaRPr lang="en-US" dirty="0"/>
          </a:p>
        </p:txBody>
      </p:sp>
      <p:sp>
        <p:nvSpPr>
          <p:cNvPr id="14" name="TextBox 13"/>
          <p:cNvSpPr txBox="1"/>
          <p:nvPr/>
        </p:nvSpPr>
        <p:spPr>
          <a:xfrm>
            <a:off x="3581400" y="5638800"/>
            <a:ext cx="1066800" cy="369332"/>
          </a:xfrm>
          <a:prstGeom prst="rect">
            <a:avLst/>
          </a:prstGeom>
          <a:noFill/>
        </p:spPr>
        <p:txBody>
          <a:bodyPr wrap="square" rtlCol="0">
            <a:spAutoFit/>
          </a:bodyPr>
          <a:lstStyle/>
          <a:p>
            <a:r>
              <a:rPr lang="en-US" dirty="0" smtClean="0"/>
              <a:t>8</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2"/>
          <p:cNvSpPr txBox="1">
            <a:spLocks noGrp="1"/>
          </p:cNvSpPr>
          <p:nvPr>
            <p:ph type="title"/>
          </p:nvPr>
        </p:nvSpPr>
        <p:spPr>
          <a:xfrm>
            <a:off x="594360" y="457200"/>
            <a:ext cx="9374487" cy="1371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Problem 1</a:t>
            </a:r>
            <a:endParaRPr/>
          </a:p>
        </p:txBody>
      </p:sp>
      <p:sp>
        <p:nvSpPr>
          <p:cNvPr id="208" name="Google Shape;208;p22"/>
          <p:cNvSpPr txBox="1">
            <a:spLocks noGrp="1"/>
          </p:cNvSpPr>
          <p:nvPr>
            <p:ph type="body" idx="1"/>
          </p:nvPr>
        </p:nvSpPr>
        <p:spPr>
          <a:xfrm>
            <a:off x="594360" y="1981200"/>
            <a:ext cx="10698480" cy="4400128"/>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1500"/>
              <a:buFont typeface="Noto Sans Symbols"/>
              <a:buChar char="❑"/>
            </a:pPr>
            <a:r>
              <a:rPr lang="en-US" sz="2000"/>
              <a:t>Suppose a computer program for recognizing dogs in photographs identifies eight dogs in a picture containing 12 dogs and some cats. Of the eight dogs identified, five actually are dogs while the rest are cats. Compute the precision and recall of the computer program.</a:t>
            </a:r>
            <a:endParaRPr/>
          </a:p>
          <a:p>
            <a:pPr marL="457200" lvl="0" indent="-457200" algn="l" rtl="0">
              <a:spcBef>
                <a:spcPts val="400"/>
              </a:spcBef>
              <a:spcAft>
                <a:spcPts val="0"/>
              </a:spcAft>
              <a:buSzPts val="1500"/>
              <a:buFont typeface="Noto Sans Symbols"/>
              <a:buChar char="❑"/>
            </a:pPr>
            <a:r>
              <a:rPr lang="en-US" sz="2000"/>
              <a:t>TP =5</a:t>
            </a:r>
            <a:endParaRPr/>
          </a:p>
          <a:p>
            <a:pPr marL="457200" lvl="0" indent="-457200" algn="l" rtl="0">
              <a:spcBef>
                <a:spcPts val="400"/>
              </a:spcBef>
              <a:spcAft>
                <a:spcPts val="0"/>
              </a:spcAft>
              <a:buSzPts val="1500"/>
              <a:buFont typeface="Noto Sans Symbols"/>
              <a:buChar char="❑"/>
            </a:pPr>
            <a:r>
              <a:rPr lang="en-US" sz="2000"/>
              <a:t>FP = 3</a:t>
            </a:r>
            <a:endParaRPr/>
          </a:p>
          <a:p>
            <a:pPr marL="457200" lvl="0" indent="-457200" algn="l" rtl="0">
              <a:spcBef>
                <a:spcPts val="400"/>
              </a:spcBef>
              <a:spcAft>
                <a:spcPts val="0"/>
              </a:spcAft>
              <a:buSzPts val="1500"/>
              <a:buFont typeface="Noto Sans Symbols"/>
              <a:buChar char="❑"/>
            </a:pPr>
            <a:r>
              <a:rPr lang="en-US" sz="2000"/>
              <a:t>FN = 7</a:t>
            </a:r>
            <a:endParaRPr/>
          </a:p>
          <a:p>
            <a:pPr marL="457200" lvl="0" indent="-457200" algn="l" rtl="0">
              <a:spcBef>
                <a:spcPts val="400"/>
              </a:spcBef>
              <a:spcAft>
                <a:spcPts val="0"/>
              </a:spcAft>
              <a:buSzPts val="1500"/>
              <a:buFont typeface="Noto Sans Symbols"/>
              <a:buChar char="❑"/>
            </a:pPr>
            <a:r>
              <a:rPr lang="en-US" sz="2000"/>
              <a:t>The precision P is</a:t>
            </a:r>
            <a:endParaRPr/>
          </a:p>
          <a:p>
            <a:pPr marL="457200" lvl="0" indent="-361950" algn="l" rtl="0">
              <a:spcBef>
                <a:spcPts val="400"/>
              </a:spcBef>
              <a:spcAft>
                <a:spcPts val="0"/>
              </a:spcAft>
              <a:buSzPts val="1500"/>
              <a:buFont typeface="Noto Sans Symbols"/>
              <a:buNone/>
            </a:pPr>
            <a:endParaRPr sz="2000"/>
          </a:p>
          <a:p>
            <a:pPr marL="457200" lvl="0" indent="-457200" algn="l" rtl="0">
              <a:spcBef>
                <a:spcPts val="400"/>
              </a:spcBef>
              <a:spcAft>
                <a:spcPts val="0"/>
              </a:spcAft>
              <a:buSzPts val="1500"/>
              <a:buFont typeface="Noto Sans Symbols"/>
              <a:buChar char="❑"/>
            </a:pPr>
            <a:r>
              <a:rPr lang="en-US" sz="2000"/>
              <a:t>The recall R is </a:t>
            </a:r>
            <a:endParaRPr sz="2000"/>
          </a:p>
        </p:txBody>
      </p:sp>
      <p:pic>
        <p:nvPicPr>
          <p:cNvPr id="209" name="Google Shape;209;p22"/>
          <p:cNvPicPr preferRelativeResize="0"/>
          <p:nvPr/>
        </p:nvPicPr>
        <p:blipFill rotWithShape="1">
          <a:blip r:embed="rId3">
            <a:alphaModFix/>
          </a:blip>
          <a:srcRect/>
          <a:stretch/>
        </p:blipFill>
        <p:spPr>
          <a:xfrm>
            <a:off x="4823142" y="4149080"/>
            <a:ext cx="5148572" cy="1040220"/>
          </a:xfrm>
          <a:prstGeom prst="rect">
            <a:avLst/>
          </a:prstGeom>
          <a:noFill/>
          <a:ln>
            <a:noFill/>
          </a:ln>
        </p:spPr>
      </p:pic>
      <p:pic>
        <p:nvPicPr>
          <p:cNvPr id="210" name="Google Shape;210;p22"/>
          <p:cNvPicPr preferRelativeResize="0"/>
          <p:nvPr/>
        </p:nvPicPr>
        <p:blipFill rotWithShape="1">
          <a:blip r:embed="rId4">
            <a:alphaModFix/>
          </a:blip>
          <a:srcRect/>
          <a:stretch/>
        </p:blipFill>
        <p:spPr>
          <a:xfrm>
            <a:off x="5054788" y="4941168"/>
            <a:ext cx="4570799" cy="11420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Problem 2</a:t>
            </a:r>
            <a:endParaRPr/>
          </a:p>
        </p:txBody>
      </p:sp>
      <p:sp>
        <p:nvSpPr>
          <p:cNvPr id="216" name="Google Shape;216;p23"/>
          <p:cNvSpPr txBox="1">
            <a:spLocks noGrp="1"/>
          </p:cNvSpPr>
          <p:nvPr>
            <p:ph idx="1"/>
          </p:nvPr>
        </p:nvSpPr>
        <p:spPr>
          <a:xfrm>
            <a:off x="594360" y="1219200"/>
            <a:ext cx="10698480" cy="5638800"/>
          </a:xfrm>
          <a:prstGeom prst="rect">
            <a:avLst/>
          </a:prstGeom>
          <a:noFill/>
          <a:ln>
            <a:noFill/>
          </a:ln>
        </p:spPr>
        <p:txBody>
          <a:bodyPr spcFirstLastPara="1" wrap="square" lIns="91425" tIns="45700" rIns="91425" bIns="45700" anchor="t" anchorCtr="0">
            <a:noAutofit/>
          </a:bodyPr>
          <a:lstStyle/>
          <a:p>
            <a:pPr marL="457200" lvl="0" indent="-457200" algn="just" rtl="0">
              <a:spcBef>
                <a:spcPts val="0"/>
              </a:spcBef>
              <a:spcAft>
                <a:spcPts val="0"/>
              </a:spcAft>
              <a:buSzPts val="1500"/>
              <a:buFont typeface="Noto Sans Symbols"/>
              <a:buChar char="❑"/>
            </a:pPr>
            <a:r>
              <a:rPr lang="en-US" sz="2400" dirty="0"/>
              <a:t>Let there be 10 balls (6 white and 4 red balls) in a box and let it be required to pick up the red balls from them. Suppose we pick up 7 balls as the red balls of which only 2 are actually red balls. What are the values of precision and recall in picking red ball</a:t>
            </a:r>
            <a:r>
              <a:rPr lang="en-US" sz="2400" dirty="0" smtClean="0"/>
              <a:t>?</a:t>
            </a:r>
            <a:endParaRPr sz="2400" i="1"/>
          </a:p>
        </p:txBody>
      </p:sp>
      <p:graphicFrame>
        <p:nvGraphicFramePr>
          <p:cNvPr id="4" name="Content Placeholder 3"/>
          <p:cNvGraphicFramePr>
            <a:graphicFrameLocks/>
          </p:cNvGraphicFramePr>
          <p:nvPr/>
        </p:nvGraphicFramePr>
        <p:xfrm>
          <a:off x="3124200" y="3733800"/>
          <a:ext cx="4672012" cy="2571751"/>
        </p:xfrm>
        <a:graphic>
          <a:graphicData uri="http://schemas.openxmlformats.org/drawingml/2006/table">
            <a:tbl>
              <a:tblPr/>
              <a:tblGrid>
                <a:gridCol w="2243137"/>
                <a:gridCol w="2428875"/>
              </a:tblGrid>
              <a:tr h="1428750">
                <a:tc>
                  <a:txBody>
                    <a:bodyPr/>
                    <a:lstStyle/>
                    <a:p>
                      <a:endParaRPr lang="en-US" dirty="0" smtClean="0"/>
                    </a:p>
                    <a:p>
                      <a:r>
                        <a:rPr lang="en-US" sz="2200" baseline="0" dirty="0" smtClean="0"/>
                        <a:t>      TP=2</a:t>
                      </a:r>
                      <a:endParaRPr lang="en-US" sz="2200" baseline="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endParaRPr lang="en-US" dirty="0" smtClean="0"/>
                    </a:p>
                    <a:p>
                      <a:pPr algn="ctr"/>
                      <a:r>
                        <a:rPr lang="en-US" dirty="0" smtClean="0"/>
                        <a:t>FN=2</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3001">
                <a:tc>
                  <a:txBody>
                    <a:bodyPr/>
                    <a:lstStyle/>
                    <a:p>
                      <a:r>
                        <a:rPr lang="en-US" dirty="0" smtClean="0"/>
                        <a:t>        </a:t>
                      </a:r>
                    </a:p>
                    <a:p>
                      <a:r>
                        <a:rPr lang="en-US" dirty="0" smtClean="0"/>
                        <a:t>          FP=5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dirty="0" smtClean="0"/>
                        <a:t>                 </a:t>
                      </a:r>
                    </a:p>
                    <a:p>
                      <a:r>
                        <a:rPr lang="en-US" dirty="0" smtClean="0"/>
                        <a:t>                   FN=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4724400" y="2895600"/>
            <a:ext cx="1524000" cy="369332"/>
          </a:xfrm>
          <a:prstGeom prst="rect">
            <a:avLst/>
          </a:prstGeom>
          <a:noFill/>
        </p:spPr>
        <p:txBody>
          <a:bodyPr wrap="square" rtlCol="0">
            <a:spAutoFit/>
          </a:bodyPr>
          <a:lstStyle/>
          <a:p>
            <a:r>
              <a:rPr lang="en-US" dirty="0" smtClean="0"/>
              <a:t>Actual</a:t>
            </a:r>
            <a:endParaRPr lang="en-US" dirty="0"/>
          </a:p>
        </p:txBody>
      </p:sp>
      <p:sp>
        <p:nvSpPr>
          <p:cNvPr id="7" name="TextBox 6"/>
          <p:cNvSpPr txBox="1"/>
          <p:nvPr/>
        </p:nvSpPr>
        <p:spPr>
          <a:xfrm>
            <a:off x="533400" y="4876800"/>
            <a:ext cx="1219200" cy="369332"/>
          </a:xfrm>
          <a:prstGeom prst="rect">
            <a:avLst/>
          </a:prstGeom>
          <a:noFill/>
        </p:spPr>
        <p:txBody>
          <a:bodyPr wrap="square" rtlCol="0">
            <a:spAutoFit/>
          </a:bodyPr>
          <a:lstStyle/>
          <a:p>
            <a:r>
              <a:rPr lang="en-US" dirty="0" smtClean="0"/>
              <a:t>Predicted</a:t>
            </a:r>
            <a:endParaRPr lang="en-US" dirty="0"/>
          </a:p>
        </p:txBody>
      </p:sp>
      <p:sp>
        <p:nvSpPr>
          <p:cNvPr id="8" name="TextBox 7"/>
          <p:cNvSpPr txBox="1"/>
          <p:nvPr/>
        </p:nvSpPr>
        <p:spPr>
          <a:xfrm>
            <a:off x="3429000" y="3276600"/>
            <a:ext cx="1524000" cy="369332"/>
          </a:xfrm>
          <a:prstGeom prst="rect">
            <a:avLst/>
          </a:prstGeom>
          <a:noFill/>
        </p:spPr>
        <p:txBody>
          <a:bodyPr wrap="square" rtlCol="0">
            <a:spAutoFit/>
          </a:bodyPr>
          <a:lstStyle/>
          <a:p>
            <a:r>
              <a:rPr lang="en-US" dirty="0" smtClean="0"/>
              <a:t>Red= yes</a:t>
            </a:r>
            <a:endParaRPr lang="en-US" dirty="0"/>
          </a:p>
        </p:txBody>
      </p:sp>
      <p:sp>
        <p:nvSpPr>
          <p:cNvPr id="9" name="TextBox 8"/>
          <p:cNvSpPr txBox="1"/>
          <p:nvPr/>
        </p:nvSpPr>
        <p:spPr>
          <a:xfrm>
            <a:off x="5791200" y="3276600"/>
            <a:ext cx="1524000" cy="369332"/>
          </a:xfrm>
          <a:prstGeom prst="rect">
            <a:avLst/>
          </a:prstGeom>
          <a:noFill/>
        </p:spPr>
        <p:txBody>
          <a:bodyPr wrap="square" rtlCol="0">
            <a:spAutoFit/>
          </a:bodyPr>
          <a:lstStyle/>
          <a:p>
            <a:r>
              <a:rPr lang="en-US" dirty="0" smtClean="0"/>
              <a:t>Red= no</a:t>
            </a:r>
            <a:endParaRPr lang="en-US" dirty="0"/>
          </a:p>
        </p:txBody>
      </p:sp>
      <p:sp>
        <p:nvSpPr>
          <p:cNvPr id="10" name="TextBox 9"/>
          <p:cNvSpPr txBox="1"/>
          <p:nvPr/>
        </p:nvSpPr>
        <p:spPr>
          <a:xfrm rot="16200000">
            <a:off x="2089666" y="4006334"/>
            <a:ext cx="1219200" cy="369332"/>
          </a:xfrm>
          <a:prstGeom prst="rect">
            <a:avLst/>
          </a:prstGeom>
          <a:noFill/>
        </p:spPr>
        <p:txBody>
          <a:bodyPr wrap="square" rtlCol="0">
            <a:spAutoFit/>
          </a:bodyPr>
          <a:lstStyle/>
          <a:p>
            <a:r>
              <a:rPr lang="en-US" dirty="0" smtClean="0"/>
              <a:t>Red= yes</a:t>
            </a:r>
            <a:endParaRPr lang="en-US" dirty="0"/>
          </a:p>
        </p:txBody>
      </p:sp>
      <p:sp>
        <p:nvSpPr>
          <p:cNvPr id="11" name="TextBox 10"/>
          <p:cNvSpPr txBox="1"/>
          <p:nvPr/>
        </p:nvSpPr>
        <p:spPr>
          <a:xfrm rot="16200000">
            <a:off x="2127766" y="5644634"/>
            <a:ext cx="1295400" cy="369332"/>
          </a:xfrm>
          <a:prstGeom prst="rect">
            <a:avLst/>
          </a:prstGeom>
          <a:noFill/>
        </p:spPr>
        <p:txBody>
          <a:bodyPr wrap="square" rtlCol="0">
            <a:spAutoFit/>
          </a:bodyPr>
          <a:lstStyle/>
          <a:p>
            <a:r>
              <a:rPr lang="en-US" dirty="0" smtClean="0"/>
              <a:t>Red= no</a:t>
            </a:r>
            <a:endParaRPr lang="en-US" dirty="0"/>
          </a:p>
        </p:txBody>
      </p:sp>
      <p:sp>
        <p:nvSpPr>
          <p:cNvPr id="12" name="TextBox 11"/>
          <p:cNvSpPr txBox="1"/>
          <p:nvPr/>
        </p:nvSpPr>
        <p:spPr>
          <a:xfrm>
            <a:off x="8229600" y="4419600"/>
            <a:ext cx="1143000" cy="381000"/>
          </a:xfrm>
          <a:prstGeom prst="rect">
            <a:avLst/>
          </a:prstGeom>
          <a:noFill/>
        </p:spPr>
        <p:txBody>
          <a:bodyPr wrap="square" rtlCol="0">
            <a:spAutoFit/>
          </a:bodyPr>
          <a:lstStyle/>
          <a:p>
            <a:r>
              <a:rPr lang="en-US" dirty="0" smtClean="0"/>
              <a:t>4</a:t>
            </a:r>
            <a:endParaRPr lang="en-US" dirty="0"/>
          </a:p>
        </p:txBody>
      </p:sp>
      <p:sp>
        <p:nvSpPr>
          <p:cNvPr id="15" name="TextBox 14"/>
          <p:cNvSpPr txBox="1"/>
          <p:nvPr/>
        </p:nvSpPr>
        <p:spPr>
          <a:xfrm>
            <a:off x="8229600" y="5715000"/>
            <a:ext cx="457200" cy="381000"/>
          </a:xfrm>
          <a:prstGeom prst="rect">
            <a:avLst/>
          </a:prstGeom>
          <a:noFill/>
        </p:spPr>
        <p:txBody>
          <a:bodyPr wrap="square" rtlCol="0">
            <a:spAutoFit/>
          </a:bodyPr>
          <a:lstStyle/>
          <a:p>
            <a:endParaRPr lang="en-US" dirty="0"/>
          </a:p>
        </p:txBody>
      </p:sp>
      <p:sp>
        <p:nvSpPr>
          <p:cNvPr id="16" name="TextBox 15"/>
          <p:cNvSpPr txBox="1"/>
          <p:nvPr/>
        </p:nvSpPr>
        <p:spPr>
          <a:xfrm>
            <a:off x="8153400" y="5791200"/>
            <a:ext cx="533400" cy="369332"/>
          </a:xfrm>
          <a:prstGeom prst="rect">
            <a:avLst/>
          </a:prstGeom>
          <a:noFill/>
        </p:spPr>
        <p:txBody>
          <a:bodyPr wrap="square" rtlCol="0">
            <a:spAutoFit/>
          </a:bodyPr>
          <a:lstStyle/>
          <a:p>
            <a:r>
              <a:rPr lang="en-US" dirty="0" smtClean="0"/>
              <a:t>6</a:t>
            </a:r>
            <a:endParaRPr lang="en-US" dirty="0"/>
          </a:p>
        </p:txBody>
      </p:sp>
      <p:sp>
        <p:nvSpPr>
          <p:cNvPr id="17" name="TextBox 16"/>
          <p:cNvSpPr txBox="1"/>
          <p:nvPr/>
        </p:nvSpPr>
        <p:spPr>
          <a:xfrm>
            <a:off x="3657600" y="6324600"/>
            <a:ext cx="609600" cy="369332"/>
          </a:xfrm>
          <a:prstGeom prst="rect">
            <a:avLst/>
          </a:prstGeom>
          <a:noFill/>
        </p:spPr>
        <p:txBody>
          <a:bodyPr wrap="square" rtlCol="0">
            <a:spAutoFit/>
          </a:bodyPr>
          <a:lstStyle/>
          <a:p>
            <a:r>
              <a:rPr lang="en-US" dirty="0" smtClean="0"/>
              <a:t>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3"/>
          <p:cNvSpPr txBox="1">
            <a:spLocks noGrp="1"/>
          </p:cNvSpPr>
          <p:nvPr>
            <p:ph type="title"/>
          </p:nvPr>
        </p:nvSpPr>
        <p:spPr>
          <a:xfrm>
            <a:off x="594360" y="457200"/>
            <a:ext cx="9374487" cy="1371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Problem 2</a:t>
            </a:r>
            <a:endParaRPr/>
          </a:p>
        </p:txBody>
      </p:sp>
      <p:sp>
        <p:nvSpPr>
          <p:cNvPr id="216" name="Google Shape;216;p23"/>
          <p:cNvSpPr txBox="1">
            <a:spLocks noGrp="1"/>
          </p:cNvSpPr>
          <p:nvPr>
            <p:ph type="body" idx="1"/>
          </p:nvPr>
        </p:nvSpPr>
        <p:spPr>
          <a:xfrm>
            <a:off x="594360" y="1981200"/>
            <a:ext cx="10698480" cy="4400128"/>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1500"/>
              <a:buFont typeface="Noto Sans Symbols"/>
              <a:buChar char="❑"/>
            </a:pPr>
            <a:r>
              <a:rPr lang="en-US" sz="2000"/>
              <a:t>Let there be 10 balls (6 white and 4 red balls) in a box and let it be required to pick up the red balls from them. Suppose we pick up 7 balls as the red balls of which only 2 are actually red balls. What are the values of precision and recall in picking red ball?</a:t>
            </a:r>
            <a:endParaRPr/>
          </a:p>
          <a:p>
            <a:pPr marL="457200" lvl="0" indent="-457200" algn="l" rtl="0">
              <a:spcBef>
                <a:spcPts val="400"/>
              </a:spcBef>
              <a:spcAft>
                <a:spcPts val="0"/>
              </a:spcAft>
              <a:buSzPts val="1500"/>
              <a:buFont typeface="Noto Sans Symbols"/>
              <a:buChar char="❑"/>
            </a:pPr>
            <a:r>
              <a:rPr lang="en-US" sz="2000"/>
              <a:t>TP =2</a:t>
            </a:r>
            <a:endParaRPr/>
          </a:p>
          <a:p>
            <a:pPr marL="457200" lvl="0" indent="-457200" algn="l" rtl="0">
              <a:spcBef>
                <a:spcPts val="400"/>
              </a:spcBef>
              <a:spcAft>
                <a:spcPts val="0"/>
              </a:spcAft>
              <a:buSzPts val="1500"/>
              <a:buFont typeface="Noto Sans Symbols"/>
              <a:buChar char="❑"/>
            </a:pPr>
            <a:r>
              <a:rPr lang="en-US" sz="2000"/>
              <a:t>FP = 7-2 =5</a:t>
            </a:r>
            <a:endParaRPr/>
          </a:p>
          <a:p>
            <a:pPr marL="457200" lvl="0" indent="-457200" algn="l" rtl="0">
              <a:spcBef>
                <a:spcPts val="400"/>
              </a:spcBef>
              <a:spcAft>
                <a:spcPts val="0"/>
              </a:spcAft>
              <a:buSzPts val="1500"/>
              <a:buFont typeface="Noto Sans Symbols"/>
              <a:buChar char="❑"/>
            </a:pPr>
            <a:r>
              <a:rPr lang="en-US" sz="2000"/>
              <a:t>FN = 4-2=2</a:t>
            </a:r>
            <a:endParaRPr/>
          </a:p>
        </p:txBody>
      </p:sp>
      <p:pic>
        <p:nvPicPr>
          <p:cNvPr id="217" name="Google Shape;217;p23"/>
          <p:cNvPicPr preferRelativeResize="0"/>
          <p:nvPr/>
        </p:nvPicPr>
        <p:blipFill rotWithShape="1">
          <a:blip r:embed="rId3">
            <a:alphaModFix/>
          </a:blip>
          <a:srcRect/>
          <a:stretch/>
        </p:blipFill>
        <p:spPr>
          <a:xfrm>
            <a:off x="1731132" y="4834353"/>
            <a:ext cx="7793549" cy="151216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b="1" dirty="0" smtClean="0"/>
              <a:t>Why you need Confusion matrix?</a:t>
            </a:r>
            <a:br>
              <a:rPr lang="en-US" b="1" dirty="0" smtClean="0"/>
            </a:br>
            <a:endParaRPr lang="en-US" dirty="0"/>
          </a:p>
        </p:txBody>
      </p:sp>
      <p:sp>
        <p:nvSpPr>
          <p:cNvPr id="7" name="Content Placeholder 6"/>
          <p:cNvSpPr>
            <a:spLocks noGrp="1"/>
          </p:cNvSpPr>
          <p:nvPr>
            <p:ph idx="1"/>
          </p:nvPr>
        </p:nvSpPr>
        <p:spPr/>
        <p:txBody>
          <a:bodyPr>
            <a:normAutofit fontScale="77500" lnSpcReduction="20000"/>
          </a:bodyPr>
          <a:lstStyle/>
          <a:p>
            <a:r>
              <a:rPr lang="en-US" dirty="0" smtClean="0"/>
              <a:t>Here are pros/benefits of using a confusion matrix.</a:t>
            </a:r>
          </a:p>
          <a:p>
            <a:r>
              <a:rPr lang="en-US" dirty="0" smtClean="0"/>
              <a:t>It shows how any classification model is confused when it makes predictions.</a:t>
            </a:r>
          </a:p>
          <a:p>
            <a:r>
              <a:rPr lang="en-US" dirty="0" smtClean="0"/>
              <a:t>Confusion matrix not only gives you insight into the errors being made by your classifier but also types of errors that are being made.</a:t>
            </a:r>
          </a:p>
          <a:p>
            <a:r>
              <a:rPr lang="en-US" dirty="0" smtClean="0"/>
              <a:t>This breakdown helps you to overcomes the limitation of using classification accuracy alone.</a:t>
            </a:r>
          </a:p>
          <a:p>
            <a:r>
              <a:rPr lang="en-US" dirty="0" smtClean="0"/>
              <a:t>Every column of the confusion matrix represents the instances of that predicted class.</a:t>
            </a:r>
          </a:p>
          <a:p>
            <a:r>
              <a:rPr lang="en-US" dirty="0" smtClean="0"/>
              <a:t>Each row of the confusion matrix represents the instances of the actual class.</a:t>
            </a:r>
          </a:p>
          <a:p>
            <a:r>
              <a:rPr lang="en-US" dirty="0" smtClean="0"/>
              <a:t>It provides insight not only the errors which are made by a classifier but also errors that are being made.</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Specificity / True Negative Rate</a:t>
            </a:r>
            <a:br>
              <a:rPr lang="en-US" b="1" smtClean="0"/>
            </a:br>
            <a:endParaRPr lang="en-US"/>
          </a:p>
        </p:txBody>
      </p:sp>
      <p:sp>
        <p:nvSpPr>
          <p:cNvPr id="3" name="Content Placeholder 2"/>
          <p:cNvSpPr>
            <a:spLocks noGrp="1"/>
          </p:cNvSpPr>
          <p:nvPr>
            <p:ph idx="1"/>
          </p:nvPr>
        </p:nvSpPr>
        <p:spPr/>
        <p:txBody>
          <a:bodyPr>
            <a:normAutofit lnSpcReduction="10000"/>
          </a:bodyPr>
          <a:lstStyle/>
          <a:p>
            <a:r>
              <a:rPr lang="en-US" dirty="0" smtClean="0"/>
              <a:t>Specificity is defined as the proportion of actual negatives, which got predicted as the negative (or true negative). </a:t>
            </a:r>
          </a:p>
          <a:p>
            <a:r>
              <a:rPr lang="en-US" dirty="0" smtClean="0"/>
              <a:t>Mathematically, specificity can be calculated as the following:</a:t>
            </a:r>
          </a:p>
          <a:p>
            <a:endParaRPr lang="en-US" dirty="0" smtClean="0"/>
          </a:p>
          <a:p>
            <a:pPr lvl="1"/>
            <a:r>
              <a:rPr lang="en-US" dirty="0" smtClean="0"/>
              <a:t>Specificity = (True Negative)/(True Negative + False Positive)</a:t>
            </a:r>
          </a:p>
          <a:p>
            <a:pPr lvl="1">
              <a:buNone/>
            </a:pPr>
            <a:endParaRPr lang="en-US" dirty="0" smtClean="0"/>
          </a:p>
          <a:p>
            <a:pPr lvl="1"/>
            <a:endParaRPr lang="en-US" dirty="0" smtClean="0"/>
          </a:p>
          <a:p>
            <a:r>
              <a:rPr lang="en-US" dirty="0" smtClean="0"/>
              <a:t>Specificity tells us what </a:t>
            </a:r>
            <a:r>
              <a:rPr lang="en-US" dirty="0" smtClean="0">
                <a:solidFill>
                  <a:srgbClr val="FF0000"/>
                </a:solidFill>
              </a:rPr>
              <a:t>proportion of the negative class got correctly classified.</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594360" y="457200"/>
            <a:ext cx="9374487" cy="1371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solidFill>
                  <a:schemeClr val="tx1"/>
                </a:solidFill>
              </a:rPr>
              <a:t>Resampling</a:t>
            </a:r>
            <a:endParaRPr>
              <a:solidFill>
                <a:schemeClr val="tx1"/>
              </a:solidFill>
            </a:endParaRPr>
          </a:p>
        </p:txBody>
      </p:sp>
      <p:sp>
        <p:nvSpPr>
          <p:cNvPr id="119" name="Google Shape;119;p8"/>
          <p:cNvSpPr txBox="1">
            <a:spLocks noGrp="1"/>
          </p:cNvSpPr>
          <p:nvPr>
            <p:ph type="body" idx="1"/>
          </p:nvPr>
        </p:nvSpPr>
        <p:spPr>
          <a:xfrm>
            <a:off x="594360" y="1981200"/>
            <a:ext cx="10698480" cy="440012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500"/>
              <a:buNone/>
            </a:pPr>
            <a:r>
              <a:rPr lang="en-US" sz="2800" dirty="0">
                <a:solidFill>
                  <a:schemeClr val="tx1"/>
                </a:solidFill>
              </a:rPr>
              <a:t>Idea</a:t>
            </a:r>
            <a:endParaRPr sz="2800">
              <a:solidFill>
                <a:schemeClr val="tx1"/>
              </a:solidFill>
            </a:endParaRPr>
          </a:p>
          <a:p>
            <a:pPr lvl="1" indent="-457200">
              <a:spcBef>
                <a:spcPts val="400"/>
              </a:spcBef>
              <a:buSzPts val="1500"/>
              <a:buFont typeface="Arial" pitchFamily="34" charset="0"/>
              <a:buChar char="•"/>
            </a:pPr>
            <a:r>
              <a:rPr lang="en-US" sz="2400" dirty="0">
                <a:solidFill>
                  <a:schemeClr val="tx1"/>
                </a:solidFill>
              </a:rPr>
              <a:t>Repeatedly draw sub-samples from the given data </a:t>
            </a:r>
            <a:r>
              <a:rPr lang="en-US" sz="2400" dirty="0" smtClean="0">
                <a:solidFill>
                  <a:schemeClr val="tx1"/>
                </a:solidFill>
              </a:rPr>
              <a:t>set</a:t>
            </a:r>
          </a:p>
          <a:p>
            <a:pPr lvl="1" indent="-457200">
              <a:spcBef>
                <a:spcPts val="400"/>
              </a:spcBef>
              <a:buSzPts val="1500"/>
              <a:buFont typeface="Arial" pitchFamily="34" charset="0"/>
              <a:buChar char="•"/>
            </a:pPr>
            <a:endParaRPr sz="2400">
              <a:solidFill>
                <a:schemeClr val="tx1"/>
              </a:solidFill>
            </a:endParaRPr>
          </a:p>
          <a:p>
            <a:pPr lvl="1" indent="-457200">
              <a:spcBef>
                <a:spcPts val="400"/>
              </a:spcBef>
              <a:buSzPts val="1500"/>
              <a:buFont typeface="Arial" pitchFamily="34" charset="0"/>
              <a:buChar char="•"/>
            </a:pPr>
            <a:r>
              <a:rPr lang="en-US" sz="2400" dirty="0">
                <a:solidFill>
                  <a:schemeClr val="tx1"/>
                </a:solidFill>
              </a:rPr>
              <a:t>Then use these splits to fit and assess the model</a:t>
            </a:r>
            <a:endParaRPr sz="2400">
              <a:solidFill>
                <a:schemeClr val="tx1"/>
              </a:solidFill>
            </a:endParaRPr>
          </a:p>
          <a:p>
            <a:pPr marL="0" lvl="0" indent="0" algn="l" rtl="0">
              <a:spcBef>
                <a:spcPts val="400"/>
              </a:spcBef>
              <a:spcAft>
                <a:spcPts val="0"/>
              </a:spcAft>
              <a:buSzPts val="1500"/>
              <a:buFont typeface="Arial" pitchFamily="34" charset="0"/>
              <a:buChar char="•"/>
            </a:pPr>
            <a:r>
              <a:rPr lang="en-US" sz="2800" dirty="0">
                <a:solidFill>
                  <a:schemeClr val="tx1"/>
                </a:solidFill>
              </a:rPr>
              <a:t>Common methods</a:t>
            </a:r>
            <a:endParaRPr sz="2800">
              <a:solidFill>
                <a:schemeClr val="tx1"/>
              </a:solidFill>
            </a:endParaRPr>
          </a:p>
          <a:p>
            <a:pPr marL="971550" lvl="1" indent="-514350">
              <a:spcBef>
                <a:spcPts val="400"/>
              </a:spcBef>
              <a:buSzPts val="1500"/>
              <a:buFont typeface="+mj-lt"/>
              <a:buAutoNum type="arabicPeriod"/>
            </a:pPr>
            <a:r>
              <a:rPr lang="en-US" sz="2400" dirty="0" smtClean="0">
                <a:solidFill>
                  <a:schemeClr val="tx1"/>
                </a:solidFill>
              </a:rPr>
              <a:t>Cross-validation</a:t>
            </a:r>
          </a:p>
          <a:p>
            <a:pPr marL="971550" lvl="1" indent="-514350">
              <a:spcBef>
                <a:spcPts val="400"/>
              </a:spcBef>
              <a:buSzPts val="1500"/>
              <a:buFont typeface="+mj-lt"/>
              <a:buAutoNum type="arabicPeriod"/>
            </a:pPr>
            <a:endParaRPr lang="en-US" sz="2400" dirty="0" smtClean="0">
              <a:solidFill>
                <a:schemeClr val="tx1"/>
              </a:solidFill>
            </a:endParaRPr>
          </a:p>
          <a:p>
            <a:pPr marL="971550" lvl="1" indent="-514350">
              <a:spcBef>
                <a:spcPts val="400"/>
              </a:spcBef>
              <a:buSzPts val="1500"/>
              <a:buFont typeface="+mj-lt"/>
              <a:buAutoNum type="arabicPeriod"/>
            </a:pPr>
            <a:r>
              <a:rPr lang="en-US" sz="2400" dirty="0" smtClean="0">
                <a:solidFill>
                  <a:schemeClr val="tx1"/>
                </a:solidFill>
              </a:rPr>
              <a:t>Bootstrap</a:t>
            </a:r>
            <a:endParaRPr sz="2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What Are the Differences Between Sensitivity and Specificity?</a:t>
            </a:r>
            <a:br>
              <a:rPr lang="en-US" b="1" dirty="0" smtClean="0"/>
            </a:br>
            <a:endParaRPr lang="en-US" dirty="0"/>
          </a:p>
        </p:txBody>
      </p:sp>
      <p:sp>
        <p:nvSpPr>
          <p:cNvPr id="3" name="Content Placeholder 2"/>
          <p:cNvSpPr>
            <a:spLocks noGrp="1"/>
          </p:cNvSpPr>
          <p:nvPr>
            <p:ph idx="1"/>
          </p:nvPr>
        </p:nvSpPr>
        <p:spPr/>
        <p:txBody>
          <a:bodyPr/>
          <a:lstStyle/>
          <a:p>
            <a:r>
              <a:rPr lang="en-US" dirty="0" smtClean="0"/>
              <a:t>While Sensitivity measure is used to determine the proportion of actual positive cases, which got predicted correctly</a:t>
            </a:r>
          </a:p>
          <a:p>
            <a:r>
              <a:rPr lang="en-US" dirty="0" smtClean="0"/>
              <a:t>Specificity measure is used to determine the proportion of actual negative cases, which got predicted correctly.</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Where Are Sensitivity and Specificity Used?</a:t>
            </a:r>
            <a:br>
              <a:rPr lang="en-US" b="1" dirty="0" smtClean="0"/>
            </a:br>
            <a:endParaRPr lang="en-US" dirty="0"/>
          </a:p>
        </p:txBody>
      </p:sp>
      <p:sp>
        <p:nvSpPr>
          <p:cNvPr id="3" name="Content Placeholder 2"/>
          <p:cNvSpPr>
            <a:spLocks noGrp="1"/>
          </p:cNvSpPr>
          <p:nvPr>
            <p:ph idx="1"/>
          </p:nvPr>
        </p:nvSpPr>
        <p:spPr/>
        <p:txBody>
          <a:bodyPr/>
          <a:lstStyle/>
          <a:p>
            <a:r>
              <a:rPr lang="en-US" dirty="0" smtClean="0"/>
              <a:t>Sensitivity and Specificity measures are used to plot the ROC curve. </a:t>
            </a:r>
          </a:p>
          <a:p>
            <a:endParaRPr lang="en-US" dirty="0" smtClean="0"/>
          </a:p>
          <a:p>
            <a:r>
              <a:rPr lang="en-US" dirty="0" smtClean="0"/>
              <a:t>And, Area under ROC curve (AUC) is used to determine the model performance</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5"/>
          <p:cNvSpPr txBox="1">
            <a:spLocks noGrp="1"/>
          </p:cNvSpPr>
          <p:nvPr>
            <p:ph type="title"/>
          </p:nvPr>
        </p:nvSpPr>
        <p:spPr>
          <a:xfrm>
            <a:off x="594360" y="457200"/>
            <a:ext cx="9374487" cy="1371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Other measures of performance</a:t>
            </a:r>
            <a:endParaRPr/>
          </a:p>
        </p:txBody>
      </p:sp>
      <p:pic>
        <p:nvPicPr>
          <p:cNvPr id="230" name="Google Shape;230;p25"/>
          <p:cNvPicPr preferRelativeResize="0"/>
          <p:nvPr/>
        </p:nvPicPr>
        <p:blipFill rotWithShape="1">
          <a:blip r:embed="rId3">
            <a:alphaModFix/>
          </a:blip>
          <a:srcRect/>
          <a:stretch/>
        </p:blipFill>
        <p:spPr>
          <a:xfrm>
            <a:off x="3322509" y="1988841"/>
            <a:ext cx="7488832" cy="4190711"/>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6"/>
          <p:cNvSpPr txBox="1">
            <a:spLocks noGrp="1"/>
          </p:cNvSpPr>
          <p:nvPr>
            <p:ph type="title"/>
          </p:nvPr>
        </p:nvSpPr>
        <p:spPr>
          <a:xfrm>
            <a:off x="594360" y="457200"/>
            <a:ext cx="9374487" cy="1371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b="1" dirty="0">
                <a:solidFill>
                  <a:schemeClr val="tx1"/>
                </a:solidFill>
              </a:rPr>
              <a:t>Receiver Operating Characteristic (ROC</a:t>
            </a:r>
            <a:r>
              <a:rPr lang="en-US" dirty="0"/>
              <a:t>)</a:t>
            </a:r>
            <a:endParaRPr/>
          </a:p>
        </p:txBody>
      </p:sp>
      <p:sp>
        <p:nvSpPr>
          <p:cNvPr id="236" name="Google Shape;236;p26"/>
          <p:cNvSpPr txBox="1">
            <a:spLocks noGrp="1"/>
          </p:cNvSpPr>
          <p:nvPr>
            <p:ph type="body" idx="1"/>
          </p:nvPr>
        </p:nvSpPr>
        <p:spPr>
          <a:xfrm>
            <a:off x="594360" y="1981200"/>
            <a:ext cx="10698480" cy="4400128"/>
          </a:xfrm>
          <a:prstGeom prst="rect">
            <a:avLst/>
          </a:prstGeom>
          <a:noFill/>
          <a:ln>
            <a:noFill/>
          </a:ln>
        </p:spPr>
        <p:txBody>
          <a:bodyPr spcFirstLastPara="1" wrap="square" lIns="91425" tIns="45700" rIns="91425" bIns="45700" anchor="t" anchorCtr="0">
            <a:noAutofit/>
          </a:bodyPr>
          <a:lstStyle/>
          <a:p>
            <a:pPr marL="457200" lvl="0" indent="-457200" algn="l" rtl="0">
              <a:lnSpc>
                <a:spcPct val="200000"/>
              </a:lnSpc>
              <a:spcBef>
                <a:spcPts val="0"/>
              </a:spcBef>
              <a:spcAft>
                <a:spcPts val="0"/>
              </a:spcAft>
              <a:buSzPts val="1500"/>
              <a:buFont typeface="Noto Sans Symbols"/>
              <a:buChar char="❑"/>
            </a:pPr>
            <a:r>
              <a:rPr lang="en-US" sz="2400" b="1" dirty="0" smtClean="0">
                <a:solidFill>
                  <a:schemeClr val="tx1"/>
                </a:solidFill>
                <a:latin typeface="Times New Roman" pitchFamily="18" charset="0"/>
                <a:ea typeface="SimSun" pitchFamily="2" charset="-122"/>
                <a:cs typeface="Times New Roman" pitchFamily="18" charset="0"/>
              </a:rPr>
              <a:t>ROC </a:t>
            </a:r>
            <a:r>
              <a:rPr lang="en-US" sz="2400" dirty="0" smtClean="0">
                <a:solidFill>
                  <a:schemeClr val="tx1"/>
                </a:solidFill>
                <a:latin typeface="Times New Roman" pitchFamily="18" charset="0"/>
                <a:ea typeface="SimSun" pitchFamily="2" charset="-122"/>
                <a:cs typeface="Times New Roman" pitchFamily="18" charset="0"/>
              </a:rPr>
              <a:t>stands for Receiver Operating Characteristic </a:t>
            </a:r>
            <a:endParaRPr sz="2400" smtClean="0">
              <a:solidFill>
                <a:schemeClr val="tx1"/>
              </a:solidFill>
              <a:latin typeface="Times New Roman" pitchFamily="18" charset="0"/>
              <a:ea typeface="SimSun" pitchFamily="2" charset="-122"/>
              <a:cs typeface="Times New Roman" pitchFamily="18" charset="0"/>
            </a:endParaRPr>
          </a:p>
          <a:p>
            <a:pPr marL="457200" lvl="0" indent="-457200" algn="l" rtl="0">
              <a:lnSpc>
                <a:spcPct val="200000"/>
              </a:lnSpc>
              <a:spcBef>
                <a:spcPts val="400"/>
              </a:spcBef>
              <a:spcAft>
                <a:spcPts val="0"/>
              </a:spcAft>
              <a:buSzPts val="1500"/>
              <a:buFont typeface="Noto Sans Symbols"/>
              <a:buChar char="❑"/>
            </a:pPr>
            <a:r>
              <a:rPr lang="en-US" sz="2400" dirty="0" smtClean="0">
                <a:solidFill>
                  <a:schemeClr val="tx1"/>
                </a:solidFill>
                <a:latin typeface="Times New Roman" pitchFamily="18" charset="0"/>
                <a:ea typeface="SimSun" pitchFamily="2" charset="-122"/>
                <a:cs typeface="Times New Roman" pitchFamily="18" charset="0"/>
              </a:rPr>
              <a:t>The ROC curve was first developed by electrical engineers and radar engineers during World War II for detecting enemy objects in battlefields. </a:t>
            </a:r>
            <a:endParaRPr sz="2400" smtClean="0">
              <a:solidFill>
                <a:schemeClr val="tx1"/>
              </a:solidFill>
              <a:latin typeface="Times New Roman" pitchFamily="18" charset="0"/>
              <a:ea typeface="SimSun" pitchFamily="2" charset="-122"/>
              <a:cs typeface="Times New Roman" pitchFamily="18" charset="0"/>
            </a:endParaRPr>
          </a:p>
          <a:p>
            <a:pPr marL="457200" lvl="0" indent="-457200" algn="l" rtl="0">
              <a:lnSpc>
                <a:spcPct val="200000"/>
              </a:lnSpc>
              <a:spcBef>
                <a:spcPts val="400"/>
              </a:spcBef>
              <a:spcAft>
                <a:spcPts val="0"/>
              </a:spcAft>
              <a:buSzPts val="1500"/>
              <a:buFont typeface="Noto Sans Symbols"/>
              <a:buChar char="❑"/>
            </a:pPr>
            <a:r>
              <a:rPr lang="en-US" sz="2400" dirty="0" smtClean="0">
                <a:solidFill>
                  <a:schemeClr val="tx1"/>
                </a:solidFill>
                <a:latin typeface="Times New Roman" pitchFamily="18" charset="0"/>
                <a:ea typeface="SimSun" pitchFamily="2" charset="-122"/>
                <a:cs typeface="Times New Roman" pitchFamily="18" charset="0"/>
              </a:rPr>
              <a:t>They are now increasingly used in machine learning and data mining research.</a:t>
            </a:r>
            <a:endParaRPr sz="2400" smtClean="0">
              <a:solidFill>
                <a:schemeClr val="tx1"/>
              </a:solidFill>
              <a:latin typeface="Times New Roman" pitchFamily="18" charset="0"/>
              <a:ea typeface="SimSun" pitchFamily="2" charset="-122"/>
              <a:cs typeface="Times New Roman" pitchFamily="18" charset="0"/>
            </a:endParaRPr>
          </a:p>
          <a:p>
            <a:pPr marL="457200" lvl="0" indent="-361950" algn="l" rtl="0">
              <a:spcBef>
                <a:spcPts val="400"/>
              </a:spcBef>
              <a:spcAft>
                <a:spcPts val="0"/>
              </a:spcAft>
              <a:buSzPts val="1500"/>
              <a:buFont typeface="Noto Sans Symbols"/>
              <a:buNone/>
            </a:pPr>
            <a:endParaRPr sz="2000"/>
          </a:p>
          <a:p>
            <a:pPr marL="457200" lvl="0" indent="-361950" algn="l" rtl="0">
              <a:spcBef>
                <a:spcPts val="400"/>
              </a:spcBef>
              <a:spcAft>
                <a:spcPts val="0"/>
              </a:spcAft>
              <a:buSzPts val="1500"/>
              <a:buFont typeface="Noto Sans Symbols"/>
              <a:buNone/>
            </a:pPr>
            <a:endParaRPr sz="2000"/>
          </a:p>
          <a:p>
            <a:pPr marL="457200" lvl="0" indent="-361950" algn="l" rtl="0">
              <a:spcBef>
                <a:spcPts val="400"/>
              </a:spcBef>
              <a:spcAft>
                <a:spcPts val="0"/>
              </a:spcAft>
              <a:buSzPts val="1500"/>
              <a:buFont typeface="Noto Sans Symbols"/>
              <a:buNone/>
            </a:pPr>
            <a:endParaRPr sz="2000"/>
          </a:p>
          <a:p>
            <a:pPr marL="457200" lvl="0" indent="-361950" algn="l" rtl="0">
              <a:spcBef>
                <a:spcPts val="400"/>
              </a:spcBef>
              <a:spcAft>
                <a:spcPts val="0"/>
              </a:spcAft>
              <a:buSzPts val="1500"/>
              <a:buFont typeface="Noto Sans Symbols"/>
              <a:buNone/>
            </a:pP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b="1" dirty="0" smtClean="0"/>
              <a:t>ROC curve</a:t>
            </a:r>
            <a:br>
              <a:rPr lang="en-US" b="1" dirty="0" smtClean="0"/>
            </a:br>
            <a:endParaRPr lang="en-US" dirty="0"/>
          </a:p>
        </p:txBody>
      </p:sp>
      <p:sp>
        <p:nvSpPr>
          <p:cNvPr id="7" name="Content Placeholder 6"/>
          <p:cNvSpPr>
            <a:spLocks noGrp="1"/>
          </p:cNvSpPr>
          <p:nvPr>
            <p:ph idx="1"/>
          </p:nvPr>
        </p:nvSpPr>
        <p:spPr/>
        <p:txBody>
          <a:bodyPr/>
          <a:lstStyle/>
          <a:p>
            <a:r>
              <a:rPr lang="en-US" dirty="0" smtClean="0"/>
              <a:t>An </a:t>
            </a:r>
            <a:r>
              <a:rPr lang="en-US" b="1" dirty="0" smtClean="0"/>
              <a:t>ROC curve</a:t>
            </a:r>
            <a:r>
              <a:rPr lang="en-US" dirty="0" smtClean="0"/>
              <a:t> (</a:t>
            </a:r>
            <a:r>
              <a:rPr lang="en-US" b="1" dirty="0" smtClean="0"/>
              <a:t>receiver operating characteristic curve</a:t>
            </a:r>
            <a:r>
              <a:rPr lang="en-US" dirty="0" smtClean="0"/>
              <a:t>) is a graph showing the performance of a classification model at all classification thresholds. </a:t>
            </a:r>
          </a:p>
          <a:p>
            <a:r>
              <a:rPr lang="en-US" dirty="0" smtClean="0"/>
              <a:t>It  is used to </a:t>
            </a:r>
            <a:r>
              <a:rPr lang="en-US" dirty="0" smtClean="0">
                <a:solidFill>
                  <a:srgbClr val="FF0000"/>
                </a:solidFill>
              </a:rPr>
              <a:t>evaluate logistic regression classification models</a:t>
            </a:r>
          </a:p>
          <a:p>
            <a:r>
              <a:rPr lang="en-US" dirty="0" smtClean="0"/>
              <a:t>This curve plots two parameters:</a:t>
            </a:r>
          </a:p>
          <a:p>
            <a:pPr lvl="1"/>
            <a:r>
              <a:rPr lang="en-US" dirty="0" smtClean="0"/>
              <a:t>True Positive Rate</a:t>
            </a:r>
          </a:p>
          <a:p>
            <a:pPr lvl="1"/>
            <a:r>
              <a:rPr lang="en-US" dirty="0" smtClean="0"/>
              <a:t>False Positive Rate</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Recall/True positive rate/sensitivity</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371600" y="1981200"/>
            <a:ext cx="6848475" cy="381000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False positive rate </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838200" y="1905000"/>
            <a:ext cx="10210800" cy="3809999"/>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An ROC curve plots TPR vs. FPR at different classification thresholds.</a:t>
            </a:r>
            <a:br>
              <a:rPr lang="en-US" sz="3600" dirty="0" smtClean="0"/>
            </a:br>
            <a:endParaRPr lang="en-US" sz="3600" dirty="0"/>
          </a:p>
        </p:txBody>
      </p:sp>
      <p:sp>
        <p:nvSpPr>
          <p:cNvPr id="3" name="Content Placeholder 2"/>
          <p:cNvSpPr>
            <a:spLocks noGrp="1"/>
          </p:cNvSpPr>
          <p:nvPr>
            <p:ph idx="1"/>
          </p:nvPr>
        </p:nvSpPr>
        <p:spPr/>
        <p:txBody>
          <a:bodyPr>
            <a:normAutofit/>
          </a:bodyPr>
          <a:lstStyle/>
          <a:p>
            <a:r>
              <a:rPr lang="en-US" sz="2400" dirty="0" smtClean="0"/>
              <a:t>Lowering the classification threshold classifies more items as positive, thus increasing both False Positives and True Positives. </a:t>
            </a:r>
          </a:p>
          <a:p>
            <a:r>
              <a:rPr lang="en-US" sz="2400" dirty="0" smtClean="0"/>
              <a:t>The following figure shows a typical ROC curve.</a:t>
            </a:r>
          </a:p>
          <a:p>
            <a:pPr>
              <a:buNone/>
            </a:pPr>
            <a:r>
              <a:rPr lang="en-US" dirty="0" smtClean="0"/>
              <a:t/>
            </a:r>
            <a:br>
              <a:rPr lang="en-US" dirty="0" smtClean="0"/>
            </a:br>
            <a:endParaRPr lang="en-US" dirty="0"/>
          </a:p>
        </p:txBody>
      </p:sp>
      <p:pic>
        <p:nvPicPr>
          <p:cNvPr id="3074" name="Picture 2"/>
          <p:cNvPicPr>
            <a:picLocks noChangeAspect="1" noChangeArrowheads="1"/>
          </p:cNvPicPr>
          <p:nvPr/>
        </p:nvPicPr>
        <p:blipFill>
          <a:blip r:embed="rId2"/>
          <a:srcRect/>
          <a:stretch>
            <a:fillRect/>
          </a:stretch>
        </p:blipFill>
        <p:spPr bwMode="auto">
          <a:xfrm>
            <a:off x="1447800" y="2895600"/>
            <a:ext cx="6248400" cy="39624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AUC: Area Under the ROC Curve</a:t>
            </a:r>
            <a:br>
              <a:rPr lang="en-US" b="1" dirty="0" smtClean="0"/>
            </a:br>
            <a:endParaRPr lang="en-US" dirty="0"/>
          </a:p>
        </p:txBody>
      </p:sp>
      <p:sp>
        <p:nvSpPr>
          <p:cNvPr id="3" name="Content Placeholder 2"/>
          <p:cNvSpPr>
            <a:spLocks noGrp="1"/>
          </p:cNvSpPr>
          <p:nvPr>
            <p:ph idx="1"/>
          </p:nvPr>
        </p:nvSpPr>
        <p:spPr/>
        <p:txBody>
          <a:bodyPr/>
          <a:lstStyle/>
          <a:p>
            <a:r>
              <a:rPr lang="en-US" sz="2800" b="1" dirty="0" smtClean="0"/>
              <a:t>AUC</a:t>
            </a:r>
            <a:r>
              <a:rPr lang="en-US" sz="2800" dirty="0" smtClean="0"/>
              <a:t> stands for "Area under the ROC Curve." </a:t>
            </a:r>
          </a:p>
          <a:p>
            <a:r>
              <a:rPr lang="en-US" sz="2800" dirty="0" smtClean="0"/>
              <a:t>That is, AUC measures the entire two-dimensional area underneath the entire ROC curve (think integral calculus) from (0,0) to (1,1).</a:t>
            </a:r>
          </a:p>
          <a:p>
            <a:r>
              <a:rPr lang="en-US" dirty="0" smtClean="0"/>
              <a:t/>
            </a:r>
            <a:br>
              <a:rPr lang="en-US" dirty="0" smtClean="0"/>
            </a:br>
            <a:endParaRPr lang="en-US" dirty="0"/>
          </a:p>
        </p:txBody>
      </p:sp>
      <p:pic>
        <p:nvPicPr>
          <p:cNvPr id="4099" name="Picture 3"/>
          <p:cNvPicPr>
            <a:picLocks noChangeAspect="1" noChangeArrowheads="1"/>
          </p:cNvPicPr>
          <p:nvPr/>
        </p:nvPicPr>
        <p:blipFill>
          <a:blip r:embed="rId2"/>
          <a:srcRect/>
          <a:stretch>
            <a:fillRect/>
          </a:stretch>
        </p:blipFill>
        <p:spPr bwMode="auto">
          <a:xfrm>
            <a:off x="3505200" y="3581400"/>
            <a:ext cx="3724275" cy="32766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AUC: Area Under the ROC Curve</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The value of AUC is a measure of the performance of a classifier. </a:t>
            </a:r>
          </a:p>
          <a:p>
            <a:r>
              <a:rPr lang="en-US" dirty="0" smtClean="0"/>
              <a:t>For the perfect classifier, AUC = 1.0.</a:t>
            </a:r>
          </a:p>
          <a:p>
            <a:r>
              <a:rPr lang="en-US" dirty="0" smtClean="0">
                <a:solidFill>
                  <a:srgbClr val="FF0000"/>
                </a:solidFill>
              </a:rPr>
              <a:t>The </a:t>
            </a:r>
            <a:r>
              <a:rPr lang="en-US" b="1" dirty="0" smtClean="0">
                <a:solidFill>
                  <a:srgbClr val="FF0000"/>
                </a:solidFill>
              </a:rPr>
              <a:t>Area Under the Curve (AUC) </a:t>
            </a:r>
            <a:r>
              <a:rPr lang="en-US" dirty="0" smtClean="0">
                <a:solidFill>
                  <a:srgbClr val="FF0000"/>
                </a:solidFill>
              </a:rPr>
              <a:t>is the measure of the ability of a classifier to distinguish between classes</a:t>
            </a:r>
          </a:p>
          <a:p>
            <a:r>
              <a:rPr lang="en-US" dirty="0" smtClean="0"/>
              <a:t>The higher the AUC, the better the performance of the model at distinguishing between the positive and negative classes.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594360" y="457200"/>
            <a:ext cx="9374487" cy="1371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solidFill>
                  <a:schemeClr val="tx1"/>
                </a:solidFill>
              </a:rPr>
              <a:t>Resampling</a:t>
            </a:r>
            <a:endParaRPr>
              <a:solidFill>
                <a:schemeClr val="tx1"/>
              </a:solidFill>
            </a:endParaRPr>
          </a:p>
        </p:txBody>
      </p:sp>
      <p:sp>
        <p:nvSpPr>
          <p:cNvPr id="119" name="Google Shape;119;p8"/>
          <p:cNvSpPr txBox="1">
            <a:spLocks noGrp="1"/>
          </p:cNvSpPr>
          <p:nvPr>
            <p:ph type="body" idx="1"/>
          </p:nvPr>
        </p:nvSpPr>
        <p:spPr>
          <a:xfrm>
            <a:off x="594360" y="1981200"/>
            <a:ext cx="10698480" cy="4400128"/>
          </a:xfrm>
          <a:prstGeom prst="rect">
            <a:avLst/>
          </a:prstGeom>
          <a:noFill/>
          <a:ln>
            <a:noFill/>
          </a:ln>
        </p:spPr>
        <p:txBody>
          <a:bodyPr spcFirstLastPara="1" wrap="square" lIns="91425" tIns="45700" rIns="91425" bIns="45700" anchor="t" anchorCtr="0">
            <a:noAutofit/>
          </a:bodyPr>
          <a:lstStyle/>
          <a:p>
            <a:pPr marL="457200" lvl="0" indent="-457200" algn="l" rtl="0">
              <a:spcBef>
                <a:spcPts val="400"/>
              </a:spcBef>
              <a:spcAft>
                <a:spcPts val="0"/>
              </a:spcAft>
              <a:buSzPts val="1500"/>
              <a:buFont typeface="Noto Sans Symbols"/>
              <a:buChar char="❑"/>
            </a:pPr>
            <a:r>
              <a:rPr lang="en-US" dirty="0" smtClean="0">
                <a:solidFill>
                  <a:schemeClr val="tx1"/>
                </a:solidFill>
              </a:rPr>
              <a:t>Cross-validation </a:t>
            </a:r>
            <a:endParaRPr>
              <a:solidFill>
                <a:schemeClr val="tx1"/>
              </a:solidFill>
            </a:endParaRPr>
          </a:p>
          <a:p>
            <a:pPr marL="1200150" lvl="1" indent="-457200" algn="l" rtl="0">
              <a:spcBef>
                <a:spcPts val="320"/>
              </a:spcBef>
              <a:spcAft>
                <a:spcPts val="0"/>
              </a:spcAft>
              <a:buSzPts val="1280"/>
              <a:buFont typeface="Noto Sans Symbols"/>
              <a:buChar char="❑"/>
            </a:pPr>
            <a:r>
              <a:rPr lang="en-US" sz="3200" dirty="0"/>
              <a:t>Improved approach for estimating the test error</a:t>
            </a:r>
            <a:endParaRPr sz="3200"/>
          </a:p>
          <a:p>
            <a:pPr marL="1200150" lvl="1" indent="-457200" algn="l" rtl="0">
              <a:spcBef>
                <a:spcPts val="320"/>
              </a:spcBef>
              <a:spcAft>
                <a:spcPts val="0"/>
              </a:spcAft>
              <a:buSzPts val="1280"/>
              <a:buFont typeface="Noto Sans Symbols"/>
              <a:buChar char="❑"/>
            </a:pPr>
            <a:r>
              <a:rPr lang="en-US" sz="3200" dirty="0" smtClean="0"/>
              <a:t>Example is  k-fold </a:t>
            </a:r>
            <a:r>
              <a:rPr lang="en-US" sz="3200" dirty="0"/>
              <a:t>cross-validation</a:t>
            </a:r>
            <a:endParaRPr sz="3200"/>
          </a:p>
          <a:p>
            <a:pPr marL="457200" lvl="0" indent="-457200" algn="l" rtl="0">
              <a:spcBef>
                <a:spcPts val="400"/>
              </a:spcBef>
              <a:spcAft>
                <a:spcPts val="0"/>
              </a:spcAft>
              <a:buSzPts val="1500"/>
              <a:buFont typeface="Noto Sans Symbols"/>
              <a:buChar char="❑"/>
            </a:pPr>
            <a:r>
              <a:rPr lang="en-US" dirty="0">
                <a:solidFill>
                  <a:schemeClr val="tx1"/>
                </a:solidFill>
              </a:rPr>
              <a:t>Bootstrap</a:t>
            </a:r>
            <a:endParaRPr>
              <a:solidFill>
                <a:schemeClr val="tx1"/>
              </a:solidFill>
            </a:endParaRPr>
          </a:p>
          <a:p>
            <a:pPr marL="1200150" lvl="1" indent="-457200" algn="l" rtl="0">
              <a:spcBef>
                <a:spcPts val="320"/>
              </a:spcBef>
              <a:spcAft>
                <a:spcPts val="0"/>
              </a:spcAft>
              <a:buSzPts val="1280"/>
              <a:buFont typeface="Noto Sans Symbols"/>
              <a:buChar char="❑"/>
            </a:pPr>
            <a:r>
              <a:rPr lang="en-US" sz="3200" dirty="0"/>
              <a:t>Quantify the uncertainty of an estimator or method</a:t>
            </a:r>
            <a:endParaRPr sz="3200"/>
          </a:p>
          <a:p>
            <a:pPr marL="1200150" lvl="1" indent="-457200" algn="l" rtl="0">
              <a:spcBef>
                <a:spcPts val="320"/>
              </a:spcBef>
              <a:spcAft>
                <a:spcPts val="0"/>
              </a:spcAft>
              <a:buSzPts val="1280"/>
              <a:buFont typeface="Noto Sans Symbols"/>
              <a:buChar char="❑"/>
            </a:pPr>
            <a:r>
              <a:rPr lang="en-US" sz="3200" dirty="0"/>
              <a:t>Returns standard errors or confidence intervals for a coefficient</a:t>
            </a:r>
            <a:endParaRPr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points in ROC space</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dirty="0" smtClean="0"/>
              <a:t>The left bottom corner point (0; 0): Always negative       prediction</a:t>
            </a:r>
          </a:p>
          <a:p>
            <a:pPr marL="514350" indent="-514350">
              <a:buAutoNum type="arabicPeriod"/>
            </a:pPr>
            <a:endParaRPr lang="en-US" dirty="0" smtClean="0"/>
          </a:p>
          <a:p>
            <a:r>
              <a:rPr lang="en-US" dirty="0" smtClean="0"/>
              <a:t>2. The right top corner point (1; 1): Always positive prediction</a:t>
            </a:r>
          </a:p>
          <a:p>
            <a:endParaRPr lang="en-US" dirty="0" smtClean="0"/>
          </a:p>
          <a:p>
            <a:r>
              <a:rPr lang="en-US" dirty="0" smtClean="0"/>
              <a:t>3. The left top corner point (0; 1): Perfect prediction</a:t>
            </a:r>
          </a:p>
          <a:p>
            <a:endParaRPr lang="en-US" dirty="0" smtClean="0"/>
          </a:p>
          <a:p>
            <a:r>
              <a:rPr lang="en-US" dirty="0" smtClean="0"/>
              <a:t>4. Points along the diagonal: Random performance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points in ROC space</a:t>
            </a:r>
            <a:br>
              <a:rPr lang="en-US" dirty="0" smtClean="0"/>
            </a:b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219200" y="1066800"/>
            <a:ext cx="8001000" cy="579120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points in ROC space</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1. The left bottom corner point (0; 0): Always negative prediction</a:t>
            </a:r>
          </a:p>
          <a:p>
            <a:pPr lvl="1"/>
            <a:r>
              <a:rPr lang="en-US" dirty="0" smtClean="0"/>
              <a:t>A classifier which produces this point in the ROC space never classifies an example as </a:t>
            </a:r>
            <a:r>
              <a:rPr lang="en-US" dirty="0" err="1" smtClean="0"/>
              <a:t>positive,neither</a:t>
            </a:r>
            <a:r>
              <a:rPr lang="en-US" dirty="0" smtClean="0"/>
              <a:t> rightly nor wrongly, because for this point TP = 0 and FP = 0. </a:t>
            </a:r>
          </a:p>
          <a:p>
            <a:pPr lvl="1"/>
            <a:r>
              <a:rPr lang="en-US" dirty="0" smtClean="0"/>
              <a:t>It always makes negative predictions. </a:t>
            </a:r>
          </a:p>
          <a:p>
            <a:pPr lvl="1"/>
            <a:r>
              <a:rPr lang="en-US" dirty="0" smtClean="0"/>
              <a:t>All positive instances are wrongly predicted and all negative instances are correctly predicted. It commits no false positive errors.</a:t>
            </a:r>
          </a:p>
          <a:p>
            <a:endParaRPr lang="en-US" dirty="0" smtClean="0"/>
          </a:p>
          <a:p>
            <a:r>
              <a:rPr lang="en-US" dirty="0" smtClean="0"/>
              <a:t>2. The right top corner point (1; 1): Always positive prediction </a:t>
            </a:r>
          </a:p>
          <a:p>
            <a:pPr lvl="1">
              <a:buNone/>
            </a:pPr>
            <a:r>
              <a:rPr lang="en-US" dirty="0" smtClean="0"/>
              <a:t>     A classifier which produces this point in the ROC space always classifies an example as positive  because for this point FN = 0 and TN = 0.</a:t>
            </a:r>
          </a:p>
          <a:p>
            <a:pPr lvl="1">
              <a:buNone/>
            </a:pPr>
            <a:r>
              <a:rPr lang="en-US" dirty="0" smtClean="0"/>
              <a:t>      All positive instances are correctly predicted   and all negative instances are wrongly predicted. </a:t>
            </a:r>
          </a:p>
          <a:p>
            <a:pPr lvl="1">
              <a:buNone/>
            </a:pPr>
            <a:r>
              <a:rPr lang="en-US" dirty="0" smtClean="0"/>
              <a:t>     It commits no false negative errors.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points in ROC space</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3. The left top corner point (0; 1): Perfect prediction</a:t>
            </a:r>
          </a:p>
          <a:p>
            <a:pPr lvl="1"/>
            <a:r>
              <a:rPr lang="en-US" dirty="0" smtClean="0"/>
              <a:t>A classifier which produces this point in the ROC space may be thought as a perfect classifier.</a:t>
            </a:r>
          </a:p>
          <a:p>
            <a:pPr lvl="1"/>
            <a:r>
              <a:rPr lang="en-US" dirty="0" smtClean="0"/>
              <a:t>It produces no false positives and no false negatives.</a:t>
            </a:r>
          </a:p>
          <a:p>
            <a:r>
              <a:rPr lang="en-US" dirty="0" smtClean="0"/>
              <a:t>4. Points along the diagonal: Random performance</a:t>
            </a:r>
          </a:p>
          <a:p>
            <a:pPr lvl="1"/>
            <a:r>
              <a:rPr lang="en-US" dirty="0" smtClean="0"/>
              <a:t>Consider a classifier where the class labels are randomly guessed, say by flipping a coin. </a:t>
            </a:r>
          </a:p>
          <a:p>
            <a:pPr lvl="1"/>
            <a:r>
              <a:rPr lang="en-US" dirty="0" smtClean="0"/>
              <a:t>Then, the corresponding points in the ROC space will be lying very near the diagonal line joining the points (0; 0) and (1; 1).</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curves of three different classifiers A, B, C</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3575257" y="1600200"/>
            <a:ext cx="4736686" cy="4525963"/>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curves of three different classifiers A, B, C</a:t>
            </a:r>
            <a:endParaRPr lang="en-US" dirty="0"/>
          </a:p>
        </p:txBody>
      </p:sp>
      <p:sp>
        <p:nvSpPr>
          <p:cNvPr id="4" name="Content Placeholder 3"/>
          <p:cNvSpPr>
            <a:spLocks noGrp="1"/>
          </p:cNvSpPr>
          <p:nvPr>
            <p:ph idx="1"/>
          </p:nvPr>
        </p:nvSpPr>
        <p:spPr/>
        <p:txBody>
          <a:bodyPr/>
          <a:lstStyle/>
          <a:p>
            <a:r>
              <a:rPr lang="en-US" dirty="0" smtClean="0"/>
              <a:t>The closer the ROC curve is to the top left corner (0; 1) of the ROC space, the better the accuracy of the classifier. </a:t>
            </a:r>
          </a:p>
          <a:p>
            <a:r>
              <a:rPr lang="en-US" dirty="0" smtClean="0"/>
              <a:t>Among the three classifiers A, B, C with ROC curves as shown in </a:t>
            </a:r>
            <a:r>
              <a:rPr lang="en-US" smtClean="0"/>
              <a:t>Figure ,the </a:t>
            </a:r>
            <a:r>
              <a:rPr lang="en-US" dirty="0" smtClean="0"/>
              <a:t>classifier C is closest to the top left corner of the ROC space.</a:t>
            </a:r>
          </a:p>
          <a:p>
            <a:r>
              <a:rPr lang="en-US" dirty="0" smtClean="0"/>
              <a:t> Hence, among the three, it gives the best accuracy in predictions.</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Error </a:t>
            </a:r>
            <a:r>
              <a:rPr lang="en-US" dirty="0" smtClean="0"/>
              <a:t>Measures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 function:</a:t>
            </a:r>
            <a:endParaRPr lang="en-US" dirty="0"/>
          </a:p>
        </p:txBody>
      </p:sp>
      <p:sp>
        <p:nvSpPr>
          <p:cNvPr id="3" name="Content Placeholder 2"/>
          <p:cNvSpPr>
            <a:spLocks noGrp="1"/>
          </p:cNvSpPr>
          <p:nvPr>
            <p:ph idx="1"/>
          </p:nvPr>
        </p:nvSpPr>
        <p:spPr/>
        <p:txBody>
          <a:bodyPr/>
          <a:lstStyle/>
          <a:p>
            <a:r>
              <a:rPr lang="en-US" dirty="0" smtClean="0"/>
              <a:t>measures the error between. </a:t>
            </a:r>
            <a:r>
              <a:rPr lang="en-US" dirty="0" err="1" smtClean="0"/>
              <a:t>yi</a:t>
            </a:r>
            <a:r>
              <a:rPr lang="en-US" dirty="0" smtClean="0"/>
              <a:t> and the predicted value </a:t>
            </a:r>
            <a:r>
              <a:rPr lang="en-US" dirty="0" err="1" smtClean="0"/>
              <a:t>yi</a:t>
            </a:r>
            <a:r>
              <a:rPr lang="en-US" dirty="0" smtClean="0"/>
              <a:t> ’ </a:t>
            </a:r>
          </a:p>
          <a:p>
            <a:r>
              <a:rPr lang="en-US" dirty="0" smtClean="0"/>
              <a:t> Absolute error: | </a:t>
            </a:r>
            <a:r>
              <a:rPr lang="en-US" dirty="0" err="1" smtClean="0"/>
              <a:t>yi</a:t>
            </a:r>
            <a:r>
              <a:rPr lang="en-US" dirty="0" smtClean="0"/>
              <a:t> – </a:t>
            </a:r>
            <a:r>
              <a:rPr lang="en-US" dirty="0" err="1" smtClean="0"/>
              <a:t>yi</a:t>
            </a:r>
            <a:r>
              <a:rPr lang="en-US" dirty="0" smtClean="0"/>
              <a:t>’| </a:t>
            </a:r>
          </a:p>
          <a:p>
            <a:endParaRPr lang="en-US" dirty="0"/>
          </a:p>
          <a:p>
            <a:r>
              <a:rPr lang="en-US" dirty="0" smtClean="0"/>
              <a:t> Squared error: (</a:t>
            </a:r>
            <a:r>
              <a:rPr lang="en-US" dirty="0" err="1" smtClean="0"/>
              <a:t>yi</a:t>
            </a:r>
            <a:r>
              <a:rPr lang="en-US" dirty="0" smtClean="0"/>
              <a:t> – </a:t>
            </a:r>
            <a:r>
              <a:rPr lang="en-US" dirty="0" err="1" smtClean="0"/>
              <a:t>yi</a:t>
            </a:r>
            <a:r>
              <a:rPr lang="en-US" dirty="0" smtClean="0"/>
              <a:t>’) 2</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97180" y="533400"/>
            <a:ext cx="11094720" cy="6324600"/>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absolute error</a:t>
            </a:r>
            <a:endParaRPr lang="en-US" dirty="0"/>
          </a:p>
        </p:txBody>
      </p:sp>
      <p:sp>
        <p:nvSpPr>
          <p:cNvPr id="3" name="Content Placeholder 2"/>
          <p:cNvSpPr>
            <a:spLocks noGrp="1"/>
          </p:cNvSpPr>
          <p:nvPr>
            <p:ph idx="1"/>
          </p:nvPr>
        </p:nvSpPr>
        <p:spPr>
          <a:xfrm>
            <a:off x="594360" y="1600201"/>
            <a:ext cx="10698480" cy="4952999"/>
          </a:xfrm>
        </p:spPr>
        <p:txBody>
          <a:bodyPr>
            <a:noAutofit/>
          </a:bodyPr>
          <a:lstStyle/>
          <a:p>
            <a:pPr>
              <a:lnSpc>
                <a:spcPct val="170000"/>
              </a:lnSpc>
            </a:pPr>
            <a:r>
              <a:rPr lang="en-US" sz="1800" b="1" dirty="0"/>
              <a:t>Absolute Error is the amount of error in your measurements.</a:t>
            </a:r>
            <a:r>
              <a:rPr lang="en-US" sz="1800" dirty="0"/>
              <a:t> </a:t>
            </a:r>
            <a:endParaRPr lang="en-US" sz="1800" dirty="0" smtClean="0"/>
          </a:p>
          <a:p>
            <a:pPr>
              <a:lnSpc>
                <a:spcPct val="170000"/>
              </a:lnSpc>
            </a:pPr>
            <a:r>
              <a:rPr lang="en-US" sz="1800" dirty="0" smtClean="0"/>
              <a:t>It </a:t>
            </a:r>
            <a:r>
              <a:rPr lang="en-US" sz="1800" dirty="0"/>
              <a:t>is the difference between the measured value and “true” </a:t>
            </a:r>
            <a:r>
              <a:rPr lang="en-US" sz="1800" dirty="0" smtClean="0"/>
              <a:t>value</a:t>
            </a:r>
          </a:p>
          <a:p>
            <a:pPr>
              <a:lnSpc>
                <a:spcPct val="170000"/>
              </a:lnSpc>
            </a:pPr>
            <a:r>
              <a:rPr lang="en-US" sz="1800" dirty="0"/>
              <a:t>The </a:t>
            </a:r>
            <a:r>
              <a:rPr lang="en-US" sz="1800" b="1" dirty="0"/>
              <a:t>Mean Absolute Error</a:t>
            </a:r>
            <a:r>
              <a:rPr lang="en-US" sz="1800" dirty="0"/>
              <a:t>(MAE) is the </a:t>
            </a:r>
            <a:r>
              <a:rPr lang="en-US" sz="1800" dirty="0">
                <a:hlinkClick r:id="rId2"/>
              </a:rPr>
              <a:t>average</a:t>
            </a:r>
            <a:r>
              <a:rPr lang="en-US" sz="1800" dirty="0"/>
              <a:t> of all absolute errors. The formula is</a:t>
            </a:r>
            <a:r>
              <a:rPr lang="en-US" sz="1800" dirty="0" smtClean="0"/>
              <a:t>:</a:t>
            </a:r>
          </a:p>
          <a:p>
            <a:pPr fontAlgn="base">
              <a:lnSpc>
                <a:spcPct val="170000"/>
              </a:lnSpc>
            </a:pPr>
            <a:endParaRPr lang="en-US" sz="1400" dirty="0"/>
          </a:p>
          <a:p>
            <a:pPr fontAlgn="base">
              <a:lnSpc>
                <a:spcPct val="170000"/>
              </a:lnSpc>
            </a:pPr>
            <a:endParaRPr lang="en-US" sz="1400" b="1" dirty="0" smtClean="0"/>
          </a:p>
          <a:p>
            <a:pPr fontAlgn="base">
              <a:lnSpc>
                <a:spcPct val="170000"/>
              </a:lnSpc>
            </a:pPr>
            <a:r>
              <a:rPr lang="en-US" sz="1400" b="1" dirty="0" smtClean="0"/>
              <a:t>Where</a:t>
            </a:r>
            <a:r>
              <a:rPr lang="en-US" sz="1400" dirty="0" smtClean="0"/>
              <a:t>:</a:t>
            </a:r>
          </a:p>
          <a:p>
            <a:pPr fontAlgn="base">
              <a:lnSpc>
                <a:spcPct val="170000"/>
              </a:lnSpc>
            </a:pPr>
            <a:r>
              <a:rPr lang="en-US" sz="2400" dirty="0" smtClean="0"/>
              <a:t>n </a:t>
            </a:r>
            <a:r>
              <a:rPr lang="en-US" sz="2400" dirty="0"/>
              <a:t>= the number of errors,</a:t>
            </a:r>
          </a:p>
          <a:p>
            <a:pPr fontAlgn="base">
              <a:lnSpc>
                <a:spcPct val="170000"/>
              </a:lnSpc>
            </a:pPr>
            <a:r>
              <a:rPr lang="en-US" sz="2400" dirty="0"/>
              <a:t>Σ = </a:t>
            </a:r>
            <a:r>
              <a:rPr lang="en-US" sz="2400" dirty="0">
                <a:hlinkClick r:id="rId3"/>
              </a:rPr>
              <a:t>summation symbol</a:t>
            </a:r>
            <a:r>
              <a:rPr lang="en-US" sz="2400" dirty="0"/>
              <a:t> (which means “add them all up”),</a:t>
            </a:r>
          </a:p>
          <a:p>
            <a:pPr fontAlgn="base">
              <a:lnSpc>
                <a:spcPct val="170000"/>
              </a:lnSpc>
            </a:pPr>
            <a:r>
              <a:rPr lang="en-US" sz="2400" dirty="0"/>
              <a:t>|x</a:t>
            </a:r>
            <a:r>
              <a:rPr lang="en-US" sz="2400" baseline="-25000" dirty="0"/>
              <a:t>i</a:t>
            </a:r>
            <a:r>
              <a:rPr lang="en-US" sz="2400" dirty="0"/>
              <a:t> – x| = the absolute errors.</a:t>
            </a:r>
          </a:p>
          <a:p>
            <a:pPr>
              <a:lnSpc>
                <a:spcPct val="170000"/>
              </a:lnSpc>
              <a:buNone/>
            </a:pPr>
            <a:r>
              <a:rPr lang="en-US" sz="2400" dirty="0" smtClean="0"/>
              <a:t/>
            </a:r>
            <a:br>
              <a:rPr lang="en-US" sz="2400" dirty="0" smtClean="0"/>
            </a:br>
            <a:r>
              <a:rPr lang="en-US" sz="1400" dirty="0" smtClean="0"/>
              <a:t/>
            </a:r>
            <a:br>
              <a:rPr lang="en-US" sz="1400" dirty="0" smtClean="0"/>
            </a:br>
            <a:endParaRPr lang="en-US" sz="1400" dirty="0"/>
          </a:p>
        </p:txBody>
      </p:sp>
      <p:pic>
        <p:nvPicPr>
          <p:cNvPr id="2053" name="Picture 5"/>
          <p:cNvPicPr>
            <a:picLocks noChangeAspect="1" noChangeArrowheads="1"/>
          </p:cNvPicPr>
          <p:nvPr/>
        </p:nvPicPr>
        <p:blipFill>
          <a:blip r:embed="rId4"/>
          <a:srcRect/>
          <a:stretch>
            <a:fillRect/>
          </a:stretch>
        </p:blipFill>
        <p:spPr bwMode="auto">
          <a:xfrm>
            <a:off x="2819400" y="3429000"/>
            <a:ext cx="3279775" cy="609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Cross-validation</a:t>
            </a:r>
            <a:endParaRPr lang="en-US" dirty="0"/>
          </a:p>
        </p:txBody>
      </p:sp>
      <p:sp>
        <p:nvSpPr>
          <p:cNvPr id="7" name="Content Placeholder 6"/>
          <p:cNvSpPr>
            <a:spLocks noGrp="1"/>
          </p:cNvSpPr>
          <p:nvPr>
            <p:ph idx="1"/>
          </p:nvPr>
        </p:nvSpPr>
        <p:spPr/>
        <p:txBody>
          <a:bodyPr/>
          <a:lstStyle/>
          <a:p>
            <a:pPr fontAlgn="base"/>
            <a:r>
              <a:rPr lang="en-US" dirty="0" smtClean="0"/>
              <a:t>Cross-validation is a </a:t>
            </a:r>
            <a:r>
              <a:rPr lang="en-US" dirty="0" err="1" smtClean="0"/>
              <a:t>resampling</a:t>
            </a:r>
            <a:r>
              <a:rPr lang="en-US" dirty="0" smtClean="0"/>
              <a:t> procedure used to evaluate machine learning models on a limited data sample.</a:t>
            </a:r>
          </a:p>
          <a:p>
            <a:pPr fontAlgn="base"/>
            <a:r>
              <a:rPr lang="en-US" dirty="0" smtClean="0"/>
              <a:t>The procedure has a single parameter called k that refers to the number of groups that a given data sample is to be split into</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Mean Squared Error or MSE</a:t>
            </a:r>
            <a:br>
              <a:rPr lang="en-US" dirty="0" smtClean="0"/>
            </a:br>
            <a:endParaRPr lang="en-US" dirty="0"/>
          </a:p>
        </p:txBody>
      </p:sp>
      <p:sp>
        <p:nvSpPr>
          <p:cNvPr id="3" name="Content Placeholder 2"/>
          <p:cNvSpPr>
            <a:spLocks noGrp="1"/>
          </p:cNvSpPr>
          <p:nvPr>
            <p:ph idx="1"/>
          </p:nvPr>
        </p:nvSpPr>
        <p:spPr/>
        <p:txBody>
          <a:bodyPr/>
          <a:lstStyle/>
          <a:p>
            <a:r>
              <a:rPr lang="en-US" dirty="0" smtClean="0"/>
              <a:t>MSE </a:t>
            </a:r>
            <a:r>
              <a:rPr lang="en-US" dirty="0"/>
              <a:t>is calculated by taking the average of the square of the difference between the original and predicted values of the data.</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1143000" y="3657600"/>
            <a:ext cx="7451725" cy="2251075"/>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Root mean squared error (RMSE)</a:t>
            </a:r>
            <a:r>
              <a:rPr lang="en-US" dirty="0" smtClean="0"/>
              <a:t>:</a:t>
            </a:r>
            <a:endParaRPr lang="en-US" dirty="0"/>
          </a:p>
        </p:txBody>
      </p:sp>
      <p:sp>
        <p:nvSpPr>
          <p:cNvPr id="3" name="Content Placeholder 2"/>
          <p:cNvSpPr>
            <a:spLocks noGrp="1"/>
          </p:cNvSpPr>
          <p:nvPr>
            <p:ph idx="1"/>
          </p:nvPr>
        </p:nvSpPr>
        <p:spPr/>
        <p:txBody>
          <a:bodyPr/>
          <a:lstStyle/>
          <a:p>
            <a:r>
              <a:rPr lang="en-US" dirty="0" smtClean="0"/>
              <a:t>RMSE </a:t>
            </a:r>
            <a:r>
              <a:rPr lang="en-US" dirty="0"/>
              <a:t>is a quadratic scoring rule that also measures the average magnitude of the error. </a:t>
            </a:r>
            <a:endParaRPr lang="en-US" dirty="0" smtClean="0"/>
          </a:p>
          <a:p>
            <a:r>
              <a:rPr lang="en-US" dirty="0" smtClean="0"/>
              <a:t>It’s </a:t>
            </a:r>
            <a:r>
              <a:rPr lang="en-US" dirty="0"/>
              <a:t>the square root of the average of squared differences between prediction and actual observation</a:t>
            </a:r>
            <a:r>
              <a:rPr lang="en-US" dirty="0" smtClean="0"/>
              <a:t>.</a:t>
            </a:r>
          </a:p>
          <a:p>
            <a:endParaRPr lang="en-US" dirty="0"/>
          </a:p>
        </p:txBody>
      </p:sp>
      <p:pic>
        <p:nvPicPr>
          <p:cNvPr id="3075" name="Picture 3"/>
          <p:cNvPicPr>
            <a:picLocks noChangeAspect="1" noChangeArrowheads="1"/>
          </p:cNvPicPr>
          <p:nvPr/>
        </p:nvPicPr>
        <p:blipFill>
          <a:blip r:embed="rId2"/>
          <a:srcRect/>
          <a:stretch>
            <a:fillRect/>
          </a:stretch>
        </p:blipFill>
        <p:spPr bwMode="auto">
          <a:xfrm>
            <a:off x="3048000" y="4191000"/>
            <a:ext cx="4286250" cy="1428750"/>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Accuracy</a:t>
            </a:r>
            <a:br>
              <a:rPr lang="en-US"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a:t>accuracy of a classifier is given as the percentage of total correct predictions divided by the total number of instances</a:t>
            </a:r>
            <a:r>
              <a:rPr lang="en-US" dirty="0" smtClean="0"/>
              <a:t>.</a:t>
            </a:r>
          </a:p>
          <a:p>
            <a:r>
              <a:rPr lang="en-US" dirty="0"/>
              <a:t>If the accuracy of the classifier is considered acceptable, the classifier can be used to classify future data </a:t>
            </a:r>
            <a:r>
              <a:rPr lang="en-US" dirty="0" err="1"/>
              <a:t>tuples</a:t>
            </a:r>
            <a:r>
              <a:rPr lang="en-US" dirty="0"/>
              <a:t> for which the class label is not known.</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 Error Measures</a:t>
            </a:r>
            <a:endParaRPr lang="en-US" dirty="0"/>
          </a:p>
        </p:txBody>
      </p:sp>
      <p:sp>
        <p:nvSpPr>
          <p:cNvPr id="3" name="Content Placeholder 2"/>
          <p:cNvSpPr>
            <a:spLocks noGrp="1"/>
          </p:cNvSpPr>
          <p:nvPr>
            <p:ph idx="1"/>
          </p:nvPr>
        </p:nvSpPr>
        <p:spPr/>
        <p:txBody>
          <a:bodyPr/>
          <a:lstStyle/>
          <a:p>
            <a:r>
              <a:rPr lang="en-US" dirty="0" smtClean="0"/>
              <a:t>Measure predictor accuracy: </a:t>
            </a:r>
          </a:p>
          <a:p>
            <a:r>
              <a:rPr lang="en-US" dirty="0" smtClean="0"/>
              <a:t>measure how far off the predicted value is from the actual known value</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 function:</a:t>
            </a:r>
            <a:endParaRPr lang="en-US" dirty="0"/>
          </a:p>
        </p:txBody>
      </p:sp>
      <p:sp>
        <p:nvSpPr>
          <p:cNvPr id="3" name="Content Placeholder 2"/>
          <p:cNvSpPr>
            <a:spLocks noGrp="1"/>
          </p:cNvSpPr>
          <p:nvPr>
            <p:ph idx="1"/>
          </p:nvPr>
        </p:nvSpPr>
        <p:spPr/>
        <p:txBody>
          <a:bodyPr/>
          <a:lstStyle/>
          <a:p>
            <a:r>
              <a:rPr lang="en-US" dirty="0" smtClean="0"/>
              <a:t>measures the error between. </a:t>
            </a:r>
            <a:r>
              <a:rPr lang="en-US" dirty="0" err="1" smtClean="0"/>
              <a:t>yi</a:t>
            </a:r>
            <a:r>
              <a:rPr lang="en-US" dirty="0" smtClean="0"/>
              <a:t> and the predicted value </a:t>
            </a:r>
            <a:r>
              <a:rPr lang="en-US" dirty="0" err="1" smtClean="0"/>
              <a:t>yi</a:t>
            </a:r>
            <a:r>
              <a:rPr lang="en-US" dirty="0" smtClean="0"/>
              <a:t> ’ </a:t>
            </a:r>
          </a:p>
          <a:p>
            <a:r>
              <a:rPr lang="en-US" dirty="0" smtClean="0"/>
              <a:t> Absolute error: | </a:t>
            </a:r>
            <a:r>
              <a:rPr lang="en-US" dirty="0" err="1" smtClean="0"/>
              <a:t>yi</a:t>
            </a:r>
            <a:r>
              <a:rPr lang="en-US" dirty="0" smtClean="0"/>
              <a:t> – </a:t>
            </a:r>
            <a:r>
              <a:rPr lang="en-US" dirty="0" err="1" smtClean="0"/>
              <a:t>yi</a:t>
            </a:r>
            <a:r>
              <a:rPr lang="en-US" dirty="0" smtClean="0"/>
              <a:t>’| </a:t>
            </a:r>
          </a:p>
          <a:p>
            <a:endParaRPr lang="en-US" dirty="0"/>
          </a:p>
          <a:p>
            <a:r>
              <a:rPr lang="en-US" dirty="0" smtClean="0"/>
              <a:t> Squared error: (</a:t>
            </a:r>
            <a:r>
              <a:rPr lang="en-US" dirty="0" err="1" smtClean="0"/>
              <a:t>yi</a:t>
            </a:r>
            <a:r>
              <a:rPr lang="en-US" dirty="0" smtClean="0"/>
              <a:t> – </a:t>
            </a:r>
            <a:r>
              <a:rPr lang="en-US" dirty="0" err="1" smtClean="0"/>
              <a:t>yi</a:t>
            </a:r>
            <a:r>
              <a:rPr lang="en-US" dirty="0" smtClean="0"/>
              <a:t>’) 2</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97180" y="533400"/>
            <a:ext cx="11094720" cy="6324600"/>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absolute error</a:t>
            </a:r>
            <a:endParaRPr lang="en-US" dirty="0"/>
          </a:p>
        </p:txBody>
      </p:sp>
      <p:sp>
        <p:nvSpPr>
          <p:cNvPr id="3" name="Content Placeholder 2"/>
          <p:cNvSpPr>
            <a:spLocks noGrp="1"/>
          </p:cNvSpPr>
          <p:nvPr>
            <p:ph idx="1"/>
          </p:nvPr>
        </p:nvSpPr>
        <p:spPr>
          <a:xfrm>
            <a:off x="594360" y="1600201"/>
            <a:ext cx="10698480" cy="4952999"/>
          </a:xfrm>
        </p:spPr>
        <p:txBody>
          <a:bodyPr>
            <a:noAutofit/>
          </a:bodyPr>
          <a:lstStyle/>
          <a:p>
            <a:pPr>
              <a:lnSpc>
                <a:spcPct val="170000"/>
              </a:lnSpc>
            </a:pPr>
            <a:r>
              <a:rPr lang="en-US" sz="1800" b="1" dirty="0"/>
              <a:t>Absolute Error is the amount of error in your measurements.</a:t>
            </a:r>
            <a:r>
              <a:rPr lang="en-US" sz="1800" dirty="0"/>
              <a:t> </a:t>
            </a:r>
            <a:endParaRPr lang="en-US" sz="1800" dirty="0" smtClean="0"/>
          </a:p>
          <a:p>
            <a:pPr>
              <a:lnSpc>
                <a:spcPct val="170000"/>
              </a:lnSpc>
            </a:pPr>
            <a:r>
              <a:rPr lang="en-US" sz="1800" dirty="0" smtClean="0"/>
              <a:t>It </a:t>
            </a:r>
            <a:r>
              <a:rPr lang="en-US" sz="1800" dirty="0"/>
              <a:t>is the difference between the measured value and “true” </a:t>
            </a:r>
            <a:r>
              <a:rPr lang="en-US" sz="1800" dirty="0" smtClean="0"/>
              <a:t>value</a:t>
            </a:r>
          </a:p>
          <a:p>
            <a:pPr>
              <a:lnSpc>
                <a:spcPct val="170000"/>
              </a:lnSpc>
            </a:pPr>
            <a:r>
              <a:rPr lang="en-US" sz="1800" dirty="0"/>
              <a:t>The </a:t>
            </a:r>
            <a:r>
              <a:rPr lang="en-US" sz="1800" b="1" dirty="0"/>
              <a:t>Mean Absolute Error</a:t>
            </a:r>
            <a:r>
              <a:rPr lang="en-US" sz="1800" dirty="0"/>
              <a:t>(MAE) is the </a:t>
            </a:r>
            <a:r>
              <a:rPr lang="en-US" sz="1800" dirty="0">
                <a:hlinkClick r:id="rId2"/>
              </a:rPr>
              <a:t>average</a:t>
            </a:r>
            <a:r>
              <a:rPr lang="en-US" sz="1800" dirty="0"/>
              <a:t> of all absolute errors. The formula is</a:t>
            </a:r>
            <a:r>
              <a:rPr lang="en-US" sz="1800" dirty="0" smtClean="0"/>
              <a:t>:</a:t>
            </a:r>
          </a:p>
          <a:p>
            <a:pPr fontAlgn="base">
              <a:lnSpc>
                <a:spcPct val="170000"/>
              </a:lnSpc>
            </a:pPr>
            <a:endParaRPr lang="en-US" sz="1400" dirty="0"/>
          </a:p>
          <a:p>
            <a:pPr fontAlgn="base">
              <a:lnSpc>
                <a:spcPct val="170000"/>
              </a:lnSpc>
            </a:pPr>
            <a:endParaRPr lang="en-US" sz="1400" b="1" dirty="0" smtClean="0"/>
          </a:p>
          <a:p>
            <a:pPr fontAlgn="base">
              <a:lnSpc>
                <a:spcPct val="170000"/>
              </a:lnSpc>
            </a:pPr>
            <a:r>
              <a:rPr lang="en-US" sz="1400" b="1" dirty="0" smtClean="0"/>
              <a:t>Where</a:t>
            </a:r>
            <a:r>
              <a:rPr lang="en-US" sz="1400" dirty="0" smtClean="0"/>
              <a:t>:</a:t>
            </a:r>
          </a:p>
          <a:p>
            <a:pPr fontAlgn="base">
              <a:lnSpc>
                <a:spcPct val="170000"/>
              </a:lnSpc>
            </a:pPr>
            <a:r>
              <a:rPr lang="en-US" sz="2400" dirty="0" smtClean="0"/>
              <a:t>n </a:t>
            </a:r>
            <a:r>
              <a:rPr lang="en-US" sz="2400" dirty="0"/>
              <a:t>= the number of errors,</a:t>
            </a:r>
          </a:p>
          <a:p>
            <a:pPr fontAlgn="base">
              <a:lnSpc>
                <a:spcPct val="170000"/>
              </a:lnSpc>
            </a:pPr>
            <a:r>
              <a:rPr lang="en-US" sz="2400" dirty="0"/>
              <a:t>Σ = </a:t>
            </a:r>
            <a:r>
              <a:rPr lang="en-US" sz="2400" dirty="0">
                <a:hlinkClick r:id="rId3"/>
              </a:rPr>
              <a:t>summation symbol</a:t>
            </a:r>
            <a:r>
              <a:rPr lang="en-US" sz="2400" dirty="0"/>
              <a:t> (which means “add them all up”),</a:t>
            </a:r>
          </a:p>
          <a:p>
            <a:pPr fontAlgn="base">
              <a:lnSpc>
                <a:spcPct val="170000"/>
              </a:lnSpc>
            </a:pPr>
            <a:r>
              <a:rPr lang="en-US" sz="2400" dirty="0"/>
              <a:t>|x</a:t>
            </a:r>
            <a:r>
              <a:rPr lang="en-US" sz="2400" baseline="-25000" dirty="0"/>
              <a:t>i</a:t>
            </a:r>
            <a:r>
              <a:rPr lang="en-US" sz="2400" dirty="0"/>
              <a:t> – x| = the absolute errors.</a:t>
            </a:r>
          </a:p>
          <a:p>
            <a:pPr>
              <a:lnSpc>
                <a:spcPct val="170000"/>
              </a:lnSpc>
              <a:buNone/>
            </a:pPr>
            <a:r>
              <a:rPr lang="en-US" sz="2400" dirty="0" smtClean="0"/>
              <a:t/>
            </a:r>
            <a:br>
              <a:rPr lang="en-US" sz="2400" dirty="0" smtClean="0"/>
            </a:br>
            <a:r>
              <a:rPr lang="en-US" sz="1400" dirty="0" smtClean="0"/>
              <a:t/>
            </a:r>
            <a:br>
              <a:rPr lang="en-US" sz="1400" dirty="0" smtClean="0"/>
            </a:br>
            <a:endParaRPr lang="en-US" sz="1400" dirty="0"/>
          </a:p>
        </p:txBody>
      </p:sp>
      <p:pic>
        <p:nvPicPr>
          <p:cNvPr id="2053" name="Picture 5"/>
          <p:cNvPicPr>
            <a:picLocks noChangeAspect="1" noChangeArrowheads="1"/>
          </p:cNvPicPr>
          <p:nvPr/>
        </p:nvPicPr>
        <p:blipFill>
          <a:blip r:embed="rId4"/>
          <a:srcRect/>
          <a:stretch>
            <a:fillRect/>
          </a:stretch>
        </p:blipFill>
        <p:spPr bwMode="auto">
          <a:xfrm>
            <a:off x="2819400" y="3429000"/>
            <a:ext cx="3279775" cy="609600"/>
          </a:xfrm>
          <a:prstGeom prst="rect">
            <a:avLst/>
          </a:prstGeom>
          <a:noFill/>
          <a:ln w="9525">
            <a:noFill/>
            <a:miter lim="800000"/>
            <a:headEnd/>
            <a:tailEnd/>
          </a:ln>
          <a:effec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Mean Squared Error or MSE</a:t>
            </a:r>
            <a:br>
              <a:rPr lang="en-US" dirty="0" smtClean="0"/>
            </a:br>
            <a:endParaRPr lang="en-US" dirty="0"/>
          </a:p>
        </p:txBody>
      </p:sp>
      <p:sp>
        <p:nvSpPr>
          <p:cNvPr id="3" name="Content Placeholder 2"/>
          <p:cNvSpPr>
            <a:spLocks noGrp="1"/>
          </p:cNvSpPr>
          <p:nvPr>
            <p:ph idx="1"/>
          </p:nvPr>
        </p:nvSpPr>
        <p:spPr/>
        <p:txBody>
          <a:bodyPr/>
          <a:lstStyle/>
          <a:p>
            <a:r>
              <a:rPr lang="en-US" dirty="0" smtClean="0"/>
              <a:t>MSE </a:t>
            </a:r>
            <a:r>
              <a:rPr lang="en-US" dirty="0"/>
              <a:t>is calculated by taking the average of the square of the difference between the original and predicted values of the data.</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1143000" y="3657600"/>
            <a:ext cx="7451725" cy="2251075"/>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Root mean squared error (RMSE)</a:t>
            </a:r>
            <a:r>
              <a:rPr lang="en-US" dirty="0" smtClean="0"/>
              <a:t>:</a:t>
            </a:r>
            <a:endParaRPr lang="en-US" dirty="0"/>
          </a:p>
        </p:txBody>
      </p:sp>
      <p:sp>
        <p:nvSpPr>
          <p:cNvPr id="3" name="Content Placeholder 2"/>
          <p:cNvSpPr>
            <a:spLocks noGrp="1"/>
          </p:cNvSpPr>
          <p:nvPr>
            <p:ph idx="1"/>
          </p:nvPr>
        </p:nvSpPr>
        <p:spPr/>
        <p:txBody>
          <a:bodyPr/>
          <a:lstStyle/>
          <a:p>
            <a:r>
              <a:rPr lang="en-US" dirty="0" smtClean="0"/>
              <a:t>RMSE </a:t>
            </a:r>
            <a:r>
              <a:rPr lang="en-US" dirty="0"/>
              <a:t>is a quadratic scoring rule that also measures the average magnitude of the error. </a:t>
            </a:r>
            <a:endParaRPr lang="en-US" dirty="0" smtClean="0"/>
          </a:p>
          <a:p>
            <a:r>
              <a:rPr lang="en-US" dirty="0" smtClean="0"/>
              <a:t>It’s </a:t>
            </a:r>
            <a:r>
              <a:rPr lang="en-US" dirty="0"/>
              <a:t>the square root of the average of squared differences between prediction and actual observation</a:t>
            </a:r>
            <a:r>
              <a:rPr lang="en-US" dirty="0" smtClean="0"/>
              <a:t>.</a:t>
            </a:r>
          </a:p>
          <a:p>
            <a:endParaRPr lang="en-US" dirty="0"/>
          </a:p>
        </p:txBody>
      </p:sp>
      <p:pic>
        <p:nvPicPr>
          <p:cNvPr id="3075" name="Picture 3"/>
          <p:cNvPicPr>
            <a:picLocks noChangeAspect="1" noChangeArrowheads="1"/>
          </p:cNvPicPr>
          <p:nvPr/>
        </p:nvPicPr>
        <p:blipFill>
          <a:blip r:embed="rId2"/>
          <a:srcRect/>
          <a:stretch>
            <a:fillRect/>
          </a:stretch>
        </p:blipFill>
        <p:spPr bwMode="auto">
          <a:xfrm>
            <a:off x="3048000" y="4191000"/>
            <a:ext cx="4286250" cy="14287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cross validation</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solidFill>
                  <a:srgbClr val="FF0000"/>
                </a:solidFill>
              </a:rPr>
              <a:t>Non-Exhaustive Methods</a:t>
            </a:r>
          </a:p>
          <a:p>
            <a:pPr marL="1314450" lvl="2" indent="-514350">
              <a:buFont typeface="+mj-lt"/>
              <a:buAutoNum type="arabicPeriod"/>
            </a:pPr>
            <a:r>
              <a:rPr lang="en-US" dirty="0" smtClean="0">
                <a:solidFill>
                  <a:srgbClr val="FF0000"/>
                </a:solidFill>
              </a:rPr>
              <a:t>K fold cross validation</a:t>
            </a:r>
          </a:p>
          <a:p>
            <a:pPr marL="1314450" lvl="2" indent="-514350">
              <a:buFont typeface="+mj-lt"/>
              <a:buAutoNum type="arabicPeriod"/>
            </a:pPr>
            <a:r>
              <a:rPr lang="en-US" dirty="0" smtClean="0">
                <a:solidFill>
                  <a:srgbClr val="FF0000"/>
                </a:solidFill>
              </a:rPr>
              <a:t>Holdout method.</a:t>
            </a:r>
          </a:p>
          <a:p>
            <a:pPr marL="1314450" lvl="2" indent="-514350">
              <a:buFont typeface="+mj-lt"/>
              <a:buAutoNum type="arabicPeriod"/>
            </a:pPr>
            <a:r>
              <a:rPr lang="en-US" dirty="0" smtClean="0">
                <a:solidFill>
                  <a:srgbClr val="FF0000"/>
                </a:solidFill>
              </a:rPr>
              <a:t>Stratified K-Fold Cross Validation</a:t>
            </a:r>
          </a:p>
          <a:p>
            <a:r>
              <a:rPr lang="en-US" dirty="0" smtClean="0"/>
              <a:t>Exhaustive Methods</a:t>
            </a:r>
          </a:p>
          <a:p>
            <a:pPr marL="1371600" lvl="2" indent="-514350">
              <a:buFont typeface="+mj-lt"/>
              <a:buAutoNum type="arabicPeriod"/>
            </a:pPr>
            <a:r>
              <a:rPr lang="en-US" dirty="0" smtClean="0"/>
              <a:t>Leave-one-out cross validation</a:t>
            </a:r>
          </a:p>
          <a:p>
            <a:pPr marL="1371600" lvl="2" indent="-514350">
              <a:buFont typeface="+mj-lt"/>
              <a:buAutoNum type="arabicPeriod"/>
            </a:pPr>
            <a:r>
              <a:rPr lang="en-US" dirty="0" smtClean="0"/>
              <a:t>Leave-P-Out cross validation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3131</TotalTime>
  <Words>3432</Words>
  <Application>Microsoft Office PowerPoint</Application>
  <PresentationFormat>Custom</PresentationFormat>
  <Paragraphs>459</Paragraphs>
  <Slides>88</Slides>
  <Notes>14</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Accuracy and error measures </vt:lpstr>
      <vt:lpstr>Accuracy </vt:lpstr>
      <vt:lpstr>Predictor Error Measures</vt:lpstr>
      <vt:lpstr>Evaluating the Accuracy of a Classifier</vt:lpstr>
      <vt:lpstr>Resampling</vt:lpstr>
      <vt:lpstr>Resampling</vt:lpstr>
      <vt:lpstr>Resampling</vt:lpstr>
      <vt:lpstr>Cross-validation</vt:lpstr>
      <vt:lpstr>Types of cross validation </vt:lpstr>
      <vt:lpstr>Types of cross validation </vt:lpstr>
      <vt:lpstr>Holdout cross-validation</vt:lpstr>
      <vt:lpstr>Holdout cross-validation</vt:lpstr>
      <vt:lpstr>Holdout cross-validation</vt:lpstr>
      <vt:lpstr>k-fold cross validation </vt:lpstr>
      <vt:lpstr>k-fold cross validation </vt:lpstr>
      <vt:lpstr>k-fold cross validation </vt:lpstr>
      <vt:lpstr>5 fold  validation. </vt:lpstr>
      <vt:lpstr>Slide 18</vt:lpstr>
      <vt:lpstr>Stratified K Fold Cross Validation </vt:lpstr>
      <vt:lpstr>Stratified K-Fold Cross Validation </vt:lpstr>
      <vt:lpstr>Stratified K-Fold Cross Validation </vt:lpstr>
      <vt:lpstr> Leave-P-Out cross validation  </vt:lpstr>
      <vt:lpstr>  Leave-P-Out cross validation  </vt:lpstr>
      <vt:lpstr>Leave-P-Out cross validation(with p=4) </vt:lpstr>
      <vt:lpstr>  Leave-one-out cross validation(LOOCV)   </vt:lpstr>
      <vt:lpstr>Leave-one-out cross validation(LOOCV) </vt:lpstr>
      <vt:lpstr>University question </vt:lpstr>
      <vt:lpstr>Bootstrapping </vt:lpstr>
      <vt:lpstr>Bootstrapping </vt:lpstr>
      <vt:lpstr>Bootstrapping  example (N=5)</vt:lpstr>
      <vt:lpstr>Slide 31</vt:lpstr>
      <vt:lpstr>Slide 32</vt:lpstr>
      <vt:lpstr>Confusion matrix</vt:lpstr>
      <vt:lpstr>Confusion matrix</vt:lpstr>
      <vt:lpstr>Understanding True Positive, True Negative, False Positive and False Negative in a Confusion Matrix </vt:lpstr>
      <vt:lpstr>Understanding True Positive, True Negative, False Positive and False Negative in a Confusion Matrix </vt:lpstr>
      <vt:lpstr>Understanding True Positive, True Negative, False Positive and False Negative in a Confusion Matrix </vt:lpstr>
      <vt:lpstr>Understanding True Positive, True Negative, False Positive and False Negative in a Confusion Matrix </vt:lpstr>
      <vt:lpstr>Understanding True Positive, True Negative, False Positive and False Negative in a Confusion Matrix </vt:lpstr>
      <vt:lpstr>Understanding True Positive, True Negative, False Positive and False Negative in a Confusion Matrix </vt:lpstr>
      <vt:lpstr> EXAMPLE                    POSITIVE-YES                                                                                                                                                                  NEGATIVE –NO  </vt:lpstr>
      <vt:lpstr>Example</vt:lpstr>
      <vt:lpstr>Classification Rate/Accuracy:</vt:lpstr>
      <vt:lpstr>Sensitivity / True Positive Rate / Recall </vt:lpstr>
      <vt:lpstr>Slide 45</vt:lpstr>
      <vt:lpstr>Precision</vt:lpstr>
      <vt:lpstr>Precision</vt:lpstr>
      <vt:lpstr>F1 score</vt:lpstr>
      <vt:lpstr>F1 score(F-MEASURE)</vt:lpstr>
      <vt:lpstr>University question </vt:lpstr>
      <vt:lpstr>Slide 51</vt:lpstr>
      <vt:lpstr>Slide 52</vt:lpstr>
      <vt:lpstr>Problem 1</vt:lpstr>
      <vt:lpstr>Slide 54</vt:lpstr>
      <vt:lpstr>Problem 1</vt:lpstr>
      <vt:lpstr>Problem 2</vt:lpstr>
      <vt:lpstr>Problem 2</vt:lpstr>
      <vt:lpstr>Why you need Confusion matrix? </vt:lpstr>
      <vt:lpstr>Specificity / True Negative Rate </vt:lpstr>
      <vt:lpstr> What Are the Differences Between Sensitivity and Specificity? </vt:lpstr>
      <vt:lpstr>Where Are Sensitivity and Specificity Used? </vt:lpstr>
      <vt:lpstr>Other measures of performance</vt:lpstr>
      <vt:lpstr>Receiver Operating Characteristic (ROC)</vt:lpstr>
      <vt:lpstr>ROC curve </vt:lpstr>
      <vt:lpstr>Recall/True positive rate/sensitivity</vt:lpstr>
      <vt:lpstr>False positive rate </vt:lpstr>
      <vt:lpstr>An ROC curve plots TPR vs. FPR at different classification thresholds. </vt:lpstr>
      <vt:lpstr>AUC: Area Under the ROC Curve </vt:lpstr>
      <vt:lpstr>AUC: Area Under the ROC Curve </vt:lpstr>
      <vt:lpstr>Special points in ROC space </vt:lpstr>
      <vt:lpstr>Special points in ROC space </vt:lpstr>
      <vt:lpstr>Special points in ROC space </vt:lpstr>
      <vt:lpstr>Special points in ROC space </vt:lpstr>
      <vt:lpstr>ROC curves of three different classifiers A, B, C</vt:lpstr>
      <vt:lpstr>ROC curves of three different classifiers A, B, C</vt:lpstr>
      <vt:lpstr>Error Measures</vt:lpstr>
      <vt:lpstr>Loss function:</vt:lpstr>
      <vt:lpstr>Slide 78</vt:lpstr>
      <vt:lpstr>Mean absolute error</vt:lpstr>
      <vt:lpstr>Mean Squared Error or MSE </vt:lpstr>
      <vt:lpstr>Root mean squared error (RMSE):</vt:lpstr>
      <vt:lpstr>Accuracy </vt:lpstr>
      <vt:lpstr>Predictor Error Measures</vt:lpstr>
      <vt:lpstr>Loss function:</vt:lpstr>
      <vt:lpstr>Slide 85</vt:lpstr>
      <vt:lpstr>Mean absolute error</vt:lpstr>
      <vt:lpstr>Mean Squared Error or MSE </vt:lpstr>
      <vt:lpstr>Root mean squared error (RMSE):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User</dc:creator>
  <cp:lastModifiedBy>User</cp:lastModifiedBy>
  <cp:revision>212</cp:revision>
  <dcterms:created xsi:type="dcterms:W3CDTF">2020-10-02T14:56:48Z</dcterms:created>
  <dcterms:modified xsi:type="dcterms:W3CDTF">2021-05-21T05:01:54Z</dcterms:modified>
</cp:coreProperties>
</file>