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9" r:id="rId3"/>
    <p:sldId id="258" r:id="rId4"/>
    <p:sldId id="260" r:id="rId5"/>
    <p:sldId id="261" r:id="rId6"/>
    <p:sldId id="262" r:id="rId7"/>
    <p:sldId id="263" r:id="rId8"/>
    <p:sldId id="265" r:id="rId9"/>
    <p:sldId id="264" r:id="rId10"/>
    <p:sldId id="269" r:id="rId11"/>
    <p:sldId id="270" r:id="rId12"/>
    <p:sldId id="266" r:id="rId13"/>
    <p:sldId id="267" r:id="rId14"/>
    <p:sldId id="268" r:id="rId15"/>
    <p:sldId id="271" r:id="rId16"/>
    <p:sldId id="272" r:id="rId17"/>
    <p:sldId id="273" r:id="rId18"/>
    <p:sldId id="274" r:id="rId19"/>
    <p:sldId id="295" r:id="rId20"/>
    <p:sldId id="296" r:id="rId21"/>
    <p:sldId id="276" r:id="rId22"/>
    <p:sldId id="275" r:id="rId23"/>
    <p:sldId id="277" r:id="rId24"/>
    <p:sldId id="278" r:id="rId25"/>
    <p:sldId id="279" r:id="rId26"/>
    <p:sldId id="280" r:id="rId27"/>
    <p:sldId id="281" r:id="rId28"/>
    <p:sldId id="282" r:id="rId29"/>
    <p:sldId id="283" r:id="rId30"/>
    <p:sldId id="300" r:id="rId31"/>
    <p:sldId id="284" r:id="rId32"/>
    <p:sldId id="285" r:id="rId33"/>
    <p:sldId id="286" r:id="rId34"/>
    <p:sldId id="287" r:id="rId35"/>
    <p:sldId id="288" r:id="rId36"/>
    <p:sldId id="289" r:id="rId37"/>
    <p:sldId id="297" r:id="rId38"/>
    <p:sldId id="298" r:id="rId39"/>
    <p:sldId id="299" r:id="rId40"/>
    <p:sldId id="322" r:id="rId41"/>
    <p:sldId id="301" r:id="rId42"/>
    <p:sldId id="302" r:id="rId43"/>
    <p:sldId id="347" r:id="rId44"/>
    <p:sldId id="348" r:id="rId45"/>
    <p:sldId id="292" r:id="rId46"/>
    <p:sldId id="293" r:id="rId47"/>
    <p:sldId id="303" r:id="rId48"/>
    <p:sldId id="304" r:id="rId49"/>
    <p:sldId id="305" r:id="rId50"/>
    <p:sldId id="306" r:id="rId51"/>
    <p:sldId id="329" r:id="rId52"/>
    <p:sldId id="307" r:id="rId53"/>
    <p:sldId id="308" r:id="rId54"/>
    <p:sldId id="309" r:id="rId55"/>
    <p:sldId id="310" r:id="rId56"/>
    <p:sldId id="311" r:id="rId57"/>
    <p:sldId id="312" r:id="rId58"/>
    <p:sldId id="314" r:id="rId59"/>
    <p:sldId id="315" r:id="rId60"/>
    <p:sldId id="316" r:id="rId61"/>
    <p:sldId id="317" r:id="rId62"/>
    <p:sldId id="318" r:id="rId63"/>
    <p:sldId id="319" r:id="rId64"/>
    <p:sldId id="320" r:id="rId65"/>
    <p:sldId id="324" r:id="rId66"/>
    <p:sldId id="323" r:id="rId67"/>
    <p:sldId id="325" r:id="rId68"/>
    <p:sldId id="344" r:id="rId69"/>
    <p:sldId id="330" r:id="rId70"/>
    <p:sldId id="331" r:id="rId71"/>
    <p:sldId id="334" r:id="rId72"/>
    <p:sldId id="335" r:id="rId73"/>
    <p:sldId id="326" r:id="rId74"/>
    <p:sldId id="343" r:id="rId75"/>
    <p:sldId id="336" r:id="rId76"/>
    <p:sldId id="337" r:id="rId77"/>
    <p:sldId id="338" r:id="rId78"/>
    <p:sldId id="327" r:id="rId79"/>
    <p:sldId id="339" r:id="rId80"/>
    <p:sldId id="340" r:id="rId81"/>
    <p:sldId id="342" r:id="rId82"/>
    <p:sldId id="328" r:id="rId83"/>
    <p:sldId id="333" r:id="rId84"/>
    <p:sldId id="345" r:id="rId8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134" y="-246"/>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6E915C-1899-432B-B407-A20859CCD6A9}" type="datetimeFigureOut">
              <a:rPr lang="en-US" smtClean="0"/>
              <a:pPr/>
              <a:t>11/19/2020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BCB7-8C21-4C80-B74B-F4AB709E953E}" type="slidenum">
              <a:rPr lang="en-US" smtClean="0"/>
              <a:pPr/>
              <a:t>‹#›</a:t>
            </a:fld>
            <a:endParaRPr lang="en-US"/>
          </a:p>
        </p:txBody>
      </p:sp>
    </p:spTree>
    <p:extLst>
      <p:ext uri="{BB962C8B-B14F-4D97-AF65-F5344CB8AC3E}">
        <p14:creationId xmlns:p14="http://schemas.microsoft.com/office/powerpoint/2010/main" xmlns="" val="335149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9DBCB7-8C21-4C80-B74B-F4AB709E953E}" type="slidenum">
              <a:rPr lang="en-US" smtClean="0"/>
              <a:pPr/>
              <a:t>7</a:t>
            </a:fld>
            <a:endParaRPr lang="en-US"/>
          </a:p>
        </p:txBody>
      </p:sp>
    </p:spTree>
    <p:extLst>
      <p:ext uri="{BB962C8B-B14F-4D97-AF65-F5344CB8AC3E}">
        <p14:creationId xmlns:p14="http://schemas.microsoft.com/office/powerpoint/2010/main" xmlns="" val="11324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457200" y="695325"/>
            <a:ext cx="5943600" cy="3429000"/>
          </a:xfrm>
          <a:prstGeom prst="rect">
            <a:avLst/>
          </a:prstGeom>
          <a:solidFill>
            <a:srgbClr val="FFFFFF"/>
          </a:solidFill>
          <a:ln>
            <a:solidFill>
              <a:srgbClr val="000000"/>
            </a:solidFill>
            <a:miter lim="800000"/>
            <a:headEnd/>
            <a:tailEnd/>
          </a:ln>
        </p:spPr>
      </p:sp>
      <p:sp>
        <p:nvSpPr>
          <p:cNvPr id="993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xmlns="" val="161989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2"/>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04100" y="274655"/>
            <a:ext cx="347741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1854" y="274655"/>
            <a:ext cx="102341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7"/>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1844" y="1600206"/>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825740" y="1600206"/>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67"/>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71"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D58A4-948F-409C-8732-B32551E5E138}"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85D14-9DB8-4943-B2EB-B2B7EADF93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6"/>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67"/>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D58A4-948F-409C-8732-B32551E5E138}" type="datetimeFigureOut">
              <a:rPr lang="en-US" smtClean="0"/>
              <a:pPr/>
              <a:t>11/19/2020</a:t>
            </a:fld>
            <a:endParaRPr lang="en-US"/>
          </a:p>
        </p:txBody>
      </p:sp>
      <p:sp>
        <p:nvSpPr>
          <p:cNvPr id="5" name="Footer Placeholder 4"/>
          <p:cNvSpPr>
            <a:spLocks noGrp="1"/>
          </p:cNvSpPr>
          <p:nvPr>
            <p:ph type="ftr" sz="quarter" idx="3"/>
          </p:nvPr>
        </p:nvSpPr>
        <p:spPr>
          <a:xfrm>
            <a:off x="4061460" y="6356367"/>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67"/>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85D14-9DB8-4943-B2EB-B2B7EADF93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towards-data-science/activation-functions-neural-networks-1cbd9f8d91d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missinglink.ai/guides/neural-network-concepts/backpropagation-neural-networks-process-examples-code-minus-mat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838200" y="1524000"/>
            <a:ext cx="10515600" cy="3886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14400" y="609600"/>
            <a:ext cx="10363200" cy="4953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smtClean="0"/>
              <a:t>perceptron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 All the inputs </a:t>
            </a:r>
            <a:r>
              <a:rPr lang="en-US" b="1" i="1" dirty="0"/>
              <a:t>x</a:t>
            </a:r>
            <a:r>
              <a:rPr lang="en-US" dirty="0"/>
              <a:t> are multiplied with their weights </a:t>
            </a:r>
            <a:r>
              <a:rPr lang="en-US" b="1" i="1" dirty="0"/>
              <a:t>w</a:t>
            </a:r>
            <a:r>
              <a:rPr lang="en-US" dirty="0"/>
              <a:t>. </a:t>
            </a:r>
            <a:endParaRPr lang="en-US" b="1" i="1" dirty="0" smtClean="0"/>
          </a:p>
          <a:p>
            <a:pPr marL="514350" indent="-514350">
              <a:buFont typeface="+mj-lt"/>
              <a:buAutoNum type="arabicPeriod"/>
            </a:pPr>
            <a:endParaRPr lang="en-US" b="1" i="1" dirty="0" smtClean="0"/>
          </a:p>
          <a:p>
            <a:pPr marL="514350" indent="-514350">
              <a:buFont typeface="+mj-lt"/>
              <a:buAutoNum type="arabicPeriod"/>
            </a:pPr>
            <a:r>
              <a:rPr lang="en-US" b="1" i="1" dirty="0" smtClean="0"/>
              <a:t>Add</a:t>
            </a:r>
            <a:r>
              <a:rPr lang="en-US" dirty="0"/>
              <a:t> all the multiplied values and call them </a:t>
            </a:r>
            <a:r>
              <a:rPr lang="en-US" b="1" i="1" dirty="0"/>
              <a:t>Weighted Sum</a:t>
            </a:r>
            <a:r>
              <a:rPr lang="en-US" b="1" i="1" dirty="0" smtClean="0"/>
              <a:t>.</a:t>
            </a:r>
          </a:p>
          <a:p>
            <a:pPr marL="514350" indent="-514350">
              <a:buFont typeface="+mj-lt"/>
              <a:buAutoNum type="arabicPeriod"/>
            </a:pPr>
            <a:endParaRPr lang="en-US" b="1" i="1" dirty="0" smtClean="0"/>
          </a:p>
          <a:p>
            <a:pPr marL="514350" indent="-514350">
              <a:buFont typeface="+mj-lt"/>
              <a:buAutoNum type="arabicPeriod"/>
            </a:pPr>
            <a:r>
              <a:rPr lang="en-US" b="1" i="1" dirty="0"/>
              <a:t>Apply</a:t>
            </a:r>
            <a:r>
              <a:rPr lang="en-US" dirty="0"/>
              <a:t> that weighted sum to the  </a:t>
            </a:r>
            <a:r>
              <a:rPr lang="en-US" b="1" i="1" u="sng" dirty="0">
                <a:hlinkClick r:id="rId2"/>
              </a:rPr>
              <a:t>Activation Function</a:t>
            </a:r>
            <a:r>
              <a:rPr lang="en-US" u="sng" dirty="0" smtClean="0">
                <a:hlinkClick r:id="rId2"/>
              </a:rPr>
              <a:t>.</a:t>
            </a:r>
            <a:endParaRPr lang="en-US" u="sng"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 we need Weights and Bias?</a:t>
            </a:r>
            <a:br>
              <a:rPr lang="en-US" dirty="0"/>
            </a:br>
            <a:endParaRPr lang="en-US" dirty="0"/>
          </a:p>
        </p:txBody>
      </p:sp>
      <p:sp>
        <p:nvSpPr>
          <p:cNvPr id="3" name="Content Placeholder 2"/>
          <p:cNvSpPr>
            <a:spLocks noGrp="1"/>
          </p:cNvSpPr>
          <p:nvPr>
            <p:ph idx="1"/>
          </p:nvPr>
        </p:nvSpPr>
        <p:spPr/>
        <p:txBody>
          <a:bodyPr/>
          <a:lstStyle/>
          <a:p>
            <a:r>
              <a:rPr lang="en-US" b="1" dirty="0" smtClean="0"/>
              <a:t>Weights</a:t>
            </a:r>
            <a:r>
              <a:rPr lang="en-US" dirty="0" smtClean="0"/>
              <a:t> shows the strength of the particular node.</a:t>
            </a:r>
          </a:p>
          <a:p>
            <a:r>
              <a:rPr lang="en-US" dirty="0" smtClean="0"/>
              <a:t/>
            </a:r>
            <a:br>
              <a:rPr lang="en-US" dirty="0" smtClean="0"/>
            </a:br>
            <a:r>
              <a:rPr lang="en-US" b="1" i="1" dirty="0" smtClean="0"/>
              <a:t>A bias</a:t>
            </a:r>
            <a:r>
              <a:rPr lang="en-US" dirty="0" smtClean="0"/>
              <a:t> value allows you to shift the activation function curve up or down.</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Activation Function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Activation functions are mathematical equations that determine the output of a neural network.</a:t>
            </a:r>
          </a:p>
          <a:p>
            <a:r>
              <a:rPr lang="en-US" dirty="0" smtClean="0"/>
              <a:t> The function is attached to each neuron in the network, and determines whether it should be activated (“fired”) or not, based on whether each neuron’s input is relevant for the model’s prediction.</a:t>
            </a:r>
          </a:p>
          <a:p>
            <a:r>
              <a:rPr lang="en-US" dirty="0" smtClean="0"/>
              <a:t>They basically decide to deactivate neurons or activate them to get the desired output</a:t>
            </a:r>
          </a:p>
          <a:p>
            <a:r>
              <a:rPr lang="en-US" dirty="0" smtClean="0"/>
              <a:t> Activation functions also help to normalize the output of each neuron to a range between 1 and 0 or between -1 and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activation functions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Threshold activation </a:t>
            </a:r>
            <a:r>
              <a:rPr lang="en-US" dirty="0" smtClean="0">
                <a:solidFill>
                  <a:srgbClr val="FF0000"/>
                </a:solidFill>
              </a:rPr>
              <a:t>function(Bipolar Step Function with </a:t>
            </a:r>
            <a:r>
              <a:rPr lang="en-US" dirty="0" smtClean="0"/>
              <a:t>Threshold)</a:t>
            </a:r>
          </a:p>
          <a:p>
            <a:pPr marL="514350" indent="-514350">
              <a:buFont typeface="+mj-lt"/>
              <a:buAutoNum type="arabicPeriod"/>
            </a:pPr>
            <a:r>
              <a:rPr lang="en-US" dirty="0" smtClean="0"/>
              <a:t>Unit step functions( </a:t>
            </a:r>
            <a:r>
              <a:rPr lang="en-US" dirty="0" smtClean="0">
                <a:solidFill>
                  <a:srgbClr val="FF0000"/>
                </a:solidFill>
              </a:rPr>
              <a:t>Binary Step Function with Thres</a:t>
            </a:r>
            <a:r>
              <a:rPr lang="en-US" dirty="0" smtClean="0"/>
              <a:t>hold</a:t>
            </a:r>
            <a:r>
              <a:rPr lang="en-US" b="1" dirty="0" smtClean="0"/>
              <a:t>)</a:t>
            </a:r>
            <a:endParaRPr lang="en-US" dirty="0" smtClean="0"/>
          </a:p>
          <a:p>
            <a:pPr marL="514350" indent="-514350">
              <a:buFont typeface="+mj-lt"/>
              <a:buAutoNum type="arabicPeriod"/>
            </a:pPr>
            <a:r>
              <a:rPr lang="en-US" dirty="0" smtClean="0"/>
              <a:t>Sigmoid activation function (logistic function)</a:t>
            </a:r>
          </a:p>
          <a:p>
            <a:pPr marL="514350" indent="-514350">
              <a:buFont typeface="+mj-lt"/>
              <a:buAutoNum type="arabicPeriod"/>
            </a:pPr>
            <a:r>
              <a:rPr lang="en-US" dirty="0" smtClean="0"/>
              <a:t>Linear activation function</a:t>
            </a:r>
          </a:p>
          <a:p>
            <a:pPr marL="514350" indent="-514350">
              <a:buFont typeface="+mj-lt"/>
              <a:buAutoNum type="arabicPeriod"/>
            </a:pPr>
            <a:r>
              <a:rPr lang="en-US" dirty="0" smtClean="0"/>
              <a:t>Piecewise (or, saturated) linear activation function</a:t>
            </a:r>
          </a:p>
          <a:p>
            <a:pPr marL="514350" indent="-514350">
              <a:buFont typeface="+mj-lt"/>
              <a:buAutoNum type="arabicPeriod"/>
            </a:pPr>
            <a:r>
              <a:rPr lang="en-US" dirty="0" smtClean="0"/>
              <a:t>Gaussian activation function</a:t>
            </a:r>
          </a:p>
          <a:p>
            <a:pPr marL="514350" indent="-514350">
              <a:buFont typeface="+mj-lt"/>
              <a:buAutoNum type="arabicPeriod"/>
            </a:pPr>
            <a:r>
              <a:rPr lang="en-US" dirty="0" smtClean="0"/>
              <a:t>Hyperbolic tangential activation function</a:t>
            </a:r>
          </a:p>
          <a:p>
            <a:pPr marL="514350" indent="-514350">
              <a:buFont typeface="+mj-lt"/>
              <a:buAutoNum type="arabicPeriod"/>
            </a:pPr>
            <a:r>
              <a:rPr lang="en-US" dirty="0" err="1" smtClean="0"/>
              <a:t>Relu</a:t>
            </a:r>
            <a:r>
              <a:rPr lang="en-US" dirty="0" smtClean="0"/>
              <a:t> </a:t>
            </a:r>
          </a:p>
          <a:p>
            <a:pPr marL="514350" indent="-514350">
              <a:buFont typeface="+mj-lt"/>
              <a:buAutoNum type="arabicPeriod"/>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Bipolar Step Function with Threshold</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7801" y="1295400"/>
            <a:ext cx="8991600" cy="4876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Step Function with Threshold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371600"/>
            <a:ext cx="10896600" cy="533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activation function (logistic function)</a:t>
            </a:r>
            <a:endParaRPr lang="en-US" dirty="0"/>
          </a:p>
        </p:txBody>
      </p:sp>
      <p:sp>
        <p:nvSpPr>
          <p:cNvPr id="5" name="Content Placeholder 4"/>
          <p:cNvSpPr>
            <a:spLocks noGrp="1"/>
          </p:cNvSpPr>
          <p:nvPr>
            <p:ph idx="1"/>
          </p:nvPr>
        </p:nvSpPr>
        <p:spPr/>
        <p:txBody>
          <a:bodyPr/>
          <a:lstStyle/>
          <a:p>
            <a:r>
              <a:rPr lang="en-US" b="1" dirty="0" err="1" smtClean="0"/>
              <a:t>Sigmoidal</a:t>
            </a:r>
            <a:r>
              <a:rPr lang="en-US" b="1" dirty="0" smtClean="0"/>
              <a:t> functions are of two types: -</a:t>
            </a:r>
          </a:p>
          <a:p>
            <a:endParaRPr lang="en-US" b="1" dirty="0" smtClean="0"/>
          </a:p>
          <a:p>
            <a:r>
              <a:rPr lang="en-US" dirty="0" smtClean="0"/>
              <a:t>(a) Binary sigmoid function</a:t>
            </a:r>
          </a:p>
          <a:p>
            <a:r>
              <a:rPr lang="en-US" dirty="0" smtClean="0"/>
              <a:t>(b) Bipolar sigmoid function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sigmoid function</a:t>
            </a:r>
            <a:endParaRPr lang="en-US" dirty="0"/>
          </a:p>
        </p:txBody>
      </p:sp>
      <p:sp>
        <p:nvSpPr>
          <p:cNvPr id="5" name="Content Placeholder 4"/>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04801" y="1371600"/>
            <a:ext cx="11277600" cy="5105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Neuron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human brain has billions of neurons. </a:t>
            </a:r>
            <a:endParaRPr lang="en-US" dirty="0" smtClean="0"/>
          </a:p>
          <a:p>
            <a:endParaRPr lang="en-US" dirty="0" smtClean="0"/>
          </a:p>
          <a:p>
            <a:r>
              <a:rPr lang="en-US" dirty="0" smtClean="0"/>
              <a:t>Neurons </a:t>
            </a:r>
            <a:r>
              <a:rPr lang="en-US" dirty="0"/>
              <a:t>are interconnected nerve cells in the human brain that are involved in processing and transmitting chemical and electrical signals</a:t>
            </a:r>
            <a:r>
              <a:rPr lang="en-US" dirty="0" smtClean="0"/>
              <a:t>.</a:t>
            </a:r>
          </a:p>
          <a:p>
            <a:r>
              <a:rPr lang="en-US" dirty="0" smtClean="0"/>
              <a:t> </a:t>
            </a:r>
          </a:p>
          <a:p>
            <a:r>
              <a:rPr lang="en-US" dirty="0" smtClean="0"/>
              <a:t>Dendrites </a:t>
            </a:r>
            <a:r>
              <a:rPr lang="en-US" dirty="0"/>
              <a:t>are branches that receive information from other neurons</a:t>
            </a:r>
            <a:r>
              <a:rPr lang="en-US" dirty="0" smtClean="0"/>
              <a:t>.</a:t>
            </a:r>
          </a:p>
          <a:p>
            <a:endParaRPr lang="en-US" dirty="0" smtClean="0"/>
          </a:p>
          <a:p>
            <a:r>
              <a:rPr lang="en-US" dirty="0"/>
              <a:t>Cell nucleus or Soma processes the information received from dendrites. </a:t>
            </a:r>
            <a:endParaRPr lang="en-US" dirty="0" smtClean="0"/>
          </a:p>
          <a:p>
            <a:endParaRPr lang="en-US" dirty="0" smtClean="0"/>
          </a:p>
          <a:p>
            <a:r>
              <a:rPr lang="en-US" dirty="0" smtClean="0"/>
              <a:t>Axon </a:t>
            </a:r>
            <a:r>
              <a:rPr lang="en-US" dirty="0"/>
              <a:t>is a cable that is used by neurons to send information. </a:t>
            </a:r>
            <a:endParaRPr lang="en-US" dirty="0" smtClean="0"/>
          </a:p>
          <a:p>
            <a:r>
              <a:rPr lang="en-US" dirty="0" smtClean="0"/>
              <a:t>Synapse </a:t>
            </a:r>
            <a:r>
              <a:rPr lang="en-US" dirty="0"/>
              <a:t>is the connection between an axon and other neuron dendrites.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Bipolar Sigmoid</a:t>
            </a:r>
            <a:endParaRPr lang="en-US" dirty="0"/>
          </a:p>
        </p:txBody>
      </p:sp>
      <p:sp>
        <p:nvSpPr>
          <p:cNvPr id="3" name="Content Placeholder 2"/>
          <p:cNvSpPr>
            <a:spLocks noGrp="1"/>
          </p:cNvSpPr>
          <p:nvPr>
            <p:ph idx="1"/>
          </p:nvPr>
        </p:nvSpPr>
        <p:spPr/>
        <p:txBody>
          <a:bodyPr/>
          <a:lstStyle/>
          <a:p>
            <a:r>
              <a:rPr lang="en-US" dirty="0" smtClean="0"/>
              <a:t>This function can be defined </a:t>
            </a:r>
            <a:r>
              <a:rPr lang="en-US" smtClean="0"/>
              <a:t>as,</a:t>
            </a:r>
          </a:p>
          <a:p>
            <a:r>
              <a:rPr lang="en-US" smtClean="0"/>
              <a:t> </a:t>
            </a:r>
            <a:r>
              <a:rPr lang="en-US" dirty="0" smtClean="0"/>
              <a:t/>
            </a:r>
            <a:br>
              <a:rPr lang="en-US" dirty="0" smtClean="0"/>
            </a:br>
            <a:r>
              <a:rPr lang="en-US" dirty="0" smtClean="0"/>
              <a:t>		f(x) = -1 + 2 / [1 + e</a:t>
            </a:r>
            <a:r>
              <a:rPr lang="en-US" baseline="30000" dirty="0" smtClean="0"/>
              <a:t>-x</a:t>
            </a:r>
            <a:r>
              <a:rPr lang="en-US" dirty="0" smtClean="0"/>
              <a:t>]</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activation function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38211" y="1600200"/>
            <a:ext cx="9471401" cy="4876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Piecewise (or, saturated) linear activation function</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990600" y="1371600"/>
            <a:ext cx="9677400" cy="5029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activation function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14402" y="1752600"/>
            <a:ext cx="9982200" cy="487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Hyperbolic tangential activation function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157290" y="1767681"/>
            <a:ext cx="9572625" cy="4191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ReLU</a:t>
            </a:r>
            <a:r>
              <a:rPr lang="en-US" b="1" dirty="0" smtClean="0"/>
              <a:t>( Rectified Linear unit) Activation function</a:t>
            </a:r>
            <a:r>
              <a:rPr lang="en-US" dirty="0" smtClean="0"/>
              <a:t/>
            </a:r>
            <a:br>
              <a:rPr lang="en-US" dirty="0" smtClean="0"/>
            </a:br>
            <a:endParaRPr lang="en-US" dirty="0"/>
          </a:p>
        </p:txBody>
      </p:sp>
      <p:sp>
        <p:nvSpPr>
          <p:cNvPr id="3" name="Content Placeholder 2"/>
          <p:cNvSpPr>
            <a:spLocks noGrp="1"/>
          </p:cNvSpPr>
          <p:nvPr>
            <p:ph idx="1"/>
          </p:nvPr>
        </p:nvSpPr>
        <p:spPr>
          <a:xfrm>
            <a:off x="594360" y="1066801"/>
            <a:ext cx="10698480" cy="5059364"/>
          </a:xfrm>
        </p:spPr>
        <p:txBody>
          <a:bodyPr/>
          <a:lstStyle/>
          <a:p>
            <a:r>
              <a:rPr lang="en-US" sz="2400" dirty="0" smtClean="0"/>
              <a:t>Rectified linear unit or </a:t>
            </a:r>
            <a:r>
              <a:rPr lang="en-US" sz="2400" dirty="0" err="1" smtClean="0"/>
              <a:t>ReLU</a:t>
            </a:r>
            <a:r>
              <a:rPr lang="en-US" sz="2400" dirty="0" smtClean="0"/>
              <a:t> is most widely used activation function right now which ranges from </a:t>
            </a:r>
            <a:r>
              <a:rPr lang="en-US" sz="2400" b="1" dirty="0" smtClean="0"/>
              <a:t>0 to infinity.</a:t>
            </a:r>
            <a:endParaRPr lang="en-US" sz="2400" dirty="0" smtClean="0"/>
          </a:p>
          <a:p>
            <a:r>
              <a:rPr lang="en-US" sz="2400" dirty="0" smtClean="0"/>
              <a:t>All the negative values are converted into zero.</a:t>
            </a:r>
          </a:p>
          <a:p>
            <a:r>
              <a:rPr lang="en-US" sz="2400" dirty="0" smtClean="0"/>
              <a:t>f(z) is zero when z is less than zero and f(z) is equal to z when z is above or equal to zero.</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3200400" y="3048000"/>
            <a:ext cx="4495800" cy="3352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neural networks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ANN is based on a collection of connected units called artificial  neurons. </a:t>
            </a:r>
          </a:p>
          <a:p>
            <a:r>
              <a:rPr lang="en-US" dirty="0" smtClean="0"/>
              <a:t>Each connection between artificial neurons </a:t>
            </a:r>
            <a:r>
              <a:rPr lang="en-US" dirty="0" smtClean="0">
                <a:solidFill>
                  <a:srgbClr val="FF0000"/>
                </a:solidFill>
              </a:rPr>
              <a:t>has a weight attached to it </a:t>
            </a:r>
            <a:r>
              <a:rPr lang="en-US" dirty="0" smtClean="0"/>
              <a:t>that get adjusted as learning proceeds. </a:t>
            </a:r>
          </a:p>
          <a:p>
            <a:r>
              <a:rPr lang="en-US" dirty="0" smtClean="0"/>
              <a:t>Artificial neurons may have a t</a:t>
            </a:r>
            <a:r>
              <a:rPr lang="en-US" dirty="0" smtClean="0">
                <a:solidFill>
                  <a:srgbClr val="FF0000"/>
                </a:solidFill>
              </a:rPr>
              <a:t>hreshold</a:t>
            </a:r>
            <a:r>
              <a:rPr lang="en-US" dirty="0" smtClean="0"/>
              <a:t> such that only if the aggregate signal crosses that threshold the signal is sent. </a:t>
            </a:r>
          </a:p>
          <a:p>
            <a:r>
              <a:rPr lang="en-US" dirty="0" smtClean="0"/>
              <a:t>Artificial </a:t>
            </a:r>
            <a:r>
              <a:rPr lang="en-US" dirty="0" smtClean="0">
                <a:solidFill>
                  <a:srgbClr val="FF0000"/>
                </a:solidFill>
              </a:rPr>
              <a:t>neurons are organized in layers. </a:t>
            </a:r>
          </a:p>
          <a:p>
            <a:r>
              <a:rPr lang="en-US" dirty="0" smtClean="0"/>
              <a:t>It helps you to </a:t>
            </a:r>
            <a:r>
              <a:rPr lang="en-US" dirty="0" smtClean="0">
                <a:solidFill>
                  <a:srgbClr val="FF0000"/>
                </a:solidFill>
              </a:rPr>
              <a:t>build predictive models </a:t>
            </a:r>
            <a:r>
              <a:rPr lang="en-US" dirty="0" smtClean="0"/>
              <a:t>from large databases.</a:t>
            </a:r>
          </a:p>
          <a:p>
            <a:r>
              <a:rPr lang="en-US" dirty="0" smtClean="0"/>
              <a:t> This model builds upon the human nervous system.</a:t>
            </a:r>
          </a:p>
          <a:p>
            <a:r>
              <a:rPr lang="en-US" dirty="0" smtClean="0"/>
              <a:t> It helps you to conduct image understanding, human learning, computer speech, etc.</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neural networks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An ANN can be defined and implemented in several different ways. </a:t>
            </a:r>
          </a:p>
          <a:p>
            <a:r>
              <a:rPr lang="en-US" dirty="0" smtClean="0"/>
              <a:t>The way the following characteristics  are defined determines a particular variant of an ANN.</a:t>
            </a:r>
          </a:p>
          <a:p>
            <a:pPr lvl="1"/>
            <a:r>
              <a:rPr lang="en-US" dirty="0" smtClean="0"/>
              <a:t>The activation function</a:t>
            </a:r>
          </a:p>
          <a:p>
            <a:pPr lvl="1"/>
            <a:r>
              <a:rPr lang="en-US" dirty="0" smtClean="0"/>
              <a:t>The network topology (or architecture)</a:t>
            </a:r>
          </a:p>
          <a:p>
            <a:pPr lvl="1"/>
            <a:r>
              <a:rPr lang="en-US" dirty="0" smtClean="0"/>
              <a:t>The training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neural networks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network topology (or architecture)</a:t>
            </a:r>
          </a:p>
          <a:p>
            <a:pPr lvl="1"/>
            <a:r>
              <a:rPr lang="en-US" dirty="0" smtClean="0"/>
              <a:t>This describes the </a:t>
            </a:r>
            <a:r>
              <a:rPr lang="en-US" dirty="0" smtClean="0">
                <a:solidFill>
                  <a:srgbClr val="FF0000"/>
                </a:solidFill>
              </a:rPr>
              <a:t>number of neurons in the model as well as the number of layers a</a:t>
            </a:r>
            <a:r>
              <a:rPr lang="en-US" dirty="0" smtClean="0"/>
              <a:t>nd manner  in which they are connected.</a:t>
            </a:r>
          </a:p>
          <a:p>
            <a:pPr lvl="1"/>
            <a:endParaRPr lang="en-US" dirty="0" smtClean="0"/>
          </a:p>
          <a:p>
            <a:r>
              <a:rPr lang="en-US" dirty="0" smtClean="0"/>
              <a:t>The training algorithm</a:t>
            </a:r>
          </a:p>
          <a:p>
            <a:pPr lvl="1"/>
            <a:r>
              <a:rPr lang="en-US" dirty="0" smtClean="0"/>
              <a:t>This algorithm specifies how connection weights are set in order to inhibit or excite neurons  in proportion to the input signal.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topology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 “</a:t>
            </a:r>
            <a:r>
              <a:rPr lang="en-US" dirty="0" smtClean="0">
                <a:solidFill>
                  <a:srgbClr val="FF0000"/>
                </a:solidFill>
              </a:rPr>
              <a:t>network topology” we mean the patterns </a:t>
            </a:r>
            <a:r>
              <a:rPr lang="en-US" dirty="0" smtClean="0"/>
              <a:t>and structures in the collection of interconnected  nodes. </a:t>
            </a:r>
          </a:p>
          <a:p>
            <a:r>
              <a:rPr lang="en-US" dirty="0"/>
              <a:t>T</a:t>
            </a:r>
            <a:r>
              <a:rPr lang="en-US" dirty="0" smtClean="0"/>
              <a:t>he power of a network is not only a function of the network size,</a:t>
            </a:r>
          </a:p>
          <a:p>
            <a:pPr marL="0" indent="0">
              <a:buNone/>
            </a:pPr>
            <a:r>
              <a:rPr lang="en-US" dirty="0" smtClean="0"/>
              <a:t>    but also </a:t>
            </a:r>
            <a:r>
              <a:rPr lang="en-US" dirty="0" smtClean="0">
                <a:solidFill>
                  <a:srgbClr val="FF0000"/>
                </a:solidFill>
              </a:rPr>
              <a:t>the way units are arranged</a:t>
            </a:r>
            <a:r>
              <a:rPr lang="en-US" dirty="0" smtClean="0"/>
              <a:t>.</a:t>
            </a:r>
          </a:p>
          <a:p>
            <a:r>
              <a:rPr lang="en-US" dirty="0" smtClean="0"/>
              <a:t>Different forms of forms of network architecture can be differentiated by the following characteristics:</a:t>
            </a:r>
          </a:p>
          <a:p>
            <a:pPr lvl="1"/>
            <a:r>
              <a:rPr lang="en-US" dirty="0" smtClean="0"/>
              <a:t>  </a:t>
            </a:r>
            <a:r>
              <a:rPr lang="en-US" dirty="0" smtClean="0">
                <a:solidFill>
                  <a:srgbClr val="FF0000"/>
                </a:solidFill>
              </a:rPr>
              <a:t>The number of layers</a:t>
            </a:r>
          </a:p>
          <a:p>
            <a:pPr lvl="1"/>
            <a:r>
              <a:rPr lang="en-US" dirty="0" smtClean="0">
                <a:solidFill>
                  <a:srgbClr val="FF0000"/>
                </a:solidFill>
              </a:rPr>
              <a:t>Whether information in the network is allowed to travel backward</a:t>
            </a:r>
          </a:p>
          <a:p>
            <a:pPr lvl="1"/>
            <a:r>
              <a:rPr lang="en-US" dirty="0" smtClean="0">
                <a:solidFill>
                  <a:srgbClr val="FF0000"/>
                </a:solidFill>
              </a:rPr>
              <a:t>The number of nodes within each layer of the network</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Neuron</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09778" y="2001050"/>
            <a:ext cx="7867649" cy="37242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ANN with only one layer</a:t>
            </a:r>
            <a:endParaRPr lang="en-IN" dirty="0"/>
          </a:p>
        </p:txBody>
      </p:sp>
      <p:pic>
        <p:nvPicPr>
          <p:cNvPr id="4" name="Content Placeholder 3"/>
          <p:cNvPicPr>
            <a:picLocks noGrp="1" noChangeAspect="1"/>
          </p:cNvPicPr>
          <p:nvPr>
            <p:ph idx="1"/>
          </p:nvPr>
        </p:nvPicPr>
        <p:blipFill>
          <a:blip r:embed="rId2"/>
          <a:stretch>
            <a:fillRect/>
          </a:stretch>
        </p:blipFill>
        <p:spPr>
          <a:xfrm>
            <a:off x="1905006" y="1752600"/>
            <a:ext cx="7848601" cy="4267200"/>
          </a:xfrm>
          <a:prstGeom prst="rect">
            <a:avLst/>
          </a:prstGeom>
        </p:spPr>
      </p:pic>
    </p:spTree>
    <p:extLst>
      <p:ext uri="{BB962C8B-B14F-4D97-AF65-F5344CB8AC3E}">
        <p14:creationId xmlns:p14="http://schemas.microsoft.com/office/powerpoint/2010/main" xmlns="" val="23931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layers</a:t>
            </a:r>
            <a:endParaRPr lang="en-US" dirty="0"/>
          </a:p>
        </p:txBody>
      </p:sp>
      <p:sp>
        <p:nvSpPr>
          <p:cNvPr id="3" name="Content Placeholder 2"/>
          <p:cNvSpPr>
            <a:spLocks noGrp="1"/>
          </p:cNvSpPr>
          <p:nvPr>
            <p:ph idx="1"/>
          </p:nvPr>
        </p:nvSpPr>
        <p:spPr/>
        <p:txBody>
          <a:bodyPr>
            <a:normAutofit/>
          </a:bodyPr>
          <a:lstStyle/>
          <a:p>
            <a:r>
              <a:rPr lang="en-US" dirty="0" smtClean="0"/>
              <a:t>The artificial Neural network is typically organized in layers. </a:t>
            </a:r>
          </a:p>
          <a:p>
            <a:r>
              <a:rPr lang="en-US" dirty="0" smtClean="0"/>
              <a:t>Layers are being made up of many interconnected ‘nodes’ which contain an ‘activation function’. </a:t>
            </a:r>
          </a:p>
          <a:p>
            <a:r>
              <a:rPr lang="en-US" dirty="0" smtClean="0"/>
              <a:t>A neural network may contain the following 3 layers:</a:t>
            </a:r>
          </a:p>
          <a:p>
            <a:r>
              <a:rPr lang="en-US" dirty="0" smtClean="0"/>
              <a:t>a. </a:t>
            </a:r>
            <a:r>
              <a:rPr lang="en-US" dirty="0" smtClean="0">
                <a:solidFill>
                  <a:srgbClr val="FF0000"/>
                </a:solidFill>
              </a:rPr>
              <a:t>Input layer</a:t>
            </a:r>
          </a:p>
          <a:p>
            <a:r>
              <a:rPr lang="en-US" dirty="0" smtClean="0">
                <a:solidFill>
                  <a:srgbClr val="FF0000"/>
                </a:solidFill>
              </a:rPr>
              <a:t>b. Hidden Layer</a:t>
            </a:r>
          </a:p>
          <a:p>
            <a:r>
              <a:rPr lang="en-US" dirty="0" smtClean="0">
                <a:solidFill>
                  <a:srgbClr val="FF0000"/>
                </a:solidFill>
              </a:rPr>
              <a:t>c. Output layer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layers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Input layer</a:t>
            </a:r>
          </a:p>
          <a:p>
            <a:pPr lvl="1"/>
            <a:r>
              <a:rPr lang="en-US" dirty="0" smtClean="0"/>
              <a:t>The purpose of the input </a:t>
            </a:r>
            <a:r>
              <a:rPr lang="en-US" dirty="0" smtClean="0">
                <a:solidFill>
                  <a:srgbClr val="FF0000"/>
                </a:solidFill>
              </a:rPr>
              <a:t>layer is to receive as input </a:t>
            </a:r>
            <a:r>
              <a:rPr lang="en-US" dirty="0" smtClean="0"/>
              <a:t>the values of the  attributes for each observation.</a:t>
            </a:r>
          </a:p>
          <a:p>
            <a:pPr lvl="1"/>
            <a:r>
              <a:rPr lang="en-US" dirty="0" smtClean="0"/>
              <a:t> Usually, the number of input nodes in an input layer is equal to the number of explanatory variables. (</a:t>
            </a:r>
            <a:r>
              <a:rPr lang="en-US" dirty="0" smtClean="0">
                <a:solidFill>
                  <a:srgbClr val="FF0000"/>
                </a:solidFill>
              </a:rPr>
              <a:t>features</a:t>
            </a:r>
            <a:r>
              <a:rPr lang="en-US" dirty="0" smtClean="0"/>
              <a:t>)</a:t>
            </a:r>
          </a:p>
          <a:p>
            <a:r>
              <a:rPr lang="en-US" dirty="0" smtClean="0"/>
              <a:t>b. Hidden Layer</a:t>
            </a:r>
          </a:p>
          <a:p>
            <a:pPr lvl="1"/>
            <a:r>
              <a:rPr lang="en-US" dirty="0" smtClean="0"/>
              <a:t>A hidden node is a node </a:t>
            </a:r>
            <a:r>
              <a:rPr lang="en-US" dirty="0" smtClean="0">
                <a:solidFill>
                  <a:srgbClr val="FF0000"/>
                </a:solidFill>
              </a:rPr>
              <a:t>that processes the signals from the input </a:t>
            </a:r>
            <a:r>
              <a:rPr lang="en-US" dirty="0" smtClean="0"/>
              <a:t>nodes (or other such nodes) prior to reaching the output nodes.</a:t>
            </a:r>
          </a:p>
          <a:p>
            <a:r>
              <a:rPr lang="en-US" dirty="0" smtClean="0"/>
              <a:t>c. Output layer</a:t>
            </a:r>
          </a:p>
          <a:p>
            <a:pPr lvl="1"/>
            <a:r>
              <a:rPr lang="en-US" dirty="0" smtClean="0"/>
              <a:t>The output nodes (there may be more than one) are those nodes which </a:t>
            </a:r>
            <a:r>
              <a:rPr lang="en-US" dirty="0" smtClean="0">
                <a:solidFill>
                  <a:srgbClr val="FF0000"/>
                </a:solidFill>
              </a:rPr>
              <a:t>generate the final predicted values.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 y="274638"/>
            <a:ext cx="10699750" cy="1143000"/>
          </a:xfrm>
        </p:spPr>
        <p:txBody>
          <a:bodyPr/>
          <a:lstStyle/>
          <a:p>
            <a:r>
              <a:rPr lang="en-US" dirty="0" smtClean="0"/>
              <a:t>Artificial  Neural Network</a:t>
            </a:r>
            <a:endParaRPr lang="en-US" dirty="0"/>
          </a:p>
        </p:txBody>
      </p:sp>
      <p:pic>
        <p:nvPicPr>
          <p:cNvPr id="6" name="Content Placeholder 3"/>
          <p:cNvPicPr>
            <a:picLocks/>
          </p:cNvPicPr>
          <p:nvPr/>
        </p:nvPicPr>
        <p:blipFill>
          <a:blip r:embed="rId2">
            <a:extLst/>
          </a:blip>
          <a:srcRect/>
          <a:stretch>
            <a:fillRect/>
          </a:stretch>
        </p:blipFill>
        <p:spPr bwMode="auto">
          <a:xfrm>
            <a:off x="2133603" y="1295400"/>
            <a:ext cx="8619540" cy="45259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direction of information travel</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Networks in which the input signal is fed continuously in one direction from connection to connection until it reaches the output layer are called </a:t>
            </a:r>
            <a:r>
              <a:rPr lang="en-US" dirty="0" err="1" smtClean="0">
                <a:solidFill>
                  <a:srgbClr val="FF0000"/>
                </a:solidFill>
              </a:rPr>
              <a:t>feedforward</a:t>
            </a:r>
            <a:r>
              <a:rPr lang="en-US" dirty="0" smtClean="0">
                <a:solidFill>
                  <a:srgbClr val="FF0000"/>
                </a:solidFill>
              </a:rPr>
              <a:t> networks</a:t>
            </a:r>
            <a:r>
              <a:rPr lang="en-US" dirty="0" smtClean="0"/>
              <a:t>. </a:t>
            </a:r>
          </a:p>
          <a:p>
            <a:r>
              <a:rPr lang="en-US" dirty="0" smtClean="0"/>
              <a:t>Networks which allows signals to travel in both directions using loops are called </a:t>
            </a:r>
            <a:r>
              <a:rPr lang="en-US" dirty="0" smtClean="0">
                <a:solidFill>
                  <a:srgbClr val="FF0000"/>
                </a:solidFill>
              </a:rPr>
              <a:t>recurrent networks  </a:t>
            </a:r>
            <a:r>
              <a:rPr lang="en-US" dirty="0" smtClean="0"/>
              <a:t>(or, feedback networks).</a:t>
            </a:r>
          </a:p>
          <a:p>
            <a:r>
              <a:rPr lang="en-US" dirty="0" smtClean="0"/>
              <a:t>Multilayer </a:t>
            </a:r>
            <a:r>
              <a:rPr lang="en-US" dirty="0" err="1" smtClean="0"/>
              <a:t>feedforward</a:t>
            </a:r>
            <a:r>
              <a:rPr lang="en-US" dirty="0" smtClean="0"/>
              <a:t> network, sometimes called the </a:t>
            </a:r>
            <a:r>
              <a:rPr lang="en-US" dirty="0" smtClean="0">
                <a:solidFill>
                  <a:srgbClr val="FF0000"/>
                </a:solidFill>
              </a:rPr>
              <a:t>Multilayer </a:t>
            </a:r>
            <a:r>
              <a:rPr lang="en-US" dirty="0" err="1" smtClean="0">
                <a:solidFill>
                  <a:srgbClr val="FF0000"/>
                </a:solidFill>
              </a:rPr>
              <a:t>Perceptron</a:t>
            </a:r>
            <a:r>
              <a:rPr lang="en-US" dirty="0" smtClean="0">
                <a:solidFill>
                  <a:srgbClr val="FF0000"/>
                </a:solidFill>
              </a:rPr>
              <a:t> (MLP</a:t>
            </a:r>
            <a:r>
              <a:rPr lang="en-US" dirty="0" smtClean="0"/>
              <a:t>), is the de facto standard ANN topology.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number of nodes in each layer</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smtClean="0">
                <a:solidFill>
                  <a:srgbClr val="FF0000"/>
                </a:solidFill>
              </a:rPr>
              <a:t>number of input nodes </a:t>
            </a:r>
            <a:r>
              <a:rPr lang="en-US" dirty="0" smtClean="0"/>
              <a:t>is predetermined by </a:t>
            </a:r>
            <a:r>
              <a:rPr lang="en-US" dirty="0" smtClean="0">
                <a:solidFill>
                  <a:srgbClr val="FF0000"/>
                </a:solidFill>
              </a:rPr>
              <a:t>the number of features </a:t>
            </a:r>
            <a:r>
              <a:rPr lang="en-US" dirty="0" smtClean="0"/>
              <a:t>in the input data. </a:t>
            </a:r>
          </a:p>
          <a:p>
            <a:r>
              <a:rPr lang="en-US" dirty="0" smtClean="0"/>
              <a:t>Similarly, the </a:t>
            </a:r>
            <a:r>
              <a:rPr lang="en-US" dirty="0" smtClean="0">
                <a:solidFill>
                  <a:srgbClr val="FF0000"/>
                </a:solidFill>
              </a:rPr>
              <a:t>number of output nodes </a:t>
            </a:r>
            <a:r>
              <a:rPr lang="en-US" dirty="0" smtClean="0"/>
              <a:t>is predetermined by the number of outcomes to be modeled or the  number of class levels in the outcome. </a:t>
            </a:r>
          </a:p>
          <a:p>
            <a:r>
              <a:rPr lang="en-US" dirty="0" smtClean="0"/>
              <a:t>However, the </a:t>
            </a:r>
            <a:r>
              <a:rPr lang="en-US" dirty="0" smtClean="0">
                <a:solidFill>
                  <a:srgbClr val="FF0000"/>
                </a:solidFill>
              </a:rPr>
              <a:t>number of hidden nodes </a:t>
            </a:r>
            <a:r>
              <a:rPr lang="en-US" dirty="0" smtClean="0"/>
              <a:t>is left to the user to  decide prior to training the model.</a:t>
            </a:r>
          </a:p>
          <a:p>
            <a:r>
              <a:rPr lang="en-US" dirty="0" smtClean="0"/>
              <a:t> There is no reliable rule to determine the number of neurons in the hidden layer. </a:t>
            </a:r>
          </a:p>
          <a:p>
            <a:r>
              <a:rPr lang="en-US" dirty="0" smtClean="0"/>
              <a:t>The appropriate number depends on the number of input nodes, </a:t>
            </a:r>
            <a:r>
              <a:rPr lang="en-US" dirty="0" smtClean="0">
                <a:solidFill>
                  <a:srgbClr val="FF0000"/>
                </a:solidFill>
              </a:rPr>
              <a:t>the amount of training data, the amount of noisy data, and the complexity of the learning task, among many other factors.</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 </a:t>
            </a:r>
            <a:r>
              <a:rPr lang="en-US" dirty="0" err="1" smtClean="0"/>
              <a:t>perceptron</a:t>
            </a:r>
            <a:endParaRPr lang="en-US" dirty="0" smtClean="0"/>
          </a:p>
        </p:txBody>
      </p:sp>
      <p:sp>
        <p:nvSpPr>
          <p:cNvPr id="3" name="Content Placeholder 2"/>
          <p:cNvSpPr>
            <a:spLocks noGrp="1"/>
          </p:cNvSpPr>
          <p:nvPr>
            <p:ph idx="1"/>
          </p:nvPr>
        </p:nvSpPr>
        <p:spPr/>
        <p:txBody>
          <a:bodyPr/>
          <a:lstStyle/>
          <a:p>
            <a:r>
              <a:rPr lang="en-US" dirty="0" smtClean="0"/>
              <a:t>By “learning a perceptron” we mean the process of assigning values to the weights and the threshold  such that the perceptron produces correct output for each of the given training examples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the output at node 4(Activation function is sigmoid )</a:t>
            </a:r>
            <a:endParaRPr lang="en-IN" dirty="0"/>
          </a:p>
        </p:txBody>
      </p:sp>
      <p:pic>
        <p:nvPicPr>
          <p:cNvPr id="4" name="Content Placeholder 3"/>
          <p:cNvPicPr>
            <a:picLocks noGrp="1" noChangeAspect="1"/>
          </p:cNvPicPr>
          <p:nvPr>
            <p:ph idx="1"/>
          </p:nvPr>
        </p:nvPicPr>
        <p:blipFill>
          <a:blip r:embed="rId2"/>
          <a:stretch>
            <a:fillRect/>
          </a:stretch>
        </p:blipFill>
        <p:spPr>
          <a:xfrm>
            <a:off x="2360547" y="1600206"/>
            <a:ext cx="7166108" cy="4525963"/>
          </a:xfrm>
          <a:prstGeom prst="rect">
            <a:avLst/>
          </a:prstGeom>
        </p:spPr>
      </p:pic>
    </p:spTree>
    <p:extLst>
      <p:ext uri="{BB962C8B-B14F-4D97-AF65-F5344CB8AC3E}">
        <p14:creationId xmlns:p14="http://schemas.microsoft.com/office/powerpoint/2010/main" xmlns="" val="2206263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838200" y="228600"/>
            <a:ext cx="10134600" cy="6324600"/>
          </a:xfrm>
          <a:prstGeom prst="rect">
            <a:avLst/>
          </a:prstGeom>
        </p:spPr>
      </p:pic>
    </p:spTree>
    <p:extLst>
      <p:ext uri="{BB962C8B-B14F-4D97-AF65-F5344CB8AC3E}">
        <p14:creationId xmlns:p14="http://schemas.microsoft.com/office/powerpoint/2010/main" xmlns="" val="104723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question</a:t>
            </a:r>
            <a:endParaRPr lang="en-IN" dirty="0"/>
          </a:p>
        </p:txBody>
      </p:sp>
      <p:pic>
        <p:nvPicPr>
          <p:cNvPr id="4" name="Content Placeholder 3"/>
          <p:cNvPicPr>
            <a:picLocks noGrp="1" noChangeAspect="1"/>
          </p:cNvPicPr>
          <p:nvPr>
            <p:ph idx="1"/>
          </p:nvPr>
        </p:nvPicPr>
        <p:blipFill>
          <a:blip r:embed="rId2"/>
          <a:stretch>
            <a:fillRect/>
          </a:stretch>
        </p:blipFill>
        <p:spPr>
          <a:xfrm>
            <a:off x="990600" y="2148692"/>
            <a:ext cx="9124950" cy="4252119"/>
          </a:xfrm>
          <a:prstGeom prst="rect">
            <a:avLst/>
          </a:prstGeom>
        </p:spPr>
      </p:pic>
    </p:spTree>
    <p:extLst>
      <p:ext uri="{BB962C8B-B14F-4D97-AF65-F5344CB8AC3E}">
        <p14:creationId xmlns:p14="http://schemas.microsoft.com/office/powerpoint/2010/main" xmlns="" val="394959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Neuron</a:t>
            </a:r>
            <a:br>
              <a:rPr lang="en-US" dirty="0" smtClean="0"/>
            </a:br>
            <a:endParaRPr lang="en-US" dirty="0"/>
          </a:p>
        </p:txBody>
      </p:sp>
      <p:sp>
        <p:nvSpPr>
          <p:cNvPr id="3" name="Content Placeholder 2"/>
          <p:cNvSpPr>
            <a:spLocks noGrp="1"/>
          </p:cNvSpPr>
          <p:nvPr>
            <p:ph idx="1"/>
          </p:nvPr>
        </p:nvSpPr>
        <p:spPr/>
        <p:txBody>
          <a:bodyPr/>
          <a:lstStyle/>
          <a:p>
            <a:r>
              <a:rPr lang="en-US" dirty="0" smtClean="0"/>
              <a:t>An </a:t>
            </a:r>
            <a:r>
              <a:rPr lang="en-US" dirty="0"/>
              <a:t>artificial neuron is a mathematical function based on a model of biological neurons, where each neuron takes inputs, weighs them separately, sums them up and passes this sum through a nonlinear function to produce output.</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 Neuron in a Neural Network</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smtClean="0">
                <a:hlinkClick r:id="rId2"/>
              </a:rPr>
              <a:t>bias neuron</a:t>
            </a:r>
            <a:r>
              <a:rPr lang="en-US" dirty="0" smtClean="0"/>
              <a:t> is a special neuron added to each layer in the neural network, which simply stores the value of 1. </a:t>
            </a:r>
          </a:p>
          <a:p>
            <a:r>
              <a:rPr lang="en-US" dirty="0" smtClean="0"/>
              <a:t>This makes it possible to move or “translate” the activation function left or right on the graph.</a:t>
            </a:r>
          </a:p>
          <a:p>
            <a:r>
              <a:rPr lang="en-US" dirty="0" smtClean="0"/>
              <a:t>Without a bias neuron, each neuron takes the input and multiplies it by a weight, with nothing else added to the equation. </a:t>
            </a:r>
          </a:p>
          <a:p>
            <a:r>
              <a:rPr lang="en-US" dirty="0" smtClean="0"/>
              <a:t>So, for example, it is not possible to input a value of 0 and output 2. </a:t>
            </a:r>
          </a:p>
          <a:p>
            <a:r>
              <a:rPr lang="en-US" dirty="0" smtClean="0"/>
              <a:t>In many cases, it is necessary to move the entire activation function to the left or right to generate the required output values—this is made possible by the bias.</a:t>
            </a:r>
          </a:p>
          <a:p>
            <a:r>
              <a:rPr lang="en-US" dirty="0" smtClean="0"/>
              <a:t>Although neural networks can work without bias neurons, in reality, they are almost always added, and their weights are estimated as part of the overall model.</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066800" y="457200"/>
            <a:ext cx="9220201" cy="5486400"/>
          </a:xfrm>
          <a:prstGeom prst="rect">
            <a:avLst/>
          </a:prstGeom>
          <a:noFill/>
          <a:ln w="9525">
            <a:noFill/>
            <a:miter lim="800000"/>
            <a:headEnd/>
            <a:tailEnd/>
          </a:ln>
          <a:effectLst/>
        </p:spPr>
      </p:pic>
      <p:sp>
        <p:nvSpPr>
          <p:cNvPr id="6" name="TextBox 5"/>
          <p:cNvSpPr txBox="1"/>
          <p:nvPr/>
        </p:nvSpPr>
        <p:spPr>
          <a:xfrm>
            <a:off x="6629400" y="1219200"/>
            <a:ext cx="2667000" cy="1384995"/>
          </a:xfrm>
          <a:prstGeom prst="rect">
            <a:avLst/>
          </a:prstGeom>
          <a:noFill/>
        </p:spPr>
        <p:txBody>
          <a:bodyPr wrap="square" rtlCol="0">
            <a:spAutoFit/>
          </a:bodyPr>
          <a:lstStyle/>
          <a:p>
            <a:pPr marL="342900" indent="-342900">
              <a:buAutoNum type="alphaLcParenR"/>
            </a:pPr>
            <a:r>
              <a:rPr lang="en-US" sz="2800" dirty="0" smtClean="0">
                <a:solidFill>
                  <a:srgbClr val="FF0000"/>
                </a:solidFill>
              </a:rPr>
              <a:t>OR</a:t>
            </a:r>
          </a:p>
          <a:p>
            <a:pPr marL="342900" indent="-342900">
              <a:buAutoNum type="alphaLcParenR"/>
            </a:pPr>
            <a:r>
              <a:rPr lang="en-US" sz="2800" dirty="0" smtClean="0">
                <a:solidFill>
                  <a:srgbClr val="FF0000"/>
                </a:solidFill>
              </a:rPr>
              <a:t>AND</a:t>
            </a:r>
          </a:p>
          <a:p>
            <a:pPr marL="342900" indent="-342900">
              <a:buAutoNum type="alphaLcParenR"/>
            </a:pPr>
            <a:r>
              <a:rPr lang="en-US" sz="2800" dirty="0" smtClean="0">
                <a:solidFill>
                  <a:srgbClr val="FF0000"/>
                </a:solidFill>
              </a:rPr>
              <a:t>NAND                                                      </a:t>
            </a:r>
            <a:endParaRPr lang="en-US" sz="2800"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38201" y="609612"/>
            <a:ext cx="10286999" cy="464819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743200" y="2438400"/>
            <a:ext cx="6096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819400" y="3810000"/>
            <a:ext cx="6096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743200" y="5181600"/>
            <a:ext cx="6096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0" y="3429000"/>
            <a:ext cx="9906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2" idx="6"/>
          </p:cNvCxnSpPr>
          <p:nvPr/>
        </p:nvCxnSpPr>
        <p:spPr>
          <a:xfrm>
            <a:off x="3352800" y="2781300"/>
            <a:ext cx="1981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000" y="4114800"/>
            <a:ext cx="1905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52800" y="4495800"/>
            <a:ext cx="1981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19400" y="2514600"/>
            <a:ext cx="381000" cy="307777"/>
          </a:xfrm>
          <a:prstGeom prst="rect">
            <a:avLst/>
          </a:prstGeom>
          <a:noFill/>
        </p:spPr>
        <p:txBody>
          <a:bodyPr wrap="square" rtlCol="0">
            <a:spAutoFit/>
          </a:bodyPr>
          <a:lstStyle/>
          <a:p>
            <a:r>
              <a:rPr lang="en-US" sz="1400" dirty="0" smtClean="0"/>
              <a:t>+1</a:t>
            </a:r>
            <a:endParaRPr lang="en-US" sz="1400" dirty="0"/>
          </a:p>
        </p:txBody>
      </p:sp>
      <p:sp>
        <p:nvSpPr>
          <p:cNvPr id="13" name="TextBox 12"/>
          <p:cNvSpPr txBox="1"/>
          <p:nvPr/>
        </p:nvSpPr>
        <p:spPr>
          <a:xfrm>
            <a:off x="2971800" y="3962400"/>
            <a:ext cx="381000" cy="307777"/>
          </a:xfrm>
          <a:prstGeom prst="rect">
            <a:avLst/>
          </a:prstGeom>
          <a:noFill/>
        </p:spPr>
        <p:txBody>
          <a:bodyPr wrap="square" rtlCol="0">
            <a:spAutoFit/>
          </a:bodyPr>
          <a:lstStyle/>
          <a:p>
            <a:r>
              <a:rPr lang="en-US" sz="1400" dirty="0" smtClean="0"/>
              <a:t>x1</a:t>
            </a:r>
            <a:endParaRPr lang="en-US" sz="1400" dirty="0"/>
          </a:p>
        </p:txBody>
      </p:sp>
      <p:sp>
        <p:nvSpPr>
          <p:cNvPr id="14" name="TextBox 13"/>
          <p:cNvSpPr txBox="1"/>
          <p:nvPr/>
        </p:nvSpPr>
        <p:spPr>
          <a:xfrm>
            <a:off x="5638800" y="3810000"/>
            <a:ext cx="533400" cy="307777"/>
          </a:xfrm>
          <a:prstGeom prst="rect">
            <a:avLst/>
          </a:prstGeom>
          <a:noFill/>
        </p:spPr>
        <p:txBody>
          <a:bodyPr wrap="square" rtlCol="0">
            <a:spAutoFit/>
          </a:bodyPr>
          <a:lstStyle/>
          <a:p>
            <a:r>
              <a:rPr lang="en-US" sz="1400" dirty="0" smtClean="0"/>
              <a:t>H(x)</a:t>
            </a:r>
            <a:endParaRPr lang="en-US" sz="1400" dirty="0"/>
          </a:p>
        </p:txBody>
      </p:sp>
      <p:cxnSp>
        <p:nvCxnSpPr>
          <p:cNvPr id="16" name="Straight Arrow Connector 15"/>
          <p:cNvCxnSpPr>
            <a:stCxn id="5" idx="3"/>
          </p:cNvCxnSpPr>
          <p:nvPr/>
        </p:nvCxnSpPr>
        <p:spPr>
          <a:xfrm>
            <a:off x="6324600" y="40005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95600" y="5334000"/>
            <a:ext cx="381000" cy="307777"/>
          </a:xfrm>
          <a:prstGeom prst="rect">
            <a:avLst/>
          </a:prstGeom>
          <a:noFill/>
        </p:spPr>
        <p:txBody>
          <a:bodyPr wrap="square" rtlCol="0">
            <a:spAutoFit/>
          </a:bodyPr>
          <a:lstStyle/>
          <a:p>
            <a:r>
              <a:rPr lang="en-US" sz="1400" dirty="0" smtClean="0"/>
              <a:t>x2</a:t>
            </a:r>
            <a:endParaRPr lang="en-US" sz="1400" dirty="0"/>
          </a:p>
        </p:txBody>
      </p:sp>
      <p:sp>
        <p:nvSpPr>
          <p:cNvPr id="18" name="TextBox 17"/>
          <p:cNvSpPr txBox="1"/>
          <p:nvPr/>
        </p:nvSpPr>
        <p:spPr>
          <a:xfrm>
            <a:off x="3962400" y="2667000"/>
            <a:ext cx="381000" cy="307777"/>
          </a:xfrm>
          <a:prstGeom prst="rect">
            <a:avLst/>
          </a:prstGeom>
          <a:noFill/>
        </p:spPr>
        <p:txBody>
          <a:bodyPr wrap="square" rtlCol="0">
            <a:spAutoFit/>
          </a:bodyPr>
          <a:lstStyle/>
          <a:p>
            <a:r>
              <a:rPr lang="en-US" sz="1400" dirty="0" smtClean="0"/>
              <a:t>-1</a:t>
            </a:r>
            <a:endParaRPr lang="en-US" sz="1400" dirty="0"/>
          </a:p>
        </p:txBody>
      </p:sp>
      <p:sp>
        <p:nvSpPr>
          <p:cNvPr id="19" name="TextBox 18"/>
          <p:cNvSpPr txBox="1"/>
          <p:nvPr/>
        </p:nvSpPr>
        <p:spPr>
          <a:xfrm>
            <a:off x="3962400" y="3733800"/>
            <a:ext cx="381000" cy="307777"/>
          </a:xfrm>
          <a:prstGeom prst="rect">
            <a:avLst/>
          </a:prstGeom>
          <a:noFill/>
        </p:spPr>
        <p:txBody>
          <a:bodyPr wrap="square" rtlCol="0">
            <a:spAutoFit/>
          </a:bodyPr>
          <a:lstStyle/>
          <a:p>
            <a:r>
              <a:rPr lang="en-US" sz="1400" dirty="0" smtClean="0"/>
              <a:t>+5</a:t>
            </a:r>
            <a:endParaRPr lang="en-US" sz="1400" dirty="0"/>
          </a:p>
        </p:txBody>
      </p:sp>
      <p:sp>
        <p:nvSpPr>
          <p:cNvPr id="20" name="TextBox 19"/>
          <p:cNvSpPr txBox="1"/>
          <p:nvPr/>
        </p:nvSpPr>
        <p:spPr>
          <a:xfrm>
            <a:off x="4114800" y="4648200"/>
            <a:ext cx="381000" cy="307777"/>
          </a:xfrm>
          <a:prstGeom prst="rect">
            <a:avLst/>
          </a:prstGeom>
          <a:noFill/>
        </p:spPr>
        <p:txBody>
          <a:bodyPr wrap="square" rtlCol="0">
            <a:spAutoFit/>
          </a:bodyPr>
          <a:lstStyle/>
          <a:p>
            <a:r>
              <a:rPr lang="en-US" sz="1400" dirty="0" smtClean="0"/>
              <a:t>+5</a:t>
            </a:r>
            <a:endParaRPr lang="en-US" sz="1400" dirty="0"/>
          </a:p>
        </p:txBody>
      </p:sp>
      <p:sp>
        <p:nvSpPr>
          <p:cNvPr id="21" name="Rectangle 20"/>
          <p:cNvSpPr/>
          <p:nvPr/>
        </p:nvSpPr>
        <p:spPr>
          <a:xfrm>
            <a:off x="1752600" y="457200"/>
            <a:ext cx="8839200" cy="923330"/>
          </a:xfrm>
          <a:prstGeom prst="rect">
            <a:avLst/>
          </a:prstGeom>
        </p:spPr>
        <p:txBody>
          <a:bodyPr wrap="square">
            <a:spAutoFit/>
          </a:bodyPr>
          <a:lstStyle/>
          <a:p>
            <a:r>
              <a:rPr lang="en-US" dirty="0" smtClean="0"/>
              <a:t>The neural network given bellow takes two binary valued inputs   x1,x2  {0,1} and the activation function is the binary threshold function . Which of the logical functions does it compute?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Answer</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124200" y="838200"/>
            <a:ext cx="5486400" cy="56388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Training feed forward network by back propagation</a:t>
            </a:r>
            <a:endParaRPr lang="en-US" dirty="0"/>
          </a:p>
        </p:txBody>
      </p:sp>
      <p:sp>
        <p:nvSpPr>
          <p:cNvPr id="3" name="Content Placeholder 2"/>
          <p:cNvSpPr>
            <a:spLocks noGrp="1"/>
          </p:cNvSpPr>
          <p:nvPr>
            <p:ph idx="1"/>
          </p:nvPr>
        </p:nvSpPr>
        <p:spPr/>
        <p:txBody>
          <a:bodyPr>
            <a:normAutofit/>
          </a:bodyPr>
          <a:lstStyle/>
          <a:p>
            <a:pPr>
              <a:buNone/>
            </a:pPr>
            <a:r>
              <a:rPr lang="en-US" dirty="0"/>
              <a:t> </a:t>
            </a:r>
          </a:p>
          <a:p>
            <a:pPr>
              <a:buNone/>
            </a:pPr>
            <a:r>
              <a:rPr lang="en-US" dirty="0"/>
              <a:t> </a:t>
            </a:r>
            <a:r>
              <a:rPr lang="en-US" dirty="0" smtClean="0"/>
              <a:t>There </a:t>
            </a:r>
            <a:r>
              <a:rPr lang="en-US" dirty="0"/>
              <a:t>are many different kinds of neural networks and neural network algorithms. </a:t>
            </a:r>
            <a:endParaRPr lang="en-US" dirty="0" smtClean="0"/>
          </a:p>
          <a:p>
            <a:pPr>
              <a:buNone/>
            </a:pPr>
            <a:endParaRPr lang="en-US" dirty="0" smtClean="0"/>
          </a:p>
          <a:p>
            <a:pPr>
              <a:buNone/>
            </a:pPr>
            <a:r>
              <a:rPr lang="en-US" dirty="0" smtClean="0"/>
              <a:t>The </a:t>
            </a:r>
            <a:r>
              <a:rPr lang="en-US" dirty="0"/>
              <a:t>most popular neural network algorithm is </a:t>
            </a:r>
            <a:r>
              <a:rPr lang="en-US" b="1" i="1" dirty="0" err="1"/>
              <a:t>backpropagation</a:t>
            </a:r>
            <a:r>
              <a:rPr lang="en-US" b="1" dirty="0"/>
              <a:t>,</a:t>
            </a:r>
            <a:r>
              <a:rPr lang="en-US" dirty="0"/>
              <a:t> which gained repute in the 1980s.</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 propagation algorithm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a:t>
            </a:r>
          </a:p>
          <a:p>
            <a:pPr>
              <a:buNone/>
            </a:pPr>
            <a:r>
              <a:rPr lang="en-US" dirty="0"/>
              <a:t> </a:t>
            </a:r>
          </a:p>
          <a:p>
            <a:r>
              <a:rPr lang="en-US" b="1" dirty="0"/>
              <a:t>The </a:t>
            </a:r>
            <a:r>
              <a:rPr lang="en-US" b="1" dirty="0" err="1"/>
              <a:t>backpropagation</a:t>
            </a:r>
            <a:r>
              <a:rPr lang="en-US" b="1" dirty="0"/>
              <a:t> algorithm performs learning on a </a:t>
            </a:r>
            <a:r>
              <a:rPr lang="en-US" b="1" i="1" dirty="0"/>
              <a:t>multilayer</a:t>
            </a:r>
            <a:r>
              <a:rPr lang="en-US" b="1" dirty="0"/>
              <a:t> </a:t>
            </a:r>
            <a:r>
              <a:rPr lang="en-US" b="1" i="1" dirty="0"/>
              <a:t>feed-forward </a:t>
            </a:r>
            <a:r>
              <a:rPr lang="en-US" b="1" dirty="0"/>
              <a:t>neural network.</a:t>
            </a:r>
            <a:endParaRPr lang="en-US" dirty="0"/>
          </a:p>
          <a:p>
            <a:pPr>
              <a:buNone/>
            </a:pPr>
            <a:r>
              <a:rPr lang="en-US" dirty="0"/>
              <a:t> </a:t>
            </a:r>
          </a:p>
          <a:p>
            <a:r>
              <a:rPr lang="en-US" dirty="0"/>
              <a:t>It iteratively learns a set of weights for prediction of the class label of </a:t>
            </a:r>
            <a:r>
              <a:rPr lang="en-US" dirty="0" err="1"/>
              <a:t>tuples</a:t>
            </a:r>
            <a:r>
              <a:rPr lang="en-US" dirty="0"/>
              <a:t>.</a:t>
            </a:r>
          </a:p>
          <a:p>
            <a:pPr>
              <a:buNone/>
            </a:pPr>
            <a:r>
              <a:rPr lang="en-US" dirty="0"/>
              <a:t> </a:t>
            </a:r>
          </a:p>
          <a:p>
            <a:r>
              <a:rPr lang="en-US" dirty="0"/>
              <a:t>A </a:t>
            </a:r>
            <a:r>
              <a:rPr lang="en-US" b="1" dirty="0"/>
              <a:t>multilayer feed-forward</a:t>
            </a:r>
            <a:r>
              <a:rPr lang="en-US" dirty="0"/>
              <a:t> neural network consists of an </a:t>
            </a:r>
            <a:r>
              <a:rPr lang="en-US" i="1" dirty="0"/>
              <a:t>input layer</a:t>
            </a:r>
            <a:r>
              <a:rPr lang="en-US" dirty="0"/>
              <a:t>, one or more </a:t>
            </a:r>
            <a:r>
              <a:rPr lang="en-US" i="1" dirty="0"/>
              <a:t>hidden layers</a:t>
            </a:r>
            <a:r>
              <a:rPr lang="en-US" dirty="0"/>
              <a:t>, and an</a:t>
            </a:r>
            <a:r>
              <a:rPr lang="en-US" i="1" dirty="0"/>
              <a:t> output layer</a:t>
            </a:r>
            <a:r>
              <a:rPr lang="en-US" dirty="0"/>
              <a:t>.</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extLst>
          </a:blip>
          <a:srcRect/>
          <a:stretch>
            <a:fillRect/>
          </a:stretch>
        </p:blipFill>
        <p:spPr bwMode="auto">
          <a:xfrm>
            <a:off x="638079" y="1600206"/>
            <a:ext cx="10611042" cy="4525963"/>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783087" y="2209800"/>
            <a:ext cx="6655593"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tabLst>
                <a:tab pos="630238" algn="l"/>
              </a:tabLst>
            </a:pPr>
            <a:r>
              <a:rPr lang="en-US" dirty="0"/>
              <a:t>Each layer is made up of units.</a:t>
            </a:r>
          </a:p>
          <a:p>
            <a:pPr>
              <a:buNone/>
              <a:tabLst>
                <a:tab pos="630238" algn="l"/>
              </a:tabLst>
            </a:pPr>
            <a:r>
              <a:rPr lang="en-US" dirty="0"/>
              <a:t> </a:t>
            </a:r>
          </a:p>
          <a:p>
            <a:pPr>
              <a:tabLst>
                <a:tab pos="630238" algn="l"/>
              </a:tabLst>
            </a:pPr>
            <a:r>
              <a:rPr lang="en-US" dirty="0"/>
              <a:t>The inputs to the network correspond to the attributes measured for each training </a:t>
            </a:r>
            <a:r>
              <a:rPr lang="en-US" dirty="0" err="1"/>
              <a:t>tuple</a:t>
            </a:r>
            <a:r>
              <a:rPr lang="en-US" dirty="0"/>
              <a:t>. </a:t>
            </a:r>
            <a:endParaRPr lang="en-US" dirty="0" smtClean="0"/>
          </a:p>
          <a:p>
            <a:pPr>
              <a:tabLst>
                <a:tab pos="630238" algn="l"/>
              </a:tabLst>
            </a:pPr>
            <a:r>
              <a:rPr lang="en-US" dirty="0" smtClean="0"/>
              <a:t>The </a:t>
            </a:r>
            <a:r>
              <a:rPr lang="en-US" dirty="0"/>
              <a:t>inputs are fed simultaneously into the units </a:t>
            </a:r>
            <a:r>
              <a:rPr lang="en-US" dirty="0" err="1"/>
              <a:t>mak-ing</a:t>
            </a:r>
            <a:r>
              <a:rPr lang="en-US" dirty="0"/>
              <a:t> up the </a:t>
            </a:r>
            <a:r>
              <a:rPr lang="en-US" b="1" dirty="0"/>
              <a:t>input layer</a:t>
            </a:r>
            <a:r>
              <a:rPr lang="en-US" dirty="0"/>
              <a:t>.</a:t>
            </a:r>
          </a:p>
          <a:p>
            <a:pPr>
              <a:buNone/>
              <a:tabLst>
                <a:tab pos="630238" algn="l"/>
              </a:tabLst>
            </a:pPr>
            <a:r>
              <a:rPr lang="en-US" dirty="0"/>
              <a:t> </a:t>
            </a:r>
          </a:p>
          <a:p>
            <a:pPr>
              <a:tabLst>
                <a:tab pos="630238" algn="l"/>
              </a:tabLst>
            </a:pPr>
            <a:r>
              <a:rPr lang="en-US" dirty="0"/>
              <a:t>These inputs pass through the input layer and are then weighted and fed </a:t>
            </a:r>
            <a:r>
              <a:rPr lang="en-US" dirty="0" smtClean="0"/>
              <a:t>simultaneously to </a:t>
            </a:r>
            <a:r>
              <a:rPr lang="en-US" dirty="0"/>
              <a:t>a second layer of “</a:t>
            </a:r>
            <a:r>
              <a:rPr lang="en-US" dirty="0" err="1"/>
              <a:t>neuronlike</a:t>
            </a:r>
            <a:r>
              <a:rPr lang="en-US" dirty="0"/>
              <a:t>” units, known as a </a:t>
            </a:r>
            <a:r>
              <a:rPr lang="en-US" b="1" dirty="0"/>
              <a:t>hidden layer</a:t>
            </a:r>
            <a:r>
              <a:rPr lang="en-US" dirty="0"/>
              <a:t>.</a:t>
            </a:r>
          </a:p>
          <a:p>
            <a:pPr>
              <a:buNone/>
              <a:tabLst>
                <a:tab pos="630238" algn="l"/>
              </a:tabLst>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a:t>Biological</a:t>
            </a:r>
            <a:r>
              <a:rPr lang="fr-FR" dirty="0"/>
              <a:t> </a:t>
            </a:r>
            <a:r>
              <a:rPr lang="fr-FR" dirty="0" err="1"/>
              <a:t>Neuron</a:t>
            </a:r>
            <a:r>
              <a:rPr lang="fr-FR" dirty="0"/>
              <a:t> vs. </a:t>
            </a:r>
            <a:r>
              <a:rPr lang="fr-FR" dirty="0" err="1"/>
              <a:t>Artificial</a:t>
            </a:r>
            <a:r>
              <a:rPr lang="fr-FR" dirty="0"/>
              <a:t> </a:t>
            </a:r>
            <a:r>
              <a:rPr lang="fr-FR" dirty="0" err="1"/>
              <a:t>Neuron</a:t>
            </a:r>
            <a:r>
              <a:rPr lang="fr-FR" dirty="0"/>
              <a:t/>
            </a:r>
            <a:br>
              <a:rPr lang="fr-FR"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9200" y="1295400"/>
            <a:ext cx="9982200" cy="4572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tabLst>
                <a:tab pos="630238" algn="l"/>
              </a:tabLst>
            </a:pPr>
            <a:r>
              <a:rPr lang="en-US" dirty="0" smtClean="0"/>
              <a:t>The </a:t>
            </a:r>
            <a:r>
              <a:rPr lang="en-US" dirty="0"/>
              <a:t>number of hidden layers is arbitrary, although in practice, usually only one is used. </a:t>
            </a:r>
            <a:endParaRPr lang="en-US" dirty="0" smtClean="0"/>
          </a:p>
          <a:p>
            <a:pPr>
              <a:tabLst>
                <a:tab pos="630238" algn="l"/>
              </a:tabLst>
            </a:pPr>
            <a:r>
              <a:rPr lang="en-US" dirty="0" smtClean="0"/>
              <a:t>The </a:t>
            </a:r>
            <a:r>
              <a:rPr lang="en-US" dirty="0"/>
              <a:t>weighted outputs of the last hidden layer are input to units making up the </a:t>
            </a:r>
            <a:r>
              <a:rPr lang="en-US" b="1" dirty="0"/>
              <a:t>output</a:t>
            </a:r>
            <a:r>
              <a:rPr lang="en-US" dirty="0"/>
              <a:t> </a:t>
            </a:r>
            <a:r>
              <a:rPr lang="en-US" b="1" dirty="0"/>
              <a:t>layer</a:t>
            </a:r>
            <a:r>
              <a:rPr lang="en-US" dirty="0"/>
              <a:t>, which emits the network’s prediction for given </a:t>
            </a:r>
            <a:r>
              <a:rPr lang="en-US" dirty="0" err="1"/>
              <a:t>tuples</a:t>
            </a:r>
            <a:r>
              <a:rPr lang="en-US" dirty="0"/>
              <a:t>.</a:t>
            </a:r>
          </a:p>
          <a:p>
            <a:pPr>
              <a:tabLst>
                <a:tab pos="630238" algn="l"/>
              </a:tabLst>
            </a:pPr>
            <a:endParaRPr lang="en-US" dirty="0"/>
          </a:p>
          <a:p>
            <a:pPr>
              <a:tabLst>
                <a:tab pos="630238" algn="l"/>
              </a:tabLst>
            </a:pPr>
            <a:r>
              <a:rPr lang="en-US" dirty="0"/>
              <a:t>The units in the input layer are called </a:t>
            </a:r>
            <a:r>
              <a:rPr lang="en-US" b="1" dirty="0"/>
              <a:t>input units</a:t>
            </a:r>
            <a:r>
              <a:rPr lang="en-US" dirty="0"/>
              <a:t>.</a:t>
            </a:r>
          </a:p>
          <a:p>
            <a:pPr>
              <a:buNone/>
              <a:tabLst>
                <a:tab pos="630238" algn="l"/>
              </a:tabLst>
            </a:pPr>
            <a:r>
              <a:rPr lang="en-US" dirty="0"/>
              <a:t> </a:t>
            </a:r>
          </a:p>
          <a:p>
            <a:pPr>
              <a:tabLst>
                <a:tab pos="630238" algn="l"/>
              </a:tabLst>
            </a:pPr>
            <a:r>
              <a:rPr lang="en-US" dirty="0"/>
              <a:t>The units in the hidden layers and output layer are sometimes referred to as </a:t>
            </a:r>
            <a:r>
              <a:rPr lang="en-US" b="1" dirty="0" err="1"/>
              <a:t>neurodes</a:t>
            </a:r>
            <a:r>
              <a:rPr lang="en-US" dirty="0"/>
              <a:t>, due to their symbolic biological basis, or as </a:t>
            </a:r>
            <a:r>
              <a:rPr lang="en-US" b="1" dirty="0"/>
              <a:t>output units</a:t>
            </a:r>
            <a:r>
              <a:rPr lang="en-US" dirty="0"/>
              <a:t>.</a:t>
            </a:r>
          </a:p>
          <a:p>
            <a:pPr>
              <a:tabLst>
                <a:tab pos="630238" algn="l"/>
              </a:tabLst>
            </a:pPr>
            <a:endParaRPr lang="en-US" dirty="0"/>
          </a:p>
          <a:p>
            <a:pPr>
              <a:tabLst>
                <a:tab pos="630238" algn="l"/>
              </a:tabLst>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88720" y="274645"/>
            <a:ext cx="10104120" cy="755143"/>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err="1" smtClean="0">
                <a:solidFill>
                  <a:srgbClr val="696464"/>
                </a:solidFill>
                <a:latin typeface="Times New Roman" pitchFamily="16" charset="0"/>
                <a:cs typeface="Times New Roman" pitchFamily="16" charset="0"/>
              </a:rPr>
              <a:t>Perceptron</a:t>
            </a:r>
            <a:r>
              <a:rPr lang="en-GB" sz="4000" dirty="0" smtClean="0">
                <a:solidFill>
                  <a:srgbClr val="696464"/>
                </a:solidFill>
                <a:latin typeface="Times New Roman" pitchFamily="16" charset="0"/>
                <a:cs typeface="Times New Roman" pitchFamily="16" charset="0"/>
              </a:rPr>
              <a:t>  Learning –(trial‐and‐error )</a:t>
            </a:r>
            <a:endParaRPr lang="en-GB" sz="4000" dirty="0">
              <a:solidFill>
                <a:srgbClr val="696464"/>
              </a:solidFill>
              <a:latin typeface="Times New Roman" pitchFamily="16" charset="0"/>
              <a:cs typeface="Times New Roman" pitchFamily="16" charset="0"/>
            </a:endParaRPr>
          </a:p>
        </p:txBody>
      </p:sp>
      <p:sp>
        <p:nvSpPr>
          <p:cNvPr id="40962" name="Text Box 2"/>
          <p:cNvSpPr txBox="1">
            <a:spLocks noChangeArrowheads="1"/>
          </p:cNvSpPr>
          <p:nvPr/>
        </p:nvSpPr>
        <p:spPr bwMode="auto">
          <a:xfrm>
            <a:off x="594360" y="1524000"/>
            <a:ext cx="10698480" cy="472598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a:solidFill>
                  <a:srgbClr val="000000"/>
                </a:solidFill>
                <a:latin typeface="Times New Roman" pitchFamily="16" charset="0"/>
                <a:cs typeface="Times New Roman" pitchFamily="16" charset="0"/>
              </a:rPr>
              <a:t>Continuous process of:</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a:solidFill>
                  <a:srgbClr val="000000"/>
                </a:solidFill>
                <a:latin typeface="Times New Roman" pitchFamily="16" charset="0"/>
                <a:cs typeface="Times New Roman" pitchFamily="16" charset="0"/>
              </a:rPr>
              <a:t>Trial:</a:t>
            </a:r>
          </a:p>
          <a:p>
            <a:pPr marL="546100" lvl="1" indent="-228600">
              <a:lnSpc>
                <a:spcPct val="100000"/>
              </a:lnSpc>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ea typeface="HG Mincho Light J" charset="0"/>
                <a:cs typeface="HG Mincho Light J" charset="0"/>
              </a:rPr>
              <a:t>Processing an input to produce an output (In terms of ANN: Compute the output function of a given input)</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a:solidFill>
                  <a:srgbClr val="000000"/>
                </a:solidFill>
                <a:latin typeface="Times New Roman" pitchFamily="16" charset="0"/>
                <a:cs typeface="Times New Roman" pitchFamily="16" charset="0"/>
              </a:rPr>
              <a:t>Evaluate:</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a:solidFill>
                  <a:srgbClr val="000000"/>
                </a:solidFill>
                <a:ea typeface="HG Mincho Light J" charset="0"/>
                <a:cs typeface="HG Mincho Light J" charset="0"/>
              </a:rPr>
              <a:t>Evaluating this output by </a:t>
            </a:r>
            <a:r>
              <a:rPr lang="en-GB" sz="2600" dirty="0">
                <a:solidFill>
                  <a:srgbClr val="000000"/>
                </a:solidFill>
                <a:ea typeface="HG Mincho Light J" charset="0"/>
                <a:cs typeface="HG Mincho Light J" charset="0"/>
              </a:rPr>
              <a:t>comparing the actual output with the expected output.</a:t>
            </a:r>
          </a:p>
          <a:p>
            <a:pPr marL="546100" lvl="1" indent="-228600">
              <a:lnSpc>
                <a:spcPct val="100000"/>
              </a:lnSpc>
              <a:spcBef>
                <a:spcPts val="375"/>
              </a:spcBef>
              <a:buClr>
                <a:srgbClr val="9B2D1F"/>
              </a:buClr>
              <a:buSzPct val="8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a:solidFill>
                  <a:srgbClr val="000000"/>
                </a:solidFill>
                <a:latin typeface="Times New Roman" pitchFamily="16" charset="0"/>
                <a:cs typeface="Times New Roman" pitchFamily="16" charset="0"/>
              </a:rPr>
              <a:t>Adjust:</a:t>
            </a:r>
          </a:p>
          <a:p>
            <a:pPr marL="546100" lvl="1" indent="-228600">
              <a:lnSpc>
                <a:spcPct val="100000"/>
              </a:lnSpc>
              <a:spcBef>
                <a:spcPts val="375"/>
              </a:spcBef>
              <a:buClr>
                <a:srgbClr val="9B2D1F"/>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a:solidFill>
                  <a:srgbClr val="000000"/>
                </a:solidFill>
                <a:ea typeface="HG Mincho Light J" charset="0"/>
                <a:cs typeface="HG Mincho Light J" charset="0"/>
              </a:rPr>
              <a:t>Adjust the </a:t>
            </a:r>
            <a:r>
              <a:rPr lang="en-GB" sz="3200" dirty="0" smtClean="0">
                <a:solidFill>
                  <a:srgbClr val="000000"/>
                </a:solidFill>
                <a:ea typeface="HG Mincho Light J" charset="0"/>
                <a:cs typeface="HG Mincho Light J" charset="0"/>
              </a:rPr>
              <a:t>weights  and bias</a:t>
            </a:r>
            <a:endParaRPr lang="en-GB" sz="3200" dirty="0">
              <a:solidFill>
                <a:srgbClr val="000000"/>
              </a:solidFill>
              <a:ea typeface="HG Mincho Light J" charset="0"/>
              <a:cs typeface="HG Mincho Light J"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Backpropagation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pPr>
              <a:buNone/>
            </a:pPr>
            <a:endParaRPr lang="en-US" dirty="0"/>
          </a:p>
          <a:p>
            <a:r>
              <a:rPr lang="en-US" sz="9600" dirty="0" err="1"/>
              <a:t>Backpropagation</a:t>
            </a:r>
            <a:r>
              <a:rPr lang="en-US" sz="9600" dirty="0"/>
              <a:t> learns by iteratively processing a data set of training </a:t>
            </a:r>
            <a:r>
              <a:rPr lang="en-US" sz="9600" dirty="0" err="1"/>
              <a:t>tuples</a:t>
            </a:r>
            <a:r>
              <a:rPr lang="en-US" sz="9600" dirty="0"/>
              <a:t>, comparing the network’s prediction for each </a:t>
            </a:r>
            <a:r>
              <a:rPr lang="en-US" sz="9600" dirty="0" err="1"/>
              <a:t>tuple</a:t>
            </a:r>
            <a:r>
              <a:rPr lang="en-US" sz="9600" dirty="0"/>
              <a:t> with the actual known </a:t>
            </a:r>
            <a:r>
              <a:rPr lang="en-US" sz="9600" i="1" dirty="0"/>
              <a:t>target</a:t>
            </a:r>
            <a:r>
              <a:rPr lang="en-US" sz="9600" dirty="0"/>
              <a:t> value</a:t>
            </a:r>
            <a:r>
              <a:rPr lang="en-US" sz="9600" dirty="0" smtClean="0"/>
              <a:t>.</a:t>
            </a:r>
          </a:p>
          <a:p>
            <a:endParaRPr lang="en-US" sz="9600" dirty="0" smtClean="0"/>
          </a:p>
          <a:p>
            <a:r>
              <a:rPr lang="en-US" sz="9600" dirty="0" smtClean="0"/>
              <a:t> </a:t>
            </a:r>
            <a:r>
              <a:rPr lang="en-US" sz="9600" dirty="0"/>
              <a:t>The target value may be the known class label of the training </a:t>
            </a:r>
            <a:r>
              <a:rPr lang="en-US" sz="9600" dirty="0" err="1"/>
              <a:t>tuple</a:t>
            </a:r>
            <a:r>
              <a:rPr lang="en-US" sz="9600" dirty="0"/>
              <a:t> (for classification problems) or a continuous value (for prediction).</a:t>
            </a:r>
          </a:p>
          <a:p>
            <a:pPr>
              <a:buNone/>
            </a:pPr>
            <a:r>
              <a:rPr lang="en-US" sz="9600" dirty="0"/>
              <a:t> </a:t>
            </a:r>
          </a:p>
          <a:p>
            <a:r>
              <a:rPr lang="en-US" sz="9600" dirty="0"/>
              <a:t>For each training </a:t>
            </a:r>
            <a:r>
              <a:rPr lang="en-US" sz="9600" dirty="0" err="1"/>
              <a:t>tuple</a:t>
            </a:r>
            <a:r>
              <a:rPr lang="en-US" sz="9600" dirty="0"/>
              <a:t>, the weights are modified so as to minimize the mean squared error between the network’s prediction and the actual target value.</a:t>
            </a:r>
          </a:p>
          <a:p>
            <a:pPr>
              <a:buNone/>
            </a:pPr>
            <a:r>
              <a:rPr lang="en-US" sz="9600" dirty="0"/>
              <a:t> </a:t>
            </a:r>
          </a:p>
          <a:p>
            <a:r>
              <a:rPr lang="en-US" sz="9600" dirty="0"/>
              <a:t>These modifications are made in the “backwards” direction, that is, from the output layer, through each hidden layer down to the first hidden layer (hence the name </a:t>
            </a:r>
            <a:r>
              <a:rPr lang="en-US" sz="9600" i="1" dirty="0" err="1"/>
              <a:t>backpropagation</a:t>
            </a:r>
            <a:r>
              <a:rPr lang="en-US" sz="9600" dirty="0"/>
              <a:t>).. The algorithm is summarized in below.</a:t>
            </a:r>
          </a:p>
          <a:p>
            <a:pPr>
              <a:buNone/>
            </a:pPr>
            <a:r>
              <a:rPr lang="en-US" sz="5100" dirty="0"/>
              <a:t> </a:t>
            </a:r>
          </a:p>
          <a:p>
            <a:endParaRPr lang="en-US" sz="5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 </a:t>
            </a:r>
            <a:r>
              <a:rPr lang="en-US" b="1" dirty="0" err="1" smtClean="0"/>
              <a:t>Backpropagation</a:t>
            </a:r>
            <a:r>
              <a:rPr lang="en-US" b="1" dirty="0" smtClean="0"/>
              <a:t>.</a:t>
            </a:r>
            <a:endParaRPr lang="en-US" dirty="0"/>
          </a:p>
        </p:txBody>
      </p:sp>
      <p:sp>
        <p:nvSpPr>
          <p:cNvPr id="3" name="Content Placeholder 2"/>
          <p:cNvSpPr>
            <a:spLocks noGrp="1"/>
          </p:cNvSpPr>
          <p:nvPr>
            <p:ph idx="1"/>
          </p:nvPr>
        </p:nvSpPr>
        <p:spPr/>
        <p:txBody>
          <a:bodyPr>
            <a:noAutofit/>
          </a:bodyPr>
          <a:lstStyle/>
          <a:p>
            <a:pPr>
              <a:buNone/>
            </a:pPr>
            <a:r>
              <a:rPr lang="en-US" sz="2400" dirty="0" smtClean="0"/>
              <a:t>The steps involved are expressed in terms of inputs, outputs, and errors. The steps are described below.</a:t>
            </a:r>
          </a:p>
          <a:p>
            <a:pPr>
              <a:buNone/>
            </a:pPr>
            <a:r>
              <a:rPr lang="en-US" sz="2400" dirty="0" smtClean="0"/>
              <a:t>Neural </a:t>
            </a:r>
            <a:r>
              <a:rPr lang="en-US" sz="2400" dirty="0"/>
              <a:t>network learning for classification or</a:t>
            </a:r>
            <a:r>
              <a:rPr lang="en-US" sz="2400" b="1" dirty="0"/>
              <a:t> </a:t>
            </a:r>
            <a:r>
              <a:rPr lang="en-US" sz="2400" dirty="0"/>
              <a:t>prediction, using the </a:t>
            </a:r>
            <a:r>
              <a:rPr lang="en-US" sz="2400" dirty="0" err="1"/>
              <a:t>backpropagation</a:t>
            </a:r>
            <a:r>
              <a:rPr lang="en-US" sz="2400" dirty="0"/>
              <a:t> algorithm.</a:t>
            </a:r>
          </a:p>
          <a:p>
            <a:pPr>
              <a:buNone/>
            </a:pPr>
            <a:r>
              <a:rPr lang="en-US" sz="2800" b="1" u="sng" dirty="0"/>
              <a:t>  </a:t>
            </a:r>
            <a:r>
              <a:rPr lang="en-US" sz="2800" b="1" u="sng" dirty="0" smtClean="0"/>
              <a:t>Input</a:t>
            </a:r>
            <a:r>
              <a:rPr lang="en-US" sz="2800" b="1" u="sng" dirty="0"/>
              <a:t>:</a:t>
            </a:r>
          </a:p>
          <a:p>
            <a:pPr>
              <a:buNone/>
            </a:pPr>
            <a:r>
              <a:rPr lang="en-US" sz="2400" dirty="0"/>
              <a:t>  </a:t>
            </a:r>
            <a:r>
              <a:rPr lang="en-US" sz="2400" i="1" dirty="0" smtClean="0">
                <a:solidFill>
                  <a:srgbClr val="FF0000"/>
                </a:solidFill>
              </a:rPr>
              <a:t>D</a:t>
            </a:r>
            <a:r>
              <a:rPr lang="en-US" sz="2400" dirty="0" smtClean="0"/>
              <a:t>, </a:t>
            </a:r>
            <a:r>
              <a:rPr lang="en-US" sz="2400" dirty="0"/>
              <a:t>a data set consisting of the training </a:t>
            </a:r>
            <a:r>
              <a:rPr lang="en-US" sz="2400" dirty="0" err="1"/>
              <a:t>tuples</a:t>
            </a:r>
            <a:r>
              <a:rPr lang="en-US" sz="2400" dirty="0"/>
              <a:t> and their associated target</a:t>
            </a:r>
            <a:r>
              <a:rPr lang="en-US" sz="2400" i="1" dirty="0"/>
              <a:t> </a:t>
            </a:r>
            <a:r>
              <a:rPr lang="en-US" sz="2400" dirty="0"/>
              <a:t>values;</a:t>
            </a:r>
          </a:p>
          <a:p>
            <a:pPr>
              <a:buNone/>
            </a:pPr>
            <a:r>
              <a:rPr lang="en-US" sz="2400" dirty="0">
                <a:solidFill>
                  <a:srgbClr val="FF0000"/>
                </a:solidFill>
              </a:rPr>
              <a:t> </a:t>
            </a:r>
            <a:r>
              <a:rPr lang="en-US" sz="2400" i="1" dirty="0" smtClean="0">
                <a:solidFill>
                  <a:srgbClr val="FF0000"/>
                </a:solidFill>
              </a:rPr>
              <a:t>l</a:t>
            </a:r>
            <a:r>
              <a:rPr lang="en-US" sz="2400" dirty="0" smtClean="0"/>
              <a:t>, </a:t>
            </a:r>
            <a:r>
              <a:rPr lang="en-US" sz="2400" dirty="0"/>
              <a:t>the learning rate;</a:t>
            </a:r>
          </a:p>
          <a:p>
            <a:pPr>
              <a:buNone/>
            </a:pPr>
            <a:r>
              <a:rPr lang="en-US" sz="2400" dirty="0"/>
              <a:t>  </a:t>
            </a:r>
            <a:r>
              <a:rPr lang="en-US" sz="2400" i="1" dirty="0" smtClean="0"/>
              <a:t>network</a:t>
            </a:r>
            <a:r>
              <a:rPr lang="en-US" sz="2400" dirty="0"/>
              <a:t>, a multilayer feed-forward network</a:t>
            </a:r>
            <a:r>
              <a:rPr lang="en-US" sz="2400" dirty="0" smtClean="0"/>
              <a:t>.</a:t>
            </a:r>
          </a:p>
          <a:p>
            <a:pPr>
              <a:buNone/>
            </a:pPr>
            <a:endParaRPr lang="en-US" sz="2400" dirty="0"/>
          </a:p>
          <a:p>
            <a:pPr>
              <a:buNone/>
            </a:pPr>
            <a:r>
              <a:rPr lang="en-US" sz="2400" dirty="0"/>
              <a:t>  </a:t>
            </a:r>
            <a:r>
              <a:rPr lang="en-US" sz="2400" b="1" dirty="0" smtClean="0"/>
              <a:t>Output</a:t>
            </a:r>
            <a:r>
              <a:rPr lang="en-US" sz="2400" b="1" dirty="0"/>
              <a:t>: </a:t>
            </a:r>
            <a:r>
              <a:rPr lang="en-US" sz="2400" dirty="0"/>
              <a:t>A trained neural network.</a:t>
            </a:r>
          </a:p>
          <a:p>
            <a:pPr>
              <a:buNone/>
            </a:pPr>
            <a:endParaRPr 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extLst>
              <a:ext uri="{28A0092B-C50C-407E-A947-70E740481C1C}"/>
            </a:extLst>
          </a:blip>
          <a:srcRect/>
          <a:stretch>
            <a:fillRect/>
          </a:stretch>
        </p:blipFill>
        <p:spPr bwMode="auto">
          <a:xfrm>
            <a:off x="609604" y="304800"/>
            <a:ext cx="10820401" cy="65532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 STEPS </a:t>
            </a:r>
            <a:endParaRPr lang="en-US" dirty="0"/>
          </a:p>
        </p:txBody>
      </p:sp>
      <p:sp>
        <p:nvSpPr>
          <p:cNvPr id="3" name="Content Placeholder 2"/>
          <p:cNvSpPr>
            <a:spLocks noGrp="1"/>
          </p:cNvSpPr>
          <p:nvPr>
            <p:ph idx="1"/>
          </p:nvPr>
        </p:nvSpPr>
        <p:spPr/>
        <p:txBody>
          <a:bodyPr>
            <a:normAutofit/>
          </a:bodyPr>
          <a:lstStyle/>
          <a:p>
            <a:pPr marL="971550" lvl="1" indent="-514350">
              <a:buFont typeface="+mj-lt"/>
              <a:buAutoNum type="arabicPeriod"/>
            </a:pPr>
            <a:r>
              <a:rPr lang="en-US" b="1" dirty="0"/>
              <a:t>Initialize the </a:t>
            </a:r>
            <a:r>
              <a:rPr lang="en-US" b="1" dirty="0" smtClean="0"/>
              <a:t>weights:</a:t>
            </a:r>
          </a:p>
          <a:p>
            <a:pPr marL="971550" lvl="1" indent="-514350">
              <a:buFont typeface="+mj-lt"/>
              <a:buAutoNum type="arabicPeriod"/>
            </a:pPr>
            <a:endParaRPr lang="en-US" b="1" dirty="0" smtClean="0"/>
          </a:p>
          <a:p>
            <a:pPr marL="971550" lvl="1" indent="-514350">
              <a:buFont typeface="+mj-lt"/>
              <a:buAutoNum type="arabicPeriod"/>
            </a:pPr>
            <a:r>
              <a:rPr lang="en-US" b="1" dirty="0" smtClean="0"/>
              <a:t>Propagate the inputs forward</a:t>
            </a:r>
          </a:p>
          <a:p>
            <a:pPr marL="971550" lvl="1" indent="-514350">
              <a:buFont typeface="+mj-lt"/>
              <a:buAutoNum type="arabicPeriod"/>
            </a:pPr>
            <a:endParaRPr lang="en-US" sz="1600" b="1" dirty="0"/>
          </a:p>
          <a:p>
            <a:pPr marL="971550" lvl="1" indent="-514350">
              <a:buFont typeface="+mj-lt"/>
              <a:buAutoNum type="arabicPeriod"/>
            </a:pPr>
            <a:r>
              <a:rPr lang="en-US" b="1" dirty="0" smtClean="0"/>
              <a:t> </a:t>
            </a:r>
            <a:r>
              <a:rPr lang="en-US" b="1" dirty="0" err="1" smtClean="0"/>
              <a:t>Backpropagate</a:t>
            </a:r>
            <a:r>
              <a:rPr lang="en-US" b="1" dirty="0" smtClean="0"/>
              <a:t> the error</a:t>
            </a:r>
          </a:p>
          <a:p>
            <a:pPr marL="971550" lvl="1" indent="-514350">
              <a:buFont typeface="+mj-lt"/>
              <a:buAutoNum type="arabicPeriod"/>
            </a:pPr>
            <a:endParaRPr lang="en-US" sz="1600" b="1" dirty="0" smtClean="0"/>
          </a:p>
          <a:p>
            <a:pPr marL="971550" lvl="1" indent="-514350">
              <a:buFont typeface="+mj-lt"/>
              <a:buAutoNum type="arabicPeriod"/>
            </a:pPr>
            <a:endParaRPr lang="en-US" sz="1600" b="1" dirty="0"/>
          </a:p>
          <a:p>
            <a:pPr marL="971550" lvl="1" indent="-514350">
              <a:buFont typeface="+mj-lt"/>
              <a:buAutoNum type="arabicPeriod"/>
            </a:pPr>
            <a:r>
              <a:rPr lang="en-US" b="1" dirty="0" smtClean="0"/>
              <a:t> Terminating condition</a:t>
            </a:r>
            <a:r>
              <a:rPr lang="en-US" dirty="0" smtClean="0"/>
              <a:t> </a:t>
            </a:r>
            <a:r>
              <a:rPr lang="en-US" b="1" dirty="0" smtClean="0"/>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 STEPS </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b="1" dirty="0" smtClean="0"/>
          </a:p>
          <a:p>
            <a:r>
              <a:rPr lang="en-US" b="1" dirty="0" smtClean="0"/>
              <a:t> </a:t>
            </a:r>
            <a:r>
              <a:rPr lang="en-US" dirty="0"/>
              <a:t>The weights in the network are initialized to small random </a:t>
            </a:r>
            <a:r>
              <a:rPr lang="en-US" dirty="0" smtClean="0"/>
              <a:t>numbers</a:t>
            </a:r>
            <a:r>
              <a:rPr lang="en-US" b="1" dirty="0" smtClean="0"/>
              <a:t> </a:t>
            </a:r>
            <a:r>
              <a:rPr lang="en-US" dirty="0"/>
              <a:t>(e.g., ranging from </a:t>
            </a:r>
            <a:r>
              <a:rPr lang="en-US" dirty="0" smtClean="0"/>
              <a:t>-1.0 </a:t>
            </a:r>
            <a:r>
              <a:rPr lang="en-US" dirty="0"/>
              <a:t>to </a:t>
            </a:r>
            <a:r>
              <a:rPr lang="en-US" dirty="0" smtClean="0"/>
              <a:t>1.0</a:t>
            </a:r>
            <a:r>
              <a:rPr lang="en-US" dirty="0"/>
              <a:t>, or </a:t>
            </a:r>
            <a:r>
              <a:rPr lang="en-US" dirty="0" smtClean="0"/>
              <a:t>-0.5 </a:t>
            </a:r>
            <a:r>
              <a:rPr lang="en-US" dirty="0"/>
              <a:t>to </a:t>
            </a:r>
            <a:r>
              <a:rPr lang="en-US" dirty="0" smtClean="0"/>
              <a:t>0.5</a:t>
            </a:r>
            <a:r>
              <a:rPr lang="en-US" dirty="0"/>
              <a:t>).</a:t>
            </a:r>
            <a:endParaRPr lang="en-US" sz="2800" dirty="0"/>
          </a:p>
          <a:p>
            <a:pPr>
              <a:buNone/>
            </a:pPr>
            <a:r>
              <a:rPr lang="en-US" dirty="0"/>
              <a:t> </a:t>
            </a:r>
            <a:endParaRPr lang="en-US" sz="4000" dirty="0"/>
          </a:p>
          <a:p>
            <a:r>
              <a:rPr lang="en-US" dirty="0"/>
              <a:t>Each unit has a </a:t>
            </a:r>
            <a:r>
              <a:rPr lang="en-US" i="1" dirty="0"/>
              <a:t>bias</a:t>
            </a:r>
            <a:r>
              <a:rPr lang="en-US" dirty="0"/>
              <a:t> associated with it, as explained below. The biases are similarly initialized to small random numbers.</a:t>
            </a:r>
            <a:endParaRPr lang="en-US" sz="2800" dirty="0"/>
          </a:p>
          <a:p>
            <a:pPr>
              <a:buNone/>
            </a:pPr>
            <a:r>
              <a:rPr lang="en-US" dirty="0"/>
              <a:t> </a:t>
            </a:r>
            <a:endParaRPr lang="en-US" sz="4000" dirty="0"/>
          </a:p>
          <a:p>
            <a:r>
              <a:rPr lang="en-US" dirty="0"/>
              <a:t>Each training </a:t>
            </a:r>
            <a:r>
              <a:rPr lang="en-US" dirty="0" err="1"/>
              <a:t>tuple</a:t>
            </a:r>
            <a:r>
              <a:rPr lang="en-US" dirty="0"/>
              <a:t>, </a:t>
            </a:r>
            <a:r>
              <a:rPr lang="en-US" b="1" i="1" dirty="0"/>
              <a:t>X</a:t>
            </a:r>
            <a:r>
              <a:rPr lang="en-US" dirty="0"/>
              <a:t>, is processed by the following steps.</a:t>
            </a:r>
            <a:endParaRPr lang="en-US" sz="2800" dirty="0"/>
          </a:p>
          <a:p>
            <a:pPr>
              <a:buNone/>
            </a:pPr>
            <a:r>
              <a:rPr lang="en-US" dirty="0"/>
              <a:t> </a:t>
            </a:r>
            <a:endParaRPr lang="en-US" sz="4000" dirty="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Propagate the inputs forward: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a:t> </a:t>
            </a:r>
          </a:p>
          <a:p>
            <a:r>
              <a:rPr lang="en-US" sz="8000" dirty="0"/>
              <a:t>First, the training </a:t>
            </a:r>
            <a:r>
              <a:rPr lang="en-US" sz="8000" dirty="0" err="1"/>
              <a:t>tuple</a:t>
            </a:r>
            <a:r>
              <a:rPr lang="en-US" sz="8000" dirty="0"/>
              <a:t> is fed to the input layer of the network.</a:t>
            </a:r>
          </a:p>
          <a:p>
            <a:pPr>
              <a:buNone/>
            </a:pPr>
            <a:r>
              <a:rPr lang="en-US" sz="8000" dirty="0"/>
              <a:t> </a:t>
            </a:r>
          </a:p>
          <a:p>
            <a:r>
              <a:rPr lang="en-US" sz="8000" dirty="0"/>
              <a:t>The inputs pass through the input units, unchanged.</a:t>
            </a:r>
          </a:p>
          <a:p>
            <a:pPr>
              <a:buNone/>
            </a:pPr>
            <a:r>
              <a:rPr lang="en-US" sz="8000" dirty="0"/>
              <a:t> </a:t>
            </a:r>
          </a:p>
          <a:p>
            <a:r>
              <a:rPr lang="en-US" sz="8000" dirty="0"/>
              <a:t>That is, for an input unit, </a:t>
            </a:r>
            <a:r>
              <a:rPr lang="en-US" sz="8000" i="1" dirty="0"/>
              <a:t>j</a:t>
            </a:r>
            <a:r>
              <a:rPr lang="en-US" sz="8000" dirty="0"/>
              <a:t>, its output, </a:t>
            </a:r>
            <a:r>
              <a:rPr lang="en-US" sz="8000" i="1" dirty="0"/>
              <a:t>O</a:t>
            </a:r>
            <a:r>
              <a:rPr lang="en-US" sz="8000" dirty="0"/>
              <a:t> </a:t>
            </a:r>
            <a:r>
              <a:rPr lang="en-US" sz="8000" i="1" baseline="-25000" dirty="0"/>
              <a:t>j</a:t>
            </a:r>
            <a:r>
              <a:rPr lang="en-US" sz="8000" dirty="0"/>
              <a:t>, is equal to its input value, </a:t>
            </a:r>
            <a:r>
              <a:rPr lang="en-US" sz="8000" i="1" dirty="0" err="1"/>
              <a:t>I</a:t>
            </a:r>
            <a:r>
              <a:rPr lang="en-US" sz="8000" i="1" baseline="-25000" dirty="0" err="1"/>
              <a:t>j</a:t>
            </a:r>
            <a:r>
              <a:rPr lang="en-US" sz="8000" dirty="0"/>
              <a:t>.</a:t>
            </a:r>
          </a:p>
          <a:p>
            <a:pPr>
              <a:buNone/>
            </a:pPr>
            <a:r>
              <a:rPr lang="en-US" sz="8000" dirty="0"/>
              <a:t> </a:t>
            </a:r>
          </a:p>
          <a:p>
            <a:r>
              <a:rPr lang="en-US" sz="8000" dirty="0"/>
              <a:t>Next, the net input and output of each unit in the hidden and output layers are computed.</a:t>
            </a:r>
          </a:p>
          <a:p>
            <a:pPr>
              <a:buNone/>
            </a:pPr>
            <a:r>
              <a:rPr lang="en-US" sz="8000" dirty="0"/>
              <a:t> </a:t>
            </a:r>
          </a:p>
          <a:p>
            <a:r>
              <a:rPr lang="en-US" sz="8000" dirty="0"/>
              <a:t>The net input to a unit in the hidden or output layers is computed as a linear combination of its inputs. Consider the figure </a:t>
            </a:r>
            <a:r>
              <a:rPr lang="en-US" sz="8000" dirty="0" smtClean="0"/>
              <a:t>below</a:t>
            </a:r>
            <a:endParaRPr lang="en-US" sz="8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Propagate the inputs forward:</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en-US" sz="2800" dirty="0"/>
              <a:t>Each such unit has a number of inputs to it that are, in fact, the outputs of the units </a:t>
            </a:r>
            <a:r>
              <a:rPr lang="en-US" sz="2800" dirty="0" smtClean="0"/>
              <a:t>connected  to </a:t>
            </a:r>
            <a:r>
              <a:rPr lang="en-US" sz="2800" dirty="0"/>
              <a:t>it in the previous layer.</a:t>
            </a:r>
          </a:p>
          <a:p>
            <a:pPr>
              <a:buNone/>
            </a:pPr>
            <a:r>
              <a:rPr lang="en-US" sz="2800" dirty="0"/>
              <a:t> </a:t>
            </a:r>
            <a:r>
              <a:rPr lang="en-US" sz="2800" dirty="0" smtClean="0"/>
              <a:t>Each </a:t>
            </a:r>
            <a:r>
              <a:rPr lang="en-US" sz="2800" dirty="0"/>
              <a:t>connection has a weight.</a:t>
            </a:r>
          </a:p>
          <a:p>
            <a:pPr>
              <a:buNone/>
            </a:pPr>
            <a:r>
              <a:rPr lang="en-US" sz="2800" dirty="0"/>
              <a:t> </a:t>
            </a:r>
            <a:r>
              <a:rPr lang="en-US" sz="2800" b="1" dirty="0" smtClean="0"/>
              <a:t>Given </a:t>
            </a:r>
            <a:r>
              <a:rPr lang="en-US" sz="2800" b="1" dirty="0"/>
              <a:t>a unit </a:t>
            </a:r>
            <a:r>
              <a:rPr lang="en-US" sz="2800" b="1" i="1" dirty="0"/>
              <a:t>j</a:t>
            </a:r>
            <a:r>
              <a:rPr lang="en-US" sz="2800" b="1" dirty="0"/>
              <a:t> in a hidden or output layer, the net input, </a:t>
            </a:r>
            <a:r>
              <a:rPr lang="en-US" sz="2800" b="1" i="1" dirty="0" err="1"/>
              <a:t>I</a:t>
            </a:r>
            <a:r>
              <a:rPr lang="en-US" sz="2800" b="1" i="1" baseline="-25000" dirty="0" err="1"/>
              <a:t>j</a:t>
            </a:r>
            <a:r>
              <a:rPr lang="en-US" sz="2800" b="1" dirty="0"/>
              <a:t>, to unit </a:t>
            </a:r>
            <a:r>
              <a:rPr lang="en-US" sz="2800" b="1" i="1" dirty="0"/>
              <a:t>j</a:t>
            </a:r>
            <a:r>
              <a:rPr lang="en-US" sz="2800" b="1" dirty="0"/>
              <a:t> is</a:t>
            </a:r>
          </a:p>
          <a:p>
            <a:pPr>
              <a:buNone/>
            </a:pPr>
            <a:r>
              <a:rPr lang="en-US" sz="2800" b="1" dirty="0"/>
              <a:t> </a:t>
            </a:r>
            <a:r>
              <a:rPr lang="en-US" sz="2800" b="1" i="1" dirty="0" err="1" smtClean="0">
                <a:solidFill>
                  <a:srgbClr val="FF0000"/>
                </a:solidFill>
              </a:rPr>
              <a:t>I</a:t>
            </a:r>
            <a:r>
              <a:rPr lang="en-US" sz="2800" b="1" i="1" baseline="-25000" dirty="0" err="1" smtClean="0">
                <a:solidFill>
                  <a:srgbClr val="FF0000"/>
                </a:solidFill>
              </a:rPr>
              <a:t>j</a:t>
            </a:r>
            <a:r>
              <a:rPr lang="en-US" sz="2800" b="1" i="1" baseline="-25000" dirty="0" smtClean="0">
                <a:solidFill>
                  <a:srgbClr val="FF0000"/>
                </a:solidFill>
              </a:rPr>
              <a:t>=</a:t>
            </a:r>
            <a:r>
              <a:rPr lang="en-US" sz="2800" b="1" i="1" dirty="0" smtClean="0">
                <a:solidFill>
                  <a:srgbClr val="FF0000"/>
                </a:solidFill>
              </a:rPr>
              <a:t> </a:t>
            </a:r>
            <a:r>
              <a:rPr lang="en-US" sz="2800" b="1" baseline="-25000" dirty="0" smtClean="0">
                <a:solidFill>
                  <a:srgbClr val="FF0000"/>
                </a:solidFill>
              </a:rPr>
              <a:t>∑</a:t>
            </a:r>
            <a:r>
              <a:rPr lang="en-US" sz="2800" b="1" i="1" dirty="0" err="1" smtClean="0">
                <a:solidFill>
                  <a:srgbClr val="FF0000"/>
                </a:solidFill>
              </a:rPr>
              <a:t>w</a:t>
            </a:r>
            <a:r>
              <a:rPr lang="en-US" sz="2800" b="1" i="1" baseline="-25000" dirty="0" err="1" smtClean="0">
                <a:solidFill>
                  <a:srgbClr val="FF0000"/>
                </a:solidFill>
              </a:rPr>
              <a:t>i</a:t>
            </a:r>
            <a:r>
              <a:rPr lang="en-US" sz="2800" b="1" i="1" baseline="-25000" dirty="0" smtClean="0">
                <a:solidFill>
                  <a:srgbClr val="FF0000"/>
                </a:solidFill>
              </a:rPr>
              <a:t> </a:t>
            </a:r>
            <a:r>
              <a:rPr lang="en-US" sz="2800" b="1" i="1" baseline="-25000" dirty="0" err="1" smtClean="0">
                <a:solidFill>
                  <a:srgbClr val="FF0000"/>
                </a:solidFill>
              </a:rPr>
              <a:t>J</a:t>
            </a:r>
            <a:r>
              <a:rPr lang="en-US" sz="2800" b="1" i="1" dirty="0" err="1" smtClean="0">
                <a:solidFill>
                  <a:srgbClr val="FF0000"/>
                </a:solidFill>
              </a:rPr>
              <a:t>O</a:t>
            </a:r>
            <a:r>
              <a:rPr lang="en-US" sz="2800" b="1" i="1" baseline="-25000" dirty="0" err="1" smtClean="0">
                <a:solidFill>
                  <a:srgbClr val="FF0000"/>
                </a:solidFill>
              </a:rPr>
              <a:t>i</a:t>
            </a:r>
            <a:r>
              <a:rPr lang="en-US" sz="2800" b="1" i="1" dirty="0" smtClean="0">
                <a:solidFill>
                  <a:srgbClr val="FF0000"/>
                </a:solidFill>
              </a:rPr>
              <a:t> </a:t>
            </a:r>
            <a:r>
              <a:rPr lang="en-US" sz="2800" b="1" dirty="0">
                <a:solidFill>
                  <a:srgbClr val="FF0000"/>
                </a:solidFill>
              </a:rPr>
              <a:t>+</a:t>
            </a:r>
            <a:r>
              <a:rPr lang="en-US" sz="2800" b="1" i="1" dirty="0">
                <a:solidFill>
                  <a:srgbClr val="FF0000"/>
                </a:solidFill>
              </a:rPr>
              <a:t> </a:t>
            </a:r>
            <a:r>
              <a:rPr lang="en-US" sz="2800" b="1" dirty="0" err="1">
                <a:solidFill>
                  <a:srgbClr val="FF0000"/>
                </a:solidFill>
              </a:rPr>
              <a:t>θ</a:t>
            </a:r>
            <a:r>
              <a:rPr lang="en-US" sz="2800" b="1" i="1" baseline="-25000" dirty="0" err="1">
                <a:solidFill>
                  <a:srgbClr val="FF0000"/>
                </a:solidFill>
              </a:rPr>
              <a:t>j</a:t>
            </a:r>
            <a:r>
              <a:rPr lang="en-US" sz="2800" b="1" dirty="0">
                <a:solidFill>
                  <a:srgbClr val="FF0000"/>
                </a:solidFill>
              </a:rPr>
              <a:t>;</a:t>
            </a:r>
          </a:p>
          <a:p>
            <a:pPr>
              <a:buNone/>
            </a:pPr>
            <a:r>
              <a:rPr lang="en-US" sz="2800" dirty="0"/>
              <a:t> </a:t>
            </a:r>
            <a:r>
              <a:rPr lang="en-US" sz="2800" dirty="0" smtClean="0"/>
              <a:t>where </a:t>
            </a:r>
            <a:r>
              <a:rPr lang="en-US" sz="2800" i="1" dirty="0" err="1"/>
              <a:t>w</a:t>
            </a:r>
            <a:r>
              <a:rPr lang="en-US" sz="2800" i="1" baseline="-25000" dirty="0" err="1"/>
              <a:t>i</a:t>
            </a:r>
            <a:r>
              <a:rPr lang="en-US" sz="2800" i="1" baseline="-25000" dirty="0"/>
              <a:t> j</a:t>
            </a:r>
            <a:r>
              <a:rPr lang="en-US" sz="2800" dirty="0"/>
              <a:t> is the weight of the connection from unit </a:t>
            </a:r>
            <a:r>
              <a:rPr lang="en-US" sz="2800" i="1" dirty="0" err="1"/>
              <a:t>i</a:t>
            </a:r>
            <a:r>
              <a:rPr lang="en-US" sz="2800" dirty="0"/>
              <a:t> in the previous layer to unit </a:t>
            </a:r>
            <a:r>
              <a:rPr lang="en-US" sz="2800" i="1" dirty="0"/>
              <a:t>j</a:t>
            </a:r>
            <a:r>
              <a:rPr lang="en-US" sz="2800" dirty="0"/>
              <a:t>;</a:t>
            </a:r>
          </a:p>
          <a:p>
            <a:pPr>
              <a:buNone/>
            </a:pPr>
            <a:r>
              <a:rPr lang="en-US" sz="2800" dirty="0"/>
              <a:t> </a:t>
            </a:r>
            <a:r>
              <a:rPr lang="en-US" sz="2800" i="1" dirty="0" err="1" smtClean="0"/>
              <a:t>O</a:t>
            </a:r>
            <a:r>
              <a:rPr lang="en-US" sz="2800" i="1" baseline="-25000" dirty="0" err="1" smtClean="0"/>
              <a:t>i</a:t>
            </a:r>
            <a:r>
              <a:rPr lang="en-US" sz="2800" i="1" dirty="0" smtClean="0"/>
              <a:t> </a:t>
            </a:r>
            <a:r>
              <a:rPr lang="en-US" sz="2800" dirty="0"/>
              <a:t>is the output of unit</a:t>
            </a:r>
            <a:r>
              <a:rPr lang="en-US" sz="2800" i="1" dirty="0"/>
              <a:t> </a:t>
            </a:r>
            <a:r>
              <a:rPr lang="en-US" sz="2800" i="1" dirty="0" err="1"/>
              <a:t>i</a:t>
            </a:r>
            <a:r>
              <a:rPr lang="en-US" sz="2800" i="1" dirty="0"/>
              <a:t> </a:t>
            </a:r>
            <a:r>
              <a:rPr lang="en-US" sz="2800" dirty="0"/>
              <a:t>from the previous layer;</a:t>
            </a:r>
          </a:p>
          <a:p>
            <a:pPr>
              <a:buNone/>
            </a:pPr>
            <a:r>
              <a:rPr lang="en-US" sz="2800" dirty="0"/>
              <a:t> </a:t>
            </a:r>
            <a:r>
              <a:rPr lang="en-US" sz="2800" dirty="0" err="1" smtClean="0"/>
              <a:t>θ</a:t>
            </a:r>
            <a:r>
              <a:rPr lang="en-US" sz="2800" i="1" baseline="-25000" dirty="0" err="1" smtClean="0"/>
              <a:t>j</a:t>
            </a:r>
            <a:r>
              <a:rPr lang="en-US" sz="2800" dirty="0" smtClean="0"/>
              <a:t> </a:t>
            </a:r>
            <a:r>
              <a:rPr lang="en-US" sz="2800" dirty="0"/>
              <a:t>is the </a:t>
            </a:r>
            <a:r>
              <a:rPr lang="en-US" sz="2800" b="1" dirty="0"/>
              <a:t>bias</a:t>
            </a:r>
            <a:r>
              <a:rPr lang="en-US" sz="2800" dirty="0"/>
              <a:t> of the unit.</a:t>
            </a:r>
          </a:p>
          <a:p>
            <a:pPr>
              <a:buNone/>
            </a:pPr>
            <a:endParaRPr lang="en-US" sz="1600" dirty="0"/>
          </a:p>
          <a:p>
            <a:pPr>
              <a:buNone/>
            </a:pPr>
            <a:r>
              <a:rPr lang="en-US" sz="1600" dirty="0"/>
              <a:t> </a:t>
            </a:r>
          </a:p>
          <a:p>
            <a:pPr>
              <a:buNone/>
            </a:pPr>
            <a:r>
              <a:rPr lang="en-US" sz="1600" dirty="0"/>
              <a:t> </a:t>
            </a:r>
          </a:p>
          <a:p>
            <a:pPr>
              <a:buNone/>
            </a:pPr>
            <a:r>
              <a:rPr lang="en-US" sz="1600" dirty="0"/>
              <a:t> </a:t>
            </a:r>
          </a:p>
          <a:p>
            <a:pPr>
              <a:buNone/>
            </a:pPr>
            <a:endParaRPr lang="en-US"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Propagate the inputs forward:</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en-US" sz="1400" dirty="0"/>
              <a:t>The bias acts as a threshold in that it serves to vary the activity of the unit.</a:t>
            </a:r>
          </a:p>
          <a:p>
            <a:pPr>
              <a:buNone/>
            </a:pPr>
            <a:r>
              <a:rPr lang="en-US" sz="1400" dirty="0"/>
              <a:t> </a:t>
            </a:r>
          </a:p>
          <a:p>
            <a:pPr>
              <a:buNone/>
            </a:pPr>
            <a:r>
              <a:rPr lang="en-US" sz="1400" dirty="0"/>
              <a:t>Each unit in the hidden and output layers takes its net input and then applies an </a:t>
            </a:r>
            <a:r>
              <a:rPr lang="en-US" sz="1400" b="1" dirty="0" smtClean="0"/>
              <a:t>activation</a:t>
            </a:r>
            <a:r>
              <a:rPr lang="en-US" sz="1400" dirty="0" smtClean="0"/>
              <a:t> </a:t>
            </a:r>
            <a:r>
              <a:rPr lang="en-US" sz="1400" dirty="0"/>
              <a:t>function</a:t>
            </a:r>
          </a:p>
          <a:p>
            <a:pPr>
              <a:buNone/>
            </a:pPr>
            <a:r>
              <a:rPr lang="en-US" sz="1400" dirty="0"/>
              <a:t> </a:t>
            </a:r>
          </a:p>
          <a:p>
            <a:pPr>
              <a:buNone/>
            </a:pPr>
            <a:r>
              <a:rPr lang="en-US" sz="1400" dirty="0"/>
              <a:t>The function symbolizes the activation with unit </a:t>
            </a:r>
            <a:r>
              <a:rPr lang="en-US" sz="1400" i="1" dirty="0"/>
              <a:t>j.</a:t>
            </a:r>
            <a:endParaRPr lang="en-US" sz="1400" dirty="0"/>
          </a:p>
          <a:p>
            <a:pPr>
              <a:buNone/>
            </a:pPr>
            <a:r>
              <a:rPr lang="en-US" sz="1400" dirty="0"/>
              <a:t> </a:t>
            </a:r>
          </a:p>
          <a:p>
            <a:pPr algn="just">
              <a:buNone/>
            </a:pPr>
            <a:r>
              <a:rPr lang="en-US" sz="1400" dirty="0"/>
              <a:t>The </a:t>
            </a:r>
            <a:r>
              <a:rPr lang="en-US" sz="1400" b="1" dirty="0"/>
              <a:t>logistic</a:t>
            </a:r>
            <a:r>
              <a:rPr lang="en-US" sz="1400" dirty="0"/>
              <a:t>, or </a:t>
            </a:r>
            <a:r>
              <a:rPr lang="en-US" sz="1400" b="1" dirty="0"/>
              <a:t>sigmoid,</a:t>
            </a:r>
            <a:r>
              <a:rPr lang="en-US" sz="1400" dirty="0"/>
              <a:t> function is </a:t>
            </a:r>
            <a:r>
              <a:rPr lang="en-US" sz="1400" dirty="0" smtClean="0"/>
              <a:t>used.</a:t>
            </a:r>
          </a:p>
          <a:p>
            <a:pPr algn="just">
              <a:buNone/>
            </a:pPr>
            <a:r>
              <a:rPr lang="en-US" sz="1400" dirty="0" smtClean="0"/>
              <a:t>Given the net input </a:t>
            </a:r>
            <a:r>
              <a:rPr lang="en-US" sz="1400" dirty="0" err="1" smtClean="0"/>
              <a:t>Ij</a:t>
            </a:r>
            <a:r>
              <a:rPr lang="en-US" sz="1400" dirty="0" smtClean="0"/>
              <a:t> ,then output of unit j is computed as</a:t>
            </a:r>
            <a:endParaRPr lang="en-US" sz="1400" dirty="0"/>
          </a:p>
          <a:p>
            <a:pPr algn="just">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p>
          <a:p>
            <a:pPr>
              <a:buNone/>
            </a:pPr>
            <a:r>
              <a:rPr lang="en-US" sz="1400" dirty="0"/>
              <a:t> </a:t>
            </a:r>
            <a:endParaRPr lang="en-US" sz="1400" dirty="0" smtClean="0"/>
          </a:p>
          <a:p>
            <a:pPr>
              <a:buNone/>
            </a:pPr>
            <a:r>
              <a:rPr lang="en-US" sz="1400" dirty="0" smtClean="0"/>
              <a:t>This function is also referred to as a </a:t>
            </a:r>
            <a:r>
              <a:rPr lang="en-US" sz="1400" i="1" dirty="0" smtClean="0"/>
              <a:t>squashing function</a:t>
            </a:r>
            <a:r>
              <a:rPr lang="en-US" sz="1400" dirty="0" smtClean="0"/>
              <a:t>, because it maps a large input domain onto the smaller range of 0 to 1</a:t>
            </a:r>
            <a:endParaRPr lang="en-US" sz="1400" dirty="0"/>
          </a:p>
        </p:txBody>
      </p:sp>
      <p:pic>
        <p:nvPicPr>
          <p:cNvPr id="4" name="Picture 3"/>
          <p:cNvPicPr/>
          <p:nvPr/>
        </p:nvPicPr>
        <p:blipFill>
          <a:blip r:embed="rId2">
            <a:extLst>
              <a:ext uri="{28A0092B-C50C-407E-A947-70E740481C1C}"/>
            </a:extLst>
          </a:blip>
          <a:srcRect/>
          <a:stretch>
            <a:fillRect/>
          </a:stretch>
        </p:blipFill>
        <p:spPr bwMode="auto">
          <a:xfrm>
            <a:off x="1676400" y="3733800"/>
            <a:ext cx="4093845" cy="1219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haracteristics  of Artificial Neuron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neuron is a mathematical function modeled on the working of biological neurons</a:t>
            </a:r>
          </a:p>
          <a:p>
            <a:r>
              <a:rPr lang="en-US" dirty="0"/>
              <a:t>It is an elementary unit in an artificial neural network</a:t>
            </a:r>
          </a:p>
          <a:p>
            <a:r>
              <a:rPr lang="en-US" dirty="0"/>
              <a:t>One or more inputs are separately weighted</a:t>
            </a:r>
          </a:p>
          <a:p>
            <a:r>
              <a:rPr lang="en-US" dirty="0"/>
              <a:t>Inputs are summed and passed through a nonlinear function to produce output</a:t>
            </a:r>
          </a:p>
          <a:p>
            <a:r>
              <a:rPr lang="en-US" dirty="0"/>
              <a:t>Every neuron holds an internal state called activation signal</a:t>
            </a:r>
          </a:p>
          <a:p>
            <a:r>
              <a:rPr lang="en-US" dirty="0"/>
              <a:t>Each connection link carries information about the input signal</a:t>
            </a:r>
          </a:p>
          <a:p>
            <a:r>
              <a:rPr lang="en-US" dirty="0"/>
              <a:t>Every neuron is connected to another neuron via connection link</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a:t>Backpropagate</a:t>
            </a:r>
            <a:r>
              <a:rPr lang="en-US" b="1" dirty="0"/>
              <a:t> the error:</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t>The error is propagated backward by updating the weights and biases to reflect the error of the network’s prediction</a:t>
            </a:r>
            <a:r>
              <a:rPr lang="en-US" sz="2400" dirty="0" smtClean="0"/>
              <a:t>.</a:t>
            </a:r>
            <a:endParaRPr lang="en-US" sz="2400" dirty="0"/>
          </a:p>
          <a:p>
            <a:r>
              <a:rPr lang="en-US" sz="4700" dirty="0"/>
              <a:t>For a unit </a:t>
            </a:r>
            <a:r>
              <a:rPr lang="en-US" sz="4700" i="1" dirty="0"/>
              <a:t>j</a:t>
            </a:r>
            <a:r>
              <a:rPr lang="en-US" sz="4700" dirty="0"/>
              <a:t> in the output layer, the error </a:t>
            </a:r>
            <a:r>
              <a:rPr lang="en-US" sz="4700" i="1" dirty="0"/>
              <a:t>Err</a:t>
            </a:r>
            <a:r>
              <a:rPr lang="en-US" sz="4700" dirty="0"/>
              <a:t> </a:t>
            </a:r>
            <a:r>
              <a:rPr lang="en-US" sz="4700" i="1" baseline="-25000" dirty="0"/>
              <a:t>j</a:t>
            </a:r>
            <a:r>
              <a:rPr lang="en-US" sz="4700" dirty="0"/>
              <a:t> is computed </a:t>
            </a:r>
            <a:r>
              <a:rPr lang="en-US" sz="4700" dirty="0" smtClean="0"/>
              <a:t>by</a:t>
            </a:r>
          </a:p>
          <a:p>
            <a:pPr lvl="0">
              <a:buNone/>
            </a:pPr>
            <a:endParaRPr lang="en-US" sz="2000" dirty="0" smtClean="0"/>
          </a:p>
          <a:p>
            <a:pPr lvl="0">
              <a:buNone/>
            </a:pPr>
            <a:endParaRPr lang="en-US" sz="2000" dirty="0"/>
          </a:p>
          <a:p>
            <a:pPr lvl="0">
              <a:buNone/>
            </a:pPr>
            <a:endParaRPr lang="en-US" sz="2000" dirty="0" smtClean="0"/>
          </a:p>
          <a:p>
            <a:pPr lvl="0">
              <a:buNone/>
            </a:pPr>
            <a:r>
              <a:rPr lang="en-US" sz="2400" dirty="0"/>
              <a:t> </a:t>
            </a:r>
            <a:r>
              <a:rPr lang="en-US" sz="2400" dirty="0" smtClean="0"/>
              <a:t>       </a:t>
            </a:r>
          </a:p>
          <a:p>
            <a:pPr lvl="0">
              <a:buNone/>
            </a:pPr>
            <a:r>
              <a:rPr lang="en-US" sz="2400" dirty="0" smtClean="0"/>
              <a:t>     where </a:t>
            </a:r>
            <a:r>
              <a:rPr lang="en-US" sz="2400" i="1" dirty="0"/>
              <a:t>O</a:t>
            </a:r>
            <a:r>
              <a:rPr lang="en-US" sz="2400" dirty="0"/>
              <a:t> </a:t>
            </a:r>
            <a:r>
              <a:rPr lang="en-US" sz="2400" i="1" baseline="-25000" dirty="0"/>
              <a:t>j</a:t>
            </a:r>
            <a:r>
              <a:rPr lang="en-US" sz="2400" dirty="0"/>
              <a:t> is the actual output of unit </a:t>
            </a:r>
            <a:r>
              <a:rPr lang="en-US" sz="2400" i="1" dirty="0"/>
              <a:t>j</a:t>
            </a:r>
            <a:r>
              <a:rPr lang="en-US" sz="2400" dirty="0"/>
              <a:t>,</a:t>
            </a:r>
          </a:p>
          <a:p>
            <a:pPr>
              <a:buNone/>
            </a:pPr>
            <a:r>
              <a:rPr lang="en-US" sz="2400" dirty="0"/>
              <a:t> </a:t>
            </a:r>
          </a:p>
          <a:p>
            <a:pPr lvl="0"/>
            <a:r>
              <a:rPr lang="en-US" sz="2400" i="1" dirty="0" err="1"/>
              <a:t>T</a:t>
            </a:r>
            <a:r>
              <a:rPr lang="en-US" sz="2400" i="1" baseline="-25000" dirty="0" err="1"/>
              <a:t>j</a:t>
            </a:r>
            <a:r>
              <a:rPr lang="en-US" sz="2400" i="1" dirty="0"/>
              <a:t> </a:t>
            </a:r>
            <a:r>
              <a:rPr lang="en-US" sz="2400" dirty="0"/>
              <a:t>is the known target value of the given training </a:t>
            </a:r>
            <a:r>
              <a:rPr lang="en-US" sz="2400" dirty="0" err="1"/>
              <a:t>tuple</a:t>
            </a:r>
            <a:r>
              <a:rPr lang="en-US" sz="2400" dirty="0"/>
              <a:t>.</a:t>
            </a:r>
          </a:p>
          <a:p>
            <a:pPr>
              <a:buNone/>
            </a:pPr>
            <a:r>
              <a:rPr lang="en-US" sz="2400" dirty="0"/>
              <a:t> </a:t>
            </a:r>
          </a:p>
          <a:p>
            <a:r>
              <a:rPr lang="en-US" sz="2400" dirty="0"/>
              <a:t>To compute the error of a hidden layer unit </a:t>
            </a:r>
            <a:r>
              <a:rPr lang="en-US" sz="2400" i="1" dirty="0"/>
              <a:t>j</a:t>
            </a:r>
            <a:r>
              <a:rPr lang="en-US" sz="2400" dirty="0"/>
              <a:t>, the weighted sum of the errors of the units Connected to unit </a:t>
            </a:r>
            <a:r>
              <a:rPr lang="en-US" sz="2400" i="1" dirty="0"/>
              <a:t>j</a:t>
            </a:r>
            <a:r>
              <a:rPr lang="en-US" sz="2400" dirty="0"/>
              <a:t> in the next layer are considered.</a:t>
            </a:r>
          </a:p>
          <a:p>
            <a:endParaRPr lang="en-US" sz="2000" dirty="0"/>
          </a:p>
          <a:p>
            <a:endParaRPr lang="en-US" sz="2000" dirty="0"/>
          </a:p>
          <a:p>
            <a:endParaRPr lang="en-US" sz="2000" dirty="0"/>
          </a:p>
        </p:txBody>
      </p:sp>
      <p:pic>
        <p:nvPicPr>
          <p:cNvPr id="4" name="Picture 3"/>
          <p:cNvPicPr/>
          <p:nvPr/>
        </p:nvPicPr>
        <p:blipFill>
          <a:blip r:embed="rId2">
            <a:extLst>
              <a:ext uri="{28A0092B-C50C-407E-A947-70E740481C1C}"/>
            </a:extLst>
          </a:blip>
          <a:srcRect/>
          <a:stretch>
            <a:fillRect/>
          </a:stretch>
        </p:blipFill>
        <p:spPr bwMode="auto">
          <a:xfrm>
            <a:off x="2057400" y="3124200"/>
            <a:ext cx="4792028" cy="10668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The error of a hidden layer unit </a:t>
            </a:r>
            <a:r>
              <a:rPr lang="en-US" sz="5400" i="1" dirty="0"/>
              <a:t>j</a:t>
            </a:r>
            <a:r>
              <a:rPr lang="en-US" sz="5400" dirty="0"/>
              <a:t> is</a:t>
            </a:r>
            <a:br>
              <a:rPr lang="en-US" sz="5400" dirty="0"/>
            </a:br>
            <a:r>
              <a:rPr lang="en-US" sz="2800" dirty="0"/>
              <a:t> </a:t>
            </a:r>
            <a:br>
              <a:rPr lang="en-US" sz="2800" dirty="0"/>
            </a:br>
            <a:endParaRPr lang="en-US" sz="2800" dirty="0"/>
          </a:p>
        </p:txBody>
      </p:sp>
      <p:pic>
        <p:nvPicPr>
          <p:cNvPr id="4" name="Content Placeholder 3"/>
          <p:cNvPicPr>
            <a:picLocks noGrp="1"/>
          </p:cNvPicPr>
          <p:nvPr>
            <p:ph idx="1"/>
          </p:nvPr>
        </p:nvPicPr>
        <p:blipFill>
          <a:blip r:embed="rId2">
            <a:extLst>
              <a:ext uri="{28A0092B-C50C-407E-A947-70E740481C1C}"/>
            </a:extLst>
          </a:blip>
          <a:stretch>
            <a:fillRect/>
          </a:stretch>
        </p:blipFill>
        <p:spPr bwMode="auto">
          <a:xfrm>
            <a:off x="1676400" y="1171572"/>
            <a:ext cx="5963605" cy="1876428"/>
          </a:xfrm>
          <a:prstGeom prst="rect">
            <a:avLst/>
          </a:prstGeom>
          <a:noFill/>
        </p:spPr>
      </p:pic>
      <p:sp>
        <p:nvSpPr>
          <p:cNvPr id="8" name="Rectangle 7"/>
          <p:cNvSpPr/>
          <p:nvPr/>
        </p:nvSpPr>
        <p:spPr>
          <a:xfrm>
            <a:off x="1143000" y="3581400"/>
            <a:ext cx="9159240" cy="2677656"/>
          </a:xfrm>
          <a:prstGeom prst="rect">
            <a:avLst/>
          </a:prstGeom>
        </p:spPr>
        <p:txBody>
          <a:bodyPr wrap="square">
            <a:spAutoFit/>
          </a:bodyPr>
          <a:lstStyle/>
          <a:p>
            <a:pPr lvl="0" fontAlgn="base">
              <a:spcBef>
                <a:spcPct val="0"/>
              </a:spcBef>
              <a:spcAft>
                <a:spcPct val="0"/>
              </a:spcAft>
              <a:buFontTx/>
              <a:buChar char="•"/>
              <a:tabLst>
                <a:tab pos="1498600"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where </a:t>
            </a:r>
            <a:r>
              <a:rPr kumimoji="0" lang="en-US"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jk</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the weight of the connection from unit </a:t>
            </a:r>
            <a:r>
              <a:rPr kumimoji="0" lang="en-US"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 a unit </a:t>
            </a:r>
            <a:r>
              <a:rPr kumimoji="0" lang="en-US"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the next higher layer</a:t>
            </a:r>
          </a:p>
          <a:p>
            <a:pPr lvl="0" fontAlgn="base">
              <a:spcBef>
                <a:spcPct val="0"/>
              </a:spcBef>
              <a:spcAft>
                <a:spcPct val="0"/>
              </a:spcAft>
              <a:buFontTx/>
              <a:buChar char="•"/>
              <a:tabLst>
                <a:tab pos="1498600" algn="l"/>
              </a:tabLst>
            </a:pPr>
            <a:endParaRPr lang="en-US" sz="2800" dirty="0">
              <a:latin typeface="Arial" pitchFamily="34" charset="0"/>
              <a:cs typeface="Arial" pitchFamily="34" charset="0"/>
            </a:endParaRPr>
          </a:p>
          <a:p>
            <a:pPr lvl="0" fontAlgn="base">
              <a:spcBef>
                <a:spcPct val="0"/>
              </a:spcBef>
              <a:spcAft>
                <a:spcPct val="0"/>
              </a:spcAft>
              <a:buFontTx/>
              <a:buChar char="•"/>
              <a:tabLst>
                <a:tab pos="1498600" algn="l"/>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buFontTx/>
              <a:buChar char="•"/>
              <a:tabLst>
                <a:tab pos="1498600" algn="l"/>
              </a:tabLst>
            </a:pPr>
            <a:r>
              <a:rPr kumimoji="0" lang="en-US" sz="28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Err</a:t>
            </a:r>
            <a:r>
              <a:rPr kumimoji="0" lang="en-US" sz="28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k</a:t>
            </a:r>
            <a:r>
              <a:rPr kumimoji="0" lang="en-US"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 the error of unit</a:t>
            </a:r>
            <a:r>
              <a:rPr kumimoji="0" lang="en-US" sz="28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lvl="0" eaLnBrk="0" fontAlgn="base" hangingPunct="0">
              <a:spcBef>
                <a:spcPct val="0"/>
              </a:spcBef>
              <a:spcAft>
                <a:spcPct val="0"/>
              </a:spcAft>
              <a:buFontTx/>
              <a:buChar char="•"/>
              <a:tabLst>
                <a:tab pos="1498600" algn="l"/>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792480" y="76200"/>
            <a:ext cx="1069848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485900" y="2352676"/>
            <a:ext cx="8519160" cy="3514725"/>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t>Bias </a:t>
            </a:r>
            <a:r>
              <a:rPr lang="en-US" dirty="0" err="1" smtClean="0"/>
              <a:t>updation</a:t>
            </a:r>
            <a:endParaRPr lang="en-US" dirty="0"/>
          </a:p>
        </p:txBody>
      </p:sp>
      <p:sp>
        <p:nvSpPr>
          <p:cNvPr id="4" name="Content Placeholder 3"/>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Note that here we are updating the weights and biases after the presentation of each </a:t>
            </a:r>
            <a:r>
              <a:rPr lang="en-US" dirty="0" err="1"/>
              <a:t>tuple</a:t>
            </a:r>
            <a:r>
              <a:rPr lang="en-US" dirty="0"/>
              <a:t>. This is referred to as </a:t>
            </a:r>
            <a:r>
              <a:rPr lang="en-US" b="1" dirty="0"/>
              <a:t>case updating</a:t>
            </a:r>
            <a:r>
              <a:rPr lang="en-US" dirty="0" smtClean="0"/>
              <a:t>.</a:t>
            </a:r>
          </a:p>
          <a:p>
            <a:endParaRPr lang="en-US" dirty="0" smtClean="0"/>
          </a:p>
          <a:p>
            <a:r>
              <a:rPr lang="en-US" dirty="0" smtClean="0"/>
              <a:t> </a:t>
            </a:r>
            <a:r>
              <a:rPr lang="en-US" dirty="0"/>
              <a:t>Alternatively, the weight and bias increments could be accumulated in variables, so that the weights and biases are updated after all of the </a:t>
            </a:r>
            <a:r>
              <a:rPr lang="en-US" dirty="0" err="1"/>
              <a:t>tuples</a:t>
            </a:r>
            <a:r>
              <a:rPr lang="en-US" dirty="0"/>
              <a:t> in the training set have been presented.</a:t>
            </a:r>
          </a:p>
          <a:p>
            <a:pPr>
              <a:buNone/>
            </a:pPr>
            <a:endParaRPr lang="en-US" dirty="0"/>
          </a:p>
          <a:p>
            <a:r>
              <a:rPr lang="en-US" dirty="0"/>
              <a:t>This latter strategy is called </a:t>
            </a:r>
            <a:r>
              <a:rPr lang="en-US" b="1" dirty="0"/>
              <a:t>epoch updating</a:t>
            </a:r>
            <a:r>
              <a:rPr lang="en-US" dirty="0"/>
              <a:t>, where one iteration through the training set is an </a:t>
            </a:r>
            <a:r>
              <a:rPr lang="en-US" b="1" dirty="0"/>
              <a:t>epoch</a:t>
            </a:r>
            <a:endParaRPr lang="en-US" dirty="0"/>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of a multilayer feed-forward neural network</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838200" y="1143000"/>
            <a:ext cx="9829800" cy="5715000"/>
          </a:xfrm>
          <a:prstGeom prst="rect">
            <a:avLst/>
          </a:prstGeom>
          <a:noFill/>
          <a:ln w="9525">
            <a:noFill/>
            <a:miter lim="800000"/>
            <a:headEnd/>
            <a:tailEnd/>
          </a:ln>
          <a:effectLst/>
        </p:spPr>
      </p:pic>
      <p:sp>
        <p:nvSpPr>
          <p:cNvPr id="6" name="TextBox 5"/>
          <p:cNvSpPr txBox="1"/>
          <p:nvPr/>
        </p:nvSpPr>
        <p:spPr>
          <a:xfrm>
            <a:off x="4419600" y="1905000"/>
            <a:ext cx="685800" cy="400110"/>
          </a:xfrm>
          <a:prstGeom prst="rect">
            <a:avLst/>
          </a:prstGeom>
          <a:noFill/>
        </p:spPr>
        <p:txBody>
          <a:bodyPr wrap="square" rtlCol="0">
            <a:spAutoFit/>
          </a:bodyPr>
          <a:lstStyle/>
          <a:p>
            <a:r>
              <a:rPr lang="en-US" sz="2000" b="1" dirty="0" smtClean="0"/>
              <a:t>=0.2</a:t>
            </a:r>
            <a:endParaRPr lang="en-US" sz="2000" b="1" dirty="0"/>
          </a:p>
        </p:txBody>
      </p:sp>
      <p:sp>
        <p:nvSpPr>
          <p:cNvPr id="5" name="TextBox 4"/>
          <p:cNvSpPr txBox="1"/>
          <p:nvPr/>
        </p:nvSpPr>
        <p:spPr>
          <a:xfrm>
            <a:off x="8915400" y="6477000"/>
            <a:ext cx="2971800" cy="461665"/>
          </a:xfrm>
          <a:prstGeom prst="rect">
            <a:avLst/>
          </a:prstGeom>
          <a:noFill/>
        </p:spPr>
        <p:txBody>
          <a:bodyPr wrap="square" rtlCol="0">
            <a:spAutoFit/>
          </a:bodyPr>
          <a:lstStyle/>
          <a:p>
            <a:r>
              <a:rPr lang="en-US" sz="2400" dirty="0" smtClean="0">
                <a:solidFill>
                  <a:srgbClr val="FF0000"/>
                </a:solidFill>
              </a:rPr>
              <a:t>Learning rate ,l=0.9</a:t>
            </a:r>
            <a:endParaRPr lang="en-US" sz="2400" dirty="0">
              <a:solidFill>
                <a:srgbClr val="FF0000"/>
              </a:solidFill>
            </a:endParaRPr>
          </a:p>
        </p:txBody>
      </p:sp>
      <p:sp>
        <p:nvSpPr>
          <p:cNvPr id="8" name="TextBox 7"/>
          <p:cNvSpPr txBox="1"/>
          <p:nvPr/>
        </p:nvSpPr>
        <p:spPr>
          <a:xfrm>
            <a:off x="7848600" y="2971800"/>
            <a:ext cx="990600" cy="400110"/>
          </a:xfrm>
          <a:prstGeom prst="rect">
            <a:avLst/>
          </a:prstGeom>
          <a:noFill/>
        </p:spPr>
        <p:txBody>
          <a:bodyPr wrap="square" rtlCol="0">
            <a:spAutoFit/>
          </a:bodyPr>
          <a:lstStyle/>
          <a:p>
            <a:r>
              <a:rPr lang="en-US" sz="2000" b="1" dirty="0" smtClean="0"/>
              <a:t>= -0.3</a:t>
            </a:r>
            <a:endParaRPr lang="en-US" sz="2000" b="1" dirty="0"/>
          </a:p>
        </p:txBody>
      </p:sp>
      <p:sp>
        <p:nvSpPr>
          <p:cNvPr id="10" name="TextBox 9"/>
          <p:cNvSpPr txBox="1"/>
          <p:nvPr/>
        </p:nvSpPr>
        <p:spPr>
          <a:xfrm>
            <a:off x="3352800" y="2590800"/>
            <a:ext cx="990600" cy="400110"/>
          </a:xfrm>
          <a:prstGeom prst="rect">
            <a:avLst/>
          </a:prstGeom>
          <a:noFill/>
        </p:spPr>
        <p:txBody>
          <a:bodyPr wrap="square" rtlCol="0">
            <a:spAutoFit/>
          </a:bodyPr>
          <a:lstStyle/>
          <a:p>
            <a:r>
              <a:rPr lang="en-US" sz="2000" b="1" dirty="0" smtClean="0"/>
              <a:t>= -0.3</a:t>
            </a:r>
            <a:endParaRPr lang="en-US" sz="2000" b="1" dirty="0"/>
          </a:p>
        </p:txBody>
      </p:sp>
      <p:sp>
        <p:nvSpPr>
          <p:cNvPr id="11" name="TextBox 10"/>
          <p:cNvSpPr txBox="1"/>
          <p:nvPr/>
        </p:nvSpPr>
        <p:spPr>
          <a:xfrm>
            <a:off x="1676400" y="2057400"/>
            <a:ext cx="457200" cy="400110"/>
          </a:xfrm>
          <a:prstGeom prst="rect">
            <a:avLst/>
          </a:prstGeom>
          <a:noFill/>
        </p:spPr>
        <p:txBody>
          <a:bodyPr wrap="square" rtlCol="0">
            <a:spAutoFit/>
          </a:bodyPr>
          <a:lstStyle/>
          <a:p>
            <a:r>
              <a:rPr lang="en-US" sz="2000" b="1" dirty="0" smtClean="0"/>
              <a:t>=1</a:t>
            </a:r>
            <a:endParaRPr lang="en-US" sz="2000" b="1" dirty="0"/>
          </a:p>
        </p:txBody>
      </p:sp>
      <p:sp>
        <p:nvSpPr>
          <p:cNvPr id="12" name="TextBox 11"/>
          <p:cNvSpPr txBox="1"/>
          <p:nvPr/>
        </p:nvSpPr>
        <p:spPr>
          <a:xfrm>
            <a:off x="1752600" y="6457890"/>
            <a:ext cx="457200" cy="400110"/>
          </a:xfrm>
          <a:prstGeom prst="rect">
            <a:avLst/>
          </a:prstGeom>
          <a:noFill/>
        </p:spPr>
        <p:txBody>
          <a:bodyPr wrap="square" rtlCol="0">
            <a:spAutoFit/>
          </a:bodyPr>
          <a:lstStyle/>
          <a:p>
            <a:r>
              <a:rPr lang="en-US" sz="2000" b="1" dirty="0" smtClean="0"/>
              <a:t>=1</a:t>
            </a:r>
            <a:endParaRPr lang="en-US" sz="2000" b="1" dirty="0"/>
          </a:p>
        </p:txBody>
      </p:sp>
      <p:sp>
        <p:nvSpPr>
          <p:cNvPr id="13" name="TextBox 12"/>
          <p:cNvSpPr txBox="1"/>
          <p:nvPr/>
        </p:nvSpPr>
        <p:spPr>
          <a:xfrm>
            <a:off x="1828800" y="4114800"/>
            <a:ext cx="457200" cy="400110"/>
          </a:xfrm>
          <a:prstGeom prst="rect">
            <a:avLst/>
          </a:prstGeom>
          <a:noFill/>
        </p:spPr>
        <p:txBody>
          <a:bodyPr wrap="square" rtlCol="0">
            <a:spAutoFit/>
          </a:bodyPr>
          <a:lstStyle/>
          <a:p>
            <a:r>
              <a:rPr lang="en-US" sz="2000" b="1" dirty="0" smtClean="0"/>
              <a:t>=0</a:t>
            </a:r>
            <a:endParaRPr lang="en-US" sz="2000" b="1" dirty="0"/>
          </a:p>
        </p:txBody>
      </p:sp>
      <p:sp>
        <p:nvSpPr>
          <p:cNvPr id="14" name="TextBox 13"/>
          <p:cNvSpPr txBox="1"/>
          <p:nvPr/>
        </p:nvSpPr>
        <p:spPr>
          <a:xfrm>
            <a:off x="3352800" y="3505200"/>
            <a:ext cx="990600" cy="400110"/>
          </a:xfrm>
          <a:prstGeom prst="rect">
            <a:avLst/>
          </a:prstGeom>
          <a:noFill/>
        </p:spPr>
        <p:txBody>
          <a:bodyPr wrap="square" rtlCol="0">
            <a:spAutoFit/>
          </a:bodyPr>
          <a:lstStyle/>
          <a:p>
            <a:r>
              <a:rPr lang="en-US" sz="2000" b="1" dirty="0" smtClean="0"/>
              <a:t>= 0.4</a:t>
            </a:r>
            <a:endParaRPr lang="en-US" sz="2000" b="1" dirty="0"/>
          </a:p>
        </p:txBody>
      </p:sp>
      <p:sp>
        <p:nvSpPr>
          <p:cNvPr id="15" name="TextBox 14"/>
          <p:cNvSpPr txBox="1"/>
          <p:nvPr/>
        </p:nvSpPr>
        <p:spPr>
          <a:xfrm>
            <a:off x="3276600" y="4419600"/>
            <a:ext cx="990600" cy="400110"/>
          </a:xfrm>
          <a:prstGeom prst="rect">
            <a:avLst/>
          </a:prstGeom>
          <a:noFill/>
        </p:spPr>
        <p:txBody>
          <a:bodyPr wrap="square" rtlCol="0">
            <a:spAutoFit/>
          </a:bodyPr>
          <a:lstStyle/>
          <a:p>
            <a:r>
              <a:rPr lang="en-US" sz="2000" b="1" dirty="0" smtClean="0"/>
              <a:t>= 0.1</a:t>
            </a:r>
            <a:endParaRPr lang="en-US" sz="2000" b="1" dirty="0"/>
          </a:p>
        </p:txBody>
      </p:sp>
      <p:sp>
        <p:nvSpPr>
          <p:cNvPr id="16" name="TextBox 15"/>
          <p:cNvSpPr txBox="1"/>
          <p:nvPr/>
        </p:nvSpPr>
        <p:spPr>
          <a:xfrm>
            <a:off x="3352800" y="5257800"/>
            <a:ext cx="990600" cy="400110"/>
          </a:xfrm>
          <a:prstGeom prst="rect">
            <a:avLst/>
          </a:prstGeom>
          <a:noFill/>
        </p:spPr>
        <p:txBody>
          <a:bodyPr wrap="square" rtlCol="0">
            <a:spAutoFit/>
          </a:bodyPr>
          <a:lstStyle/>
          <a:p>
            <a:r>
              <a:rPr lang="en-US" sz="2000" b="1" dirty="0" smtClean="0"/>
              <a:t>= -0.5</a:t>
            </a:r>
            <a:endParaRPr lang="en-US" sz="2000" b="1" dirty="0"/>
          </a:p>
        </p:txBody>
      </p:sp>
      <p:sp>
        <p:nvSpPr>
          <p:cNvPr id="17" name="TextBox 16"/>
          <p:cNvSpPr txBox="1"/>
          <p:nvPr/>
        </p:nvSpPr>
        <p:spPr>
          <a:xfrm>
            <a:off x="7848600" y="4800600"/>
            <a:ext cx="990600" cy="400110"/>
          </a:xfrm>
          <a:prstGeom prst="rect">
            <a:avLst/>
          </a:prstGeom>
          <a:noFill/>
        </p:spPr>
        <p:txBody>
          <a:bodyPr wrap="square" rtlCol="0">
            <a:spAutoFit/>
          </a:bodyPr>
          <a:lstStyle/>
          <a:p>
            <a:r>
              <a:rPr lang="en-US" sz="2000" b="1" dirty="0" smtClean="0"/>
              <a:t>= -0.2</a:t>
            </a:r>
            <a:endParaRPr lang="en-US" sz="2000" b="1" dirty="0"/>
          </a:p>
        </p:txBody>
      </p:sp>
      <p:sp>
        <p:nvSpPr>
          <p:cNvPr id="18" name="TextBox 17"/>
          <p:cNvSpPr txBox="1"/>
          <p:nvPr/>
        </p:nvSpPr>
        <p:spPr>
          <a:xfrm>
            <a:off x="4419600" y="6019800"/>
            <a:ext cx="990600" cy="400110"/>
          </a:xfrm>
          <a:prstGeom prst="rect">
            <a:avLst/>
          </a:prstGeom>
          <a:noFill/>
        </p:spPr>
        <p:txBody>
          <a:bodyPr wrap="square" rtlCol="0">
            <a:spAutoFit/>
          </a:bodyPr>
          <a:lstStyle/>
          <a:p>
            <a:r>
              <a:rPr lang="en-US" sz="2000" b="1" dirty="0" smtClean="0"/>
              <a:t>= 0.2</a:t>
            </a:r>
            <a:endParaRPr lang="en-US" sz="2000" b="1" dirty="0"/>
          </a:p>
        </p:txBody>
      </p:sp>
      <p:cxnSp>
        <p:nvCxnSpPr>
          <p:cNvPr id="22" name="Straight Arrow Connector 21"/>
          <p:cNvCxnSpPr/>
          <p:nvPr/>
        </p:nvCxnSpPr>
        <p:spPr>
          <a:xfrm rot="5400000">
            <a:off x="5600700" y="1943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2200" y="1447800"/>
            <a:ext cx="1371600" cy="369332"/>
          </a:xfrm>
          <a:prstGeom prst="rect">
            <a:avLst/>
          </a:prstGeom>
          <a:noFill/>
        </p:spPr>
        <p:txBody>
          <a:bodyPr wrap="square" rtlCol="0">
            <a:spAutoFit/>
          </a:bodyPr>
          <a:lstStyle/>
          <a:p>
            <a:r>
              <a:rPr lang="az-Cyrl-AZ" b="1" dirty="0" smtClean="0"/>
              <a:t>Ө</a:t>
            </a:r>
            <a:r>
              <a:rPr lang="en-US" b="1" dirty="0" smtClean="0"/>
              <a:t>= -0.4</a:t>
            </a:r>
            <a:endParaRPr lang="en-US" dirty="0"/>
          </a:p>
        </p:txBody>
      </p:sp>
      <p:cxnSp>
        <p:nvCxnSpPr>
          <p:cNvPr id="25" name="Straight Arrow Connector 24"/>
          <p:cNvCxnSpPr/>
          <p:nvPr/>
        </p:nvCxnSpPr>
        <p:spPr>
          <a:xfrm rot="5400000">
            <a:off x="5601494" y="45331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72200" y="4038600"/>
            <a:ext cx="1371600" cy="369332"/>
          </a:xfrm>
          <a:prstGeom prst="rect">
            <a:avLst/>
          </a:prstGeom>
          <a:noFill/>
        </p:spPr>
        <p:txBody>
          <a:bodyPr wrap="square" rtlCol="0">
            <a:spAutoFit/>
          </a:bodyPr>
          <a:lstStyle/>
          <a:p>
            <a:r>
              <a:rPr lang="az-Cyrl-AZ" b="1" dirty="0" smtClean="0"/>
              <a:t>Ө</a:t>
            </a:r>
            <a:r>
              <a:rPr lang="en-US" b="1" dirty="0" smtClean="0"/>
              <a:t>= 0.2</a:t>
            </a:r>
            <a:endParaRPr lang="en-US" dirty="0"/>
          </a:p>
        </p:txBody>
      </p:sp>
      <p:sp>
        <p:nvSpPr>
          <p:cNvPr id="27" name="TextBox 26"/>
          <p:cNvSpPr txBox="1"/>
          <p:nvPr/>
        </p:nvSpPr>
        <p:spPr>
          <a:xfrm>
            <a:off x="8915400" y="2209800"/>
            <a:ext cx="1371600" cy="369332"/>
          </a:xfrm>
          <a:prstGeom prst="rect">
            <a:avLst/>
          </a:prstGeom>
          <a:noFill/>
        </p:spPr>
        <p:txBody>
          <a:bodyPr wrap="square" rtlCol="0">
            <a:spAutoFit/>
          </a:bodyPr>
          <a:lstStyle/>
          <a:p>
            <a:r>
              <a:rPr lang="az-Cyrl-AZ" b="1" dirty="0" smtClean="0"/>
              <a:t>Ө</a:t>
            </a:r>
            <a:r>
              <a:rPr lang="en-US" b="1" dirty="0" smtClean="0"/>
              <a:t>= 0.1</a:t>
            </a:r>
            <a:endParaRPr lang="en-US" dirty="0"/>
          </a:p>
        </p:txBody>
      </p:sp>
      <p:cxnSp>
        <p:nvCxnSpPr>
          <p:cNvPr id="28" name="Straight Arrow Connector 27"/>
          <p:cNvCxnSpPr/>
          <p:nvPr/>
        </p:nvCxnSpPr>
        <p:spPr>
          <a:xfrm rot="5400000">
            <a:off x="8573294" y="30853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Figure  shows a multilayer feed-forward neural network. </a:t>
            </a:r>
          </a:p>
          <a:p>
            <a:r>
              <a:rPr lang="en-US" dirty="0" smtClean="0"/>
              <a:t>Let the learning rate be 0.9. </a:t>
            </a:r>
          </a:p>
          <a:p>
            <a:r>
              <a:rPr lang="en-US" dirty="0" smtClean="0"/>
              <a:t>The initial weight  and bias values of the network are given in Table , along with the first training </a:t>
            </a:r>
            <a:r>
              <a:rPr lang="en-US" dirty="0" err="1" smtClean="0"/>
              <a:t>tuple</a:t>
            </a:r>
            <a:r>
              <a:rPr lang="en-US" dirty="0" smtClean="0"/>
              <a:t>,  </a:t>
            </a:r>
            <a:r>
              <a:rPr lang="en-US" b="1" i="1" dirty="0" smtClean="0">
                <a:solidFill>
                  <a:srgbClr val="FF0000"/>
                </a:solidFill>
              </a:rPr>
              <a:t>X =(1, 0, 1), with a class label of 1.</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multilayer feed-forward neural network</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2209800"/>
            <a:ext cx="10134600" cy="4343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at node 1,2 ,3(Input Layer)</a:t>
            </a:r>
            <a:endParaRPr lang="en-US" dirty="0"/>
          </a:p>
        </p:txBody>
      </p:sp>
      <p:sp>
        <p:nvSpPr>
          <p:cNvPr id="4" name="Text Placeholder 3"/>
          <p:cNvSpPr>
            <a:spLocks noGrp="1"/>
          </p:cNvSpPr>
          <p:nvPr>
            <p:ph type="body" idx="1"/>
          </p:nvPr>
        </p:nvSpPr>
        <p:spPr/>
        <p:txBody>
          <a:bodyPr>
            <a:noAutofit/>
          </a:bodyPr>
          <a:lstStyle/>
          <a:p>
            <a:r>
              <a:rPr lang="en-US" sz="3600" dirty="0" smtClean="0">
                <a:solidFill>
                  <a:srgbClr val="FF0000"/>
                </a:solidFill>
              </a:rPr>
              <a:t>Input</a:t>
            </a:r>
            <a:endParaRPr lang="en-US" sz="3600" dirty="0">
              <a:solidFill>
                <a:srgbClr val="FF0000"/>
              </a:solidFill>
            </a:endParaRPr>
          </a:p>
        </p:txBody>
      </p:sp>
      <p:sp>
        <p:nvSpPr>
          <p:cNvPr id="5" name="Content Placeholder 4"/>
          <p:cNvSpPr>
            <a:spLocks noGrp="1"/>
          </p:cNvSpPr>
          <p:nvPr>
            <p:ph sz="half" idx="2"/>
          </p:nvPr>
        </p:nvSpPr>
        <p:spPr/>
        <p:txBody>
          <a:bodyPr/>
          <a:lstStyle/>
          <a:p>
            <a:r>
              <a:rPr lang="en-US" sz="3600" dirty="0" smtClean="0"/>
              <a:t>I</a:t>
            </a:r>
            <a:r>
              <a:rPr lang="en-US" sz="3600" baseline="-25000" dirty="0" smtClean="0"/>
              <a:t>1</a:t>
            </a:r>
            <a:r>
              <a:rPr lang="en-US" sz="3600" dirty="0" smtClean="0"/>
              <a:t>=1</a:t>
            </a:r>
          </a:p>
          <a:p>
            <a:endParaRPr lang="en-US" sz="3600" dirty="0" smtClean="0"/>
          </a:p>
          <a:p>
            <a:r>
              <a:rPr lang="en-US" sz="3600" dirty="0" smtClean="0"/>
              <a:t>I</a:t>
            </a:r>
            <a:r>
              <a:rPr lang="en-US" sz="3600" baseline="-25000" dirty="0" smtClean="0"/>
              <a:t>2</a:t>
            </a:r>
            <a:r>
              <a:rPr lang="en-US" sz="3600" dirty="0" smtClean="0"/>
              <a:t>=0</a:t>
            </a:r>
          </a:p>
          <a:p>
            <a:endParaRPr lang="en-US" sz="3600" dirty="0" smtClean="0"/>
          </a:p>
          <a:p>
            <a:r>
              <a:rPr lang="en-US" sz="3600" dirty="0" smtClean="0"/>
              <a:t>I</a:t>
            </a:r>
            <a:r>
              <a:rPr lang="en-US" sz="3600" baseline="-25000" dirty="0" smtClean="0"/>
              <a:t>3</a:t>
            </a:r>
            <a:r>
              <a:rPr lang="en-US" sz="3600" dirty="0" smtClean="0"/>
              <a:t>=1</a:t>
            </a:r>
          </a:p>
          <a:p>
            <a:endParaRPr lang="en-US" sz="3600" dirty="0" smtClean="0"/>
          </a:p>
          <a:p>
            <a:endParaRPr lang="en-US" dirty="0"/>
          </a:p>
        </p:txBody>
      </p:sp>
      <p:sp>
        <p:nvSpPr>
          <p:cNvPr id="6" name="Text Placeholder 5"/>
          <p:cNvSpPr>
            <a:spLocks noGrp="1"/>
          </p:cNvSpPr>
          <p:nvPr>
            <p:ph type="body" sz="quarter" idx="3"/>
          </p:nvPr>
        </p:nvSpPr>
        <p:spPr/>
        <p:txBody>
          <a:bodyPr>
            <a:noAutofit/>
          </a:bodyPr>
          <a:lstStyle/>
          <a:p>
            <a:r>
              <a:rPr lang="en-US" sz="3600" dirty="0" smtClean="0">
                <a:solidFill>
                  <a:srgbClr val="FF0000"/>
                </a:solidFill>
              </a:rPr>
              <a:t>Output</a:t>
            </a:r>
          </a:p>
        </p:txBody>
      </p:sp>
      <p:sp>
        <p:nvSpPr>
          <p:cNvPr id="7" name="Content Placeholder 6"/>
          <p:cNvSpPr>
            <a:spLocks noGrp="1"/>
          </p:cNvSpPr>
          <p:nvPr>
            <p:ph sz="quarter" idx="4"/>
          </p:nvPr>
        </p:nvSpPr>
        <p:spPr/>
        <p:txBody>
          <a:bodyPr/>
          <a:lstStyle/>
          <a:p>
            <a:r>
              <a:rPr lang="en-US" sz="3600" dirty="0" smtClean="0"/>
              <a:t>O</a:t>
            </a:r>
            <a:r>
              <a:rPr lang="en-US" sz="3600" baseline="-25000" dirty="0" smtClean="0"/>
              <a:t>1</a:t>
            </a:r>
            <a:r>
              <a:rPr lang="en-US" sz="3600" dirty="0" smtClean="0"/>
              <a:t>=1</a:t>
            </a:r>
          </a:p>
          <a:p>
            <a:endParaRPr lang="en-US" sz="3600" dirty="0" smtClean="0"/>
          </a:p>
          <a:p>
            <a:r>
              <a:rPr lang="en-US" sz="3600" dirty="0" smtClean="0"/>
              <a:t>O</a:t>
            </a:r>
            <a:r>
              <a:rPr lang="en-US" sz="3600" baseline="-25000" dirty="0" smtClean="0"/>
              <a:t>2</a:t>
            </a:r>
            <a:r>
              <a:rPr lang="en-US" sz="3600" dirty="0" smtClean="0"/>
              <a:t>=0</a:t>
            </a:r>
          </a:p>
          <a:p>
            <a:endParaRPr lang="en-US" sz="3600" dirty="0" smtClean="0"/>
          </a:p>
          <a:p>
            <a:r>
              <a:rPr lang="en-US" sz="3600" dirty="0" smtClean="0"/>
              <a:t>O</a:t>
            </a:r>
            <a:r>
              <a:rPr lang="en-US" sz="3600" baseline="-25000" dirty="0" smtClean="0"/>
              <a:t>3</a:t>
            </a:r>
            <a:r>
              <a:rPr lang="en-US" sz="3600" dirty="0" smtClean="0"/>
              <a:t>=1</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input at node  4 (hidden node) </a:t>
            </a:r>
            <a:endParaRPr lang="en-US" dirty="0"/>
          </a:p>
        </p:txBody>
      </p:sp>
      <p:sp>
        <p:nvSpPr>
          <p:cNvPr id="3" name="Content Placeholder 2"/>
          <p:cNvSpPr>
            <a:spLocks noGrp="1"/>
          </p:cNvSpPr>
          <p:nvPr>
            <p:ph idx="1"/>
          </p:nvPr>
        </p:nvSpPr>
        <p:spPr/>
        <p:txBody>
          <a:bodyPr/>
          <a:lstStyle/>
          <a:p>
            <a:pPr>
              <a:buNone/>
            </a:pPr>
            <a:r>
              <a:rPr lang="en-US" sz="4000" dirty="0" smtClean="0"/>
              <a:t>I</a:t>
            </a:r>
            <a:r>
              <a:rPr lang="en-US" sz="4000" baseline="-25000" dirty="0" smtClean="0"/>
              <a:t>4</a:t>
            </a:r>
            <a:r>
              <a:rPr lang="en-US" sz="4000" dirty="0" smtClean="0"/>
              <a:t>= (1 *0.2)+(0*0.4)+(1* -0.5)  + </a:t>
            </a:r>
            <a:r>
              <a:rPr lang="en-US" sz="4000" dirty="0" smtClean="0">
                <a:solidFill>
                  <a:srgbClr val="FF0000"/>
                </a:solidFill>
              </a:rPr>
              <a:t>-0.4</a:t>
            </a:r>
          </a:p>
          <a:p>
            <a:pPr>
              <a:buNone/>
            </a:pPr>
            <a:endParaRPr lang="en-US" sz="4000" dirty="0" smtClean="0">
              <a:solidFill>
                <a:srgbClr val="FF0000"/>
              </a:solidFill>
            </a:endParaRPr>
          </a:p>
          <a:p>
            <a:pPr>
              <a:buNone/>
            </a:pPr>
            <a:r>
              <a:rPr lang="en-US" sz="4000" dirty="0" smtClean="0">
                <a:solidFill>
                  <a:srgbClr val="FF0000"/>
                </a:solidFill>
              </a:rPr>
              <a:t>	</a:t>
            </a:r>
            <a:r>
              <a:rPr lang="en-US" sz="4000" dirty="0" smtClean="0"/>
              <a:t>=0.2+ 0 -0.5 -0.4</a:t>
            </a:r>
          </a:p>
          <a:p>
            <a:pPr>
              <a:buNone/>
            </a:pPr>
            <a:r>
              <a:rPr lang="en-US" sz="4000" dirty="0" smtClean="0"/>
              <a:t>    =-0.7</a:t>
            </a:r>
          </a:p>
          <a:p>
            <a:pPr>
              <a:buNone/>
            </a:pPr>
            <a:endParaRPr lang="en-US" baseline="-25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Perceptron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err="1" smtClean="0"/>
              <a:t>Perceptron</a:t>
            </a:r>
            <a:r>
              <a:rPr lang="en-US" dirty="0" smtClean="0"/>
              <a:t> is an artificial neuron(neural network unit).</a:t>
            </a:r>
          </a:p>
          <a:p>
            <a:r>
              <a:rPr lang="en-US" dirty="0" smtClean="0"/>
              <a:t>A </a:t>
            </a:r>
            <a:r>
              <a:rPr lang="en-US" dirty="0" err="1"/>
              <a:t>perceptron</a:t>
            </a:r>
            <a:r>
              <a:rPr lang="en-US" dirty="0"/>
              <a:t> is a neural network </a:t>
            </a:r>
            <a:r>
              <a:rPr lang="en-US" dirty="0" smtClean="0"/>
              <a:t>unit that </a:t>
            </a:r>
            <a:r>
              <a:rPr lang="en-US" dirty="0"/>
              <a:t>does certain computations to detect features or business intelligence in the input </a:t>
            </a:r>
            <a:r>
              <a:rPr lang="en-US" dirty="0" smtClean="0"/>
              <a:t>data.</a:t>
            </a:r>
          </a:p>
          <a:p>
            <a:r>
              <a:rPr lang="en-US" dirty="0" smtClean="0"/>
              <a:t>Or  single layer neural network is called </a:t>
            </a:r>
            <a:r>
              <a:rPr lang="en-US" dirty="0" err="1" smtClean="0"/>
              <a:t>perceptron</a:t>
            </a:r>
            <a:endParaRPr lang="en-US" dirty="0" smtClean="0"/>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node 4 </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r>
              <a:rPr lang="en-US" sz="4800" dirty="0" smtClean="0"/>
              <a:t>O</a:t>
            </a:r>
            <a:r>
              <a:rPr lang="en-US" sz="4800" baseline="-25000" dirty="0" smtClean="0"/>
              <a:t>4</a:t>
            </a:r>
            <a:r>
              <a:rPr lang="en-US" sz="4800" dirty="0" smtClean="0"/>
              <a:t>= 1/  1+ e </a:t>
            </a:r>
            <a:r>
              <a:rPr lang="en-US" sz="4800" baseline="30000" dirty="0" smtClean="0"/>
              <a:t>0.7</a:t>
            </a:r>
          </a:p>
          <a:p>
            <a:pPr>
              <a:buNone/>
            </a:pPr>
            <a:r>
              <a:rPr lang="en-US" sz="4800" baseline="30000" dirty="0" smtClean="0"/>
              <a:t> </a:t>
            </a:r>
            <a:r>
              <a:rPr lang="en-US" sz="4800" dirty="0" smtClean="0"/>
              <a:t>       =0.332</a:t>
            </a:r>
            <a:endParaRPr lang="en-US" sz="4800" baseline="30000"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at  node 5</a:t>
            </a:r>
            <a:endParaRPr lang="en-US" dirty="0"/>
          </a:p>
        </p:txBody>
      </p:sp>
      <p:sp>
        <p:nvSpPr>
          <p:cNvPr id="5" name="TextBox 4"/>
          <p:cNvSpPr txBox="1"/>
          <p:nvPr/>
        </p:nvSpPr>
        <p:spPr>
          <a:xfrm>
            <a:off x="2286000" y="2971800"/>
            <a:ext cx="3657600" cy="523220"/>
          </a:xfrm>
          <a:prstGeom prst="rect">
            <a:avLst/>
          </a:prstGeom>
          <a:noFill/>
        </p:spPr>
        <p:txBody>
          <a:bodyPr wrap="square" rtlCol="0">
            <a:spAutoFit/>
          </a:bodyPr>
          <a:lstStyle/>
          <a:p>
            <a:r>
              <a:rPr lang="en-US" sz="2800" u="sng" dirty="0" smtClean="0"/>
              <a:t>Net Input   at node   5</a:t>
            </a:r>
            <a:endParaRPr lang="en-US" sz="2800" u="sng" dirty="0"/>
          </a:p>
        </p:txBody>
      </p:sp>
      <p:sp>
        <p:nvSpPr>
          <p:cNvPr id="6" name="TextBox 5"/>
          <p:cNvSpPr txBox="1"/>
          <p:nvPr/>
        </p:nvSpPr>
        <p:spPr>
          <a:xfrm>
            <a:off x="7772400" y="2895600"/>
            <a:ext cx="3200400" cy="523220"/>
          </a:xfrm>
          <a:prstGeom prst="rect">
            <a:avLst/>
          </a:prstGeom>
          <a:noFill/>
        </p:spPr>
        <p:txBody>
          <a:bodyPr wrap="square" rtlCol="0">
            <a:spAutoFit/>
          </a:bodyPr>
          <a:lstStyle/>
          <a:p>
            <a:r>
              <a:rPr lang="en-US" sz="2800" u="sng" dirty="0" smtClean="0"/>
              <a:t>output   at node   5</a:t>
            </a:r>
            <a:endParaRPr lang="en-US" sz="2800" u="sng" dirty="0"/>
          </a:p>
        </p:txBody>
      </p:sp>
      <p:pic>
        <p:nvPicPr>
          <p:cNvPr id="2051" name="Picture 3"/>
          <p:cNvPicPr>
            <a:picLocks noChangeAspect="1" noChangeArrowheads="1"/>
          </p:cNvPicPr>
          <p:nvPr/>
        </p:nvPicPr>
        <p:blipFill>
          <a:blip r:embed="rId2"/>
          <a:srcRect/>
          <a:stretch>
            <a:fillRect/>
          </a:stretch>
        </p:blipFill>
        <p:spPr bwMode="auto">
          <a:xfrm>
            <a:off x="2057400" y="3962400"/>
            <a:ext cx="4038600" cy="838200"/>
          </a:xfrm>
          <a:prstGeom prst="rect">
            <a:avLst/>
          </a:prstGeom>
          <a:noFill/>
          <a:ln w="9525">
            <a:noFill/>
            <a:miter lim="800000"/>
            <a:headEnd/>
            <a:tailEnd/>
          </a:ln>
          <a:effectLst/>
        </p:spPr>
      </p:pic>
      <p:pic>
        <p:nvPicPr>
          <p:cNvPr id="2052" name="Picture 4"/>
          <p:cNvPicPr>
            <a:picLocks noGrp="1" noChangeAspect="1" noChangeArrowheads="1"/>
          </p:cNvPicPr>
          <p:nvPr>
            <p:ph idx="1"/>
          </p:nvPr>
        </p:nvPicPr>
        <p:blipFill>
          <a:blip r:embed="rId3"/>
          <a:srcRect/>
          <a:stretch>
            <a:fillRect/>
          </a:stretch>
        </p:blipFill>
        <p:spPr bwMode="auto">
          <a:xfrm>
            <a:off x="7772400" y="4114800"/>
            <a:ext cx="2867025" cy="6000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at  node 6</a:t>
            </a:r>
            <a:endParaRPr lang="en-US" dirty="0"/>
          </a:p>
        </p:txBody>
      </p:sp>
      <p:sp>
        <p:nvSpPr>
          <p:cNvPr id="5" name="TextBox 4"/>
          <p:cNvSpPr txBox="1"/>
          <p:nvPr/>
        </p:nvSpPr>
        <p:spPr>
          <a:xfrm>
            <a:off x="2286000" y="2971800"/>
            <a:ext cx="3657600" cy="523220"/>
          </a:xfrm>
          <a:prstGeom prst="rect">
            <a:avLst/>
          </a:prstGeom>
          <a:noFill/>
        </p:spPr>
        <p:txBody>
          <a:bodyPr wrap="square" rtlCol="0">
            <a:spAutoFit/>
          </a:bodyPr>
          <a:lstStyle/>
          <a:p>
            <a:r>
              <a:rPr lang="en-US" sz="2800" u="sng" dirty="0" smtClean="0"/>
              <a:t>Net Input   at node   6</a:t>
            </a:r>
            <a:endParaRPr lang="en-US" sz="2800" u="sng" dirty="0"/>
          </a:p>
        </p:txBody>
      </p:sp>
      <p:sp>
        <p:nvSpPr>
          <p:cNvPr id="6" name="TextBox 5"/>
          <p:cNvSpPr txBox="1"/>
          <p:nvPr/>
        </p:nvSpPr>
        <p:spPr>
          <a:xfrm>
            <a:off x="7772400" y="2895600"/>
            <a:ext cx="3200400" cy="523220"/>
          </a:xfrm>
          <a:prstGeom prst="rect">
            <a:avLst/>
          </a:prstGeom>
          <a:noFill/>
        </p:spPr>
        <p:txBody>
          <a:bodyPr wrap="square" rtlCol="0">
            <a:spAutoFit/>
          </a:bodyPr>
          <a:lstStyle/>
          <a:p>
            <a:r>
              <a:rPr lang="en-US" sz="2800" u="sng" dirty="0" smtClean="0"/>
              <a:t>output   at node   6</a:t>
            </a:r>
            <a:endParaRPr lang="en-US" sz="2800" u="sng" dirty="0"/>
          </a:p>
        </p:txBody>
      </p:sp>
      <p:pic>
        <p:nvPicPr>
          <p:cNvPr id="3076" name="Picture 4"/>
          <p:cNvPicPr>
            <a:picLocks noChangeAspect="1" noChangeArrowheads="1"/>
          </p:cNvPicPr>
          <p:nvPr/>
        </p:nvPicPr>
        <p:blipFill>
          <a:blip r:embed="rId2"/>
          <a:srcRect/>
          <a:stretch>
            <a:fillRect/>
          </a:stretch>
        </p:blipFill>
        <p:spPr bwMode="auto">
          <a:xfrm>
            <a:off x="7924800" y="3886200"/>
            <a:ext cx="3200400" cy="619125"/>
          </a:xfrm>
          <a:prstGeom prst="rect">
            <a:avLst/>
          </a:prstGeom>
          <a:noFill/>
          <a:ln w="9525">
            <a:noFill/>
            <a:miter lim="800000"/>
            <a:headEnd/>
            <a:tailEnd/>
          </a:ln>
          <a:effectLst/>
        </p:spPr>
      </p:pic>
      <p:sp>
        <p:nvSpPr>
          <p:cNvPr id="11" name="Content Placeholder 10"/>
          <p:cNvSpPr>
            <a:spLocks noGrp="1"/>
          </p:cNvSpPr>
          <p:nvPr>
            <p:ph idx="1"/>
          </p:nvPr>
        </p:nvSpPr>
        <p:spPr/>
        <p:txBody>
          <a:bodyPr/>
          <a:lstStyle/>
          <a:p>
            <a:endParaRPr lang="en-US" dirty="0"/>
          </a:p>
        </p:txBody>
      </p:sp>
      <p:pic>
        <p:nvPicPr>
          <p:cNvPr id="3077" name="Picture 5"/>
          <p:cNvPicPr>
            <a:picLocks noChangeAspect="1" noChangeArrowheads="1"/>
          </p:cNvPicPr>
          <p:nvPr/>
        </p:nvPicPr>
        <p:blipFill>
          <a:blip r:embed="rId3"/>
          <a:srcRect/>
          <a:stretch>
            <a:fillRect/>
          </a:stretch>
        </p:blipFill>
        <p:spPr bwMode="auto">
          <a:xfrm>
            <a:off x="1447800" y="3886200"/>
            <a:ext cx="4572000" cy="10668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multilayer feed-forward neural network</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990600" y="2057400"/>
            <a:ext cx="10210799" cy="37338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a:t>
            </a:r>
            <a:r>
              <a:rPr lang="en-US" baseline="-25000" dirty="0" smtClean="0"/>
              <a:t>4</a:t>
            </a:r>
            <a:r>
              <a:rPr lang="en-US" dirty="0" smtClean="0"/>
              <a:t>=0.332</a:t>
            </a:r>
          </a:p>
          <a:p>
            <a:r>
              <a:rPr lang="en-US" dirty="0" smtClean="0"/>
              <a:t>O</a:t>
            </a:r>
            <a:r>
              <a:rPr lang="en-US" baseline="-25000" dirty="0" smtClean="0"/>
              <a:t>5</a:t>
            </a:r>
            <a:r>
              <a:rPr lang="en-US" dirty="0" smtClean="0"/>
              <a:t>=0.525</a:t>
            </a:r>
          </a:p>
          <a:p>
            <a:r>
              <a:rPr lang="en-US" dirty="0" smtClean="0"/>
              <a:t>O</a:t>
            </a:r>
            <a:r>
              <a:rPr lang="en-US" baseline="-25000" dirty="0" smtClean="0"/>
              <a:t>6</a:t>
            </a:r>
            <a:r>
              <a:rPr lang="en-US" dirty="0" smtClean="0"/>
              <a:t>=0.474</a:t>
            </a:r>
          </a:p>
          <a:p>
            <a:endParaRPr lang="en-US" dirty="0" smtClean="0"/>
          </a:p>
          <a:p>
            <a:pPr>
              <a:buNone/>
            </a:pPr>
            <a:endParaRPr lang="en-US" dirty="0" smtClean="0"/>
          </a:p>
          <a:p>
            <a:pPr>
              <a:buNone/>
            </a:pPr>
            <a:endParaRPr lang="en-US" dirty="0" smtClean="0"/>
          </a:p>
          <a:p>
            <a:endParaRPr lang="en-US" baseline="-25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node 6(out  put  layer)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Err</a:t>
            </a:r>
            <a:r>
              <a:rPr lang="en-US" sz="1800" dirty="0" smtClean="0"/>
              <a:t>6=</a:t>
            </a:r>
            <a:r>
              <a:rPr lang="en-US" sz="4000" dirty="0" smtClean="0"/>
              <a:t>O</a:t>
            </a:r>
            <a:r>
              <a:rPr lang="en-US" baseline="-25000" dirty="0" smtClean="0"/>
              <a:t>6</a:t>
            </a:r>
            <a:r>
              <a:rPr lang="en-US" dirty="0" smtClean="0"/>
              <a:t>(1-O</a:t>
            </a:r>
            <a:r>
              <a:rPr lang="en-US" baseline="-25000" dirty="0" smtClean="0"/>
              <a:t>6</a:t>
            </a:r>
            <a:r>
              <a:rPr lang="en-US" dirty="0" smtClean="0"/>
              <a:t>)(T</a:t>
            </a:r>
            <a:r>
              <a:rPr lang="en-US" baseline="-25000" dirty="0" smtClean="0"/>
              <a:t>6</a:t>
            </a:r>
            <a:r>
              <a:rPr lang="en-US" dirty="0" smtClean="0"/>
              <a:t>-O</a:t>
            </a:r>
            <a:r>
              <a:rPr lang="en-US" baseline="-25000" dirty="0" smtClean="0"/>
              <a:t>6</a:t>
            </a:r>
            <a:r>
              <a:rPr lang="en-US" dirty="0" smtClean="0"/>
              <a:t>)</a:t>
            </a:r>
          </a:p>
          <a:p>
            <a:endParaRPr lang="en-US" dirty="0" smtClean="0"/>
          </a:p>
          <a:p>
            <a:pPr lvl="2">
              <a:buNone/>
            </a:pPr>
            <a:r>
              <a:rPr lang="en-US" dirty="0" smtClean="0"/>
              <a:t> =</a:t>
            </a:r>
            <a:r>
              <a:rPr lang="en-US" sz="3600" dirty="0" smtClean="0"/>
              <a:t>0.474(1-0.474)(1-0.474)</a:t>
            </a:r>
          </a:p>
          <a:p>
            <a:pPr lvl="2">
              <a:buNone/>
            </a:pPr>
            <a:r>
              <a:rPr lang="en-US" sz="3600" dirty="0" smtClean="0"/>
              <a:t>= 0.1311</a:t>
            </a:r>
            <a:endParaRPr lang="en-US" sz="3600" dirty="0"/>
          </a:p>
        </p:txBody>
      </p:sp>
      <p:pic>
        <p:nvPicPr>
          <p:cNvPr id="6" name="Picture 5"/>
          <p:cNvPicPr/>
          <p:nvPr/>
        </p:nvPicPr>
        <p:blipFill>
          <a:blip r:embed="rId2">
            <a:extLst>
              <a:ext uri="{28A0092B-C50C-407E-A947-70E740481C1C}"/>
            </a:extLst>
          </a:blip>
          <a:srcRect/>
          <a:stretch>
            <a:fillRect/>
          </a:stretch>
        </p:blipFill>
        <p:spPr bwMode="auto">
          <a:xfrm>
            <a:off x="838200" y="1828800"/>
            <a:ext cx="4792028" cy="1066800"/>
          </a:xfrm>
          <a:prstGeom prst="rect">
            <a:avLst/>
          </a:prstGeom>
          <a:noFill/>
        </p:spPr>
      </p:pic>
      <p:sp>
        <p:nvSpPr>
          <p:cNvPr id="7" name="TextBox 6"/>
          <p:cNvSpPr txBox="1"/>
          <p:nvPr/>
        </p:nvSpPr>
        <p:spPr>
          <a:xfrm>
            <a:off x="9601200" y="3124200"/>
            <a:ext cx="1524000" cy="1200329"/>
          </a:xfrm>
          <a:prstGeom prst="rect">
            <a:avLst/>
          </a:prstGeom>
          <a:noFill/>
        </p:spPr>
        <p:txBody>
          <a:bodyPr wrap="square" rtlCol="0">
            <a:spAutoFit/>
          </a:bodyPr>
          <a:lstStyle/>
          <a:p>
            <a:r>
              <a:rPr lang="en-US" sz="2400" dirty="0" smtClean="0">
                <a:solidFill>
                  <a:srgbClr val="FF0000"/>
                </a:solidFill>
              </a:rPr>
              <a:t>O</a:t>
            </a:r>
            <a:r>
              <a:rPr lang="en-US" sz="2400" baseline="-25000" dirty="0" smtClean="0">
                <a:solidFill>
                  <a:srgbClr val="FF0000"/>
                </a:solidFill>
              </a:rPr>
              <a:t>4</a:t>
            </a:r>
            <a:r>
              <a:rPr lang="en-US" sz="2400" dirty="0" smtClean="0">
                <a:solidFill>
                  <a:srgbClr val="FF0000"/>
                </a:solidFill>
              </a:rPr>
              <a:t>=0.332</a:t>
            </a:r>
          </a:p>
          <a:p>
            <a:r>
              <a:rPr lang="en-US" sz="2400" dirty="0" smtClean="0">
                <a:solidFill>
                  <a:srgbClr val="FF0000"/>
                </a:solidFill>
              </a:rPr>
              <a:t>O</a:t>
            </a:r>
            <a:r>
              <a:rPr lang="en-US" sz="2400" baseline="-25000" dirty="0" smtClean="0">
                <a:solidFill>
                  <a:srgbClr val="FF0000"/>
                </a:solidFill>
              </a:rPr>
              <a:t>5</a:t>
            </a:r>
            <a:r>
              <a:rPr lang="en-US" sz="2400" dirty="0" smtClean="0">
                <a:solidFill>
                  <a:srgbClr val="FF0000"/>
                </a:solidFill>
              </a:rPr>
              <a:t>=0.525</a:t>
            </a:r>
          </a:p>
          <a:p>
            <a:r>
              <a:rPr lang="en-US" sz="2400" dirty="0" smtClean="0">
                <a:solidFill>
                  <a:srgbClr val="FF0000"/>
                </a:solidFill>
              </a:rPr>
              <a:t>O</a:t>
            </a:r>
            <a:r>
              <a:rPr lang="en-US" sz="2400" baseline="-25000" dirty="0" smtClean="0">
                <a:solidFill>
                  <a:srgbClr val="FF0000"/>
                </a:solidFill>
              </a:rPr>
              <a:t>6</a:t>
            </a:r>
            <a:r>
              <a:rPr lang="en-US" sz="2400" dirty="0" smtClean="0">
                <a:solidFill>
                  <a:srgbClr val="FF0000"/>
                </a:solidFill>
              </a:rPr>
              <a:t>=0.474</a:t>
            </a:r>
            <a:endParaRPr lang="en-US" sz="2400"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node 5(hidden layer)</a:t>
            </a:r>
            <a:endParaRPr lang="en-US" dirty="0"/>
          </a:p>
        </p:txBody>
      </p:sp>
      <p:sp>
        <p:nvSpPr>
          <p:cNvPr id="3" name="Content Placeholder 2"/>
          <p:cNvSpPr>
            <a:spLocks noGrp="1"/>
          </p:cNvSpPr>
          <p:nvPr>
            <p:ph idx="1"/>
          </p:nvPr>
        </p:nvSpPr>
        <p:spPr>
          <a:xfrm>
            <a:off x="594360" y="1600206"/>
            <a:ext cx="10988040" cy="4525963"/>
          </a:xfrm>
        </p:spPr>
        <p:txBody>
          <a:bodyPr/>
          <a:lstStyle/>
          <a:p>
            <a:endParaRPr lang="en-US" dirty="0" smtClean="0"/>
          </a:p>
          <a:p>
            <a:endParaRPr lang="en-US" dirty="0" smtClean="0"/>
          </a:p>
          <a:p>
            <a:endParaRPr lang="en-US" dirty="0" smtClean="0"/>
          </a:p>
          <a:p>
            <a:r>
              <a:rPr lang="en-US" dirty="0" smtClean="0"/>
              <a:t>Err</a:t>
            </a:r>
            <a:r>
              <a:rPr lang="en-US" baseline="-25000" dirty="0" smtClean="0"/>
              <a:t>5</a:t>
            </a:r>
            <a:r>
              <a:rPr lang="en-US" sz="1800" dirty="0" smtClean="0"/>
              <a:t>=</a:t>
            </a:r>
            <a:r>
              <a:rPr lang="en-US" sz="4000" dirty="0" smtClean="0"/>
              <a:t>O</a:t>
            </a:r>
            <a:r>
              <a:rPr lang="en-US" sz="4000" baseline="-25000" dirty="0" smtClean="0"/>
              <a:t>5</a:t>
            </a:r>
            <a:r>
              <a:rPr lang="en-US" dirty="0" smtClean="0"/>
              <a:t>(1-O</a:t>
            </a:r>
            <a:r>
              <a:rPr lang="en-US" baseline="-25000" dirty="0" smtClean="0"/>
              <a:t>5</a:t>
            </a:r>
            <a:r>
              <a:rPr lang="en-US" dirty="0" smtClean="0"/>
              <a:t>) Err </a:t>
            </a:r>
            <a:r>
              <a:rPr lang="en-US" sz="4000" baseline="-25000" dirty="0" smtClean="0"/>
              <a:t>6  </a:t>
            </a:r>
            <a:r>
              <a:rPr lang="en-US" dirty="0" smtClean="0"/>
              <a:t>w</a:t>
            </a:r>
            <a:r>
              <a:rPr lang="en-US" sz="4000" baseline="-25000" dirty="0" smtClean="0"/>
              <a:t>56</a:t>
            </a:r>
          </a:p>
          <a:p>
            <a:endParaRPr lang="en-US" dirty="0" smtClean="0"/>
          </a:p>
          <a:p>
            <a:pPr lvl="2">
              <a:buNone/>
            </a:pPr>
            <a:r>
              <a:rPr lang="en-US" dirty="0" smtClean="0"/>
              <a:t> </a:t>
            </a:r>
            <a:r>
              <a:rPr lang="en-US" sz="3600" dirty="0" smtClean="0"/>
              <a:t>=(0.525)(1-0.525)(0.1311) (-0.2)</a:t>
            </a:r>
          </a:p>
          <a:p>
            <a:pPr lvl="2">
              <a:buNone/>
            </a:pPr>
            <a:r>
              <a:rPr lang="en-US" sz="3600" dirty="0" smtClean="0"/>
              <a:t>=-0.0065</a:t>
            </a:r>
          </a:p>
        </p:txBody>
      </p:sp>
      <p:pic>
        <p:nvPicPr>
          <p:cNvPr id="5" name="Content Placeholder 3"/>
          <p:cNvPicPr>
            <a:picLocks/>
          </p:cNvPicPr>
          <p:nvPr/>
        </p:nvPicPr>
        <p:blipFill>
          <a:blip r:embed="rId2">
            <a:extLst>
              <a:ext uri="{28A0092B-C50C-407E-A947-70E740481C1C}"/>
            </a:extLst>
          </a:blip>
          <a:stretch>
            <a:fillRect/>
          </a:stretch>
        </p:blipFill>
        <p:spPr bwMode="auto">
          <a:xfrm>
            <a:off x="1066800" y="1219200"/>
            <a:ext cx="5963605" cy="1371600"/>
          </a:xfrm>
          <a:prstGeom prst="rect">
            <a:avLst/>
          </a:prstGeom>
          <a:noFill/>
        </p:spPr>
      </p:pic>
      <p:sp>
        <p:nvSpPr>
          <p:cNvPr id="7" name="TextBox 6"/>
          <p:cNvSpPr txBox="1"/>
          <p:nvPr/>
        </p:nvSpPr>
        <p:spPr>
          <a:xfrm>
            <a:off x="9829800" y="4267200"/>
            <a:ext cx="1828800" cy="1938992"/>
          </a:xfrm>
          <a:prstGeom prst="rect">
            <a:avLst/>
          </a:prstGeom>
          <a:noFill/>
        </p:spPr>
        <p:txBody>
          <a:bodyPr wrap="square" rtlCol="0">
            <a:spAutoFit/>
          </a:bodyPr>
          <a:lstStyle/>
          <a:p>
            <a:r>
              <a:rPr lang="en-US" sz="2400" dirty="0" smtClean="0">
                <a:solidFill>
                  <a:srgbClr val="FF0000"/>
                </a:solidFill>
              </a:rPr>
              <a:t>O</a:t>
            </a:r>
            <a:r>
              <a:rPr lang="en-US" sz="2400" baseline="-25000" dirty="0" smtClean="0">
                <a:solidFill>
                  <a:srgbClr val="FF0000"/>
                </a:solidFill>
              </a:rPr>
              <a:t>4</a:t>
            </a:r>
            <a:r>
              <a:rPr lang="en-US" sz="2400" dirty="0" smtClean="0">
                <a:solidFill>
                  <a:srgbClr val="FF0000"/>
                </a:solidFill>
              </a:rPr>
              <a:t>=0.332</a:t>
            </a:r>
          </a:p>
          <a:p>
            <a:r>
              <a:rPr lang="en-US" sz="2400" dirty="0" smtClean="0">
                <a:solidFill>
                  <a:srgbClr val="FF0000"/>
                </a:solidFill>
              </a:rPr>
              <a:t>O</a:t>
            </a:r>
            <a:r>
              <a:rPr lang="en-US" sz="2400" baseline="-25000" dirty="0" smtClean="0">
                <a:solidFill>
                  <a:srgbClr val="FF0000"/>
                </a:solidFill>
              </a:rPr>
              <a:t>5</a:t>
            </a:r>
            <a:r>
              <a:rPr lang="en-US" sz="2400" dirty="0" smtClean="0">
                <a:solidFill>
                  <a:srgbClr val="FF0000"/>
                </a:solidFill>
              </a:rPr>
              <a:t>=0.525</a:t>
            </a:r>
          </a:p>
          <a:p>
            <a:r>
              <a:rPr lang="en-US" sz="2400" dirty="0" smtClean="0">
                <a:solidFill>
                  <a:srgbClr val="FF0000"/>
                </a:solidFill>
              </a:rPr>
              <a:t>O</a:t>
            </a:r>
            <a:r>
              <a:rPr lang="en-US" sz="2400" baseline="-25000" dirty="0" smtClean="0">
                <a:solidFill>
                  <a:srgbClr val="FF0000"/>
                </a:solidFill>
              </a:rPr>
              <a:t>6</a:t>
            </a:r>
            <a:r>
              <a:rPr lang="en-US" sz="2400" dirty="0" smtClean="0">
                <a:solidFill>
                  <a:srgbClr val="FF0000"/>
                </a:solidFill>
              </a:rPr>
              <a:t>=0.474</a:t>
            </a:r>
          </a:p>
          <a:p>
            <a:r>
              <a:rPr lang="en-US" sz="2400" dirty="0" smtClean="0">
                <a:solidFill>
                  <a:srgbClr val="FF0000"/>
                </a:solidFill>
              </a:rPr>
              <a:t>Err</a:t>
            </a:r>
            <a:r>
              <a:rPr lang="en-US" sz="2400" baseline="-25000" dirty="0" smtClean="0">
                <a:solidFill>
                  <a:srgbClr val="FF0000"/>
                </a:solidFill>
              </a:rPr>
              <a:t>6</a:t>
            </a:r>
            <a:r>
              <a:rPr lang="en-US" sz="2400" dirty="0" smtClean="0">
                <a:solidFill>
                  <a:srgbClr val="FF0000"/>
                </a:solidFill>
              </a:rPr>
              <a:t>=0.1311</a:t>
            </a:r>
          </a:p>
          <a:p>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node 4(hidden layer)</a:t>
            </a:r>
            <a:endParaRPr lang="en-US" dirty="0"/>
          </a:p>
        </p:txBody>
      </p:sp>
      <p:sp>
        <p:nvSpPr>
          <p:cNvPr id="3" name="Content Placeholder 2"/>
          <p:cNvSpPr>
            <a:spLocks noGrp="1"/>
          </p:cNvSpPr>
          <p:nvPr>
            <p:ph idx="1"/>
          </p:nvPr>
        </p:nvSpPr>
        <p:spPr>
          <a:xfrm>
            <a:off x="594360" y="1600206"/>
            <a:ext cx="10911840" cy="4525963"/>
          </a:xfrm>
        </p:spPr>
        <p:txBody>
          <a:bodyPr/>
          <a:lstStyle/>
          <a:p>
            <a:endParaRPr lang="en-US" dirty="0" smtClean="0"/>
          </a:p>
          <a:p>
            <a:endParaRPr lang="en-US" dirty="0" smtClean="0"/>
          </a:p>
          <a:p>
            <a:r>
              <a:rPr lang="en-US" dirty="0" smtClean="0"/>
              <a:t>Err</a:t>
            </a:r>
            <a:r>
              <a:rPr lang="en-US" baseline="-25000" dirty="0" smtClean="0"/>
              <a:t>4</a:t>
            </a:r>
            <a:r>
              <a:rPr lang="en-US" sz="1800" dirty="0" smtClean="0"/>
              <a:t>=</a:t>
            </a:r>
            <a:r>
              <a:rPr lang="en-US" sz="4000" dirty="0" smtClean="0"/>
              <a:t>O</a:t>
            </a:r>
            <a:r>
              <a:rPr lang="en-US" sz="4000" baseline="-25000" dirty="0" smtClean="0"/>
              <a:t>4</a:t>
            </a:r>
            <a:r>
              <a:rPr lang="en-US" dirty="0" smtClean="0"/>
              <a:t>(1-O</a:t>
            </a:r>
            <a:r>
              <a:rPr lang="en-US" baseline="-25000" dirty="0" smtClean="0"/>
              <a:t>4</a:t>
            </a:r>
            <a:r>
              <a:rPr lang="en-US" dirty="0" smtClean="0"/>
              <a:t>) Err </a:t>
            </a:r>
            <a:r>
              <a:rPr lang="en-US" sz="4000" baseline="-25000" dirty="0" smtClean="0"/>
              <a:t>6  </a:t>
            </a:r>
            <a:r>
              <a:rPr lang="en-US" dirty="0" smtClean="0"/>
              <a:t>w</a:t>
            </a:r>
            <a:r>
              <a:rPr lang="en-US" sz="4000" baseline="-25000" dirty="0" smtClean="0"/>
              <a:t>46</a:t>
            </a:r>
          </a:p>
          <a:p>
            <a:endParaRPr lang="en-US" dirty="0" smtClean="0"/>
          </a:p>
          <a:p>
            <a:pPr lvl="2">
              <a:buNone/>
            </a:pPr>
            <a:r>
              <a:rPr lang="en-US" dirty="0" smtClean="0"/>
              <a:t> </a:t>
            </a:r>
            <a:r>
              <a:rPr lang="en-US" sz="3600" dirty="0" smtClean="0"/>
              <a:t>=(0.332)(1-0.332)(0.1311) (-0.3)</a:t>
            </a:r>
          </a:p>
          <a:p>
            <a:pPr lvl="2">
              <a:buNone/>
            </a:pPr>
            <a:r>
              <a:rPr lang="en-US" sz="3600" dirty="0" smtClean="0"/>
              <a:t>=-0.0087</a:t>
            </a:r>
          </a:p>
        </p:txBody>
      </p:sp>
      <p:pic>
        <p:nvPicPr>
          <p:cNvPr id="5" name="Content Placeholder 3"/>
          <p:cNvPicPr>
            <a:picLocks/>
          </p:cNvPicPr>
          <p:nvPr/>
        </p:nvPicPr>
        <p:blipFill>
          <a:blip r:embed="rId2">
            <a:extLst>
              <a:ext uri="{28A0092B-C50C-407E-A947-70E740481C1C}"/>
            </a:extLst>
          </a:blip>
          <a:stretch>
            <a:fillRect/>
          </a:stretch>
        </p:blipFill>
        <p:spPr bwMode="auto">
          <a:xfrm>
            <a:off x="1066800" y="1219200"/>
            <a:ext cx="5963605" cy="1371600"/>
          </a:xfrm>
          <a:prstGeom prst="rect">
            <a:avLst/>
          </a:prstGeom>
          <a:noFill/>
        </p:spPr>
      </p:pic>
      <p:sp>
        <p:nvSpPr>
          <p:cNvPr id="6" name="TextBox 5"/>
          <p:cNvSpPr txBox="1"/>
          <p:nvPr/>
        </p:nvSpPr>
        <p:spPr>
          <a:xfrm>
            <a:off x="9753600" y="3733800"/>
            <a:ext cx="1752600" cy="2185214"/>
          </a:xfrm>
          <a:prstGeom prst="rect">
            <a:avLst/>
          </a:prstGeom>
          <a:noFill/>
        </p:spPr>
        <p:txBody>
          <a:bodyPr wrap="square" rtlCol="0">
            <a:spAutoFit/>
          </a:bodyPr>
          <a:lstStyle/>
          <a:p>
            <a:r>
              <a:rPr lang="en-US" sz="2000" dirty="0" smtClean="0">
                <a:solidFill>
                  <a:srgbClr val="FF0000"/>
                </a:solidFill>
              </a:rPr>
              <a:t>O</a:t>
            </a:r>
            <a:r>
              <a:rPr lang="en-US" sz="2000" baseline="-25000" dirty="0" smtClean="0">
                <a:solidFill>
                  <a:srgbClr val="FF0000"/>
                </a:solidFill>
              </a:rPr>
              <a:t>4</a:t>
            </a:r>
            <a:r>
              <a:rPr lang="en-US" sz="2000" dirty="0" smtClean="0">
                <a:solidFill>
                  <a:srgbClr val="FF0000"/>
                </a:solidFill>
              </a:rPr>
              <a:t>=0.332</a:t>
            </a:r>
          </a:p>
          <a:p>
            <a:r>
              <a:rPr lang="en-US" sz="2000" dirty="0" smtClean="0">
                <a:solidFill>
                  <a:srgbClr val="FF0000"/>
                </a:solidFill>
              </a:rPr>
              <a:t>O</a:t>
            </a:r>
            <a:r>
              <a:rPr lang="en-US" sz="2000" baseline="-25000" dirty="0" smtClean="0">
                <a:solidFill>
                  <a:srgbClr val="FF0000"/>
                </a:solidFill>
              </a:rPr>
              <a:t>5</a:t>
            </a:r>
            <a:r>
              <a:rPr lang="en-US" sz="2000" dirty="0" smtClean="0">
                <a:solidFill>
                  <a:srgbClr val="FF0000"/>
                </a:solidFill>
              </a:rPr>
              <a:t>=0.525</a:t>
            </a:r>
          </a:p>
          <a:p>
            <a:r>
              <a:rPr lang="en-US" sz="2000" dirty="0" smtClean="0">
                <a:solidFill>
                  <a:srgbClr val="FF0000"/>
                </a:solidFill>
              </a:rPr>
              <a:t>O</a:t>
            </a:r>
            <a:r>
              <a:rPr lang="en-US" sz="2000" baseline="-25000" dirty="0" smtClean="0">
                <a:solidFill>
                  <a:srgbClr val="FF0000"/>
                </a:solidFill>
              </a:rPr>
              <a:t>6</a:t>
            </a:r>
            <a:r>
              <a:rPr lang="en-US" sz="2000" dirty="0" smtClean="0">
                <a:solidFill>
                  <a:srgbClr val="FF0000"/>
                </a:solidFill>
              </a:rPr>
              <a:t>=0.474</a:t>
            </a:r>
          </a:p>
          <a:p>
            <a:r>
              <a:rPr lang="en-US" sz="2000" dirty="0" smtClean="0">
                <a:solidFill>
                  <a:srgbClr val="FF0000"/>
                </a:solidFill>
              </a:rPr>
              <a:t>Err</a:t>
            </a:r>
            <a:r>
              <a:rPr lang="en-US" sz="2000" baseline="-25000" dirty="0" smtClean="0">
                <a:solidFill>
                  <a:srgbClr val="FF0000"/>
                </a:solidFill>
              </a:rPr>
              <a:t>6</a:t>
            </a:r>
            <a:r>
              <a:rPr lang="en-US" sz="2000" dirty="0" smtClean="0">
                <a:solidFill>
                  <a:srgbClr val="FF0000"/>
                </a:solidFill>
              </a:rPr>
              <a:t>=0.1311</a:t>
            </a:r>
          </a:p>
          <a:p>
            <a:r>
              <a:rPr lang="en-US" sz="2000" dirty="0" smtClean="0">
                <a:solidFill>
                  <a:srgbClr val="FF0000"/>
                </a:solidFill>
              </a:rPr>
              <a:t>Err</a:t>
            </a:r>
            <a:r>
              <a:rPr lang="en-US" sz="2000" baseline="-25000" dirty="0" smtClean="0">
                <a:solidFill>
                  <a:srgbClr val="FF0000"/>
                </a:solidFill>
              </a:rPr>
              <a:t>5</a:t>
            </a:r>
            <a:r>
              <a:rPr lang="en-US" sz="2000" dirty="0" smtClean="0">
                <a:solidFill>
                  <a:srgbClr val="FF0000"/>
                </a:solidFill>
              </a:rPr>
              <a:t>=-0.0065</a:t>
            </a:r>
          </a:p>
          <a:p>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838200" y="152400"/>
            <a:ext cx="10439399" cy="57150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Weight update  at  W</a:t>
            </a:r>
            <a:r>
              <a:rPr lang="en-US" baseline="-25000" dirty="0" smtClean="0"/>
              <a:t>46</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r>
              <a:rPr lang="en-US" dirty="0" smtClean="0"/>
              <a:t>W</a:t>
            </a:r>
            <a:r>
              <a:rPr lang="en-US" baseline="-25000" dirty="0" smtClean="0"/>
              <a:t>46</a:t>
            </a:r>
            <a:r>
              <a:rPr lang="en-US" dirty="0" smtClean="0"/>
              <a:t> =W</a:t>
            </a:r>
            <a:r>
              <a:rPr lang="en-US" baseline="-25000" dirty="0" smtClean="0"/>
              <a:t>46</a:t>
            </a:r>
            <a:r>
              <a:rPr lang="en-US" dirty="0" smtClean="0"/>
              <a:t> + (0.9 )Err </a:t>
            </a:r>
            <a:r>
              <a:rPr lang="en-US" baseline="-25000" dirty="0" smtClean="0"/>
              <a:t>6</a:t>
            </a:r>
            <a:r>
              <a:rPr lang="en-US" dirty="0" smtClean="0"/>
              <a:t> O </a:t>
            </a:r>
            <a:r>
              <a:rPr lang="en-US" baseline="-25000" dirty="0" smtClean="0"/>
              <a:t>4</a:t>
            </a:r>
          </a:p>
          <a:p>
            <a:endParaRPr lang="en-US" baseline="-25000" dirty="0" smtClean="0"/>
          </a:p>
          <a:p>
            <a:pPr>
              <a:buNone/>
            </a:pPr>
            <a:r>
              <a:rPr lang="en-US" baseline="-25000" dirty="0" smtClean="0"/>
              <a:t>		</a:t>
            </a:r>
            <a:r>
              <a:rPr lang="en-US" dirty="0" smtClean="0"/>
              <a:t>=-0.3 +(0.9)(0.1311) (0.332)</a:t>
            </a:r>
          </a:p>
          <a:p>
            <a:pPr>
              <a:buNone/>
            </a:pPr>
            <a:r>
              <a:rPr lang="en-US" dirty="0" smtClean="0"/>
              <a:t>		=-0.261</a:t>
            </a:r>
          </a:p>
          <a:p>
            <a:pPr>
              <a:buNone/>
            </a:pPr>
            <a:r>
              <a:rPr lang="en-US" baseline="-25000" dirty="0" smtClean="0"/>
              <a:t/>
            </a:r>
            <a:br>
              <a:rPr lang="en-US" baseline="-25000" dirty="0" smtClean="0"/>
            </a:br>
            <a:r>
              <a:rPr lang="en-US" dirty="0" smtClean="0"/>
              <a:t/>
            </a:r>
            <a:br>
              <a:rPr lang="en-US" dirty="0" smtClean="0"/>
            </a:br>
            <a:endParaRPr lang="en-US" dirty="0"/>
          </a:p>
        </p:txBody>
      </p:sp>
      <p:pic>
        <p:nvPicPr>
          <p:cNvPr id="4099" name="Picture 3"/>
          <p:cNvPicPr>
            <a:picLocks noChangeAspect="1" noChangeArrowheads="1"/>
          </p:cNvPicPr>
          <p:nvPr/>
        </p:nvPicPr>
        <p:blipFill>
          <a:blip r:embed="rId2"/>
          <a:srcRect/>
          <a:stretch>
            <a:fillRect/>
          </a:stretch>
        </p:blipFill>
        <p:spPr bwMode="auto">
          <a:xfrm>
            <a:off x="1066800" y="1676400"/>
            <a:ext cx="2543175" cy="6667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914400" y="2438400"/>
            <a:ext cx="2857500" cy="781050"/>
          </a:xfrm>
          <a:prstGeom prst="rect">
            <a:avLst/>
          </a:prstGeom>
          <a:noFill/>
          <a:ln w="9525">
            <a:noFill/>
            <a:miter lim="800000"/>
            <a:headEnd/>
            <a:tailEnd/>
          </a:ln>
          <a:effectLst/>
        </p:spPr>
      </p:pic>
      <p:sp>
        <p:nvSpPr>
          <p:cNvPr id="8" name="TextBox 7"/>
          <p:cNvSpPr txBox="1"/>
          <p:nvPr/>
        </p:nvSpPr>
        <p:spPr>
          <a:xfrm>
            <a:off x="9448800" y="3429000"/>
            <a:ext cx="1905000" cy="2677656"/>
          </a:xfrm>
          <a:prstGeom prst="rect">
            <a:avLst/>
          </a:prstGeom>
          <a:noFill/>
        </p:spPr>
        <p:txBody>
          <a:bodyPr wrap="square" rtlCol="0">
            <a:spAutoFit/>
          </a:bodyPr>
          <a:lstStyle/>
          <a:p>
            <a:r>
              <a:rPr lang="en-US" sz="2400" dirty="0" smtClean="0">
                <a:solidFill>
                  <a:srgbClr val="FF0000"/>
                </a:solidFill>
              </a:rPr>
              <a:t>O</a:t>
            </a:r>
            <a:r>
              <a:rPr lang="en-US" sz="2400" baseline="-25000" dirty="0" smtClean="0">
                <a:solidFill>
                  <a:srgbClr val="FF0000"/>
                </a:solidFill>
              </a:rPr>
              <a:t>4</a:t>
            </a:r>
            <a:r>
              <a:rPr lang="en-US" sz="2400" dirty="0" smtClean="0">
                <a:solidFill>
                  <a:srgbClr val="FF0000"/>
                </a:solidFill>
              </a:rPr>
              <a:t>=0.332</a:t>
            </a:r>
          </a:p>
          <a:p>
            <a:r>
              <a:rPr lang="en-US" sz="2400" dirty="0" smtClean="0">
                <a:solidFill>
                  <a:srgbClr val="FF0000"/>
                </a:solidFill>
              </a:rPr>
              <a:t>O</a:t>
            </a:r>
            <a:r>
              <a:rPr lang="en-US" sz="2400" baseline="-25000" dirty="0" smtClean="0">
                <a:solidFill>
                  <a:srgbClr val="FF0000"/>
                </a:solidFill>
              </a:rPr>
              <a:t>5</a:t>
            </a:r>
            <a:r>
              <a:rPr lang="en-US" sz="2400" dirty="0" smtClean="0">
                <a:solidFill>
                  <a:srgbClr val="FF0000"/>
                </a:solidFill>
              </a:rPr>
              <a:t>=0.525</a:t>
            </a:r>
          </a:p>
          <a:p>
            <a:r>
              <a:rPr lang="en-US" sz="2400" dirty="0" smtClean="0">
                <a:solidFill>
                  <a:srgbClr val="FF0000"/>
                </a:solidFill>
              </a:rPr>
              <a:t>O</a:t>
            </a:r>
            <a:r>
              <a:rPr lang="en-US" sz="2400" baseline="-25000" dirty="0" smtClean="0">
                <a:solidFill>
                  <a:srgbClr val="FF0000"/>
                </a:solidFill>
              </a:rPr>
              <a:t>6</a:t>
            </a:r>
            <a:r>
              <a:rPr lang="en-US" sz="2400" dirty="0" smtClean="0">
                <a:solidFill>
                  <a:srgbClr val="FF0000"/>
                </a:solidFill>
              </a:rPr>
              <a:t>=0.474</a:t>
            </a:r>
          </a:p>
          <a:p>
            <a:r>
              <a:rPr lang="en-US" sz="2400" dirty="0" smtClean="0">
                <a:solidFill>
                  <a:srgbClr val="FF0000"/>
                </a:solidFill>
              </a:rPr>
              <a:t>Err</a:t>
            </a:r>
            <a:r>
              <a:rPr lang="en-US" sz="2400" baseline="-25000" dirty="0" smtClean="0">
                <a:solidFill>
                  <a:srgbClr val="FF0000"/>
                </a:solidFill>
              </a:rPr>
              <a:t>6</a:t>
            </a:r>
            <a:r>
              <a:rPr lang="en-US" sz="2400" dirty="0" smtClean="0">
                <a:solidFill>
                  <a:srgbClr val="FF0000"/>
                </a:solidFill>
              </a:rPr>
              <a:t>=0.1311</a:t>
            </a:r>
          </a:p>
          <a:p>
            <a:r>
              <a:rPr lang="en-US" sz="2400" dirty="0" smtClean="0">
                <a:solidFill>
                  <a:srgbClr val="FF0000"/>
                </a:solidFill>
              </a:rPr>
              <a:t>Err</a:t>
            </a:r>
            <a:r>
              <a:rPr lang="en-US" sz="2400" baseline="-25000" dirty="0" smtClean="0">
                <a:solidFill>
                  <a:srgbClr val="FF0000"/>
                </a:solidFill>
              </a:rPr>
              <a:t>5</a:t>
            </a:r>
            <a:r>
              <a:rPr lang="en-US" sz="2400" dirty="0" smtClean="0">
                <a:solidFill>
                  <a:srgbClr val="FF0000"/>
                </a:solidFill>
              </a:rPr>
              <a:t>=-0.0065</a:t>
            </a:r>
          </a:p>
          <a:p>
            <a:r>
              <a:rPr lang="en-US" sz="2400" dirty="0" smtClean="0">
                <a:solidFill>
                  <a:srgbClr val="FF0000"/>
                </a:solidFill>
              </a:rPr>
              <a:t>Err</a:t>
            </a:r>
            <a:r>
              <a:rPr lang="en-US" sz="2400" baseline="-25000" dirty="0" smtClean="0">
                <a:solidFill>
                  <a:srgbClr val="FF0000"/>
                </a:solidFill>
              </a:rPr>
              <a:t>4</a:t>
            </a:r>
            <a:r>
              <a:rPr lang="en-US" sz="2400" dirty="0" smtClean="0">
                <a:solidFill>
                  <a:srgbClr val="FF0000"/>
                </a:solidFill>
              </a:rPr>
              <a:t>=-0.0087</a:t>
            </a:r>
            <a:endParaRPr lang="en-US" sz="2400" dirty="0" smtClean="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Perceptron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perceptron</a:t>
            </a:r>
            <a:r>
              <a:rPr lang="en-US" dirty="0" smtClean="0"/>
              <a:t> consists of 4 parts.</a:t>
            </a:r>
          </a:p>
          <a:p>
            <a:pPr lvl="1"/>
            <a:r>
              <a:rPr lang="en-US" dirty="0" smtClean="0"/>
              <a:t>Input values or One input layer</a:t>
            </a:r>
          </a:p>
          <a:p>
            <a:pPr lvl="1"/>
            <a:r>
              <a:rPr lang="en-US" dirty="0" smtClean="0"/>
              <a:t>Weights and Bias</a:t>
            </a:r>
          </a:p>
          <a:p>
            <a:pPr lvl="1"/>
            <a:r>
              <a:rPr lang="en-US" dirty="0" smtClean="0"/>
              <a:t>Net sum</a:t>
            </a:r>
          </a:p>
          <a:p>
            <a:pPr lvl="1"/>
            <a:r>
              <a:rPr lang="en-US" dirty="0" smtClean="0"/>
              <a:t>Activation Function</a:t>
            </a:r>
            <a:endParaRPr lang="en-US" dirty="0"/>
          </a:p>
          <a:p>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Weight update  at  W</a:t>
            </a:r>
            <a:r>
              <a:rPr lang="en-US" baseline="-25000" dirty="0" smtClean="0"/>
              <a:t>56</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r>
              <a:rPr lang="en-US" dirty="0" smtClean="0"/>
              <a:t>W</a:t>
            </a:r>
            <a:r>
              <a:rPr lang="en-US" baseline="-25000" dirty="0" smtClean="0"/>
              <a:t>56</a:t>
            </a:r>
            <a:r>
              <a:rPr lang="en-US" dirty="0" smtClean="0"/>
              <a:t> =W</a:t>
            </a:r>
            <a:r>
              <a:rPr lang="en-US" baseline="-25000" dirty="0" smtClean="0"/>
              <a:t>56</a:t>
            </a:r>
            <a:r>
              <a:rPr lang="en-US" dirty="0" smtClean="0"/>
              <a:t> + (0.9 )Err </a:t>
            </a:r>
            <a:r>
              <a:rPr lang="en-US" baseline="-25000" dirty="0" smtClean="0"/>
              <a:t>6</a:t>
            </a:r>
            <a:r>
              <a:rPr lang="en-US" dirty="0" smtClean="0"/>
              <a:t> O </a:t>
            </a:r>
            <a:r>
              <a:rPr lang="en-US" baseline="-25000" dirty="0" smtClean="0"/>
              <a:t>5</a:t>
            </a:r>
          </a:p>
          <a:p>
            <a:endParaRPr lang="en-US" baseline="-25000" dirty="0" smtClean="0"/>
          </a:p>
          <a:p>
            <a:pPr>
              <a:buNone/>
            </a:pPr>
            <a:r>
              <a:rPr lang="en-US" baseline="-25000" dirty="0" smtClean="0"/>
              <a:t>		</a:t>
            </a:r>
            <a:r>
              <a:rPr lang="en-US" dirty="0" smtClean="0"/>
              <a:t>=-0.2 +(0.9)(0.1311) (0.525)</a:t>
            </a:r>
          </a:p>
          <a:p>
            <a:pPr>
              <a:buNone/>
            </a:pPr>
            <a:r>
              <a:rPr lang="en-US" dirty="0" smtClean="0"/>
              <a:t>		=-0.138</a:t>
            </a:r>
          </a:p>
          <a:p>
            <a:pPr>
              <a:buNone/>
            </a:pPr>
            <a:r>
              <a:rPr lang="en-US" baseline="-25000" dirty="0" smtClean="0"/>
              <a:t/>
            </a:r>
            <a:br>
              <a:rPr lang="en-US" baseline="-25000" dirty="0" smtClean="0"/>
            </a:br>
            <a:r>
              <a:rPr lang="en-US" dirty="0" smtClean="0"/>
              <a:t/>
            </a:r>
            <a:br>
              <a:rPr lang="en-US" dirty="0" smtClean="0"/>
            </a:br>
            <a:endParaRPr lang="en-US" dirty="0"/>
          </a:p>
        </p:txBody>
      </p:sp>
      <p:pic>
        <p:nvPicPr>
          <p:cNvPr id="4099" name="Picture 3"/>
          <p:cNvPicPr>
            <a:picLocks noChangeAspect="1" noChangeArrowheads="1"/>
          </p:cNvPicPr>
          <p:nvPr/>
        </p:nvPicPr>
        <p:blipFill>
          <a:blip r:embed="rId2"/>
          <a:srcRect/>
          <a:stretch>
            <a:fillRect/>
          </a:stretch>
        </p:blipFill>
        <p:spPr bwMode="auto">
          <a:xfrm>
            <a:off x="1066800" y="1676400"/>
            <a:ext cx="2543175" cy="6667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914400" y="2438400"/>
            <a:ext cx="2857500" cy="781050"/>
          </a:xfrm>
          <a:prstGeom prst="rect">
            <a:avLst/>
          </a:prstGeom>
          <a:noFill/>
          <a:ln w="9525">
            <a:noFill/>
            <a:miter lim="800000"/>
            <a:headEnd/>
            <a:tailEnd/>
          </a:ln>
          <a:effectLst/>
        </p:spPr>
      </p:pic>
      <p:sp>
        <p:nvSpPr>
          <p:cNvPr id="6" name="TextBox 5"/>
          <p:cNvSpPr txBox="1"/>
          <p:nvPr/>
        </p:nvSpPr>
        <p:spPr>
          <a:xfrm>
            <a:off x="9753600" y="3276600"/>
            <a:ext cx="1524000" cy="2246769"/>
          </a:xfrm>
          <a:prstGeom prst="rect">
            <a:avLst/>
          </a:prstGeom>
          <a:noFill/>
        </p:spPr>
        <p:txBody>
          <a:bodyPr wrap="square" rtlCol="0">
            <a:spAutoFit/>
          </a:bodyPr>
          <a:lstStyle/>
          <a:p>
            <a:r>
              <a:rPr lang="en-US" sz="2000" dirty="0" smtClean="0">
                <a:solidFill>
                  <a:srgbClr val="FF0000"/>
                </a:solidFill>
              </a:rPr>
              <a:t>O</a:t>
            </a:r>
            <a:r>
              <a:rPr lang="en-US" sz="2000" baseline="-25000" dirty="0" smtClean="0">
                <a:solidFill>
                  <a:srgbClr val="FF0000"/>
                </a:solidFill>
              </a:rPr>
              <a:t>4</a:t>
            </a:r>
            <a:r>
              <a:rPr lang="en-US" sz="2000" dirty="0" smtClean="0">
                <a:solidFill>
                  <a:srgbClr val="FF0000"/>
                </a:solidFill>
              </a:rPr>
              <a:t>=0.332</a:t>
            </a:r>
          </a:p>
          <a:p>
            <a:r>
              <a:rPr lang="en-US" sz="2000" dirty="0" smtClean="0">
                <a:solidFill>
                  <a:srgbClr val="FF0000"/>
                </a:solidFill>
              </a:rPr>
              <a:t>O</a:t>
            </a:r>
            <a:r>
              <a:rPr lang="en-US" sz="2000" baseline="-25000" dirty="0" smtClean="0">
                <a:solidFill>
                  <a:srgbClr val="FF0000"/>
                </a:solidFill>
              </a:rPr>
              <a:t>5</a:t>
            </a:r>
            <a:r>
              <a:rPr lang="en-US" sz="2000" dirty="0" smtClean="0">
                <a:solidFill>
                  <a:srgbClr val="FF0000"/>
                </a:solidFill>
              </a:rPr>
              <a:t>=0.525</a:t>
            </a:r>
          </a:p>
          <a:p>
            <a:r>
              <a:rPr lang="en-US" sz="2000" dirty="0" smtClean="0">
                <a:solidFill>
                  <a:srgbClr val="FF0000"/>
                </a:solidFill>
              </a:rPr>
              <a:t>O</a:t>
            </a:r>
            <a:r>
              <a:rPr lang="en-US" sz="2000" baseline="-25000" dirty="0" smtClean="0">
                <a:solidFill>
                  <a:srgbClr val="FF0000"/>
                </a:solidFill>
              </a:rPr>
              <a:t>6</a:t>
            </a:r>
            <a:r>
              <a:rPr lang="en-US" sz="2000" dirty="0" smtClean="0">
                <a:solidFill>
                  <a:srgbClr val="FF0000"/>
                </a:solidFill>
              </a:rPr>
              <a:t>=0.474</a:t>
            </a:r>
          </a:p>
          <a:p>
            <a:r>
              <a:rPr lang="en-US" sz="2000" dirty="0" smtClean="0">
                <a:solidFill>
                  <a:srgbClr val="FF0000"/>
                </a:solidFill>
              </a:rPr>
              <a:t>Err</a:t>
            </a:r>
            <a:r>
              <a:rPr lang="en-US" sz="2000" baseline="-25000" dirty="0" smtClean="0">
                <a:solidFill>
                  <a:srgbClr val="FF0000"/>
                </a:solidFill>
              </a:rPr>
              <a:t>6</a:t>
            </a:r>
            <a:r>
              <a:rPr lang="en-US" sz="2000" dirty="0" smtClean="0">
                <a:solidFill>
                  <a:srgbClr val="FF0000"/>
                </a:solidFill>
              </a:rPr>
              <a:t>=0.1311</a:t>
            </a:r>
          </a:p>
          <a:p>
            <a:r>
              <a:rPr lang="en-US" sz="2000" dirty="0" smtClean="0">
                <a:solidFill>
                  <a:srgbClr val="FF0000"/>
                </a:solidFill>
              </a:rPr>
              <a:t>Err</a:t>
            </a:r>
            <a:r>
              <a:rPr lang="en-US" sz="2000" baseline="-25000" dirty="0" smtClean="0">
                <a:solidFill>
                  <a:srgbClr val="FF0000"/>
                </a:solidFill>
              </a:rPr>
              <a:t>5</a:t>
            </a:r>
            <a:r>
              <a:rPr lang="en-US" sz="2000" dirty="0" smtClean="0">
                <a:solidFill>
                  <a:srgbClr val="FF0000"/>
                </a:solidFill>
              </a:rPr>
              <a:t>=-0.0065</a:t>
            </a:r>
          </a:p>
          <a:p>
            <a:r>
              <a:rPr lang="en-US" sz="2000" dirty="0" smtClean="0">
                <a:solidFill>
                  <a:srgbClr val="FF0000"/>
                </a:solidFill>
              </a:rPr>
              <a:t>Err</a:t>
            </a:r>
            <a:r>
              <a:rPr lang="en-US" sz="2000" baseline="-25000" dirty="0" smtClean="0">
                <a:solidFill>
                  <a:srgbClr val="FF0000"/>
                </a:solidFill>
              </a:rPr>
              <a:t>4</a:t>
            </a:r>
            <a:r>
              <a:rPr lang="en-US" sz="2000" dirty="0" smtClean="0">
                <a:solidFill>
                  <a:srgbClr val="FF0000"/>
                </a:solidFill>
              </a:rPr>
              <a:t>=-0.0087</a:t>
            </a:r>
            <a:endParaRPr lang="en-US" sz="2000" dirty="0" smtClean="0"/>
          </a:p>
          <a:p>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Bias   update  at  node 6</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r>
              <a:rPr lang="az-Cyrl-AZ" b="1" dirty="0" smtClean="0"/>
              <a:t>Ө </a:t>
            </a:r>
            <a:r>
              <a:rPr lang="en-US" baseline="-25000" dirty="0" smtClean="0"/>
              <a:t>6</a:t>
            </a:r>
            <a:r>
              <a:rPr lang="en-US" dirty="0" smtClean="0"/>
              <a:t> =</a:t>
            </a:r>
            <a:r>
              <a:rPr lang="az-Cyrl-AZ" b="1" dirty="0" smtClean="0"/>
              <a:t> Ө </a:t>
            </a:r>
            <a:r>
              <a:rPr lang="en-US" baseline="-25000" dirty="0" smtClean="0"/>
              <a:t>6</a:t>
            </a:r>
            <a:r>
              <a:rPr lang="en-US" dirty="0" smtClean="0"/>
              <a:t> + (0.9) Err </a:t>
            </a:r>
            <a:r>
              <a:rPr lang="en-US" baseline="-25000" dirty="0" smtClean="0"/>
              <a:t>6</a:t>
            </a:r>
          </a:p>
          <a:p>
            <a:pPr lvl="2">
              <a:buNone/>
            </a:pPr>
            <a:r>
              <a:rPr lang="en-US" baseline="-25000" dirty="0" smtClean="0"/>
              <a:t>=</a:t>
            </a:r>
            <a:r>
              <a:rPr lang="en-US" dirty="0" smtClean="0"/>
              <a:t> </a:t>
            </a:r>
            <a:r>
              <a:rPr lang="en-US" sz="3200" b="1" dirty="0" smtClean="0"/>
              <a:t> 0.1+ (0.9) (01311)</a:t>
            </a:r>
          </a:p>
          <a:p>
            <a:pPr lvl="2">
              <a:buNone/>
            </a:pPr>
            <a:r>
              <a:rPr lang="en-US" sz="3200" b="1" dirty="0" smtClean="0"/>
              <a:t>=0.218</a:t>
            </a:r>
            <a:br>
              <a:rPr lang="en-US" sz="3200" b="1" dirty="0" smtClean="0"/>
            </a:br>
            <a:r>
              <a:rPr lang="en-US" sz="3200" b="1" dirty="0" smtClean="0"/>
              <a:t/>
            </a:r>
            <a:br>
              <a:rPr lang="en-US" sz="3200" b="1" dirty="0" smtClean="0"/>
            </a:br>
            <a:endParaRPr lang="en-US" sz="3200" b="1" dirty="0" smtClean="0"/>
          </a:p>
        </p:txBody>
      </p:sp>
      <p:pic>
        <p:nvPicPr>
          <p:cNvPr id="6" name="Picture 3"/>
          <p:cNvPicPr>
            <a:picLocks noChangeAspect="1" noChangeArrowheads="1"/>
          </p:cNvPicPr>
          <p:nvPr/>
        </p:nvPicPr>
        <p:blipFill>
          <a:blip r:embed="rId2"/>
          <a:srcRect/>
          <a:stretch>
            <a:fillRect/>
          </a:stretch>
        </p:blipFill>
        <p:spPr bwMode="auto">
          <a:xfrm>
            <a:off x="609600" y="1371600"/>
            <a:ext cx="4600575" cy="15240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981200" y="381000"/>
            <a:ext cx="7391400" cy="64770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Terminating condition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Training stops when</a:t>
            </a:r>
          </a:p>
          <a:p>
            <a:pPr>
              <a:buNone/>
            </a:pPr>
            <a:endParaRPr lang="en-US" dirty="0" smtClean="0"/>
          </a:p>
          <a:p>
            <a:pPr marL="971550" lvl="1" indent="-514350">
              <a:buFont typeface="+mj-lt"/>
              <a:buAutoNum type="arabicPeriod"/>
            </a:pPr>
            <a:r>
              <a:rPr lang="en-US" dirty="0" smtClean="0"/>
              <a:t>All  </a:t>
            </a:r>
            <a:r>
              <a:rPr lang="en-US" dirty="0" err="1"/>
              <a:t>W</a:t>
            </a:r>
            <a:r>
              <a:rPr lang="en-US" dirty="0" err="1" smtClean="0"/>
              <a:t>i</a:t>
            </a:r>
            <a:r>
              <a:rPr lang="en-US" dirty="0" smtClean="0"/>
              <a:t> j in the previous epoch were so small as to be below some specified threshold, or </a:t>
            </a:r>
          </a:p>
          <a:p>
            <a:pPr marL="971550" lvl="1" indent="-514350">
              <a:buNone/>
            </a:pPr>
            <a:r>
              <a:rPr lang="en-US" dirty="0" smtClean="0"/>
              <a:t> </a:t>
            </a:r>
          </a:p>
          <a:p>
            <a:pPr marL="971550" lvl="1" indent="-514350">
              <a:buNone/>
            </a:pPr>
            <a:r>
              <a:rPr lang="en-US" dirty="0" smtClean="0"/>
              <a:t>2.   The percentage of </a:t>
            </a:r>
            <a:r>
              <a:rPr lang="en-US" dirty="0" err="1" smtClean="0"/>
              <a:t>tuples</a:t>
            </a:r>
            <a:r>
              <a:rPr lang="en-US" dirty="0" smtClean="0"/>
              <a:t> misclassified in the previous epoch is below some threshold, or</a:t>
            </a:r>
          </a:p>
          <a:p>
            <a:pPr marL="971550" lvl="1" indent="-514350">
              <a:buNone/>
            </a:pPr>
            <a:r>
              <a:rPr lang="en-US" dirty="0" smtClean="0"/>
              <a:t> </a:t>
            </a:r>
          </a:p>
          <a:p>
            <a:pPr marL="971550" lvl="1" indent="-514350">
              <a:buNone/>
            </a:pPr>
            <a:r>
              <a:rPr lang="en-US" dirty="0" smtClean="0"/>
              <a:t>3.    A </a:t>
            </a:r>
            <a:r>
              <a:rPr lang="en-US" dirty="0" err="1" smtClean="0"/>
              <a:t>prespecified</a:t>
            </a:r>
            <a:r>
              <a:rPr lang="en-US" dirty="0" smtClean="0"/>
              <a:t> number of epochs has expired.</a:t>
            </a:r>
          </a:p>
          <a:p>
            <a:endParaRPr lang="en-US" dirty="0" smtClean="0"/>
          </a:p>
          <a:p>
            <a:r>
              <a:rPr lang="en-US" dirty="0" smtClean="0"/>
              <a:t>In practice, several hundreds of thousands of epochs may be required before the weights will converge.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rcRect/>
          <a:stretch>
            <a:fillRect/>
          </a:stretch>
        </p:blipFill>
        <p:spPr bwMode="auto">
          <a:xfrm>
            <a:off x="1066800" y="914400"/>
            <a:ext cx="9677400" cy="5334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Perceptron</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43003" y="1066801"/>
            <a:ext cx="8253411" cy="440134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TotalTime>
  <Words>2160</Words>
  <Application>Microsoft Office PowerPoint</Application>
  <PresentationFormat>Custom</PresentationFormat>
  <Paragraphs>426</Paragraphs>
  <Slides>84</Slides>
  <Notes>2</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Neural  Networks</vt:lpstr>
      <vt:lpstr>Biological Neuron </vt:lpstr>
      <vt:lpstr>Biological Neuron </vt:lpstr>
      <vt:lpstr>Artificial Neuron </vt:lpstr>
      <vt:lpstr>Biological Neuron vs. Artificial Neuron </vt:lpstr>
      <vt:lpstr>Characteristics  of Artificial Neuron</vt:lpstr>
      <vt:lpstr>Perceptron </vt:lpstr>
      <vt:lpstr>Perceptron </vt:lpstr>
      <vt:lpstr>Perceptron </vt:lpstr>
      <vt:lpstr>Slide 10</vt:lpstr>
      <vt:lpstr>Slide 11</vt:lpstr>
      <vt:lpstr>Working of perceptron</vt:lpstr>
      <vt:lpstr>Why do we need Weights and Bias? </vt:lpstr>
      <vt:lpstr>Activation Function </vt:lpstr>
      <vt:lpstr>Types  of activation functions</vt:lpstr>
      <vt:lpstr>Bipolar Step Function with Threshold </vt:lpstr>
      <vt:lpstr>Binary Step Function with Threshold  </vt:lpstr>
      <vt:lpstr>Sigmoid activation function (logistic function)</vt:lpstr>
      <vt:lpstr>Binary sigmoid function</vt:lpstr>
      <vt:lpstr>Bipolar Sigmoid</vt:lpstr>
      <vt:lpstr>Linear activation function</vt:lpstr>
      <vt:lpstr>Piecewise (or, saturated) linear activation function </vt:lpstr>
      <vt:lpstr>Gaussian activation function</vt:lpstr>
      <vt:lpstr>Hyperbolic tangential activation function</vt:lpstr>
      <vt:lpstr>ReLU( Rectified Linear unit) Activation function </vt:lpstr>
      <vt:lpstr>Artificial neural networks </vt:lpstr>
      <vt:lpstr>Artificial neural networks </vt:lpstr>
      <vt:lpstr>Artificial neural networks </vt:lpstr>
      <vt:lpstr>Network topology </vt:lpstr>
      <vt:lpstr>An ANN with only one layer</vt:lpstr>
      <vt:lpstr>The number of layers</vt:lpstr>
      <vt:lpstr>The number of layers</vt:lpstr>
      <vt:lpstr>Artificial  Neural Network</vt:lpstr>
      <vt:lpstr>The direction of information travel </vt:lpstr>
      <vt:lpstr>The number of nodes in each layer </vt:lpstr>
      <vt:lpstr>Learning a perceptron</vt:lpstr>
      <vt:lpstr>Calculate the output at node 4(Activation function is sigmoid )</vt:lpstr>
      <vt:lpstr>Slide 38</vt:lpstr>
      <vt:lpstr>University question</vt:lpstr>
      <vt:lpstr>Bias Neuron in a Neural Network </vt:lpstr>
      <vt:lpstr>Slide 41</vt:lpstr>
      <vt:lpstr>Slide 42</vt:lpstr>
      <vt:lpstr>Slide 43</vt:lpstr>
      <vt:lpstr>Answer </vt:lpstr>
      <vt:lpstr>Training feed forward network by back propagation</vt:lpstr>
      <vt:lpstr>Back propagation algorithm</vt:lpstr>
      <vt:lpstr>Slide 47</vt:lpstr>
      <vt:lpstr>Slide 48</vt:lpstr>
      <vt:lpstr>Slide 49</vt:lpstr>
      <vt:lpstr>Slide 50</vt:lpstr>
      <vt:lpstr>Slide 51</vt:lpstr>
      <vt:lpstr>Backpropagation </vt:lpstr>
      <vt:lpstr>Algorithm: Backpropagation.</vt:lpstr>
      <vt:lpstr>Slide 54</vt:lpstr>
      <vt:lpstr>MAIN STEPS </vt:lpstr>
      <vt:lpstr>MAIN STEPS </vt:lpstr>
      <vt:lpstr>Propagate the inputs forward: </vt:lpstr>
      <vt:lpstr>Propagate the inputs forward: </vt:lpstr>
      <vt:lpstr>Propagate the inputs forward: </vt:lpstr>
      <vt:lpstr>Backpropagate the error: </vt:lpstr>
      <vt:lpstr>The error of a hidden layer unit j is   </vt:lpstr>
      <vt:lpstr>Slide 62</vt:lpstr>
      <vt:lpstr>Bias updation</vt:lpstr>
      <vt:lpstr>Slide 64</vt:lpstr>
      <vt:lpstr>Example of a multilayer feed-forward neural network</vt:lpstr>
      <vt:lpstr>Slide 66</vt:lpstr>
      <vt:lpstr>Example of a multilayer feed-forward neural network</vt:lpstr>
      <vt:lpstr>Input  and output at node 1,2 ,3(Input Layer)</vt:lpstr>
      <vt:lpstr>Net input at node  4 (hidden node) </vt:lpstr>
      <vt:lpstr>Output at node 4 </vt:lpstr>
      <vt:lpstr>Input and output at  node 5</vt:lpstr>
      <vt:lpstr>Input and output at  node 6</vt:lpstr>
      <vt:lpstr>Example of a multilayer feed-forward neural network</vt:lpstr>
      <vt:lpstr>Slide 74</vt:lpstr>
      <vt:lpstr>Error at node 6(out  put  layer)</vt:lpstr>
      <vt:lpstr>Error at node 5(hidden layer)</vt:lpstr>
      <vt:lpstr>Error at node 4(hidden layer)</vt:lpstr>
      <vt:lpstr>Slide 78</vt:lpstr>
      <vt:lpstr>Weight update  at  W46  </vt:lpstr>
      <vt:lpstr>Weight update  at  W56  </vt:lpstr>
      <vt:lpstr>Bias   update  at  node 6</vt:lpstr>
      <vt:lpstr>Slide 82</vt:lpstr>
      <vt:lpstr>Terminating condition</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User</dc:creator>
  <cp:lastModifiedBy>User</cp:lastModifiedBy>
  <cp:revision>144</cp:revision>
  <dcterms:created xsi:type="dcterms:W3CDTF">2020-11-08T11:35:02Z</dcterms:created>
  <dcterms:modified xsi:type="dcterms:W3CDTF">2020-11-19T15:20:55Z</dcterms:modified>
</cp:coreProperties>
</file>