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72" r:id="rId11"/>
    <p:sldId id="269" r:id="rId12"/>
    <p:sldId id="263" r:id="rId13"/>
    <p:sldId id="264" r:id="rId14"/>
    <p:sldId id="270" r:id="rId15"/>
    <p:sldId id="265" r:id="rId16"/>
    <p:sldId id="266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8E856-9814-4C2E-8167-495DA3B799AA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9C2B0-E571-4104-A387-407707C9B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8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9C2B0-E571-4104-A387-407707C9B53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0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9B-144A-4A14-95AD-46050634E33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125-D3BE-4370-B56F-4CE242635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9B-144A-4A14-95AD-46050634E33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125-D3BE-4370-B56F-4CE242635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9B-144A-4A14-95AD-46050634E33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125-D3BE-4370-B56F-4CE242635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9B-144A-4A14-95AD-46050634E33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125-D3BE-4370-B56F-4CE242635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9B-144A-4A14-95AD-46050634E33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125-D3BE-4370-B56F-4CE242635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9B-144A-4A14-95AD-46050634E33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125-D3BE-4370-B56F-4CE242635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9B-144A-4A14-95AD-46050634E33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125-D3BE-4370-B56F-4CE242635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9B-144A-4A14-95AD-46050634E33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125-D3BE-4370-B56F-4CE242635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9B-144A-4A14-95AD-46050634E33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125-D3BE-4370-B56F-4CE242635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9B-144A-4A14-95AD-46050634E33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125-D3BE-4370-B56F-4CE242635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9B-144A-4A14-95AD-46050634E33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125-D3BE-4370-B56F-4CE242635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659B-144A-4A14-95AD-46050634E33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0125-D3BE-4370-B56F-4CE242635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000"/>
            <a:ext cx="10668000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8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/>
              <a:t>labeled tuples from the </a:t>
            </a:r>
            <a:r>
              <a:rPr lang="en-US" dirty="0" err="1"/>
              <a:t>AllElectronics</a:t>
            </a:r>
            <a:r>
              <a:rPr lang="en-US" dirty="0"/>
              <a:t> customer database. 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524001"/>
            <a:ext cx="8001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>
              <a:buNone/>
            </a:pPr>
            <a:r>
              <a:rPr lang="en-US" dirty="0" smtClean="0"/>
              <a:t>If a rule is satisfied by </a:t>
            </a:r>
            <a:r>
              <a:rPr lang="en-US" b="1" i="1" dirty="0" smtClean="0"/>
              <a:t>X</a:t>
            </a:r>
            <a:r>
              <a:rPr lang="en-US" dirty="0" smtClean="0"/>
              <a:t>, the rule is said to be </a:t>
            </a:r>
            <a:r>
              <a:rPr lang="en-US" b="1" dirty="0" smtClean="0"/>
              <a:t>triggered</a:t>
            </a:r>
            <a:r>
              <a:rPr lang="en-US" dirty="0" smtClean="0"/>
              <a:t>.</a:t>
            </a:r>
          </a:p>
          <a:p>
            <a:pPr hangingPunct="0">
              <a:buNone/>
            </a:pPr>
            <a:endParaRPr lang="en-US" dirty="0" smtClean="0"/>
          </a:p>
          <a:p>
            <a:pPr hangingPunct="0">
              <a:buNone/>
            </a:pPr>
            <a:r>
              <a:rPr lang="en-US" dirty="0" smtClean="0"/>
              <a:t> For example, suppose we have</a:t>
            </a:r>
          </a:p>
          <a:p>
            <a:pPr hangingPunct="0">
              <a:buNone/>
            </a:pPr>
            <a:r>
              <a:rPr lang="en-US" b="1" i="1" dirty="0" smtClean="0"/>
              <a:t>X</a:t>
            </a:r>
            <a:r>
              <a:rPr lang="en-US" dirty="0" smtClean="0"/>
              <a:t>= (</a:t>
            </a:r>
            <a:r>
              <a:rPr lang="en-US" i="1" dirty="0" smtClean="0"/>
              <a:t>age = youth, income = medium, student = yes, credit</a:t>
            </a:r>
            <a:r>
              <a:rPr lang="en-US" b="1" i="1" dirty="0" smtClean="0"/>
              <a:t> </a:t>
            </a:r>
            <a:r>
              <a:rPr lang="en-US" i="1" dirty="0" smtClean="0"/>
              <a:t>rating =fair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hangingPunct="0">
              <a:buNone/>
            </a:pPr>
            <a:r>
              <a:rPr lang="en-US" dirty="0" smtClean="0"/>
              <a:t>We have to classify </a:t>
            </a:r>
            <a:r>
              <a:rPr lang="en-US" b="1" i="1" dirty="0" smtClean="0"/>
              <a:t>X</a:t>
            </a:r>
            <a:r>
              <a:rPr lang="en-US" dirty="0" smtClean="0"/>
              <a:t> according to </a:t>
            </a:r>
            <a:r>
              <a:rPr lang="en-US" i="1" dirty="0" smtClean="0"/>
              <a:t>buys computer</a:t>
            </a:r>
            <a:r>
              <a:rPr lang="en-US" dirty="0" smtClean="0"/>
              <a:t>.</a:t>
            </a:r>
          </a:p>
          <a:p>
            <a:pPr hangingPunct="0">
              <a:buNone/>
            </a:pP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satisfies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1, which triggers the rule.</a:t>
            </a:r>
          </a:p>
          <a:p>
            <a:pPr hangingPunct="0">
              <a:buNone/>
            </a:pPr>
            <a:endParaRPr lang="en-US" dirty="0" smtClean="0"/>
          </a:p>
          <a:p>
            <a:pPr hangingPunct="0">
              <a:buNone/>
            </a:pPr>
            <a:r>
              <a:rPr lang="en-US" dirty="0" smtClean="0"/>
              <a:t>If </a:t>
            </a:r>
            <a:r>
              <a:rPr lang="en-US" i="1" dirty="0" smtClean="0"/>
              <a:t>R</a:t>
            </a:r>
            <a:r>
              <a:rPr lang="en-US" dirty="0" smtClean="0"/>
              <a:t>1 is the only rule satisfied, then the </a:t>
            </a:r>
            <a:r>
              <a:rPr lang="en-US" dirty="0" smtClean="0">
                <a:solidFill>
                  <a:srgbClr val="FF0000"/>
                </a:solidFill>
              </a:rPr>
              <a:t>rule </a:t>
            </a:r>
            <a:r>
              <a:rPr lang="en-US" b="1" dirty="0" smtClean="0">
                <a:solidFill>
                  <a:srgbClr val="FF0000"/>
                </a:solidFill>
              </a:rPr>
              <a:t>fires</a:t>
            </a:r>
            <a:r>
              <a:rPr lang="en-US" dirty="0" smtClean="0">
                <a:solidFill>
                  <a:srgbClr val="FF0000"/>
                </a:solidFill>
              </a:rPr>
              <a:t> by </a:t>
            </a:r>
            <a:r>
              <a:rPr lang="en-US" dirty="0" smtClean="0"/>
              <a:t>returning the class prediction for </a:t>
            </a:r>
            <a:r>
              <a:rPr lang="en-US" b="1" i="1" dirty="0" smtClean="0"/>
              <a:t>X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hangingPunct="0">
              <a:buNone/>
            </a:pPr>
            <a:r>
              <a:rPr lang="en-US" dirty="0" smtClean="0"/>
              <a:t>Note that triggering does not always mean firing because there may be more than one rule that is satisfied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If more than one rule is triggered, we need a </a:t>
            </a:r>
            <a:r>
              <a:rPr lang="en-US" sz="2800" b="1" dirty="0"/>
              <a:t>conflict resolution</a:t>
            </a:r>
            <a:r>
              <a:rPr lang="en-US" sz="2800" dirty="0"/>
              <a:t> </a:t>
            </a:r>
            <a:r>
              <a:rPr lang="en-US" sz="2800" b="1" dirty="0"/>
              <a:t>strategy </a:t>
            </a:r>
            <a:r>
              <a:rPr lang="en-US" sz="2800" dirty="0"/>
              <a:t>to figure out which rule gets to fire and assign its class</a:t>
            </a:r>
            <a:r>
              <a:rPr lang="en-US" sz="2800" b="1" dirty="0"/>
              <a:t> </a:t>
            </a:r>
            <a:r>
              <a:rPr lang="en-US" sz="2800" dirty="0"/>
              <a:t>prediction to </a:t>
            </a:r>
            <a:r>
              <a:rPr lang="en-US" sz="2800" b="1" i="1" dirty="0"/>
              <a:t>X</a:t>
            </a:r>
            <a:r>
              <a:rPr lang="en-US" sz="2800" dirty="0"/>
              <a:t>.</a:t>
            </a:r>
          </a:p>
          <a:p>
            <a:pPr hangingPunct="0">
              <a:buNone/>
            </a:pPr>
            <a:r>
              <a:rPr lang="en-US" sz="2800" dirty="0"/>
              <a:t>There are many possible strategies. They are</a:t>
            </a:r>
          </a:p>
          <a:p>
            <a:pPr>
              <a:buNone/>
            </a:pPr>
            <a:r>
              <a:rPr lang="en-US" sz="2800" dirty="0"/>
              <a:t> </a:t>
            </a:r>
          </a:p>
          <a:p>
            <a:pPr lvl="0" hangingPunct="0">
              <a:buNone/>
            </a:pPr>
            <a:r>
              <a:rPr lang="en-US" sz="2800" b="1" i="1" dirty="0"/>
              <a:t>Size ordering </a:t>
            </a:r>
            <a:endParaRPr lang="en-US" sz="2800" dirty="0"/>
          </a:p>
          <a:p>
            <a:pPr>
              <a:buNone/>
            </a:pPr>
            <a:r>
              <a:rPr lang="en-US" sz="2800" b="1" dirty="0"/>
              <a:t> </a:t>
            </a:r>
            <a:endParaRPr lang="en-US" sz="2800" dirty="0"/>
          </a:p>
          <a:p>
            <a:pPr lvl="0" hangingPunct="0">
              <a:buNone/>
            </a:pPr>
            <a:r>
              <a:rPr lang="en-US" sz="2800" b="1" i="1" dirty="0"/>
              <a:t>Rule ordering</a:t>
            </a:r>
            <a:r>
              <a:rPr lang="en-US" sz="2800" b="1" dirty="0"/>
              <a:t>.</a:t>
            </a:r>
            <a:r>
              <a:rPr lang="en-US" sz="2800" b="1" i="1" dirty="0"/>
              <a:t> 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size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ordering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scheme assigns the highest priority to the triggering rule that has the “toughest” requirements</a:t>
            </a:r>
          </a:p>
          <a:p>
            <a:pPr algn="just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toughness is measured by the rule antecedent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is, the triggering rule with the most attribute tests is fired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hangingPunct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hangingPunc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R1: IF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buys computer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hangingPunc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R2:IF 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youth, income = medium, student = yes, credit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=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buys computer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hangingPunct="0"/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hangingPunc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rule ordering</a:t>
            </a:r>
            <a:r>
              <a:rPr lang="en-US" dirty="0" smtClean="0"/>
              <a:t> scheme prioritizes the rules beforehand. </a:t>
            </a:r>
          </a:p>
          <a:p>
            <a:pPr hangingPunct="0">
              <a:buNone/>
            </a:pPr>
            <a:r>
              <a:rPr lang="en-US" dirty="0" smtClean="0"/>
              <a:t>The ordering may be </a:t>
            </a:r>
          </a:p>
          <a:p>
            <a:pPr marL="971550" lvl="1" indent="-514350" hangingPunct="0">
              <a:lnSpc>
                <a:spcPct val="220000"/>
              </a:lnSpc>
              <a:buFont typeface="+mj-lt"/>
              <a:buAutoNum type="alphaLcParenR"/>
            </a:pPr>
            <a:r>
              <a:rPr lang="en-US" b="1" i="1" dirty="0" smtClean="0"/>
              <a:t>class-based</a:t>
            </a:r>
            <a:r>
              <a:rPr lang="en-US" dirty="0" smtClean="0"/>
              <a:t> </a:t>
            </a:r>
          </a:p>
          <a:p>
            <a:pPr marL="971550" lvl="1" indent="-514350" hangingPunct="0">
              <a:lnSpc>
                <a:spcPct val="220000"/>
              </a:lnSpc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n-US" b="1" i="1" dirty="0" smtClean="0"/>
              <a:t>rule-based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hangingPunct="0">
              <a:buNone/>
            </a:pPr>
            <a:r>
              <a:rPr lang="en-US" dirty="0" smtClean="0"/>
              <a:t>With </a:t>
            </a:r>
            <a:r>
              <a:rPr lang="en-US" b="1" dirty="0" smtClean="0"/>
              <a:t>class-based ordering</a:t>
            </a:r>
            <a:r>
              <a:rPr lang="en-US" dirty="0" smtClean="0"/>
              <a:t>, the classes are sorted in order of decreasing “importance,” such as by decreasing </a:t>
            </a:r>
            <a:r>
              <a:rPr lang="en-US" i="1" dirty="0" smtClean="0"/>
              <a:t>order of</a:t>
            </a:r>
            <a:r>
              <a:rPr lang="en-US" dirty="0" smtClean="0"/>
              <a:t> </a:t>
            </a:r>
            <a:r>
              <a:rPr lang="en-US" i="1" dirty="0" smtClean="0"/>
              <a:t>prevalence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hangingPunct="0">
              <a:buNone/>
            </a:pPr>
            <a:r>
              <a:rPr lang="en-US" dirty="0" smtClean="0"/>
              <a:t>That is, all of the rules for the most prevalent (or most frequent) class come first, the rules for the next prevalent class come next, and so 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ordering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rules are organized into one long priority list, according to some measure of rule quality.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The measures of rule quality includes</a:t>
            </a:r>
          </a:p>
          <a:p>
            <a:pPr lvl="2" hangingPunc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 Accuracy   </a:t>
            </a:r>
          </a:p>
          <a:p>
            <a:pPr lvl="2">
              <a:buNone/>
            </a:pP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hangingPunc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 Coverage   </a:t>
            </a:r>
          </a:p>
          <a:p>
            <a:pPr lvl="2">
              <a:buNone/>
            </a:pP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hangingPunc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size (number of attribute tests in the rule antecedent)   · based on advice from domain experts.   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rule ordering is used, the rule set is known as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rule ordering, the triggering rule that appears earliest in the</a:t>
            </a:r>
          </a:p>
          <a:p>
            <a:pPr hangingPunc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has highest priority, and so it gets to fire its class prediction.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other rule that satisfies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ignored.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Rule Extraction from a Decision Tree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buNone/>
            </a:pPr>
            <a:r>
              <a:rPr lang="en-US" dirty="0" smtClean="0"/>
              <a:t>To extract rules from a decision tree, one rule is created for each path from the root to a leaf node.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hangingPunct="0">
              <a:buNone/>
            </a:pPr>
            <a:r>
              <a:rPr lang="en-US" dirty="0" smtClean="0"/>
              <a:t>Each splitting criterion along a given path is logically </a:t>
            </a:r>
            <a:r>
              <a:rPr lang="en-US" dirty="0" err="1" smtClean="0"/>
              <a:t>ANDed</a:t>
            </a:r>
            <a:r>
              <a:rPr lang="en-US" dirty="0" smtClean="0"/>
              <a:t> to form the rule antecedent (“IF” part).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The leaf node holds the class prediction, forming the rule consequent (“THEN” part).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914400"/>
            <a:ext cx="66294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838200"/>
            <a:ext cx="84582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Rule-Based Classification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ule-based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591800" cy="4525963"/>
          </a:xfrm>
        </p:spPr>
        <p:txBody>
          <a:bodyPr>
            <a:noAutofit/>
          </a:bodyPr>
          <a:lstStyle/>
          <a:p>
            <a:pPr hangingPunc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rule-based classifiers the learned model is represented as a set of IF-THEN rule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classifier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 set of IF-THEN rules for classification.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IF-THEN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 is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form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is rule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R1: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buys computer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hangingPunct="0">
              <a:buNone/>
            </a:pPr>
            <a:r>
              <a:rPr lang="en-US" dirty="0" smtClean="0"/>
              <a:t>The “IF”-part (or left-hand side) of a rule is known as the </a:t>
            </a:r>
            <a:r>
              <a:rPr lang="en-US" b="1" dirty="0" smtClean="0">
                <a:solidFill>
                  <a:srgbClr val="C00000"/>
                </a:solidFill>
              </a:rPr>
              <a:t>rule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antecedent </a:t>
            </a:r>
            <a:r>
              <a:rPr lang="en-US" dirty="0" smtClean="0"/>
              <a:t>or</a:t>
            </a:r>
            <a:r>
              <a:rPr lang="en-US" b="1" dirty="0" smtClean="0"/>
              <a:t> precondition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The “THEN”-part (or right-hand side) is the </a:t>
            </a:r>
            <a:r>
              <a:rPr lang="en-US" b="1" dirty="0" smtClean="0">
                <a:solidFill>
                  <a:srgbClr val="C00000"/>
                </a:solidFill>
              </a:rPr>
              <a:t>rule consequent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hangingPunct="0">
              <a:buNone/>
            </a:pPr>
            <a:r>
              <a:rPr lang="en-US" dirty="0" smtClean="0"/>
              <a:t>In the rule antecedent, the condition consists of one or more </a:t>
            </a:r>
            <a:r>
              <a:rPr lang="en-US" i="1" dirty="0" smtClean="0"/>
              <a:t>attribute tests </a:t>
            </a:r>
            <a:r>
              <a:rPr lang="en-US" dirty="0" smtClean="0"/>
              <a:t>(such as</a:t>
            </a:r>
            <a:r>
              <a:rPr lang="en-US" i="1" dirty="0" smtClean="0"/>
              <a:t> age </a:t>
            </a:r>
            <a:r>
              <a:rPr lang="en-US" dirty="0" smtClean="0"/>
              <a:t>=</a:t>
            </a:r>
            <a:r>
              <a:rPr lang="en-US" i="1" dirty="0" smtClean="0"/>
              <a:t> youth</a:t>
            </a:r>
            <a:r>
              <a:rPr lang="en-US" dirty="0" smtClean="0"/>
              <a:t>, and</a:t>
            </a:r>
            <a:r>
              <a:rPr lang="en-US" i="1" dirty="0" smtClean="0"/>
              <a:t> student </a:t>
            </a:r>
            <a:r>
              <a:rPr lang="en-US" dirty="0" smtClean="0"/>
              <a:t>=</a:t>
            </a:r>
            <a:r>
              <a:rPr lang="en-US" i="1" dirty="0" smtClean="0"/>
              <a:t> yes</a:t>
            </a:r>
            <a:r>
              <a:rPr lang="en-US" dirty="0" smtClean="0"/>
              <a:t>) that are</a:t>
            </a:r>
            <a:r>
              <a:rPr lang="en-US" i="1" dirty="0" smtClean="0"/>
              <a:t> </a:t>
            </a:r>
            <a:r>
              <a:rPr lang="en-US" dirty="0" smtClean="0"/>
              <a:t>logically </a:t>
            </a:r>
            <a:r>
              <a:rPr lang="en-US" dirty="0" err="1" smtClean="0">
                <a:solidFill>
                  <a:srgbClr val="C00000"/>
                </a:solidFill>
              </a:rPr>
              <a:t>ANDed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hangingPunct="0">
              <a:buNone/>
            </a:pPr>
            <a:r>
              <a:rPr lang="en-US" dirty="0" smtClean="0"/>
              <a:t>The rule’s consequent contains </a:t>
            </a:r>
            <a:r>
              <a:rPr lang="en-US" dirty="0" smtClean="0">
                <a:solidFill>
                  <a:srgbClr val="C00000"/>
                </a:solidFill>
              </a:rPr>
              <a:t>a class prediction </a:t>
            </a:r>
            <a:r>
              <a:rPr lang="en-US" dirty="0" smtClean="0"/>
              <a:t>(in this case, we are predicting whether a customer will buy a computer).</a:t>
            </a:r>
          </a:p>
          <a:p>
            <a:pPr>
              <a:buNone/>
            </a:pPr>
            <a:r>
              <a:rPr lang="en-US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R</a:t>
            </a:r>
            <a:r>
              <a:rPr lang="en-US" dirty="0" smtClean="0"/>
              <a:t>1 can also be written as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R1: (</a:t>
            </a:r>
            <a:r>
              <a:rPr lang="en-US" i="1" dirty="0" smtClean="0"/>
              <a:t>age</a:t>
            </a:r>
            <a:r>
              <a:rPr lang="en-US" dirty="0" smtClean="0"/>
              <a:t> = </a:t>
            </a:r>
            <a:r>
              <a:rPr lang="en-US" i="1" dirty="0" smtClean="0"/>
              <a:t>youth</a:t>
            </a:r>
            <a:r>
              <a:rPr lang="en-US" dirty="0" smtClean="0"/>
              <a:t>) ^ (</a:t>
            </a:r>
            <a:r>
              <a:rPr lang="en-US" i="1" dirty="0" smtClean="0"/>
              <a:t>student</a:t>
            </a:r>
            <a:r>
              <a:rPr lang="en-US" dirty="0" smtClean="0"/>
              <a:t> = </a:t>
            </a:r>
            <a:r>
              <a:rPr lang="en-US" i="1" dirty="0" smtClean="0"/>
              <a:t>yes</a:t>
            </a:r>
            <a:r>
              <a:rPr lang="en-US" dirty="0" smtClean="0"/>
              <a:t>) ) (</a:t>
            </a:r>
            <a:r>
              <a:rPr lang="en-US" i="1" dirty="0" smtClean="0"/>
              <a:t>buys computer</a:t>
            </a:r>
            <a:r>
              <a:rPr lang="en-US" dirty="0" smtClean="0"/>
              <a:t> = </a:t>
            </a:r>
            <a:r>
              <a:rPr lang="en-US" i="1" dirty="0" smtClean="0"/>
              <a:t>yes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/>
              <a:t>the condition (that is, all of the attribute tests) in a rule antecedent holds true for a given </a:t>
            </a:r>
            <a:r>
              <a:rPr lang="en-US" dirty="0" err="1"/>
              <a:t>tuple</a:t>
            </a:r>
            <a:r>
              <a:rPr lang="en-US" dirty="0"/>
              <a:t>, we say that the rule antecedent is </a:t>
            </a:r>
            <a:r>
              <a:rPr lang="en-US" b="1" dirty="0"/>
              <a:t>satisfied</a:t>
            </a:r>
            <a:r>
              <a:rPr lang="en-US" dirty="0"/>
              <a:t> and that the </a:t>
            </a:r>
            <a:r>
              <a:rPr lang="en-US" dirty="0">
                <a:solidFill>
                  <a:srgbClr val="C00000"/>
                </a:solidFill>
              </a:rPr>
              <a:t>rule </a:t>
            </a:r>
            <a:r>
              <a:rPr lang="en-US" b="1" dirty="0">
                <a:solidFill>
                  <a:srgbClr val="C00000"/>
                </a:solidFill>
              </a:rPr>
              <a:t>covers</a:t>
            </a:r>
            <a:r>
              <a:rPr lang="en-US" dirty="0">
                <a:solidFill>
                  <a:srgbClr val="C00000"/>
                </a:solidFill>
              </a:rPr>
              <a:t> the </a:t>
            </a:r>
            <a:r>
              <a:rPr lang="en-US" dirty="0" err="1">
                <a:solidFill>
                  <a:srgbClr val="C00000"/>
                </a:solidFill>
              </a:rPr>
              <a:t>tuple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overage </a:t>
            </a:r>
            <a:r>
              <a:rPr lang="en-US" dirty="0"/>
              <a:t>and accuracy.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A rule </a:t>
            </a:r>
            <a:r>
              <a:rPr lang="en-US" sz="2800" i="1" dirty="0"/>
              <a:t>R</a:t>
            </a:r>
            <a:r>
              <a:rPr lang="en-US" sz="2800" dirty="0"/>
              <a:t> can be assessed by its </a:t>
            </a:r>
            <a:r>
              <a:rPr lang="en-US" sz="2800" dirty="0">
                <a:solidFill>
                  <a:srgbClr val="C00000"/>
                </a:solidFill>
              </a:rPr>
              <a:t>coverage and accuracy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dirty="0"/>
              <a:t> </a:t>
            </a:r>
          </a:p>
          <a:p>
            <a:pPr hangingPunct="0">
              <a:buNone/>
            </a:pPr>
            <a:r>
              <a:rPr lang="en-US" sz="2800" dirty="0"/>
              <a:t>Given a </a:t>
            </a:r>
            <a:r>
              <a:rPr lang="en-US" sz="2800" dirty="0" err="1"/>
              <a:t>tuple</a:t>
            </a:r>
            <a:r>
              <a:rPr lang="en-US" sz="2800" dirty="0"/>
              <a:t>, </a:t>
            </a:r>
            <a:r>
              <a:rPr lang="en-US" sz="2800" b="1" i="1" dirty="0"/>
              <a:t>X</a:t>
            </a:r>
            <a:r>
              <a:rPr lang="en-US" sz="2800" dirty="0"/>
              <a:t>, from a class-labeled data set, </a:t>
            </a:r>
            <a:r>
              <a:rPr lang="en-US" sz="2800" i="1" dirty="0"/>
              <a:t>D</a:t>
            </a:r>
            <a:r>
              <a:rPr lang="en-US" sz="2800" dirty="0"/>
              <a:t>, let </a:t>
            </a:r>
            <a:r>
              <a:rPr lang="en-US" sz="2800" i="1" dirty="0" err="1"/>
              <a:t>n</a:t>
            </a:r>
            <a:r>
              <a:rPr lang="en-US" sz="2800" i="1" baseline="-25000" dirty="0" err="1"/>
              <a:t>covers</a:t>
            </a:r>
            <a:r>
              <a:rPr lang="en-US" sz="2800" dirty="0"/>
              <a:t> be the number of </a:t>
            </a:r>
            <a:r>
              <a:rPr lang="en-US" sz="2800" dirty="0" err="1"/>
              <a:t>tuples</a:t>
            </a:r>
            <a:r>
              <a:rPr lang="en-US" sz="2800" dirty="0"/>
              <a:t> covered by </a:t>
            </a:r>
            <a:r>
              <a:rPr lang="en-US" sz="2800" i="1" dirty="0"/>
              <a:t>R</a:t>
            </a:r>
            <a:r>
              <a:rPr lang="en-US" sz="2800" dirty="0"/>
              <a:t>;</a:t>
            </a:r>
          </a:p>
          <a:p>
            <a:pPr hangingPunct="0">
              <a:buNone/>
            </a:pPr>
            <a:endParaRPr lang="en-US" sz="2800" dirty="0"/>
          </a:p>
          <a:p>
            <a:pPr hangingPunct="0">
              <a:buNone/>
            </a:pPr>
            <a:r>
              <a:rPr lang="en-US" sz="2800" i="1" dirty="0" err="1"/>
              <a:t>n</a:t>
            </a:r>
            <a:r>
              <a:rPr lang="en-US" sz="2800" i="1" baseline="-25000" dirty="0" err="1"/>
              <a:t>correct</a:t>
            </a:r>
            <a:r>
              <a:rPr lang="en-US" sz="2800" i="1" dirty="0"/>
              <a:t> </a:t>
            </a:r>
            <a:r>
              <a:rPr lang="en-US" sz="2800" dirty="0"/>
              <a:t>be the number of </a:t>
            </a:r>
            <a:r>
              <a:rPr lang="en-US" sz="2800" dirty="0" err="1"/>
              <a:t>tuples</a:t>
            </a:r>
            <a:r>
              <a:rPr lang="en-US" sz="2800" dirty="0"/>
              <a:t> correctly classified by</a:t>
            </a:r>
            <a:r>
              <a:rPr lang="en-US" sz="2800" i="1" dirty="0"/>
              <a:t> R</a:t>
            </a:r>
            <a:r>
              <a:rPr lang="en-US" sz="2800" dirty="0"/>
              <a:t>; and |</a:t>
            </a:r>
            <a:r>
              <a:rPr lang="en-US" sz="2800" i="1" dirty="0" err="1"/>
              <a:t>D</a:t>
            </a:r>
            <a:r>
              <a:rPr lang="en-US" sz="2800" dirty="0" err="1"/>
              <a:t>j</a:t>
            </a:r>
            <a:r>
              <a:rPr lang="en-US" sz="2800" dirty="0"/>
              <a:t>|</a:t>
            </a:r>
            <a:r>
              <a:rPr lang="en-US" sz="2800" i="1" dirty="0"/>
              <a:t> </a:t>
            </a:r>
            <a:r>
              <a:rPr lang="en-US" sz="2800" dirty="0"/>
              <a:t>be the number of </a:t>
            </a:r>
            <a:r>
              <a:rPr lang="en-US" sz="2800" dirty="0" err="1"/>
              <a:t>tuples</a:t>
            </a:r>
            <a:r>
              <a:rPr lang="en-US" sz="2800" dirty="0"/>
              <a:t> in </a:t>
            </a:r>
            <a:r>
              <a:rPr lang="en-US" sz="2800" i="1" dirty="0"/>
              <a:t>D</a:t>
            </a:r>
            <a:r>
              <a:rPr lang="en-US" sz="2800" dirty="0"/>
              <a:t>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define the </a:t>
            </a:r>
            <a:r>
              <a:rPr lang="en-US" b="1" dirty="0" smtClean="0"/>
              <a:t>coverage</a:t>
            </a:r>
            <a:r>
              <a:rPr lang="en-US" dirty="0" smtClean="0"/>
              <a:t> and </a:t>
            </a:r>
            <a:r>
              <a:rPr lang="en-US" b="1" dirty="0" smtClean="0"/>
              <a:t>accuracy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as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1" y="1981201"/>
            <a:ext cx="5681662" cy="254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and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buNone/>
            </a:pPr>
            <a:r>
              <a:rPr lang="en-US" dirty="0" smtClean="0"/>
              <a:t>That is, a rule’s coverage is the percentage of </a:t>
            </a:r>
            <a:r>
              <a:rPr lang="en-US" dirty="0" err="1" smtClean="0"/>
              <a:t>tuples</a:t>
            </a:r>
            <a:r>
              <a:rPr lang="en-US" dirty="0" smtClean="0"/>
              <a:t> that are covered by the rule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i.e., whose attribute values hold true for the rule’s antecedent.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hangingPunct="0">
              <a:buNone/>
            </a:pPr>
            <a:r>
              <a:rPr lang="en-US" dirty="0" smtClean="0"/>
              <a:t>Rule’s accuracy is the percentage of </a:t>
            </a:r>
            <a:r>
              <a:rPr lang="en-US" dirty="0" err="1" smtClean="0"/>
              <a:t>tuples</a:t>
            </a:r>
            <a:r>
              <a:rPr lang="en-US" dirty="0" smtClean="0"/>
              <a:t> that the rule can correctly classify.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and </a:t>
            </a:r>
            <a:r>
              <a:rPr lang="en-US" dirty="0" smtClean="0"/>
              <a:t>accuracy 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buNone/>
            </a:pPr>
            <a:r>
              <a:rPr lang="en-US" dirty="0" smtClean="0"/>
              <a:t>Our </a:t>
            </a:r>
            <a:r>
              <a:rPr lang="en-US" dirty="0"/>
              <a:t>task is to predict whether a customer will buy a computer. Consider rule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R1: IF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buys computer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 smtClean="0"/>
              <a:t>which </a:t>
            </a:r>
            <a:r>
              <a:rPr lang="en-US" dirty="0"/>
              <a:t>covers 2 of the 14 tuples.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correctly classify both tuples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Therefore, coverage(R1) = 2/14 = 14.28%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accuracy(R1) = 2/2 = 100%.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7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379</Words>
  <Application>Microsoft Office PowerPoint</Application>
  <PresentationFormat>Widescreen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Module 4 </vt:lpstr>
      <vt:lpstr>Rule-Based Classification  </vt:lpstr>
      <vt:lpstr>Rule-based classifiers</vt:lpstr>
      <vt:lpstr>Rule-Based Classification</vt:lpstr>
      <vt:lpstr>Rule-Based Classification</vt:lpstr>
      <vt:lpstr>Coverage and accuracy.</vt:lpstr>
      <vt:lpstr>we can define the coverage and accuracy of R as</vt:lpstr>
      <vt:lpstr>Coverage and accuracy</vt:lpstr>
      <vt:lpstr>Coverage and accuracy example </vt:lpstr>
      <vt:lpstr> Class labeled tuples from the AllElectronics customer database.  </vt:lpstr>
      <vt:lpstr>Rule-Based Classification</vt:lpstr>
      <vt:lpstr>Rule-Based Classification</vt:lpstr>
      <vt:lpstr>size ordering</vt:lpstr>
      <vt:lpstr>rule ordering</vt:lpstr>
      <vt:lpstr>rule ordering</vt:lpstr>
      <vt:lpstr>Rule Extraction from a Decision Tree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Classification</dc:title>
  <dc:creator>Divya</dc:creator>
  <cp:lastModifiedBy>Student</cp:lastModifiedBy>
  <cp:revision>14</cp:revision>
  <dcterms:created xsi:type="dcterms:W3CDTF">2017-08-09T17:36:28Z</dcterms:created>
  <dcterms:modified xsi:type="dcterms:W3CDTF">2021-04-29T05:00:15Z</dcterms:modified>
</cp:coreProperties>
</file>