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1887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74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huAOhMDmKYL0YyPrh0O0b/ExOn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D0CBA8-5371-4668-9B16-59351EEEBC9B}">
  <a:tblStyle styleId="{00D0CBA8-5371-4668-9B16-59351EEEBC9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7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891540" y="2130426"/>
            <a:ext cx="101041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783080" y="3886200"/>
            <a:ext cx="83210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3680618" y="-1486057"/>
            <a:ext cx="4525963" cy="1069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7029767" y="1863092"/>
            <a:ext cx="5851525" cy="2674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1581467" y="-712469"/>
            <a:ext cx="5851525" cy="782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idx="10" type="dt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939007" y="4406901"/>
            <a:ext cx="1010412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939007" y="2906713"/>
            <a:ext cx="1010412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594360" y="1600201"/>
            <a:ext cx="52501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6042660" y="1600201"/>
            <a:ext cx="52501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594360" y="1535113"/>
            <a:ext cx="525224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594360" y="2174875"/>
            <a:ext cx="525224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6038533" y="1535113"/>
            <a:ext cx="525430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6038533" y="2174875"/>
            <a:ext cx="525430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594361" y="273050"/>
            <a:ext cx="391080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4647565" y="273051"/>
            <a:ext cx="664527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594361" y="1435101"/>
            <a:ext cx="391080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2329974" y="4800600"/>
            <a:ext cx="713232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2329974" y="612775"/>
            <a:ext cx="713232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2329974" y="5367338"/>
            <a:ext cx="713232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geeksforgeeks.org/hamming-distance-two-strings/" TargetMode="External"/><Relationship Id="rId4" Type="http://schemas.openxmlformats.org/officeDocument/2006/relationships/hyperlink" Target="https://www.geeksforgeeks.org/hamming-distance-two-string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891540" y="2130426"/>
            <a:ext cx="101041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Lazy Learners-                                                           K Nearest Neighbor Classifier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783080" y="3886200"/>
            <a:ext cx="83210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Eg  KNN</a:t>
            </a:r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red star represents our test data point whose value is ( 2 , 1 , 3 ) 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Our test point is surrounded by yellow and blue dots which represent our 2 classes.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Now , we find out the distance from our test point to each of the dots present on the graph.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Since there are 10 dots , we get 10 distances.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determine the lowest distance and predict that it belongs to the same class of its nearest neighbor.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, a yellow dot is the closest ,then we predict that our test data point is also a yellow dot.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533400"/>
            <a:ext cx="100584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KNN Algorithm</a:t>
            </a:r>
            <a:endParaRPr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594360" y="1295401"/>
            <a:ext cx="106984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can implement a KNN model by following the below steps:</a:t>
            </a:r>
            <a:endParaRPr/>
          </a:p>
          <a:p>
            <a:pPr indent="-514350" lvl="0" marL="51435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Load the load the training as well as test data</a:t>
            </a:r>
            <a:endParaRPr/>
          </a:p>
          <a:p>
            <a:pPr indent="-514350" lvl="0" marL="51435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Initialize the value of k</a:t>
            </a:r>
            <a:endParaRPr/>
          </a:p>
          <a:p>
            <a:pPr indent="-514350" lvl="0" marL="51435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For getting the predicted class, iterate from 1 to total number of training data points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3.1 </a:t>
            </a:r>
            <a:r>
              <a:rPr lang="en-US">
                <a:solidFill>
                  <a:srgbClr val="FF0000"/>
                </a:solidFill>
              </a:rPr>
              <a:t>Calculate the distance between test data and each row of training </a:t>
            </a:r>
            <a:r>
              <a:rPr lang="en-US"/>
              <a:t>data. The  distance can be calculated using  Euclidean, Manhattan or Hamming distance. The most commonly used method to calculate distance is Euclidean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3.2   Sort the calculated distances in ascending order based on distance values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3.3  Get top k rows from the sorted array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3.4  Get the most frequent class of these rows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3.5  Return the predicted class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4. End</a:t>
            </a:r>
            <a:endParaRPr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u="sng"/>
              <a:t>Advantages of KNN Algorithm:</a:t>
            </a:r>
            <a:br>
              <a:rPr b="1" lang="en-US"/>
            </a:br>
            <a:endParaRPr/>
          </a:p>
        </p:txBody>
      </p:sp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simple to implement.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robust to the noisy training data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can be more effective if the training data is large.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There’s no need to build a model, tune several parameters, or make additional assumptions</a:t>
            </a:r>
            <a:endParaRPr/>
          </a:p>
          <a:p>
            <a:pPr indent="-154940" lvl="0" marL="342900" rtl="0" algn="l">
              <a:lnSpc>
                <a:spcPct val="2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Disadvantages of KNN Algorithm:</a:t>
            </a:r>
            <a:endParaRPr/>
          </a:p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Always needs to determine the value of K which may be complex some time.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computation cost is high because of calculating the distance between the data points for all the training samples.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Problems 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want to classify an instance </a:t>
            </a:r>
            <a:r>
              <a:rPr b="1" lang="en-US"/>
              <a:t>x</a:t>
            </a:r>
            <a:r>
              <a:rPr lang="en-US"/>
              <a:t> into one of two classes C1 and C2. Class labels of </a:t>
            </a:r>
            <a:r>
              <a:rPr i="1" lang="en-US"/>
              <a:t>ten</a:t>
            </a:r>
            <a:r>
              <a:rPr lang="en-US"/>
              <a:t> other training set instances sorted in increasing order of their distance to x is as follows: </a:t>
            </a:r>
            <a:r>
              <a:rPr b="1" lang="en-US"/>
              <a:t>{C1, C2, C1, C2, C2, C2, C1, C2, C1, C2}</a:t>
            </a:r>
            <a:r>
              <a:rPr lang="en-US"/>
              <a:t>. How will a </a:t>
            </a:r>
            <a:r>
              <a:rPr b="1" lang="en-US"/>
              <a:t>K=5</a:t>
            </a:r>
            <a:r>
              <a:rPr lang="en-US"/>
              <a:t> nearest neighbor classifier classify </a:t>
            </a:r>
            <a:r>
              <a:rPr b="1" lang="en-US"/>
              <a:t>x</a:t>
            </a:r>
            <a:r>
              <a:rPr lang="en-US"/>
              <a:t>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A. There will be a tie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 B. C1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 C. 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 D. Not enough information to classify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u="sng"/>
              <a:t>Answer  is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C. C2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idx="4294967295" type="body"/>
          </p:nvPr>
        </p:nvSpPr>
        <p:spPr>
          <a:xfrm>
            <a:off x="0" y="304800"/>
            <a:ext cx="115062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are given the following set of training examples. Each attribute can take on one of three nominal values: a, b, or c.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438401"/>
            <a:ext cx="6096000" cy="44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3048000" y="19812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4343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5943600" y="2057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1066800" y="19050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1905000" y="33528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8077200" y="34290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0+0+1=1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2057400" y="41910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8077200" y="41148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2+2+1=5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2209800" y="48768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2133600" y="5486400"/>
            <a:ext cx="489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2057400" y="60960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8153400" y="4724400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0+2+1=3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8153400" y="5562600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1+0+1=2</a:t>
            </a:r>
            <a:endParaRPr/>
          </a:p>
        </p:txBody>
      </p:sp>
      <p:sp>
        <p:nvSpPr>
          <p:cNvPr id="193" name="Google Shape;193;p17"/>
          <p:cNvSpPr txBox="1"/>
          <p:nvPr/>
        </p:nvSpPr>
        <p:spPr>
          <a:xfrm>
            <a:off x="8153400" y="60960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2+0+0=2</a:t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10431875" y="3018475"/>
            <a:ext cx="1455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C1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 C2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 C2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 C2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 C1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  1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Suppose we define the distance between two instances as follows.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Difference between two attribute values is the absolute difference in position of their alphabets, e.g., difference (a, b) = 1, and difference(c, a) = 2.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Distance between two instances is the sum of their attribute value differences, e.g., distance between first two instances is 6. 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Using this distance function 1-nearest neighbor rule would classify the instance </a:t>
            </a:r>
            <a:r>
              <a:rPr lang="en-US">
                <a:solidFill>
                  <a:srgbClr val="FF0000"/>
                </a:solidFill>
              </a:rPr>
              <a:t>A1 = a, A2 = c, A3 = b, as?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Ans </a:t>
            </a:r>
            <a:r>
              <a:rPr i="1" lang="en-US"/>
              <a:t>C1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learners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594360" y="1219201"/>
            <a:ext cx="106984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There are two types of learners in classification as lazy learners and eager learners.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1.Lazy learners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 sz="2400"/>
              <a:t>Eg. k-nearest neighbor, Case-based reasoning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2. Eager learners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Eg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 sz="2400"/>
              <a:t>1. decision tree induction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 sz="2400"/>
              <a:t>2. Bayesian classification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 sz="2400"/>
              <a:t>3. rule-based classification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 sz="2400"/>
              <a:t>4. classification by backpropagation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 sz="2400"/>
              <a:t>5. support vector machines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 sz="2400"/>
              <a:t>6. classification based on association rule mining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 2</a:t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Suppose we define the distance between two instances as follows. Difference between two attribute values is the absolute difference in position of their alphabets, e.g., difference (a, b) = 1, and difference(c, a) = 2. Distance between two instances is the sum of their attribute value differences, e.g., distance between first two instances is 6. Using this distance </a:t>
            </a:r>
            <a:r>
              <a:rPr lang="en-US">
                <a:solidFill>
                  <a:srgbClr val="FF0000"/>
                </a:solidFill>
              </a:rPr>
              <a:t>function 3-nearest neighbor rule would classify the instance A1 = a, A2 = c, A3 = b, as?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Ans  :C2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UNIVERSITY  QUESTION </a:t>
            </a:r>
            <a:endParaRPr/>
          </a:p>
        </p:txBody>
      </p:sp>
      <p:pic>
        <p:nvPicPr>
          <p:cNvPr id="224" name="Google Shape;22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105918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Hamming Distance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Hamming Distance</a:t>
            </a:r>
            <a:r>
              <a:rPr lang="en-US"/>
              <a:t> between two integers is the number of bits that are different at the same position in both numbers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 Find the distance between the vectors 01101010 and 11011011. </a:t>
            </a:r>
            <a:endParaRPr/>
          </a:p>
          <a:p>
            <a:pPr indent="-228600" lvl="2" marL="1143000" rtl="0" algn="l">
              <a:spcBef>
                <a:spcPts val="666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 sz="3600">
                <a:solidFill>
                  <a:srgbClr val="C00000"/>
                </a:solidFill>
              </a:rPr>
              <a:t>0</a:t>
            </a:r>
            <a:r>
              <a:rPr lang="en-US" sz="3600"/>
              <a:t>1</a:t>
            </a:r>
            <a:r>
              <a:rPr lang="en-US" sz="3600">
                <a:solidFill>
                  <a:srgbClr val="C00000"/>
                </a:solidFill>
              </a:rPr>
              <a:t>10</a:t>
            </a:r>
            <a:r>
              <a:rPr lang="en-US" sz="3600"/>
              <a:t>101</a:t>
            </a:r>
            <a:r>
              <a:rPr lang="en-US" sz="3600">
                <a:solidFill>
                  <a:srgbClr val="C00000"/>
                </a:solidFill>
              </a:rPr>
              <a:t>0</a:t>
            </a:r>
            <a:r>
              <a:rPr lang="en-US" sz="3600"/>
              <a:t> </a:t>
            </a:r>
            <a:endParaRPr/>
          </a:p>
          <a:p>
            <a:pPr indent="-228600" lvl="2" marL="1143000" rtl="0" algn="l">
              <a:spcBef>
                <a:spcPts val="666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 sz="3600">
                <a:solidFill>
                  <a:srgbClr val="C00000"/>
                </a:solidFill>
              </a:rPr>
              <a:t>1</a:t>
            </a:r>
            <a:r>
              <a:rPr lang="en-US" sz="3600"/>
              <a:t>1</a:t>
            </a:r>
            <a:r>
              <a:rPr lang="en-US" sz="3600">
                <a:solidFill>
                  <a:srgbClr val="C00000"/>
                </a:solidFill>
              </a:rPr>
              <a:t>01</a:t>
            </a:r>
            <a:r>
              <a:rPr lang="en-US" sz="3600"/>
              <a:t>101</a:t>
            </a:r>
            <a:r>
              <a:rPr lang="en-US" sz="3600">
                <a:solidFill>
                  <a:srgbClr val="C00000"/>
                </a:solidFill>
              </a:rPr>
              <a:t>1</a:t>
            </a:r>
            <a:r>
              <a:rPr lang="en-US" sz="3600"/>
              <a:t>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They differ in four places, so the Hamming distance d(01101010, 11011011) = 4.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</a:t>
            </a:r>
            <a:endParaRPr/>
          </a:p>
        </p:txBody>
      </p:sp>
      <p:graphicFrame>
        <p:nvGraphicFramePr>
          <p:cNvPr id="236" name="Google Shape;236;p24"/>
          <p:cNvGraphicFramePr/>
          <p:nvPr/>
        </p:nvGraphicFramePr>
        <p:xfrm>
          <a:off x="1600200" y="2363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{00D0CBA8-5371-4668-9B16-59351EEEBC9B}</a:tableStyleId>
              </a:tblPr>
              <a:tblGrid>
                <a:gridCol w="1545600"/>
                <a:gridCol w="1545600"/>
                <a:gridCol w="1545600"/>
                <a:gridCol w="1545600"/>
                <a:gridCol w="154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PEPPER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GINGER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CHILLY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LIKED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37" name="Google Shape;237;p24"/>
          <p:cNvSpPr txBox="1"/>
          <p:nvPr/>
        </p:nvSpPr>
        <p:spPr>
          <a:xfrm>
            <a:off x="3581400" y="17526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5334000" y="1828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6781800" y="18288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9677400" y="251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9601200" y="3733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9601200" y="44958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9677400" y="54864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9753600" y="64008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9601200" y="1524000"/>
            <a:ext cx="1447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Hamming DISTANCE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1143000" y="1752600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 class label of  top 3 rows   (K=3)  are the following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C-0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A-0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D-1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Here the majority belongs to class false. So  the test data  is assigned to class false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Eager learners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Eager learners construct a classification model based on the given training data before receiving data for classification.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must be able to commit to a single hypothesis that covers the entire instance space.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Due to the model construction, eager learners take a long time for train and less time to predict.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Lazy learners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Lazy learners simply store the training data and wait until a testing data appear.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When it does, classification is conducted based on the most related data in the stored training data.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Compared to eager learners, lazy learners have less training time but more time in predicting.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Eg of lazy learners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Typical approaches of lazy learning: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–</a:t>
            </a:r>
            <a:r>
              <a:rPr lang="en-US">
                <a:solidFill>
                  <a:srgbClr val="FF0000"/>
                </a:solidFill>
              </a:rPr>
              <a:t>k-nearest neighbor approach</a:t>
            </a:r>
            <a:endParaRPr/>
          </a:p>
          <a:p>
            <a:pPr indent="-51435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Instances represented as points in a Euclidean space.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–Case-based reasoning</a:t>
            </a:r>
            <a:endParaRPr/>
          </a:p>
          <a:p>
            <a:pPr indent="-51435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Uses symbolic representations and knowledge-based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Locally weighted regression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Constructs local approximation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k-Nearest-Neighbor Method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Described in the early 1950s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has since been widely used in the area of pattern recognition.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training instances are described by n attributes.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instance represents a point in an n-dimensional space.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k-nearest-neighbor classifier searches the pattern space for the k training instances that are closest to the unknown instance.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57200"/>
            <a:ext cx="92202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7200"/>
            <a:ext cx="99060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Eg  KNN</a:t>
            </a:r>
            <a:endParaRPr/>
          </a:p>
        </p:txBody>
      </p:sp>
      <p:pic>
        <p:nvPicPr>
          <p:cNvPr id="131" name="Google Shape;13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81200"/>
            <a:ext cx="5362575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 txBox="1"/>
          <p:nvPr/>
        </p:nvSpPr>
        <p:spPr>
          <a:xfrm>
            <a:off x="7543800" y="2895600"/>
            <a:ext cx="3810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k=3 ,the class is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 k=6 ,the class is  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2021-05-04T05:55:37Z</dcterms:created>
  <dc:creator>User</dc:creator>
</cp:coreProperties>
</file>