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7" r:id="rId5"/>
    <p:sldId id="259" r:id="rId6"/>
    <p:sldId id="263" r:id="rId7"/>
    <p:sldId id="260" r:id="rId8"/>
    <p:sldId id="264" r:id="rId9"/>
    <p:sldId id="261" r:id="rId10"/>
    <p:sldId id="268" r:id="rId11"/>
    <p:sldId id="271" r:id="rId12"/>
    <p:sldId id="272" r:id="rId13"/>
    <p:sldId id="273" r:id="rId14"/>
    <p:sldId id="274" r:id="rId15"/>
    <p:sldId id="275" r:id="rId16"/>
    <p:sldId id="276" r:id="rId17"/>
    <p:sldId id="277" r:id="rId18"/>
    <p:sldId id="278" r:id="rId19"/>
    <p:sldId id="279" r:id="rId20"/>
    <p:sldId id="280" r:id="rId21"/>
    <p:sldId id="281" r:id="rId22"/>
    <p:sldId id="283" r:id="rId23"/>
    <p:sldId id="282" r:id="rId24"/>
    <p:sldId id="262" r:id="rId25"/>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94660"/>
  </p:normalViewPr>
  <p:slideViewPr>
    <p:cSldViewPr>
      <p:cViewPr varScale="1">
        <p:scale>
          <a:sx n="44" d="100"/>
          <a:sy n="44" d="100"/>
        </p:scale>
        <p:origin x="-318" y="-102"/>
      </p:cViewPr>
      <p:guideLst>
        <p:guide orient="horz" pos="2160"/>
        <p:guide pos="37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1C6113-1BD0-429E-80DA-4289E72F177B}" type="datetimeFigureOut">
              <a:rPr lang="en-US" smtClean="0"/>
              <a:pPr/>
              <a:t>02-Jun-21</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01B54F-FF3A-43CA-879D-49F24C1B42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6"/>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A2E3B2-D623-461B-B542-4A59F5B4F8CA}" type="datetimeFigureOut">
              <a:rPr lang="en-US" smtClean="0"/>
              <a:pPr/>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2E3B2-D623-461B-B542-4A59F5B4F8CA}" type="datetimeFigureOut">
              <a:rPr lang="en-US" smtClean="0"/>
              <a:pPr/>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04100" y="274639"/>
            <a:ext cx="3477418"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1843" y="274639"/>
            <a:ext cx="102341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2E3B2-D623-461B-B542-4A59F5B4F8CA}" type="datetimeFigureOut">
              <a:rPr lang="en-US" smtClean="0"/>
              <a:pPr/>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2E3B2-D623-461B-B542-4A59F5B4F8CA}" type="datetimeFigureOut">
              <a:rPr lang="en-US" smtClean="0"/>
              <a:pPr/>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1"/>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2E3B2-D623-461B-B542-4A59F5B4F8CA}" type="datetimeFigureOut">
              <a:rPr lang="en-US" smtClean="0"/>
              <a:pPr/>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1843" y="1600201"/>
            <a:ext cx="68557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825740" y="1600201"/>
            <a:ext cx="68557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A2E3B2-D623-461B-B542-4A59F5B4F8CA}" type="datetimeFigureOut">
              <a:rPr lang="en-US" smtClean="0"/>
              <a:pPr/>
              <a:t>02-Jun-21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33"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A2E3B2-D623-461B-B542-4A59F5B4F8CA}" type="datetimeFigureOut">
              <a:rPr lang="en-US" smtClean="0"/>
              <a:pPr/>
              <a:t>02-Jun-21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A2E3B2-D623-461B-B542-4A59F5B4F8CA}" type="datetimeFigureOut">
              <a:rPr lang="en-US" smtClean="0"/>
              <a:pPr/>
              <a:t>02-Jun-21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2E3B2-D623-461B-B542-4A59F5B4F8CA}" type="datetimeFigureOut">
              <a:rPr lang="en-US" smtClean="0"/>
              <a:pPr/>
              <a:t>02-Jun-21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5" y="273051"/>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1" y="1435101"/>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2E3B2-D623-461B-B542-4A59F5B4F8CA}" type="datetimeFigureOut">
              <a:rPr lang="en-US" smtClean="0"/>
              <a:pPr/>
              <a:t>02-Jun-21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2E3B2-D623-461B-B542-4A59F5B4F8CA}" type="datetimeFigureOut">
              <a:rPr lang="en-US" smtClean="0"/>
              <a:pPr/>
              <a:t>02-Jun-21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D4E8E-0C29-4CD6-B22E-48BEB4FC5F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600201"/>
            <a:ext cx="1069848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94360" y="6356351"/>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2E3B2-D623-461B-B542-4A59F5B4F8CA}" type="datetimeFigureOut">
              <a:rPr lang="en-US" smtClean="0"/>
              <a:pPr/>
              <a:t>02-Jun-21</a:t>
            </a:fld>
            <a:endParaRPr lang="en-US"/>
          </a:p>
        </p:txBody>
      </p:sp>
      <p:sp>
        <p:nvSpPr>
          <p:cNvPr id="5" name="Footer Placeholder 4"/>
          <p:cNvSpPr>
            <a:spLocks noGrp="1"/>
          </p:cNvSpPr>
          <p:nvPr>
            <p:ph type="ftr" sz="quarter" idx="3"/>
          </p:nvPr>
        </p:nvSpPr>
        <p:spPr>
          <a:xfrm>
            <a:off x="4061460" y="6356351"/>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51"/>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D4E8E-0C29-4CD6-B22E-48BEB4FC5F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Mining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web mining:</a:t>
            </a:r>
            <a:r>
              <a:rPr lang="en-US" dirty="0" smtClean="0"/>
              <a:t> Web Structure Mining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a:t>
            </a:r>
            <a:r>
              <a:rPr lang="en-US" dirty="0" smtClean="0">
                <a:solidFill>
                  <a:srgbClr val="FF0000"/>
                </a:solidFill>
              </a:rPr>
              <a:t> Hyperlink </a:t>
            </a:r>
            <a:r>
              <a:rPr lang="en-US" dirty="0" smtClean="0"/>
              <a:t>is a structural unit that connects a location in a Web page to different location, either within the same Web page or on a different Web page. </a:t>
            </a:r>
          </a:p>
          <a:p>
            <a:pPr>
              <a:buNone/>
            </a:pPr>
            <a:endParaRPr lang="en-US" dirty="0" smtClean="0"/>
          </a:p>
          <a:p>
            <a:r>
              <a:rPr lang="en-US" dirty="0" smtClean="0"/>
              <a:t>A hyperlink that connects to a different part of the same page is called an </a:t>
            </a:r>
            <a:r>
              <a:rPr lang="en-US" dirty="0" smtClean="0">
                <a:solidFill>
                  <a:srgbClr val="FF0000"/>
                </a:solidFill>
              </a:rPr>
              <a:t>Intra-Document Hyperlink</a:t>
            </a:r>
            <a:r>
              <a:rPr lang="en-US" dirty="0" smtClean="0"/>
              <a:t>, and a hyperlink that connects two different pages is called an </a:t>
            </a:r>
            <a:r>
              <a:rPr lang="en-US" dirty="0" smtClean="0">
                <a:solidFill>
                  <a:srgbClr val="FF0000"/>
                </a:solidFill>
              </a:rPr>
              <a:t>Inter-Document Hyperlink.</a:t>
            </a:r>
          </a:p>
          <a:p>
            <a:r>
              <a:rPr lang="en-US" dirty="0" smtClean="0"/>
              <a:t>There are a number of algorithms proposed based on the link analysis. Three important algorithms are </a:t>
            </a:r>
            <a:r>
              <a:rPr lang="en-US" dirty="0" err="1" smtClean="0"/>
              <a:t>PageRank</a:t>
            </a:r>
            <a:r>
              <a:rPr lang="en-US" dirty="0" smtClean="0"/>
              <a:t> , Weighted </a:t>
            </a:r>
            <a:r>
              <a:rPr lang="en-US" dirty="0" err="1" smtClean="0"/>
              <a:t>PageRank</a:t>
            </a:r>
            <a:r>
              <a:rPr lang="en-US" dirty="0" smtClean="0"/>
              <a:t> (WPR)  and Hypertext Induced Topic Search</a:t>
            </a:r>
          </a:p>
          <a:p>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web mining:</a:t>
            </a:r>
            <a:r>
              <a:rPr lang="en-US" dirty="0" smtClean="0"/>
              <a:t> Web Structure Mining</a:t>
            </a:r>
            <a:endParaRPr lang="en-US" dirty="0"/>
          </a:p>
        </p:txBody>
      </p:sp>
      <p:sp>
        <p:nvSpPr>
          <p:cNvPr id="3" name="Content Placeholder 2"/>
          <p:cNvSpPr>
            <a:spLocks noGrp="1"/>
          </p:cNvSpPr>
          <p:nvPr>
            <p:ph idx="1"/>
          </p:nvPr>
        </p:nvSpPr>
        <p:spPr/>
        <p:txBody>
          <a:bodyPr>
            <a:normAutofit fontScale="92500"/>
          </a:bodyPr>
          <a:lstStyle/>
          <a:p>
            <a:r>
              <a:rPr lang="en-US" dirty="0" smtClean="0"/>
              <a:t>Document structure</a:t>
            </a:r>
          </a:p>
          <a:p>
            <a:pPr lvl="1"/>
            <a:r>
              <a:rPr lang="en-US" dirty="0"/>
              <a:t> </a:t>
            </a:r>
            <a:r>
              <a:rPr lang="en-US" dirty="0" smtClean="0"/>
              <a:t>A tree structured format can be used to organize the content with in a web page based on the various HTML and XML tags with in the page</a:t>
            </a:r>
          </a:p>
          <a:p>
            <a:r>
              <a:rPr lang="en-US" dirty="0" smtClean="0"/>
              <a:t>Mining the structure and Web page structure, can be used to guide the classification and clustering of pages to find authoritative pages to improve retrieval performance </a:t>
            </a:r>
          </a:p>
          <a:p>
            <a:pPr>
              <a:buNone/>
            </a:pPr>
            <a:r>
              <a:rPr lang="en-US" dirty="0"/>
              <a:t/>
            </a:r>
            <a:br>
              <a:rPr lang="en-US" dirty="0"/>
            </a:br>
            <a:r>
              <a:rPr lang="en-US" b="1" dirty="0"/>
              <a:t>Example:</a:t>
            </a:r>
            <a:r>
              <a:rPr lang="en-US" dirty="0"/>
              <a:t> Web structure mining can be very useful to companies to determine </a:t>
            </a:r>
            <a:r>
              <a:rPr lang="en-US" dirty="0" smtClean="0"/>
              <a:t>the connection </a:t>
            </a:r>
            <a:r>
              <a:rPr lang="en-US" dirty="0"/>
              <a:t>between two commercial websites.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 analysis algorithms(Web structure mining Techniques)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Web structure mining technique provides the additional information through hyperlinks where different documents are connected.</a:t>
            </a:r>
          </a:p>
          <a:p>
            <a:r>
              <a:rPr lang="en-US" dirty="0" smtClean="0"/>
              <a:t> We can view the web as a directed labeled graph whose nodes are the documents or pages and edges are the hyperlinks between them .</a:t>
            </a:r>
          </a:p>
          <a:p>
            <a:r>
              <a:rPr lang="en-US" dirty="0" smtClean="0"/>
              <a:t>This directed graph structure is known as web graph. </a:t>
            </a:r>
          </a:p>
          <a:p>
            <a:r>
              <a:rPr lang="en-US" dirty="0" smtClean="0"/>
              <a:t>There are number of algorithms proposed based on link analysis. They are </a:t>
            </a:r>
          </a:p>
          <a:p>
            <a:pPr marL="971550" lvl="1" indent="-514350">
              <a:buFont typeface="+mj-lt"/>
              <a:buAutoNum type="arabicPeriod"/>
            </a:pPr>
            <a:r>
              <a:rPr lang="en-US" dirty="0" err="1" smtClean="0"/>
              <a:t>PageRank</a:t>
            </a:r>
            <a:endParaRPr lang="en-US" dirty="0" smtClean="0"/>
          </a:p>
          <a:p>
            <a:pPr marL="971550" lvl="1" indent="-514350">
              <a:buFont typeface="+mj-lt"/>
              <a:buAutoNum type="arabicPeriod"/>
            </a:pPr>
            <a:r>
              <a:rPr lang="en-US" dirty="0" smtClean="0"/>
              <a:t>Weighted </a:t>
            </a:r>
            <a:r>
              <a:rPr lang="en-US" dirty="0" err="1" smtClean="0"/>
              <a:t>PageRank</a:t>
            </a:r>
            <a:r>
              <a:rPr lang="en-US" dirty="0" smtClean="0"/>
              <a:t> </a:t>
            </a:r>
          </a:p>
          <a:p>
            <a:pPr marL="971550" lvl="1" indent="-514350">
              <a:buFont typeface="+mj-lt"/>
              <a:buAutoNum type="arabicPeriod"/>
            </a:pPr>
            <a:r>
              <a:rPr lang="en-US" dirty="0" smtClean="0"/>
              <a:t>HITS -Hyperlink-Induced Topic Search</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PageRank</a:t>
            </a:r>
            <a:r>
              <a:rPr lang="en-US" dirty="0" smtClean="0"/>
              <a:t> (PR)</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PageRank</a:t>
            </a:r>
            <a:r>
              <a:rPr lang="en-US" dirty="0" smtClean="0"/>
              <a:t> (PR) is an algorithm used by Google Search to rank web pages in their search engine results.</a:t>
            </a:r>
          </a:p>
          <a:p>
            <a:r>
              <a:rPr lang="en-US" dirty="0" smtClean="0"/>
              <a:t> </a:t>
            </a:r>
            <a:r>
              <a:rPr lang="en-US" dirty="0" err="1" smtClean="0"/>
              <a:t>PageRank</a:t>
            </a:r>
            <a:r>
              <a:rPr lang="en-US" dirty="0" smtClean="0"/>
              <a:t> was named after Larry Page one of the founders of Google. </a:t>
            </a:r>
          </a:p>
          <a:p>
            <a:r>
              <a:rPr lang="en-US" dirty="0" err="1" smtClean="0"/>
              <a:t>PageRank</a:t>
            </a:r>
            <a:r>
              <a:rPr lang="en-US" dirty="0" smtClean="0"/>
              <a:t> is a way of </a:t>
            </a:r>
            <a:r>
              <a:rPr lang="en-US" dirty="0" err="1" smtClean="0"/>
              <a:t>measurin</a:t>
            </a:r>
            <a:r>
              <a:rPr lang="en-US" dirty="0" smtClean="0"/>
              <a:t> g the importance of website pages. </a:t>
            </a:r>
          </a:p>
          <a:p>
            <a:r>
              <a:rPr lang="en-US" dirty="0" err="1" smtClean="0"/>
              <a:t>PageRank</a:t>
            </a:r>
            <a:r>
              <a:rPr lang="en-US" dirty="0" smtClean="0"/>
              <a:t> works by counting the number and quality of links to a page to determine a rough estimate of how important the website is.</a:t>
            </a:r>
          </a:p>
          <a:p>
            <a:r>
              <a:rPr lang="en-US" dirty="0" smtClean="0"/>
              <a:t> The underlying assumption is that more important websites are likely to receive more links from other websites.</a:t>
            </a:r>
          </a:p>
          <a:p>
            <a:r>
              <a:rPr lang="en-US" dirty="0" smtClean="0"/>
              <a:t>Currently, </a:t>
            </a:r>
            <a:r>
              <a:rPr lang="en-US" dirty="0" err="1" smtClean="0"/>
              <a:t>PageRank</a:t>
            </a:r>
            <a:r>
              <a:rPr lang="en-US" dirty="0" smtClean="0"/>
              <a:t> is not the only algorithm used by Google to order search results, but it is the first algorithm that was used by the company, and it is the best known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srcRect/>
          <a:stretch>
            <a:fillRect/>
          </a:stretch>
        </p:blipFill>
        <p:spPr bwMode="auto">
          <a:xfrm>
            <a:off x="838200" y="1371600"/>
            <a:ext cx="11049000" cy="4724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PageRank</a:t>
            </a:r>
            <a:r>
              <a:rPr lang="en-US" dirty="0" smtClean="0"/>
              <a:t> (PR)</a:t>
            </a:r>
            <a:endParaRPr lang="en-US" dirty="0"/>
          </a:p>
        </p:txBody>
      </p:sp>
      <p:sp>
        <p:nvSpPr>
          <p:cNvPr id="3" name="Content Placeholder 2"/>
          <p:cNvSpPr>
            <a:spLocks noGrp="1"/>
          </p:cNvSpPr>
          <p:nvPr>
            <p:ph idx="1"/>
          </p:nvPr>
        </p:nvSpPr>
        <p:spPr/>
        <p:txBody>
          <a:bodyPr>
            <a:normAutofit/>
          </a:bodyPr>
          <a:lstStyle/>
          <a:p>
            <a:r>
              <a:rPr lang="en-US" dirty="0" smtClean="0"/>
              <a:t>This method provides a better approach that can compute the importance of web page by simply counting the number of pages that are linking to it.</a:t>
            </a:r>
          </a:p>
          <a:p>
            <a:r>
              <a:rPr lang="en-US" dirty="0" smtClean="0"/>
              <a:t> These links are called as </a:t>
            </a:r>
            <a:r>
              <a:rPr lang="en-US" dirty="0" err="1" smtClean="0">
                <a:solidFill>
                  <a:srgbClr val="FF0000"/>
                </a:solidFill>
              </a:rPr>
              <a:t>backlinks</a:t>
            </a:r>
            <a:r>
              <a:rPr lang="en-US" dirty="0" smtClean="0">
                <a:solidFill>
                  <a:srgbClr val="FF0000"/>
                </a:solidFill>
              </a:rPr>
              <a:t>.</a:t>
            </a:r>
          </a:p>
          <a:p>
            <a:r>
              <a:rPr lang="en-US" dirty="0" smtClean="0"/>
              <a:t>If a </a:t>
            </a:r>
            <a:r>
              <a:rPr lang="en-US" dirty="0" err="1" smtClean="0"/>
              <a:t>backlink</a:t>
            </a:r>
            <a:r>
              <a:rPr lang="en-US" dirty="0" smtClean="0"/>
              <a:t> comes from an important page then this link is given higher </a:t>
            </a:r>
            <a:r>
              <a:rPr lang="en-US" dirty="0" err="1" smtClean="0"/>
              <a:t>weightage</a:t>
            </a:r>
            <a:r>
              <a:rPr lang="en-US" dirty="0" smtClean="0"/>
              <a:t> than those which are coming from </a:t>
            </a:r>
            <a:r>
              <a:rPr lang="en-US" dirty="0" err="1" smtClean="0"/>
              <a:t>nonimportant</a:t>
            </a:r>
            <a:r>
              <a:rPr lang="en-US" dirty="0" smtClean="0"/>
              <a:t> pages.</a:t>
            </a:r>
          </a:p>
          <a:p>
            <a:r>
              <a:rPr lang="en-US" dirty="0" smtClean="0"/>
              <a:t> The link from one page to another is considered as a vote.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PageRank</a:t>
            </a:r>
            <a:r>
              <a:rPr lang="en-US" dirty="0" smtClean="0"/>
              <a:t> (PR)</a:t>
            </a:r>
            <a:endParaRPr lang="en-US" dirty="0"/>
          </a:p>
        </p:txBody>
      </p:sp>
      <p:sp>
        <p:nvSpPr>
          <p:cNvPr id="3" name="Content Placeholder 2"/>
          <p:cNvSpPr>
            <a:spLocks noGrp="1"/>
          </p:cNvSpPr>
          <p:nvPr>
            <p:ph idx="1"/>
          </p:nvPr>
        </p:nvSpPr>
        <p:spPr/>
        <p:txBody>
          <a:bodyPr>
            <a:normAutofit/>
          </a:bodyPr>
          <a:lstStyle/>
          <a:p>
            <a:pPr>
              <a:buNone/>
            </a:pPr>
            <a:r>
              <a:rPr lang="en-US" dirty="0" smtClean="0"/>
              <a:t>F </a:t>
            </a:r>
            <a:r>
              <a:rPr lang="en-US" dirty="0" err="1" smtClean="0"/>
              <a:t>ormula</a:t>
            </a:r>
            <a:r>
              <a:rPr lang="en-US" dirty="0" smtClean="0"/>
              <a:t> to calculate the </a:t>
            </a:r>
            <a:r>
              <a:rPr lang="en-US" dirty="0" err="1" smtClean="0"/>
              <a:t>PageRank</a:t>
            </a:r>
            <a:r>
              <a:rPr lang="en-US" dirty="0" smtClean="0"/>
              <a:t> of a page A as stated below</a:t>
            </a:r>
          </a:p>
          <a:p>
            <a:r>
              <a:rPr lang="en-US" dirty="0" smtClean="0"/>
              <a:t>   </a:t>
            </a:r>
            <a:r>
              <a:rPr lang="en-US" dirty="0" smtClean="0">
                <a:solidFill>
                  <a:srgbClr val="FF0000"/>
                </a:solidFill>
              </a:rPr>
              <a:t>PR(A)= (1-d)+d(PR(T1)/C(T1)+…..+PR(</a:t>
            </a:r>
            <a:r>
              <a:rPr lang="en-US" dirty="0" err="1" smtClean="0">
                <a:solidFill>
                  <a:srgbClr val="FF0000"/>
                </a:solidFill>
              </a:rPr>
              <a:t>Tn</a:t>
            </a:r>
            <a:r>
              <a:rPr lang="en-US" dirty="0" smtClean="0">
                <a:solidFill>
                  <a:srgbClr val="FF0000"/>
                </a:solidFill>
              </a:rPr>
              <a:t>/C(</a:t>
            </a:r>
            <a:r>
              <a:rPr lang="en-US" dirty="0" err="1" smtClean="0">
                <a:solidFill>
                  <a:srgbClr val="FF0000"/>
                </a:solidFill>
              </a:rPr>
              <a:t>Tn</a:t>
            </a:r>
            <a:r>
              <a:rPr lang="en-US" dirty="0" smtClean="0">
                <a:solidFill>
                  <a:srgbClr val="FF0000"/>
                </a:solidFill>
              </a:rPr>
              <a:t>)) .....(1)</a:t>
            </a:r>
          </a:p>
          <a:p>
            <a:r>
              <a:rPr lang="en-US" dirty="0" smtClean="0"/>
              <a:t> Here PR(Ti) is the </a:t>
            </a:r>
            <a:r>
              <a:rPr lang="en-US" dirty="0" err="1" smtClean="0"/>
              <a:t>PageRank</a:t>
            </a:r>
            <a:r>
              <a:rPr lang="en-US" dirty="0" smtClean="0"/>
              <a:t> of the Pages Ti which links to page A</a:t>
            </a:r>
          </a:p>
          <a:p>
            <a:r>
              <a:rPr lang="en-US" dirty="0" smtClean="0"/>
              <a:t> C(Ti) is number of </a:t>
            </a:r>
            <a:r>
              <a:rPr lang="en-US" dirty="0" err="1" smtClean="0"/>
              <a:t>outlinks</a:t>
            </a:r>
            <a:r>
              <a:rPr lang="en-US" dirty="0" smtClean="0"/>
              <a:t> on page Ti and </a:t>
            </a:r>
          </a:p>
          <a:p>
            <a:r>
              <a:rPr lang="en-US" dirty="0" smtClean="0"/>
              <a:t>d is damping factor. </a:t>
            </a:r>
          </a:p>
          <a:p>
            <a:pPr lvl="1"/>
            <a:r>
              <a:rPr lang="en-US" dirty="0" smtClean="0"/>
              <a:t>It is used to stop other pages having too much influence. </a:t>
            </a:r>
          </a:p>
          <a:p>
            <a:pPr lvl="1"/>
            <a:r>
              <a:rPr lang="en-US" dirty="0" smtClean="0"/>
              <a:t>The total vote is “damped down” by multiplying it to 0.85</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a:t>
            </a:r>
            <a:r>
              <a:rPr lang="en-US" dirty="0" err="1" smtClean="0"/>
              <a:t>PageRank</a:t>
            </a:r>
            <a:endParaRPr lang="en-US" dirty="0"/>
          </a:p>
        </p:txBody>
      </p:sp>
      <p:sp>
        <p:nvSpPr>
          <p:cNvPr id="3" name="Content Placeholder 2"/>
          <p:cNvSpPr>
            <a:spLocks noGrp="1"/>
          </p:cNvSpPr>
          <p:nvPr>
            <p:ph idx="1"/>
          </p:nvPr>
        </p:nvSpPr>
        <p:spPr/>
        <p:txBody>
          <a:bodyPr/>
          <a:lstStyle/>
          <a:p>
            <a:r>
              <a:rPr lang="en-US" dirty="0" smtClean="0"/>
              <a:t>It is an extension of </a:t>
            </a:r>
            <a:r>
              <a:rPr lang="en-US" dirty="0" err="1" smtClean="0"/>
              <a:t>PageRank</a:t>
            </a:r>
            <a:r>
              <a:rPr lang="en-US" dirty="0" smtClean="0"/>
              <a:t> algorithm called as Weighted </a:t>
            </a:r>
            <a:r>
              <a:rPr lang="en-US" dirty="0" err="1" smtClean="0"/>
              <a:t>PageRank</a:t>
            </a:r>
            <a:r>
              <a:rPr lang="en-US" dirty="0" smtClean="0"/>
              <a:t> (WPR) </a:t>
            </a:r>
          </a:p>
          <a:p>
            <a:r>
              <a:rPr lang="en-US" dirty="0" smtClean="0"/>
              <a:t>The functioning and basis of this new algorithm is same as that of </a:t>
            </a:r>
            <a:r>
              <a:rPr lang="en-US" dirty="0" err="1" smtClean="0"/>
              <a:t>PageRank</a:t>
            </a:r>
            <a:r>
              <a:rPr lang="en-US" dirty="0" smtClean="0"/>
              <a:t> algorithm but the rank score depends on the importance of each web page.</a:t>
            </a:r>
          </a:p>
          <a:p>
            <a:r>
              <a:rPr lang="en-US" dirty="0" smtClean="0"/>
              <a:t> This algorithm assigns a larger rank score to the more important pages rather than dividing the rank score of a page equally among its outgoing linked pages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a:t>
            </a:r>
            <a:r>
              <a:rPr lang="en-US" dirty="0" err="1" smtClean="0"/>
              <a:t>PageRank</a:t>
            </a:r>
            <a:endParaRPr lang="en-US" dirty="0"/>
          </a:p>
        </p:txBody>
      </p:sp>
      <p:sp>
        <p:nvSpPr>
          <p:cNvPr id="3" name="Content Placeholder 2"/>
          <p:cNvSpPr>
            <a:spLocks noGrp="1"/>
          </p:cNvSpPr>
          <p:nvPr>
            <p:ph idx="1"/>
          </p:nvPr>
        </p:nvSpPr>
        <p:spPr/>
        <p:txBody>
          <a:bodyPr>
            <a:normAutofit/>
          </a:bodyPr>
          <a:lstStyle/>
          <a:p>
            <a:r>
              <a:rPr lang="en-US" dirty="0" smtClean="0"/>
              <a:t> Advantages:</a:t>
            </a:r>
          </a:p>
          <a:p>
            <a:pPr lvl="1"/>
            <a:r>
              <a:rPr lang="en-US" dirty="0" smtClean="0"/>
              <a:t> Quality: Quality of the pages returned by this algorithm is high as compared to </a:t>
            </a:r>
            <a:r>
              <a:rPr lang="en-US" dirty="0" err="1" smtClean="0"/>
              <a:t>pageRank</a:t>
            </a:r>
            <a:r>
              <a:rPr lang="en-US" dirty="0" smtClean="0"/>
              <a:t> algorithm. </a:t>
            </a:r>
          </a:p>
          <a:p>
            <a:pPr lvl="1"/>
            <a:r>
              <a:rPr lang="en-US" dirty="0" smtClean="0"/>
              <a:t> Efficiency: It is more efficient than </a:t>
            </a:r>
            <a:r>
              <a:rPr lang="en-US" dirty="0" err="1" smtClean="0"/>
              <a:t>pageRank</a:t>
            </a:r>
            <a:r>
              <a:rPr lang="en-US" dirty="0" smtClean="0"/>
              <a:t> because rank value of a page is divided among it’s </a:t>
            </a:r>
            <a:r>
              <a:rPr lang="en-US" dirty="0" err="1" smtClean="0"/>
              <a:t>outlink</a:t>
            </a:r>
            <a:r>
              <a:rPr lang="en-US" dirty="0" smtClean="0"/>
              <a:t> pages according to importance of that page. </a:t>
            </a:r>
          </a:p>
          <a:p>
            <a:r>
              <a:rPr lang="en-US" dirty="0" smtClean="0"/>
              <a:t> Disadvantages:</a:t>
            </a:r>
          </a:p>
          <a:p>
            <a:pPr lvl="1">
              <a:buNone/>
            </a:pPr>
            <a:r>
              <a:rPr lang="en-US" dirty="0" smtClean="0"/>
              <a:t> Less Relevant: As this algorithm considers only link structure not the content of the page, it returns less relevant pages to the user query.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HITS stands for Hypertext Induced Topics Search. </a:t>
            </a:r>
          </a:p>
          <a:p>
            <a:r>
              <a:rPr lang="en-US" dirty="0" smtClean="0"/>
              <a:t>It is developed by Jon Kleinberg .</a:t>
            </a:r>
          </a:p>
          <a:p>
            <a:r>
              <a:rPr lang="en-US" dirty="0" smtClean="0"/>
              <a:t> It is a link Analysis Algorithm that rates web pages. </a:t>
            </a:r>
          </a:p>
          <a:p>
            <a:r>
              <a:rPr lang="en-US" dirty="0" smtClean="0"/>
              <a:t>In this search the web pages are divided into two types of pages. </a:t>
            </a:r>
          </a:p>
          <a:p>
            <a:r>
              <a:rPr lang="en-US" dirty="0" smtClean="0"/>
              <a:t>They are Hubs and Authorities pages.</a:t>
            </a:r>
          </a:p>
          <a:p>
            <a:r>
              <a:rPr lang="en-US" dirty="0" smtClean="0"/>
              <a:t> Hubs are pages that act as a resource list, containing a good source of links. </a:t>
            </a:r>
          </a:p>
          <a:p>
            <a:r>
              <a:rPr lang="en-US" dirty="0" smtClean="0"/>
              <a:t>Authorities are pages that have a good source of content. </a:t>
            </a:r>
          </a:p>
          <a:p>
            <a:r>
              <a:rPr lang="en-US" dirty="0" smtClean="0"/>
              <a:t> A web page can be both a hub as well as an authority.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mining</a:t>
            </a:r>
            <a:endParaRPr lang="en-US" dirty="0"/>
          </a:p>
        </p:txBody>
      </p:sp>
      <p:sp>
        <p:nvSpPr>
          <p:cNvPr id="3" name="Content Placeholder 2"/>
          <p:cNvSpPr>
            <a:spLocks noGrp="1"/>
          </p:cNvSpPr>
          <p:nvPr>
            <p:ph idx="1"/>
          </p:nvPr>
        </p:nvSpPr>
        <p:spPr/>
        <p:txBody>
          <a:bodyPr>
            <a:normAutofit fontScale="92500"/>
          </a:bodyPr>
          <a:lstStyle/>
          <a:p>
            <a:r>
              <a:rPr lang="en-US" dirty="0"/>
              <a:t>Web mining is an  application of data mining techniques to find information patterns from the web data.</a:t>
            </a:r>
            <a:r>
              <a:rPr lang="en-US" dirty="0" smtClean="0"/>
              <a:t/>
            </a:r>
            <a:br>
              <a:rPr lang="en-US" dirty="0" smtClean="0"/>
            </a:br>
            <a:r>
              <a:rPr lang="en-US" dirty="0" smtClean="0"/>
              <a:t/>
            </a:r>
            <a:br>
              <a:rPr lang="en-US" dirty="0" smtClean="0"/>
            </a:br>
            <a:r>
              <a:rPr lang="en-US" dirty="0"/>
              <a:t>Web mining helps to improve the power of web search engine by identifying the web pages and classifying the web documents.  </a:t>
            </a:r>
            <a:endParaRPr lang="en-US" dirty="0" smtClean="0"/>
          </a:p>
          <a:p>
            <a:r>
              <a:rPr lang="en-US" dirty="0" smtClean="0"/>
              <a:t>web data contains different kinds of information including web documents data, web structure data and web log data</a:t>
            </a:r>
          </a:p>
          <a:p>
            <a:r>
              <a:rPr lang="en-US" dirty="0" smtClean="0"/>
              <a:t>Web </a:t>
            </a:r>
            <a:r>
              <a:rPr lang="en-US" dirty="0"/>
              <a:t>mining is very useful to e-commerce websites and </a:t>
            </a:r>
            <a:r>
              <a:rPr lang="en-US" dirty="0" smtClean="0"/>
              <a:t>e-services.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HITS algorithm considers the World Wide Web as a directed graph G(V,E) where V is a set of vertices depicting </a:t>
            </a:r>
            <a:r>
              <a:rPr lang="en-US" dirty="0" err="1" smtClean="0"/>
              <a:t>webpages</a:t>
            </a:r>
            <a:r>
              <a:rPr lang="en-US" dirty="0" smtClean="0"/>
              <a:t> and E is set of edges corresponding to the hyperlinks linking the different </a:t>
            </a:r>
            <a:r>
              <a:rPr lang="en-US" dirty="0" err="1" smtClean="0"/>
              <a:t>webpages</a:t>
            </a:r>
            <a:r>
              <a:rPr lang="en-US" dirty="0" smtClean="0"/>
              <a:t> </a:t>
            </a:r>
          </a:p>
          <a:p>
            <a:r>
              <a:rPr lang="en-US" dirty="0" smtClean="0"/>
              <a:t> This algorithm assigns two scores for each page its authority, which estimates the value of the content of the page, and its hub value, which estimates the value of its links to other pages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 and Authority</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09801" y="2096294"/>
            <a:ext cx="4976812" cy="453310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Hits  -steps</a:t>
            </a:r>
            <a:endParaRPr lang="en-US" dirty="0"/>
          </a:p>
        </p:txBody>
      </p:sp>
      <p:sp>
        <p:nvSpPr>
          <p:cNvPr id="3" name="Content Placeholder 2"/>
          <p:cNvSpPr>
            <a:spLocks noGrp="1"/>
          </p:cNvSpPr>
          <p:nvPr>
            <p:ph idx="1"/>
          </p:nvPr>
        </p:nvSpPr>
        <p:spPr/>
        <p:txBody>
          <a:bodyPr/>
          <a:lstStyle/>
          <a:p>
            <a:r>
              <a:rPr lang="en-US" dirty="0" smtClean="0"/>
              <a:t>It has two steps: </a:t>
            </a:r>
          </a:p>
          <a:p>
            <a:r>
              <a:rPr lang="en-US" dirty="0" smtClean="0"/>
              <a:t>1. Sampling Step:- In this step a set of relevant pages for the given query are collected. </a:t>
            </a:r>
          </a:p>
          <a:p>
            <a:endParaRPr lang="en-US" dirty="0" smtClean="0"/>
          </a:p>
          <a:p>
            <a:r>
              <a:rPr lang="en-US" dirty="0" smtClean="0"/>
              <a:t>2. Iterative Step:- In this step Hubs and Authorities are found using the output of sampling step.</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HITS -Algorithm</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Start with each node having a hub score and authority score of 1.</a:t>
            </a:r>
          </a:p>
          <a:p>
            <a:pPr marL="514350" indent="-514350">
              <a:buFont typeface="+mj-lt"/>
              <a:buAutoNum type="arabicPeriod"/>
            </a:pPr>
            <a:r>
              <a:rPr lang="en-US" dirty="0" smtClean="0"/>
              <a:t>Run the authority update rule</a:t>
            </a:r>
          </a:p>
          <a:p>
            <a:pPr marL="514350" indent="-514350">
              <a:buFont typeface="+mj-lt"/>
              <a:buAutoNum type="arabicPeriod"/>
            </a:pPr>
            <a:r>
              <a:rPr lang="en-US" dirty="0" smtClean="0"/>
              <a:t>Run the hub update rule</a:t>
            </a:r>
          </a:p>
          <a:p>
            <a:pPr marL="514350" indent="-514350">
              <a:buFont typeface="+mj-lt"/>
              <a:buAutoNum type="arabicPeriod"/>
            </a:pPr>
            <a:r>
              <a:rPr lang="en-US" dirty="0" smtClean="0"/>
              <a:t>Normalize the values by dividing each </a:t>
            </a:r>
            <a:r>
              <a:rPr lang="en-US" dirty="0" smtClean="0">
                <a:solidFill>
                  <a:srgbClr val="FF0000"/>
                </a:solidFill>
              </a:rPr>
              <a:t>Hub score </a:t>
            </a:r>
            <a:r>
              <a:rPr lang="en-US" dirty="0" smtClean="0"/>
              <a:t>by square root of the sum of the squares of all Hub scores, and dividing each </a:t>
            </a:r>
            <a:r>
              <a:rPr lang="en-US" dirty="0" smtClean="0">
                <a:solidFill>
                  <a:srgbClr val="FF0000"/>
                </a:solidFill>
              </a:rPr>
              <a:t>Authority score </a:t>
            </a:r>
            <a:r>
              <a:rPr lang="en-US" dirty="0" smtClean="0"/>
              <a:t>by square root of the sum of the squares of all Authority scores.</a:t>
            </a:r>
          </a:p>
          <a:p>
            <a:pPr marL="514350" indent="-514350">
              <a:buFont typeface="+mj-lt"/>
              <a:buAutoNum type="arabicPeriod"/>
            </a:pPr>
            <a:r>
              <a:rPr lang="en-US" dirty="0" smtClean="0"/>
              <a:t>Repeat from the second step as necessary.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Web Mining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With </a:t>
            </a:r>
            <a:r>
              <a:rPr lang="en-US" dirty="0"/>
              <a:t>the rapid growth of World Wide Web, Web mining becomes a very hot and popular topic in Web research. </a:t>
            </a:r>
          </a:p>
          <a:p>
            <a:r>
              <a:rPr lang="en-US" dirty="0"/>
              <a:t>A few applications are:</a:t>
            </a:r>
          </a:p>
          <a:p>
            <a:pPr fontAlgn="base"/>
            <a:r>
              <a:rPr lang="en-US" dirty="0"/>
              <a:t>Web mining helps to improve the power of web search engine by classifying the web documents and identifying the web pages.</a:t>
            </a:r>
          </a:p>
          <a:p>
            <a:pPr fontAlgn="base"/>
            <a:r>
              <a:rPr lang="en-US" dirty="0"/>
              <a:t>It is used for Web Searching e.g., Google, Yahoo etc and Vertical Searching e.g., </a:t>
            </a:r>
            <a:r>
              <a:rPr lang="en-US" dirty="0" err="1"/>
              <a:t>FatLens</a:t>
            </a:r>
            <a:r>
              <a:rPr lang="en-US" dirty="0"/>
              <a:t>, Become etc.</a:t>
            </a:r>
          </a:p>
          <a:p>
            <a:pPr fontAlgn="base"/>
            <a:r>
              <a:rPr lang="en-US" dirty="0"/>
              <a:t>Web mining is used to predict user behavior.</a:t>
            </a:r>
          </a:p>
          <a:p>
            <a:pPr fontAlgn="base"/>
            <a:r>
              <a:rPr lang="en-US" dirty="0"/>
              <a:t>Web mining is very useful of a particular Website and e-service e.g., landing page optimization.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web mining:</a:t>
            </a:r>
            <a:endParaRPr lang="en-US" dirty="0"/>
          </a:p>
        </p:txBody>
      </p:sp>
      <p:sp>
        <p:nvSpPr>
          <p:cNvPr id="3" name="Content Placeholder 2"/>
          <p:cNvSpPr>
            <a:spLocks noGrp="1"/>
          </p:cNvSpPr>
          <p:nvPr>
            <p:ph idx="1"/>
          </p:nvPr>
        </p:nvSpPr>
        <p:spPr/>
        <p:txBody>
          <a:bodyPr>
            <a:normAutofit/>
          </a:bodyPr>
          <a:lstStyle/>
          <a:p>
            <a:r>
              <a:rPr lang="en-US" dirty="0" smtClean="0"/>
              <a:t>According to the kinds of data to be mined, Web Mining can be broadly divided into three categories:</a:t>
            </a:r>
          </a:p>
          <a:p>
            <a:endParaRPr lang="en-US" dirty="0" smtClean="0"/>
          </a:p>
          <a:p>
            <a:r>
              <a:rPr lang="en-US" dirty="0" smtClean="0"/>
              <a:t>1. </a:t>
            </a:r>
            <a:r>
              <a:rPr lang="en-US" dirty="0"/>
              <a:t>Web Content Mining</a:t>
            </a:r>
          </a:p>
          <a:p>
            <a:r>
              <a:rPr lang="en-US" dirty="0" smtClean="0"/>
              <a:t>2</a:t>
            </a:r>
            <a:r>
              <a:rPr lang="en-US" dirty="0"/>
              <a:t>. Web Usage Mining</a:t>
            </a:r>
          </a:p>
          <a:p>
            <a:r>
              <a:rPr lang="en-US" dirty="0" smtClean="0"/>
              <a:t>3</a:t>
            </a:r>
            <a:r>
              <a:rPr lang="en-US" dirty="0"/>
              <a:t>. Web Structure Mining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mining categories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981200" y="1371600"/>
            <a:ext cx="7391400" cy="5257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web mining:</a:t>
            </a:r>
            <a:r>
              <a:rPr lang="en-US" dirty="0" smtClean="0"/>
              <a:t> Web Content Mining</a:t>
            </a:r>
            <a:br>
              <a:rPr lang="en-US" dirty="0" smtClean="0"/>
            </a:br>
            <a:endParaRPr lang="en-US" dirty="0"/>
          </a:p>
        </p:txBody>
      </p:sp>
      <p:sp>
        <p:nvSpPr>
          <p:cNvPr id="3" name="Content Placeholder 2"/>
          <p:cNvSpPr>
            <a:spLocks noGrp="1"/>
          </p:cNvSpPr>
          <p:nvPr>
            <p:ph idx="1"/>
          </p:nvPr>
        </p:nvSpPr>
        <p:spPr>
          <a:xfrm>
            <a:off x="594360" y="1143001"/>
            <a:ext cx="10698480" cy="5715000"/>
          </a:xfrm>
        </p:spPr>
        <p:txBody>
          <a:bodyPr>
            <a:noAutofit/>
          </a:bodyPr>
          <a:lstStyle/>
          <a:p>
            <a:pPr fontAlgn="base"/>
            <a:r>
              <a:rPr lang="en-US" dirty="0"/>
              <a:t>Web content mining is the application of extracting useful information from the content of the web documents. </a:t>
            </a:r>
            <a:endParaRPr lang="en-US" dirty="0" smtClean="0"/>
          </a:p>
          <a:p>
            <a:pPr fontAlgn="base"/>
            <a:endParaRPr lang="en-US" dirty="0" smtClean="0"/>
          </a:p>
          <a:p>
            <a:pPr fontAlgn="base"/>
            <a:r>
              <a:rPr lang="en-US" dirty="0" smtClean="0"/>
              <a:t>The Web document usually contains several types of data, such as text, image, audio, video, metadata and hyperlinks</a:t>
            </a:r>
            <a:r>
              <a:rPr lang="en-US" dirty="0" smtClean="0"/>
              <a:t>.</a:t>
            </a:r>
          </a:p>
          <a:p>
            <a:pPr fontAlgn="base"/>
            <a:endParaRPr lang="en-US" dirty="0" smtClean="0"/>
          </a:p>
          <a:p>
            <a:pPr fontAlgn="base"/>
            <a:r>
              <a:rPr lang="en-US" dirty="0" smtClean="0"/>
              <a:t> Some of them are </a:t>
            </a:r>
            <a:r>
              <a:rPr lang="en-US" dirty="0" err="1" smtClean="0"/>
              <a:t>semistructured</a:t>
            </a:r>
            <a:r>
              <a:rPr lang="en-US" dirty="0" smtClean="0"/>
              <a:t> such as HTML documents or a more structured data like the data in the tables or database generated HTML pages, but most of the data is unstructured text data.</a:t>
            </a:r>
          </a:p>
          <a:p>
            <a:pPr fontAlgn="base"/>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web mining:</a:t>
            </a:r>
            <a:r>
              <a:rPr lang="en-US" dirty="0" smtClean="0"/>
              <a:t> Web Content Mining</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Web </a:t>
            </a:r>
            <a:r>
              <a:rPr lang="en-US" dirty="0"/>
              <a:t>content mining performs scanning and mining of the text, images and groups of web pages according to the content of the input (query), by displaying the list in search engines</a:t>
            </a:r>
            <a:r>
              <a:rPr lang="en-US" dirty="0" smtClean="0"/>
              <a:t>.</a:t>
            </a:r>
          </a:p>
          <a:p>
            <a:r>
              <a:rPr lang="en-US" dirty="0"/>
              <a:t/>
            </a:r>
            <a:br>
              <a:rPr lang="en-US" dirty="0"/>
            </a:br>
            <a:r>
              <a:rPr lang="en-US" b="1" dirty="0"/>
              <a:t>For example: </a:t>
            </a:r>
            <a:r>
              <a:rPr lang="en-US" dirty="0"/>
              <a:t>If an user wants to search for a particular book, then search engine provides the list of suggestions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web mining:</a:t>
            </a:r>
            <a:r>
              <a:rPr lang="en-US" dirty="0" smtClean="0"/>
              <a:t> Web Usage Mining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a:t>Web usage mining is the application of identifying or discovering interesting usage patterns from large data sets. </a:t>
            </a:r>
            <a:endParaRPr lang="en-US" dirty="0" smtClean="0"/>
          </a:p>
          <a:p>
            <a:r>
              <a:rPr lang="en-US" dirty="0" smtClean="0"/>
              <a:t>And </a:t>
            </a:r>
            <a:r>
              <a:rPr lang="en-US" dirty="0"/>
              <a:t>these patterns enable you to understand the user behaviors or something like that</a:t>
            </a:r>
            <a:r>
              <a:rPr lang="en-US" dirty="0" smtClean="0"/>
              <a:t>.</a:t>
            </a:r>
          </a:p>
          <a:p>
            <a:r>
              <a:rPr lang="en-US" dirty="0" smtClean="0"/>
              <a:t>Web usage mining is used for mining the web log records (access information of web pages) and helps to discover the user access patterns of web pages.</a:t>
            </a:r>
          </a:p>
          <a:p>
            <a:r>
              <a:rPr lang="en-US" dirty="0" smtClean="0"/>
              <a:t>Web server registers a web log entry for every web page.</a:t>
            </a:r>
          </a:p>
          <a:p>
            <a:r>
              <a:rPr lang="en-US" dirty="0" smtClean="0"/>
              <a:t>Analysis of  similarities in web log records can be useful to identify the potential customers for e-commerce companies.</a:t>
            </a:r>
          </a:p>
          <a:p>
            <a:r>
              <a:rPr lang="en-US" dirty="0" smtClean="0"/>
              <a:t> </a:t>
            </a:r>
            <a:r>
              <a:rPr lang="en-US" dirty="0"/>
              <a:t>In web usage mining, user access data on the web and collect data in form of logs. So, Web usage mining is also called log mining.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web mining:</a:t>
            </a:r>
            <a:r>
              <a:rPr lang="en-US" dirty="0" smtClean="0"/>
              <a:t> Web Usage Mining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Some</a:t>
            </a:r>
            <a:r>
              <a:rPr lang="en-US" b="1" dirty="0"/>
              <a:t>  of the techniques to discover and analyze the web usage pattern are:</a:t>
            </a:r>
            <a:r>
              <a:rPr lang="en-US" dirty="0" smtClean="0"/>
              <a:t/>
            </a:r>
            <a:br>
              <a:rPr lang="en-US" dirty="0" smtClean="0"/>
            </a:br>
            <a:r>
              <a:rPr lang="en-US" dirty="0" smtClean="0"/>
              <a:t/>
            </a:r>
            <a:br>
              <a:rPr lang="en-US" dirty="0" smtClean="0"/>
            </a:br>
            <a:r>
              <a:rPr lang="en-US" b="1" dirty="0" err="1"/>
              <a:t>i</a:t>
            </a:r>
            <a:r>
              <a:rPr lang="en-US" b="1" dirty="0"/>
              <a:t>) Session and visitor </a:t>
            </a:r>
            <a:r>
              <a:rPr lang="en-US" b="1" dirty="0" smtClean="0"/>
              <a:t>analysis</a:t>
            </a:r>
          </a:p>
          <a:p>
            <a:pPr lvl="1"/>
            <a:r>
              <a:rPr lang="en-US" dirty="0" smtClean="0"/>
              <a:t>The </a:t>
            </a:r>
            <a:r>
              <a:rPr lang="en-US" dirty="0"/>
              <a:t>analysis of preprocessed data can be performed in session analysis ,which includes the record of visitors, days, sessions etc. This information can be used to analyze the behavior of visitors.</a:t>
            </a:r>
          </a:p>
          <a:p>
            <a:pPr lvl="1"/>
            <a:r>
              <a:rPr lang="en-US" dirty="0"/>
              <a:t>Report is generated after this analysis, which contains the details of frequently visited web pages, common entry and exit.</a:t>
            </a:r>
          </a:p>
          <a:p>
            <a:r>
              <a:rPr lang="en-US" b="1" dirty="0"/>
              <a:t>ii) OLAP (Online Analytical Processing</a:t>
            </a:r>
            <a:r>
              <a:rPr lang="en-US" b="1" dirty="0" smtClean="0"/>
              <a:t>)</a:t>
            </a:r>
          </a:p>
          <a:p>
            <a:pPr lvl="1"/>
            <a:r>
              <a:rPr lang="en-US" dirty="0" smtClean="0"/>
              <a:t>OLAP </a:t>
            </a:r>
            <a:r>
              <a:rPr lang="en-US" dirty="0"/>
              <a:t>performs Multidimensional analysis of complex data.</a:t>
            </a:r>
          </a:p>
          <a:p>
            <a:pPr lvl="1"/>
            <a:r>
              <a:rPr lang="en-US" dirty="0"/>
              <a:t>OLAP  can be performed on different parts of log related data in a certain interval of time.</a:t>
            </a:r>
          </a:p>
          <a:p>
            <a:pPr lvl="1"/>
            <a:r>
              <a:rPr lang="en-US" dirty="0"/>
              <a:t>The OLAP tool can be used to derive the important business intelligence metrics</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web mining:</a:t>
            </a:r>
            <a:r>
              <a:rPr lang="en-US" dirty="0" smtClean="0"/>
              <a:t> Web Structure Mining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Web Structure Mining is the process of discovering structure information from the Web.</a:t>
            </a:r>
          </a:p>
          <a:p>
            <a:r>
              <a:rPr lang="en-US" dirty="0" smtClean="0"/>
              <a:t> It describes the connectivity in the Web subset based on the given collection of interconnected Web documents. </a:t>
            </a:r>
          </a:p>
          <a:p>
            <a:r>
              <a:rPr lang="en-US" dirty="0" smtClean="0"/>
              <a:t>The structure of a typical Web graph consists of Web pages as nodes, and hyperlinks as edges connecting related pages.</a:t>
            </a:r>
          </a:p>
          <a:p>
            <a:r>
              <a:rPr lang="en-US" dirty="0" smtClean="0"/>
              <a:t> The kind of structure information used in web structure mining are </a:t>
            </a:r>
          </a:p>
          <a:p>
            <a:pPr marL="971550" lvl="1" indent="-571500">
              <a:buFont typeface="+mj-lt"/>
              <a:buAutoNum type="romanLcPeriod"/>
            </a:pPr>
            <a:r>
              <a:rPr lang="en-US" dirty="0" smtClean="0"/>
              <a:t> Hyperlinks </a:t>
            </a:r>
          </a:p>
          <a:p>
            <a:pPr marL="971550" lvl="1" indent="-571500">
              <a:buFont typeface="+mj-lt"/>
              <a:buAutoNum type="romanLcPeriod"/>
            </a:pPr>
            <a:r>
              <a:rPr lang="en-US" dirty="0" smtClean="0"/>
              <a:t>Document structure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1450</Words>
  <Application>Microsoft Office PowerPoint</Application>
  <PresentationFormat>Custom</PresentationFormat>
  <Paragraphs>122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Web Mining</vt:lpstr>
      <vt:lpstr>Web mining</vt:lpstr>
      <vt:lpstr>Types of web mining:</vt:lpstr>
      <vt:lpstr>Web mining categories </vt:lpstr>
      <vt:lpstr>Types of web mining: Web Content Mining </vt:lpstr>
      <vt:lpstr>Types of web mining: Web Content Mining </vt:lpstr>
      <vt:lpstr>Types of web mining: Web Usage Mining  </vt:lpstr>
      <vt:lpstr>Types of web mining: Web Usage Mining  </vt:lpstr>
      <vt:lpstr>Types of web mining: Web Structure Mining</vt:lpstr>
      <vt:lpstr>Types of web mining: Web Structure Mining</vt:lpstr>
      <vt:lpstr>Types of web mining: Web Structure Mining</vt:lpstr>
      <vt:lpstr>Link analysis algorithms(Web structure mining Techniques)</vt:lpstr>
      <vt:lpstr>PageRank (PR)</vt:lpstr>
      <vt:lpstr>Slide 14</vt:lpstr>
      <vt:lpstr>PageRank (PR)</vt:lpstr>
      <vt:lpstr>PageRank (PR)</vt:lpstr>
      <vt:lpstr>Weighted PageRank</vt:lpstr>
      <vt:lpstr>Weighted PageRank</vt:lpstr>
      <vt:lpstr>HITS</vt:lpstr>
      <vt:lpstr>Slide 20</vt:lpstr>
      <vt:lpstr>Hubs and Authority</vt:lpstr>
      <vt:lpstr>Hits  -steps</vt:lpstr>
      <vt:lpstr>HITS -Algorithm</vt:lpstr>
      <vt:lpstr>Applications of Web Mining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Mining</dc:title>
  <dc:creator>Windows User</dc:creator>
  <cp:lastModifiedBy>CSE</cp:lastModifiedBy>
  <cp:revision>28</cp:revision>
  <dcterms:created xsi:type="dcterms:W3CDTF">2020-05-19T09:34:26Z</dcterms:created>
  <dcterms:modified xsi:type="dcterms:W3CDTF">2021-06-02T16:34:59Z</dcterms:modified>
</cp:coreProperties>
</file>