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4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7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48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7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67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9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5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1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6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5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643E4D-7153-4931-9782-90CE924D5C7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4A9758-104A-44C5-B766-A7A0C0455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83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61A0B7-B2B0-F354-E058-80160EC4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1065229"/>
            <a:ext cx="7474186" cy="489818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251D35-CE16-CFDF-7E5A-E21EEA698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2527" y="-311085"/>
            <a:ext cx="5665510" cy="6348953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7200" dirty="0"/>
              <a:t>Social </a:t>
            </a:r>
            <a:br>
              <a:rPr lang="en-US" sz="7200" dirty="0"/>
            </a:br>
            <a:r>
              <a:rPr lang="en-US" sz="7200" dirty="0"/>
              <a:t>Media </a:t>
            </a:r>
            <a:br>
              <a:rPr lang="en-US" sz="7200" dirty="0"/>
            </a:br>
            <a:r>
              <a:rPr lang="en-US" sz="72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75736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031D-CA48-270F-D0DF-24604260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92" y="-296771"/>
            <a:ext cx="11048215" cy="1760282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>
                <a:latin typeface="Abadi Extra Light" panose="020B0204020104020204" pitchFamily="34" charset="0"/>
              </a:rPr>
              <a:t>User and their engagement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183F28-90DF-23E5-27AC-FB18203CA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62" y="1816140"/>
            <a:ext cx="7211505" cy="44244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26989-CAE5-CB8F-7A39-3E87906FC1F2}"/>
              </a:ext>
            </a:extLst>
          </p:cNvPr>
          <p:cNvSpPr txBox="1"/>
          <p:nvPr/>
        </p:nvSpPr>
        <p:spPr>
          <a:xfrm>
            <a:off x="7861954" y="2154473"/>
            <a:ext cx="41477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86 users show low engagement, indicating limited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Only 13 users are in the high engagement category, driving most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Just 1 user falls in mid engagement, showing a polarized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Leverage high-engagers for visibility, promotions, or ambassador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Activate low-engagers using gamification, campaigns, or relatable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Foster community activities to bridge the engagement gap.</a:t>
            </a:r>
          </a:p>
        </p:txBody>
      </p:sp>
    </p:spTree>
    <p:extLst>
      <p:ext uri="{BB962C8B-B14F-4D97-AF65-F5344CB8AC3E}">
        <p14:creationId xmlns:p14="http://schemas.microsoft.com/office/powerpoint/2010/main" val="368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9122-AD7E-4720-777C-3EDA46D2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20" y="233313"/>
            <a:ext cx="10887959" cy="1371600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>
                <a:latin typeface="Abadi Extra Light" panose="020B0204020104020204" pitchFamily="34" charset="0"/>
              </a:rPr>
              <a:t>Hashtag Engagement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F3BBEE-9E62-867B-CF9A-0C6B6CB83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39" y="1936924"/>
            <a:ext cx="6423508" cy="442117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A7BAC3C-01B6-4C71-679B-CB4D5B4E49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416236" y="1639131"/>
            <a:ext cx="428942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Consistent 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Overall engagement rates across all hashtags fall in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narrow band (61.5–65.5)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, meaning no extreme highs or lows.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Content 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Posts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aesthetic/lifestyle hashtags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dreamy, beauty, foodie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resonate more strongly than event-specific tags 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concert, drunk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Opportunity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To maximize reach, creators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focus on mixing high-engagement hashtags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dreamy, foodie, beauty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with trending ones for better visibility.</a:t>
            </a:r>
          </a:p>
        </p:txBody>
      </p:sp>
    </p:spTree>
    <p:extLst>
      <p:ext uri="{BB962C8B-B14F-4D97-AF65-F5344CB8AC3E}">
        <p14:creationId xmlns:p14="http://schemas.microsoft.com/office/powerpoint/2010/main" val="57423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1CDD99-2BEF-B38E-E6EB-159A1246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86" y="-283122"/>
            <a:ext cx="11896627" cy="2281600"/>
          </a:xfrm>
        </p:spPr>
        <p:txBody>
          <a:bodyPr>
            <a:noAutofit/>
          </a:bodyPr>
          <a:lstStyle/>
          <a:p>
            <a:pPr algn="ctr"/>
            <a:r>
              <a:rPr lang="en-IN" sz="6000" b="1" u="sng" dirty="0">
                <a:latin typeface="Abadi Extra Light" panose="020B0204020104020204" pitchFamily="34" charset="0"/>
              </a:rPr>
              <a:t>top users with the highest engagement rates</a:t>
            </a:r>
            <a:endParaRPr lang="en-US" sz="6000" u="sng" dirty="0">
              <a:latin typeface="Abadi Extra Light" panose="020B02040201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10147-B434-E1BE-7536-C1F1831A3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6505909" y="618398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E5ED3-0C7E-46AD-72BD-7BAA7B8C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7" y="2111604"/>
            <a:ext cx="6948970" cy="4587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5C780F-24A6-C81B-6334-AF91BF28B8F5}"/>
              </a:ext>
            </a:extLst>
          </p:cNvPr>
          <p:cNvSpPr txBox="1"/>
          <p:nvPr/>
        </p:nvSpPr>
        <p:spPr>
          <a:xfrm>
            <a:off x="7283778" y="2490664"/>
            <a:ext cx="46631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Abadi" panose="020B0604020104020204" pitchFamily="34" charset="0"/>
              </a:rPr>
              <a:t>Meggie_Doyle</a:t>
            </a:r>
            <a:r>
              <a:rPr lang="en-US" dirty="0">
                <a:latin typeface="Abadi" panose="020B0604020104020204" pitchFamily="34" charset="0"/>
              </a:rPr>
              <a:t> (75), </a:t>
            </a:r>
            <a:r>
              <a:rPr lang="en-US" b="1" dirty="0" err="1">
                <a:latin typeface="Abadi" panose="020B0604020104020204" pitchFamily="34" charset="0"/>
              </a:rPr>
              <a:t>Jaylan.Lakin</a:t>
            </a:r>
            <a:r>
              <a:rPr lang="en-US" dirty="0">
                <a:latin typeface="Abadi" panose="020B0604020104020204" pitchFamily="34" charset="0"/>
              </a:rPr>
              <a:t> (73), and </a:t>
            </a:r>
            <a:r>
              <a:rPr lang="en-US" b="1" dirty="0" err="1">
                <a:latin typeface="Abadi" panose="020B0604020104020204" pitchFamily="34" charset="0"/>
              </a:rPr>
              <a:t>Granville_Kutch</a:t>
            </a:r>
            <a:r>
              <a:rPr lang="en-US" dirty="0">
                <a:latin typeface="Abadi" panose="020B0604020104020204" pitchFamily="34" charset="0"/>
              </a:rPr>
              <a:t> (71) lead in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badi" panose="020B0604020104020204" pitchFamily="34" charset="0"/>
              </a:rPr>
              <a:t>Kenneth64</a:t>
            </a:r>
            <a:r>
              <a:rPr lang="en-US" dirty="0">
                <a:latin typeface="Abadi" panose="020B0604020104020204" pitchFamily="34" charset="0"/>
              </a:rPr>
              <a:t> (70) and </a:t>
            </a:r>
            <a:r>
              <a:rPr lang="en-US" b="1" dirty="0">
                <a:latin typeface="Abadi" panose="020B0604020104020204" pitchFamily="34" charset="0"/>
              </a:rPr>
              <a:t>Damon35/</a:t>
            </a:r>
            <a:r>
              <a:rPr lang="en-US" b="1" dirty="0" err="1">
                <a:latin typeface="Abadi" panose="020B0604020104020204" pitchFamily="34" charset="0"/>
              </a:rPr>
              <a:t>Karley_Bosco</a:t>
            </a:r>
            <a:r>
              <a:rPr lang="en-US" dirty="0">
                <a:latin typeface="Abadi" panose="020B0604020104020204" pitchFamily="34" charset="0"/>
              </a:rPr>
              <a:t> (68) form the mid-tier.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badi" panose="020B0604020104020204" pitchFamily="34" charset="0"/>
              </a:rPr>
              <a:t>Odessa2</a:t>
            </a:r>
            <a:r>
              <a:rPr lang="en-US" dirty="0">
                <a:latin typeface="Abadi" panose="020B0604020104020204" pitchFamily="34" charset="0"/>
              </a:rPr>
              <a:t> (67), </a:t>
            </a:r>
            <a:r>
              <a:rPr lang="en-US" b="1" dirty="0">
                <a:latin typeface="Abadi" panose="020B0604020104020204" pitchFamily="34" charset="0"/>
              </a:rPr>
              <a:t>Kelsi26/Jayson65</a:t>
            </a:r>
            <a:r>
              <a:rPr lang="en-US" dirty="0">
                <a:latin typeface="Abadi" panose="020B0604020104020204" pitchFamily="34" charset="0"/>
              </a:rPr>
              <a:t> (66) show moderate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badi" panose="020B0604020104020204" pitchFamily="34" charset="0"/>
              </a:rPr>
              <a:t>Erick5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b="1" dirty="0">
                <a:latin typeface="Abadi" panose="020B0604020104020204" pitchFamily="34" charset="0"/>
              </a:rPr>
              <a:t>Yazmin_Mills95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b="1" dirty="0" err="1">
                <a:latin typeface="Abadi" panose="020B0604020104020204" pitchFamily="34" charset="0"/>
              </a:rPr>
              <a:t>Delpha.Kihn</a:t>
            </a:r>
            <a:r>
              <a:rPr lang="en-US" dirty="0">
                <a:latin typeface="Abadi" panose="020B0604020104020204" pitchFamily="34" charset="0"/>
              </a:rPr>
              <a:t> (65) are lowest but 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 10-point gap exists between top and bottom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Leverage top users’ strategies to boost mid/low-tier performers.</a:t>
            </a:r>
          </a:p>
        </p:txBody>
      </p:sp>
    </p:spTree>
    <p:extLst>
      <p:ext uri="{BB962C8B-B14F-4D97-AF65-F5344CB8AC3E}">
        <p14:creationId xmlns:p14="http://schemas.microsoft.com/office/powerpoint/2010/main" val="50314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A1DD4F-72E7-25B5-A7BF-ED53AB4B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70" y="290529"/>
            <a:ext cx="11415859" cy="1146142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badi Extra Light" panose="020B0204020104020204" pitchFamily="34" charset="0"/>
              </a:rPr>
              <a:t>Strategic recommendation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3E6091-D37B-6C08-DA17-AF376CFB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382" y="1606354"/>
            <a:ext cx="11689236" cy="5421329"/>
          </a:xfrm>
        </p:spPr>
        <p:txBody>
          <a:bodyPr>
            <a:normAutofit fontScale="92500" lnSpcReduction="20000"/>
          </a:bodyPr>
          <a:lstStyle/>
          <a:p>
            <a:r>
              <a:rPr lang="en-US" sz="1500" dirty="0">
                <a:solidFill>
                  <a:schemeClr val="tx1"/>
                </a:solidFill>
              </a:rPr>
              <a:t>* Gamification of Engagement</a:t>
            </a:r>
          </a:p>
          <a:p>
            <a:r>
              <a:rPr lang="en-US" sz="1500" dirty="0">
                <a:solidFill>
                  <a:schemeClr val="tx1"/>
                </a:solidFill>
              </a:rPr>
              <a:t>Introduce leaderboards, streak rewards, and challenges to motivate consistent user activity.</a:t>
            </a:r>
          </a:p>
          <a:p>
            <a:r>
              <a:rPr lang="en-US" sz="1500" dirty="0">
                <a:solidFill>
                  <a:schemeClr val="tx1"/>
                </a:solidFill>
              </a:rPr>
              <a:t>Create seasonal contests (e.g., photo challenges, story themes) with digital or tangible rewards.</a:t>
            </a:r>
          </a:p>
          <a:p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* Community-Building Initiatives</a:t>
            </a:r>
          </a:p>
          <a:p>
            <a:r>
              <a:rPr lang="en-US" sz="1500" dirty="0">
                <a:solidFill>
                  <a:schemeClr val="tx1"/>
                </a:solidFill>
              </a:rPr>
              <a:t>Launch interest-based groups (e.g., travel, food, fitness) to foster micro-communities.</a:t>
            </a:r>
          </a:p>
          <a:p>
            <a:r>
              <a:rPr lang="en-US" sz="1500" dirty="0">
                <a:solidFill>
                  <a:schemeClr val="tx1"/>
                </a:solidFill>
              </a:rPr>
              <a:t>Host virtual events like Q&amp;A sessions, live discussions, or collaborative content creation.</a:t>
            </a:r>
            <a:br>
              <a:rPr lang="en-US" sz="1500" dirty="0">
                <a:solidFill>
                  <a:schemeClr val="tx1"/>
                </a:solidFill>
              </a:rPr>
            </a:b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* Data-Driven Insights for Users</a:t>
            </a:r>
          </a:p>
          <a:p>
            <a:r>
              <a:rPr lang="en-US" sz="1500" dirty="0">
                <a:solidFill>
                  <a:schemeClr val="tx1"/>
                </a:solidFill>
              </a:rPr>
              <a:t>Provide creators with personalized analytics dashboards (best-performing posts, audience trends, engagement heatmaps).</a:t>
            </a:r>
          </a:p>
          <a:p>
            <a:r>
              <a:rPr lang="en-US" sz="1500" dirty="0">
                <a:solidFill>
                  <a:schemeClr val="tx1"/>
                </a:solidFill>
              </a:rPr>
              <a:t>Suggest tailored growth strategies based on individual posting habits.</a:t>
            </a:r>
            <a:br>
              <a:rPr lang="en-US" sz="1500" dirty="0">
                <a:solidFill>
                  <a:schemeClr val="tx1"/>
                </a:solidFill>
              </a:rPr>
            </a:b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* Monetization Opportunities</a:t>
            </a:r>
          </a:p>
          <a:p>
            <a:r>
              <a:rPr lang="en-US" sz="1500" dirty="0">
                <a:solidFill>
                  <a:schemeClr val="tx1"/>
                </a:solidFill>
              </a:rPr>
              <a:t>Allow top creators to earn through exclusive content subscriptions or brand collaborations.</a:t>
            </a:r>
          </a:p>
          <a:p>
            <a:r>
              <a:rPr lang="en-US" sz="1500" dirty="0">
                <a:solidFill>
                  <a:schemeClr val="tx1"/>
                </a:solidFill>
              </a:rPr>
              <a:t>Introduce a tipping or gifting feature for followers to directly support creators.</a:t>
            </a:r>
            <a:br>
              <a:rPr lang="en-US" sz="1500" dirty="0">
                <a:solidFill>
                  <a:schemeClr val="tx1"/>
                </a:solidFill>
              </a:rPr>
            </a:br>
            <a:endParaRPr lang="en-US" sz="1500" dirty="0">
              <a:solidFill>
                <a:schemeClr val="tx1"/>
              </a:solidFill>
            </a:endParaRPr>
          </a:p>
          <a:p>
            <a:r>
              <a:rPr lang="en-US" sz="1500" dirty="0">
                <a:solidFill>
                  <a:schemeClr val="tx1"/>
                </a:solidFill>
              </a:rPr>
              <a:t>* Cross-Platform Integration</a:t>
            </a:r>
          </a:p>
          <a:p>
            <a:r>
              <a:rPr lang="en-US" sz="1500" dirty="0">
                <a:solidFill>
                  <a:schemeClr val="tx1"/>
                </a:solidFill>
              </a:rPr>
              <a:t>Enable easy sharing of content across other platforms (YouTube Shorts, TikTok, Twitter/X) to increase visibility.</a:t>
            </a:r>
          </a:p>
          <a:p>
            <a:r>
              <a:rPr lang="en-US" sz="1500" dirty="0">
                <a:solidFill>
                  <a:schemeClr val="tx1"/>
                </a:solidFill>
              </a:rPr>
              <a:t>Partner with complementary apps (music, shopping, fitness) for integrated experiences</a:t>
            </a:r>
            <a:r>
              <a:rPr lang="en-US" sz="15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0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BE0D-EE48-5CCD-316B-F24D8D50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Abadi Extra Light" panose="020B02040201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598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B1D2EE5-3035-623D-447C-5F62F067A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405352"/>
            <a:ext cx="8001000" cy="829559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>
                <a:latin typeface="Abadi Extra Light" panose="020B0204020104020204" pitchFamily="34" charset="0"/>
              </a:rPr>
              <a:t>INTRODUCTION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8FE9599-F0C2-2D7A-F01E-F8D7A321EE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3" y="2023536"/>
            <a:ext cx="107976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Formerly Facebook, Inc.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rebranded as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Meta Platforms, Inc.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2021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to reflect its vision of building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metaverse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Founded: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2004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Mark Zuckerberg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co-founders at Harvard University.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Headquarters: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Menlo Park, California, USA.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Operates leading platforms: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Facebook, Instagram, WhatsApp, Messenger, and Horizon Worlds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Mission: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“Give people the power to build community and bring the world closer together.”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Investing heavily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Virtual Reality (VR)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Augmented Reality (AR)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technologies to shape the next generation of digital interaction.</a:t>
            </a:r>
          </a:p>
        </p:txBody>
      </p:sp>
    </p:spTree>
    <p:extLst>
      <p:ext uri="{BB962C8B-B14F-4D97-AF65-F5344CB8AC3E}">
        <p14:creationId xmlns:p14="http://schemas.microsoft.com/office/powerpoint/2010/main" val="8703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745F02-706C-79B4-FDCB-CC944C532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339365"/>
            <a:ext cx="8001000" cy="999241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err="1">
                <a:latin typeface="Abadi Extra Light" panose="020B0204020104020204" pitchFamily="34" charset="0"/>
              </a:rPr>
              <a:t>PROblem</a:t>
            </a:r>
            <a:r>
              <a:rPr lang="en-US" sz="6000" u="sng" dirty="0">
                <a:latin typeface="Abadi Extra Light" panose="020B0204020104020204" pitchFamily="34" charset="0"/>
              </a:rPr>
              <a:t> Statement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2C4A72-9934-BE2E-1A2F-15DF5AC1D8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3" y="1812162"/>
            <a:ext cx="10780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User Behavior Patterns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Instagram analyze key user activities—such as photo uploads, engagement (likes, comments, shares), and feature usage—to uncover patterns that drive higher engagement and optimize personalization?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Differentiating Retained vs. Churned Users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factors distinguish active, retained users from churned users, and how can interventions like personalization, incentives, or notifications be applied to reduce churn and boost retention?</a:t>
            </a:r>
          </a:p>
        </p:txBody>
      </p:sp>
    </p:spTree>
    <p:extLst>
      <p:ext uri="{BB962C8B-B14F-4D97-AF65-F5344CB8AC3E}">
        <p14:creationId xmlns:p14="http://schemas.microsoft.com/office/powerpoint/2010/main" val="52749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07617D-0CD9-5C0D-F5FA-DC04448FF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7731" y="152401"/>
            <a:ext cx="8001000" cy="1263192"/>
          </a:xfrm>
        </p:spPr>
        <p:txBody>
          <a:bodyPr>
            <a:normAutofit/>
          </a:bodyPr>
          <a:lstStyle/>
          <a:p>
            <a:r>
              <a:rPr lang="en-US" sz="6000" u="sng" dirty="0"/>
              <a:t>Database schema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B316F7-4806-073C-85E3-D1355CE2B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677971"/>
            <a:ext cx="10901330" cy="4835951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B86EE-385B-9F8C-998C-2C95A3309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67" y="1710540"/>
            <a:ext cx="7268066" cy="499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3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595B52-FF3F-7F20-B1EB-E929719BA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4610" y="0"/>
            <a:ext cx="8001000" cy="1404594"/>
          </a:xfrm>
        </p:spPr>
        <p:txBody>
          <a:bodyPr>
            <a:normAutofit/>
          </a:bodyPr>
          <a:lstStyle/>
          <a:p>
            <a:r>
              <a:rPr lang="en-US" sz="6000" u="sng" dirty="0"/>
              <a:t>Data description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E90C44-F6EA-69E3-03D7-73518A79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065" y="1772240"/>
            <a:ext cx="10627953" cy="4732255"/>
          </a:xfrm>
        </p:spPr>
        <p:txBody>
          <a:bodyPr/>
          <a:lstStyle/>
          <a:p>
            <a:pPr fontAlgn="base"/>
            <a:r>
              <a:rPr lang="en-US" dirty="0" err="1">
                <a:solidFill>
                  <a:schemeClr val="tx1"/>
                </a:solidFill>
              </a:rPr>
              <a:t>comments_id</a:t>
            </a:r>
            <a:r>
              <a:rPr lang="en-US" dirty="0">
                <a:solidFill>
                  <a:schemeClr val="tx1"/>
                </a:solidFill>
              </a:rPr>
              <a:t> : unique identifier for each comment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comment_text</a:t>
            </a:r>
            <a:r>
              <a:rPr lang="en-US" dirty="0">
                <a:solidFill>
                  <a:schemeClr val="tx1"/>
                </a:solidFill>
              </a:rPr>
              <a:t> : text content of a given comment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user_id</a:t>
            </a:r>
            <a:r>
              <a:rPr lang="en-US" dirty="0">
                <a:solidFill>
                  <a:schemeClr val="tx1"/>
                </a:solidFill>
              </a:rPr>
              <a:t> : unique identifier for each user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photo_id</a:t>
            </a:r>
            <a:r>
              <a:rPr lang="en-US" dirty="0">
                <a:solidFill>
                  <a:schemeClr val="tx1"/>
                </a:solidFill>
              </a:rPr>
              <a:t> : unique identifier for each photo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created_at</a:t>
            </a:r>
            <a:r>
              <a:rPr lang="en-US" dirty="0">
                <a:solidFill>
                  <a:schemeClr val="tx1"/>
                </a:solidFill>
              </a:rPr>
              <a:t> : date of interaction in the form like, photos, tags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follower_id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user_id</a:t>
            </a:r>
            <a:r>
              <a:rPr lang="en-US" dirty="0">
                <a:solidFill>
                  <a:schemeClr val="tx1"/>
                </a:solidFill>
              </a:rPr>
              <a:t> of the follower for a certain user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followee_id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 err="1">
                <a:solidFill>
                  <a:schemeClr val="tx1"/>
                </a:solidFill>
              </a:rPr>
              <a:t>user_id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dirty="0" err="1">
                <a:solidFill>
                  <a:schemeClr val="tx1"/>
                </a:solidFill>
              </a:rPr>
              <a:t>followee</a:t>
            </a:r>
            <a:r>
              <a:rPr lang="en-US" dirty="0">
                <a:solidFill>
                  <a:schemeClr val="tx1"/>
                </a:solidFill>
              </a:rPr>
              <a:t> for a certain user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tag_id</a:t>
            </a:r>
            <a:r>
              <a:rPr lang="en-US" dirty="0">
                <a:solidFill>
                  <a:schemeClr val="tx1"/>
                </a:solidFill>
              </a:rPr>
              <a:t> : unique identifier for each tag</a:t>
            </a:r>
          </a:p>
          <a:p>
            <a:pPr fontAlgn="base"/>
            <a:r>
              <a:rPr lang="en-US" dirty="0" err="1">
                <a:solidFill>
                  <a:schemeClr val="tx1"/>
                </a:solidFill>
              </a:rPr>
              <a:t>image_url</a:t>
            </a:r>
            <a:r>
              <a:rPr lang="en-US" dirty="0">
                <a:solidFill>
                  <a:schemeClr val="tx1"/>
                </a:solidFill>
              </a:rPr>
              <a:t> : link to the image posted on the platform</a:t>
            </a:r>
          </a:p>
          <a:p>
            <a:pPr fontAlgn="base"/>
            <a:r>
              <a:rPr lang="en-US" dirty="0">
                <a:solidFill>
                  <a:schemeClr val="tx1"/>
                </a:solidFill>
              </a:rPr>
              <a:t>username : username chosen by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6A1010-1AB3-F3DB-D324-320F4E69F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355861"/>
            <a:ext cx="8001000" cy="1095867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/>
              <a:t>AGENDA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2EBC8-2BE2-BB79-D912-B5BC36B62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73" y="2335580"/>
            <a:ext cx="11255604" cy="3980380"/>
          </a:xfrm>
        </p:spPr>
        <p:txBody>
          <a:bodyPr/>
          <a:lstStyle/>
          <a:p>
            <a:pPr algn="ctr" fontAlgn="base"/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Problem Statement</a:t>
            </a:r>
          </a:p>
          <a:p>
            <a:pPr algn="ctr" fontAlgn="base"/>
            <a:b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Data Description</a:t>
            </a:r>
          </a:p>
          <a:p>
            <a:pPr algn="ctr" fontAlgn="base"/>
            <a:b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Objective Key Metrics and Visualizations</a:t>
            </a:r>
          </a:p>
          <a:p>
            <a:pPr algn="ctr" fontAlgn="base"/>
            <a:b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badi" panose="020B0604020104020204" pitchFamily="34" charset="0"/>
              </a:rPr>
              <a:t>Subjective Question for Insights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E610B02-1135-ED5A-3E84-AFB3EE79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43" y="0"/>
            <a:ext cx="9441713" cy="1303256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badi Extra Light" panose="020B0204020104020204" pitchFamily="34" charset="0"/>
              </a:rPr>
              <a:t>Likes Segment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D4F1AB6-36BF-C14F-5C86-F723152B4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80" y="1984809"/>
            <a:ext cx="5957741" cy="418974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20149A1-AC5A-981B-7622-06109A38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36090" y="1427216"/>
            <a:ext cx="4697692" cy="530493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* Majority of users (64) fall into the medium likes category, showing moderate engagement on their posts.</a:t>
            </a:r>
          </a:p>
          <a:p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* 23 users received zero likes, indicating inactive accounts, low visibility, or weak content performance.</a:t>
            </a:r>
          </a:p>
          <a:p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* Only 13 users achieved high likes, suggesting a small but highly engaging group with strong influence potential.</a:t>
            </a:r>
          </a:p>
          <a:p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* The distribution highlights that most users engage at a medium level, while very few generate high engagement.</a:t>
            </a:r>
          </a:p>
          <a:p>
            <a:r>
              <a:rPr lang="en-US" sz="1800" dirty="0">
                <a:solidFill>
                  <a:schemeClr val="tx1"/>
                </a:solidFill>
                <a:latin typeface="Abadi" panose="020B0604020104020204" pitchFamily="34" charset="0"/>
              </a:rPr>
              <a:t>* Zero-like users may represent an opportunity for re-engagement strategies, while high-like users could be leveraged as influencers or brand advocates.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5A63-E926-0355-545D-3588529D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601" y="324803"/>
            <a:ext cx="9752798" cy="1060937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badi Extra Light" panose="020B0204020104020204" pitchFamily="34" charset="0"/>
              </a:rPr>
              <a:t>Comment Segment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8211EB-0484-0FB5-F8AF-EB3AA320C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289" y="1994657"/>
            <a:ext cx="6707350" cy="397250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E14C81E-DE80-FDDF-D998-18720E7B68C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758259" y="1647351"/>
            <a:ext cx="413836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* Low comments dominate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A majority of users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54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fall into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low comments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category, indicating limited but present interaction.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* Zero comments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23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have not received any comments, reflecting inactive or less engaging content.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* High comments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13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attract a high volume of comments, representing the most engaging and influential group.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* Medium comments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A small group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10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falls into the medium category, showing moderate engagement.</a:t>
            </a:r>
          </a:p>
        </p:txBody>
      </p:sp>
    </p:spTree>
    <p:extLst>
      <p:ext uri="{BB962C8B-B14F-4D97-AF65-F5344CB8AC3E}">
        <p14:creationId xmlns:p14="http://schemas.microsoft.com/office/powerpoint/2010/main" val="178642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90D9-22E7-B5C3-57FA-E797166D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4" y="0"/>
            <a:ext cx="10180948" cy="13716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>
                <a:latin typeface="Abadi Extra Light" panose="020B0204020104020204" pitchFamily="34" charset="0"/>
              </a:rPr>
              <a:t>Photo segment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5E0EA5-32C6-FE8B-9225-9CB4ACD1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843" y="1800519"/>
            <a:ext cx="6481699" cy="427034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C376924-F8B4-3C4B-EAAC-749406D960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570100" y="1396534"/>
            <a:ext cx="422577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Low photo activity dominates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The largest group of users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40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falls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low photo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segment, meaning they upload photos occasionally but not actively.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Medium photo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28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share photos at a moderate level, indicating consistent but not very frequent activity.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Zero photo uploads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A significant number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26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) have not uploaded any photos, showing inactivity in content creation.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High photo uploads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: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6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are highly active in sharing photos, representing the most engaged content creators.</a:t>
            </a:r>
          </a:p>
        </p:txBody>
      </p:sp>
    </p:spTree>
    <p:extLst>
      <p:ext uri="{BB962C8B-B14F-4D97-AF65-F5344CB8AC3E}">
        <p14:creationId xmlns:p14="http://schemas.microsoft.com/office/powerpoint/2010/main" val="37097267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279</TotalTime>
  <Words>1068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Abadi</vt:lpstr>
      <vt:lpstr>Abadi Extra Light</vt:lpstr>
      <vt:lpstr>Aptos</vt:lpstr>
      <vt:lpstr>Arial</vt:lpstr>
      <vt:lpstr>Century Gothic</vt:lpstr>
      <vt:lpstr>Wingdings 3</vt:lpstr>
      <vt:lpstr>Slice</vt:lpstr>
      <vt:lpstr>PowerPoint Presentation</vt:lpstr>
      <vt:lpstr>INTRODUCTION</vt:lpstr>
      <vt:lpstr>PROblem Statement</vt:lpstr>
      <vt:lpstr>Database schema</vt:lpstr>
      <vt:lpstr>Data description</vt:lpstr>
      <vt:lpstr>AGENDA</vt:lpstr>
      <vt:lpstr>Likes Segment</vt:lpstr>
      <vt:lpstr>Comment Segment</vt:lpstr>
      <vt:lpstr>Photo segment</vt:lpstr>
      <vt:lpstr>User and their engagement</vt:lpstr>
      <vt:lpstr>Hashtag Engagement Rate</vt:lpstr>
      <vt:lpstr>top users with the highest engagement rates</vt:lpstr>
      <vt:lpstr>Strategic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sharma</dc:creator>
  <cp:lastModifiedBy>shivam sharma</cp:lastModifiedBy>
  <cp:revision>2</cp:revision>
  <dcterms:created xsi:type="dcterms:W3CDTF">2025-09-09T19:41:32Z</dcterms:created>
  <dcterms:modified xsi:type="dcterms:W3CDTF">2025-09-23T19:40:08Z</dcterms:modified>
</cp:coreProperties>
</file>