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Nunito"/>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79DF29-FAAA-4D21-A2F3-C8C046359540}">
  <a:tblStyle styleId="{3679DF29-FAAA-4D21-A2F3-C8C0463595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DCC8179-748F-491C-BD33-C0DD430F444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1e6ade34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e6ade34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6503927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503927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781feb51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781feb51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6cfc0c6f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6cfc0c6f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6ec2248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ec2248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6cfc0c6f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6cfc0c6f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1e011c05c_1_9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1e011c05c_1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aaf6d48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aaf6d48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aaf6d48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aaf6d48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aaf6d486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aaf6d48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1e011c05c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e011c05c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aaf6d486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aaf6d48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aaf6d486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aaf6d48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3aaf6d48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aaf6d48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6e206df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6e206df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1e011c05c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e011c05c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1e6ade3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e6ade3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1e6ade34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e6ade34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1e6ade3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e6ade3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1e6ade34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e6ade34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1e6ade34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e6ade34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781feb5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81feb5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3.xml"/><Relationship Id="rId10" Type="http://schemas.openxmlformats.org/officeDocument/2006/relationships/slide" Target="/ppt/slides/slide3.xml"/><Relationship Id="rId13" Type="http://schemas.openxmlformats.org/officeDocument/2006/relationships/slide" Target="/ppt/slides/slide3.xml"/><Relationship Id="rId12" Type="http://schemas.openxmlformats.org/officeDocument/2006/relationships/slide" Target="/ppt/slides/slide3.xml"/><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3.xml"/><Relationship Id="rId15" Type="http://schemas.openxmlformats.org/officeDocument/2006/relationships/slide" Target="/ppt/slides/slide3.xml"/><Relationship Id="rId14"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slide" Target="/ppt/slides/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80700" y="530275"/>
            <a:ext cx="8520600" cy="1518600"/>
          </a:xfrm>
          <a:prstGeom prst="rect">
            <a:avLst/>
          </a:prstGeom>
          <a:effectLst>
            <a:outerShdw blurRad="142875" rotWithShape="0" algn="bl" dir="3720000" dist="47625">
              <a:srgbClr val="E69138">
                <a:alpha val="75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0000"/>
                </a:solidFill>
              </a:rPr>
              <a:t>Data Gathering in Wireless Sensor Network</a:t>
            </a:r>
            <a:endParaRPr>
              <a:solidFill>
                <a:srgbClr val="660000"/>
              </a:solidFill>
            </a:endParaRPr>
          </a:p>
        </p:txBody>
      </p:sp>
      <p:sp>
        <p:nvSpPr>
          <p:cNvPr id="87" name="Google Shape;87;p13"/>
          <p:cNvSpPr txBox="1"/>
          <p:nvPr>
            <p:ph idx="1" type="subTitle"/>
          </p:nvPr>
        </p:nvSpPr>
        <p:spPr>
          <a:xfrm>
            <a:off x="380700" y="2420700"/>
            <a:ext cx="8763300" cy="29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u="sng"/>
              <a:t>Presented By</a:t>
            </a:r>
            <a:r>
              <a:rPr lang="en" sz="2200"/>
              <a:t> :</a:t>
            </a:r>
            <a:endParaRPr sz="2200"/>
          </a:p>
          <a:p>
            <a:pPr indent="0" lvl="0" marL="0" rtl="0" algn="l">
              <a:spcBef>
                <a:spcPts val="0"/>
              </a:spcBef>
              <a:spcAft>
                <a:spcPts val="0"/>
              </a:spcAft>
              <a:buNone/>
            </a:pPr>
            <a:r>
              <a:t/>
            </a:r>
            <a:endParaRPr b="1" sz="1400" u="sng"/>
          </a:p>
          <a:p>
            <a:pPr indent="-317500" lvl="0" marL="457200" rtl="0" algn="l">
              <a:spcBef>
                <a:spcPts val="0"/>
              </a:spcBef>
              <a:spcAft>
                <a:spcPts val="0"/>
              </a:spcAft>
              <a:buSzPts val="1400"/>
              <a:buChar char="●"/>
            </a:pPr>
            <a:r>
              <a:rPr i="1" lang="en" sz="1400"/>
              <a:t>Sanjana Singh - 1507011</a:t>
            </a:r>
            <a:endParaRPr i="1" sz="1400"/>
          </a:p>
          <a:p>
            <a:pPr indent="-317500" lvl="0" marL="457200" rtl="0" algn="l">
              <a:spcBef>
                <a:spcPts val="0"/>
              </a:spcBef>
              <a:spcAft>
                <a:spcPts val="0"/>
              </a:spcAft>
              <a:buSzPts val="1400"/>
              <a:buChar char="●"/>
            </a:pPr>
            <a:r>
              <a:rPr i="1" lang="en" sz="1400"/>
              <a:t>Anurag - 1507040</a:t>
            </a:r>
            <a:endParaRPr i="1" sz="1400"/>
          </a:p>
          <a:p>
            <a:pPr indent="-317500" lvl="0" marL="457200" rtl="0" algn="l">
              <a:spcBef>
                <a:spcPts val="0"/>
              </a:spcBef>
              <a:spcAft>
                <a:spcPts val="0"/>
              </a:spcAft>
              <a:buSzPts val="1400"/>
              <a:buChar char="●"/>
            </a:pPr>
            <a:r>
              <a:rPr i="1" lang="en" sz="1400"/>
              <a:t>Shubham Mishra - 1507047</a:t>
            </a:r>
            <a:endParaRPr i="1" sz="1400"/>
          </a:p>
          <a:p>
            <a:pPr indent="-317500" lvl="0" marL="457200" rtl="0" algn="l">
              <a:spcBef>
                <a:spcPts val="0"/>
              </a:spcBef>
              <a:spcAft>
                <a:spcPts val="0"/>
              </a:spcAft>
              <a:buSzPts val="1400"/>
              <a:buChar char="●"/>
            </a:pPr>
            <a:r>
              <a:rPr i="1" lang="en" sz="1400"/>
              <a:t>Nisha Singhania - 1507048</a:t>
            </a:r>
            <a:endParaRPr i="1" sz="1400"/>
          </a:p>
          <a:p>
            <a:pPr indent="0" lvl="0" marL="0" rtl="0" algn="l">
              <a:spcBef>
                <a:spcPts val="0"/>
              </a:spcBef>
              <a:spcAft>
                <a:spcPts val="0"/>
              </a:spcAft>
              <a:buNone/>
            </a:pPr>
            <a:r>
              <a:t/>
            </a:r>
            <a:endParaRPr sz="1400"/>
          </a:p>
          <a:p>
            <a:pPr indent="0" lvl="0" marL="0" rtl="0" algn="ctr">
              <a:spcBef>
                <a:spcPts val="0"/>
              </a:spcBef>
              <a:spcAft>
                <a:spcPts val="0"/>
              </a:spcAft>
              <a:buNone/>
            </a:pPr>
            <a:r>
              <a:rPr lang="en" sz="2400">
                <a:solidFill>
                  <a:srgbClr val="3D85C6"/>
                </a:solidFill>
              </a:rPr>
              <a:t>Computer Science and Engineering Department, NIT Patna</a:t>
            </a:r>
            <a:endParaRPr sz="2400">
              <a:solidFill>
                <a:srgbClr val="3D85C6"/>
              </a:solidFill>
            </a:endParaRPr>
          </a:p>
          <a:p>
            <a:pPr indent="0" lvl="0" marL="0" rtl="0" algn="ctr">
              <a:spcBef>
                <a:spcPts val="0"/>
              </a:spcBef>
              <a:spcAft>
                <a:spcPts val="0"/>
              </a:spcAft>
              <a:buNone/>
            </a:pPr>
            <a:r>
              <a:rPr lang="en" sz="2400">
                <a:solidFill>
                  <a:srgbClr val="3D85C6"/>
                </a:solidFill>
              </a:rPr>
              <a:t>Under the supervision of Dr. Dinesh Dash</a:t>
            </a:r>
            <a:endParaRPr sz="2400">
              <a:solidFill>
                <a:srgbClr val="3D85C6"/>
              </a:solidFill>
            </a:endParaRPr>
          </a:p>
        </p:txBody>
      </p:sp>
      <p:pic>
        <p:nvPicPr>
          <p:cNvPr id="88" name="Google Shape;88;p13"/>
          <p:cNvPicPr preferRelativeResize="0"/>
          <p:nvPr/>
        </p:nvPicPr>
        <p:blipFill>
          <a:blip r:embed="rId3">
            <a:alphaModFix/>
          </a:blip>
          <a:stretch>
            <a:fillRect/>
          </a:stretch>
        </p:blipFill>
        <p:spPr>
          <a:xfrm>
            <a:off x="6203050" y="1903325"/>
            <a:ext cx="19682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2"/>
          <p:cNvSpPr txBox="1"/>
          <p:nvPr/>
        </p:nvSpPr>
        <p:spPr>
          <a:xfrm>
            <a:off x="762000" y="1303025"/>
            <a:ext cx="7162800" cy="3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txBox="1"/>
          <p:nvPr/>
        </p:nvSpPr>
        <p:spPr>
          <a:xfrm>
            <a:off x="714375" y="722000"/>
            <a:ext cx="71628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Throughput Maximisation</a:t>
            </a:r>
            <a:r>
              <a:rPr lang="en" sz="1800"/>
              <a:t> by maximizing data </a:t>
            </a:r>
            <a:r>
              <a:rPr lang="en"/>
              <a:t>: </a:t>
            </a:r>
            <a:endParaRPr/>
          </a:p>
        </p:txBody>
      </p:sp>
      <p:sp>
        <p:nvSpPr>
          <p:cNvPr id="278" name="Google Shape;278;p22"/>
          <p:cNvSpPr txBox="1"/>
          <p:nvPr/>
        </p:nvSpPr>
        <p:spPr>
          <a:xfrm>
            <a:off x="714375" y="1384875"/>
            <a:ext cx="7981800" cy="3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Begin</a:t>
            </a:r>
            <a:endParaRPr b="1" sz="1200"/>
          </a:p>
          <a:p>
            <a:pPr indent="0" lvl="0" marL="0" rtl="0" algn="l">
              <a:spcBef>
                <a:spcPts val="0"/>
              </a:spcBef>
              <a:spcAft>
                <a:spcPts val="0"/>
              </a:spcAft>
              <a:buNone/>
            </a:pPr>
            <a:r>
              <a:rPr lang="en" sz="1200"/>
              <a:t>	S ← { S</a:t>
            </a:r>
            <a:r>
              <a:rPr lang="en" sz="800"/>
              <a:t>0</a:t>
            </a:r>
            <a:r>
              <a:rPr lang="en" sz="1200"/>
              <a:t> }</a:t>
            </a:r>
            <a:endParaRPr sz="1200"/>
          </a:p>
          <a:p>
            <a:pPr indent="0" lvl="0" marL="0" rtl="0" algn="l">
              <a:spcBef>
                <a:spcPts val="0"/>
              </a:spcBef>
              <a:spcAft>
                <a:spcPts val="0"/>
              </a:spcAft>
              <a:buNone/>
            </a:pPr>
            <a:r>
              <a:rPr lang="en" sz="1200"/>
              <a:t>	</a:t>
            </a:r>
            <a:r>
              <a:rPr i="1" lang="en" sz="1200"/>
              <a:t>Max_data</a:t>
            </a:r>
            <a:r>
              <a:rPr lang="en" sz="1200"/>
              <a:t> ← 0 ;</a:t>
            </a:r>
            <a:endParaRPr sz="1200"/>
          </a:p>
          <a:p>
            <a:pPr indent="0" lvl="0" marL="0" rtl="0" algn="l">
              <a:spcBef>
                <a:spcPts val="0"/>
              </a:spcBef>
              <a:spcAft>
                <a:spcPts val="0"/>
              </a:spcAft>
              <a:buNone/>
            </a:pPr>
            <a:r>
              <a:rPr lang="en" sz="1200"/>
              <a:t>	/*</a:t>
            </a:r>
            <a:r>
              <a:rPr i="1" lang="en" sz="1200"/>
              <a:t> next_soj_location </a:t>
            </a:r>
            <a:r>
              <a:rPr lang="en" sz="1200"/>
              <a:t>with the maximum volume of data collected . */</a:t>
            </a:r>
            <a:endParaRPr sz="1200"/>
          </a:p>
          <a:p>
            <a:pPr indent="0" lvl="0" marL="0" rtl="0" algn="l">
              <a:spcBef>
                <a:spcPts val="0"/>
              </a:spcBef>
              <a:spcAft>
                <a:spcPts val="0"/>
              </a:spcAft>
              <a:buNone/>
            </a:pPr>
            <a:r>
              <a:rPr lang="en" sz="1200"/>
              <a:t>	</a:t>
            </a:r>
            <a:r>
              <a:rPr b="1" lang="en" sz="1200"/>
              <a:t>Repeat</a:t>
            </a:r>
            <a:endParaRPr b="1" sz="1200"/>
          </a:p>
          <a:p>
            <a:pPr indent="0" lvl="0" marL="0" rtl="0" algn="l">
              <a:spcBef>
                <a:spcPts val="0"/>
              </a:spcBef>
              <a:spcAft>
                <a:spcPts val="0"/>
              </a:spcAft>
              <a:buNone/>
            </a:pPr>
            <a:r>
              <a:rPr b="1" lang="en" sz="1200"/>
              <a:t>		For </a:t>
            </a:r>
            <a:r>
              <a:rPr lang="en" sz="1200"/>
              <a:t>each feasible location </a:t>
            </a:r>
            <a:r>
              <a:rPr lang="en" sz="1200">
                <a:solidFill>
                  <a:srgbClr val="1155CC"/>
                </a:solidFill>
              </a:rPr>
              <a:t>sj ∈ F  </a:t>
            </a:r>
            <a:r>
              <a:rPr b="1" lang="en" sz="1200"/>
              <a:t>do</a:t>
            </a:r>
            <a:endParaRPr b="1" sz="1200"/>
          </a:p>
          <a:p>
            <a:pPr indent="-304800" lvl="0" marL="1828800" rtl="0" algn="l">
              <a:spcBef>
                <a:spcPts val="0"/>
              </a:spcBef>
              <a:spcAft>
                <a:spcPts val="0"/>
              </a:spcAft>
              <a:buSzPts val="1200"/>
              <a:buChar char="●"/>
            </a:pPr>
            <a:r>
              <a:rPr lang="en" sz="1200"/>
              <a:t>Sort in survival time sequence in decreasing order</a:t>
            </a:r>
            <a:endParaRPr sz="1200"/>
          </a:p>
          <a:p>
            <a:pPr indent="-304800" lvl="0" marL="1828800" rtl="0" algn="l">
              <a:spcBef>
                <a:spcPts val="0"/>
              </a:spcBef>
              <a:spcAft>
                <a:spcPts val="0"/>
              </a:spcAft>
              <a:buSzPts val="1200"/>
              <a:buChar char="●"/>
            </a:pPr>
            <a:r>
              <a:rPr lang="en" sz="1200"/>
              <a:t>Find the max term from the </a:t>
            </a:r>
            <a:r>
              <a:rPr b="1" lang="en" sz="1200"/>
              <a:t>Data</a:t>
            </a:r>
            <a:r>
              <a:rPr lang="en" sz="1200"/>
              <a:t> sequence</a:t>
            </a:r>
            <a:endParaRPr sz="1200"/>
          </a:p>
          <a:p>
            <a:pPr indent="0" lvl="0" marL="0" rtl="0" algn="l">
              <a:spcBef>
                <a:spcPts val="0"/>
              </a:spcBef>
              <a:spcAft>
                <a:spcPts val="0"/>
              </a:spcAft>
              <a:buNone/>
            </a:pPr>
            <a:r>
              <a:rPr lang="en" sz="1200"/>
              <a:t>				Data = { ( t</a:t>
            </a:r>
            <a:r>
              <a:rPr baseline="-25000" lang="en" sz="1200"/>
              <a:t>1</a:t>
            </a:r>
            <a:r>
              <a:rPr lang="en" sz="1200"/>
              <a:t>.1.r</a:t>
            </a:r>
            <a:r>
              <a:rPr baseline="-25000" lang="en" sz="1200"/>
              <a:t>g</a:t>
            </a:r>
            <a:r>
              <a:rPr lang="en" sz="1200"/>
              <a:t>) , ( t</a:t>
            </a:r>
            <a:r>
              <a:rPr baseline="-25000" lang="en" sz="1200"/>
              <a:t>2</a:t>
            </a:r>
            <a:r>
              <a:rPr lang="en" sz="1200"/>
              <a:t>.2.r</a:t>
            </a:r>
            <a:r>
              <a:rPr baseline="-25000" lang="en" sz="1200"/>
              <a:t>g</a:t>
            </a:r>
            <a:r>
              <a:rPr lang="en" sz="1200"/>
              <a:t>) ,  .  .  .  .  .  , ( t</a:t>
            </a:r>
            <a:r>
              <a:rPr baseline="-25000" lang="en" sz="1200"/>
              <a:t>k</a:t>
            </a:r>
            <a:r>
              <a:rPr lang="en" sz="1200"/>
              <a:t>.k.r</a:t>
            </a:r>
            <a:r>
              <a:rPr baseline="-25000" lang="en" sz="1200"/>
              <a:t>g</a:t>
            </a:r>
            <a:r>
              <a:rPr lang="en" sz="1200"/>
              <a:t>) ,  .  .  .  .  .  , ( t|</a:t>
            </a:r>
            <a:r>
              <a:rPr lang="en" sz="1200">
                <a:solidFill>
                  <a:srgbClr val="E06666"/>
                </a:solidFill>
              </a:rPr>
              <a:t>N(sj)</a:t>
            </a:r>
            <a:r>
              <a:rPr lang="en" sz="1200"/>
              <a:t>|.|</a:t>
            </a:r>
            <a:r>
              <a:rPr lang="en" sz="1200">
                <a:solidFill>
                  <a:srgbClr val="E06666"/>
                </a:solidFill>
              </a:rPr>
              <a:t>N(sj)</a:t>
            </a:r>
            <a:r>
              <a:rPr lang="en" sz="1200"/>
              <a:t>|.r</a:t>
            </a:r>
            <a:r>
              <a:rPr baseline="-25000" lang="en" sz="1200"/>
              <a:t>g</a:t>
            </a:r>
            <a:r>
              <a:rPr lang="en" sz="1200"/>
              <a:t>)  }</a:t>
            </a:r>
            <a:endParaRPr sz="1200"/>
          </a:p>
          <a:p>
            <a:pPr indent="0" lvl="0" marL="0" rtl="0" algn="l">
              <a:spcBef>
                <a:spcPts val="0"/>
              </a:spcBef>
              <a:spcAft>
                <a:spcPts val="0"/>
              </a:spcAft>
              <a:buNone/>
            </a:pPr>
            <a:r>
              <a:rPr lang="en" sz="1200"/>
              <a:t>			   D(s</a:t>
            </a:r>
            <a:r>
              <a:rPr baseline="-25000" lang="en" sz="1200"/>
              <a:t>j</a:t>
            </a:r>
            <a:r>
              <a:rPr lang="en" sz="1200"/>
              <a:t>) ← ( t</a:t>
            </a:r>
            <a:r>
              <a:rPr baseline="-25000" lang="en" sz="1200"/>
              <a:t>k</a:t>
            </a:r>
            <a:r>
              <a:rPr lang="en" sz="1200"/>
              <a:t>.k.r</a:t>
            </a:r>
            <a:r>
              <a:rPr baseline="-25000" lang="en" sz="1200"/>
              <a:t>g</a:t>
            </a:r>
            <a:r>
              <a:rPr lang="en" sz="1200"/>
              <a:t>) ;                                                /*assumed maximum*/</a:t>
            </a:r>
            <a:endParaRPr sz="1200"/>
          </a:p>
          <a:p>
            <a:pPr indent="0" lvl="0" marL="0" rtl="0" algn="l">
              <a:spcBef>
                <a:spcPts val="0"/>
              </a:spcBef>
              <a:spcAft>
                <a:spcPts val="0"/>
              </a:spcAft>
              <a:buNone/>
            </a:pPr>
            <a:r>
              <a:rPr lang="en" sz="1200"/>
              <a:t>			   </a:t>
            </a:r>
            <a:r>
              <a:rPr b="1" lang="en" sz="1200"/>
              <a:t>If</a:t>
            </a:r>
            <a:r>
              <a:rPr lang="en" sz="1200"/>
              <a:t>  Max_data  &lt;  D(s</a:t>
            </a:r>
            <a:r>
              <a:rPr baseline="-25000" lang="en" sz="1200"/>
              <a:t>j</a:t>
            </a:r>
            <a:r>
              <a:rPr lang="en" sz="1200"/>
              <a:t>)</a:t>
            </a:r>
            <a:endParaRPr sz="1200"/>
          </a:p>
          <a:p>
            <a:pPr indent="0" lvl="0" marL="0" rtl="0" algn="l">
              <a:spcBef>
                <a:spcPts val="0"/>
              </a:spcBef>
              <a:spcAft>
                <a:spcPts val="0"/>
              </a:spcAft>
              <a:buNone/>
            </a:pPr>
            <a:r>
              <a:rPr lang="en" sz="1200"/>
              <a:t>				</a:t>
            </a:r>
            <a:r>
              <a:rPr i="1" lang="en" sz="1200"/>
              <a:t>Next_soj_location ←  </a:t>
            </a:r>
            <a:r>
              <a:rPr lang="en" sz="1200"/>
              <a:t>s</a:t>
            </a:r>
            <a:r>
              <a:rPr baseline="-25000" lang="en" sz="1200"/>
              <a:t>j</a:t>
            </a:r>
            <a:r>
              <a:rPr lang="en" sz="1200"/>
              <a:t> ;</a:t>
            </a:r>
            <a:endParaRPr sz="1200"/>
          </a:p>
          <a:p>
            <a:pPr indent="0" lvl="0" marL="0" rtl="0" algn="l">
              <a:spcBef>
                <a:spcPts val="0"/>
              </a:spcBef>
              <a:spcAft>
                <a:spcPts val="0"/>
              </a:spcAft>
              <a:buNone/>
            </a:pPr>
            <a:r>
              <a:rPr lang="en" sz="1200"/>
              <a:t>				</a:t>
            </a:r>
            <a:r>
              <a:rPr i="1" lang="en" sz="1200"/>
              <a:t>Next_soj_time ←  </a:t>
            </a:r>
            <a:r>
              <a:rPr lang="en" sz="1200"/>
              <a:t>t</a:t>
            </a:r>
            <a:r>
              <a:rPr baseline="-25000" lang="en" sz="1200"/>
              <a:t>k</a:t>
            </a:r>
            <a:r>
              <a:rPr lang="en" sz="1200"/>
              <a:t> ;</a:t>
            </a:r>
            <a:endParaRPr sz="1200"/>
          </a:p>
          <a:p>
            <a:pPr indent="0" lvl="0" marL="0" rtl="0" algn="l">
              <a:spcBef>
                <a:spcPts val="0"/>
              </a:spcBef>
              <a:spcAft>
                <a:spcPts val="0"/>
              </a:spcAft>
              <a:buNone/>
            </a:pPr>
            <a:r>
              <a:rPr lang="en" sz="1200"/>
              <a:t>				</a:t>
            </a:r>
            <a:r>
              <a:rPr i="1" lang="en" sz="1200"/>
              <a:t>Max_data</a:t>
            </a:r>
            <a:r>
              <a:rPr lang="en" sz="1200"/>
              <a:t>  =  D(s</a:t>
            </a:r>
            <a:r>
              <a:rPr baseline="-25000" lang="en" sz="1200"/>
              <a:t>j</a:t>
            </a:r>
            <a:r>
              <a:rPr lang="en" sz="1200"/>
              <a:t>) ;</a:t>
            </a:r>
            <a:endParaRPr sz="1200"/>
          </a:p>
          <a:p>
            <a:pPr indent="0" lvl="0" marL="0" rtl="0" algn="l">
              <a:spcBef>
                <a:spcPts val="0"/>
              </a:spcBef>
              <a:spcAft>
                <a:spcPts val="0"/>
              </a:spcAft>
              <a:buNone/>
            </a:pPr>
            <a:r>
              <a:rPr lang="en" sz="1200"/>
              <a:t>		S ← S U { </a:t>
            </a:r>
            <a:r>
              <a:rPr i="1" lang="en" sz="1200"/>
              <a:t>Next_soj_location </a:t>
            </a:r>
            <a:r>
              <a:rPr lang="en" sz="1200"/>
              <a:t>} ;</a:t>
            </a:r>
            <a:endParaRPr sz="1200"/>
          </a:p>
          <a:p>
            <a:pPr indent="0" lvl="0" marL="0" rtl="0" algn="l">
              <a:spcBef>
                <a:spcPts val="0"/>
              </a:spcBef>
              <a:spcAft>
                <a:spcPts val="0"/>
              </a:spcAft>
              <a:buNone/>
            </a:pPr>
            <a:r>
              <a:rPr lang="en" sz="1200"/>
              <a:t>		</a:t>
            </a:r>
            <a:r>
              <a:rPr i="1" lang="en" sz="1200"/>
              <a:t>Max_data</a:t>
            </a:r>
            <a:r>
              <a:rPr lang="en" sz="1200"/>
              <a:t> ← 0 ;</a:t>
            </a:r>
            <a:endParaRPr sz="1200"/>
          </a:p>
          <a:p>
            <a:pPr indent="0" lvl="0" marL="0" rtl="0" algn="l">
              <a:spcBef>
                <a:spcPts val="0"/>
              </a:spcBef>
              <a:spcAft>
                <a:spcPts val="0"/>
              </a:spcAft>
              <a:buNone/>
            </a:pPr>
            <a:r>
              <a:rPr lang="en" sz="1200"/>
              <a:t>		Update the energy of sensors ; </a:t>
            </a:r>
            <a:endParaRPr sz="1200"/>
          </a:p>
          <a:p>
            <a:pPr indent="0" lvl="0" marL="0" rtl="0" algn="l">
              <a:spcBef>
                <a:spcPts val="0"/>
              </a:spcBef>
              <a:spcAft>
                <a:spcPts val="0"/>
              </a:spcAft>
              <a:buNone/>
            </a:pPr>
            <a:r>
              <a:rPr lang="en" sz="1200"/>
              <a:t>	</a:t>
            </a:r>
            <a:r>
              <a:rPr b="1" lang="en" sz="1200"/>
              <a:t>Until </a:t>
            </a:r>
            <a:r>
              <a:rPr lang="en" sz="1200"/>
              <a:t>there is no more feasible sojourn location ;</a:t>
            </a:r>
            <a:endParaRPr sz="1200"/>
          </a:p>
          <a:p>
            <a:pPr indent="0" lvl="0" marL="0" rtl="0" algn="l">
              <a:spcBef>
                <a:spcPts val="0"/>
              </a:spcBef>
              <a:spcAft>
                <a:spcPts val="0"/>
              </a:spcAft>
              <a:buNone/>
            </a:pPr>
            <a:r>
              <a:rPr b="1" lang="en" sz="1200"/>
              <a:t>End</a:t>
            </a:r>
            <a:endParaRPr b="1" sz="1200"/>
          </a:p>
        </p:txBody>
      </p:sp>
      <p:sp>
        <p:nvSpPr>
          <p:cNvPr id="279" name="Google Shape;279;p22"/>
          <p:cNvSpPr txBox="1"/>
          <p:nvPr/>
        </p:nvSpPr>
        <p:spPr>
          <a:xfrm>
            <a:off x="5803450" y="3790050"/>
            <a:ext cx="27654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0000"/>
                </a:solidFill>
              </a:rPr>
              <a:t>Time Complexity :</a:t>
            </a:r>
            <a:endParaRPr>
              <a:solidFill>
                <a:srgbClr val="D90000"/>
              </a:solidFill>
            </a:endParaRPr>
          </a:p>
          <a:p>
            <a:pPr indent="0" lvl="0" marL="0" rtl="0" algn="l">
              <a:spcBef>
                <a:spcPts val="0"/>
              </a:spcBef>
              <a:spcAft>
                <a:spcPts val="0"/>
              </a:spcAft>
              <a:buNone/>
            </a:pPr>
            <a:r>
              <a:rPr lang="en" sz="2400">
                <a:solidFill>
                  <a:srgbClr val="D90000"/>
                </a:solidFill>
              </a:rPr>
              <a:t>   n . logn . |S| . T</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3"/>
          <p:cNvSpPr txBox="1"/>
          <p:nvPr/>
        </p:nvSpPr>
        <p:spPr>
          <a:xfrm>
            <a:off x="1378725" y="1248202"/>
            <a:ext cx="6653100" cy="24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Rationale</a:t>
            </a:r>
            <a:r>
              <a:rPr lang="en"/>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i="1" lang="en"/>
              <a:t>Time Cost factor</a:t>
            </a:r>
            <a:r>
              <a:rPr lang="en"/>
              <a:t> associated with data collection from new location is included.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sz="1800">
                <a:solidFill>
                  <a:srgbClr val="CC0000"/>
                </a:solidFill>
              </a:rPr>
              <a:t>Gain(Sj)</a:t>
            </a:r>
            <a:r>
              <a:rPr lang="en" sz="1800">
                <a:solidFill>
                  <a:srgbClr val="CC0000"/>
                </a:solidFill>
              </a:rPr>
              <a:t> = Max_Data(Sj)</a:t>
            </a:r>
            <a:endParaRPr sz="600">
              <a:solidFill>
                <a:srgbClr val="CC0000"/>
              </a:solidFill>
            </a:endParaRPr>
          </a:p>
          <a:p>
            <a:pPr indent="0" lvl="0" marL="0" rtl="0" algn="l">
              <a:spcBef>
                <a:spcPts val="0"/>
              </a:spcBef>
              <a:spcAft>
                <a:spcPts val="0"/>
              </a:spcAft>
              <a:buNone/>
            </a:pPr>
            <a:r>
              <a:t/>
            </a:r>
            <a:endParaRPr sz="600">
              <a:solidFill>
                <a:srgbClr val="CC0000"/>
              </a:solidFill>
            </a:endParaRPr>
          </a:p>
          <a:p>
            <a:pPr indent="0" lvl="0" marL="0" rtl="0" algn="l">
              <a:spcBef>
                <a:spcPts val="0"/>
              </a:spcBef>
              <a:spcAft>
                <a:spcPts val="0"/>
              </a:spcAft>
              <a:buNone/>
            </a:pPr>
            <a:r>
              <a:rPr lang="en" sz="1800">
                <a:solidFill>
                  <a:srgbClr val="CC0000"/>
                </a:solidFill>
              </a:rPr>
              <a:t>			        			  Δt(Sj)</a:t>
            </a:r>
            <a:endParaRPr sz="1800">
              <a:solidFill>
                <a:srgbClr val="CC0000"/>
              </a:solidFill>
            </a:endParaRPr>
          </a:p>
          <a:p>
            <a:pPr indent="0" lvl="0" marL="0" rtl="0" algn="l">
              <a:spcBef>
                <a:spcPts val="0"/>
              </a:spcBef>
              <a:spcAft>
                <a:spcPts val="0"/>
              </a:spcAft>
              <a:buNone/>
            </a:pPr>
            <a:r>
              <a:t/>
            </a:r>
            <a:endParaRPr sz="800">
              <a:solidFill>
                <a:srgbClr val="CC0000"/>
              </a:solidFill>
            </a:endParaRPr>
          </a:p>
          <a:p>
            <a:pPr indent="457200" lvl="0" marL="0" rtl="0" algn="l">
              <a:spcBef>
                <a:spcPts val="0"/>
              </a:spcBef>
              <a:spcAft>
                <a:spcPts val="0"/>
              </a:spcAft>
              <a:buNone/>
            </a:pPr>
            <a:r>
              <a:rPr lang="en" sz="1800"/>
              <a:t>             Where , </a:t>
            </a:r>
            <a:r>
              <a:rPr lang="en" sz="1800">
                <a:solidFill>
                  <a:srgbClr val="38761D"/>
                </a:solidFill>
              </a:rPr>
              <a:t>Δt(s</a:t>
            </a:r>
            <a:r>
              <a:rPr baseline="-25000" lang="en" sz="1800">
                <a:solidFill>
                  <a:srgbClr val="38761D"/>
                </a:solidFill>
              </a:rPr>
              <a:t>j</a:t>
            </a:r>
            <a:r>
              <a:rPr lang="en" sz="1800">
                <a:solidFill>
                  <a:srgbClr val="38761D"/>
                </a:solidFill>
              </a:rPr>
              <a:t>) ← T</a:t>
            </a:r>
            <a:r>
              <a:rPr lang="en" sz="1200">
                <a:solidFill>
                  <a:srgbClr val="38761D"/>
                </a:solidFill>
              </a:rPr>
              <a:t>j</a:t>
            </a:r>
            <a:r>
              <a:rPr lang="en" sz="1800">
                <a:solidFill>
                  <a:srgbClr val="38761D"/>
                </a:solidFill>
              </a:rPr>
              <a:t> + t</a:t>
            </a:r>
            <a:r>
              <a:rPr lang="en" sz="1200">
                <a:solidFill>
                  <a:srgbClr val="38761D"/>
                </a:solidFill>
              </a:rPr>
              <a:t>i,j</a:t>
            </a:r>
            <a:r>
              <a:rPr lang="en" sz="1800">
                <a:solidFill>
                  <a:srgbClr val="38761D"/>
                </a:solidFill>
              </a:rPr>
              <a:t>  + t</a:t>
            </a:r>
            <a:r>
              <a:rPr lang="en" sz="1000">
                <a:solidFill>
                  <a:srgbClr val="38761D"/>
                </a:solidFill>
              </a:rPr>
              <a:t>j,0</a:t>
            </a:r>
            <a:r>
              <a:rPr lang="en" sz="1800">
                <a:solidFill>
                  <a:srgbClr val="38761D"/>
                </a:solidFill>
              </a:rPr>
              <a:t>   - t</a:t>
            </a:r>
            <a:r>
              <a:rPr lang="en" sz="1200">
                <a:solidFill>
                  <a:srgbClr val="38761D"/>
                </a:solidFill>
              </a:rPr>
              <a:t>i</a:t>
            </a:r>
            <a:r>
              <a:rPr lang="en" sz="1200">
                <a:solidFill>
                  <a:srgbClr val="38761D"/>
                </a:solidFill>
              </a:rPr>
              <a:t>,0</a:t>
            </a:r>
            <a:endParaRPr sz="1200">
              <a:solidFill>
                <a:srgbClr val="38761D"/>
              </a:solidFill>
            </a:endParaRPr>
          </a:p>
        </p:txBody>
      </p:sp>
      <p:sp>
        <p:nvSpPr>
          <p:cNvPr id="285" name="Google Shape;285;p23"/>
          <p:cNvSpPr txBox="1"/>
          <p:nvPr/>
        </p:nvSpPr>
        <p:spPr>
          <a:xfrm>
            <a:off x="304725" y="4165275"/>
            <a:ext cx="8801100" cy="44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968EE"/>
              </a:buClr>
              <a:buSzPts val="1400"/>
              <a:buChar char="●"/>
            </a:pPr>
            <a:r>
              <a:rPr lang="en">
                <a:solidFill>
                  <a:srgbClr val="3968EE"/>
                </a:solidFill>
              </a:rPr>
              <a:t>Repeated for all the feasible locations sj ∈ F  and then the location with largest value of Data Gain metric is chosen as the next sojourn location.</a:t>
            </a:r>
            <a:endParaRPr>
              <a:solidFill>
                <a:srgbClr val="3968EE"/>
              </a:solidFill>
            </a:endParaRPr>
          </a:p>
        </p:txBody>
      </p:sp>
      <p:cxnSp>
        <p:nvCxnSpPr>
          <p:cNvPr id="286" name="Google Shape;286;p23"/>
          <p:cNvCxnSpPr/>
          <p:nvPr/>
        </p:nvCxnSpPr>
        <p:spPr>
          <a:xfrm>
            <a:off x="4391150" y="2771700"/>
            <a:ext cx="14007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4"/>
          <p:cNvSpPr txBox="1"/>
          <p:nvPr/>
        </p:nvSpPr>
        <p:spPr>
          <a:xfrm>
            <a:off x="762000" y="1303025"/>
            <a:ext cx="7162800" cy="3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txBox="1"/>
          <p:nvPr/>
        </p:nvSpPr>
        <p:spPr>
          <a:xfrm>
            <a:off x="714375" y="722000"/>
            <a:ext cx="56097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Throughput</a:t>
            </a:r>
            <a:r>
              <a:rPr lang="en" sz="1800"/>
              <a:t> Maximisation by maximizing gain</a:t>
            </a:r>
            <a:r>
              <a:rPr lang="en"/>
              <a:t>: </a:t>
            </a:r>
            <a:endParaRPr/>
          </a:p>
        </p:txBody>
      </p:sp>
      <p:sp>
        <p:nvSpPr>
          <p:cNvPr id="293" name="Google Shape;293;p24"/>
          <p:cNvSpPr txBox="1"/>
          <p:nvPr/>
        </p:nvSpPr>
        <p:spPr>
          <a:xfrm>
            <a:off x="714375" y="1198325"/>
            <a:ext cx="7981800" cy="3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Begin</a:t>
            </a:r>
            <a:endParaRPr b="1" sz="1200"/>
          </a:p>
          <a:p>
            <a:pPr indent="0" lvl="0" marL="0" rtl="0" algn="l">
              <a:spcBef>
                <a:spcPts val="0"/>
              </a:spcBef>
              <a:spcAft>
                <a:spcPts val="0"/>
              </a:spcAft>
              <a:buNone/>
            </a:pPr>
            <a:r>
              <a:rPr lang="en" sz="1200"/>
              <a:t>	S ← { S</a:t>
            </a:r>
            <a:r>
              <a:rPr lang="en" sz="800"/>
              <a:t>0</a:t>
            </a:r>
            <a:r>
              <a:rPr lang="en" sz="1200"/>
              <a:t> }</a:t>
            </a:r>
            <a:endParaRPr sz="1200"/>
          </a:p>
          <a:p>
            <a:pPr indent="0" lvl="0" marL="0" rtl="0" algn="l">
              <a:spcBef>
                <a:spcPts val="0"/>
              </a:spcBef>
              <a:spcAft>
                <a:spcPts val="0"/>
              </a:spcAft>
              <a:buNone/>
            </a:pPr>
            <a:r>
              <a:rPr lang="en" sz="1200"/>
              <a:t>	</a:t>
            </a:r>
            <a:r>
              <a:rPr i="1" lang="en" sz="1200"/>
              <a:t>Max_data</a:t>
            </a:r>
            <a:r>
              <a:rPr lang="en" sz="1200"/>
              <a:t> ← 0 ;</a:t>
            </a:r>
            <a:endParaRPr sz="1200"/>
          </a:p>
          <a:p>
            <a:pPr indent="0" lvl="0" marL="0" rtl="0" algn="l">
              <a:spcBef>
                <a:spcPts val="0"/>
              </a:spcBef>
              <a:spcAft>
                <a:spcPts val="0"/>
              </a:spcAft>
              <a:buNone/>
            </a:pPr>
            <a:r>
              <a:rPr lang="en" sz="1200"/>
              <a:t>	/*</a:t>
            </a:r>
            <a:r>
              <a:rPr i="1" lang="en" sz="1200"/>
              <a:t> next_soj_location </a:t>
            </a:r>
            <a:r>
              <a:rPr lang="en" sz="1200"/>
              <a:t>with the maximum volume of data collected . */</a:t>
            </a:r>
            <a:endParaRPr sz="1200"/>
          </a:p>
          <a:p>
            <a:pPr indent="0" lvl="0" marL="0" rtl="0" algn="l">
              <a:spcBef>
                <a:spcPts val="0"/>
              </a:spcBef>
              <a:spcAft>
                <a:spcPts val="0"/>
              </a:spcAft>
              <a:buNone/>
            </a:pPr>
            <a:r>
              <a:rPr lang="en" sz="1200"/>
              <a:t>	</a:t>
            </a:r>
            <a:r>
              <a:rPr b="1" lang="en" sz="1200"/>
              <a:t>Repeat</a:t>
            </a:r>
            <a:endParaRPr b="1" sz="1200"/>
          </a:p>
          <a:p>
            <a:pPr indent="0" lvl="0" marL="0" rtl="0" algn="l">
              <a:spcBef>
                <a:spcPts val="0"/>
              </a:spcBef>
              <a:spcAft>
                <a:spcPts val="0"/>
              </a:spcAft>
              <a:buNone/>
            </a:pPr>
            <a:r>
              <a:rPr b="1" lang="en" sz="1200"/>
              <a:t>		For </a:t>
            </a:r>
            <a:r>
              <a:rPr lang="en" sz="1200"/>
              <a:t>each feasible location </a:t>
            </a:r>
            <a:r>
              <a:rPr lang="en" sz="1200">
                <a:solidFill>
                  <a:srgbClr val="1155CC"/>
                </a:solidFill>
              </a:rPr>
              <a:t>sj ∈ F  </a:t>
            </a:r>
            <a:r>
              <a:rPr b="1" lang="en" sz="1200"/>
              <a:t>do</a:t>
            </a:r>
            <a:endParaRPr b="1" sz="1200"/>
          </a:p>
          <a:p>
            <a:pPr indent="-304800" lvl="0" marL="1828800" rtl="0" algn="l">
              <a:spcBef>
                <a:spcPts val="0"/>
              </a:spcBef>
              <a:spcAft>
                <a:spcPts val="0"/>
              </a:spcAft>
              <a:buSzPts val="1200"/>
              <a:buChar char="●"/>
            </a:pPr>
            <a:r>
              <a:rPr lang="en" sz="1200"/>
              <a:t>Sort in survival time sequence in non-increasing order</a:t>
            </a:r>
            <a:endParaRPr sz="1200"/>
          </a:p>
          <a:p>
            <a:pPr indent="-304800" lvl="0" marL="1828800" rtl="0" algn="l">
              <a:spcBef>
                <a:spcPts val="0"/>
              </a:spcBef>
              <a:spcAft>
                <a:spcPts val="0"/>
              </a:spcAft>
              <a:buSzPts val="1200"/>
              <a:buChar char="●"/>
            </a:pPr>
            <a:r>
              <a:rPr lang="en" sz="1200"/>
              <a:t>Find the max term from the </a:t>
            </a:r>
            <a:r>
              <a:rPr b="1" lang="en" sz="1200"/>
              <a:t>Data</a:t>
            </a:r>
            <a:r>
              <a:rPr lang="en" sz="1200"/>
              <a:t> sequence</a:t>
            </a:r>
            <a:endParaRPr sz="1200"/>
          </a:p>
          <a:p>
            <a:pPr indent="0" lvl="0" marL="0" rtl="0" algn="l">
              <a:spcBef>
                <a:spcPts val="0"/>
              </a:spcBef>
              <a:spcAft>
                <a:spcPts val="0"/>
              </a:spcAft>
              <a:buNone/>
            </a:pPr>
            <a:r>
              <a:rPr lang="en" sz="1200"/>
              <a:t>				Data = { ( t</a:t>
            </a:r>
            <a:r>
              <a:rPr baseline="-25000" lang="en" sz="1200"/>
              <a:t>1</a:t>
            </a:r>
            <a:r>
              <a:rPr lang="en" sz="1200"/>
              <a:t>.1.r</a:t>
            </a:r>
            <a:r>
              <a:rPr baseline="-25000" lang="en" sz="1200"/>
              <a:t>g</a:t>
            </a:r>
            <a:r>
              <a:rPr lang="en" sz="1200"/>
              <a:t>) , ( t</a:t>
            </a:r>
            <a:r>
              <a:rPr baseline="-25000" lang="en" sz="1200"/>
              <a:t>2</a:t>
            </a:r>
            <a:r>
              <a:rPr lang="en" sz="1200"/>
              <a:t>.2.r</a:t>
            </a:r>
            <a:r>
              <a:rPr baseline="-25000" lang="en" sz="1200"/>
              <a:t>g</a:t>
            </a:r>
            <a:r>
              <a:rPr lang="en" sz="1200"/>
              <a:t>) ,  .  .  .  .  .  , ( t</a:t>
            </a:r>
            <a:r>
              <a:rPr baseline="-25000" lang="en" sz="1200"/>
              <a:t>k</a:t>
            </a:r>
            <a:r>
              <a:rPr lang="en" sz="1200"/>
              <a:t>.k.r</a:t>
            </a:r>
            <a:r>
              <a:rPr baseline="-25000" lang="en" sz="1200"/>
              <a:t>g</a:t>
            </a:r>
            <a:r>
              <a:rPr lang="en" sz="1200"/>
              <a:t>) ,  .  .  .  .  .  , ( t|</a:t>
            </a:r>
            <a:r>
              <a:rPr lang="en" sz="1200">
                <a:solidFill>
                  <a:srgbClr val="E06666"/>
                </a:solidFill>
              </a:rPr>
              <a:t>N(sj)</a:t>
            </a:r>
            <a:r>
              <a:rPr lang="en" sz="1200"/>
              <a:t>|.|</a:t>
            </a:r>
            <a:r>
              <a:rPr lang="en" sz="1200">
                <a:solidFill>
                  <a:srgbClr val="E06666"/>
                </a:solidFill>
              </a:rPr>
              <a:t>N(sj)</a:t>
            </a:r>
            <a:r>
              <a:rPr lang="en" sz="1200"/>
              <a:t>|.r</a:t>
            </a:r>
            <a:r>
              <a:rPr baseline="-25000" lang="en" sz="1200"/>
              <a:t>g</a:t>
            </a:r>
            <a:r>
              <a:rPr lang="en" sz="1200"/>
              <a:t>)  }</a:t>
            </a:r>
            <a:endParaRPr sz="1200"/>
          </a:p>
          <a:p>
            <a:pPr indent="0" lvl="0" marL="0" rtl="0" algn="l">
              <a:spcBef>
                <a:spcPts val="0"/>
              </a:spcBef>
              <a:spcAft>
                <a:spcPts val="0"/>
              </a:spcAft>
              <a:buNone/>
            </a:pPr>
            <a:r>
              <a:rPr lang="en" sz="1200"/>
              <a:t>			   D(s</a:t>
            </a:r>
            <a:r>
              <a:rPr baseline="-25000" lang="en" sz="1200"/>
              <a:t>j</a:t>
            </a:r>
            <a:r>
              <a:rPr lang="en" sz="1200"/>
              <a:t>) ← ( t</a:t>
            </a:r>
            <a:r>
              <a:rPr baseline="-25000" lang="en" sz="1200"/>
              <a:t>k</a:t>
            </a:r>
            <a:r>
              <a:rPr lang="en" sz="1200"/>
              <a:t>.k.r</a:t>
            </a:r>
            <a:r>
              <a:rPr baseline="-25000" lang="en" sz="1200"/>
              <a:t>g</a:t>
            </a:r>
            <a:r>
              <a:rPr lang="en" sz="1200"/>
              <a:t>) ;                                                /*assumed maximum*/</a:t>
            </a:r>
            <a:endParaRPr sz="1200"/>
          </a:p>
          <a:p>
            <a:pPr indent="457200" lvl="0" marL="0" rtl="0" algn="l">
              <a:spcBef>
                <a:spcPts val="0"/>
              </a:spcBef>
              <a:spcAft>
                <a:spcPts val="0"/>
              </a:spcAft>
              <a:buNone/>
            </a:pPr>
            <a:r>
              <a:rPr lang="en" sz="1200"/>
              <a:t>		   </a:t>
            </a:r>
            <a:r>
              <a:rPr b="1" lang="en">
                <a:solidFill>
                  <a:srgbClr val="1155CC"/>
                </a:solidFill>
              </a:rPr>
              <a:t>Δt</a:t>
            </a:r>
            <a:r>
              <a:rPr b="1" lang="en" sz="1200">
                <a:solidFill>
                  <a:srgbClr val="1155CC"/>
                </a:solidFill>
              </a:rPr>
              <a:t>(s</a:t>
            </a:r>
            <a:r>
              <a:rPr b="1" baseline="-25000" lang="en" sz="1200">
                <a:solidFill>
                  <a:srgbClr val="1155CC"/>
                </a:solidFill>
              </a:rPr>
              <a:t>j</a:t>
            </a:r>
            <a:r>
              <a:rPr b="1" lang="en" sz="1200">
                <a:solidFill>
                  <a:srgbClr val="1155CC"/>
                </a:solidFill>
              </a:rPr>
              <a:t>) ← </a:t>
            </a:r>
            <a:r>
              <a:rPr b="1" lang="en">
                <a:solidFill>
                  <a:srgbClr val="1155CC"/>
                </a:solidFill>
              </a:rPr>
              <a:t>T</a:t>
            </a:r>
            <a:r>
              <a:rPr b="1" lang="en" sz="1000">
                <a:solidFill>
                  <a:srgbClr val="1155CC"/>
                </a:solidFill>
              </a:rPr>
              <a:t>j </a:t>
            </a:r>
            <a:r>
              <a:rPr b="1" lang="en">
                <a:solidFill>
                  <a:srgbClr val="1155CC"/>
                </a:solidFill>
              </a:rPr>
              <a:t>+ t</a:t>
            </a:r>
            <a:r>
              <a:rPr b="1" lang="en" sz="1000">
                <a:solidFill>
                  <a:srgbClr val="1155CC"/>
                </a:solidFill>
              </a:rPr>
              <a:t>i,j</a:t>
            </a:r>
            <a:r>
              <a:rPr b="1" lang="en">
                <a:solidFill>
                  <a:srgbClr val="1155CC"/>
                </a:solidFill>
              </a:rPr>
              <a:t>  + t</a:t>
            </a:r>
            <a:r>
              <a:rPr b="1" lang="en" sz="800">
                <a:solidFill>
                  <a:srgbClr val="1155CC"/>
                </a:solidFill>
              </a:rPr>
              <a:t>i,0</a:t>
            </a:r>
            <a:r>
              <a:rPr b="1" lang="en">
                <a:solidFill>
                  <a:srgbClr val="1155CC"/>
                </a:solidFill>
              </a:rPr>
              <a:t> - t</a:t>
            </a:r>
            <a:r>
              <a:rPr b="1" lang="en" sz="1000">
                <a:solidFill>
                  <a:srgbClr val="1155CC"/>
                </a:solidFill>
              </a:rPr>
              <a:t>j,0</a:t>
            </a:r>
            <a:r>
              <a:rPr lang="en" sz="1000"/>
              <a:t>			 </a:t>
            </a:r>
            <a:r>
              <a:rPr lang="en" sz="1200"/>
              <a:t>/*time cost factor*/</a:t>
            </a:r>
            <a:endParaRPr sz="1000"/>
          </a:p>
          <a:p>
            <a:pPr indent="0" lvl="0" marL="0" rtl="0" algn="l">
              <a:spcBef>
                <a:spcPts val="0"/>
              </a:spcBef>
              <a:spcAft>
                <a:spcPts val="0"/>
              </a:spcAft>
              <a:buNone/>
            </a:pPr>
            <a:r>
              <a:rPr lang="en" sz="1200"/>
              <a:t>		              G</a:t>
            </a:r>
            <a:r>
              <a:rPr lang="en" sz="1200"/>
              <a:t>(s</a:t>
            </a:r>
            <a:r>
              <a:rPr baseline="-25000" lang="en" sz="1200"/>
              <a:t>j</a:t>
            </a:r>
            <a:r>
              <a:rPr lang="en" sz="1200"/>
              <a:t>) ← </a:t>
            </a:r>
            <a:r>
              <a:rPr lang="en" sz="1200"/>
              <a:t>D(s</a:t>
            </a:r>
            <a:r>
              <a:rPr baseline="-25000" lang="en" sz="1200"/>
              <a:t>j</a:t>
            </a:r>
            <a:r>
              <a:rPr lang="en" sz="1200"/>
              <a:t>) ÷ </a:t>
            </a:r>
            <a:r>
              <a:rPr lang="en"/>
              <a:t>Δt</a:t>
            </a:r>
            <a:r>
              <a:rPr lang="en" sz="1200"/>
              <a:t>(s</a:t>
            </a:r>
            <a:r>
              <a:rPr baseline="-25000" lang="en" sz="1200"/>
              <a:t>j</a:t>
            </a:r>
            <a:r>
              <a:rPr lang="en" sz="1200"/>
              <a:t>)</a:t>
            </a:r>
            <a:endParaRPr sz="1200"/>
          </a:p>
          <a:p>
            <a:pPr indent="0" lvl="0" marL="0" rtl="0" algn="l">
              <a:spcBef>
                <a:spcPts val="0"/>
              </a:spcBef>
              <a:spcAft>
                <a:spcPts val="0"/>
              </a:spcAft>
              <a:buNone/>
            </a:pPr>
            <a:r>
              <a:rPr lang="en" sz="1200"/>
              <a:t>			   </a:t>
            </a:r>
            <a:r>
              <a:rPr b="1" lang="en" sz="1200"/>
              <a:t>If</a:t>
            </a:r>
            <a:r>
              <a:rPr lang="en" sz="1200"/>
              <a:t>  Max_Gain  &lt;  G(s</a:t>
            </a:r>
            <a:r>
              <a:rPr baseline="-25000" lang="en" sz="1200"/>
              <a:t>j</a:t>
            </a:r>
            <a:r>
              <a:rPr lang="en" sz="1200"/>
              <a:t>)	         </a:t>
            </a:r>
            <a:r>
              <a:rPr lang="en" sz="1200"/>
              <a:t>/*Choosing location with </a:t>
            </a:r>
            <a:r>
              <a:rPr b="1" lang="en" sz="1200"/>
              <a:t>maximum data gain per time-unit</a:t>
            </a:r>
            <a:r>
              <a:rPr lang="en" sz="1200"/>
              <a:t>*/</a:t>
            </a:r>
            <a:endParaRPr sz="1200"/>
          </a:p>
          <a:p>
            <a:pPr indent="0" lvl="0" marL="0" rtl="0" algn="l">
              <a:spcBef>
                <a:spcPts val="0"/>
              </a:spcBef>
              <a:spcAft>
                <a:spcPts val="0"/>
              </a:spcAft>
              <a:buNone/>
            </a:pPr>
            <a:r>
              <a:rPr lang="en" sz="1200"/>
              <a:t>				</a:t>
            </a:r>
            <a:r>
              <a:rPr i="1" lang="en" sz="1200"/>
              <a:t>Next_soj_location ←  </a:t>
            </a:r>
            <a:r>
              <a:rPr lang="en" sz="1200"/>
              <a:t>s</a:t>
            </a:r>
            <a:r>
              <a:rPr baseline="-25000" lang="en" sz="1200"/>
              <a:t>j</a:t>
            </a:r>
            <a:r>
              <a:rPr lang="en" sz="1200"/>
              <a:t> ;</a:t>
            </a:r>
            <a:endParaRPr sz="1200"/>
          </a:p>
          <a:p>
            <a:pPr indent="0" lvl="0" marL="0" rtl="0" algn="l">
              <a:spcBef>
                <a:spcPts val="0"/>
              </a:spcBef>
              <a:spcAft>
                <a:spcPts val="0"/>
              </a:spcAft>
              <a:buNone/>
            </a:pPr>
            <a:r>
              <a:rPr lang="en" sz="1200"/>
              <a:t>				</a:t>
            </a:r>
            <a:r>
              <a:rPr i="1" lang="en" sz="1200"/>
              <a:t>Next_soj_time ←  </a:t>
            </a:r>
            <a:r>
              <a:rPr lang="en" sz="1200"/>
              <a:t>t</a:t>
            </a:r>
            <a:r>
              <a:rPr baseline="-25000" lang="en" sz="1200"/>
              <a:t>k</a:t>
            </a:r>
            <a:r>
              <a:rPr lang="en" sz="1200"/>
              <a:t> ;</a:t>
            </a:r>
            <a:endParaRPr sz="1200"/>
          </a:p>
          <a:p>
            <a:pPr indent="0" lvl="0" marL="0" rtl="0" algn="l">
              <a:spcBef>
                <a:spcPts val="0"/>
              </a:spcBef>
              <a:spcAft>
                <a:spcPts val="0"/>
              </a:spcAft>
              <a:buNone/>
            </a:pPr>
            <a:r>
              <a:rPr lang="en" sz="1200"/>
              <a:t>				</a:t>
            </a:r>
            <a:r>
              <a:rPr i="1" lang="en" sz="1200"/>
              <a:t>D</a:t>
            </a:r>
            <a:r>
              <a:rPr i="1" lang="en" sz="1200"/>
              <a:t>ata</a:t>
            </a:r>
            <a:r>
              <a:rPr lang="en" sz="1200"/>
              <a:t>  =  D(s</a:t>
            </a:r>
            <a:r>
              <a:rPr baseline="-25000" lang="en" sz="1200"/>
              <a:t>j</a:t>
            </a:r>
            <a:r>
              <a:rPr lang="en" sz="1200"/>
              <a:t>) ;</a:t>
            </a:r>
            <a:endParaRPr sz="1200"/>
          </a:p>
          <a:p>
            <a:pPr indent="0" lvl="0" marL="0" rtl="0" algn="l">
              <a:spcBef>
                <a:spcPts val="0"/>
              </a:spcBef>
              <a:spcAft>
                <a:spcPts val="0"/>
              </a:spcAft>
              <a:buNone/>
            </a:pPr>
            <a:r>
              <a:rPr lang="en" sz="1200"/>
              <a:t>		S ← S U { </a:t>
            </a:r>
            <a:r>
              <a:rPr i="1" lang="en" sz="1200"/>
              <a:t>Next_soj_location </a:t>
            </a:r>
            <a:r>
              <a:rPr lang="en" sz="1200"/>
              <a:t>} ;</a:t>
            </a:r>
            <a:endParaRPr sz="1200"/>
          </a:p>
          <a:p>
            <a:pPr indent="0" lvl="0" marL="0" rtl="0" algn="l">
              <a:spcBef>
                <a:spcPts val="0"/>
              </a:spcBef>
              <a:spcAft>
                <a:spcPts val="0"/>
              </a:spcAft>
              <a:buNone/>
            </a:pPr>
            <a:r>
              <a:rPr lang="en" sz="1200"/>
              <a:t>		</a:t>
            </a:r>
            <a:r>
              <a:rPr i="1" lang="en" sz="1200"/>
              <a:t>Max_Gain</a:t>
            </a:r>
            <a:r>
              <a:rPr lang="en" sz="1200"/>
              <a:t> ← 0 ;</a:t>
            </a:r>
            <a:endParaRPr sz="1200"/>
          </a:p>
          <a:p>
            <a:pPr indent="0" lvl="0" marL="0" rtl="0" algn="l">
              <a:spcBef>
                <a:spcPts val="0"/>
              </a:spcBef>
              <a:spcAft>
                <a:spcPts val="0"/>
              </a:spcAft>
              <a:buNone/>
            </a:pPr>
            <a:r>
              <a:rPr lang="en" sz="1200"/>
              <a:t>		Update the energy of sensors ; </a:t>
            </a:r>
            <a:endParaRPr sz="1200"/>
          </a:p>
          <a:p>
            <a:pPr indent="0" lvl="0" marL="0" rtl="0" algn="l">
              <a:spcBef>
                <a:spcPts val="0"/>
              </a:spcBef>
              <a:spcAft>
                <a:spcPts val="0"/>
              </a:spcAft>
              <a:buNone/>
            </a:pPr>
            <a:r>
              <a:rPr lang="en" sz="1200"/>
              <a:t>	</a:t>
            </a:r>
            <a:r>
              <a:rPr b="1" lang="en" sz="1200"/>
              <a:t>Until </a:t>
            </a:r>
            <a:r>
              <a:rPr lang="en" sz="1200"/>
              <a:t>there is no more feasible sojourn location ;</a:t>
            </a:r>
            <a:endParaRPr sz="1200"/>
          </a:p>
          <a:p>
            <a:pPr indent="0" lvl="0" marL="0" rtl="0" algn="l">
              <a:spcBef>
                <a:spcPts val="0"/>
              </a:spcBef>
              <a:spcAft>
                <a:spcPts val="0"/>
              </a:spcAft>
              <a:buNone/>
            </a:pPr>
            <a:r>
              <a:rPr b="1" lang="en" sz="1200"/>
              <a:t>End</a:t>
            </a:r>
            <a:endParaRPr b="1" sz="1200"/>
          </a:p>
        </p:txBody>
      </p:sp>
      <p:sp>
        <p:nvSpPr>
          <p:cNvPr id="294" name="Google Shape;294;p24"/>
          <p:cNvSpPr txBox="1"/>
          <p:nvPr/>
        </p:nvSpPr>
        <p:spPr>
          <a:xfrm>
            <a:off x="5815075" y="3934025"/>
            <a:ext cx="27654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0000"/>
                </a:solidFill>
              </a:rPr>
              <a:t>Time Complexity :</a:t>
            </a:r>
            <a:endParaRPr>
              <a:solidFill>
                <a:srgbClr val="D90000"/>
              </a:solidFill>
            </a:endParaRPr>
          </a:p>
          <a:p>
            <a:pPr indent="0" lvl="0" marL="0" rtl="0" algn="l">
              <a:spcBef>
                <a:spcPts val="0"/>
              </a:spcBef>
              <a:spcAft>
                <a:spcPts val="0"/>
              </a:spcAft>
              <a:buNone/>
            </a:pPr>
            <a:r>
              <a:rPr lang="en" sz="2400">
                <a:solidFill>
                  <a:srgbClr val="D90000"/>
                </a:solidFill>
              </a:rPr>
              <a:t>   n . logn . |S| . T</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2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6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graphicFrame>
        <p:nvGraphicFramePr>
          <p:cNvPr id="299" name="Google Shape;299;p25"/>
          <p:cNvGraphicFramePr/>
          <p:nvPr/>
        </p:nvGraphicFramePr>
        <p:xfrm>
          <a:off x="982325" y="1901875"/>
          <a:ext cx="3000000" cy="3000000"/>
        </p:xfrm>
        <a:graphic>
          <a:graphicData uri="http://schemas.openxmlformats.org/drawingml/2006/table">
            <a:tbl>
              <a:tblPr>
                <a:noFill/>
                <a:tableStyleId>{3679DF29-FAAA-4D21-A2F3-C8C046359540}</a:tableStyleId>
              </a:tblPr>
              <a:tblGrid>
                <a:gridCol w="1095375"/>
                <a:gridCol w="1004875"/>
                <a:gridCol w="937450"/>
              </a:tblGrid>
              <a:tr h="292175">
                <a:tc>
                  <a:txBody>
                    <a:bodyPr/>
                    <a:lstStyle/>
                    <a:p>
                      <a:pPr indent="0" lvl="0" marL="0" rtl="0" algn="ctr">
                        <a:spcBef>
                          <a:spcPts val="0"/>
                        </a:spcBef>
                        <a:spcAft>
                          <a:spcPts val="0"/>
                        </a:spcAft>
                        <a:buNone/>
                      </a:pPr>
                      <a:r>
                        <a:rPr lang="en"/>
                        <a:t>Imp_Max</a:t>
                      </a:r>
                      <a:endParaRPr/>
                    </a:p>
                  </a:txBody>
                  <a:tcPr marT="91425" marB="91425" marR="91425" marL="91425"/>
                </a:tc>
                <a:tc>
                  <a:txBody>
                    <a:bodyPr/>
                    <a:lstStyle/>
                    <a:p>
                      <a:pPr indent="0" lvl="0" marL="0" rtl="0" algn="ctr">
                        <a:spcBef>
                          <a:spcPts val="0"/>
                        </a:spcBef>
                        <a:spcAft>
                          <a:spcPts val="0"/>
                        </a:spcAft>
                        <a:buNone/>
                      </a:pPr>
                      <a:r>
                        <a:rPr lang="en"/>
                        <a:t>Max_Thr</a:t>
                      </a:r>
                      <a:endParaRPr/>
                    </a:p>
                  </a:txBody>
                  <a:tcPr marT="91425" marB="91425" marR="91425" marL="91425"/>
                </a:tc>
                <a:tc>
                  <a:txBody>
                    <a:bodyPr/>
                    <a:lstStyle/>
                    <a:p>
                      <a:pPr indent="0" lvl="0" marL="0" rtl="0" algn="ctr">
                        <a:spcBef>
                          <a:spcPts val="0"/>
                        </a:spcBef>
                        <a:spcAft>
                          <a:spcPts val="0"/>
                        </a:spcAft>
                        <a:buNone/>
                      </a:pPr>
                      <a:r>
                        <a:rPr lang="en"/>
                        <a:t>Rnd_Thr</a:t>
                      </a:r>
                      <a:endParaRPr/>
                    </a:p>
                  </a:txBody>
                  <a:tcPr marT="91425" marB="91425" marR="91425" marL="91425"/>
                </a:tc>
              </a:tr>
            </a:tbl>
          </a:graphicData>
        </a:graphic>
      </p:graphicFrame>
      <p:graphicFrame>
        <p:nvGraphicFramePr>
          <p:cNvPr id="300" name="Google Shape;300;p25"/>
          <p:cNvGraphicFramePr/>
          <p:nvPr/>
        </p:nvGraphicFramePr>
        <p:xfrm>
          <a:off x="106175" y="1505675"/>
          <a:ext cx="3000000" cy="3000000"/>
        </p:xfrm>
        <a:graphic>
          <a:graphicData uri="http://schemas.openxmlformats.org/drawingml/2006/table">
            <a:tbl>
              <a:tblPr>
                <a:noFill/>
                <a:tableStyleId>{3679DF29-FAAA-4D21-A2F3-C8C046359540}</a:tableStyleId>
              </a:tblPr>
              <a:tblGrid>
                <a:gridCol w="876150"/>
              </a:tblGrid>
              <a:tr h="782900">
                <a:tc>
                  <a:txBody>
                    <a:bodyPr/>
                    <a:lstStyle/>
                    <a:p>
                      <a:pPr indent="0" lvl="0" marL="0" rtl="0" algn="ctr">
                        <a:spcBef>
                          <a:spcPts val="0"/>
                        </a:spcBef>
                        <a:spcAft>
                          <a:spcPts val="0"/>
                        </a:spcAft>
                        <a:buNone/>
                      </a:pPr>
                      <a:r>
                        <a:rPr lang="en"/>
                        <a:t>Network Size</a:t>
                      </a:r>
                      <a:endParaRPr/>
                    </a:p>
                  </a:txBody>
                  <a:tcPr marT="91425" marB="91425" marR="91425" marL="91425"/>
                </a:tc>
              </a:tr>
            </a:tbl>
          </a:graphicData>
        </a:graphic>
      </p:graphicFrame>
      <p:graphicFrame>
        <p:nvGraphicFramePr>
          <p:cNvPr id="301" name="Google Shape;301;p25"/>
          <p:cNvGraphicFramePr/>
          <p:nvPr/>
        </p:nvGraphicFramePr>
        <p:xfrm>
          <a:off x="982325" y="1505675"/>
          <a:ext cx="3000000" cy="3000000"/>
        </p:xfrm>
        <a:graphic>
          <a:graphicData uri="http://schemas.openxmlformats.org/drawingml/2006/table">
            <a:tbl>
              <a:tblPr>
                <a:noFill/>
                <a:tableStyleId>{3679DF29-FAAA-4D21-A2F3-C8C046359540}</a:tableStyleId>
              </a:tblPr>
              <a:tblGrid>
                <a:gridCol w="3037700"/>
              </a:tblGrid>
              <a:tr h="381000">
                <a:tc>
                  <a:txBody>
                    <a:bodyPr/>
                    <a:lstStyle/>
                    <a:p>
                      <a:pPr indent="0" lvl="0" marL="0" rtl="0" algn="ctr">
                        <a:spcBef>
                          <a:spcPts val="0"/>
                        </a:spcBef>
                        <a:spcAft>
                          <a:spcPts val="0"/>
                        </a:spcAft>
                        <a:buNone/>
                      </a:pPr>
                      <a:r>
                        <a:rPr lang="en"/>
                        <a:t>Network Throughput Ratio</a:t>
                      </a:r>
                      <a:endParaRPr/>
                    </a:p>
                  </a:txBody>
                  <a:tcPr marT="91425" marB="91425" marR="91425" marL="91425"/>
                </a:tc>
              </a:tr>
            </a:tbl>
          </a:graphicData>
        </a:graphic>
      </p:graphicFrame>
      <p:graphicFrame>
        <p:nvGraphicFramePr>
          <p:cNvPr id="302" name="Google Shape;302;p25"/>
          <p:cNvGraphicFramePr/>
          <p:nvPr/>
        </p:nvGraphicFramePr>
        <p:xfrm>
          <a:off x="106175" y="2298075"/>
          <a:ext cx="3000000" cy="3000000"/>
        </p:xfrm>
        <a:graphic>
          <a:graphicData uri="http://schemas.openxmlformats.org/drawingml/2006/table">
            <a:tbl>
              <a:tblPr>
                <a:noFill/>
                <a:tableStyleId>{5DCC8179-748F-491C-BD33-C0DD430F444D}</a:tableStyleId>
              </a:tblPr>
              <a:tblGrid>
                <a:gridCol w="876150"/>
                <a:gridCol w="1095375"/>
                <a:gridCol w="1004875"/>
                <a:gridCol w="937450"/>
              </a:tblGrid>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100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0.0644</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0.0602</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0.0418</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200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0.0667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0.0564</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0.0377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300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0.0608</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0.0518</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0.0323</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400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0.0572</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0.0452</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0.0362</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500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0.0549</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0.0407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0.0357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600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0.0485</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0.0345</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0.0353</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pic>
        <p:nvPicPr>
          <p:cNvPr id="303" name="Google Shape;303;p25" title="Chart"/>
          <p:cNvPicPr preferRelativeResize="0"/>
          <p:nvPr/>
        </p:nvPicPr>
        <p:blipFill>
          <a:blip r:embed="rId3">
            <a:alphaModFix/>
          </a:blip>
          <a:stretch>
            <a:fillRect/>
          </a:stretch>
        </p:blipFill>
        <p:spPr>
          <a:xfrm>
            <a:off x="4114775" y="1201850"/>
            <a:ext cx="4819176" cy="29791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6"/>
          <p:cNvSpPr txBox="1"/>
          <p:nvPr>
            <p:ph idx="1" type="subTitle"/>
          </p:nvPr>
        </p:nvSpPr>
        <p:spPr>
          <a:xfrm>
            <a:off x="508502" y="6348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Examples of Results:</a:t>
            </a:r>
            <a:endParaRPr/>
          </a:p>
        </p:txBody>
      </p:sp>
      <p:pic>
        <p:nvPicPr>
          <p:cNvPr id="309" name="Google Shape;309;p26"/>
          <p:cNvPicPr preferRelativeResize="0"/>
          <p:nvPr/>
        </p:nvPicPr>
        <p:blipFill>
          <a:blip r:embed="rId3">
            <a:alphaModFix/>
          </a:blip>
          <a:stretch>
            <a:fillRect/>
          </a:stretch>
        </p:blipFill>
        <p:spPr>
          <a:xfrm>
            <a:off x="629550" y="1309175"/>
            <a:ext cx="7926925" cy="1633975"/>
          </a:xfrm>
          <a:prstGeom prst="rect">
            <a:avLst/>
          </a:prstGeom>
          <a:noFill/>
          <a:ln>
            <a:noFill/>
          </a:ln>
        </p:spPr>
      </p:pic>
      <p:pic>
        <p:nvPicPr>
          <p:cNvPr id="310" name="Google Shape;310;p26"/>
          <p:cNvPicPr preferRelativeResize="0"/>
          <p:nvPr/>
        </p:nvPicPr>
        <p:blipFill>
          <a:blip r:embed="rId4">
            <a:alphaModFix/>
          </a:blip>
          <a:stretch>
            <a:fillRect/>
          </a:stretch>
        </p:blipFill>
        <p:spPr>
          <a:xfrm>
            <a:off x="629550" y="2943150"/>
            <a:ext cx="7926924" cy="181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27" title="Chart"/>
          <p:cNvPicPr preferRelativeResize="0"/>
          <p:nvPr/>
        </p:nvPicPr>
        <p:blipFill>
          <a:blip r:embed="rId3">
            <a:alphaModFix/>
          </a:blip>
          <a:stretch>
            <a:fillRect/>
          </a:stretch>
        </p:blipFill>
        <p:spPr>
          <a:xfrm>
            <a:off x="4117624" y="1002050"/>
            <a:ext cx="4780524" cy="3293250"/>
          </a:xfrm>
          <a:prstGeom prst="rect">
            <a:avLst/>
          </a:prstGeom>
          <a:noFill/>
          <a:ln>
            <a:noFill/>
          </a:ln>
        </p:spPr>
      </p:pic>
      <p:graphicFrame>
        <p:nvGraphicFramePr>
          <p:cNvPr id="316" name="Google Shape;316;p27"/>
          <p:cNvGraphicFramePr/>
          <p:nvPr/>
        </p:nvGraphicFramePr>
        <p:xfrm>
          <a:off x="106175" y="2298075"/>
          <a:ext cx="3000000" cy="3000000"/>
        </p:xfrm>
        <a:graphic>
          <a:graphicData uri="http://schemas.openxmlformats.org/drawingml/2006/table">
            <a:tbl>
              <a:tblPr>
                <a:noFill/>
                <a:tableStyleId>{5DCC8179-748F-491C-BD33-C0DD430F444D}</a:tableStyleId>
              </a:tblPr>
              <a:tblGrid>
                <a:gridCol w="933825"/>
                <a:gridCol w="1037700"/>
                <a:gridCol w="1004875"/>
                <a:gridCol w="937450"/>
              </a:tblGrid>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100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0.0644</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0.0672</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0.0714</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200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0.0577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0.0604</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0.0627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300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0.0408</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0.0518</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0.0573</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400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0.0461</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0.0498</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0.0532</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500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0.0346</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0.0426</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0.0486</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600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0.0275</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0.0365</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434343"/>
                          </a:solidFill>
                          <a:latin typeface="Roboto"/>
                          <a:ea typeface="Roboto"/>
                          <a:cs typeface="Roboto"/>
                          <a:sym typeface="Roboto"/>
                        </a:rPr>
                        <a:t>0.0443</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graphicFrame>
        <p:nvGraphicFramePr>
          <p:cNvPr id="317" name="Google Shape;317;p27"/>
          <p:cNvGraphicFramePr/>
          <p:nvPr/>
        </p:nvGraphicFramePr>
        <p:xfrm>
          <a:off x="1040000" y="1901875"/>
          <a:ext cx="3000000" cy="3000000"/>
        </p:xfrm>
        <a:graphic>
          <a:graphicData uri="http://schemas.openxmlformats.org/drawingml/2006/table">
            <a:tbl>
              <a:tblPr>
                <a:noFill/>
                <a:tableStyleId>{3679DF29-FAAA-4D21-A2F3-C8C046359540}</a:tableStyleId>
              </a:tblPr>
              <a:tblGrid>
                <a:gridCol w="1037700"/>
                <a:gridCol w="1004875"/>
                <a:gridCol w="937450"/>
              </a:tblGrid>
              <a:tr h="292175">
                <a:tc>
                  <a:txBody>
                    <a:bodyPr/>
                    <a:lstStyle/>
                    <a:p>
                      <a:pPr indent="0" lvl="0" marL="0" rtl="0" algn="ctr">
                        <a:spcBef>
                          <a:spcPts val="0"/>
                        </a:spcBef>
                        <a:spcAft>
                          <a:spcPts val="0"/>
                        </a:spcAft>
                        <a:buNone/>
                      </a:pPr>
                      <a:r>
                        <a:rPr lang="en"/>
                        <a:t>T = 60</a:t>
                      </a:r>
                      <a:endParaRPr/>
                    </a:p>
                  </a:txBody>
                  <a:tcPr marT="91425" marB="91425" marR="91425" marL="91425"/>
                </a:tc>
                <a:tc>
                  <a:txBody>
                    <a:bodyPr/>
                    <a:lstStyle/>
                    <a:p>
                      <a:pPr indent="0" lvl="0" marL="0" rtl="0" algn="ctr">
                        <a:spcBef>
                          <a:spcPts val="0"/>
                        </a:spcBef>
                        <a:spcAft>
                          <a:spcPts val="0"/>
                        </a:spcAft>
                        <a:buNone/>
                      </a:pPr>
                      <a:r>
                        <a:rPr lang="en"/>
                        <a:t>T = 100</a:t>
                      </a:r>
                      <a:endParaRPr/>
                    </a:p>
                  </a:txBody>
                  <a:tcPr marT="91425" marB="91425" marR="91425" marL="91425"/>
                </a:tc>
                <a:tc>
                  <a:txBody>
                    <a:bodyPr/>
                    <a:lstStyle/>
                    <a:p>
                      <a:pPr indent="0" lvl="0" marL="0" rtl="0" algn="ctr">
                        <a:spcBef>
                          <a:spcPts val="0"/>
                        </a:spcBef>
                        <a:spcAft>
                          <a:spcPts val="0"/>
                        </a:spcAft>
                        <a:buNone/>
                      </a:pPr>
                      <a:r>
                        <a:rPr lang="en"/>
                        <a:t>T =150</a:t>
                      </a:r>
                      <a:endParaRPr/>
                    </a:p>
                  </a:txBody>
                  <a:tcPr marT="91425" marB="91425" marR="91425" marL="91425"/>
                </a:tc>
              </a:tr>
            </a:tbl>
          </a:graphicData>
        </a:graphic>
      </p:graphicFrame>
      <p:graphicFrame>
        <p:nvGraphicFramePr>
          <p:cNvPr id="318" name="Google Shape;318;p27"/>
          <p:cNvGraphicFramePr/>
          <p:nvPr/>
        </p:nvGraphicFramePr>
        <p:xfrm>
          <a:off x="106175" y="1505675"/>
          <a:ext cx="3000000" cy="3000000"/>
        </p:xfrm>
        <a:graphic>
          <a:graphicData uri="http://schemas.openxmlformats.org/drawingml/2006/table">
            <a:tbl>
              <a:tblPr>
                <a:noFill/>
                <a:tableStyleId>{3679DF29-FAAA-4D21-A2F3-C8C046359540}</a:tableStyleId>
              </a:tblPr>
              <a:tblGrid>
                <a:gridCol w="933825"/>
              </a:tblGrid>
              <a:tr h="782900">
                <a:tc>
                  <a:txBody>
                    <a:bodyPr/>
                    <a:lstStyle/>
                    <a:p>
                      <a:pPr indent="0" lvl="0" marL="0" rtl="0" algn="ctr">
                        <a:spcBef>
                          <a:spcPts val="0"/>
                        </a:spcBef>
                        <a:spcAft>
                          <a:spcPts val="0"/>
                        </a:spcAft>
                        <a:buNone/>
                      </a:pPr>
                      <a:r>
                        <a:rPr lang="en"/>
                        <a:t>Network Size</a:t>
                      </a:r>
                      <a:endParaRPr/>
                    </a:p>
                  </a:txBody>
                  <a:tcPr marT="91425" marB="91425" marR="91425" marL="91425"/>
                </a:tc>
              </a:tr>
            </a:tbl>
          </a:graphicData>
        </a:graphic>
      </p:graphicFrame>
      <p:graphicFrame>
        <p:nvGraphicFramePr>
          <p:cNvPr id="319" name="Google Shape;319;p27"/>
          <p:cNvGraphicFramePr/>
          <p:nvPr/>
        </p:nvGraphicFramePr>
        <p:xfrm>
          <a:off x="1040000" y="1505675"/>
          <a:ext cx="3000000" cy="3000000"/>
        </p:xfrm>
        <a:graphic>
          <a:graphicData uri="http://schemas.openxmlformats.org/drawingml/2006/table">
            <a:tbl>
              <a:tblPr>
                <a:noFill/>
                <a:tableStyleId>{3679DF29-FAAA-4D21-A2F3-C8C046359540}</a:tableStyleId>
              </a:tblPr>
              <a:tblGrid>
                <a:gridCol w="2980025"/>
              </a:tblGrid>
              <a:tr h="381000">
                <a:tc>
                  <a:txBody>
                    <a:bodyPr/>
                    <a:lstStyle/>
                    <a:p>
                      <a:pPr indent="0" lvl="0" marL="0" rtl="0" algn="ctr">
                        <a:spcBef>
                          <a:spcPts val="0"/>
                        </a:spcBef>
                        <a:spcAft>
                          <a:spcPts val="0"/>
                        </a:spcAft>
                        <a:buNone/>
                      </a:pPr>
                      <a:r>
                        <a:rPr lang="en"/>
                        <a:t>Network Throughput Ratio</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8"/>
          <p:cNvSpPr txBox="1"/>
          <p:nvPr/>
        </p:nvSpPr>
        <p:spPr>
          <a:xfrm>
            <a:off x="772500" y="1393263"/>
            <a:ext cx="7599000" cy="12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Nunito"/>
                <a:ea typeface="Nunito"/>
                <a:cs typeface="Nunito"/>
                <a:sym typeface="Nunito"/>
              </a:rPr>
              <a:t>Given a </a:t>
            </a:r>
            <a:r>
              <a:rPr b="1" lang="en" sz="2000">
                <a:solidFill>
                  <a:srgbClr val="741B47"/>
                </a:solidFill>
                <a:latin typeface="Nunito"/>
                <a:ea typeface="Nunito"/>
                <a:cs typeface="Nunito"/>
                <a:sym typeface="Nunito"/>
              </a:rPr>
              <a:t>set of stationary sensor nodes V</a:t>
            </a:r>
            <a:r>
              <a:rPr lang="en" sz="2000">
                <a:latin typeface="Nunito"/>
                <a:ea typeface="Nunito"/>
                <a:cs typeface="Nunito"/>
                <a:sym typeface="Nunito"/>
              </a:rPr>
              <a:t> forming a network G(V,E) spread randomly over an area with each sensor powered by a rechargeabl</a:t>
            </a:r>
            <a:r>
              <a:rPr lang="en" sz="2000">
                <a:latin typeface="Nunito"/>
                <a:ea typeface="Nunito"/>
                <a:cs typeface="Nunito"/>
                <a:sym typeface="Nunito"/>
              </a:rPr>
              <a:t>e battery with a</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definite capacity.</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p:txBody>
      </p:sp>
      <p:pic>
        <p:nvPicPr>
          <p:cNvPr id="325" name="Google Shape;325;p28"/>
          <p:cNvPicPr preferRelativeResize="0"/>
          <p:nvPr/>
        </p:nvPicPr>
        <p:blipFill>
          <a:blip r:embed="rId3">
            <a:alphaModFix/>
          </a:blip>
          <a:stretch>
            <a:fillRect/>
          </a:stretch>
        </p:blipFill>
        <p:spPr>
          <a:xfrm>
            <a:off x="5101600" y="2102575"/>
            <a:ext cx="3636275" cy="2471200"/>
          </a:xfrm>
          <a:prstGeom prst="rect">
            <a:avLst/>
          </a:prstGeom>
          <a:noFill/>
          <a:ln>
            <a:noFill/>
          </a:ln>
        </p:spPr>
      </p:pic>
      <p:sp>
        <p:nvSpPr>
          <p:cNvPr id="326" name="Google Shape;326;p28"/>
          <p:cNvSpPr txBox="1"/>
          <p:nvPr/>
        </p:nvSpPr>
        <p:spPr>
          <a:xfrm>
            <a:off x="772500" y="2712725"/>
            <a:ext cx="4185900" cy="17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Nunito"/>
                <a:ea typeface="Nunito"/>
                <a:cs typeface="Nunito"/>
                <a:sym typeface="Nunito"/>
              </a:rPr>
              <a:t>The optimization problem in G is to minimize the total tour length to completely collect the data in the network. </a:t>
            </a:r>
            <a:endParaRPr/>
          </a:p>
        </p:txBody>
      </p:sp>
      <p:sp>
        <p:nvSpPr>
          <p:cNvPr id="327" name="Google Shape;327;p28"/>
          <p:cNvSpPr txBox="1"/>
          <p:nvPr/>
        </p:nvSpPr>
        <p:spPr>
          <a:xfrm>
            <a:off x="5051338" y="4573775"/>
            <a:ext cx="37368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Source:http://jpinfotech.blogspot.in/2014/08/secure-and-efficient-data-transmission.html</a:t>
            </a:r>
            <a:endParaRPr sz="1000"/>
          </a:p>
        </p:txBody>
      </p:sp>
      <p:sp>
        <p:nvSpPr>
          <p:cNvPr id="328" name="Google Shape;328;p28"/>
          <p:cNvSpPr txBox="1"/>
          <p:nvPr/>
        </p:nvSpPr>
        <p:spPr>
          <a:xfrm>
            <a:off x="772500" y="563425"/>
            <a:ext cx="32607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434343"/>
                </a:solidFill>
              </a:rPr>
              <a:t>Current</a:t>
            </a:r>
            <a:r>
              <a:rPr lang="en" sz="3000" u="sng">
                <a:solidFill>
                  <a:srgbClr val="434343"/>
                </a:solidFill>
              </a:rPr>
              <a:t> Work</a:t>
            </a:r>
            <a:r>
              <a:rPr lang="en" sz="3000">
                <a:solidFill>
                  <a:srgbClr val="434343"/>
                </a:solidFill>
              </a:rPr>
              <a:t> :</a:t>
            </a:r>
            <a:endParaRPr sz="30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9"/>
          <p:cNvSpPr txBox="1"/>
          <p:nvPr/>
        </p:nvSpPr>
        <p:spPr>
          <a:xfrm>
            <a:off x="663375" y="773000"/>
            <a:ext cx="7345200" cy="3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Network Model</a:t>
            </a:r>
            <a:r>
              <a:rPr b="1" lang="en" sz="1600"/>
              <a:t>:</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lnSpc>
                <a:spcPct val="150000"/>
              </a:lnSpc>
              <a:spcBef>
                <a:spcPts val="0"/>
              </a:spcBef>
              <a:spcAft>
                <a:spcPts val="0"/>
              </a:spcAft>
              <a:buNone/>
            </a:pPr>
            <a:r>
              <a:rPr lang="en"/>
              <a:t>We consider a wireless sensor network G = (V u E), where V is set of n homogeneous sensors randomly deployed in a region ( 600 units X 600 units (For testing purpose))  and E being the edges between the sensors if they fall in communication range R.</a:t>
            </a:r>
            <a:endParaRPr/>
          </a:p>
          <a:p>
            <a:pPr indent="0" lvl="0" marL="0" rtl="0" algn="l">
              <a:lnSpc>
                <a:spcPct val="150000"/>
              </a:lnSpc>
              <a:spcBef>
                <a:spcPts val="0"/>
              </a:spcBef>
              <a:spcAft>
                <a:spcPts val="0"/>
              </a:spcAft>
              <a:buNone/>
            </a:pPr>
            <a:r>
              <a:rPr lang="en"/>
              <a:t>Each sensor is associated with Energy (e</a:t>
            </a:r>
            <a:r>
              <a:rPr baseline="-25000" lang="en"/>
              <a:t>i </a:t>
            </a:r>
            <a:r>
              <a:rPr lang="en"/>
              <a:t>) and Data ( d</a:t>
            </a:r>
            <a:r>
              <a:rPr baseline="-25000" lang="en"/>
              <a:t>i</a:t>
            </a:r>
            <a:r>
              <a:rPr lang="en"/>
              <a:t> ). Data </a:t>
            </a:r>
            <a:r>
              <a:rPr lang="en"/>
              <a:t>transmission</a:t>
            </a:r>
            <a:r>
              <a:rPr lang="en"/>
              <a:t> rate is T</a:t>
            </a:r>
            <a:r>
              <a:rPr baseline="-25000" lang="en"/>
              <a:t>r. </a:t>
            </a:r>
            <a:r>
              <a:rPr lang="en"/>
              <a:t>The amount of energy spent while transmitting the data is proportional. It will require the same number units of energy required to transmit data as the number of units of data.</a:t>
            </a:r>
            <a:endParaRPr/>
          </a:p>
          <a:p>
            <a:pPr indent="0" lvl="0" marL="0" rtl="0" algn="l">
              <a:lnSpc>
                <a:spcPct val="150000"/>
              </a:lnSpc>
              <a:spcBef>
                <a:spcPts val="0"/>
              </a:spcBef>
              <a:spcAft>
                <a:spcPts val="0"/>
              </a:spcAft>
              <a:buNone/>
            </a:pPr>
            <a:r>
              <a:rPr lang="en"/>
              <a:t>Speed of Mobile Sink is given by S</a:t>
            </a:r>
            <a:r>
              <a:rPr baseline="-25000" lang="en"/>
              <a:t>ms. </a:t>
            </a:r>
            <a:r>
              <a:rPr lang="en"/>
              <a:t>It is constant.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0"/>
          <p:cNvSpPr txBox="1"/>
          <p:nvPr/>
        </p:nvSpPr>
        <p:spPr>
          <a:xfrm>
            <a:off x="557625" y="767325"/>
            <a:ext cx="7595100" cy="3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Assumptions</a:t>
            </a:r>
            <a:r>
              <a:rPr b="1" lang="en" sz="1600"/>
              <a:t>:</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317500" lvl="0" marL="457200" rtl="0" algn="l">
              <a:lnSpc>
                <a:spcPct val="150000"/>
              </a:lnSpc>
              <a:spcBef>
                <a:spcPts val="0"/>
              </a:spcBef>
              <a:spcAft>
                <a:spcPts val="0"/>
              </a:spcAft>
              <a:buSzPts val="1400"/>
              <a:buAutoNum type="arabicPeriod"/>
            </a:pPr>
            <a:r>
              <a:rPr lang="en"/>
              <a:t>Multi-hop data transfer is allowed in the network.</a:t>
            </a:r>
            <a:endParaRPr/>
          </a:p>
          <a:p>
            <a:pPr indent="-317500" lvl="0" marL="457200" rtl="0" algn="l">
              <a:lnSpc>
                <a:spcPct val="150000"/>
              </a:lnSpc>
              <a:spcBef>
                <a:spcPts val="0"/>
              </a:spcBef>
              <a:spcAft>
                <a:spcPts val="0"/>
              </a:spcAft>
              <a:buSzPts val="1400"/>
              <a:buAutoNum type="arabicPeriod"/>
            </a:pPr>
            <a:r>
              <a:rPr lang="en"/>
              <a:t>Time has to be minimized to gather all the data presented by the network.</a:t>
            </a:r>
            <a:endParaRPr/>
          </a:p>
          <a:p>
            <a:pPr indent="-317500" lvl="0" marL="457200" rtl="0" algn="l">
              <a:lnSpc>
                <a:spcPct val="150000"/>
              </a:lnSpc>
              <a:spcBef>
                <a:spcPts val="0"/>
              </a:spcBef>
              <a:spcAft>
                <a:spcPts val="0"/>
              </a:spcAft>
              <a:buSzPts val="1400"/>
              <a:buAutoNum type="arabicPeriod"/>
            </a:pPr>
            <a:r>
              <a:rPr lang="en"/>
              <a:t>Cluster heads are characterized as pickup points for mobile sink to collect data.</a:t>
            </a:r>
            <a:endParaRPr/>
          </a:p>
          <a:p>
            <a:pPr indent="-317500" lvl="0" marL="457200" rtl="0" algn="l">
              <a:lnSpc>
                <a:spcPct val="150000"/>
              </a:lnSpc>
              <a:spcBef>
                <a:spcPts val="0"/>
              </a:spcBef>
              <a:spcAft>
                <a:spcPts val="0"/>
              </a:spcAft>
              <a:buSzPts val="1400"/>
              <a:buAutoNum type="arabicPeriod"/>
            </a:pPr>
            <a:r>
              <a:rPr lang="en"/>
              <a:t>No data gathering is performed while travelling.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1"/>
          <p:cNvSpPr txBox="1"/>
          <p:nvPr/>
        </p:nvSpPr>
        <p:spPr>
          <a:xfrm>
            <a:off x="740275" y="311500"/>
            <a:ext cx="3605400" cy="5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Some sample results:</a:t>
            </a:r>
            <a:endParaRPr b="1" sz="1800"/>
          </a:p>
        </p:txBody>
      </p:sp>
      <p:pic>
        <p:nvPicPr>
          <p:cNvPr id="344" name="Google Shape;344;p31"/>
          <p:cNvPicPr preferRelativeResize="0"/>
          <p:nvPr/>
        </p:nvPicPr>
        <p:blipFill>
          <a:blip r:embed="rId3">
            <a:alphaModFix/>
          </a:blip>
          <a:stretch>
            <a:fillRect/>
          </a:stretch>
        </p:blipFill>
        <p:spPr>
          <a:xfrm>
            <a:off x="343250" y="1021575"/>
            <a:ext cx="4829175" cy="2009775"/>
          </a:xfrm>
          <a:prstGeom prst="rect">
            <a:avLst/>
          </a:prstGeom>
          <a:noFill/>
          <a:ln>
            <a:noFill/>
          </a:ln>
        </p:spPr>
      </p:pic>
      <p:pic>
        <p:nvPicPr>
          <p:cNvPr id="345" name="Google Shape;345;p31"/>
          <p:cNvPicPr preferRelativeResize="0"/>
          <p:nvPr/>
        </p:nvPicPr>
        <p:blipFill>
          <a:blip r:embed="rId4">
            <a:alphaModFix/>
          </a:blip>
          <a:stretch>
            <a:fillRect/>
          </a:stretch>
        </p:blipFill>
        <p:spPr>
          <a:xfrm>
            <a:off x="343250" y="3031350"/>
            <a:ext cx="3050500" cy="2228850"/>
          </a:xfrm>
          <a:prstGeom prst="rect">
            <a:avLst/>
          </a:prstGeom>
          <a:noFill/>
          <a:ln>
            <a:noFill/>
          </a:ln>
        </p:spPr>
      </p:pic>
      <p:pic>
        <p:nvPicPr>
          <p:cNvPr id="346" name="Google Shape;346;p31"/>
          <p:cNvPicPr preferRelativeResize="0"/>
          <p:nvPr/>
        </p:nvPicPr>
        <p:blipFill>
          <a:blip r:embed="rId5">
            <a:alphaModFix/>
          </a:blip>
          <a:stretch>
            <a:fillRect/>
          </a:stretch>
        </p:blipFill>
        <p:spPr>
          <a:xfrm>
            <a:off x="5172425" y="782575"/>
            <a:ext cx="3528250" cy="417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688600" y="552475"/>
            <a:ext cx="2302800" cy="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r>
              <a:rPr b="1" lang="en"/>
              <a:t> :</a:t>
            </a:r>
            <a:endParaRPr b="1"/>
          </a:p>
        </p:txBody>
      </p:sp>
      <p:sp>
        <p:nvSpPr>
          <p:cNvPr id="94" name="Google Shape;94;p14"/>
          <p:cNvSpPr txBox="1"/>
          <p:nvPr>
            <p:ph idx="1" type="subTitle"/>
          </p:nvPr>
        </p:nvSpPr>
        <p:spPr>
          <a:xfrm>
            <a:off x="560900" y="1323050"/>
            <a:ext cx="8079300" cy="28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solidFill>
                  <a:schemeClr val="hlink"/>
                </a:solidFill>
                <a:hlinkClick action="ppaction://hlinksldjump" r:id="rId3"/>
              </a:rPr>
              <a:t>Title</a:t>
            </a:r>
            <a:r>
              <a:rPr b="1" lang="en" sz="3000">
                <a:solidFill>
                  <a:schemeClr val="hlink"/>
                </a:solidFill>
                <a:uFill>
                  <a:noFill/>
                </a:uFill>
                <a:hlinkClick action="ppaction://hlinksldjump" r:id="rId4"/>
              </a:rPr>
              <a:t> : </a:t>
            </a:r>
            <a:r>
              <a:rPr lang="en" sz="3000">
                <a:solidFill>
                  <a:schemeClr val="hlink"/>
                </a:solidFill>
                <a:uFill>
                  <a:noFill/>
                </a:uFill>
                <a:hlinkClick action="ppaction://hlinksldjump" r:id="rId5"/>
              </a:rPr>
              <a:t>Delay-Tolerant Data Gathering in Energy Harvesting Sensor Network With a Mobile Sink. (</a:t>
            </a:r>
            <a:r>
              <a:rPr i="1" lang="en" sz="3000">
                <a:solidFill>
                  <a:schemeClr val="hlink"/>
                </a:solidFill>
                <a:uFill>
                  <a:noFill/>
                </a:uFill>
                <a:hlinkClick action="ppaction://hlinksldjump" r:id="rId6"/>
              </a:rPr>
              <a:t>2012</a:t>
            </a:r>
            <a:r>
              <a:rPr lang="en" sz="3000">
                <a:solidFill>
                  <a:schemeClr val="hlink"/>
                </a:solidFill>
                <a:uFill>
                  <a:noFill/>
                </a:uFill>
                <a:hlinkClick action="ppaction://hlinksldjump" r:id="rId7"/>
              </a:rPr>
              <a:t>)</a:t>
            </a:r>
            <a:endParaRPr sz="3000"/>
          </a:p>
          <a:p>
            <a:pPr indent="0" lvl="0" marL="0" rtl="0" algn="l">
              <a:spcBef>
                <a:spcPts val="0"/>
              </a:spcBef>
              <a:spcAft>
                <a:spcPts val="0"/>
              </a:spcAft>
              <a:buNone/>
            </a:pPr>
            <a:r>
              <a:rPr lang="en" sz="3000" u="sng">
                <a:solidFill>
                  <a:schemeClr val="hlink"/>
                </a:solidFill>
                <a:hlinkClick action="ppaction://hlinksldjump" r:id="rId8"/>
              </a:rPr>
              <a:t>	</a:t>
            </a:r>
            <a:endParaRPr sz="3000"/>
          </a:p>
          <a:p>
            <a:pPr indent="0" lvl="0" marL="0" rtl="0" algn="l">
              <a:spcBef>
                <a:spcPts val="0"/>
              </a:spcBef>
              <a:spcAft>
                <a:spcPts val="0"/>
              </a:spcAft>
              <a:buNone/>
            </a:pPr>
            <a:r>
              <a:rPr b="1" lang="en" sz="3000" u="sng">
                <a:solidFill>
                  <a:schemeClr val="hlink"/>
                </a:solidFill>
                <a:hlinkClick action="ppaction://hlinksldjump" r:id="rId9"/>
              </a:rPr>
              <a:t>Authors</a:t>
            </a:r>
            <a:r>
              <a:rPr b="1" lang="en" sz="3000">
                <a:solidFill>
                  <a:schemeClr val="hlink"/>
                </a:solidFill>
                <a:uFill>
                  <a:noFill/>
                </a:uFill>
                <a:hlinkClick action="ppaction://hlinksldjump" r:id="rId10"/>
              </a:rPr>
              <a:t> </a:t>
            </a:r>
            <a:r>
              <a:rPr b="1" lang="en" sz="3000">
                <a:solidFill>
                  <a:schemeClr val="hlink"/>
                </a:solidFill>
                <a:uFill>
                  <a:noFill/>
                </a:uFill>
                <a:hlinkClick action="ppaction://hlinksldjump" r:id="rId11"/>
              </a:rPr>
              <a:t>:</a:t>
            </a:r>
            <a:r>
              <a:rPr lang="en" sz="3000">
                <a:solidFill>
                  <a:schemeClr val="hlink"/>
                </a:solidFill>
                <a:uFill>
                  <a:noFill/>
                </a:uFill>
                <a:hlinkClick action="ppaction://hlinksldjump" r:id="rId12"/>
              </a:rPr>
              <a:t>  </a:t>
            </a:r>
            <a:r>
              <a:rPr i="1" lang="en" sz="3000">
                <a:solidFill>
                  <a:schemeClr val="hlink"/>
                </a:solidFill>
                <a:uFill>
                  <a:noFill/>
                </a:uFill>
                <a:hlinkClick action="ppaction://hlinksldjump" r:id="rId13"/>
              </a:rPr>
              <a:t>Xiaojiang Ren, </a:t>
            </a:r>
            <a:r>
              <a:rPr i="1" lang="en" sz="3000">
                <a:solidFill>
                  <a:schemeClr val="hlink"/>
                </a:solidFill>
                <a:uFill>
                  <a:noFill/>
                </a:uFill>
                <a:hlinkClick action="ppaction://hlinksldjump" r:id="rId14"/>
              </a:rPr>
              <a:t>Weifa</a:t>
            </a:r>
            <a:r>
              <a:rPr i="1" lang="en" sz="3000">
                <a:solidFill>
                  <a:schemeClr val="hlink"/>
                </a:solidFill>
                <a:uFill>
                  <a:noFill/>
                </a:uFill>
                <a:hlinkClick action="ppaction://hlinksldjump" r:id="rId15"/>
              </a:rPr>
              <a:t> Liang</a:t>
            </a:r>
            <a:endParaRPr i="1" sz="3000"/>
          </a:p>
          <a:p>
            <a:pPr indent="0" lvl="0" marL="0" rtl="0" algn="l">
              <a:spcBef>
                <a:spcPts val="0"/>
              </a:spcBef>
              <a:spcAft>
                <a:spcPts val="0"/>
              </a:spcAft>
              <a:buNone/>
            </a:pPr>
            <a:r>
              <a:rPr i="1" lang="en" sz="1800"/>
              <a:t> </a:t>
            </a:r>
            <a:endParaRPr sz="1800"/>
          </a:p>
          <a:p>
            <a:pPr indent="0" lvl="0" marL="0" rtl="0" algn="l">
              <a:spcBef>
                <a:spcPts val="0"/>
              </a:spcBef>
              <a:spcAft>
                <a:spcPts val="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32"/>
          <p:cNvPicPr preferRelativeResize="0"/>
          <p:nvPr/>
        </p:nvPicPr>
        <p:blipFill>
          <a:blip r:embed="rId3">
            <a:alphaModFix/>
          </a:blip>
          <a:stretch>
            <a:fillRect/>
          </a:stretch>
        </p:blipFill>
        <p:spPr>
          <a:xfrm>
            <a:off x="442250" y="234575"/>
            <a:ext cx="8549352" cy="468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3"/>
          <p:cNvSpPr txBox="1"/>
          <p:nvPr/>
        </p:nvSpPr>
        <p:spPr>
          <a:xfrm>
            <a:off x="644150" y="782600"/>
            <a:ext cx="7402800" cy="390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t>Approach for forming Clusters</a:t>
            </a:r>
            <a:r>
              <a:rPr lang="en" sz="1600"/>
              <a:t>:</a:t>
            </a:r>
            <a:endParaRPr sz="1600"/>
          </a:p>
          <a:p>
            <a:pPr indent="0" lvl="0" marL="0" rtl="0" algn="just">
              <a:lnSpc>
                <a:spcPct val="115000"/>
              </a:lnSpc>
              <a:spcBef>
                <a:spcPts val="0"/>
              </a:spcBef>
              <a:spcAft>
                <a:spcPts val="0"/>
              </a:spcAft>
              <a:buNone/>
            </a:pPr>
            <a:r>
              <a:t/>
            </a:r>
            <a:endParaRPr sz="1600"/>
          </a:p>
          <a:p>
            <a:pPr indent="-228600" lvl="0" marL="0" rtl="0" algn="just">
              <a:lnSpc>
                <a:spcPct val="115000"/>
              </a:lnSpc>
              <a:spcBef>
                <a:spcPts val="0"/>
              </a:spcBef>
              <a:spcAft>
                <a:spcPts val="0"/>
              </a:spcAft>
              <a:buNone/>
            </a:pPr>
            <a:r>
              <a:rPr lang="en" sz="1600"/>
              <a:t>·     </a:t>
            </a:r>
            <a:r>
              <a:rPr lang="en" sz="1300"/>
              <a:t>Calculated the ratio of Energy/Data ( e</a:t>
            </a:r>
            <a:r>
              <a:rPr baseline="-25000" lang="en" sz="1300"/>
              <a:t>i</a:t>
            </a:r>
            <a:r>
              <a:rPr lang="en" sz="1300"/>
              <a:t> / </a:t>
            </a:r>
            <a:r>
              <a:rPr lang="en" sz="1300"/>
              <a:t>d</a:t>
            </a:r>
            <a:r>
              <a:rPr baseline="-25000" lang="en" sz="1300"/>
              <a:t>i</a:t>
            </a:r>
            <a:r>
              <a:rPr baseline="-25000" lang="en" sz="1300"/>
              <a:t> </a:t>
            </a:r>
            <a:r>
              <a:rPr lang="en" sz="1300"/>
              <a:t>) for each sensor node to form a Ratio array.</a:t>
            </a:r>
            <a:endParaRPr sz="1300"/>
          </a:p>
          <a:p>
            <a:pPr indent="-228600" lvl="0" marL="0" rtl="0" algn="just">
              <a:lnSpc>
                <a:spcPct val="115000"/>
              </a:lnSpc>
              <a:spcBef>
                <a:spcPts val="0"/>
              </a:spcBef>
              <a:spcAft>
                <a:spcPts val="0"/>
              </a:spcAft>
              <a:buNone/>
            </a:pPr>
            <a:r>
              <a:rPr lang="en" sz="1300"/>
              <a:t>·      Sorted the array in descending order.</a:t>
            </a:r>
            <a:endParaRPr sz="1300"/>
          </a:p>
          <a:p>
            <a:pPr indent="-228600" lvl="0" marL="0" rtl="0" algn="just">
              <a:lnSpc>
                <a:spcPct val="115000"/>
              </a:lnSpc>
              <a:spcBef>
                <a:spcPts val="0"/>
              </a:spcBef>
              <a:spcAft>
                <a:spcPts val="0"/>
              </a:spcAft>
              <a:buNone/>
            </a:pPr>
            <a:r>
              <a:rPr lang="en" sz="1300"/>
              <a:t>·      Picked up the first element and then checked energy condition</a:t>
            </a:r>
            <a:endParaRPr sz="1300"/>
          </a:p>
          <a:p>
            <a:pPr indent="0" lvl="0" marL="1371600" rtl="0" algn="just">
              <a:lnSpc>
                <a:spcPct val="115000"/>
              </a:lnSpc>
              <a:spcBef>
                <a:spcPts val="0"/>
              </a:spcBef>
              <a:spcAft>
                <a:spcPts val="0"/>
              </a:spcAft>
              <a:buNone/>
            </a:pPr>
            <a:r>
              <a:rPr lang="en" sz="1300"/>
              <a:t>e</a:t>
            </a:r>
            <a:r>
              <a:rPr baseline="-25000" lang="en" sz="1300"/>
              <a:t>i</a:t>
            </a:r>
            <a:r>
              <a:rPr lang="en" sz="1300"/>
              <a:t> – d</a:t>
            </a:r>
            <a:r>
              <a:rPr baseline="-25000" lang="en" sz="1300"/>
              <a:t>i </a:t>
            </a:r>
            <a:r>
              <a:rPr lang="en" sz="1300"/>
              <a:t>&gt;= 0</a:t>
            </a:r>
            <a:endParaRPr sz="1300"/>
          </a:p>
          <a:p>
            <a:pPr indent="0" lvl="0" marL="0" rtl="0" algn="just">
              <a:lnSpc>
                <a:spcPct val="115000"/>
              </a:lnSpc>
              <a:spcBef>
                <a:spcPts val="0"/>
              </a:spcBef>
              <a:spcAft>
                <a:spcPts val="0"/>
              </a:spcAft>
              <a:buNone/>
            </a:pPr>
            <a:r>
              <a:rPr lang="en" sz="1300"/>
              <a:t>      	If it </a:t>
            </a:r>
            <a:r>
              <a:rPr lang="en" sz="1300"/>
              <a:t>satisfies</a:t>
            </a:r>
            <a:r>
              <a:rPr lang="en" sz="1300"/>
              <a:t> this condition add it to a new path.</a:t>
            </a:r>
            <a:endParaRPr sz="1300"/>
          </a:p>
          <a:p>
            <a:pPr indent="-228600" lvl="0" marL="0" rtl="0" algn="just">
              <a:lnSpc>
                <a:spcPct val="115000"/>
              </a:lnSpc>
              <a:spcBef>
                <a:spcPts val="0"/>
              </a:spcBef>
              <a:spcAft>
                <a:spcPts val="0"/>
              </a:spcAft>
              <a:buNone/>
            </a:pPr>
            <a:r>
              <a:rPr lang="en" sz="1300"/>
              <a:t>·      Picked the neighbour of the first element and then checked it energy condition. The parent element should be able to </a:t>
            </a:r>
            <a:r>
              <a:rPr lang="en" sz="1300"/>
              <a:t>transfer</a:t>
            </a:r>
            <a:r>
              <a:rPr lang="en" sz="1300"/>
              <a:t> data from all its children so for any parent element in a path i.e.</a:t>
            </a:r>
            <a:endParaRPr sz="1300"/>
          </a:p>
          <a:p>
            <a:pPr indent="0" lvl="0" marL="1371600" rtl="0" algn="just">
              <a:lnSpc>
                <a:spcPct val="115000"/>
              </a:lnSpc>
              <a:spcBef>
                <a:spcPts val="0"/>
              </a:spcBef>
              <a:spcAft>
                <a:spcPts val="0"/>
              </a:spcAft>
              <a:buNone/>
            </a:pPr>
            <a:r>
              <a:rPr lang="en" sz="1300"/>
              <a:t>E</a:t>
            </a:r>
            <a:r>
              <a:rPr baseline="-25000" lang="en" sz="1300"/>
              <a:t>parent</a:t>
            </a:r>
            <a:r>
              <a:rPr lang="en" sz="1300"/>
              <a:t> – D</a:t>
            </a:r>
            <a:r>
              <a:rPr baseline="-25000" lang="en" sz="1300"/>
              <a:t>children </a:t>
            </a:r>
            <a:r>
              <a:rPr lang="en" sz="1300"/>
              <a:t>– D</a:t>
            </a:r>
            <a:r>
              <a:rPr baseline="-25000" lang="en" sz="1300"/>
              <a:t>parent </a:t>
            </a:r>
            <a:r>
              <a:rPr lang="en" sz="1300"/>
              <a:t>&gt;= 0</a:t>
            </a:r>
            <a:endParaRPr sz="1300"/>
          </a:p>
          <a:p>
            <a:pPr indent="0" lvl="0" marL="0" rtl="0" algn="just">
              <a:lnSpc>
                <a:spcPct val="115000"/>
              </a:lnSpc>
              <a:spcBef>
                <a:spcPts val="0"/>
              </a:spcBef>
              <a:spcAft>
                <a:spcPts val="0"/>
              </a:spcAft>
              <a:buNone/>
            </a:pPr>
            <a:r>
              <a:rPr lang="en" sz="1300"/>
              <a:t>Also for current child node</a:t>
            </a:r>
            <a:endParaRPr sz="1300"/>
          </a:p>
          <a:p>
            <a:pPr indent="0" lvl="0" marL="0" rtl="0" algn="just">
              <a:lnSpc>
                <a:spcPct val="115000"/>
              </a:lnSpc>
              <a:spcBef>
                <a:spcPts val="0"/>
              </a:spcBef>
              <a:spcAft>
                <a:spcPts val="0"/>
              </a:spcAft>
              <a:buNone/>
            </a:pPr>
            <a:r>
              <a:rPr lang="en" sz="1300"/>
              <a:t>                	E</a:t>
            </a:r>
            <a:r>
              <a:rPr baseline="-25000" lang="en" sz="1300"/>
              <a:t>child</a:t>
            </a:r>
            <a:r>
              <a:rPr lang="en" sz="1300"/>
              <a:t> – D</a:t>
            </a:r>
            <a:r>
              <a:rPr baseline="-25000" lang="en" sz="1300"/>
              <a:t>child</a:t>
            </a:r>
            <a:r>
              <a:rPr lang="en" sz="1300"/>
              <a:t> &gt;= 0</a:t>
            </a:r>
            <a:endParaRPr sz="1300"/>
          </a:p>
          <a:p>
            <a:pPr indent="-228600" lvl="0" marL="0" rtl="0" algn="just">
              <a:lnSpc>
                <a:spcPct val="115000"/>
              </a:lnSpc>
              <a:spcBef>
                <a:spcPts val="0"/>
              </a:spcBef>
              <a:spcAft>
                <a:spcPts val="0"/>
              </a:spcAft>
              <a:buNone/>
            </a:pPr>
            <a:r>
              <a:rPr lang="en" sz="1300"/>
              <a:t>·      The basic idea of this algorithm comes from Depth First Search (DFS).</a:t>
            </a:r>
            <a:r>
              <a:rPr lang="en" sz="1600"/>
              <a:t> </a:t>
            </a:r>
            <a:endParaRPr sz="1600"/>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4"/>
          <p:cNvSpPr txBox="1"/>
          <p:nvPr/>
        </p:nvSpPr>
        <p:spPr>
          <a:xfrm>
            <a:off x="1153675" y="3830250"/>
            <a:ext cx="6143400" cy="109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t>Cluster Graph : After reducing the graph into cluster of nodes with each cluster head shown as a red dot and children of cluster head as blue dots.</a:t>
            </a:r>
            <a:endParaRPr sz="1200"/>
          </a:p>
          <a:p>
            <a:pPr indent="0" lvl="0" marL="0" rtl="0" algn="l">
              <a:spcBef>
                <a:spcPts val="0"/>
              </a:spcBef>
              <a:spcAft>
                <a:spcPts val="0"/>
              </a:spcAft>
              <a:buNone/>
            </a:pPr>
            <a:r>
              <a:t/>
            </a:r>
            <a:endParaRPr/>
          </a:p>
        </p:txBody>
      </p:sp>
      <p:pic>
        <p:nvPicPr>
          <p:cNvPr id="362" name="Google Shape;362;p34"/>
          <p:cNvPicPr preferRelativeResize="0"/>
          <p:nvPr/>
        </p:nvPicPr>
        <p:blipFill>
          <a:blip r:embed="rId3">
            <a:alphaModFix/>
          </a:blip>
          <a:stretch>
            <a:fillRect/>
          </a:stretch>
        </p:blipFill>
        <p:spPr>
          <a:xfrm>
            <a:off x="788350" y="392750"/>
            <a:ext cx="7134026" cy="3525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5"/>
          <p:cNvSpPr txBox="1"/>
          <p:nvPr/>
        </p:nvSpPr>
        <p:spPr>
          <a:xfrm>
            <a:off x="1014350" y="1599325"/>
            <a:ext cx="3288600" cy="273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Single hop</a:t>
            </a:r>
            <a:endParaRPr/>
          </a:p>
          <a:p>
            <a:pPr indent="-317500" lvl="0" marL="457200" rtl="0" algn="l">
              <a:spcBef>
                <a:spcPts val="0"/>
              </a:spcBef>
              <a:spcAft>
                <a:spcPts val="0"/>
              </a:spcAft>
              <a:buSzPts val="1400"/>
              <a:buAutoNum type="arabicPeriod"/>
            </a:pPr>
            <a:r>
              <a:rPr lang="en"/>
              <a:t>Time sensitive network</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No data gathering while travelling</a:t>
            </a:r>
            <a:endParaRPr/>
          </a:p>
          <a:p>
            <a:pPr indent="-317500" lvl="0" marL="457200" rtl="0" algn="l">
              <a:spcBef>
                <a:spcPts val="0"/>
              </a:spcBef>
              <a:spcAft>
                <a:spcPts val="0"/>
              </a:spcAft>
              <a:buSzPts val="1400"/>
              <a:buAutoNum type="arabicPeriod"/>
            </a:pPr>
            <a:r>
              <a:rPr lang="en"/>
              <a:t>Aim: Maximize data collection offered by network</a:t>
            </a:r>
            <a:endParaRPr/>
          </a:p>
          <a:p>
            <a:pPr indent="-317500" lvl="0" marL="457200" rtl="0" algn="l">
              <a:spcBef>
                <a:spcPts val="0"/>
              </a:spcBef>
              <a:spcAft>
                <a:spcPts val="0"/>
              </a:spcAft>
              <a:buSzPts val="1400"/>
              <a:buAutoNum type="arabicPeriod"/>
            </a:pPr>
            <a:r>
              <a:rPr lang="en"/>
              <a:t>Locations are explicitly defined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Applications: Forest fires, Crisis management.</a:t>
            </a:r>
            <a:endParaRPr/>
          </a:p>
        </p:txBody>
      </p:sp>
      <p:sp>
        <p:nvSpPr>
          <p:cNvPr id="368" name="Google Shape;368;p35"/>
          <p:cNvSpPr txBox="1"/>
          <p:nvPr/>
        </p:nvSpPr>
        <p:spPr>
          <a:xfrm>
            <a:off x="5051925" y="1599325"/>
            <a:ext cx="3861900" cy="258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Multi hop allowed</a:t>
            </a:r>
            <a:endParaRPr/>
          </a:p>
          <a:p>
            <a:pPr indent="-317500" lvl="0" marL="457200" rtl="0" algn="l">
              <a:spcBef>
                <a:spcPts val="0"/>
              </a:spcBef>
              <a:spcAft>
                <a:spcPts val="0"/>
              </a:spcAft>
              <a:buSzPts val="1400"/>
              <a:buAutoNum type="arabicPeriod"/>
            </a:pPr>
            <a:r>
              <a:rPr lang="en"/>
              <a:t>Data Gathering network with no time boundation</a:t>
            </a:r>
            <a:endParaRPr/>
          </a:p>
          <a:p>
            <a:pPr indent="-317500" lvl="0" marL="457200" rtl="0" algn="l">
              <a:spcBef>
                <a:spcPts val="0"/>
              </a:spcBef>
              <a:spcAft>
                <a:spcPts val="0"/>
              </a:spcAft>
              <a:buSzPts val="1400"/>
              <a:buAutoNum type="arabicPeriod"/>
            </a:pPr>
            <a:r>
              <a:rPr lang="en"/>
              <a:t>Data gathering possible while travelling</a:t>
            </a:r>
            <a:endParaRPr/>
          </a:p>
          <a:p>
            <a:pPr indent="-317500" lvl="0" marL="457200" rtl="0" algn="l">
              <a:spcBef>
                <a:spcPts val="0"/>
              </a:spcBef>
              <a:spcAft>
                <a:spcPts val="0"/>
              </a:spcAft>
              <a:buSzPts val="1400"/>
              <a:buAutoNum type="arabicPeriod"/>
            </a:pPr>
            <a:r>
              <a:rPr lang="en"/>
              <a:t>Aim: Minimize tour length to collect entire sensed data from all sensors..</a:t>
            </a:r>
            <a:endParaRPr/>
          </a:p>
          <a:p>
            <a:pPr indent="-317500" lvl="0" marL="457200" rtl="0" algn="l">
              <a:spcBef>
                <a:spcPts val="0"/>
              </a:spcBef>
              <a:spcAft>
                <a:spcPts val="0"/>
              </a:spcAft>
              <a:buSzPts val="1400"/>
              <a:buAutoNum type="arabicPeriod"/>
            </a:pPr>
            <a:r>
              <a:rPr lang="en"/>
              <a:t>Cluster heads are characterized as locations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Applications</a:t>
            </a:r>
            <a:r>
              <a:rPr lang="en"/>
              <a:t>: Habitat monitoring, Weather F</a:t>
            </a:r>
            <a:r>
              <a:rPr lang="en"/>
              <a:t>orecasting</a:t>
            </a:r>
            <a:endParaRPr/>
          </a:p>
        </p:txBody>
      </p:sp>
      <p:sp>
        <p:nvSpPr>
          <p:cNvPr id="369" name="Google Shape;369;p35"/>
          <p:cNvSpPr txBox="1"/>
          <p:nvPr/>
        </p:nvSpPr>
        <p:spPr>
          <a:xfrm>
            <a:off x="876950" y="654325"/>
            <a:ext cx="44859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Existing work Vs Proposed work:</a:t>
            </a:r>
            <a:endParaRPr b="1" sz="18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Google Shape;374;p36"/>
          <p:cNvPicPr preferRelativeResize="0"/>
          <p:nvPr/>
        </p:nvPicPr>
        <p:blipFill>
          <a:blip r:embed="rId3">
            <a:alphaModFix/>
          </a:blip>
          <a:stretch>
            <a:fillRect/>
          </a:stretch>
        </p:blipFill>
        <p:spPr>
          <a:xfrm>
            <a:off x="0" y="487625"/>
            <a:ext cx="9143995" cy="46558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nvSpPr>
        <p:spPr>
          <a:xfrm>
            <a:off x="664375" y="669600"/>
            <a:ext cx="8318100" cy="17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a:ea typeface="Nunito"/>
                <a:cs typeface="Nunito"/>
                <a:sym typeface="Nunito"/>
              </a:rPr>
              <a:t>Problem Statement</a:t>
            </a:r>
            <a:r>
              <a:rPr b="1" lang="en" sz="1800">
                <a:latin typeface="Nunito"/>
                <a:ea typeface="Nunito"/>
                <a:cs typeface="Nunito"/>
                <a:sym typeface="Nunito"/>
              </a:rPr>
              <a:t>  </a:t>
            </a:r>
            <a:endParaRPr b="1" sz="1800">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a:p>
            <a:pPr indent="0" lvl="0" marL="0" rtl="0" algn="l">
              <a:spcBef>
                <a:spcPts val="0"/>
              </a:spcBef>
              <a:spcAft>
                <a:spcPts val="0"/>
              </a:spcAft>
              <a:buNone/>
            </a:pPr>
            <a:r>
              <a:rPr lang="en">
                <a:solidFill>
                  <a:srgbClr val="434343"/>
                </a:solidFill>
                <a:latin typeface="Nunito"/>
                <a:ea typeface="Nunito"/>
                <a:cs typeface="Nunito"/>
                <a:sym typeface="Nunito"/>
              </a:rPr>
              <a:t>Given a energy harvesting sensor network </a:t>
            </a:r>
            <a:r>
              <a:rPr b="1" lang="en">
                <a:solidFill>
                  <a:srgbClr val="FF0000"/>
                </a:solidFill>
                <a:latin typeface="Nunito"/>
                <a:ea typeface="Nunito"/>
                <a:cs typeface="Nunito"/>
                <a:sym typeface="Nunito"/>
              </a:rPr>
              <a:t>G(V u S, E)</a:t>
            </a:r>
            <a:r>
              <a:rPr lang="en">
                <a:solidFill>
                  <a:srgbClr val="434343"/>
                </a:solidFill>
                <a:latin typeface="Nunito"/>
                <a:ea typeface="Nunito"/>
                <a:cs typeface="Nunito"/>
                <a:sym typeface="Nunito"/>
              </a:rPr>
              <a:t> with the </a:t>
            </a:r>
            <a:r>
              <a:rPr b="1" lang="en">
                <a:solidFill>
                  <a:srgbClr val="FF0000"/>
                </a:solidFill>
                <a:latin typeface="Nunito"/>
                <a:ea typeface="Nunito"/>
                <a:cs typeface="Nunito"/>
                <a:sym typeface="Nunito"/>
              </a:rPr>
              <a:t>sensor set V</a:t>
            </a:r>
            <a:r>
              <a:rPr lang="en">
                <a:solidFill>
                  <a:srgbClr val="434343"/>
                </a:solidFill>
                <a:latin typeface="Nunito"/>
                <a:ea typeface="Nunito"/>
                <a:cs typeface="Nunito"/>
                <a:sym typeface="Nunito"/>
              </a:rPr>
              <a:t> and a set of </a:t>
            </a:r>
            <a:r>
              <a:rPr b="1" lang="en">
                <a:solidFill>
                  <a:srgbClr val="FF0000"/>
                </a:solidFill>
                <a:latin typeface="Nunito"/>
                <a:ea typeface="Nunito"/>
                <a:cs typeface="Nunito"/>
                <a:sym typeface="Nunito"/>
              </a:rPr>
              <a:t>potential sojourn locations S</a:t>
            </a:r>
            <a:r>
              <a:rPr lang="en">
                <a:solidFill>
                  <a:srgbClr val="434343"/>
                </a:solidFill>
                <a:latin typeface="Nunito"/>
                <a:ea typeface="Nunito"/>
                <a:cs typeface="Nunito"/>
                <a:sym typeface="Nunito"/>
              </a:rPr>
              <a:t> for a mobile sink, the </a:t>
            </a:r>
            <a:r>
              <a:rPr b="1" lang="en">
                <a:solidFill>
                  <a:srgbClr val="FF0000"/>
                </a:solidFill>
                <a:latin typeface="Nunito"/>
                <a:ea typeface="Nunito"/>
                <a:cs typeface="Nunito"/>
                <a:sym typeface="Nunito"/>
              </a:rPr>
              <a:t>throughput maximization problem</a:t>
            </a:r>
            <a:r>
              <a:rPr lang="en">
                <a:solidFill>
                  <a:srgbClr val="434343"/>
                </a:solidFill>
                <a:latin typeface="Nunito"/>
                <a:ea typeface="Nunito"/>
                <a:cs typeface="Nunito"/>
                <a:sym typeface="Nunito"/>
              </a:rPr>
              <a:t> in G is to find an optimal close trajectory for the mobile sink consisting  of sojourn locations in S and time scheduling at each sojourn locations such that the network throughput is maximized subject to a </a:t>
            </a:r>
            <a:r>
              <a:rPr b="1" lang="en">
                <a:solidFill>
                  <a:srgbClr val="FF0000"/>
                </a:solidFill>
                <a:latin typeface="Nunito"/>
                <a:ea typeface="Nunito"/>
                <a:cs typeface="Nunito"/>
                <a:sym typeface="Nunito"/>
              </a:rPr>
              <a:t>given tolerant delay T</a:t>
            </a:r>
            <a:r>
              <a:rPr lang="en">
                <a:solidFill>
                  <a:srgbClr val="434343"/>
                </a:solidFill>
                <a:latin typeface="Nunito"/>
                <a:ea typeface="Nunito"/>
                <a:cs typeface="Nunito"/>
                <a:sym typeface="Nunito"/>
              </a:rPr>
              <a:t>.</a:t>
            </a:r>
            <a:endParaRPr i="1">
              <a:solidFill>
                <a:srgbClr val="434343"/>
              </a:solidFill>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rPr b="1" lang="en" sz="1800" u="sng">
                <a:latin typeface="Nunito"/>
                <a:ea typeface="Nunito"/>
                <a:cs typeface="Nunito"/>
                <a:sym typeface="Nunito"/>
              </a:rPr>
              <a:t>Assumptions</a:t>
            </a:r>
            <a:r>
              <a:rPr b="1" lang="en" sz="1800">
                <a:latin typeface="Nunito"/>
                <a:ea typeface="Nunito"/>
                <a:cs typeface="Nunito"/>
                <a:sym typeface="Nunito"/>
              </a:rPr>
              <a:t>:</a:t>
            </a:r>
            <a:endParaRPr>
              <a:solidFill>
                <a:srgbClr val="434343"/>
              </a:solidFill>
              <a:latin typeface="Nunito"/>
              <a:ea typeface="Nunito"/>
              <a:cs typeface="Nunito"/>
              <a:sym typeface="Nunito"/>
            </a:endParaRPr>
          </a:p>
        </p:txBody>
      </p:sp>
      <p:pic>
        <p:nvPicPr>
          <p:cNvPr id="100" name="Google Shape;100;p15"/>
          <p:cNvPicPr preferRelativeResize="0"/>
          <p:nvPr/>
        </p:nvPicPr>
        <p:blipFill>
          <a:blip r:embed="rId3">
            <a:alphaModFix/>
          </a:blip>
          <a:stretch>
            <a:fillRect/>
          </a:stretch>
        </p:blipFill>
        <p:spPr>
          <a:xfrm>
            <a:off x="6184225" y="2274063"/>
            <a:ext cx="2878500" cy="2652175"/>
          </a:xfrm>
          <a:prstGeom prst="rect">
            <a:avLst/>
          </a:prstGeom>
          <a:noFill/>
          <a:ln>
            <a:noFill/>
          </a:ln>
        </p:spPr>
      </p:pic>
      <p:sp>
        <p:nvSpPr>
          <p:cNvPr id="101" name="Google Shape;101;p15"/>
          <p:cNvSpPr txBox="1"/>
          <p:nvPr/>
        </p:nvSpPr>
        <p:spPr>
          <a:xfrm>
            <a:off x="664375" y="2986825"/>
            <a:ext cx="6297900" cy="14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Font typeface="Nunito"/>
              <a:buAutoNum type="arabicPeriod"/>
            </a:pPr>
            <a:r>
              <a:rPr lang="en" sz="1300">
                <a:solidFill>
                  <a:srgbClr val="434343"/>
                </a:solidFill>
                <a:latin typeface="Nunito"/>
                <a:ea typeface="Nunito"/>
                <a:cs typeface="Nunito"/>
                <a:sym typeface="Nunito"/>
              </a:rPr>
              <a:t>Mobile Sink collects data from single hop.</a:t>
            </a:r>
            <a:endParaRPr sz="1300">
              <a:solidFill>
                <a:srgbClr val="434343"/>
              </a:solidFill>
              <a:latin typeface="Nunito"/>
              <a:ea typeface="Nunito"/>
              <a:cs typeface="Nunito"/>
              <a:sym typeface="Nunito"/>
            </a:endParaRPr>
          </a:p>
          <a:p>
            <a:pPr indent="-311150" lvl="0" marL="457200" rtl="0" algn="l">
              <a:spcBef>
                <a:spcPts val="0"/>
              </a:spcBef>
              <a:spcAft>
                <a:spcPts val="0"/>
              </a:spcAft>
              <a:buClr>
                <a:srgbClr val="434343"/>
              </a:buClr>
              <a:buSzPts val="1300"/>
              <a:buFont typeface="Nunito"/>
              <a:buAutoNum type="arabicPeriod"/>
            </a:pPr>
            <a:r>
              <a:rPr lang="en" sz="1300">
                <a:solidFill>
                  <a:srgbClr val="434343"/>
                </a:solidFill>
                <a:latin typeface="Nunito"/>
                <a:ea typeface="Nunito"/>
                <a:cs typeface="Nunito"/>
                <a:sym typeface="Nunito"/>
              </a:rPr>
              <a:t>Mobile sink stops at each sojourn location chosen.</a:t>
            </a:r>
            <a:endParaRPr sz="1300">
              <a:solidFill>
                <a:srgbClr val="434343"/>
              </a:solidFill>
              <a:latin typeface="Nunito"/>
              <a:ea typeface="Nunito"/>
              <a:cs typeface="Nunito"/>
              <a:sym typeface="Nunito"/>
            </a:endParaRPr>
          </a:p>
          <a:p>
            <a:pPr indent="-311150" lvl="0" marL="457200" rtl="0" algn="l">
              <a:spcBef>
                <a:spcPts val="0"/>
              </a:spcBef>
              <a:spcAft>
                <a:spcPts val="0"/>
              </a:spcAft>
              <a:buClr>
                <a:srgbClr val="434343"/>
              </a:buClr>
              <a:buSzPts val="1300"/>
              <a:buFont typeface="Nunito"/>
              <a:buAutoNum type="arabicPeriod"/>
            </a:pPr>
            <a:r>
              <a:rPr lang="en" sz="1300">
                <a:solidFill>
                  <a:srgbClr val="434343"/>
                </a:solidFill>
                <a:latin typeface="Nunito"/>
                <a:ea typeface="Nunito"/>
                <a:cs typeface="Nunito"/>
                <a:sym typeface="Nunito"/>
              </a:rPr>
              <a:t>Each sensor has a definite energy capacity C(v) and a maximum communication range as R.</a:t>
            </a:r>
            <a:endParaRPr sz="1300">
              <a:solidFill>
                <a:srgbClr val="434343"/>
              </a:solidFill>
              <a:latin typeface="Nunito"/>
              <a:ea typeface="Nunito"/>
              <a:cs typeface="Nunito"/>
              <a:sym typeface="Nunito"/>
            </a:endParaRPr>
          </a:p>
          <a:p>
            <a:pPr indent="-311150" lvl="0" marL="457200" rtl="0" algn="l">
              <a:spcBef>
                <a:spcPts val="0"/>
              </a:spcBef>
              <a:spcAft>
                <a:spcPts val="0"/>
              </a:spcAft>
              <a:buClr>
                <a:srgbClr val="434343"/>
              </a:buClr>
              <a:buSzPts val="1300"/>
              <a:buFont typeface="Nunito"/>
              <a:buAutoNum type="arabicPeriod"/>
            </a:pPr>
            <a:r>
              <a:rPr lang="en" sz="1300">
                <a:solidFill>
                  <a:srgbClr val="434343"/>
                </a:solidFill>
                <a:latin typeface="Nunito"/>
                <a:ea typeface="Nunito"/>
                <a:cs typeface="Nunito"/>
                <a:sym typeface="Nunito"/>
              </a:rPr>
              <a:t>For each sensor : Energy consuming rate &gt;&gt; Energy harvesting rate.</a:t>
            </a:r>
            <a:endParaRPr sz="1300">
              <a:solidFill>
                <a:srgbClr val="434343"/>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nvSpPr>
        <p:spPr>
          <a:xfrm>
            <a:off x="681150" y="683900"/>
            <a:ext cx="6639000" cy="476400"/>
          </a:xfrm>
          <a:prstGeom prst="rect">
            <a:avLst/>
          </a:prstGeom>
          <a:noFill/>
          <a:ln>
            <a:noFill/>
          </a:ln>
          <a:effectLst>
            <a:outerShdw blurRad="71438" rotWithShape="0" algn="bl" dir="4980000" dist="9525">
              <a:srgbClr val="000000">
                <a:alpha val="4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400"/>
              <a:t>Mobile Sink Trajectory</a:t>
            </a:r>
            <a:endParaRPr sz="2400"/>
          </a:p>
        </p:txBody>
      </p:sp>
      <p:sp>
        <p:nvSpPr>
          <p:cNvPr id="107" name="Google Shape;107;p16"/>
          <p:cNvSpPr/>
          <p:nvPr/>
        </p:nvSpPr>
        <p:spPr>
          <a:xfrm>
            <a:off x="352425" y="2874154"/>
            <a:ext cx="1790700" cy="891075"/>
          </a:xfrm>
          <a:custGeom>
            <a:rect b="b" l="l" r="r" t="t"/>
            <a:pathLst>
              <a:path extrusionOk="0" h="35643" w="71628">
                <a:moveTo>
                  <a:pt x="0" y="9164"/>
                </a:moveTo>
                <a:cubicBezTo>
                  <a:pt x="2858" y="13546"/>
                  <a:pt x="9017" y="36977"/>
                  <a:pt x="17145" y="35453"/>
                </a:cubicBezTo>
                <a:cubicBezTo>
                  <a:pt x="25273" y="33929"/>
                  <a:pt x="39688" y="338"/>
                  <a:pt x="48768" y="20"/>
                </a:cubicBezTo>
                <a:cubicBezTo>
                  <a:pt x="57849" y="-297"/>
                  <a:pt x="67818" y="27960"/>
                  <a:pt x="71628" y="33548"/>
                </a:cubicBezTo>
              </a:path>
            </a:pathLst>
          </a:custGeom>
          <a:noFill/>
          <a:ln cap="flat" cmpd="sng" w="28575">
            <a:solidFill>
              <a:schemeClr val="dk2"/>
            </a:solidFill>
            <a:prstDash val="solid"/>
            <a:round/>
            <a:headEnd len="med" w="med" type="none"/>
            <a:tailEnd len="med" w="med" type="none"/>
          </a:ln>
        </p:spPr>
      </p:sp>
      <p:sp>
        <p:nvSpPr>
          <p:cNvPr id="108" name="Google Shape;108;p16"/>
          <p:cNvSpPr/>
          <p:nvPr/>
        </p:nvSpPr>
        <p:spPr>
          <a:xfrm rot="-9608405">
            <a:off x="295369" y="3084161"/>
            <a:ext cx="95372" cy="85786"/>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14375" y="3722375"/>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1524000" y="2827025"/>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143125" y="3679425"/>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2209800" y="2836451"/>
            <a:ext cx="1438275" cy="930375"/>
          </a:xfrm>
          <a:custGeom>
            <a:rect b="b" l="l" r="r" t="t"/>
            <a:pathLst>
              <a:path extrusionOk="0" h="37215" w="57531">
                <a:moveTo>
                  <a:pt x="0" y="36580"/>
                </a:moveTo>
                <a:cubicBezTo>
                  <a:pt x="4636" y="30484"/>
                  <a:pt x="20066" y="68"/>
                  <a:pt x="27813" y="4"/>
                </a:cubicBezTo>
                <a:cubicBezTo>
                  <a:pt x="35560" y="-59"/>
                  <a:pt x="41529" y="31754"/>
                  <a:pt x="46482" y="36199"/>
                </a:cubicBezTo>
                <a:cubicBezTo>
                  <a:pt x="51435" y="40644"/>
                  <a:pt x="55690" y="28262"/>
                  <a:pt x="57531" y="26674"/>
                </a:cubicBezTo>
              </a:path>
            </a:pathLst>
          </a:custGeom>
          <a:noFill/>
          <a:ln cap="flat" cmpd="sng" w="19050">
            <a:solidFill>
              <a:schemeClr val="dk2"/>
            </a:solidFill>
            <a:prstDash val="dot"/>
            <a:round/>
            <a:headEnd len="med" w="med" type="none"/>
            <a:tailEnd len="med" w="med" type="none"/>
          </a:ln>
        </p:spPr>
      </p:sp>
      <p:sp>
        <p:nvSpPr>
          <p:cNvPr id="113" name="Google Shape;113;p16"/>
          <p:cNvSpPr/>
          <p:nvPr/>
        </p:nvSpPr>
        <p:spPr>
          <a:xfrm>
            <a:off x="3657600" y="2912750"/>
            <a:ext cx="276225" cy="561975"/>
          </a:xfrm>
          <a:custGeom>
            <a:rect b="b" l="l" r="r" t="t"/>
            <a:pathLst>
              <a:path extrusionOk="0" h="22479" w="11049">
                <a:moveTo>
                  <a:pt x="0" y="22479"/>
                </a:moveTo>
                <a:cubicBezTo>
                  <a:pt x="1842" y="18733"/>
                  <a:pt x="9208" y="3747"/>
                  <a:pt x="11049" y="0"/>
                </a:cubicBezTo>
              </a:path>
            </a:pathLst>
          </a:custGeom>
          <a:noFill/>
          <a:ln cap="flat" cmpd="sng" w="28575">
            <a:solidFill>
              <a:schemeClr val="dk2"/>
            </a:solidFill>
            <a:prstDash val="solid"/>
            <a:round/>
            <a:headEnd len="med" w="med" type="none"/>
            <a:tailEnd len="med" w="med" type="none"/>
          </a:ln>
        </p:spPr>
      </p:sp>
      <p:sp>
        <p:nvSpPr>
          <p:cNvPr id="114" name="Google Shape;114;p16"/>
          <p:cNvSpPr/>
          <p:nvPr/>
        </p:nvSpPr>
        <p:spPr>
          <a:xfrm>
            <a:off x="3886200" y="2874150"/>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4286400" y="2340750"/>
            <a:ext cx="95400" cy="858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4676625" y="2616975"/>
            <a:ext cx="95400" cy="858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4495800" y="3084150"/>
            <a:ext cx="95400" cy="858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4143375" y="3474725"/>
            <a:ext cx="95400" cy="858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4286400" y="3940950"/>
            <a:ext cx="95400" cy="858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4953000" y="3276788"/>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5391600" y="3679425"/>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4724400" y="3636575"/>
            <a:ext cx="95400" cy="858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5296200" y="2616975"/>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5562600" y="3084150"/>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6962775" y="2750650"/>
            <a:ext cx="95400" cy="858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6962775" y="3362600"/>
            <a:ext cx="95400" cy="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57300" y="2736575"/>
            <a:ext cx="5715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0</a:t>
            </a:r>
            <a:endParaRPr/>
          </a:p>
        </p:txBody>
      </p:sp>
      <p:sp>
        <p:nvSpPr>
          <p:cNvPr id="128" name="Google Shape;128;p16"/>
          <p:cNvSpPr txBox="1"/>
          <p:nvPr/>
        </p:nvSpPr>
        <p:spPr>
          <a:xfrm>
            <a:off x="476325" y="3765225"/>
            <a:ext cx="5715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1</a:t>
            </a:r>
            <a:endParaRPr/>
          </a:p>
        </p:txBody>
      </p:sp>
      <p:sp>
        <p:nvSpPr>
          <p:cNvPr id="129" name="Google Shape;129;p16"/>
          <p:cNvSpPr txBox="1"/>
          <p:nvPr/>
        </p:nvSpPr>
        <p:spPr>
          <a:xfrm>
            <a:off x="1285950" y="2483950"/>
            <a:ext cx="5715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2</a:t>
            </a:r>
            <a:endParaRPr/>
          </a:p>
        </p:txBody>
      </p:sp>
      <p:sp>
        <p:nvSpPr>
          <p:cNvPr id="130" name="Google Shape;130;p16"/>
          <p:cNvSpPr txBox="1"/>
          <p:nvPr/>
        </p:nvSpPr>
        <p:spPr>
          <a:xfrm>
            <a:off x="1905075" y="3679425"/>
            <a:ext cx="5715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3</a:t>
            </a:r>
            <a:endParaRPr/>
          </a:p>
        </p:txBody>
      </p:sp>
      <p:sp>
        <p:nvSpPr>
          <p:cNvPr id="131" name="Google Shape;131;p16"/>
          <p:cNvSpPr txBox="1"/>
          <p:nvPr/>
        </p:nvSpPr>
        <p:spPr>
          <a:xfrm>
            <a:off x="3714900" y="2526525"/>
            <a:ext cx="5715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i</a:t>
            </a:r>
            <a:endParaRPr/>
          </a:p>
        </p:txBody>
      </p:sp>
      <p:sp>
        <p:nvSpPr>
          <p:cNvPr id="132" name="Google Shape;132;p16"/>
          <p:cNvSpPr txBox="1"/>
          <p:nvPr/>
        </p:nvSpPr>
        <p:spPr>
          <a:xfrm>
            <a:off x="7239000" y="2619700"/>
            <a:ext cx="1733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Feasible sojourn time</a:t>
            </a:r>
            <a:endParaRPr sz="1100"/>
          </a:p>
        </p:txBody>
      </p:sp>
      <p:sp>
        <p:nvSpPr>
          <p:cNvPr id="133" name="Google Shape;133;p16"/>
          <p:cNvSpPr txBox="1"/>
          <p:nvPr/>
        </p:nvSpPr>
        <p:spPr>
          <a:xfrm>
            <a:off x="7239000" y="3186350"/>
            <a:ext cx="15906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Non-feasible sojourn time</a:t>
            </a:r>
            <a:endParaRPr/>
          </a:p>
        </p:txBody>
      </p:sp>
      <p:sp>
        <p:nvSpPr>
          <p:cNvPr id="134" name="Google Shape;134;p16"/>
          <p:cNvSpPr txBox="1"/>
          <p:nvPr/>
        </p:nvSpPr>
        <p:spPr>
          <a:xfrm>
            <a:off x="1190625" y="1376725"/>
            <a:ext cx="75918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D85C6"/>
                </a:solidFill>
              </a:rPr>
              <a:t>V = { v</a:t>
            </a:r>
            <a:r>
              <a:rPr lang="en" sz="900">
                <a:solidFill>
                  <a:srgbClr val="3D85C6"/>
                </a:solidFill>
              </a:rPr>
              <a:t>1</a:t>
            </a:r>
            <a:r>
              <a:rPr lang="en" sz="1800">
                <a:solidFill>
                  <a:srgbClr val="3D85C6"/>
                </a:solidFill>
              </a:rPr>
              <a:t>, v</a:t>
            </a:r>
            <a:r>
              <a:rPr lang="en" sz="900">
                <a:solidFill>
                  <a:srgbClr val="3D85C6"/>
                </a:solidFill>
              </a:rPr>
              <a:t>2</a:t>
            </a:r>
            <a:r>
              <a:rPr lang="en" sz="1800">
                <a:solidFill>
                  <a:srgbClr val="3D85C6"/>
                </a:solidFill>
              </a:rPr>
              <a:t>, v</a:t>
            </a:r>
            <a:r>
              <a:rPr lang="en" sz="900">
                <a:solidFill>
                  <a:srgbClr val="3D85C6"/>
                </a:solidFill>
              </a:rPr>
              <a:t>3</a:t>
            </a:r>
            <a:r>
              <a:rPr lang="en" sz="1800">
                <a:solidFill>
                  <a:srgbClr val="3D85C6"/>
                </a:solidFill>
              </a:rPr>
              <a:t>,  .  .  .  .  .  . , v</a:t>
            </a:r>
            <a:r>
              <a:rPr lang="en" sz="900">
                <a:solidFill>
                  <a:srgbClr val="3D85C6"/>
                </a:solidFill>
              </a:rPr>
              <a:t>n</a:t>
            </a:r>
            <a:r>
              <a:rPr lang="en" sz="1800">
                <a:solidFill>
                  <a:srgbClr val="3D85C6"/>
                </a:solidFill>
              </a:rPr>
              <a:t>}                              </a:t>
            </a:r>
            <a:r>
              <a:rPr lang="en" sz="1200"/>
              <a:t>/* set of stationary sensor nodes */</a:t>
            </a:r>
            <a:endParaRPr sz="1200"/>
          </a:p>
          <a:p>
            <a:pPr indent="0" lvl="0" marL="0" rtl="0" algn="l">
              <a:spcBef>
                <a:spcPts val="0"/>
              </a:spcBef>
              <a:spcAft>
                <a:spcPts val="0"/>
              </a:spcAft>
              <a:buNone/>
            </a:pPr>
            <a:r>
              <a:rPr lang="en" sz="1800">
                <a:solidFill>
                  <a:srgbClr val="3D85C6"/>
                </a:solidFill>
              </a:rPr>
              <a:t>S = { s</a:t>
            </a:r>
            <a:r>
              <a:rPr lang="en" sz="900">
                <a:solidFill>
                  <a:srgbClr val="3D85C6"/>
                </a:solidFill>
              </a:rPr>
              <a:t>0</a:t>
            </a:r>
            <a:r>
              <a:rPr lang="en" sz="1800">
                <a:solidFill>
                  <a:srgbClr val="3D85C6"/>
                </a:solidFill>
              </a:rPr>
              <a:t>, s</a:t>
            </a:r>
            <a:r>
              <a:rPr lang="en" sz="900">
                <a:solidFill>
                  <a:srgbClr val="3D85C6"/>
                </a:solidFill>
              </a:rPr>
              <a:t>1</a:t>
            </a:r>
            <a:r>
              <a:rPr lang="en" sz="1800">
                <a:solidFill>
                  <a:srgbClr val="3D85C6"/>
                </a:solidFill>
              </a:rPr>
              <a:t>, s</a:t>
            </a:r>
            <a:r>
              <a:rPr lang="en" sz="900">
                <a:solidFill>
                  <a:srgbClr val="3D85C6"/>
                </a:solidFill>
              </a:rPr>
              <a:t>2</a:t>
            </a:r>
            <a:r>
              <a:rPr lang="en" sz="1800">
                <a:solidFill>
                  <a:srgbClr val="3D85C6"/>
                </a:solidFill>
              </a:rPr>
              <a:t>,  .  .  .  . , s</a:t>
            </a:r>
            <a:r>
              <a:rPr lang="en" sz="900">
                <a:solidFill>
                  <a:srgbClr val="3D85C6"/>
                </a:solidFill>
              </a:rPr>
              <a:t>i</a:t>
            </a:r>
            <a:r>
              <a:rPr lang="en" sz="1800">
                <a:solidFill>
                  <a:srgbClr val="3D85C6"/>
                </a:solidFill>
              </a:rPr>
              <a:t>, s</a:t>
            </a:r>
            <a:r>
              <a:rPr lang="en" sz="900">
                <a:solidFill>
                  <a:srgbClr val="3D85C6"/>
                </a:solidFill>
              </a:rPr>
              <a:t>j</a:t>
            </a:r>
            <a:r>
              <a:rPr lang="en" sz="1800">
                <a:solidFill>
                  <a:srgbClr val="3D85C6"/>
                </a:solidFill>
              </a:rPr>
              <a:t>, . . . . . . . . , s</a:t>
            </a:r>
            <a:r>
              <a:rPr lang="en" sz="900">
                <a:solidFill>
                  <a:srgbClr val="3D85C6"/>
                </a:solidFill>
              </a:rPr>
              <a:t>m</a:t>
            </a:r>
            <a:r>
              <a:rPr lang="en" sz="1800">
                <a:solidFill>
                  <a:srgbClr val="3D85C6"/>
                </a:solidFill>
              </a:rPr>
              <a:t>}         </a:t>
            </a:r>
            <a:r>
              <a:rPr lang="en" sz="1200"/>
              <a:t>/* set of potential sojourn locations */</a:t>
            </a:r>
            <a:endParaRPr sz="1200"/>
          </a:p>
        </p:txBody>
      </p:sp>
      <p:sp>
        <p:nvSpPr>
          <p:cNvPr id="135" name="Google Shape;135;p16"/>
          <p:cNvSpPr txBox="1"/>
          <p:nvPr/>
        </p:nvSpPr>
        <p:spPr>
          <a:xfrm>
            <a:off x="2305050" y="4242025"/>
            <a:ext cx="4476900" cy="7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C4125"/>
                </a:solidFill>
              </a:rPr>
              <a:t>Condition</a:t>
            </a:r>
            <a:r>
              <a:rPr lang="en">
                <a:solidFill>
                  <a:srgbClr val="CC4125"/>
                </a:solidFill>
              </a:rPr>
              <a:t> :</a:t>
            </a:r>
            <a:r>
              <a:rPr lang="en" sz="2400">
                <a:solidFill>
                  <a:srgbClr val="CC4125"/>
                </a:solidFill>
              </a:rPr>
              <a:t> ( T</a:t>
            </a:r>
            <a:r>
              <a:rPr lang="en" sz="1200">
                <a:solidFill>
                  <a:srgbClr val="CC4125"/>
                </a:solidFill>
              </a:rPr>
              <a:t>0,i </a:t>
            </a:r>
            <a:r>
              <a:rPr lang="en" sz="1800">
                <a:solidFill>
                  <a:srgbClr val="CC4125"/>
                </a:solidFill>
              </a:rPr>
              <a:t>+ </a:t>
            </a:r>
            <a:r>
              <a:rPr lang="en" sz="2400">
                <a:solidFill>
                  <a:srgbClr val="CC4125"/>
                </a:solidFill>
              </a:rPr>
              <a:t>t`</a:t>
            </a:r>
            <a:r>
              <a:rPr lang="en" sz="1200">
                <a:solidFill>
                  <a:srgbClr val="CC4125"/>
                </a:solidFill>
              </a:rPr>
              <a:t>i,j </a:t>
            </a:r>
            <a:r>
              <a:rPr lang="en" sz="1800">
                <a:solidFill>
                  <a:srgbClr val="CC4125"/>
                </a:solidFill>
              </a:rPr>
              <a:t> + </a:t>
            </a:r>
            <a:r>
              <a:rPr lang="en" sz="2400">
                <a:solidFill>
                  <a:srgbClr val="CC4125"/>
                </a:solidFill>
              </a:rPr>
              <a:t>t</a:t>
            </a:r>
            <a:r>
              <a:rPr lang="en" sz="1200">
                <a:solidFill>
                  <a:srgbClr val="CC4125"/>
                </a:solidFill>
              </a:rPr>
              <a:t>j </a:t>
            </a:r>
            <a:r>
              <a:rPr lang="en" sz="1800">
                <a:solidFill>
                  <a:srgbClr val="CC4125"/>
                </a:solidFill>
              </a:rPr>
              <a:t> + </a:t>
            </a:r>
            <a:r>
              <a:rPr lang="en" sz="2400">
                <a:solidFill>
                  <a:srgbClr val="CC4125"/>
                </a:solidFill>
              </a:rPr>
              <a:t>t`</a:t>
            </a:r>
            <a:r>
              <a:rPr lang="en" sz="1200">
                <a:solidFill>
                  <a:srgbClr val="CC4125"/>
                </a:solidFill>
              </a:rPr>
              <a:t>j,0  </a:t>
            </a:r>
            <a:r>
              <a:rPr lang="en" sz="2400">
                <a:solidFill>
                  <a:srgbClr val="CC4125"/>
                </a:solidFill>
              </a:rPr>
              <a:t>)</a:t>
            </a:r>
            <a:r>
              <a:rPr lang="en" sz="1200">
                <a:solidFill>
                  <a:srgbClr val="CC4125"/>
                </a:solidFill>
              </a:rPr>
              <a:t>   </a:t>
            </a:r>
            <a:r>
              <a:rPr lang="en" sz="2800">
                <a:solidFill>
                  <a:srgbClr val="CC4125"/>
                </a:solidFill>
              </a:rPr>
              <a:t>≤</a:t>
            </a:r>
            <a:r>
              <a:rPr lang="en" sz="2400">
                <a:solidFill>
                  <a:srgbClr val="CC4125"/>
                </a:solidFill>
              </a:rPr>
              <a:t>  T</a:t>
            </a:r>
            <a:endParaRPr sz="2400">
              <a:solidFill>
                <a:srgbClr val="CC4125"/>
              </a:solidFill>
            </a:endParaRPr>
          </a:p>
        </p:txBody>
      </p:sp>
      <p:cxnSp>
        <p:nvCxnSpPr>
          <p:cNvPr id="136" name="Google Shape;136;p16"/>
          <p:cNvCxnSpPr/>
          <p:nvPr/>
        </p:nvCxnSpPr>
        <p:spPr>
          <a:xfrm flipH="1">
            <a:off x="5219700" y="3150875"/>
            <a:ext cx="1485900" cy="1228800"/>
          </a:xfrm>
          <a:prstGeom prst="straightConnector1">
            <a:avLst/>
          </a:prstGeom>
          <a:noFill/>
          <a:ln cap="flat" cmpd="sng" w="38100">
            <a:solidFill>
              <a:srgbClr val="F6B26B"/>
            </a:solidFill>
            <a:prstDash val="solid"/>
            <a:round/>
            <a:headEnd len="med" w="med" type="none"/>
            <a:tailEnd len="med" w="med" type="triangle"/>
          </a:ln>
        </p:spPr>
      </p:cxnSp>
      <p:cxnSp>
        <p:nvCxnSpPr>
          <p:cNvPr id="137" name="Google Shape;137;p16"/>
          <p:cNvCxnSpPr/>
          <p:nvPr/>
        </p:nvCxnSpPr>
        <p:spPr>
          <a:xfrm rot="10800000">
            <a:off x="3943425" y="2264975"/>
            <a:ext cx="2657400" cy="466800"/>
          </a:xfrm>
          <a:prstGeom prst="bentConnector3">
            <a:avLst>
              <a:gd fmla="val 0" name="adj1"/>
            </a:avLst>
          </a:prstGeom>
          <a:noFill/>
          <a:ln cap="flat" cmpd="sng" w="9525">
            <a:solidFill>
              <a:schemeClr val="dk2"/>
            </a:solidFill>
            <a:prstDash val="solid"/>
            <a:round/>
            <a:headEnd len="med" w="med" type="none"/>
            <a:tailEnd len="med" w="med" type="none"/>
          </a:ln>
        </p:spPr>
      </p:cxnSp>
      <p:cxnSp>
        <p:nvCxnSpPr>
          <p:cNvPr id="138" name="Google Shape;138;p16"/>
          <p:cNvCxnSpPr/>
          <p:nvPr/>
        </p:nvCxnSpPr>
        <p:spPr>
          <a:xfrm flipH="1" rot="10800000">
            <a:off x="6076950" y="2722400"/>
            <a:ext cx="523800" cy="4761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16"/>
          <p:cNvSpPr txBox="1"/>
          <p:nvPr/>
        </p:nvSpPr>
        <p:spPr>
          <a:xfrm>
            <a:off x="2286150" y="2094550"/>
            <a:ext cx="17907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Returns to starting point</a:t>
            </a:r>
            <a:endParaRPr sz="1100"/>
          </a:p>
        </p:txBody>
      </p:sp>
      <p:cxnSp>
        <p:nvCxnSpPr>
          <p:cNvPr id="140" name="Google Shape;140;p16"/>
          <p:cNvCxnSpPr>
            <a:endCxn id="127" idx="0"/>
          </p:cNvCxnSpPr>
          <p:nvPr/>
        </p:nvCxnSpPr>
        <p:spPr>
          <a:xfrm flipH="1">
            <a:off x="343050" y="2226875"/>
            <a:ext cx="171300" cy="5097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6"/>
          <p:cNvCxnSpPr>
            <a:endCxn id="139" idx="1"/>
          </p:cNvCxnSpPr>
          <p:nvPr/>
        </p:nvCxnSpPr>
        <p:spPr>
          <a:xfrm>
            <a:off x="523950" y="2227000"/>
            <a:ext cx="1762200" cy="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7"/>
          <p:cNvSpPr/>
          <p:nvPr/>
        </p:nvSpPr>
        <p:spPr>
          <a:xfrm>
            <a:off x="342444" y="2081816"/>
            <a:ext cx="1730174" cy="1101280"/>
          </a:xfrm>
          <a:custGeom>
            <a:rect b="b" l="l" r="r" t="t"/>
            <a:pathLst>
              <a:path extrusionOk="0" h="35643" w="71628">
                <a:moveTo>
                  <a:pt x="0" y="9164"/>
                </a:moveTo>
                <a:cubicBezTo>
                  <a:pt x="2858" y="13546"/>
                  <a:pt x="9017" y="36977"/>
                  <a:pt x="17145" y="35453"/>
                </a:cubicBezTo>
                <a:cubicBezTo>
                  <a:pt x="25273" y="33929"/>
                  <a:pt x="39688" y="338"/>
                  <a:pt x="48768" y="20"/>
                </a:cubicBezTo>
                <a:cubicBezTo>
                  <a:pt x="57849" y="-297"/>
                  <a:pt x="67818" y="27960"/>
                  <a:pt x="71628" y="33548"/>
                </a:cubicBezTo>
              </a:path>
            </a:pathLst>
          </a:custGeom>
          <a:noFill/>
          <a:ln cap="flat" cmpd="sng" w="28575">
            <a:solidFill>
              <a:schemeClr val="dk2"/>
            </a:solidFill>
            <a:prstDash val="solid"/>
            <a:round/>
            <a:headEnd len="med" w="med" type="none"/>
            <a:tailEnd len="med" w="med" type="none"/>
          </a:ln>
        </p:spPr>
      </p:sp>
      <p:sp>
        <p:nvSpPr>
          <p:cNvPr id="147" name="Google Shape;147;p17"/>
          <p:cNvSpPr/>
          <p:nvPr/>
        </p:nvSpPr>
        <p:spPr>
          <a:xfrm rot="-9317265">
            <a:off x="285696" y="2342750"/>
            <a:ext cx="95441" cy="103515"/>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692153" y="3130107"/>
            <a:ext cx="92100" cy="1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1474397" y="2023571"/>
            <a:ext cx="92100" cy="1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2072584" y="3077027"/>
            <a:ext cx="92100" cy="1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2137004" y="2035220"/>
            <a:ext cx="1389661" cy="1149850"/>
          </a:xfrm>
          <a:custGeom>
            <a:rect b="b" l="l" r="r" t="t"/>
            <a:pathLst>
              <a:path extrusionOk="0" h="37215" w="57531">
                <a:moveTo>
                  <a:pt x="0" y="36580"/>
                </a:moveTo>
                <a:cubicBezTo>
                  <a:pt x="4636" y="30484"/>
                  <a:pt x="20066" y="68"/>
                  <a:pt x="27813" y="4"/>
                </a:cubicBezTo>
                <a:cubicBezTo>
                  <a:pt x="35560" y="-59"/>
                  <a:pt x="41529" y="31754"/>
                  <a:pt x="46482" y="36199"/>
                </a:cubicBezTo>
                <a:cubicBezTo>
                  <a:pt x="51435" y="40644"/>
                  <a:pt x="55690" y="28262"/>
                  <a:pt x="57531" y="26674"/>
                </a:cubicBezTo>
              </a:path>
            </a:pathLst>
          </a:custGeom>
          <a:noFill/>
          <a:ln cap="flat" cmpd="sng" w="19050">
            <a:solidFill>
              <a:schemeClr val="dk2"/>
            </a:solidFill>
            <a:prstDash val="dot"/>
            <a:round/>
            <a:headEnd len="med" w="med" type="none"/>
            <a:tailEnd len="med" w="med" type="none"/>
          </a:ln>
        </p:spPr>
      </p:sp>
      <p:sp>
        <p:nvSpPr>
          <p:cNvPr id="152" name="Google Shape;152;p17"/>
          <p:cNvSpPr/>
          <p:nvPr/>
        </p:nvSpPr>
        <p:spPr>
          <a:xfrm>
            <a:off x="3535841" y="2129516"/>
            <a:ext cx="266889" cy="694545"/>
          </a:xfrm>
          <a:custGeom>
            <a:rect b="b" l="l" r="r" t="t"/>
            <a:pathLst>
              <a:path extrusionOk="0" h="22479" w="11049">
                <a:moveTo>
                  <a:pt x="0" y="22479"/>
                </a:moveTo>
                <a:cubicBezTo>
                  <a:pt x="1842" y="18733"/>
                  <a:pt x="9208" y="3747"/>
                  <a:pt x="11049" y="0"/>
                </a:cubicBezTo>
              </a:path>
            </a:pathLst>
          </a:custGeom>
          <a:noFill/>
          <a:ln cap="flat" cmpd="sng" w="28575">
            <a:solidFill>
              <a:schemeClr val="dk2"/>
            </a:solidFill>
            <a:prstDash val="solid"/>
            <a:round/>
            <a:headEnd len="med" w="med" type="none"/>
            <a:tailEnd len="med" w="med" type="none"/>
          </a:ln>
        </p:spPr>
      </p:sp>
      <p:sp>
        <p:nvSpPr>
          <p:cNvPr id="153" name="Google Shape;153;p17"/>
          <p:cNvSpPr/>
          <p:nvPr/>
        </p:nvSpPr>
        <p:spPr>
          <a:xfrm>
            <a:off x="3756709" y="2081811"/>
            <a:ext cx="92100" cy="1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5375650" y="1599575"/>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6342472" y="1758817"/>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5982459" y="2482081"/>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375650" y="2845955"/>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5748430" y="3236299"/>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6892719" y="2780315"/>
            <a:ext cx="189900" cy="13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7443898" y="3281465"/>
            <a:ext cx="189900" cy="13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6389964" y="3116751"/>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7254012" y="1697967"/>
            <a:ext cx="189900" cy="13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7443900" y="2319381"/>
            <a:ext cx="189900" cy="13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txBox="1"/>
          <p:nvPr/>
        </p:nvSpPr>
        <p:spPr>
          <a:xfrm>
            <a:off x="57300" y="1911786"/>
            <a:ext cx="552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0</a:t>
            </a:r>
            <a:endParaRPr/>
          </a:p>
        </p:txBody>
      </p:sp>
      <p:sp>
        <p:nvSpPr>
          <p:cNvPr id="165" name="Google Shape;165;p17"/>
          <p:cNvSpPr txBox="1"/>
          <p:nvPr/>
        </p:nvSpPr>
        <p:spPr>
          <a:xfrm>
            <a:off x="462154" y="3183065"/>
            <a:ext cx="552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1</a:t>
            </a:r>
            <a:endParaRPr/>
          </a:p>
        </p:txBody>
      </p:sp>
      <p:sp>
        <p:nvSpPr>
          <p:cNvPr id="166" name="Google Shape;166;p17"/>
          <p:cNvSpPr txBox="1"/>
          <p:nvPr/>
        </p:nvSpPr>
        <p:spPr>
          <a:xfrm>
            <a:off x="1244398" y="1599575"/>
            <a:ext cx="552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2</a:t>
            </a:r>
            <a:endParaRPr/>
          </a:p>
        </p:txBody>
      </p:sp>
      <p:sp>
        <p:nvSpPr>
          <p:cNvPr id="167" name="Google Shape;167;p17"/>
          <p:cNvSpPr txBox="1"/>
          <p:nvPr/>
        </p:nvSpPr>
        <p:spPr>
          <a:xfrm>
            <a:off x="1842585" y="3077027"/>
            <a:ext cx="552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3</a:t>
            </a:r>
            <a:endParaRPr/>
          </a:p>
        </p:txBody>
      </p:sp>
      <p:sp>
        <p:nvSpPr>
          <p:cNvPr id="168" name="Google Shape;168;p17"/>
          <p:cNvSpPr txBox="1"/>
          <p:nvPr/>
        </p:nvSpPr>
        <p:spPr>
          <a:xfrm>
            <a:off x="3580749" y="1703600"/>
            <a:ext cx="4440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r>
              <a:rPr lang="en"/>
              <a:t>i</a:t>
            </a:r>
            <a:endParaRPr/>
          </a:p>
        </p:txBody>
      </p:sp>
      <p:sp>
        <p:nvSpPr>
          <p:cNvPr id="169" name="Google Shape;169;p17"/>
          <p:cNvSpPr txBox="1"/>
          <p:nvPr/>
        </p:nvSpPr>
        <p:spPr>
          <a:xfrm>
            <a:off x="1919325" y="519600"/>
            <a:ext cx="61056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D85C6"/>
                </a:solidFill>
              </a:rPr>
              <a:t>V = { v</a:t>
            </a:r>
            <a:r>
              <a:rPr lang="en" sz="900">
                <a:solidFill>
                  <a:srgbClr val="3D85C6"/>
                </a:solidFill>
              </a:rPr>
              <a:t>1</a:t>
            </a:r>
            <a:r>
              <a:rPr lang="en" sz="1800">
                <a:solidFill>
                  <a:srgbClr val="3D85C6"/>
                </a:solidFill>
              </a:rPr>
              <a:t>, v</a:t>
            </a:r>
            <a:r>
              <a:rPr lang="en" sz="900">
                <a:solidFill>
                  <a:srgbClr val="3D85C6"/>
                </a:solidFill>
              </a:rPr>
              <a:t>2</a:t>
            </a:r>
            <a:r>
              <a:rPr lang="en" sz="1800">
                <a:solidFill>
                  <a:srgbClr val="3D85C6"/>
                </a:solidFill>
              </a:rPr>
              <a:t>, v</a:t>
            </a:r>
            <a:r>
              <a:rPr lang="en" sz="900">
                <a:solidFill>
                  <a:srgbClr val="3D85C6"/>
                </a:solidFill>
              </a:rPr>
              <a:t>3</a:t>
            </a:r>
            <a:r>
              <a:rPr lang="en" sz="1800">
                <a:solidFill>
                  <a:srgbClr val="3D85C6"/>
                </a:solidFill>
              </a:rPr>
              <a:t>,  .  .  .  .  .  . , v</a:t>
            </a:r>
            <a:r>
              <a:rPr lang="en" sz="900">
                <a:solidFill>
                  <a:srgbClr val="3D85C6"/>
                </a:solidFill>
              </a:rPr>
              <a:t>n</a:t>
            </a:r>
            <a:r>
              <a:rPr lang="en" sz="1800">
                <a:solidFill>
                  <a:srgbClr val="3D85C6"/>
                </a:solidFill>
              </a:rPr>
              <a:t>}</a:t>
            </a:r>
            <a:endParaRPr sz="1800">
              <a:solidFill>
                <a:srgbClr val="3D85C6"/>
              </a:solidFill>
            </a:endParaRPr>
          </a:p>
          <a:p>
            <a:pPr indent="0" lvl="0" marL="0" rtl="0" algn="l">
              <a:spcBef>
                <a:spcPts val="0"/>
              </a:spcBef>
              <a:spcAft>
                <a:spcPts val="0"/>
              </a:spcAft>
              <a:buNone/>
            </a:pPr>
            <a:r>
              <a:rPr lang="en" sz="1800">
                <a:solidFill>
                  <a:srgbClr val="3D85C6"/>
                </a:solidFill>
              </a:rPr>
              <a:t>S = { s</a:t>
            </a:r>
            <a:r>
              <a:rPr lang="en" sz="900">
                <a:solidFill>
                  <a:srgbClr val="3D85C6"/>
                </a:solidFill>
              </a:rPr>
              <a:t>0</a:t>
            </a:r>
            <a:r>
              <a:rPr lang="en" sz="1800">
                <a:solidFill>
                  <a:srgbClr val="3D85C6"/>
                </a:solidFill>
              </a:rPr>
              <a:t>, s</a:t>
            </a:r>
            <a:r>
              <a:rPr lang="en" sz="900">
                <a:solidFill>
                  <a:srgbClr val="3D85C6"/>
                </a:solidFill>
              </a:rPr>
              <a:t>1</a:t>
            </a:r>
            <a:r>
              <a:rPr lang="en" sz="1800">
                <a:solidFill>
                  <a:srgbClr val="3D85C6"/>
                </a:solidFill>
              </a:rPr>
              <a:t>, s</a:t>
            </a:r>
            <a:r>
              <a:rPr lang="en" sz="900">
                <a:solidFill>
                  <a:srgbClr val="3D85C6"/>
                </a:solidFill>
              </a:rPr>
              <a:t>2</a:t>
            </a:r>
            <a:r>
              <a:rPr lang="en" sz="1800">
                <a:solidFill>
                  <a:srgbClr val="3D85C6"/>
                </a:solidFill>
              </a:rPr>
              <a:t>,  .  .  .  . , s</a:t>
            </a:r>
            <a:r>
              <a:rPr lang="en" sz="900">
                <a:solidFill>
                  <a:srgbClr val="3D85C6"/>
                </a:solidFill>
              </a:rPr>
              <a:t>i</a:t>
            </a:r>
            <a:r>
              <a:rPr lang="en" sz="1800">
                <a:solidFill>
                  <a:srgbClr val="3D85C6"/>
                </a:solidFill>
              </a:rPr>
              <a:t>, s</a:t>
            </a:r>
            <a:r>
              <a:rPr lang="en" sz="900">
                <a:solidFill>
                  <a:srgbClr val="3D85C6"/>
                </a:solidFill>
              </a:rPr>
              <a:t>j</a:t>
            </a:r>
            <a:r>
              <a:rPr lang="en" sz="1800">
                <a:solidFill>
                  <a:srgbClr val="3D85C6"/>
                </a:solidFill>
              </a:rPr>
              <a:t>, . . . . . . . . , s</a:t>
            </a:r>
            <a:r>
              <a:rPr lang="en" sz="900">
                <a:solidFill>
                  <a:srgbClr val="3D85C6"/>
                </a:solidFill>
              </a:rPr>
              <a:t>m</a:t>
            </a:r>
            <a:r>
              <a:rPr lang="en" sz="1800">
                <a:solidFill>
                  <a:srgbClr val="3D85C6"/>
                </a:solidFill>
              </a:rPr>
              <a:t>}</a:t>
            </a:r>
            <a:endParaRPr sz="1800">
              <a:solidFill>
                <a:srgbClr val="3D85C6"/>
              </a:solidFill>
            </a:endParaRPr>
          </a:p>
        </p:txBody>
      </p:sp>
      <p:sp>
        <p:nvSpPr>
          <p:cNvPr id="170" name="Google Shape;170;p17"/>
          <p:cNvSpPr/>
          <p:nvPr/>
        </p:nvSpPr>
        <p:spPr>
          <a:xfrm>
            <a:off x="6437609" y="2267806"/>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4797634" y="2566018"/>
            <a:ext cx="189900" cy="1329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17"/>
          <p:cNvCxnSpPr/>
          <p:nvPr/>
        </p:nvCxnSpPr>
        <p:spPr>
          <a:xfrm>
            <a:off x="3906812" y="2153900"/>
            <a:ext cx="884700" cy="481200"/>
          </a:xfrm>
          <a:prstGeom prst="straightConnector1">
            <a:avLst/>
          </a:prstGeom>
          <a:noFill/>
          <a:ln cap="flat" cmpd="sng" w="19050">
            <a:solidFill>
              <a:srgbClr val="CC0000"/>
            </a:solidFill>
            <a:prstDash val="dot"/>
            <a:round/>
            <a:headEnd len="med" w="med" type="none"/>
            <a:tailEnd len="med" w="med" type="triangle"/>
          </a:ln>
        </p:spPr>
      </p:cxnSp>
      <p:cxnSp>
        <p:nvCxnSpPr>
          <p:cNvPr id="173" name="Google Shape;173;p17"/>
          <p:cNvCxnSpPr/>
          <p:nvPr/>
        </p:nvCxnSpPr>
        <p:spPr>
          <a:xfrm>
            <a:off x="3828909" y="2112631"/>
            <a:ext cx="2619600" cy="190500"/>
          </a:xfrm>
          <a:prstGeom prst="straightConnector1">
            <a:avLst/>
          </a:prstGeom>
          <a:noFill/>
          <a:ln cap="flat" cmpd="sng" w="19050">
            <a:solidFill>
              <a:srgbClr val="CC0000"/>
            </a:solidFill>
            <a:prstDash val="dot"/>
            <a:round/>
            <a:headEnd len="med" w="med" type="none"/>
            <a:tailEnd len="med" w="med" type="triangle"/>
          </a:ln>
        </p:spPr>
      </p:cxnSp>
      <p:sp>
        <p:nvSpPr>
          <p:cNvPr id="174" name="Google Shape;174;p17"/>
          <p:cNvSpPr txBox="1"/>
          <p:nvPr/>
        </p:nvSpPr>
        <p:spPr>
          <a:xfrm rot="318583">
            <a:off x="4849452" y="1891765"/>
            <a:ext cx="742386" cy="32962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Too far</a:t>
            </a:r>
            <a:endParaRPr/>
          </a:p>
        </p:txBody>
      </p:sp>
      <p:sp>
        <p:nvSpPr>
          <p:cNvPr id="175" name="Google Shape;175;p17"/>
          <p:cNvSpPr txBox="1"/>
          <p:nvPr/>
        </p:nvSpPr>
        <p:spPr>
          <a:xfrm rot="1597630">
            <a:off x="3831129" y="2311979"/>
            <a:ext cx="989997" cy="32964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Too close</a:t>
            </a:r>
            <a:endParaRPr/>
          </a:p>
        </p:txBody>
      </p:sp>
      <p:sp>
        <p:nvSpPr>
          <p:cNvPr id="176" name="Google Shape;176;p17"/>
          <p:cNvSpPr txBox="1"/>
          <p:nvPr/>
        </p:nvSpPr>
        <p:spPr>
          <a:xfrm>
            <a:off x="390875" y="3765875"/>
            <a:ext cx="7962600" cy="74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a:t>Too far </a:t>
            </a:r>
            <a:r>
              <a:rPr lang="en"/>
              <a:t>:- More time incorporated in travelling and while travelling no data is collected.</a:t>
            </a:r>
            <a:endParaRPr/>
          </a:p>
          <a:p>
            <a:pPr indent="-317500" lvl="0" marL="457200" rtl="0" algn="l">
              <a:spcBef>
                <a:spcPts val="0"/>
              </a:spcBef>
              <a:spcAft>
                <a:spcPts val="0"/>
              </a:spcAft>
              <a:buSzPts val="1400"/>
              <a:buAutoNum type="arabicPeriod"/>
            </a:pPr>
            <a:r>
              <a:rPr b="1" lang="en"/>
              <a:t>Too close</a:t>
            </a:r>
            <a:r>
              <a:rPr lang="en"/>
              <a:t> :- Mostly nearby sensors have transmitted their data and are low in energy for survival.</a:t>
            </a:r>
            <a:endParaRPr/>
          </a:p>
        </p:txBody>
      </p:sp>
      <p:sp>
        <p:nvSpPr>
          <p:cNvPr id="177" name="Google Shape;177;p17"/>
          <p:cNvSpPr txBox="1"/>
          <p:nvPr/>
        </p:nvSpPr>
        <p:spPr>
          <a:xfrm>
            <a:off x="3592775" y="4513475"/>
            <a:ext cx="1466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0000"/>
                </a:solidFill>
              </a:rPr>
              <a:t>PROBLEM !!!</a:t>
            </a:r>
            <a:endParaRPr b="1" i="1" sz="16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8"/>
          <p:cNvSpPr txBox="1"/>
          <p:nvPr/>
        </p:nvSpPr>
        <p:spPr>
          <a:xfrm>
            <a:off x="695325" y="712475"/>
            <a:ext cx="28575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Trade-offs : </a:t>
            </a:r>
            <a:endParaRPr sz="2000"/>
          </a:p>
        </p:txBody>
      </p:sp>
      <p:sp>
        <p:nvSpPr>
          <p:cNvPr id="183" name="Google Shape;183;p18"/>
          <p:cNvSpPr txBox="1"/>
          <p:nvPr/>
        </p:nvSpPr>
        <p:spPr>
          <a:xfrm>
            <a:off x="857250" y="1455425"/>
            <a:ext cx="73629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There is a non-trivial trade-off between the </a:t>
            </a:r>
            <a:r>
              <a:rPr b="1" lang="en" sz="1600"/>
              <a:t>travel distance</a:t>
            </a:r>
            <a:r>
              <a:rPr lang="en" sz="1600"/>
              <a:t> (or the time spent in travelling), the </a:t>
            </a:r>
            <a:r>
              <a:rPr b="1" lang="en" sz="1600"/>
              <a:t>number of sensor nodes</a:t>
            </a:r>
            <a:r>
              <a:rPr lang="en" sz="1600"/>
              <a:t>, and the </a:t>
            </a:r>
            <a:r>
              <a:rPr b="1" lang="en" sz="1600"/>
              <a:t>amount of sojourn time</a:t>
            </a:r>
            <a:r>
              <a:rPr lang="en" sz="1600"/>
              <a:t> when we choose the next location for the stoppage of mobile sink.</a:t>
            </a:r>
            <a:endParaRPr sz="1600"/>
          </a:p>
        </p:txBody>
      </p:sp>
      <p:sp>
        <p:nvSpPr>
          <p:cNvPr id="184" name="Google Shape;184;p18"/>
          <p:cNvSpPr txBox="1"/>
          <p:nvPr/>
        </p:nvSpPr>
        <p:spPr>
          <a:xfrm>
            <a:off x="800100" y="2779400"/>
            <a:ext cx="7477200" cy="19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 Approach : </a:t>
            </a:r>
            <a:endParaRPr sz="1800"/>
          </a:p>
          <a:p>
            <a:pPr indent="0" lvl="0" marL="0" rtl="0" algn="l">
              <a:spcBef>
                <a:spcPts val="0"/>
              </a:spcBef>
              <a:spcAft>
                <a:spcPts val="0"/>
              </a:spcAft>
              <a:buNone/>
            </a:pPr>
            <a:r>
              <a:rPr lang="en"/>
              <a:t>			</a:t>
            </a:r>
            <a:r>
              <a:rPr lang="en" sz="2000">
                <a:solidFill>
                  <a:srgbClr val="CC4125"/>
                </a:solidFill>
              </a:rPr>
              <a:t>Condition</a:t>
            </a:r>
            <a:r>
              <a:rPr lang="en">
                <a:solidFill>
                  <a:srgbClr val="CC4125"/>
                </a:solidFill>
              </a:rPr>
              <a:t> :</a:t>
            </a:r>
            <a:r>
              <a:rPr lang="en" sz="2400">
                <a:solidFill>
                  <a:srgbClr val="CC4125"/>
                </a:solidFill>
              </a:rPr>
              <a:t> ( T</a:t>
            </a:r>
            <a:r>
              <a:rPr lang="en" sz="1200">
                <a:solidFill>
                  <a:srgbClr val="CC4125"/>
                </a:solidFill>
              </a:rPr>
              <a:t>0,i </a:t>
            </a:r>
            <a:r>
              <a:rPr lang="en" sz="1800">
                <a:solidFill>
                  <a:srgbClr val="CC4125"/>
                </a:solidFill>
              </a:rPr>
              <a:t>+ </a:t>
            </a:r>
            <a:r>
              <a:rPr lang="en" sz="2400">
                <a:solidFill>
                  <a:srgbClr val="CC4125"/>
                </a:solidFill>
              </a:rPr>
              <a:t>t</a:t>
            </a:r>
            <a:r>
              <a:rPr lang="en" sz="1200">
                <a:solidFill>
                  <a:srgbClr val="CC4125"/>
                </a:solidFill>
              </a:rPr>
              <a:t>i,j </a:t>
            </a:r>
            <a:r>
              <a:rPr lang="en" sz="1800">
                <a:solidFill>
                  <a:srgbClr val="CC4125"/>
                </a:solidFill>
              </a:rPr>
              <a:t> + </a:t>
            </a:r>
            <a:r>
              <a:rPr lang="en" sz="2400">
                <a:solidFill>
                  <a:srgbClr val="CC4125"/>
                </a:solidFill>
              </a:rPr>
              <a:t>t`</a:t>
            </a:r>
            <a:r>
              <a:rPr lang="en" sz="1200">
                <a:solidFill>
                  <a:srgbClr val="CC4125"/>
                </a:solidFill>
              </a:rPr>
              <a:t>j </a:t>
            </a:r>
            <a:r>
              <a:rPr lang="en" sz="1800">
                <a:solidFill>
                  <a:srgbClr val="CC4125"/>
                </a:solidFill>
              </a:rPr>
              <a:t> + </a:t>
            </a:r>
            <a:r>
              <a:rPr lang="en" sz="2400">
                <a:solidFill>
                  <a:srgbClr val="CC4125"/>
                </a:solidFill>
              </a:rPr>
              <a:t>t`</a:t>
            </a:r>
            <a:r>
              <a:rPr lang="en" sz="1200">
                <a:solidFill>
                  <a:srgbClr val="CC4125"/>
                </a:solidFill>
              </a:rPr>
              <a:t>j,0  </a:t>
            </a:r>
            <a:r>
              <a:rPr lang="en" sz="2400">
                <a:solidFill>
                  <a:srgbClr val="CC4125"/>
                </a:solidFill>
              </a:rPr>
              <a:t>)</a:t>
            </a:r>
            <a:r>
              <a:rPr lang="en" sz="1200">
                <a:solidFill>
                  <a:srgbClr val="CC4125"/>
                </a:solidFill>
              </a:rPr>
              <a:t>   </a:t>
            </a:r>
            <a:r>
              <a:rPr lang="en" sz="2800">
                <a:solidFill>
                  <a:srgbClr val="CC4125"/>
                </a:solidFill>
              </a:rPr>
              <a:t>≤</a:t>
            </a:r>
            <a:r>
              <a:rPr lang="en" sz="2400">
                <a:solidFill>
                  <a:srgbClr val="CC4125"/>
                </a:solidFill>
              </a:rPr>
              <a:t>  T </a:t>
            </a:r>
            <a:endParaRPr sz="1800"/>
          </a:p>
          <a:p>
            <a:pPr indent="0" lvl="0" marL="0" rtl="0" algn="l">
              <a:spcBef>
                <a:spcPts val="0"/>
              </a:spcBef>
              <a:spcAft>
                <a:spcPts val="0"/>
              </a:spcAft>
              <a:buNone/>
            </a:pPr>
            <a:r>
              <a:rPr lang="en" sz="1800"/>
              <a:t> 	</a:t>
            </a:r>
            <a:endParaRPr sz="1800"/>
          </a:p>
          <a:p>
            <a:pPr indent="457200" lvl="0" marL="0" rtl="0" algn="l">
              <a:spcBef>
                <a:spcPts val="0"/>
              </a:spcBef>
              <a:spcAft>
                <a:spcPts val="0"/>
              </a:spcAft>
              <a:buNone/>
            </a:pPr>
            <a:r>
              <a:rPr lang="en" sz="1800"/>
              <a:t>With the help of this condition, a set </a:t>
            </a:r>
            <a:r>
              <a:rPr lang="en" sz="1800">
                <a:solidFill>
                  <a:srgbClr val="1155CC"/>
                </a:solidFill>
              </a:rPr>
              <a:t>F</a:t>
            </a:r>
            <a:r>
              <a:rPr lang="en" sz="1800"/>
              <a:t> of feasible sojourn locations is generated. Then, for each location </a:t>
            </a:r>
            <a:r>
              <a:rPr lang="en" sz="1800">
                <a:solidFill>
                  <a:srgbClr val="1155CC"/>
                </a:solidFill>
              </a:rPr>
              <a:t>s</a:t>
            </a:r>
            <a:r>
              <a:rPr lang="en" sz="1100">
                <a:solidFill>
                  <a:srgbClr val="1155CC"/>
                </a:solidFill>
              </a:rPr>
              <a:t>j</a:t>
            </a:r>
            <a:r>
              <a:rPr lang="en" sz="1800">
                <a:solidFill>
                  <a:srgbClr val="1155CC"/>
                </a:solidFill>
              </a:rPr>
              <a:t> ∈ F </a:t>
            </a:r>
            <a:r>
              <a:rPr lang="en" sz="1800"/>
              <a:t>following process is done.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8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8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8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800"/>
                                        <p:tgtEl>
                                          <p:spTgt spid="1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9"/>
          <p:cNvSpPr txBox="1"/>
          <p:nvPr/>
        </p:nvSpPr>
        <p:spPr>
          <a:xfrm>
            <a:off x="628650" y="702950"/>
            <a:ext cx="4867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At each feasible location </a:t>
            </a:r>
            <a:r>
              <a:rPr lang="en" sz="2400">
                <a:solidFill>
                  <a:srgbClr val="1155CC"/>
                </a:solidFill>
              </a:rPr>
              <a:t>sj ∈ F</a:t>
            </a:r>
            <a:r>
              <a:rPr lang="en" sz="2400"/>
              <a:t> </a:t>
            </a:r>
            <a:r>
              <a:rPr lang="en" sz="1800"/>
              <a:t>:</a:t>
            </a:r>
            <a:endParaRPr sz="1800"/>
          </a:p>
        </p:txBody>
      </p:sp>
      <p:sp>
        <p:nvSpPr>
          <p:cNvPr id="190" name="Google Shape;190;p19"/>
          <p:cNvSpPr txBox="1"/>
          <p:nvPr/>
        </p:nvSpPr>
        <p:spPr>
          <a:xfrm>
            <a:off x="1057275" y="1379225"/>
            <a:ext cx="78675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1. Declare a set </a:t>
            </a:r>
            <a:endParaRPr sz="1800"/>
          </a:p>
          <a:p>
            <a:pPr indent="457200" lvl="0" marL="914400" rtl="0" algn="l">
              <a:spcBef>
                <a:spcPts val="0"/>
              </a:spcBef>
              <a:spcAft>
                <a:spcPts val="0"/>
              </a:spcAft>
              <a:buNone/>
            </a:pPr>
            <a:r>
              <a:rPr lang="en" sz="1800">
                <a:solidFill>
                  <a:srgbClr val="E06666"/>
                </a:solidFill>
              </a:rPr>
              <a:t>N(s</a:t>
            </a:r>
            <a:r>
              <a:rPr lang="en" sz="1200">
                <a:solidFill>
                  <a:srgbClr val="E06666"/>
                </a:solidFill>
              </a:rPr>
              <a:t>j</a:t>
            </a:r>
            <a:r>
              <a:rPr lang="en" sz="1800">
                <a:solidFill>
                  <a:srgbClr val="E06666"/>
                </a:solidFill>
              </a:rPr>
              <a:t>) </a:t>
            </a:r>
            <a:r>
              <a:rPr lang="en" sz="1800"/>
              <a:t>: set of neighbouring sensors</a:t>
            </a:r>
            <a:endParaRPr sz="1800"/>
          </a:p>
          <a:p>
            <a:pPr indent="0" lvl="0" marL="0" rtl="0" algn="l">
              <a:spcBef>
                <a:spcPts val="0"/>
              </a:spcBef>
              <a:spcAft>
                <a:spcPts val="0"/>
              </a:spcAft>
              <a:buNone/>
            </a:pPr>
            <a:r>
              <a:rPr lang="en" sz="1800"/>
              <a:t>2. Sort the sensors [ </a:t>
            </a:r>
            <a:r>
              <a:rPr lang="en" sz="1800">
                <a:solidFill>
                  <a:srgbClr val="E06666"/>
                </a:solidFill>
              </a:rPr>
              <a:t>N(s</a:t>
            </a:r>
            <a:r>
              <a:rPr lang="en" sz="1200">
                <a:solidFill>
                  <a:srgbClr val="E06666"/>
                </a:solidFill>
              </a:rPr>
              <a:t>j</a:t>
            </a:r>
            <a:r>
              <a:rPr lang="en" sz="1800">
                <a:solidFill>
                  <a:srgbClr val="E06666"/>
                </a:solidFill>
              </a:rPr>
              <a:t>)</a:t>
            </a:r>
            <a:r>
              <a:rPr lang="en" sz="1800"/>
              <a:t> ] by their survival time in </a:t>
            </a:r>
            <a:r>
              <a:rPr lang="en" sz="1800" u="sng">
                <a:solidFill>
                  <a:srgbClr val="990000"/>
                </a:solidFill>
              </a:rPr>
              <a:t>non-in</a:t>
            </a:r>
            <a:r>
              <a:rPr lang="en" sz="1800" u="sng">
                <a:solidFill>
                  <a:srgbClr val="990000"/>
                </a:solidFill>
              </a:rPr>
              <a:t>creasing order</a:t>
            </a:r>
            <a:r>
              <a:rPr lang="en" sz="1800"/>
              <a:t> .</a:t>
            </a:r>
            <a:r>
              <a:rPr lang="en" sz="1800">
                <a:solidFill>
                  <a:srgbClr val="E06666"/>
                </a:solidFill>
              </a:rPr>
              <a:t> </a:t>
            </a:r>
            <a:endParaRPr sz="1800">
              <a:solidFill>
                <a:srgbClr val="E06666"/>
              </a:solidFill>
            </a:endParaRPr>
          </a:p>
          <a:p>
            <a:pPr indent="0" lvl="0" marL="0" rtl="0" algn="l">
              <a:spcBef>
                <a:spcPts val="0"/>
              </a:spcBef>
              <a:spcAft>
                <a:spcPts val="0"/>
              </a:spcAft>
              <a:buNone/>
            </a:pPr>
            <a:r>
              <a:t/>
            </a:r>
            <a:endParaRPr sz="1800">
              <a:solidFill>
                <a:srgbClr val="E06666"/>
              </a:solidFill>
            </a:endParaRPr>
          </a:p>
          <a:p>
            <a:pPr indent="0" lvl="0" marL="0" rtl="0" algn="l">
              <a:spcBef>
                <a:spcPts val="0"/>
              </a:spcBef>
              <a:spcAft>
                <a:spcPts val="0"/>
              </a:spcAft>
              <a:buNone/>
            </a:pPr>
            <a:r>
              <a:rPr lang="en" sz="1800"/>
              <a:t>                   </a:t>
            </a:r>
            <a:endParaRPr sz="1800"/>
          </a:p>
        </p:txBody>
      </p:sp>
      <p:sp>
        <p:nvSpPr>
          <p:cNvPr id="191" name="Google Shape;191;p19"/>
          <p:cNvSpPr/>
          <p:nvPr/>
        </p:nvSpPr>
        <p:spPr>
          <a:xfrm>
            <a:off x="514350" y="2846075"/>
            <a:ext cx="7924800" cy="428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t>V</a:t>
            </a:r>
            <a:r>
              <a:rPr lang="en" sz="1200"/>
              <a:t>1             </a:t>
            </a:r>
            <a:r>
              <a:rPr lang="en" sz="1800"/>
              <a:t>V</a:t>
            </a:r>
            <a:r>
              <a:rPr lang="en" sz="1200"/>
              <a:t>2              </a:t>
            </a:r>
            <a:r>
              <a:rPr lang="en" sz="1800"/>
              <a:t>V</a:t>
            </a:r>
            <a:r>
              <a:rPr lang="en" sz="1200"/>
              <a:t>3               </a:t>
            </a:r>
            <a:r>
              <a:rPr lang="en" sz="1800"/>
              <a:t>V</a:t>
            </a:r>
            <a:r>
              <a:rPr lang="en" sz="1200"/>
              <a:t>4                </a:t>
            </a:r>
            <a:r>
              <a:rPr lang="en" sz="1800"/>
              <a:t>V</a:t>
            </a:r>
            <a:r>
              <a:rPr lang="en" sz="1200"/>
              <a:t>5              </a:t>
            </a:r>
            <a:r>
              <a:rPr lang="en" sz="1800"/>
              <a:t>V</a:t>
            </a:r>
            <a:r>
              <a:rPr lang="en" sz="1200"/>
              <a:t>6            .  .  .  .  .  .  .  .  .  .  .  .  .          </a:t>
            </a:r>
            <a:r>
              <a:rPr lang="en" sz="1800"/>
              <a:t>V</a:t>
            </a:r>
            <a:r>
              <a:rPr lang="en" sz="1200"/>
              <a:t>|</a:t>
            </a:r>
            <a:r>
              <a:rPr lang="en" sz="1100">
                <a:solidFill>
                  <a:srgbClr val="E06666"/>
                </a:solidFill>
              </a:rPr>
              <a:t>N(sj)</a:t>
            </a:r>
            <a:r>
              <a:rPr lang="en" sz="1200"/>
              <a:t>|</a:t>
            </a:r>
            <a:endParaRPr sz="1200"/>
          </a:p>
        </p:txBody>
      </p:sp>
      <p:cxnSp>
        <p:nvCxnSpPr>
          <p:cNvPr id="192" name="Google Shape;192;p19"/>
          <p:cNvCxnSpPr/>
          <p:nvPr/>
        </p:nvCxnSpPr>
        <p:spPr>
          <a:xfrm>
            <a:off x="1247775" y="283662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19"/>
          <p:cNvCxnSpPr/>
          <p:nvPr/>
        </p:nvCxnSpPr>
        <p:spPr>
          <a:xfrm>
            <a:off x="2057400" y="283662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19"/>
          <p:cNvCxnSpPr/>
          <p:nvPr/>
        </p:nvCxnSpPr>
        <p:spPr>
          <a:xfrm>
            <a:off x="2905125" y="283662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19"/>
          <p:cNvCxnSpPr/>
          <p:nvPr/>
        </p:nvCxnSpPr>
        <p:spPr>
          <a:xfrm>
            <a:off x="3790950" y="283662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9"/>
          <p:cNvCxnSpPr/>
          <p:nvPr/>
        </p:nvCxnSpPr>
        <p:spPr>
          <a:xfrm>
            <a:off x="4667250" y="283662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9"/>
          <p:cNvCxnSpPr/>
          <p:nvPr/>
        </p:nvCxnSpPr>
        <p:spPr>
          <a:xfrm>
            <a:off x="5495925" y="283662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9"/>
          <p:cNvCxnSpPr/>
          <p:nvPr/>
        </p:nvCxnSpPr>
        <p:spPr>
          <a:xfrm>
            <a:off x="7543800" y="283662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19"/>
          <p:cNvCxnSpPr/>
          <p:nvPr/>
        </p:nvCxnSpPr>
        <p:spPr>
          <a:xfrm>
            <a:off x="514350" y="4684400"/>
            <a:ext cx="8058300" cy="9600"/>
          </a:xfrm>
          <a:prstGeom prst="straightConnector1">
            <a:avLst/>
          </a:prstGeom>
          <a:noFill/>
          <a:ln cap="flat" cmpd="sng" w="28575">
            <a:solidFill>
              <a:schemeClr val="dk2"/>
            </a:solidFill>
            <a:prstDash val="solid"/>
            <a:round/>
            <a:headEnd len="med" w="med" type="none"/>
            <a:tailEnd len="med" w="med" type="none"/>
          </a:ln>
        </p:spPr>
      </p:cxnSp>
      <p:sp>
        <p:nvSpPr>
          <p:cNvPr id="200" name="Google Shape;200;p19"/>
          <p:cNvSpPr/>
          <p:nvPr/>
        </p:nvSpPr>
        <p:spPr>
          <a:xfrm>
            <a:off x="819150" y="3417500"/>
            <a:ext cx="142800" cy="1266900"/>
          </a:xfrm>
          <a:prstGeom prst="rect">
            <a:avLst/>
          </a:prstGeom>
          <a:solidFill>
            <a:srgbClr val="D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1619250" y="3512825"/>
            <a:ext cx="142800" cy="1171500"/>
          </a:xfrm>
          <a:prstGeom prst="rect">
            <a:avLst/>
          </a:prstGeom>
          <a:solidFill>
            <a:srgbClr val="EE69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2419350" y="3665225"/>
            <a:ext cx="142800" cy="1019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3314700" y="3817625"/>
            <a:ext cx="142800" cy="867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4152900" y="3941450"/>
            <a:ext cx="142800" cy="743100"/>
          </a:xfrm>
          <a:prstGeom prst="rect">
            <a:avLst/>
          </a:prstGeom>
          <a:solidFill>
            <a:srgbClr val="6EEE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4991100" y="4084325"/>
            <a:ext cx="142800" cy="600300"/>
          </a:xfrm>
          <a:prstGeom prst="rect">
            <a:avLst/>
          </a:prstGeom>
          <a:solidFill>
            <a:srgbClr val="2BC5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7962900" y="4427225"/>
            <a:ext cx="142800" cy="257400"/>
          </a:xfrm>
          <a:prstGeom prst="rect">
            <a:avLst/>
          </a:prstGeom>
          <a:solidFill>
            <a:srgbClr val="21EE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txBox="1"/>
          <p:nvPr/>
        </p:nvSpPr>
        <p:spPr>
          <a:xfrm>
            <a:off x="3545700" y="4694000"/>
            <a:ext cx="22431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Energy Levels of sensors</a:t>
            </a:r>
            <a:endParaRPr/>
          </a:p>
        </p:txBody>
      </p:sp>
      <p:cxnSp>
        <p:nvCxnSpPr>
          <p:cNvPr id="208" name="Google Shape;208;p19"/>
          <p:cNvCxnSpPr/>
          <p:nvPr/>
        </p:nvCxnSpPr>
        <p:spPr>
          <a:xfrm>
            <a:off x="543000" y="3665150"/>
            <a:ext cx="8001000" cy="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19"/>
          <p:cNvSpPr/>
          <p:nvPr/>
        </p:nvSpPr>
        <p:spPr>
          <a:xfrm>
            <a:off x="5010150" y="3693688"/>
            <a:ext cx="76200" cy="3621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7996200" y="3692611"/>
            <a:ext cx="76200" cy="716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nvSpPr>
        <p:spPr>
          <a:xfrm>
            <a:off x="5348250" y="3727100"/>
            <a:ext cx="2243100" cy="8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Short of required energy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   .   .   .   .   .   .   .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5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5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5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0"/>
          <p:cNvSpPr/>
          <p:nvPr/>
        </p:nvSpPr>
        <p:spPr>
          <a:xfrm>
            <a:off x="495300" y="807725"/>
            <a:ext cx="7924800" cy="428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t>V</a:t>
            </a:r>
            <a:r>
              <a:rPr lang="en" sz="1200"/>
              <a:t>1             </a:t>
            </a:r>
            <a:r>
              <a:rPr lang="en" sz="1800"/>
              <a:t>V</a:t>
            </a:r>
            <a:r>
              <a:rPr lang="en" sz="1200"/>
              <a:t>2              </a:t>
            </a:r>
            <a:r>
              <a:rPr lang="en" sz="1800"/>
              <a:t>V</a:t>
            </a:r>
            <a:r>
              <a:rPr lang="en" sz="1200"/>
              <a:t>3               </a:t>
            </a:r>
            <a:r>
              <a:rPr lang="en" sz="1800"/>
              <a:t>V</a:t>
            </a:r>
            <a:r>
              <a:rPr lang="en" sz="1200"/>
              <a:t>4                </a:t>
            </a:r>
            <a:r>
              <a:rPr lang="en" sz="1800"/>
              <a:t>V</a:t>
            </a:r>
            <a:r>
              <a:rPr lang="en" sz="1200"/>
              <a:t>5              </a:t>
            </a:r>
            <a:r>
              <a:rPr lang="en" sz="1800"/>
              <a:t>V</a:t>
            </a:r>
            <a:r>
              <a:rPr lang="en" sz="1200"/>
              <a:t>6            .  .  .  .  .  .  .  .  .  .  .  .  .          </a:t>
            </a:r>
            <a:r>
              <a:rPr lang="en" sz="1800"/>
              <a:t>V</a:t>
            </a:r>
            <a:r>
              <a:rPr lang="en" sz="1200"/>
              <a:t>|</a:t>
            </a:r>
            <a:r>
              <a:rPr lang="en" sz="1100">
                <a:solidFill>
                  <a:srgbClr val="E06666"/>
                </a:solidFill>
              </a:rPr>
              <a:t>N(sj)</a:t>
            </a:r>
            <a:r>
              <a:rPr lang="en" sz="1200"/>
              <a:t>|</a:t>
            </a:r>
            <a:endParaRPr sz="1200"/>
          </a:p>
        </p:txBody>
      </p:sp>
      <p:cxnSp>
        <p:nvCxnSpPr>
          <p:cNvPr id="217" name="Google Shape;217;p20"/>
          <p:cNvCxnSpPr/>
          <p:nvPr/>
        </p:nvCxnSpPr>
        <p:spPr>
          <a:xfrm>
            <a:off x="1228725"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0"/>
          <p:cNvCxnSpPr/>
          <p:nvPr/>
        </p:nvCxnSpPr>
        <p:spPr>
          <a:xfrm>
            <a:off x="203835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0"/>
          <p:cNvCxnSpPr/>
          <p:nvPr/>
        </p:nvCxnSpPr>
        <p:spPr>
          <a:xfrm>
            <a:off x="2886075"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0"/>
          <p:cNvCxnSpPr/>
          <p:nvPr/>
        </p:nvCxnSpPr>
        <p:spPr>
          <a:xfrm>
            <a:off x="377190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20"/>
          <p:cNvCxnSpPr/>
          <p:nvPr/>
        </p:nvCxnSpPr>
        <p:spPr>
          <a:xfrm>
            <a:off x="464820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20"/>
          <p:cNvCxnSpPr/>
          <p:nvPr/>
        </p:nvCxnSpPr>
        <p:spPr>
          <a:xfrm>
            <a:off x="5476875"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0"/>
          <p:cNvCxnSpPr/>
          <p:nvPr/>
        </p:nvCxnSpPr>
        <p:spPr>
          <a:xfrm>
            <a:off x="752475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0"/>
          <p:cNvCxnSpPr/>
          <p:nvPr/>
        </p:nvCxnSpPr>
        <p:spPr>
          <a:xfrm>
            <a:off x="495300" y="2646050"/>
            <a:ext cx="8058300" cy="9600"/>
          </a:xfrm>
          <a:prstGeom prst="straightConnector1">
            <a:avLst/>
          </a:prstGeom>
          <a:noFill/>
          <a:ln cap="flat" cmpd="sng" w="28575">
            <a:solidFill>
              <a:schemeClr val="dk2"/>
            </a:solidFill>
            <a:prstDash val="solid"/>
            <a:round/>
            <a:headEnd len="med" w="med" type="none"/>
            <a:tailEnd len="med" w="med" type="none"/>
          </a:ln>
        </p:spPr>
      </p:cxnSp>
      <p:sp>
        <p:nvSpPr>
          <p:cNvPr id="225" name="Google Shape;225;p20"/>
          <p:cNvSpPr/>
          <p:nvPr/>
        </p:nvSpPr>
        <p:spPr>
          <a:xfrm>
            <a:off x="800100" y="1379150"/>
            <a:ext cx="142800" cy="1266900"/>
          </a:xfrm>
          <a:prstGeom prst="rect">
            <a:avLst/>
          </a:prstGeom>
          <a:solidFill>
            <a:srgbClr val="D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1600200" y="1474475"/>
            <a:ext cx="142800" cy="1171500"/>
          </a:xfrm>
          <a:prstGeom prst="rect">
            <a:avLst/>
          </a:prstGeom>
          <a:solidFill>
            <a:srgbClr val="EE69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2400300" y="1626875"/>
            <a:ext cx="142800" cy="1019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3295650" y="1779275"/>
            <a:ext cx="142800" cy="867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4133850" y="1903100"/>
            <a:ext cx="142800" cy="743100"/>
          </a:xfrm>
          <a:prstGeom prst="rect">
            <a:avLst/>
          </a:prstGeom>
          <a:solidFill>
            <a:srgbClr val="6EEE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4972050" y="2045975"/>
            <a:ext cx="142800" cy="600300"/>
          </a:xfrm>
          <a:prstGeom prst="rect">
            <a:avLst/>
          </a:prstGeom>
          <a:solidFill>
            <a:srgbClr val="2BC5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7943850" y="2388875"/>
            <a:ext cx="142800" cy="257400"/>
          </a:xfrm>
          <a:prstGeom prst="rect">
            <a:avLst/>
          </a:prstGeom>
          <a:solidFill>
            <a:srgbClr val="21EE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txBox="1"/>
          <p:nvPr/>
        </p:nvSpPr>
        <p:spPr>
          <a:xfrm>
            <a:off x="3526650" y="2655650"/>
            <a:ext cx="24054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Energy Levels of sensors</a:t>
            </a:r>
            <a:endParaRPr b="1"/>
          </a:p>
        </p:txBody>
      </p:sp>
      <p:cxnSp>
        <p:nvCxnSpPr>
          <p:cNvPr id="233" name="Google Shape;233;p20"/>
          <p:cNvCxnSpPr/>
          <p:nvPr/>
        </p:nvCxnSpPr>
        <p:spPr>
          <a:xfrm>
            <a:off x="523950" y="1626800"/>
            <a:ext cx="8001000" cy="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20"/>
          <p:cNvSpPr/>
          <p:nvPr/>
        </p:nvSpPr>
        <p:spPr>
          <a:xfrm>
            <a:off x="4991100" y="1655338"/>
            <a:ext cx="76200" cy="3621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7977150" y="1654261"/>
            <a:ext cx="76200" cy="716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txBox="1"/>
          <p:nvPr/>
        </p:nvSpPr>
        <p:spPr>
          <a:xfrm>
            <a:off x="5329200" y="1688750"/>
            <a:ext cx="2243100" cy="8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Short of required energy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   .   .   .   .   .   .   .   </a:t>
            </a:r>
            <a:endParaRPr b="1"/>
          </a:p>
        </p:txBody>
      </p:sp>
      <p:sp>
        <p:nvSpPr>
          <p:cNvPr id="237" name="Google Shape;237;p20"/>
          <p:cNvSpPr txBox="1"/>
          <p:nvPr/>
        </p:nvSpPr>
        <p:spPr>
          <a:xfrm>
            <a:off x="2265008" y="436250"/>
            <a:ext cx="2781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38" name="Google Shape;238;p20"/>
          <p:cNvSpPr txBox="1"/>
          <p:nvPr/>
        </p:nvSpPr>
        <p:spPr>
          <a:xfrm>
            <a:off x="163450" y="3312275"/>
            <a:ext cx="8570700" cy="6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Data = max{ ( t</a:t>
            </a:r>
            <a:r>
              <a:rPr baseline="-25000" lang="en" sz="1600"/>
              <a:t>1</a:t>
            </a:r>
            <a:r>
              <a:rPr lang="en" sz="1600"/>
              <a:t>.1.r</a:t>
            </a:r>
            <a:r>
              <a:rPr baseline="-25000" lang="en" sz="1600"/>
              <a:t>g</a:t>
            </a:r>
            <a:r>
              <a:rPr lang="en" sz="1600"/>
              <a:t>) , ( t</a:t>
            </a:r>
            <a:r>
              <a:rPr baseline="-25000" lang="en" sz="1600"/>
              <a:t>2</a:t>
            </a:r>
            <a:r>
              <a:rPr lang="en" sz="1600"/>
              <a:t>.2.r</a:t>
            </a:r>
            <a:r>
              <a:rPr baseline="-25000" lang="en" sz="1600"/>
              <a:t>g</a:t>
            </a:r>
            <a:r>
              <a:rPr lang="en" sz="1600"/>
              <a:t>) ,  .  . , </a:t>
            </a:r>
            <a:r>
              <a:rPr lang="en" sz="1600"/>
              <a:t>( t</a:t>
            </a:r>
            <a:r>
              <a:rPr baseline="-25000" lang="en" sz="1600"/>
              <a:t>3</a:t>
            </a:r>
            <a:r>
              <a:rPr lang="en" sz="1600"/>
              <a:t>.3.r</a:t>
            </a:r>
            <a:r>
              <a:rPr baseline="-25000" lang="en" sz="1600"/>
              <a:t>g</a:t>
            </a:r>
            <a:r>
              <a:rPr lang="en" sz="1600"/>
              <a:t>) , </a:t>
            </a:r>
            <a:r>
              <a:rPr lang="en" sz="1600"/>
              <a:t>  .  .  .  , ( t</a:t>
            </a:r>
            <a:r>
              <a:rPr baseline="-25000" lang="en" sz="1600"/>
              <a:t>k</a:t>
            </a:r>
            <a:r>
              <a:rPr lang="en" sz="1600"/>
              <a:t>.k.r</a:t>
            </a:r>
            <a:r>
              <a:rPr baseline="-25000" lang="en" sz="1600"/>
              <a:t>g</a:t>
            </a:r>
            <a:r>
              <a:rPr lang="en" sz="1600"/>
              <a:t>) ,  .  .  .  .  , ( t|</a:t>
            </a:r>
            <a:r>
              <a:rPr lang="en" sz="1600">
                <a:solidFill>
                  <a:srgbClr val="E06666"/>
                </a:solidFill>
              </a:rPr>
              <a:t>N(sj)</a:t>
            </a:r>
            <a:r>
              <a:rPr lang="en" sz="1600"/>
              <a:t>|.|</a:t>
            </a:r>
            <a:r>
              <a:rPr lang="en" sz="1600">
                <a:solidFill>
                  <a:srgbClr val="E06666"/>
                </a:solidFill>
              </a:rPr>
              <a:t>N(sj)</a:t>
            </a:r>
            <a:r>
              <a:rPr lang="en" sz="1600"/>
              <a:t>|.r</a:t>
            </a:r>
            <a:r>
              <a:rPr baseline="-25000" lang="en" sz="1600"/>
              <a:t>g</a:t>
            </a:r>
            <a:r>
              <a:rPr lang="en" sz="1600"/>
              <a:t>)  }</a:t>
            </a:r>
            <a:endParaRPr sz="1600"/>
          </a:p>
        </p:txBody>
      </p:sp>
      <p:sp>
        <p:nvSpPr>
          <p:cNvPr id="239" name="Google Shape;239;p20"/>
          <p:cNvSpPr/>
          <p:nvPr/>
        </p:nvSpPr>
        <p:spPr>
          <a:xfrm>
            <a:off x="3358025" y="3208625"/>
            <a:ext cx="981000" cy="6666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0"/>
          <p:cNvCxnSpPr>
            <a:stCxn id="239" idx="5"/>
            <a:endCxn id="241" idx="1"/>
          </p:cNvCxnSpPr>
          <p:nvPr/>
        </p:nvCxnSpPr>
        <p:spPr>
          <a:xfrm>
            <a:off x="4195361" y="3777604"/>
            <a:ext cx="2405400" cy="3543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20"/>
          <p:cNvSpPr txBox="1"/>
          <p:nvPr/>
        </p:nvSpPr>
        <p:spPr>
          <a:xfrm>
            <a:off x="6600700" y="3798725"/>
            <a:ext cx="2314500" cy="6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Maximum value (suppose)</a:t>
            </a:r>
            <a:endParaRPr>
              <a:solidFill>
                <a:srgbClr val="CC0000"/>
              </a:solidFill>
            </a:endParaRPr>
          </a:p>
          <a:p>
            <a:pPr indent="0" lvl="0" marL="0" rtl="0" algn="l">
              <a:spcBef>
                <a:spcPts val="0"/>
              </a:spcBef>
              <a:spcAft>
                <a:spcPts val="0"/>
              </a:spcAft>
              <a:buNone/>
            </a:pPr>
            <a:r>
              <a:rPr lang="en">
                <a:solidFill>
                  <a:srgbClr val="CC0000"/>
                </a:solidFill>
              </a:rPr>
              <a:t> </a:t>
            </a:r>
            <a:r>
              <a:rPr lang="en">
                <a:solidFill>
                  <a:srgbClr val="CC0000"/>
                </a:solidFill>
              </a:rPr>
              <a:t>i</a:t>
            </a:r>
            <a:r>
              <a:rPr lang="en">
                <a:solidFill>
                  <a:srgbClr val="CC0000"/>
                </a:solidFill>
              </a:rPr>
              <a:t>.e   </a:t>
            </a:r>
            <a:r>
              <a:rPr b="1" lang="en" sz="1800">
                <a:solidFill>
                  <a:srgbClr val="434343"/>
                </a:solidFill>
              </a:rPr>
              <a:t>k = 3</a:t>
            </a:r>
            <a:r>
              <a:rPr lang="en">
                <a:solidFill>
                  <a:srgbClr val="CC0000"/>
                </a:solidFill>
              </a:rPr>
              <a:t> </a:t>
            </a:r>
            <a:endParaRPr>
              <a:solidFill>
                <a:srgbClr val="CC0000"/>
              </a:solidFill>
            </a:endParaRPr>
          </a:p>
        </p:txBody>
      </p:sp>
      <p:sp>
        <p:nvSpPr>
          <p:cNvPr id="242" name="Google Shape;242;p20"/>
          <p:cNvSpPr/>
          <p:nvPr/>
        </p:nvSpPr>
        <p:spPr>
          <a:xfrm>
            <a:off x="814350" y="2705750"/>
            <a:ext cx="1714500" cy="157200"/>
          </a:xfrm>
          <a:prstGeom prst="lef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txBox="1"/>
          <p:nvPr/>
        </p:nvSpPr>
        <p:spPr>
          <a:xfrm>
            <a:off x="819075" y="3941900"/>
            <a:ext cx="4134000" cy="7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CC412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1"/>
          <p:cNvSpPr txBox="1"/>
          <p:nvPr/>
        </p:nvSpPr>
        <p:spPr>
          <a:xfrm>
            <a:off x="247650" y="4322825"/>
            <a:ext cx="8801100" cy="44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968EE"/>
              </a:buClr>
              <a:buSzPts val="1400"/>
              <a:buChar char="●"/>
            </a:pPr>
            <a:r>
              <a:rPr lang="en">
                <a:solidFill>
                  <a:srgbClr val="3968EE"/>
                </a:solidFill>
              </a:rPr>
              <a:t>Repeated for all the feasible locations sj ∈ F  and then the location with largest value of Data is chosen as the next sojourn location.</a:t>
            </a:r>
            <a:endParaRPr>
              <a:solidFill>
                <a:srgbClr val="3968EE"/>
              </a:solidFill>
            </a:endParaRPr>
          </a:p>
        </p:txBody>
      </p:sp>
      <p:sp>
        <p:nvSpPr>
          <p:cNvPr id="249" name="Google Shape;249;p21"/>
          <p:cNvSpPr/>
          <p:nvPr/>
        </p:nvSpPr>
        <p:spPr>
          <a:xfrm>
            <a:off x="495300" y="807725"/>
            <a:ext cx="7924800" cy="428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a:t>V</a:t>
            </a:r>
            <a:r>
              <a:rPr lang="en" sz="1200"/>
              <a:t>1             </a:t>
            </a:r>
            <a:r>
              <a:rPr lang="en" sz="1800"/>
              <a:t>V</a:t>
            </a:r>
            <a:r>
              <a:rPr lang="en" sz="1200"/>
              <a:t>2              </a:t>
            </a:r>
            <a:r>
              <a:rPr lang="en" sz="1800"/>
              <a:t>V</a:t>
            </a:r>
            <a:r>
              <a:rPr lang="en" sz="1200"/>
              <a:t>3               </a:t>
            </a:r>
            <a:r>
              <a:rPr lang="en" sz="1800"/>
              <a:t>V</a:t>
            </a:r>
            <a:r>
              <a:rPr lang="en" sz="1200"/>
              <a:t>4                </a:t>
            </a:r>
            <a:r>
              <a:rPr lang="en" sz="1800"/>
              <a:t>V</a:t>
            </a:r>
            <a:r>
              <a:rPr lang="en" sz="1200"/>
              <a:t>5              </a:t>
            </a:r>
            <a:r>
              <a:rPr lang="en" sz="1800"/>
              <a:t>V</a:t>
            </a:r>
            <a:r>
              <a:rPr lang="en" sz="1200"/>
              <a:t>6            .  .  .  .  .  .  .  .  .  .  .  .  .          </a:t>
            </a:r>
            <a:r>
              <a:rPr lang="en" sz="1800"/>
              <a:t>V</a:t>
            </a:r>
            <a:r>
              <a:rPr lang="en" sz="1200"/>
              <a:t>|</a:t>
            </a:r>
            <a:r>
              <a:rPr lang="en" sz="1100">
                <a:solidFill>
                  <a:srgbClr val="E06666"/>
                </a:solidFill>
              </a:rPr>
              <a:t>N(sj)</a:t>
            </a:r>
            <a:r>
              <a:rPr lang="en" sz="1200"/>
              <a:t>|</a:t>
            </a:r>
            <a:endParaRPr sz="1200"/>
          </a:p>
        </p:txBody>
      </p:sp>
      <p:cxnSp>
        <p:nvCxnSpPr>
          <p:cNvPr id="250" name="Google Shape;250;p21"/>
          <p:cNvCxnSpPr/>
          <p:nvPr/>
        </p:nvCxnSpPr>
        <p:spPr>
          <a:xfrm>
            <a:off x="1228725"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1"/>
          <p:cNvCxnSpPr/>
          <p:nvPr/>
        </p:nvCxnSpPr>
        <p:spPr>
          <a:xfrm>
            <a:off x="203835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1"/>
          <p:cNvCxnSpPr/>
          <p:nvPr/>
        </p:nvCxnSpPr>
        <p:spPr>
          <a:xfrm>
            <a:off x="2886075"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1"/>
          <p:cNvCxnSpPr/>
          <p:nvPr/>
        </p:nvCxnSpPr>
        <p:spPr>
          <a:xfrm>
            <a:off x="377190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1"/>
          <p:cNvCxnSpPr/>
          <p:nvPr/>
        </p:nvCxnSpPr>
        <p:spPr>
          <a:xfrm>
            <a:off x="464820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21"/>
          <p:cNvCxnSpPr/>
          <p:nvPr/>
        </p:nvCxnSpPr>
        <p:spPr>
          <a:xfrm>
            <a:off x="5476875"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21"/>
          <p:cNvCxnSpPr/>
          <p:nvPr/>
        </p:nvCxnSpPr>
        <p:spPr>
          <a:xfrm>
            <a:off x="7524750" y="798275"/>
            <a:ext cx="0" cy="4476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21"/>
          <p:cNvCxnSpPr/>
          <p:nvPr/>
        </p:nvCxnSpPr>
        <p:spPr>
          <a:xfrm>
            <a:off x="495300" y="2646050"/>
            <a:ext cx="8058300" cy="9600"/>
          </a:xfrm>
          <a:prstGeom prst="straightConnector1">
            <a:avLst/>
          </a:prstGeom>
          <a:noFill/>
          <a:ln cap="flat" cmpd="sng" w="28575">
            <a:solidFill>
              <a:schemeClr val="dk2"/>
            </a:solidFill>
            <a:prstDash val="solid"/>
            <a:round/>
            <a:headEnd len="med" w="med" type="none"/>
            <a:tailEnd len="med" w="med" type="none"/>
          </a:ln>
        </p:spPr>
      </p:cxnSp>
      <p:sp>
        <p:nvSpPr>
          <p:cNvPr id="258" name="Google Shape;258;p21"/>
          <p:cNvSpPr/>
          <p:nvPr/>
        </p:nvSpPr>
        <p:spPr>
          <a:xfrm>
            <a:off x="800100" y="1379150"/>
            <a:ext cx="142800" cy="1266900"/>
          </a:xfrm>
          <a:prstGeom prst="rect">
            <a:avLst/>
          </a:prstGeom>
          <a:solidFill>
            <a:srgbClr val="D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1600200" y="1474475"/>
            <a:ext cx="142800" cy="1171500"/>
          </a:xfrm>
          <a:prstGeom prst="rect">
            <a:avLst/>
          </a:prstGeom>
          <a:solidFill>
            <a:srgbClr val="EE69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2400300" y="1626875"/>
            <a:ext cx="142800" cy="1019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3295650" y="1779275"/>
            <a:ext cx="142800" cy="867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4133850" y="1903100"/>
            <a:ext cx="142800" cy="743100"/>
          </a:xfrm>
          <a:prstGeom prst="rect">
            <a:avLst/>
          </a:prstGeom>
          <a:solidFill>
            <a:srgbClr val="6EEE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4972050" y="2045975"/>
            <a:ext cx="142800" cy="600300"/>
          </a:xfrm>
          <a:prstGeom prst="rect">
            <a:avLst/>
          </a:prstGeom>
          <a:solidFill>
            <a:srgbClr val="2BC5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7943850" y="2388875"/>
            <a:ext cx="142800" cy="257400"/>
          </a:xfrm>
          <a:prstGeom prst="rect">
            <a:avLst/>
          </a:prstGeom>
          <a:solidFill>
            <a:srgbClr val="21EE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txBox="1"/>
          <p:nvPr/>
        </p:nvSpPr>
        <p:spPr>
          <a:xfrm>
            <a:off x="3526650" y="2655650"/>
            <a:ext cx="22431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Energy Levels of sensors</a:t>
            </a:r>
            <a:endParaRPr/>
          </a:p>
        </p:txBody>
      </p:sp>
      <p:sp>
        <p:nvSpPr>
          <p:cNvPr id="266" name="Google Shape;266;p21"/>
          <p:cNvSpPr txBox="1"/>
          <p:nvPr/>
        </p:nvSpPr>
        <p:spPr>
          <a:xfrm>
            <a:off x="5329200" y="2108150"/>
            <a:ext cx="22431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   .   .   .   .   .   .   . </a:t>
            </a:r>
            <a:endParaRPr b="1"/>
          </a:p>
        </p:txBody>
      </p:sp>
      <p:sp>
        <p:nvSpPr>
          <p:cNvPr id="267" name="Google Shape;267;p21"/>
          <p:cNvSpPr txBox="1"/>
          <p:nvPr/>
        </p:nvSpPr>
        <p:spPr>
          <a:xfrm>
            <a:off x="2265008" y="436250"/>
            <a:ext cx="2781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8" name="Google Shape;268;p21"/>
          <p:cNvSpPr txBox="1"/>
          <p:nvPr/>
        </p:nvSpPr>
        <p:spPr>
          <a:xfrm>
            <a:off x="2618400" y="3278338"/>
            <a:ext cx="39072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For all i ,  1 &lt;= i &lt;= k (assumed as 3)</a:t>
            </a:r>
            <a:endParaRPr sz="1800"/>
          </a:p>
          <a:p>
            <a:pPr indent="0" lvl="0" marL="0" rtl="0" algn="l">
              <a:spcBef>
                <a:spcPts val="0"/>
              </a:spcBef>
              <a:spcAft>
                <a:spcPts val="0"/>
              </a:spcAft>
              <a:buNone/>
            </a:pPr>
            <a:r>
              <a:t/>
            </a:r>
            <a:endParaRPr sz="800"/>
          </a:p>
          <a:p>
            <a:pPr indent="0" lvl="0" marL="0" rtl="0" algn="l">
              <a:spcBef>
                <a:spcPts val="0"/>
              </a:spcBef>
              <a:spcAft>
                <a:spcPts val="0"/>
              </a:spcAft>
              <a:buNone/>
            </a:pPr>
            <a:r>
              <a:rPr lang="en" sz="1800"/>
              <a:t>	     </a:t>
            </a:r>
            <a:r>
              <a:rPr b="1" lang="en" sz="1800"/>
              <a:t>E(V</a:t>
            </a:r>
            <a:r>
              <a:rPr b="1" lang="en" sz="1000"/>
              <a:t>i</a:t>
            </a:r>
            <a:r>
              <a:rPr b="1" lang="en" sz="1800"/>
              <a:t>) = E(V</a:t>
            </a:r>
            <a:r>
              <a:rPr b="1" lang="en" sz="1000"/>
              <a:t>i</a:t>
            </a:r>
            <a:r>
              <a:rPr b="1" lang="en" sz="1800"/>
              <a:t>) - E(V</a:t>
            </a:r>
            <a:r>
              <a:rPr b="1" lang="en" sz="1000"/>
              <a:t>3</a:t>
            </a:r>
            <a:r>
              <a:rPr b="1" lang="en" sz="1800"/>
              <a:t>)</a:t>
            </a:r>
            <a:r>
              <a:rPr lang="en" sz="1800"/>
              <a:t> </a:t>
            </a:r>
            <a:r>
              <a:rPr lang="en"/>
              <a:t>      </a:t>
            </a:r>
            <a:endParaRPr/>
          </a:p>
        </p:txBody>
      </p:sp>
      <p:sp>
        <p:nvSpPr>
          <p:cNvPr id="269" name="Google Shape;269;p21"/>
          <p:cNvSpPr/>
          <p:nvPr/>
        </p:nvSpPr>
        <p:spPr>
          <a:xfrm>
            <a:off x="1600200" y="2448050"/>
            <a:ext cx="142800" cy="207600"/>
          </a:xfrm>
          <a:prstGeom prst="rect">
            <a:avLst/>
          </a:prstGeom>
          <a:solidFill>
            <a:srgbClr val="EE69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800100" y="2285150"/>
            <a:ext cx="142800" cy="370500"/>
          </a:xfrm>
          <a:prstGeom prst="rect">
            <a:avLst/>
          </a:prstGeom>
          <a:solidFill>
            <a:srgbClr val="D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814350" y="2705750"/>
            <a:ext cx="1714500" cy="157200"/>
          </a:xfrm>
          <a:prstGeom prst="lef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9">
                                            <p:txEl>
                                              <p:pRg end="0" st="0"/>
                                            </p:txEl>
                                          </p:spTgt>
                                        </p:tgtEl>
                                      </p:cBhvr>
                                    </p:animEffect>
                                    <p:set>
                                      <p:cBhvr>
                                        <p:cTn dur="1" fill="hold">
                                          <p:stCondLst>
                                            <p:cond delay="1000"/>
                                          </p:stCondLst>
                                        </p:cTn>
                                        <p:tgtEl>
                                          <p:spTgt spid="259">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8"/>
                                        </p:tgtEl>
                                      </p:cBhvr>
                                    </p:animEffect>
                                    <p:set>
                                      <p:cBhvr>
                                        <p:cTn dur="1" fill="hold">
                                          <p:stCondLst>
                                            <p:cond delay="1000"/>
                                          </p:stCondLst>
                                        </p:cTn>
                                        <p:tgtEl>
                                          <p:spTgt spid="25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