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Lorem Ipsum Dolor"/>
          <p:cNvSpPr txBox="1"/>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Title Text"/>
          <p:cNvSpPr txBox="1"/>
          <p:nvPr>
            <p:ph type="title"/>
          </p:nvPr>
        </p:nvSpPr>
        <p:spPr>
          <a:xfrm>
            <a:off x="508000" y="4140200"/>
            <a:ext cx="7200900" cy="2413000"/>
          </a:xfrm>
          <a:prstGeom prst="rect">
            <a:avLst/>
          </a:prstGeom>
        </p:spPr>
        <p:txBody>
          <a:bodyPr/>
          <a:lstStyle>
            <a:lvl1pPr algn="l"/>
          </a:lstStyle>
          <a:p>
            <a:pPr/>
            <a:r>
              <a:t>Title Text</a:t>
            </a:r>
          </a:p>
        </p:txBody>
      </p:sp>
      <p:sp>
        <p:nvSpPr>
          <p:cNvPr id="18" name="Body Level One…"/>
          <p:cNvSpPr txBox="1"/>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7" name="–Johnny Appleseed"/>
          <p:cNvSpPr txBox="1"/>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08"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Lorem Ipsum Dolor"/>
          <p:cNvSpPr txBox="1"/>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Image"/>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2" name="Title Text"/>
          <p:cNvSpPr txBox="1"/>
          <p:nvPr>
            <p:ph type="title"/>
          </p:nvPr>
        </p:nvSpPr>
        <p:spPr>
          <a:xfrm>
            <a:off x="508000" y="6680200"/>
            <a:ext cx="7200900" cy="2413000"/>
          </a:xfrm>
          <a:prstGeom prst="rect">
            <a:avLst/>
          </a:prstGeom>
        </p:spPr>
        <p:txBody>
          <a:bodyPr/>
          <a:lstStyle>
            <a:lvl1pPr algn="l"/>
          </a:lstStyle>
          <a:p>
            <a:pPr/>
            <a:r>
              <a:t>Title Text</a:t>
            </a:r>
          </a:p>
        </p:txBody>
      </p:sp>
      <p:sp>
        <p:nvSpPr>
          <p:cNvPr id="33" name="Body Level One…"/>
          <p:cNvSpPr txBox="1"/>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508000" y="3670300"/>
            <a:ext cx="11988800" cy="24130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Lorem Ipsum Dolor"/>
          <p:cNvSpPr txBox="1"/>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Image"/>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3" name="Title Text"/>
          <p:cNvSpPr txBox="1"/>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Body Level One…"/>
          <p:cNvSpPr txBox="1"/>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p>
            <a:pPr/>
            <a:r>
              <a:t>Title Text</a:t>
            </a:r>
          </a:p>
        </p:txBody>
      </p:sp>
      <p:sp>
        <p:nvSpPr>
          <p:cNvPr id="7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9" name="Image"/>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0" name="Title Text"/>
          <p:cNvSpPr txBox="1"/>
          <p:nvPr>
            <p:ph type="title"/>
          </p:nvPr>
        </p:nvSpPr>
        <p:spPr>
          <a:prstGeom prst="rect">
            <a:avLst/>
          </a:prstGeom>
        </p:spPr>
        <p:txBody>
          <a:bodyPr/>
          <a:lstStyle/>
          <a:p>
            <a:pPr/>
            <a:r>
              <a:t>Title Text</a:t>
            </a:r>
          </a:p>
        </p:txBody>
      </p:sp>
      <p:sp>
        <p:nvSpPr>
          <p:cNvPr id="81" name="Body Level One…"/>
          <p:cNvSpPr txBox="1"/>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89" name="Body Level One…"/>
          <p:cNvSpPr txBox="1"/>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97" name="Image"/>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98" name="Image"/>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99" name="Image"/>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Title Text"/>
          <p:cNvSpPr txBox="1"/>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1pPr>
      <a:lvl2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2pPr>
      <a:lvl3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3pPr>
      <a:lvl4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4pPr>
      <a:lvl5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5pPr>
      <a:lvl6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6pPr>
      <a:lvl7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7pPr>
      <a:lvl8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8pPr>
      <a:lvl9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ummer Intern Project Presentation"/>
          <p:cNvSpPr txBox="1"/>
          <p:nvPr>
            <p:ph type="body" idx="13"/>
          </p:nvPr>
        </p:nvSpPr>
        <p:spPr>
          <a:xfrm>
            <a:off x="271411" y="1933516"/>
            <a:ext cx="12616913" cy="1524001"/>
          </a:xfrm>
          <a:prstGeom prst="rect">
            <a:avLst/>
          </a:prstGeom>
        </p:spPr>
        <p:txBody>
          <a:bodyPr/>
          <a:lstStyle>
            <a:lvl1pPr algn="ctr" defTabSz="457200">
              <a:lnSpc>
                <a:spcPts val="10400"/>
              </a:lnSpc>
              <a:defRPr b="1" i="0" sz="4700">
                <a:solidFill>
                  <a:srgbClr val="1A1A1A"/>
                </a:solidFill>
                <a:latin typeface="Helvetica"/>
                <a:ea typeface="Helvetica"/>
                <a:cs typeface="Helvetica"/>
                <a:sym typeface="Helvetica"/>
              </a:defRPr>
            </a:lvl1pPr>
          </a:lstStyle>
          <a:p>
            <a:pPr/>
            <a:r>
              <a:t>Summer Intern Project Presentation</a:t>
            </a:r>
            <a:endParaRPr b="0">
              <a:solidFill>
                <a:srgbClr val="000000"/>
              </a:solidFill>
              <a:latin typeface="Times"/>
              <a:ea typeface="Times"/>
              <a:cs typeface="Times"/>
              <a:sym typeface="Times"/>
            </a:endParaRPr>
          </a:p>
        </p:txBody>
      </p:sp>
      <p:sp>
        <p:nvSpPr>
          <p:cNvPr id="134" name="Submitted by:…"/>
          <p:cNvSpPr txBox="1"/>
          <p:nvPr>
            <p:ph type="ctrTitle"/>
          </p:nvPr>
        </p:nvSpPr>
        <p:spPr>
          <a:prstGeom prst="rect">
            <a:avLst/>
          </a:prstGeom>
        </p:spPr>
        <p:txBody>
          <a:bodyPr/>
          <a:lstStyle/>
          <a:p>
            <a:pPr defTabSz="457200">
              <a:lnSpc>
                <a:spcPts val="5900"/>
              </a:lnSpc>
              <a:spcBef>
                <a:spcPts val="0"/>
              </a:spcBef>
              <a:defRPr b="1" sz="2600" u="sng">
                <a:solidFill>
                  <a:srgbClr val="0F0703"/>
                </a:solidFill>
                <a:latin typeface="Helvetica"/>
                <a:ea typeface="Helvetica"/>
                <a:cs typeface="Helvetica"/>
                <a:sym typeface="Helvetica"/>
              </a:defRPr>
            </a:pPr>
            <a:r>
              <a:t>Submitted by:</a:t>
            </a:r>
            <a:endParaRPr u="none">
              <a:latin typeface="Times"/>
              <a:ea typeface="Times"/>
              <a:cs typeface="Times"/>
              <a:sym typeface="Times"/>
            </a:endParaRPr>
          </a:p>
          <a:p>
            <a:pPr defTabSz="457200">
              <a:lnSpc>
                <a:spcPts val="5900"/>
              </a:lnSpc>
              <a:spcBef>
                <a:spcPts val="0"/>
              </a:spcBef>
              <a:defRPr b="1" i="1" sz="2600">
                <a:solidFill>
                  <a:srgbClr val="0F0703"/>
                </a:solidFill>
                <a:latin typeface="Helvetica"/>
                <a:ea typeface="Helvetica"/>
                <a:cs typeface="Helvetica"/>
                <a:sym typeface="Helvetica"/>
              </a:defRPr>
            </a:pPr>
            <a:r>
              <a:t>Sanjana Goel</a:t>
            </a:r>
            <a:endParaRPr i="0">
              <a:latin typeface="Times"/>
              <a:ea typeface="Times"/>
              <a:cs typeface="Times"/>
              <a:sym typeface="Times"/>
            </a:endParaRPr>
          </a:p>
          <a:p>
            <a:pPr defTabSz="457200">
              <a:lnSpc>
                <a:spcPts val="5900"/>
              </a:lnSpc>
              <a:spcBef>
                <a:spcPts val="0"/>
              </a:spcBef>
              <a:defRPr b="1" i="1" sz="2600">
                <a:solidFill>
                  <a:srgbClr val="0F0703"/>
                </a:solidFill>
                <a:latin typeface="Helvetica"/>
                <a:ea typeface="Helvetica"/>
                <a:cs typeface="Helvetica"/>
                <a:sym typeface="Helvetica"/>
              </a:defRPr>
            </a:pPr>
            <a:r>
              <a:t>Computer Science &amp; Engineering</a:t>
            </a:r>
            <a:endParaRPr i="0">
              <a:latin typeface="Times"/>
              <a:ea typeface="Times"/>
              <a:cs typeface="Times"/>
              <a:sym typeface="Times"/>
            </a:endParaRPr>
          </a:p>
          <a:p>
            <a:pPr defTabSz="457200">
              <a:lnSpc>
                <a:spcPts val="5900"/>
              </a:lnSpc>
              <a:spcBef>
                <a:spcPts val="0"/>
              </a:spcBef>
              <a:defRPr b="1" i="1" sz="2600">
                <a:solidFill>
                  <a:srgbClr val="0F0703"/>
                </a:solidFill>
                <a:latin typeface="Helvetica"/>
                <a:ea typeface="Helvetica"/>
                <a:cs typeface="Helvetica"/>
                <a:sym typeface="Helvetica"/>
              </a:defRPr>
            </a:pPr>
            <a:r>
              <a:t>IGDTUW- New Delhi</a:t>
            </a:r>
            <a:endParaRPr i="0">
              <a:latin typeface="Times"/>
              <a:ea typeface="Times"/>
              <a:cs typeface="Times"/>
              <a:sym typeface="Times"/>
            </a:endParaRPr>
          </a:p>
        </p:txBody>
      </p:sp>
      <p:sp>
        <p:nvSpPr>
          <p:cNvPr id="135" name="Submitted to:…"/>
          <p:cNvSpPr txBox="1"/>
          <p:nvPr>
            <p:ph type="subTitle" sz="quarter" idx="1"/>
          </p:nvPr>
        </p:nvSpPr>
        <p:spPr>
          <a:xfrm>
            <a:off x="8280399" y="4105274"/>
            <a:ext cx="4241801" cy="1831918"/>
          </a:xfrm>
          <a:prstGeom prst="rect">
            <a:avLst/>
          </a:prstGeom>
        </p:spPr>
        <p:txBody>
          <a:bodyPr/>
          <a:lstStyle/>
          <a:p>
            <a:pPr defTabSz="457200">
              <a:lnSpc>
                <a:spcPts val="6500"/>
              </a:lnSpc>
              <a:defRPr b="1" sz="3100" u="sng">
                <a:solidFill>
                  <a:srgbClr val="0E0603"/>
                </a:solidFill>
                <a:latin typeface="Helvetica"/>
                <a:ea typeface="Helvetica"/>
                <a:cs typeface="Helvetica"/>
                <a:sym typeface="Helvetica"/>
              </a:defRPr>
            </a:pPr>
            <a:r>
              <a:t>Submitted to:</a:t>
            </a:r>
            <a:endParaRPr u="none">
              <a:latin typeface="Times"/>
              <a:ea typeface="Times"/>
              <a:cs typeface="Times"/>
              <a:sym typeface="Times"/>
            </a:endParaRPr>
          </a:p>
          <a:p>
            <a:pPr defTabSz="457200">
              <a:lnSpc>
                <a:spcPts val="6500"/>
              </a:lnSpc>
              <a:defRPr b="1" i="1" sz="3100">
                <a:solidFill>
                  <a:srgbClr val="0E0603"/>
                </a:solidFill>
                <a:latin typeface="Helvetica"/>
                <a:ea typeface="Helvetica"/>
                <a:cs typeface="Helvetica"/>
                <a:sym typeface="Helvetica"/>
              </a:defRPr>
            </a:pPr>
            <a:r>
              <a:t>Prof Vineet Chaitanya</a:t>
            </a:r>
            <a:endParaRPr i="0">
              <a:latin typeface="Times"/>
              <a:ea typeface="Times"/>
              <a:cs typeface="Times"/>
              <a:sym typeface="Times"/>
            </a:endParaR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1.3 Objective: To draw a systematic comparison of the context predictive models with the classic context counting based distributional semantics model."/>
          <p:cNvSpPr txBox="1"/>
          <p:nvPr/>
        </p:nvSpPr>
        <p:spPr>
          <a:xfrm>
            <a:off x="982300" y="683594"/>
            <a:ext cx="11040200" cy="7886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90000"/>
              </a:lnSpc>
              <a:spcBef>
                <a:spcPts val="1600"/>
              </a:spcBef>
              <a:defRPr>
                <a:solidFill>
                  <a:srgbClr val="D93E2B"/>
                </a:solidFill>
                <a:latin typeface="+mn-lt"/>
                <a:ea typeface="+mn-ea"/>
                <a:cs typeface="+mn-cs"/>
                <a:sym typeface="Bodoni SvtyTwo ITC TT-Book"/>
              </a:defRPr>
            </a:pPr>
            <a:r>
              <a:t>1.3 </a:t>
            </a:r>
            <a:r>
              <a:rPr u="sng">
                <a:latin typeface="Bodoni SvtyTwo ITC TT-Bold"/>
                <a:ea typeface="Bodoni SvtyTwo ITC TT-Bold"/>
                <a:cs typeface="Bodoni SvtyTwo ITC TT-Bold"/>
                <a:sym typeface="Bodoni SvtyTwo ITC TT-Bold"/>
              </a:rPr>
              <a:t>Objective</a:t>
            </a:r>
            <a:r>
              <a:t>: To draw a systematic comparison of the context predictive models with the classic context counting based distributional semantics model.</a:t>
            </a:r>
          </a:p>
        </p:txBody>
      </p:sp>
      <p:sp>
        <p:nvSpPr>
          <p:cNvPr id="162" name="Distributional Semantics is a research area that develops and studies theories and methods for quantifying and categorising semantic similarities between linguistic items based on their distributional properties in large samples of language data. Basically, it is a subfield of Natural Language Processing that learns meaning from word usages."/>
          <p:cNvSpPr txBox="1"/>
          <p:nvPr/>
        </p:nvSpPr>
        <p:spPr>
          <a:xfrm>
            <a:off x="982300" y="1881445"/>
            <a:ext cx="11040200"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457200" algn="l" defTabSz="457200">
              <a:lnSpc>
                <a:spcPct val="200000"/>
              </a:lnSpc>
              <a:defRPr sz="1700">
                <a:solidFill>
                  <a:srgbClr val="000000"/>
                </a:solidFill>
                <a:latin typeface="Helvetica"/>
                <a:ea typeface="Helvetica"/>
                <a:cs typeface="Helvetica"/>
                <a:sym typeface="Helvetica"/>
              </a:defRPr>
            </a:pPr>
            <a:r>
              <a:rPr b="1"/>
              <a:t>Distributional Semantics</a:t>
            </a:r>
            <a:r>
              <a:t> is a research area that develops and studies theories and methods for quantifying and categorising semantic similarities between linguistic items based on their distributional properties in large samples of language data. Basically, it is a subfield of Natural Language Processing that learns meaning from word usages.</a:t>
            </a:r>
          </a:p>
        </p:txBody>
      </p:sp>
      <p:sp>
        <p:nvSpPr>
          <p:cNvPr id="163" name="Count models: It employs the development of probabilistic models that are able to predict the next word in the sequence given the words that precede it.We extracted count vectors from symmetric context windows of two and five words to either side of target. We considered two weighting schemes: Point-wise Mutual Information and Local Mutual Information which was obtained by applying the Singular Value Decomposition."/>
          <p:cNvSpPr txBox="1"/>
          <p:nvPr/>
        </p:nvSpPr>
        <p:spPr>
          <a:xfrm>
            <a:off x="976447" y="3992426"/>
            <a:ext cx="11445205" cy="294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000"/>
              </a:lnSpc>
              <a:defRPr b="1" sz="2200">
                <a:solidFill>
                  <a:srgbClr val="000000"/>
                </a:solidFill>
                <a:latin typeface="Times"/>
                <a:ea typeface="Times"/>
                <a:cs typeface="Times"/>
                <a:sym typeface="Times"/>
              </a:defRPr>
            </a:pPr>
            <a:r>
              <a:rPr u="sng"/>
              <a:t>Count models:</a:t>
            </a:r>
            <a:r>
              <a:t> </a:t>
            </a:r>
            <a:r>
              <a:rPr b="0"/>
              <a:t>It employs the development of probabilistic models that are able to predict the next word in the sequence given the words that precede it.We extracted count vectors from symmetric context windows of two and five words to either side of target. We considered two weighting schemes:</a:t>
            </a:r>
            <a:r>
              <a:t> Point-wise Mutual Information </a:t>
            </a:r>
            <a:r>
              <a:rPr b="0"/>
              <a:t>and</a:t>
            </a:r>
            <a:r>
              <a:t> Local Mutual Information </a:t>
            </a:r>
            <a:r>
              <a:rPr b="0"/>
              <a:t>which was obtained by applying the</a:t>
            </a:r>
            <a:r>
              <a:t> Singular Value Decomposition.</a:t>
            </a:r>
          </a:p>
          <a:p>
            <a:pPr algn="l" defTabSz="457200">
              <a:lnSpc>
                <a:spcPts val="4300"/>
              </a:lnSpc>
              <a:defRPr sz="2200">
                <a:solidFill>
                  <a:srgbClr val="242729"/>
                </a:solidFill>
                <a:latin typeface="Times"/>
                <a:ea typeface="Times"/>
                <a:cs typeface="Times"/>
                <a:sym typeface="Times"/>
              </a:defRPr>
            </a:pPr>
          </a:p>
          <a:p>
            <a:pPr algn="l" defTabSz="457200">
              <a:lnSpc>
                <a:spcPts val="4300"/>
              </a:lnSpc>
              <a:defRPr sz="2200">
                <a:solidFill>
                  <a:srgbClr val="242729"/>
                </a:solidFill>
                <a:latin typeface="Times"/>
                <a:ea typeface="Times"/>
                <a:cs typeface="Times"/>
                <a:sym typeface="Times"/>
              </a:defRPr>
            </a:pPr>
          </a:p>
        </p:txBody>
      </p:sp>
      <p:sp>
        <p:nvSpPr>
          <p:cNvPr id="164" name="Predictive models: Associate each word in the vocabulary with a distributed word feature vector. It makes use of word embedding algorithms: word2vec and Glove."/>
          <p:cNvSpPr txBox="1"/>
          <p:nvPr/>
        </p:nvSpPr>
        <p:spPr>
          <a:xfrm>
            <a:off x="976447" y="6527455"/>
            <a:ext cx="11445205"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000"/>
              </a:lnSpc>
              <a:defRPr b="1" sz="2200">
                <a:solidFill>
                  <a:srgbClr val="000000"/>
                </a:solidFill>
                <a:latin typeface="Times"/>
                <a:ea typeface="Times"/>
                <a:cs typeface="Times"/>
                <a:sym typeface="Times"/>
              </a:defRPr>
            </a:pPr>
            <a:r>
              <a:rPr u="sng"/>
              <a:t>Predictive models:</a:t>
            </a:r>
            <a:r>
              <a:t> </a:t>
            </a:r>
            <a:r>
              <a:rPr b="0"/>
              <a:t>Associate each word in the vocabulary with a distributed word feature vector. It makes use of word embedding algorithms: </a:t>
            </a:r>
            <a:r>
              <a:t>word2vec</a:t>
            </a:r>
            <a:r>
              <a:rPr b="0"/>
              <a:t> and </a:t>
            </a:r>
            <a:r>
              <a:t>Glove</a:t>
            </a:r>
            <a:r>
              <a:rPr b="0"/>
              <a:t>.</a:t>
            </a:r>
            <a:endParaRPr b="0"/>
          </a:p>
          <a:p>
            <a:pPr algn="l" defTabSz="457200">
              <a:lnSpc>
                <a:spcPts val="4300"/>
              </a:lnSpc>
              <a:defRPr sz="2200">
                <a:solidFill>
                  <a:srgbClr val="242729"/>
                </a:solidFill>
                <a:latin typeface="Times"/>
                <a:ea typeface="Times"/>
                <a:cs typeface="Times"/>
                <a:sym typeface="Times"/>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hank You :)"/>
          <p:cNvSpPr txBox="1"/>
          <p:nvPr>
            <p:ph type="title"/>
          </p:nvPr>
        </p:nvSpPr>
        <p:spPr>
          <a:prstGeom prst="rect">
            <a:avLst/>
          </a:prstGeom>
        </p:spPr>
        <p:txBody>
          <a:bodyPr/>
          <a:lstStyle/>
          <a:p>
            <a:pPr/>
            <a:r>
              <a:t>Thank You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1.1 Objective: To automate the Collins ENG-HINDI Dictionary using Selenium WebDriver as the automation tool and web scraper for Google Chrome."/>
          <p:cNvSpPr txBox="1"/>
          <p:nvPr>
            <p:ph type="title"/>
          </p:nvPr>
        </p:nvSpPr>
        <p:spPr>
          <a:prstGeom prst="rect">
            <a:avLst/>
          </a:prstGeom>
        </p:spPr>
        <p:txBody>
          <a:bodyPr/>
          <a:lstStyle/>
          <a:p>
            <a:pPr defTabSz="257047">
              <a:spcBef>
                <a:spcPts val="700"/>
              </a:spcBef>
              <a:defRPr sz="3080"/>
            </a:pPr>
            <a:r>
              <a:t>1.1 </a:t>
            </a:r>
            <a:r>
              <a:rPr u="sng">
                <a:latin typeface="Bodoni SvtyTwo ITC TT-Bold"/>
                <a:ea typeface="Bodoni SvtyTwo ITC TT-Bold"/>
                <a:cs typeface="Bodoni SvtyTwo ITC TT-Bold"/>
                <a:sym typeface="Bodoni SvtyTwo ITC TT-Bold"/>
              </a:rPr>
              <a:t>Objective</a:t>
            </a:r>
            <a:r>
              <a:t>: To automate the Collins ENG-HINDI Dictionary using Selenium WebDriver as the automation tool and web scraper for Google Chrome. </a:t>
            </a:r>
            <a:endParaRPr sz="528">
              <a:latin typeface="Times"/>
              <a:ea typeface="Times"/>
              <a:cs typeface="Times"/>
              <a:sym typeface="Times"/>
            </a:endParaRPr>
          </a:p>
        </p:txBody>
      </p:sp>
      <p:sp>
        <p:nvSpPr>
          <p:cNvPr id="138" name="TOOLS &amp; UTILITIES:…"/>
          <p:cNvSpPr txBox="1"/>
          <p:nvPr/>
        </p:nvSpPr>
        <p:spPr>
          <a:xfrm>
            <a:off x="538696" y="2474459"/>
            <a:ext cx="11988801" cy="538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1" sz="2700">
                <a:latin typeface="Times"/>
                <a:ea typeface="Times"/>
                <a:cs typeface="Times"/>
                <a:sym typeface="Times"/>
              </a:defRPr>
            </a:pPr>
          </a:p>
          <a:p>
            <a:pPr algn="just">
              <a:defRPr b="1" sz="2700">
                <a:latin typeface="Times"/>
                <a:ea typeface="Times"/>
                <a:cs typeface="Times"/>
                <a:sym typeface="Times"/>
              </a:defRPr>
            </a:pPr>
            <a:r>
              <a:rPr u="sng"/>
              <a:t>TOOLS &amp; UTILITIES</a:t>
            </a:r>
            <a:r>
              <a:t>: </a:t>
            </a:r>
          </a:p>
          <a:p>
            <a:pPr algn="just">
              <a:defRPr b="1" sz="2700">
                <a:latin typeface="Times"/>
                <a:ea typeface="Times"/>
                <a:cs typeface="Times"/>
                <a:sym typeface="Times"/>
              </a:defRPr>
            </a:pPr>
            <a:r>
              <a:t>Selenium WebDriver, Python</a:t>
            </a:r>
          </a:p>
          <a:p>
            <a:pPr algn="just">
              <a:defRPr b="1" sz="2700">
                <a:latin typeface="Times"/>
                <a:ea typeface="Times"/>
                <a:cs typeface="Times"/>
                <a:sym typeface="Times"/>
              </a:defRPr>
            </a:pPr>
          </a:p>
          <a:p>
            <a:pPr algn="just">
              <a:defRPr b="1" sz="2700">
                <a:latin typeface="Times"/>
                <a:ea typeface="Times"/>
                <a:cs typeface="Times"/>
                <a:sym typeface="Times"/>
              </a:defRPr>
            </a:pPr>
          </a:p>
          <a:p>
            <a:pPr algn="just">
              <a:defRPr b="1" sz="2700">
                <a:latin typeface="Times"/>
                <a:ea typeface="Times"/>
                <a:cs typeface="Times"/>
                <a:sym typeface="Times"/>
              </a:defRPr>
            </a:pPr>
            <a:r>
              <a:rPr u="sng"/>
              <a:t>THEORY</a:t>
            </a:r>
            <a:r>
              <a:t>: </a:t>
            </a:r>
          </a:p>
          <a:p>
            <a:pPr algn="just">
              <a:defRPr b="1" sz="2700">
                <a:latin typeface="Times"/>
                <a:ea typeface="Times"/>
                <a:cs typeface="Times"/>
                <a:sym typeface="Times"/>
              </a:defRPr>
            </a:pPr>
            <a:r>
              <a:t>Selenium WebDriver is a web automation framework that allows you to execute your tests against different browsers, not just Firefox, Chrome (unlike Selenium IDE) but also browsers like Safari, Opera browser, Internet Explorer. It also enables you to use a programming language in creating your test scripts (not possible in Selenium IDE). Useable languages: JAVA, Python, Perl, .NET, PHP, Ruby.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40" name="Screen Shot 2019-07-09 at 4.26.14 PM.png" descr="Screen Shot 2019-07-09 at 4.26.14 PM.png"/>
          <p:cNvPicPr>
            <a:picLocks noChangeAspect="1"/>
          </p:cNvPicPr>
          <p:nvPr/>
        </p:nvPicPr>
        <p:blipFill>
          <a:blip r:embed="rId2">
            <a:extLst/>
          </a:blip>
          <a:stretch>
            <a:fillRect/>
          </a:stretch>
        </p:blipFill>
        <p:spPr>
          <a:xfrm>
            <a:off x="-77476" y="8149"/>
            <a:ext cx="13159752" cy="6546201"/>
          </a:xfrm>
          <a:prstGeom prst="rect">
            <a:avLst/>
          </a:prstGeom>
          <a:ln w="12700">
            <a:miter lim="400000"/>
          </a:ln>
        </p:spPr>
      </p:pic>
      <p:sp>
        <p:nvSpPr>
          <p:cNvPr id="141" name="• – The tests can then be run against most modern web browsers.…"/>
          <p:cNvSpPr txBox="1"/>
          <p:nvPr/>
        </p:nvSpPr>
        <p:spPr>
          <a:xfrm>
            <a:off x="67700" y="6685800"/>
            <a:ext cx="11863503" cy="20709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defTabSz="457200">
              <a:tabLst>
                <a:tab pos="139700" algn="l"/>
                <a:tab pos="457200" algn="l"/>
              </a:tabLst>
              <a:defRPr b="1" sz="2200">
                <a:solidFill>
                  <a:srgbClr val="000000"/>
                </a:solidFill>
                <a:latin typeface="Times New Roman"/>
                <a:ea typeface="Times New Roman"/>
                <a:cs typeface="Times New Roman"/>
                <a:sym typeface="Times New Roman"/>
              </a:defRPr>
            </a:pPr>
          </a:p>
          <a:p>
            <a:pPr marL="457200" indent="-457200" algn="l" defTabSz="457200">
              <a:tabLst>
                <a:tab pos="139700" algn="l"/>
                <a:tab pos="457200" algn="l"/>
              </a:tabLst>
              <a:defRPr b="1" sz="2200">
                <a:solidFill>
                  <a:srgbClr val="000000"/>
                </a:solidFill>
                <a:latin typeface="Times New Roman"/>
                <a:ea typeface="Times New Roman"/>
                <a:cs typeface="Times New Roman"/>
                <a:sym typeface="Times New Roman"/>
              </a:defRPr>
            </a:pPr>
            <a:r>
              <a:t>	•	– The tests can then be run against most modern web browsers.</a:t>
            </a:r>
          </a:p>
          <a:p>
            <a:pPr marL="457200" indent="-457200" algn="l" defTabSz="457200">
              <a:tabLst>
                <a:tab pos="139700" algn="l"/>
                <a:tab pos="457200" algn="l"/>
              </a:tabLst>
              <a:defRPr b="1" sz="2200">
                <a:solidFill>
                  <a:srgbClr val="000000"/>
                </a:solidFill>
                <a:latin typeface="Times New Roman"/>
                <a:ea typeface="Times New Roman"/>
                <a:cs typeface="Times New Roman"/>
                <a:sym typeface="Times New Roman"/>
              </a:defRPr>
            </a:pPr>
            <a:r>
              <a:t>	•	– Selenium deploys on Windows, Linux, and Macintosh platforms.</a:t>
            </a:r>
          </a:p>
          <a:p>
            <a:pPr marL="457200" indent="-457200" algn="l" defTabSz="457200">
              <a:tabLst>
                <a:tab pos="139700" algn="l"/>
                <a:tab pos="457200" algn="l"/>
              </a:tabLst>
              <a:defRPr b="1" sz="2200">
                <a:solidFill>
                  <a:srgbClr val="000000"/>
                </a:solidFill>
                <a:latin typeface="Times New Roman"/>
                <a:ea typeface="Times New Roman"/>
                <a:cs typeface="Times New Roman"/>
                <a:sym typeface="Times New Roman"/>
              </a:defRPr>
            </a:pPr>
            <a:r>
              <a:t>	•	– It allows recording, editing, and debugging tests.</a:t>
            </a:r>
          </a:p>
          <a:p>
            <a:pPr marL="457200" indent="-457200" algn="l" defTabSz="457200">
              <a:tabLst>
                <a:tab pos="139700" algn="l"/>
                <a:tab pos="457200" algn="l"/>
              </a:tabLst>
              <a:defRPr b="1" sz="2200">
                <a:solidFill>
                  <a:srgbClr val="000000"/>
                </a:solidFill>
                <a:latin typeface="Times New Roman"/>
                <a:ea typeface="Times New Roman"/>
                <a:cs typeface="Times New Roman"/>
                <a:sym typeface="Times New Roman"/>
              </a:defRPr>
            </a:pPr>
            <a:r>
              <a:t>	•	– Recorded tests can be exported in most language e.g. html, Java, .net, perl, ruby etc.</a:t>
            </a:r>
          </a:p>
          <a:p>
            <a:pPr marL="457200" indent="-457200" algn="l" defTabSz="457200">
              <a:tabLst>
                <a:tab pos="139700" algn="l"/>
                <a:tab pos="457200" algn="l"/>
              </a:tabLst>
              <a:defRPr b="1" sz="2200">
                <a:solidFill>
                  <a:srgbClr val="000000"/>
                </a:solidFill>
                <a:latin typeface="Times New Roman"/>
                <a:ea typeface="Times New Roman"/>
                <a:cs typeface="Times New Roman"/>
                <a:sym typeface="Times New Roman"/>
              </a:defRPr>
            </a:pPr>
            <a:r>
              <a:t>	•	– Selenium is an open source tool with Corporate backing.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43" name="Screen Shot 2019-07-09 at 4.26.27 PM.png" descr="Screen Shot 2019-07-09 at 4.26.27 PM.png"/>
          <p:cNvPicPr>
            <a:picLocks noChangeAspect="1"/>
          </p:cNvPicPr>
          <p:nvPr/>
        </p:nvPicPr>
        <p:blipFill>
          <a:blip r:embed="rId2">
            <a:extLst/>
          </a:blip>
          <a:stretch>
            <a:fillRect/>
          </a:stretch>
        </p:blipFill>
        <p:spPr>
          <a:xfrm>
            <a:off x="8500" y="1984"/>
            <a:ext cx="12987800" cy="6547348"/>
          </a:xfrm>
          <a:prstGeom prst="rect">
            <a:avLst/>
          </a:prstGeom>
          <a:ln w="12700">
            <a:miter lim="400000"/>
          </a:ln>
        </p:spPr>
      </p:pic>
      <p:sp>
        <p:nvSpPr>
          <p:cNvPr id="144" name="• – It is free and open-source…"/>
          <p:cNvSpPr txBox="1"/>
          <p:nvPr/>
        </p:nvSpPr>
        <p:spPr>
          <a:xfrm>
            <a:off x="174027" y="5164441"/>
            <a:ext cx="12863556" cy="31355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defTabSz="457200">
              <a:tabLst>
                <a:tab pos="139700" algn="l"/>
                <a:tab pos="457200" algn="l"/>
              </a:tabLst>
              <a:defRPr b="1" sz="2600">
                <a:solidFill>
                  <a:srgbClr val="000000"/>
                </a:solidFill>
                <a:latin typeface="Times New Roman"/>
                <a:ea typeface="Times New Roman"/>
                <a:cs typeface="Times New Roman"/>
                <a:sym typeface="Times New Roman"/>
              </a:defRPr>
            </a:pPr>
          </a:p>
          <a:p>
            <a:pPr marL="457200" indent="-457200" algn="l" defTabSz="457200">
              <a:tabLst>
                <a:tab pos="139700" algn="l"/>
                <a:tab pos="457200" algn="l"/>
              </a:tabLst>
              <a:defRPr b="1" sz="2600">
                <a:solidFill>
                  <a:srgbClr val="000000"/>
                </a:solidFill>
                <a:latin typeface="Times New Roman"/>
                <a:ea typeface="Times New Roman"/>
                <a:cs typeface="Times New Roman"/>
                <a:sym typeface="Times New Roman"/>
              </a:defRPr>
            </a:pPr>
            <a:r>
              <a:t>	•	– It is free and open-source</a:t>
            </a:r>
          </a:p>
          <a:p>
            <a:pPr marL="457200" indent="-457200" algn="l" defTabSz="457200">
              <a:tabLst>
                <a:tab pos="139700" algn="l"/>
                <a:tab pos="457200" algn="l"/>
              </a:tabLst>
              <a:defRPr b="1" sz="2600">
                <a:solidFill>
                  <a:srgbClr val="000000"/>
                </a:solidFill>
                <a:latin typeface="Times New Roman"/>
                <a:ea typeface="Times New Roman"/>
                <a:cs typeface="Times New Roman"/>
                <a:sym typeface="Times New Roman"/>
              </a:defRPr>
            </a:pPr>
            <a:r>
              <a:t>	•	– It is high-level, interpreted and blessed with a large community.</a:t>
            </a:r>
          </a:p>
          <a:p>
            <a:pPr marL="457200" indent="-457200" algn="l" defTabSz="457200">
              <a:tabLst>
                <a:tab pos="139700" algn="l"/>
                <a:tab pos="457200" algn="l"/>
              </a:tabLst>
              <a:defRPr b="1" sz="2600">
                <a:solidFill>
                  <a:srgbClr val="000000"/>
                </a:solidFill>
                <a:latin typeface="Times New Roman"/>
                <a:ea typeface="Times New Roman"/>
                <a:cs typeface="Times New Roman"/>
                <a:sym typeface="Times New Roman"/>
              </a:defRPr>
            </a:pPr>
            <a:r>
              <a:t>	•	– It has many built-in testing frameworks that cover debugging and fastest workflows.</a:t>
            </a:r>
          </a:p>
          <a:p>
            <a:pPr marL="457200" indent="-457200" algn="l" defTabSz="457200">
              <a:tabLst>
                <a:tab pos="139700" algn="l"/>
                <a:tab pos="457200" algn="l"/>
              </a:tabLst>
              <a:defRPr b="1" sz="2600">
                <a:solidFill>
                  <a:srgbClr val="000000"/>
                </a:solidFill>
                <a:latin typeface="Times New Roman"/>
                <a:ea typeface="Times New Roman"/>
                <a:cs typeface="Times New Roman"/>
                <a:sym typeface="Times New Roman"/>
              </a:defRPr>
            </a:pPr>
            <a:r>
              <a:t>	•	– It also supports testing with cross platform and cross browser.</a:t>
            </a:r>
          </a:p>
          <a:p>
            <a:pPr marL="457200" indent="-457200" algn="l" defTabSz="457200">
              <a:tabLst>
                <a:tab pos="139700" algn="l"/>
                <a:tab pos="457200" algn="l"/>
              </a:tabLst>
              <a:defRPr b="1" sz="2600">
                <a:solidFill>
                  <a:srgbClr val="000000"/>
                </a:solidFill>
                <a:latin typeface="Times New Roman"/>
                <a:ea typeface="Times New Roman"/>
                <a:cs typeface="Times New Roman"/>
                <a:sym typeface="Times New Roman"/>
              </a:defRPr>
            </a:pPr>
          </a:p>
          <a:p>
            <a:pPr marL="457200" indent="-457200" algn="l" defTabSz="457200">
              <a:tabLst>
                <a:tab pos="139700" algn="l"/>
                <a:tab pos="457200" algn="l"/>
              </a:tabLst>
              <a:defRPr b="1" sz="2600">
                <a:solidFill>
                  <a:srgbClr val="000000"/>
                </a:solidFill>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46" name="Screen Shot 2019-07-09 at 4.26.39 PM.png" descr="Screen Shot 2019-07-09 at 4.26.39 PM.png"/>
          <p:cNvPicPr>
            <a:picLocks noChangeAspect="1"/>
          </p:cNvPicPr>
          <p:nvPr/>
        </p:nvPicPr>
        <p:blipFill>
          <a:blip r:embed="rId2">
            <a:extLst/>
          </a:blip>
          <a:stretch>
            <a:fillRect/>
          </a:stretch>
        </p:blipFill>
        <p:spPr>
          <a:xfrm>
            <a:off x="42208" y="-28675"/>
            <a:ext cx="13004801" cy="653554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8" name="Title"/>
          <p:cNvSpPr txBox="1"/>
          <p:nvPr>
            <p:ph type="title"/>
          </p:nvPr>
        </p:nvSpPr>
        <p:spPr>
          <a:prstGeom prst="rect">
            <a:avLst/>
          </a:prstGeom>
        </p:spPr>
        <p:txBody>
          <a:bodyPr/>
          <a:lstStyle/>
          <a:p>
            <a:pPr/>
          </a:p>
        </p:txBody>
      </p:sp>
      <p:pic>
        <p:nvPicPr>
          <p:cNvPr id="149" name="Screen Shot 2019-07-09 at 4.47.44 PM.png" descr="Screen Shot 2019-07-09 at 4.47.44 PM.png"/>
          <p:cNvPicPr>
            <a:picLocks noChangeAspect="1"/>
          </p:cNvPicPr>
          <p:nvPr/>
        </p:nvPicPr>
        <p:blipFill>
          <a:blip r:embed="rId2">
            <a:extLst/>
          </a:blip>
          <a:stretch>
            <a:fillRect/>
          </a:stretch>
        </p:blipFill>
        <p:spPr>
          <a:xfrm>
            <a:off x="-39922" y="-18999"/>
            <a:ext cx="13084644" cy="6148764"/>
          </a:xfrm>
          <a:prstGeom prst="rect">
            <a:avLst/>
          </a:prstGeom>
          <a:ln w="12700">
            <a:miter lim="400000"/>
          </a:ln>
        </p:spPr>
      </p:pic>
      <p:pic>
        <p:nvPicPr>
          <p:cNvPr id="150" name="Screen Shot 2019-07-09 at 4.48.53 PM.png" descr="Screen Shot 2019-07-09 at 4.48.53 PM.png"/>
          <p:cNvPicPr>
            <a:picLocks noChangeAspect="1"/>
          </p:cNvPicPr>
          <p:nvPr/>
        </p:nvPicPr>
        <p:blipFill>
          <a:blip r:embed="rId3">
            <a:extLst/>
          </a:blip>
          <a:stretch>
            <a:fillRect/>
          </a:stretch>
        </p:blipFill>
        <p:spPr>
          <a:xfrm>
            <a:off x="-96649" y="3702050"/>
            <a:ext cx="13198098" cy="839614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Result/Conclusion:"/>
          <p:cNvSpPr txBox="1"/>
          <p:nvPr>
            <p:ph type="title"/>
          </p:nvPr>
        </p:nvSpPr>
        <p:spPr>
          <a:prstGeom prst="rect">
            <a:avLst/>
          </a:prstGeom>
        </p:spPr>
        <p:txBody>
          <a:bodyPr/>
          <a:lstStyle>
            <a:lvl1pPr>
              <a:defRPr u="sng">
                <a:latin typeface="Bodoni SvtyTwo ITC TT-Bold"/>
                <a:ea typeface="Bodoni SvtyTwo ITC TT-Bold"/>
                <a:cs typeface="Bodoni SvtyTwo ITC TT-Bold"/>
                <a:sym typeface="Bodoni SvtyTwo ITC TT-Bold"/>
              </a:defRPr>
            </a:lvl1pPr>
          </a:lstStyle>
          <a:p>
            <a:pPr/>
            <a:r>
              <a:t>Result/Conclusion:</a:t>
            </a:r>
          </a:p>
        </p:txBody>
      </p:sp>
      <p:sp>
        <p:nvSpPr>
          <p:cNvPr id="153" name="ENG-HINDI word translation is automated with simultaneous data collection.…"/>
          <p:cNvSpPr txBox="1"/>
          <p:nvPr/>
        </p:nvSpPr>
        <p:spPr>
          <a:xfrm>
            <a:off x="616282" y="3047999"/>
            <a:ext cx="11772236" cy="365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266" indent="-313266" algn="just">
              <a:buSzPct val="75000"/>
              <a:buChar char="•"/>
              <a:defRPr sz="2700">
                <a:solidFill>
                  <a:srgbClr val="0D0A03"/>
                </a:solidFill>
              </a:defRPr>
            </a:pPr>
            <a:r>
              <a:t>ENG-HINDI word translation is </a:t>
            </a:r>
            <a:r>
              <a:rPr b="1"/>
              <a:t>automated</a:t>
            </a:r>
            <a:r>
              <a:t> with simultaneous </a:t>
            </a:r>
            <a:r>
              <a:rPr b="1"/>
              <a:t>data collection</a:t>
            </a:r>
            <a:r>
              <a:t>.</a:t>
            </a:r>
          </a:p>
          <a:p>
            <a:pPr marL="313266" indent="-313266" algn="just">
              <a:buSzPct val="75000"/>
              <a:buChar char="•"/>
              <a:defRPr sz="2700">
                <a:solidFill>
                  <a:srgbClr val="0D0A03"/>
                </a:solidFill>
              </a:defRPr>
            </a:pPr>
            <a:r>
              <a:t>On an average, manual search on Collins Web Dictionary takes about </a:t>
            </a:r>
            <a:r>
              <a:rPr b="1"/>
              <a:t>35 seconds per word</a:t>
            </a:r>
            <a:r>
              <a:t>. However, by automating the search process using Selenium, the search time is reduced to approximately</a:t>
            </a:r>
            <a:r>
              <a:rPr b="1"/>
              <a:t> 5 seconds per word</a:t>
            </a:r>
            <a:r>
              <a:t>. </a:t>
            </a:r>
          </a:p>
          <a:p>
            <a:pPr algn="just">
              <a:defRPr sz="2700">
                <a:solidFill>
                  <a:srgbClr val="0D0A03"/>
                </a:solidFill>
              </a:defRPr>
            </a:pPr>
          </a:p>
          <a:p>
            <a:pPr lvl="2" algn="just">
              <a:defRPr sz="2700">
                <a:solidFill>
                  <a:srgbClr val="0D0A03"/>
                </a:solidFill>
              </a:defRPr>
            </a:pPr>
            <a:r>
              <a:t>    Thus, enhancing the </a:t>
            </a:r>
            <a:r>
              <a:rPr b="1"/>
              <a:t>quality</a:t>
            </a:r>
            <a:r>
              <a:t> and </a:t>
            </a:r>
            <a:r>
              <a:rPr b="1"/>
              <a:t>productivity</a:t>
            </a:r>
            <a:r>
              <a:t> of web search.</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1.2 Objective:…"/>
          <p:cNvSpPr txBox="1"/>
          <p:nvPr>
            <p:ph type="title"/>
          </p:nvPr>
        </p:nvSpPr>
        <p:spPr>
          <a:xfrm>
            <a:off x="508000" y="3336248"/>
            <a:ext cx="11988801" cy="2349501"/>
          </a:xfrm>
          <a:prstGeom prst="rect">
            <a:avLst/>
          </a:prstGeom>
        </p:spPr>
        <p:txBody>
          <a:bodyPr/>
          <a:lstStyle/>
          <a:p>
            <a:pPr defTabSz="233679">
              <a:spcBef>
                <a:spcPts val="600"/>
              </a:spcBef>
              <a:defRPr sz="3960"/>
            </a:pPr>
            <a:r>
              <a:t>1.2 </a:t>
            </a:r>
            <a:r>
              <a:rPr u="sng">
                <a:latin typeface="Bodoni SvtyTwo ITC TT-Bold"/>
                <a:ea typeface="Bodoni SvtyTwo ITC TT-Bold"/>
                <a:cs typeface="Bodoni SvtyTwo ITC TT-Bold"/>
                <a:sym typeface="Bodoni SvtyTwo ITC TT-Bold"/>
              </a:rPr>
              <a:t>Objective</a:t>
            </a:r>
            <a:r>
              <a:t>:</a:t>
            </a:r>
          </a:p>
          <a:p>
            <a:pPr defTabSz="233679">
              <a:spcBef>
                <a:spcPts val="600"/>
              </a:spcBef>
              <a:defRPr sz="3960"/>
            </a:pPr>
            <a:r>
              <a:t>To observe and tabulate the word-alignment outputs produced by Anusaaraka.</a:t>
            </a:r>
            <a:endParaRPr>
              <a:latin typeface="Times"/>
              <a:ea typeface="Times"/>
              <a:cs typeface="Times"/>
              <a:sym typeface="Times"/>
            </a:endParaRPr>
          </a:p>
          <a:p>
            <a:pPr defTabSz="233679">
              <a:spcBef>
                <a:spcPts val="600"/>
              </a:spcBef>
              <a:defRPr sz="3960"/>
            </a:pPr>
            <a:r>
              <a:t> </a:t>
            </a:r>
            <a:endParaRPr>
              <a:latin typeface="Times"/>
              <a:ea typeface="Times"/>
              <a:cs typeface="Times"/>
              <a:sym typeface="Times"/>
            </a:endParaR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57" name="Screen Shot 2019-07-09 at 5.00.19 PM.png" descr="Screen Shot 2019-07-09 at 5.00.19 PM.png"/>
          <p:cNvPicPr>
            <a:picLocks noChangeAspect="1"/>
          </p:cNvPicPr>
          <p:nvPr/>
        </p:nvPicPr>
        <p:blipFill>
          <a:blip r:embed="rId2">
            <a:extLst/>
          </a:blip>
          <a:stretch>
            <a:fillRect/>
          </a:stretch>
        </p:blipFill>
        <p:spPr>
          <a:xfrm>
            <a:off x="-50419" y="-26500"/>
            <a:ext cx="10517350" cy="6069854"/>
          </a:xfrm>
          <a:prstGeom prst="rect">
            <a:avLst/>
          </a:prstGeom>
          <a:ln w="12700">
            <a:miter lim="400000"/>
          </a:ln>
        </p:spPr>
      </p:pic>
      <p:pic>
        <p:nvPicPr>
          <p:cNvPr id="158" name="Screen Shot 2019-07-09 at 5.03.23 PM.png" descr="Screen Shot 2019-07-09 at 5.03.23 PM.png"/>
          <p:cNvPicPr>
            <a:picLocks noChangeAspect="1"/>
          </p:cNvPicPr>
          <p:nvPr/>
        </p:nvPicPr>
        <p:blipFill>
          <a:blip r:embed="rId3">
            <a:extLst/>
          </a:blip>
          <a:stretch>
            <a:fillRect/>
          </a:stretch>
        </p:blipFill>
        <p:spPr>
          <a:xfrm>
            <a:off x="11644" y="3867277"/>
            <a:ext cx="13184119" cy="2385328"/>
          </a:xfrm>
          <a:prstGeom prst="rect">
            <a:avLst/>
          </a:prstGeom>
          <a:ln w="12700">
            <a:miter lim="400000"/>
          </a:ln>
        </p:spPr>
      </p:pic>
      <p:pic>
        <p:nvPicPr>
          <p:cNvPr id="159" name="Screen Shot 2019-07-09 at 5.03.51 PM.png" descr="Screen Shot 2019-07-09 at 5.03.51 PM.png"/>
          <p:cNvPicPr>
            <a:picLocks noChangeAspect="1"/>
          </p:cNvPicPr>
          <p:nvPr/>
        </p:nvPicPr>
        <p:blipFill>
          <a:blip r:embed="rId4">
            <a:extLst/>
          </a:blip>
          <a:stretch>
            <a:fillRect/>
          </a:stretch>
        </p:blipFill>
        <p:spPr>
          <a:xfrm>
            <a:off x="-50419" y="6261489"/>
            <a:ext cx="10517350" cy="3091362"/>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