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fornian FB" panose="0207040306080B030204" pitchFamily="18" charset="0"/>
      <p:regular r:id="rId17"/>
      <p:bold r:id="rId18"/>
      <p:italic r:id="rId19"/>
    </p:embeddedFont>
    <p:embeddedFont>
      <p:font typeface="Gelasio" panose="020B0604020202020204" charset="0"/>
      <p:regular r:id="rId20"/>
    </p:embeddedFont>
    <p:embeddedFont>
      <p:font typeface="Gelasio Semi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Dadlani" userId="917dac730426a482" providerId="LiveId" clId="{9B521E22-3D25-46B9-B521-6C9F8588D54C}"/>
    <pc:docChg chg="modSld">
      <pc:chgData name="Sanjana Dadlani" userId="917dac730426a482" providerId="LiveId" clId="{9B521E22-3D25-46B9-B521-6C9F8588D54C}" dt="2024-10-08T16:56:10.422" v="9"/>
      <pc:docMkLst>
        <pc:docMk/>
      </pc:docMkLst>
      <pc:sldChg chg="addSp modSp">
        <pc:chgData name="Sanjana Dadlani" userId="917dac730426a482" providerId="LiveId" clId="{9B521E22-3D25-46B9-B521-6C9F8588D54C}" dt="2024-10-08T16:55:52.397" v="1" actId="13822"/>
        <pc:sldMkLst>
          <pc:docMk/>
          <pc:sldMk cId="0" sldId="257"/>
        </pc:sldMkLst>
        <pc:spChg chg="add mod">
          <ac:chgData name="Sanjana Dadlani" userId="917dac730426a482" providerId="LiveId" clId="{9B521E22-3D25-46B9-B521-6C9F8588D54C}" dt="2024-10-08T16:55:52.397" v="1" actId="13822"/>
          <ac:spMkLst>
            <pc:docMk/>
            <pc:sldMk cId="0" sldId="257"/>
            <ac:spMk id="2" creationId="{A138120F-3F7F-44BB-9428-10C16E29672A}"/>
          </ac:spMkLst>
        </pc:spChg>
      </pc:sldChg>
      <pc:sldChg chg="addSp">
        <pc:chgData name="Sanjana Dadlani" userId="917dac730426a482" providerId="LiveId" clId="{9B521E22-3D25-46B9-B521-6C9F8588D54C}" dt="2024-10-08T16:55:55.214" v="2"/>
        <pc:sldMkLst>
          <pc:docMk/>
          <pc:sldMk cId="0" sldId="258"/>
        </pc:sldMkLst>
        <pc:spChg chg="add">
          <ac:chgData name="Sanjana Dadlani" userId="917dac730426a482" providerId="LiveId" clId="{9B521E22-3D25-46B9-B521-6C9F8588D54C}" dt="2024-10-08T16:55:55.214" v="2"/>
          <ac:spMkLst>
            <pc:docMk/>
            <pc:sldMk cId="0" sldId="258"/>
            <ac:spMk id="13" creationId="{E6CE200F-29E7-4DEF-90A2-D24E8BE43209}"/>
          </ac:spMkLst>
        </pc:spChg>
      </pc:sldChg>
      <pc:sldChg chg="addSp">
        <pc:chgData name="Sanjana Dadlani" userId="917dac730426a482" providerId="LiveId" clId="{9B521E22-3D25-46B9-B521-6C9F8588D54C}" dt="2024-10-08T16:55:57.086" v="3"/>
        <pc:sldMkLst>
          <pc:docMk/>
          <pc:sldMk cId="0" sldId="259"/>
        </pc:sldMkLst>
        <pc:spChg chg="add">
          <ac:chgData name="Sanjana Dadlani" userId="917dac730426a482" providerId="LiveId" clId="{9B521E22-3D25-46B9-B521-6C9F8588D54C}" dt="2024-10-08T16:55:57.086" v="3"/>
          <ac:spMkLst>
            <pc:docMk/>
            <pc:sldMk cId="0" sldId="259"/>
            <ac:spMk id="11" creationId="{1831DBE5-7626-4F7C-8086-C0A097F8A2B8}"/>
          </ac:spMkLst>
        </pc:spChg>
      </pc:sldChg>
      <pc:sldChg chg="addSp">
        <pc:chgData name="Sanjana Dadlani" userId="917dac730426a482" providerId="LiveId" clId="{9B521E22-3D25-46B9-B521-6C9F8588D54C}" dt="2024-10-08T16:55:58.969" v="4"/>
        <pc:sldMkLst>
          <pc:docMk/>
          <pc:sldMk cId="0" sldId="260"/>
        </pc:sldMkLst>
        <pc:spChg chg="add">
          <ac:chgData name="Sanjana Dadlani" userId="917dac730426a482" providerId="LiveId" clId="{9B521E22-3D25-46B9-B521-6C9F8588D54C}" dt="2024-10-08T16:55:58.969" v="4"/>
          <ac:spMkLst>
            <pc:docMk/>
            <pc:sldMk cId="0" sldId="260"/>
            <ac:spMk id="18" creationId="{7E315341-E340-4C2A-BA8F-A369113FAFFB}"/>
          </ac:spMkLst>
        </pc:spChg>
      </pc:sldChg>
      <pc:sldChg chg="addSp">
        <pc:chgData name="Sanjana Dadlani" userId="917dac730426a482" providerId="LiveId" clId="{9B521E22-3D25-46B9-B521-6C9F8588D54C}" dt="2024-10-08T16:56:01.896" v="5"/>
        <pc:sldMkLst>
          <pc:docMk/>
          <pc:sldMk cId="0" sldId="261"/>
        </pc:sldMkLst>
        <pc:spChg chg="add">
          <ac:chgData name="Sanjana Dadlani" userId="917dac730426a482" providerId="LiveId" clId="{9B521E22-3D25-46B9-B521-6C9F8588D54C}" dt="2024-10-08T16:56:01.896" v="5"/>
          <ac:spMkLst>
            <pc:docMk/>
            <pc:sldMk cId="0" sldId="261"/>
            <ac:spMk id="33" creationId="{8EE29043-F797-42AB-ADA1-24AC12683996}"/>
          </ac:spMkLst>
        </pc:spChg>
      </pc:sldChg>
      <pc:sldChg chg="addSp">
        <pc:chgData name="Sanjana Dadlani" userId="917dac730426a482" providerId="LiveId" clId="{9B521E22-3D25-46B9-B521-6C9F8588D54C}" dt="2024-10-08T16:56:04.149" v="6"/>
        <pc:sldMkLst>
          <pc:docMk/>
          <pc:sldMk cId="0" sldId="262"/>
        </pc:sldMkLst>
        <pc:spChg chg="add">
          <ac:chgData name="Sanjana Dadlani" userId="917dac730426a482" providerId="LiveId" clId="{9B521E22-3D25-46B9-B521-6C9F8588D54C}" dt="2024-10-08T16:56:04.149" v="6"/>
          <ac:spMkLst>
            <pc:docMk/>
            <pc:sldMk cId="0" sldId="262"/>
            <ac:spMk id="16" creationId="{8D39BBB9-3752-4DAD-8415-F4B442BA0A30}"/>
          </ac:spMkLst>
        </pc:spChg>
      </pc:sldChg>
      <pc:sldChg chg="addSp">
        <pc:chgData name="Sanjana Dadlani" userId="917dac730426a482" providerId="LiveId" clId="{9B521E22-3D25-46B9-B521-6C9F8588D54C}" dt="2024-10-08T16:56:05.983" v="7"/>
        <pc:sldMkLst>
          <pc:docMk/>
          <pc:sldMk cId="0" sldId="263"/>
        </pc:sldMkLst>
        <pc:spChg chg="add">
          <ac:chgData name="Sanjana Dadlani" userId="917dac730426a482" providerId="LiveId" clId="{9B521E22-3D25-46B9-B521-6C9F8588D54C}" dt="2024-10-08T16:56:05.983" v="7"/>
          <ac:spMkLst>
            <pc:docMk/>
            <pc:sldMk cId="0" sldId="263"/>
            <ac:spMk id="14" creationId="{AC08ADAA-372F-46F0-8C69-2F07A171F639}"/>
          </ac:spMkLst>
        </pc:spChg>
      </pc:sldChg>
      <pc:sldChg chg="addSp">
        <pc:chgData name="Sanjana Dadlani" userId="917dac730426a482" providerId="LiveId" clId="{9B521E22-3D25-46B9-B521-6C9F8588D54C}" dt="2024-10-08T16:56:07.918" v="8"/>
        <pc:sldMkLst>
          <pc:docMk/>
          <pc:sldMk cId="0" sldId="264"/>
        </pc:sldMkLst>
        <pc:spChg chg="add">
          <ac:chgData name="Sanjana Dadlani" userId="917dac730426a482" providerId="LiveId" clId="{9B521E22-3D25-46B9-B521-6C9F8588D54C}" dt="2024-10-08T16:56:07.918" v="8"/>
          <ac:spMkLst>
            <pc:docMk/>
            <pc:sldMk cId="0" sldId="264"/>
            <ac:spMk id="17" creationId="{FB597426-F6EB-472A-9EA7-85BB259AB03D}"/>
          </ac:spMkLst>
        </pc:spChg>
      </pc:sldChg>
      <pc:sldChg chg="addSp">
        <pc:chgData name="Sanjana Dadlani" userId="917dac730426a482" providerId="LiveId" clId="{9B521E22-3D25-46B9-B521-6C9F8588D54C}" dt="2024-10-08T16:56:10.422" v="9"/>
        <pc:sldMkLst>
          <pc:docMk/>
          <pc:sldMk cId="0" sldId="265"/>
        </pc:sldMkLst>
        <pc:spChg chg="add">
          <ac:chgData name="Sanjana Dadlani" userId="917dac730426a482" providerId="LiveId" clId="{9B521E22-3D25-46B9-B521-6C9F8588D54C}" dt="2024-10-08T16:56:10.422" v="9"/>
          <ac:spMkLst>
            <pc:docMk/>
            <pc:sldMk cId="0" sldId="265"/>
            <ac:spMk id="26" creationId="{03FA950D-659C-4F01-A3F9-D97661F985F5}"/>
          </ac:spMkLst>
        </pc:spChg>
      </pc:sldChg>
    </pc:docChg>
  </pc:docChgLst>
  <pc:docChgLst>
    <pc:chgData name="Sanjana Dadlani" userId="917dac730426a482" providerId="LiveId" clId="{B4A8EBBC-BCE0-4B98-8174-0E87741082FE}"/>
    <pc:docChg chg="undo custSel modSld">
      <pc:chgData name="Sanjana Dadlani" userId="917dac730426a482" providerId="LiveId" clId="{B4A8EBBC-BCE0-4B98-8174-0E87741082FE}" dt="2024-10-08T16:45:47.508" v="162" actId="1076"/>
      <pc:docMkLst>
        <pc:docMk/>
      </pc:docMkLst>
      <pc:sldChg chg="delSp modSp">
        <pc:chgData name="Sanjana Dadlani" userId="917dac730426a482" providerId="LiveId" clId="{B4A8EBBC-BCE0-4B98-8174-0E87741082FE}" dt="2024-10-08T16:37:12.501" v="40" actId="14100"/>
        <pc:sldMkLst>
          <pc:docMk/>
          <pc:sldMk cId="0" sldId="256"/>
        </pc:sldMkLst>
        <pc:spChg chg="mod">
          <ac:chgData name="Sanjana Dadlani" userId="917dac730426a482" providerId="LiveId" clId="{B4A8EBBC-BCE0-4B98-8174-0E87741082FE}" dt="2024-10-08T16:37:04.212" v="39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7:04.212" v="39" actId="2711"/>
          <ac:spMkLst>
            <pc:docMk/>
            <pc:sldMk cId="0" sldId="256"/>
            <ac:spMk id="4" creationId="{00000000-0000-0000-0000-000000000000}"/>
          </ac:spMkLst>
        </pc:spChg>
        <pc:spChg chg="del">
          <ac:chgData name="Sanjana Dadlani" userId="917dac730426a482" providerId="LiveId" clId="{B4A8EBBC-BCE0-4B98-8174-0E87741082FE}" dt="2024-10-08T16:36:02.498" v="1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7:12.501" v="40" actId="14100"/>
          <ac:spMkLst>
            <pc:docMk/>
            <pc:sldMk cId="0" sldId="256"/>
            <ac:spMk id="7" creationId="{00000000-0000-0000-0000-000000000000}"/>
          </ac:spMkLst>
        </pc:spChg>
        <pc:picChg chg="del">
          <ac:chgData name="Sanjana Dadlani" userId="917dac730426a482" providerId="LiveId" clId="{B4A8EBBC-BCE0-4B98-8174-0E87741082FE}" dt="2024-10-08T16:35:57.304" v="0" actId="478"/>
          <ac:picMkLst>
            <pc:docMk/>
            <pc:sldMk cId="0" sldId="256"/>
            <ac:picMk id="6" creationId="{00000000-0000-0000-0000-000000000000}"/>
          </ac:picMkLst>
        </pc:picChg>
      </pc:sldChg>
      <pc:sldChg chg="addSp delSp modSp">
        <pc:chgData name="Sanjana Dadlani" userId="917dac730426a482" providerId="LiveId" clId="{B4A8EBBC-BCE0-4B98-8174-0E87741082FE}" dt="2024-10-08T16:38:44.839" v="71" actId="1038"/>
        <pc:sldMkLst>
          <pc:docMk/>
          <pc:sldMk cId="0" sldId="257"/>
        </pc:sldMkLst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44.839" v="71" actId="1038"/>
          <ac:spMkLst>
            <pc:docMk/>
            <pc:sldMk cId="0" sldId="257"/>
            <ac:spMk id="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0.770" v="44" actId="164"/>
          <ac:spMkLst>
            <pc:docMk/>
            <pc:sldMk cId="0" sldId="257"/>
            <ac:spMk id="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0.770" v="44" actId="164"/>
          <ac:spMkLst>
            <pc:docMk/>
            <pc:sldMk cId="0" sldId="257"/>
            <ac:spMk id="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9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0.770" v="44" actId="164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0.770" v="44" actId="164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1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1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0.770" v="44" actId="164"/>
          <ac:spMkLst>
            <pc:docMk/>
            <pc:sldMk cId="0" sldId="257"/>
            <ac:spMk id="1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0.770" v="44" actId="164"/>
          <ac:spMkLst>
            <pc:docMk/>
            <pc:sldMk cId="0" sldId="257"/>
            <ac:spMk id="1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18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8:24.897" v="45" actId="2711"/>
          <ac:spMkLst>
            <pc:docMk/>
            <pc:sldMk cId="0" sldId="257"/>
            <ac:spMk id="19" creationId="{00000000-0000-0000-0000-000000000000}"/>
          </ac:spMkLst>
        </pc:spChg>
        <pc:grpChg chg="add mod">
          <ac:chgData name="Sanjana Dadlani" userId="917dac730426a482" providerId="LiveId" clId="{B4A8EBBC-BCE0-4B98-8174-0E87741082FE}" dt="2024-10-08T16:38:30.770" v="46" actId="1076"/>
          <ac:grpSpMkLst>
            <pc:docMk/>
            <pc:sldMk cId="0" sldId="257"/>
            <ac:grpSpMk id="20" creationId="{EFE37553-F7F5-4AB2-BF55-48CD22763BB0}"/>
          </ac:grpSpMkLst>
        </pc:grpChg>
        <pc:picChg chg="del mod">
          <ac:chgData name="Sanjana Dadlani" userId="917dac730426a482" providerId="LiveId" clId="{B4A8EBBC-BCE0-4B98-8174-0E87741082FE}" dt="2024-10-08T16:37:58.628" v="43" actId="478"/>
          <ac:picMkLst>
            <pc:docMk/>
            <pc:sldMk cId="0" sldId="257"/>
            <ac:picMk id="2" creationId="{00000000-0000-0000-0000-000000000000}"/>
          </ac:picMkLst>
        </pc:picChg>
      </pc:sldChg>
      <pc:sldChg chg="addSp modSp">
        <pc:chgData name="Sanjana Dadlani" userId="917dac730426a482" providerId="LiveId" clId="{B4A8EBBC-BCE0-4B98-8174-0E87741082FE}" dt="2024-10-08T16:39:44.967" v="86" actId="1076"/>
        <pc:sldMkLst>
          <pc:docMk/>
          <pc:sldMk cId="0" sldId="259"/>
        </pc:sldMkLst>
        <pc:spChg chg="mod">
          <ac:chgData name="Sanjana Dadlani" userId="917dac730426a482" providerId="LiveId" clId="{B4A8EBBC-BCE0-4B98-8174-0E87741082FE}" dt="2024-10-08T16:39:19.513" v="76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9:19.513" v="76" actId="2711"/>
          <ac:spMkLst>
            <pc:docMk/>
            <pc:sldMk cId="0" sldId="259"/>
            <ac:spMk id="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9:19.513" v="76" actId="2711"/>
          <ac:spMkLst>
            <pc:docMk/>
            <pc:sldMk cId="0" sldId="259"/>
            <ac:spMk id="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9:19.513" v="76" actId="27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9:19.513" v="76" actId="2711"/>
          <ac:spMkLst>
            <pc:docMk/>
            <pc:sldMk cId="0" sldId="259"/>
            <ac:spMk id="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9:19.513" v="76" actId="2711"/>
          <ac:spMkLst>
            <pc:docMk/>
            <pc:sldMk cId="0" sldId="259"/>
            <ac:spMk id="7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39:19.513" v="76" actId="2711"/>
          <ac:spMkLst>
            <pc:docMk/>
            <pc:sldMk cId="0" sldId="259"/>
            <ac:spMk id="8" creationId="{00000000-0000-0000-0000-000000000000}"/>
          </ac:spMkLst>
        </pc:spChg>
        <pc:grpChg chg="add mod">
          <ac:chgData name="Sanjana Dadlani" userId="917dac730426a482" providerId="LiveId" clId="{B4A8EBBC-BCE0-4B98-8174-0E87741082FE}" dt="2024-10-08T16:39:15.538" v="75" actId="1076"/>
          <ac:grpSpMkLst>
            <pc:docMk/>
            <pc:sldMk cId="0" sldId="259"/>
            <ac:grpSpMk id="10" creationId="{872FFA14-B398-4EA7-8284-832AB3646FF7}"/>
          </ac:grpSpMkLst>
        </pc:grpChg>
        <pc:picChg chg="add mod">
          <ac:chgData name="Sanjana Dadlani" userId="917dac730426a482" providerId="LiveId" clId="{B4A8EBBC-BCE0-4B98-8174-0E87741082FE}" dt="2024-10-08T16:39:44.967" v="86" actId="1076"/>
          <ac:picMkLst>
            <pc:docMk/>
            <pc:sldMk cId="0" sldId="259"/>
            <ac:picMk id="9" creationId="{DC27A5A9-CA31-44BC-BA12-6060FC71DAA3}"/>
          </ac:picMkLst>
        </pc:picChg>
      </pc:sldChg>
      <pc:sldChg chg="addSp delSp modSp">
        <pc:chgData name="Sanjana Dadlani" userId="917dac730426a482" providerId="LiveId" clId="{B4A8EBBC-BCE0-4B98-8174-0E87741082FE}" dt="2024-10-08T16:40:45.155" v="99" actId="1076"/>
        <pc:sldMkLst>
          <pc:docMk/>
          <pc:sldMk cId="0" sldId="260"/>
        </pc:sldMkLst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0.322" v="92" actId="164"/>
          <ac:spMkLst>
            <pc:docMk/>
            <pc:sldMk cId="0" sldId="260"/>
            <ac:spMk id="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7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0.322" v="92" actId="164"/>
          <ac:spMkLst>
            <pc:docMk/>
            <pc:sldMk cId="0" sldId="260"/>
            <ac:spMk id="8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0.322" v="92" actId="164"/>
          <ac:spMkLst>
            <pc:docMk/>
            <pc:sldMk cId="0" sldId="260"/>
            <ac:spMk id="12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1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1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0:27.799" v="94" actId="2711"/>
          <ac:spMkLst>
            <pc:docMk/>
            <pc:sldMk cId="0" sldId="260"/>
            <ac:spMk id="15" creationId="{00000000-0000-0000-0000-000000000000}"/>
          </ac:spMkLst>
        </pc:spChg>
        <pc:grpChg chg="add mod">
          <ac:chgData name="Sanjana Dadlani" userId="917dac730426a482" providerId="LiveId" clId="{B4A8EBBC-BCE0-4B98-8174-0E87741082FE}" dt="2024-10-08T16:40:36.461" v="96" actId="1076"/>
          <ac:grpSpMkLst>
            <pc:docMk/>
            <pc:sldMk cId="0" sldId="260"/>
            <ac:grpSpMk id="17" creationId="{916F733C-0B8B-40D8-A2AD-383A76F4D3E5}"/>
          </ac:grpSpMkLst>
        </pc:grpChg>
        <pc:picChg chg="del">
          <ac:chgData name="Sanjana Dadlani" userId="917dac730426a482" providerId="LiveId" clId="{B4A8EBBC-BCE0-4B98-8174-0E87741082FE}" dt="2024-10-08T16:39:49.017" v="87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Sanjana Dadlani" userId="917dac730426a482" providerId="LiveId" clId="{B4A8EBBC-BCE0-4B98-8174-0E87741082FE}" dt="2024-10-08T16:40:45.155" v="99" actId="1076"/>
          <ac:picMkLst>
            <pc:docMk/>
            <pc:sldMk cId="0" sldId="260"/>
            <ac:picMk id="16" creationId="{D9C9191D-7F9C-4A31-A549-B450121C58AD}"/>
          </ac:picMkLst>
        </pc:picChg>
      </pc:sldChg>
      <pc:sldChg chg="addSp delSp modSp">
        <pc:chgData name="Sanjana Dadlani" userId="917dac730426a482" providerId="LiveId" clId="{B4A8EBBC-BCE0-4B98-8174-0E87741082FE}" dt="2024-10-08T16:42:03.278" v="111" actId="1076"/>
        <pc:sldMkLst>
          <pc:docMk/>
          <pc:sldMk cId="0" sldId="261"/>
        </pc:sldMkLst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39.802" v="106" actId="164"/>
          <ac:spMkLst>
            <pc:docMk/>
            <pc:sldMk cId="0" sldId="261"/>
            <ac:spMk id="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22.698" v="101" actId="164"/>
          <ac:spMkLst>
            <pc:docMk/>
            <pc:sldMk cId="0" sldId="261"/>
            <ac:spMk id="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7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8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22.698" v="101" actId="164"/>
          <ac:spMkLst>
            <pc:docMk/>
            <pc:sldMk cId="0" sldId="261"/>
            <ac:spMk id="10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12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1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1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22.698" v="101" actId="164"/>
          <ac:spMkLst>
            <pc:docMk/>
            <pc:sldMk cId="0" sldId="261"/>
            <ac:spMk id="1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1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17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18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19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22.698" v="101" actId="164"/>
          <ac:spMkLst>
            <pc:docMk/>
            <pc:sldMk cId="0" sldId="261"/>
            <ac:spMk id="20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21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22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2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2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22.698" v="101" actId="164"/>
          <ac:spMkLst>
            <pc:docMk/>
            <pc:sldMk cId="0" sldId="261"/>
            <ac:spMk id="2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2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27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28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1:43.206" v="107" actId="2711"/>
          <ac:spMkLst>
            <pc:docMk/>
            <pc:sldMk cId="0" sldId="261"/>
            <ac:spMk id="29" creationId="{00000000-0000-0000-0000-000000000000}"/>
          </ac:spMkLst>
        </pc:spChg>
        <pc:grpChg chg="add mod">
          <ac:chgData name="Sanjana Dadlani" userId="917dac730426a482" providerId="LiveId" clId="{B4A8EBBC-BCE0-4B98-8174-0E87741082FE}" dt="2024-10-08T16:41:39.802" v="106" actId="164"/>
          <ac:grpSpMkLst>
            <pc:docMk/>
            <pc:sldMk cId="0" sldId="261"/>
            <ac:grpSpMk id="30" creationId="{AA1B2496-F3D3-4A7F-AE38-02B6A623A1B5}"/>
          </ac:grpSpMkLst>
        </pc:grpChg>
        <pc:grpChg chg="add mod">
          <ac:chgData name="Sanjana Dadlani" userId="917dac730426a482" providerId="LiveId" clId="{B4A8EBBC-BCE0-4B98-8174-0E87741082FE}" dt="2024-10-08T16:41:39.802" v="106" actId="164"/>
          <ac:grpSpMkLst>
            <pc:docMk/>
            <pc:sldMk cId="0" sldId="261"/>
            <ac:grpSpMk id="31" creationId="{F5CF84EE-E76D-4181-8E80-8C09F248E01A}"/>
          </ac:grpSpMkLst>
        </pc:grpChg>
        <pc:picChg chg="del">
          <ac:chgData name="Sanjana Dadlani" userId="917dac730426a482" providerId="LiveId" clId="{B4A8EBBC-BCE0-4B98-8174-0E87741082FE}" dt="2024-10-08T16:40:51.487" v="100" actId="478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Sanjana Dadlani" userId="917dac730426a482" providerId="LiveId" clId="{B4A8EBBC-BCE0-4B98-8174-0E87741082FE}" dt="2024-10-08T16:42:03.278" v="111" actId="1076"/>
          <ac:picMkLst>
            <pc:docMk/>
            <pc:sldMk cId="0" sldId="261"/>
            <ac:picMk id="32" creationId="{D2331FF1-C0BF-43AB-851D-6CA1F3C036EA}"/>
          </ac:picMkLst>
        </pc:picChg>
      </pc:sldChg>
      <pc:sldChg chg="addSp delSp modSp">
        <pc:chgData name="Sanjana Dadlani" userId="917dac730426a482" providerId="LiveId" clId="{B4A8EBBC-BCE0-4B98-8174-0E87741082FE}" dt="2024-10-08T16:43:26.448" v="135" actId="14100"/>
        <pc:sldMkLst>
          <pc:docMk/>
          <pc:sldMk cId="0" sldId="262"/>
        </pc:sldMkLst>
        <pc:spChg chg="mod">
          <ac:chgData name="Sanjana Dadlani" userId="917dac730426a482" providerId="LiveId" clId="{B4A8EBBC-BCE0-4B98-8174-0E87741082FE}" dt="2024-10-08T16:42:58.585" v="126" actId="2711"/>
          <ac:spMkLst>
            <pc:docMk/>
            <pc:sldMk cId="0" sldId="262"/>
            <ac:spMk id="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2:50.853" v="124" actId="164"/>
          <ac:spMkLst>
            <pc:docMk/>
            <pc:sldMk cId="0" sldId="262"/>
            <ac:spMk id="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2:58.585" v="12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2:58.585" v="126" actId="2711"/>
          <ac:spMkLst>
            <pc:docMk/>
            <pc:sldMk cId="0" sldId="262"/>
            <ac:spMk id="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2:50.853" v="124" actId="164"/>
          <ac:spMkLst>
            <pc:docMk/>
            <pc:sldMk cId="0" sldId="262"/>
            <ac:spMk id="7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2:58.585" v="126" actId="2711"/>
          <ac:spMkLst>
            <pc:docMk/>
            <pc:sldMk cId="0" sldId="262"/>
            <ac:spMk id="8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2:58.585" v="12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2:50.853" v="124" actId="164"/>
          <ac:spMkLst>
            <pc:docMk/>
            <pc:sldMk cId="0" sldId="262"/>
            <ac:spMk id="10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2:58.585" v="12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2:58.585" v="126" actId="2711"/>
          <ac:spMkLst>
            <pc:docMk/>
            <pc:sldMk cId="0" sldId="262"/>
            <ac:spMk id="12" creationId="{00000000-0000-0000-0000-000000000000}"/>
          </ac:spMkLst>
        </pc:spChg>
        <pc:grpChg chg="add mod">
          <ac:chgData name="Sanjana Dadlani" userId="917dac730426a482" providerId="LiveId" clId="{B4A8EBBC-BCE0-4B98-8174-0E87741082FE}" dt="2024-10-08T16:42:47.136" v="123" actId="164"/>
          <ac:grpSpMkLst>
            <pc:docMk/>
            <pc:sldMk cId="0" sldId="262"/>
            <ac:grpSpMk id="13" creationId="{9D8DE039-B0EC-4850-A548-33B40DBC274B}"/>
          </ac:grpSpMkLst>
        </pc:grpChg>
        <pc:grpChg chg="add mod">
          <ac:chgData name="Sanjana Dadlani" userId="917dac730426a482" providerId="LiveId" clId="{B4A8EBBC-BCE0-4B98-8174-0E87741082FE}" dt="2024-10-08T16:42:56.144" v="125" actId="1076"/>
          <ac:grpSpMkLst>
            <pc:docMk/>
            <pc:sldMk cId="0" sldId="262"/>
            <ac:grpSpMk id="14" creationId="{4D9BB0AF-FDBD-4104-92B0-DBF22B1239CC}"/>
          </ac:grpSpMkLst>
        </pc:grpChg>
        <pc:picChg chg="del mod">
          <ac:chgData name="Sanjana Dadlani" userId="917dac730426a482" providerId="LiveId" clId="{B4A8EBBC-BCE0-4B98-8174-0E87741082FE}" dt="2024-10-08T16:42:10.664" v="113" actId="478"/>
          <ac:picMkLst>
            <pc:docMk/>
            <pc:sldMk cId="0" sldId="262"/>
            <ac:picMk id="2" creationId="{00000000-0000-0000-0000-000000000000}"/>
          </ac:picMkLst>
        </pc:picChg>
        <pc:picChg chg="add mod">
          <ac:chgData name="Sanjana Dadlani" userId="917dac730426a482" providerId="LiveId" clId="{B4A8EBBC-BCE0-4B98-8174-0E87741082FE}" dt="2024-10-08T16:43:26.448" v="135" actId="14100"/>
          <ac:picMkLst>
            <pc:docMk/>
            <pc:sldMk cId="0" sldId="262"/>
            <ac:picMk id="15" creationId="{6092AE69-A5EF-4877-AA23-9004EF47C0A7}"/>
          </ac:picMkLst>
        </pc:picChg>
      </pc:sldChg>
      <pc:sldChg chg="addSp delSp modSp">
        <pc:chgData name="Sanjana Dadlani" userId="917dac730426a482" providerId="LiveId" clId="{B4A8EBBC-BCE0-4B98-8174-0E87741082FE}" dt="2024-10-08T16:44:20.938" v="147" actId="1076"/>
        <pc:sldMkLst>
          <pc:docMk/>
          <pc:sldMk cId="0" sldId="263"/>
        </pc:sldMkLst>
        <pc:spChg chg="mod">
          <ac:chgData name="Sanjana Dadlani" userId="917dac730426a482" providerId="LiveId" clId="{B4A8EBBC-BCE0-4B98-8174-0E87741082FE}" dt="2024-10-08T16:44:04.045" v="140" actId="2711"/>
          <ac:spMkLst>
            <pc:docMk/>
            <pc:sldMk cId="0" sldId="263"/>
            <ac:spMk id="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4:04.045" v="140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4:04.045" v="140" actId="2711"/>
          <ac:spMkLst>
            <pc:docMk/>
            <pc:sldMk cId="0" sldId="263"/>
            <ac:spMk id="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4:04.045" v="140" actId="2711"/>
          <ac:spMkLst>
            <pc:docMk/>
            <pc:sldMk cId="0" sldId="263"/>
            <ac:spMk id="8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4:04.045" v="140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4:04.045" v="140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4:04.045" v="140" actId="2711"/>
          <ac:spMkLst>
            <pc:docMk/>
            <pc:sldMk cId="0" sldId="263"/>
            <ac:spMk id="12" creationId="{00000000-0000-0000-0000-000000000000}"/>
          </ac:spMkLst>
        </pc:spChg>
        <pc:picChg chg="del">
          <ac:chgData name="Sanjana Dadlani" userId="917dac730426a482" providerId="LiveId" clId="{B4A8EBBC-BCE0-4B98-8174-0E87741082FE}" dt="2024-10-08T16:43:31.794" v="136" actId="478"/>
          <ac:picMkLst>
            <pc:docMk/>
            <pc:sldMk cId="0" sldId="263"/>
            <ac:picMk id="2" creationId="{00000000-0000-0000-0000-000000000000}"/>
          </ac:picMkLst>
        </pc:picChg>
        <pc:picChg chg="add mod">
          <ac:chgData name="Sanjana Dadlani" userId="917dac730426a482" providerId="LiveId" clId="{B4A8EBBC-BCE0-4B98-8174-0E87741082FE}" dt="2024-10-08T16:44:20.938" v="147" actId="1076"/>
          <ac:picMkLst>
            <pc:docMk/>
            <pc:sldMk cId="0" sldId="263"/>
            <ac:picMk id="13" creationId="{B1B78D29-9B7C-43C6-AD61-D14A1CAB912B}"/>
          </ac:picMkLst>
        </pc:picChg>
      </pc:sldChg>
      <pc:sldChg chg="addSp delSp modSp">
        <pc:chgData name="Sanjana Dadlani" userId="917dac730426a482" providerId="LiveId" clId="{B4A8EBBC-BCE0-4B98-8174-0E87741082FE}" dt="2024-10-08T16:45:16.925" v="157" actId="2711"/>
        <pc:sldMkLst>
          <pc:docMk/>
          <pc:sldMk cId="0" sldId="264"/>
        </pc:sldMkLst>
        <pc:spChg chg="mod">
          <ac:chgData name="Sanjana Dadlani" userId="917dac730426a482" providerId="LiveId" clId="{B4A8EBBC-BCE0-4B98-8174-0E87741082FE}" dt="2024-10-08T16:45:16.925" v="157" actId="2711"/>
          <ac:spMkLst>
            <pc:docMk/>
            <pc:sldMk cId="0" sldId="264"/>
            <ac:spMk id="3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5:16.925" v="157" actId="27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5:16.925" v="157" actId="2711"/>
          <ac:spMkLst>
            <pc:docMk/>
            <pc:sldMk cId="0" sldId="264"/>
            <ac:spMk id="6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5:16.925" v="157" actId="2711"/>
          <ac:spMkLst>
            <pc:docMk/>
            <pc:sldMk cId="0" sldId="264"/>
            <ac:spMk id="8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5:16.925" v="157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5:16.925" v="157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5:16.925" v="157" actId="2711"/>
          <ac:spMkLst>
            <pc:docMk/>
            <pc:sldMk cId="0" sldId="264"/>
            <ac:spMk id="12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5:16.925" v="157" actId="2711"/>
          <ac:spMkLst>
            <pc:docMk/>
            <pc:sldMk cId="0" sldId="264"/>
            <ac:spMk id="14" creationId="{00000000-0000-0000-0000-000000000000}"/>
          </ac:spMkLst>
        </pc:spChg>
        <pc:spChg chg="mod">
          <ac:chgData name="Sanjana Dadlani" userId="917dac730426a482" providerId="LiveId" clId="{B4A8EBBC-BCE0-4B98-8174-0E87741082FE}" dt="2024-10-08T16:45:16.925" v="157" actId="2711"/>
          <ac:spMkLst>
            <pc:docMk/>
            <pc:sldMk cId="0" sldId="264"/>
            <ac:spMk id="15" creationId="{00000000-0000-0000-0000-000000000000}"/>
          </ac:spMkLst>
        </pc:spChg>
        <pc:picChg chg="del">
          <ac:chgData name="Sanjana Dadlani" userId="917dac730426a482" providerId="LiveId" clId="{B4A8EBBC-BCE0-4B98-8174-0E87741082FE}" dt="2024-10-08T16:44:26.427" v="148" actId="478"/>
          <ac:picMkLst>
            <pc:docMk/>
            <pc:sldMk cId="0" sldId="264"/>
            <ac:picMk id="2" creationId="{00000000-0000-0000-0000-000000000000}"/>
          </ac:picMkLst>
        </pc:picChg>
        <pc:picChg chg="mod">
          <ac:chgData name="Sanjana Dadlani" userId="917dac730426a482" providerId="LiveId" clId="{B4A8EBBC-BCE0-4B98-8174-0E87741082FE}" dt="2024-10-08T16:45:09.571" v="156" actId="1076"/>
          <ac:picMkLst>
            <pc:docMk/>
            <pc:sldMk cId="0" sldId="264"/>
            <ac:picMk id="4" creationId="{00000000-0000-0000-0000-000000000000}"/>
          </ac:picMkLst>
        </pc:picChg>
        <pc:picChg chg="mod">
          <ac:chgData name="Sanjana Dadlani" userId="917dac730426a482" providerId="LiveId" clId="{B4A8EBBC-BCE0-4B98-8174-0E87741082FE}" dt="2024-10-08T16:45:09.571" v="156" actId="1076"/>
          <ac:picMkLst>
            <pc:docMk/>
            <pc:sldMk cId="0" sldId="264"/>
            <ac:picMk id="13" creationId="{00000000-0000-0000-0000-000000000000}"/>
          </ac:picMkLst>
        </pc:picChg>
        <pc:picChg chg="add mod">
          <ac:chgData name="Sanjana Dadlani" userId="917dac730426a482" providerId="LiveId" clId="{B4A8EBBC-BCE0-4B98-8174-0E87741082FE}" dt="2024-10-08T16:44:48.609" v="153" actId="1076"/>
          <ac:picMkLst>
            <pc:docMk/>
            <pc:sldMk cId="0" sldId="264"/>
            <ac:picMk id="16" creationId="{22AF9CD9-2393-4F3E-A445-A675A3CA0B45}"/>
          </ac:picMkLst>
        </pc:picChg>
      </pc:sldChg>
      <pc:sldChg chg="addSp delSp modSp">
        <pc:chgData name="Sanjana Dadlani" userId="917dac730426a482" providerId="LiveId" clId="{B4A8EBBC-BCE0-4B98-8174-0E87741082FE}" dt="2024-10-08T16:45:47.508" v="162" actId="1076"/>
        <pc:sldMkLst>
          <pc:docMk/>
          <pc:sldMk cId="0" sldId="265"/>
        </pc:sldMkLst>
        <pc:picChg chg="del">
          <ac:chgData name="Sanjana Dadlani" userId="917dac730426a482" providerId="LiveId" clId="{B4A8EBBC-BCE0-4B98-8174-0E87741082FE}" dt="2024-10-08T16:44:51.186" v="154" actId="478"/>
          <ac:picMkLst>
            <pc:docMk/>
            <pc:sldMk cId="0" sldId="265"/>
            <ac:picMk id="2" creationId="{00000000-0000-0000-0000-000000000000}"/>
          </ac:picMkLst>
        </pc:picChg>
        <pc:picChg chg="add mod">
          <ac:chgData name="Sanjana Dadlani" userId="917dac730426a482" providerId="LiveId" clId="{B4A8EBBC-BCE0-4B98-8174-0E87741082FE}" dt="2024-10-08T16:45:47.508" v="162" actId="1076"/>
          <ac:picMkLst>
            <pc:docMk/>
            <pc:sldMk cId="0" sldId="265"/>
            <ac:picMk id="25" creationId="{48ADE449-5FCC-4EBC-848F-DE12DB6A19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07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1" y="936427"/>
            <a:ext cx="7380054" cy="1817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484237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Airbnb's Recovery Strategy: New York City Market Analysis</a:t>
            </a:r>
            <a:endParaRPr lang="en-US" sz="3600" dirty="0">
              <a:latin typeface="Californian FB" panose="0207040306080B0302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21569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Californian FB" panose="0207040306080B030204" pitchFamily="18" charset="0"/>
                <a:ea typeface="Gelasio" pitchFamily="34" charset="-122"/>
                <a:cs typeface="Gelasio" pitchFamily="34" charset="-120"/>
              </a:rPr>
              <a:t>Airbnb aims to revitalize its business post-COVID-19. This analysis focuses on New York City listings to guide strategic decisions. We'll examine neighborhood trends, pricing patterns, and customer preferences to optimize Airbnb's market position.</a:t>
            </a:r>
            <a:endParaRPr lang="en-US" sz="1750" dirty="0">
              <a:latin typeface="Californian FB" panose="0207040306080B0302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93791" y="5424258"/>
            <a:ext cx="3309858" cy="1451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Californian FB" panose="0207040306080B030204" pitchFamily="18" charset="0"/>
                <a:ea typeface="Gelasio Bold" pitchFamily="34" charset="-122"/>
                <a:cs typeface="Gelasio Bold" pitchFamily="34" charset="-120"/>
              </a:rPr>
              <a:t>Presented by :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Californian FB" panose="0207040306080B030204" pitchFamily="18" charset="0"/>
                <a:ea typeface="Gelasio Bold" pitchFamily="34" charset="-122"/>
                <a:cs typeface="Gelasio Bold" pitchFamily="34" charset="-120"/>
              </a:rPr>
              <a:t>Sanjana Dadlani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Californian FB" panose="0207040306080B030204" pitchFamily="18" charset="0"/>
                <a:ea typeface="Gelasio Bold" pitchFamily="34" charset="-122"/>
              </a:rPr>
              <a:t>Sarika </a:t>
            </a:r>
            <a:r>
              <a:rPr lang="en-US" sz="2200" b="1" dirty="0" err="1">
                <a:solidFill>
                  <a:srgbClr val="746558"/>
                </a:solidFill>
                <a:latin typeface="Californian FB" panose="0207040306080B030204" pitchFamily="18" charset="0"/>
                <a:ea typeface="Gelasio Bold" pitchFamily="34" charset="-122"/>
              </a:rPr>
              <a:t>Pande</a:t>
            </a:r>
            <a:endParaRPr lang="en-US" sz="2200" dirty="0">
              <a:latin typeface="Californian FB" panose="0207040306080B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63270" y="531852"/>
            <a:ext cx="6299002" cy="6043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Top-Rated Neighborhoods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441877" y="1426250"/>
            <a:ext cx="22860" cy="6274118"/>
          </a:xfrm>
          <a:prstGeom prst="roundRect">
            <a:avLst>
              <a:gd name="adj" fmla="val 126907"/>
            </a:avLst>
          </a:prstGeom>
          <a:solidFill>
            <a:srgbClr val="D4CEC3"/>
          </a:solidFill>
          <a:ln/>
        </p:spPr>
      </p:sp>
      <p:sp>
        <p:nvSpPr>
          <p:cNvPr id="5" name="Shape 2"/>
          <p:cNvSpPr/>
          <p:nvPr/>
        </p:nvSpPr>
        <p:spPr>
          <a:xfrm>
            <a:off x="6647974" y="1849874"/>
            <a:ext cx="676870" cy="22860"/>
          </a:xfrm>
          <a:prstGeom prst="roundRect">
            <a:avLst>
              <a:gd name="adj" fmla="val 126907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6235779" y="1643777"/>
            <a:ext cx="435054" cy="43505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6384846" y="1716167"/>
            <a:ext cx="136922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7517011" y="1619607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Bedford-Stuyvesant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517011" y="2037755"/>
            <a:ext cx="643651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Brooklyn's gem with 110,352 reviews, known for its brownstones and cultural diversity.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647974" y="3466743"/>
            <a:ext cx="676870" cy="22860"/>
          </a:xfrm>
          <a:prstGeom prst="roundRect">
            <a:avLst>
              <a:gd name="adj" fmla="val 126907"/>
            </a:avLst>
          </a:prstGeom>
          <a:solidFill>
            <a:srgbClr val="D4CEC3"/>
          </a:solidFill>
          <a:ln/>
        </p:spPr>
      </p:sp>
      <p:sp>
        <p:nvSpPr>
          <p:cNvPr id="11" name="Shape 8"/>
          <p:cNvSpPr/>
          <p:nvPr/>
        </p:nvSpPr>
        <p:spPr>
          <a:xfrm>
            <a:off x="6235779" y="3260646"/>
            <a:ext cx="435054" cy="43505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6365319" y="3333036"/>
            <a:ext cx="175855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7517011" y="3236476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Williamsburg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7517011" y="3654623"/>
            <a:ext cx="643651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Trendy Brooklyn neighborhood popular among young professionals and artists.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6647974" y="5083612"/>
            <a:ext cx="676870" cy="22860"/>
          </a:xfrm>
          <a:prstGeom prst="roundRect">
            <a:avLst>
              <a:gd name="adj" fmla="val 126907"/>
            </a:avLst>
          </a:prstGeom>
          <a:solidFill>
            <a:srgbClr val="D4CEC3"/>
          </a:solidFill>
          <a:ln/>
        </p:spPr>
      </p:sp>
      <p:sp>
        <p:nvSpPr>
          <p:cNvPr id="16" name="Shape 13"/>
          <p:cNvSpPr/>
          <p:nvPr/>
        </p:nvSpPr>
        <p:spPr>
          <a:xfrm>
            <a:off x="6235779" y="4877514"/>
            <a:ext cx="435054" cy="43505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6365915" y="4949904"/>
            <a:ext cx="174784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7517011" y="4853345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Harlem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517011" y="5271492"/>
            <a:ext cx="643651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Manhattan's cultural hotspot, offering rich history and vibrant community experiences.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6647974" y="6700480"/>
            <a:ext cx="676870" cy="22860"/>
          </a:xfrm>
          <a:prstGeom prst="roundRect">
            <a:avLst>
              <a:gd name="adj" fmla="val 126907"/>
            </a:avLst>
          </a:prstGeom>
          <a:solidFill>
            <a:srgbClr val="D4CEC3"/>
          </a:solidFill>
          <a:ln/>
        </p:spPr>
      </p:sp>
      <p:sp>
        <p:nvSpPr>
          <p:cNvPr id="21" name="Shape 18"/>
          <p:cNvSpPr/>
          <p:nvPr/>
        </p:nvSpPr>
        <p:spPr>
          <a:xfrm>
            <a:off x="6235779" y="6494383"/>
            <a:ext cx="435054" cy="43505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2" name="Text 19"/>
          <p:cNvSpPr/>
          <p:nvPr/>
        </p:nvSpPr>
        <p:spPr>
          <a:xfrm>
            <a:off x="6362819" y="6566773"/>
            <a:ext cx="180856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250" dirty="0"/>
          </a:p>
        </p:txBody>
      </p:sp>
      <p:sp>
        <p:nvSpPr>
          <p:cNvPr id="23" name="Text 20"/>
          <p:cNvSpPr/>
          <p:nvPr/>
        </p:nvSpPr>
        <p:spPr>
          <a:xfrm>
            <a:off x="7517011" y="6470213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Hell's Kitchen</a:t>
            </a:r>
            <a:endParaRPr lang="en-US" sz="1900" dirty="0"/>
          </a:p>
        </p:txBody>
      </p:sp>
      <p:sp>
        <p:nvSpPr>
          <p:cNvPr id="24" name="Text 21"/>
          <p:cNvSpPr/>
          <p:nvPr/>
        </p:nvSpPr>
        <p:spPr>
          <a:xfrm>
            <a:off x="7517011" y="6888361"/>
            <a:ext cx="643651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Centrally located Manhattan neighborhood with diverse dining and entertainment options.</a:t>
            </a:r>
            <a:endParaRPr lang="en-US" sz="1500" dirty="0"/>
          </a:p>
        </p:txBody>
      </p:sp>
      <p:pic>
        <p:nvPicPr>
          <p:cNvPr id="25" name="Content Placeholder 5">
            <a:extLst>
              <a:ext uri="{FF2B5EF4-FFF2-40B4-BE49-F238E27FC236}">
                <a16:creationId xmlns:a16="http://schemas.microsoft.com/office/drawing/2014/main" id="{48ADE449-5FCC-4EBC-848F-DE12DB6A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27" y="1084635"/>
            <a:ext cx="5843305" cy="480993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FA950D-659C-4F01-A3F9-D97661F985F5}"/>
              </a:ext>
            </a:extLst>
          </p:cNvPr>
          <p:cNvSpPr/>
          <p:nvPr/>
        </p:nvSpPr>
        <p:spPr>
          <a:xfrm>
            <a:off x="12913112" y="7805854"/>
            <a:ext cx="1572322" cy="312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/>
          <p:cNvSpPr/>
          <p:nvPr/>
        </p:nvSpPr>
        <p:spPr>
          <a:xfrm>
            <a:off x="1656627" y="1643291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D4CEC3"/>
          </a:solidFill>
          <a:ln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E37553-F7F5-4AB2-BF55-48CD22763BB0}"/>
              </a:ext>
            </a:extLst>
          </p:cNvPr>
          <p:cNvGrpSpPr/>
          <p:nvPr/>
        </p:nvGrpSpPr>
        <p:grpSpPr>
          <a:xfrm>
            <a:off x="1329049" y="657957"/>
            <a:ext cx="7556420" cy="6285309"/>
            <a:chOff x="6280190" y="858679"/>
            <a:chExt cx="7556420" cy="6285309"/>
          </a:xfrm>
        </p:grpSpPr>
        <p:sp>
          <p:nvSpPr>
            <p:cNvPr id="3" name="Text 0"/>
            <p:cNvSpPr/>
            <p:nvPr/>
          </p:nvSpPr>
          <p:spPr>
            <a:xfrm>
              <a:off x="6280190" y="85867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484237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Market Background</a:t>
              </a:r>
              <a:endParaRPr lang="en-US" sz="4450" dirty="0">
                <a:latin typeface="Californian FB" panose="0207040306080B030204" pitchFamily="18" charset="0"/>
              </a:endParaRPr>
            </a:p>
          </p:txBody>
        </p:sp>
        <p:sp>
          <p:nvSpPr>
            <p:cNvPr id="5" name="Shape 2"/>
            <p:cNvSpPr/>
            <p:nvPr/>
          </p:nvSpPr>
          <p:spPr>
            <a:xfrm>
              <a:off x="6845022" y="2402681"/>
              <a:ext cx="793790" cy="30480"/>
            </a:xfrm>
            <a:prstGeom prst="roundRect">
              <a:avLst>
                <a:gd name="adj" fmla="val 111628"/>
              </a:avLst>
            </a:prstGeom>
            <a:solidFill>
              <a:srgbClr val="D4CEC3"/>
            </a:solidFill>
            <a:ln/>
          </p:spPr>
        </p:sp>
        <p:sp>
          <p:nvSpPr>
            <p:cNvPr id="6" name="Shape 3"/>
            <p:cNvSpPr/>
            <p:nvPr/>
          </p:nvSpPr>
          <p:spPr>
            <a:xfrm>
              <a:off x="6365200" y="2162770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EE8DD"/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6540103" y="2247781"/>
              <a:ext cx="160496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1</a:t>
              </a:r>
              <a:endParaRPr lang="en-US" sz="2650" dirty="0">
                <a:latin typeface="Californian FB" panose="0207040306080B030204" pitchFamily="18" charset="0"/>
              </a:endParaRPr>
            </a:p>
          </p:txBody>
        </p:sp>
        <p:sp>
          <p:nvSpPr>
            <p:cNvPr id="8" name="Text 5"/>
            <p:cNvSpPr/>
            <p:nvPr/>
          </p:nvSpPr>
          <p:spPr>
            <a:xfrm>
              <a:off x="7867888" y="213443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Revenue Decline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7867888" y="2624852"/>
              <a:ext cx="596872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Airbnb experienced significant revenue loss during the pandemic due to travel restrictions.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  <p:sp>
          <p:nvSpPr>
            <p:cNvPr id="10" name="Shape 7"/>
            <p:cNvSpPr/>
            <p:nvPr/>
          </p:nvSpPr>
          <p:spPr>
            <a:xfrm>
              <a:off x="6845022" y="4299347"/>
              <a:ext cx="793790" cy="30480"/>
            </a:xfrm>
            <a:prstGeom prst="roundRect">
              <a:avLst>
                <a:gd name="adj" fmla="val 111628"/>
              </a:avLst>
            </a:prstGeom>
            <a:solidFill>
              <a:srgbClr val="D4CEC3"/>
            </a:solidFill>
            <a:ln/>
          </p:spPr>
        </p:sp>
        <p:sp>
          <p:nvSpPr>
            <p:cNvPr id="11" name="Shape 8"/>
            <p:cNvSpPr/>
            <p:nvPr/>
          </p:nvSpPr>
          <p:spPr>
            <a:xfrm>
              <a:off x="6365200" y="4059436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EE8DD"/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6517243" y="4144447"/>
              <a:ext cx="206216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2</a:t>
              </a:r>
              <a:endParaRPr lang="en-US" sz="2650" dirty="0">
                <a:latin typeface="Californian FB" panose="0207040306080B030204" pitchFamily="18" charset="0"/>
              </a:endParaRPr>
            </a:p>
          </p:txBody>
        </p:sp>
        <p:sp>
          <p:nvSpPr>
            <p:cNvPr id="13" name="Text 10"/>
            <p:cNvSpPr/>
            <p:nvPr/>
          </p:nvSpPr>
          <p:spPr>
            <a:xfrm>
              <a:off x="7867888" y="403109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Travel Resurgence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14" name="Text 11"/>
            <p:cNvSpPr/>
            <p:nvPr/>
          </p:nvSpPr>
          <p:spPr>
            <a:xfrm>
              <a:off x="7867888" y="4521517"/>
              <a:ext cx="596872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As restrictions lift, travel demand is increasing, presenting opportunities for Airbnb's recovery.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  <p:sp>
          <p:nvSpPr>
            <p:cNvPr id="15" name="Shape 12"/>
            <p:cNvSpPr/>
            <p:nvPr/>
          </p:nvSpPr>
          <p:spPr>
            <a:xfrm>
              <a:off x="6845022" y="6196013"/>
              <a:ext cx="793790" cy="30480"/>
            </a:xfrm>
            <a:prstGeom prst="roundRect">
              <a:avLst>
                <a:gd name="adj" fmla="val 111628"/>
              </a:avLst>
            </a:prstGeom>
            <a:solidFill>
              <a:srgbClr val="D4CEC3"/>
            </a:solidFill>
            <a:ln/>
          </p:spPr>
        </p:sp>
        <p:sp>
          <p:nvSpPr>
            <p:cNvPr id="16" name="Shape 13"/>
            <p:cNvSpPr/>
            <p:nvPr/>
          </p:nvSpPr>
          <p:spPr>
            <a:xfrm>
              <a:off x="6365200" y="5956102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EE8DD"/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6517838" y="6041112"/>
              <a:ext cx="205026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3</a:t>
              </a:r>
              <a:endParaRPr lang="en-US" sz="2650" dirty="0">
                <a:latin typeface="Californian FB" panose="0207040306080B030204" pitchFamily="18" charset="0"/>
              </a:endParaRPr>
            </a:p>
          </p:txBody>
        </p:sp>
        <p:sp>
          <p:nvSpPr>
            <p:cNvPr id="18" name="Text 15"/>
            <p:cNvSpPr/>
            <p:nvPr/>
          </p:nvSpPr>
          <p:spPr>
            <a:xfrm>
              <a:off x="7867888" y="592776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Strategic Analysis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19" name="Text 16"/>
            <p:cNvSpPr/>
            <p:nvPr/>
          </p:nvSpPr>
          <p:spPr>
            <a:xfrm>
              <a:off x="7867888" y="6418183"/>
              <a:ext cx="596872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Airbnb conducted an in-depth analysis of New York City listings to inform recovery strategies.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38120F-3F7F-44BB-9428-10C16E29672A}"/>
              </a:ext>
            </a:extLst>
          </p:cNvPr>
          <p:cNvSpPr/>
          <p:nvPr/>
        </p:nvSpPr>
        <p:spPr>
          <a:xfrm>
            <a:off x="12913112" y="7805854"/>
            <a:ext cx="1572322" cy="312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1268"/>
            <a:ext cx="71218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Preparation Process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30209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Removed missing values and duplicates to ensure data accuracy and reliability.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357" y="4530209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Column Refinement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Dropped insignificant columns to focus on relevant data for meaningful analysis.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924" y="4530209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777627"/>
            <a:ext cx="29807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Outlier Identification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Detected and addressed outliers to prevent skewed results and improve analysis quality.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CE200F-29E7-4DEF-90A2-D24E8BE43209}"/>
              </a:ext>
            </a:extLst>
          </p:cNvPr>
          <p:cNvSpPr/>
          <p:nvPr/>
        </p:nvSpPr>
        <p:spPr>
          <a:xfrm>
            <a:off x="12913112" y="7805854"/>
            <a:ext cx="1572322" cy="312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72FFA14-B398-4EA7-8284-832AB3646FF7}"/>
              </a:ext>
            </a:extLst>
          </p:cNvPr>
          <p:cNvGrpSpPr/>
          <p:nvPr/>
        </p:nvGrpSpPr>
        <p:grpSpPr>
          <a:xfrm>
            <a:off x="787003" y="410077"/>
            <a:ext cx="13056393" cy="2945607"/>
            <a:chOff x="793790" y="2539960"/>
            <a:chExt cx="13056393" cy="2945607"/>
          </a:xfrm>
        </p:grpSpPr>
        <p:sp>
          <p:nvSpPr>
            <p:cNvPr id="2" name="Text 0"/>
            <p:cNvSpPr/>
            <p:nvPr/>
          </p:nvSpPr>
          <p:spPr>
            <a:xfrm>
              <a:off x="793790" y="2539960"/>
              <a:ext cx="9914334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484237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Room Types Across Neighborhoods</a:t>
              </a:r>
              <a:endParaRPr lang="en-US" sz="4450" dirty="0">
                <a:latin typeface="Californian FB" panose="0207040306080B030204" pitchFamily="18" charset="0"/>
              </a:endParaRPr>
            </a:p>
          </p:txBody>
        </p:sp>
        <p:sp>
          <p:nvSpPr>
            <p:cNvPr id="3" name="Text 1"/>
            <p:cNvSpPr/>
            <p:nvPr/>
          </p:nvSpPr>
          <p:spPr>
            <a:xfrm>
              <a:off x="793790" y="3815715"/>
              <a:ext cx="3214568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84237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Manhattan Dominance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4" name="Text 2"/>
            <p:cNvSpPr/>
            <p:nvPr/>
          </p:nvSpPr>
          <p:spPr>
            <a:xfrm>
              <a:off x="793790" y="4396859"/>
              <a:ext cx="3978116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Manhattan leads with 60.93% of entire home/apartment listings, catering to luxury seekers.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5332928" y="381571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84237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Brooklyn's Variety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5332928" y="4396859"/>
              <a:ext cx="3978116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Brooklyn offers a mix of entire homes and private rooms, appealing to diverse travelers.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  <p:sp>
          <p:nvSpPr>
            <p:cNvPr id="7" name="Text 5"/>
            <p:cNvSpPr/>
            <p:nvPr/>
          </p:nvSpPr>
          <p:spPr>
            <a:xfrm>
              <a:off x="9872067" y="381571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84237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Bronx's Niche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9872067" y="4396859"/>
              <a:ext cx="3978116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Bronx specializes in private rooms, with 59.76% of listings, attracting budget-conscious guests.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</p:grp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C27A5A9-CA31-44BC-BA12-6060FC71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1" y="3671707"/>
            <a:ext cx="8385716" cy="42519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31DBE5-7626-4F7C-8086-C0A097F8A2B8}"/>
              </a:ext>
            </a:extLst>
          </p:cNvPr>
          <p:cNvSpPr/>
          <p:nvPr/>
        </p:nvSpPr>
        <p:spPr>
          <a:xfrm>
            <a:off x="12913112" y="7805854"/>
            <a:ext cx="1572322" cy="312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16F733C-0B8B-40D8-A2AD-383A76F4D3E5}"/>
              </a:ext>
            </a:extLst>
          </p:cNvPr>
          <p:cNvGrpSpPr/>
          <p:nvPr/>
        </p:nvGrpSpPr>
        <p:grpSpPr>
          <a:xfrm>
            <a:off x="6866967" y="791737"/>
            <a:ext cx="7403902" cy="5846236"/>
            <a:chOff x="6280190" y="1111091"/>
            <a:chExt cx="7556540" cy="6007418"/>
          </a:xfrm>
        </p:grpSpPr>
        <p:sp>
          <p:nvSpPr>
            <p:cNvPr id="3" name="Text 0"/>
            <p:cNvSpPr/>
            <p:nvPr/>
          </p:nvSpPr>
          <p:spPr>
            <a:xfrm>
              <a:off x="6280190" y="1111091"/>
              <a:ext cx="7556421" cy="14175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484237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Booking Patterns and Minimum Nights</a:t>
              </a:r>
              <a:endParaRPr lang="en-US" sz="4450" dirty="0">
                <a:latin typeface="Californian FB" panose="0207040306080B030204" pitchFamily="18" charset="0"/>
              </a:endParaRPr>
            </a:p>
          </p:txBody>
        </p:sp>
        <p:sp>
          <p:nvSpPr>
            <p:cNvPr id="4" name="Shape 1"/>
            <p:cNvSpPr/>
            <p:nvPr/>
          </p:nvSpPr>
          <p:spPr>
            <a:xfrm>
              <a:off x="6280190" y="3123962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EE8DD"/>
            </a:solidFill>
            <a:ln/>
          </p:spPr>
        </p:sp>
        <p:sp>
          <p:nvSpPr>
            <p:cNvPr id="5" name="Text 2"/>
            <p:cNvSpPr/>
            <p:nvPr/>
          </p:nvSpPr>
          <p:spPr>
            <a:xfrm>
              <a:off x="6455093" y="3208973"/>
              <a:ext cx="160496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1</a:t>
              </a:r>
              <a:endParaRPr lang="en-US" sz="2650" dirty="0">
                <a:latin typeface="Californian FB" panose="0207040306080B030204" pitchFamily="18" charset="0"/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7017306" y="3123962"/>
              <a:ext cx="2927747" cy="708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Short Stays Dominate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7" name="Text 4"/>
            <p:cNvSpPr/>
            <p:nvPr/>
          </p:nvSpPr>
          <p:spPr>
            <a:xfrm>
              <a:off x="7017306" y="3968710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Listings with 1-5 minimum nights are most popular, catering to weekend getaways.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  <p:sp>
          <p:nvSpPr>
            <p:cNvPr id="8" name="Shape 5"/>
            <p:cNvSpPr/>
            <p:nvPr/>
          </p:nvSpPr>
          <p:spPr>
            <a:xfrm>
              <a:off x="10171867" y="3123962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EE8DD"/>
            </a:solidFill>
            <a:ln/>
          </p:spPr>
        </p:sp>
        <p:sp>
          <p:nvSpPr>
            <p:cNvPr id="9" name="Text 6"/>
            <p:cNvSpPr/>
            <p:nvPr/>
          </p:nvSpPr>
          <p:spPr>
            <a:xfrm>
              <a:off x="10323909" y="3208973"/>
              <a:ext cx="206216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2</a:t>
              </a:r>
              <a:endParaRPr lang="en-US" sz="2650" dirty="0">
                <a:latin typeface="Californian FB" panose="0207040306080B030204" pitchFamily="18" charset="0"/>
              </a:endParaRPr>
            </a:p>
          </p:txBody>
        </p:sp>
        <p:sp>
          <p:nvSpPr>
            <p:cNvPr id="10" name="Text 7"/>
            <p:cNvSpPr/>
            <p:nvPr/>
          </p:nvSpPr>
          <p:spPr>
            <a:xfrm>
              <a:off x="10908983" y="3123962"/>
              <a:ext cx="2927747" cy="708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Monthly Rentals Trend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11" name="Text 8"/>
            <p:cNvSpPr/>
            <p:nvPr/>
          </p:nvSpPr>
          <p:spPr>
            <a:xfrm>
              <a:off x="10908983" y="3968710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30-day bookings spike, especially in Manhattan and Queens, attracting long-term visitors.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  <p:sp>
          <p:nvSpPr>
            <p:cNvPr id="12" name="Shape 9"/>
            <p:cNvSpPr/>
            <p:nvPr/>
          </p:nvSpPr>
          <p:spPr>
            <a:xfrm>
              <a:off x="6280190" y="5902285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EE8DD"/>
            </a:solidFill>
            <a:ln/>
          </p:spPr>
        </p:sp>
        <p:sp>
          <p:nvSpPr>
            <p:cNvPr id="13" name="Text 10"/>
            <p:cNvSpPr/>
            <p:nvPr/>
          </p:nvSpPr>
          <p:spPr>
            <a:xfrm>
              <a:off x="6432828" y="5987296"/>
              <a:ext cx="205026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3</a:t>
              </a:r>
              <a:endParaRPr lang="en-US" sz="2650" dirty="0">
                <a:latin typeface="Californian FB" panose="0207040306080B030204" pitchFamily="18" charset="0"/>
              </a:endParaRPr>
            </a:p>
          </p:txBody>
        </p:sp>
        <p:sp>
          <p:nvSpPr>
            <p:cNvPr id="14" name="Text 11"/>
            <p:cNvSpPr/>
            <p:nvPr/>
          </p:nvSpPr>
          <p:spPr>
            <a:xfrm>
              <a:off x="7017306" y="5902285"/>
              <a:ext cx="3259574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Business Travel Impact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7017306" y="6392704"/>
              <a:ext cx="6819305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Extended stays in prime areas suggest a mix of tourists and business travelers.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9C9191D-7F9C-4A31-A549-B450121C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6" y="1245680"/>
            <a:ext cx="5961991" cy="46540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315341-E340-4C2A-BA8F-A369113FAFFB}"/>
              </a:ext>
            </a:extLst>
          </p:cNvPr>
          <p:cNvSpPr/>
          <p:nvPr/>
        </p:nvSpPr>
        <p:spPr>
          <a:xfrm>
            <a:off x="12913112" y="7805854"/>
            <a:ext cx="1572322" cy="312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5CF84EE-E76D-4181-8E80-8C09F248E01A}"/>
              </a:ext>
            </a:extLst>
          </p:cNvPr>
          <p:cNvGrpSpPr/>
          <p:nvPr/>
        </p:nvGrpSpPr>
        <p:grpSpPr>
          <a:xfrm>
            <a:off x="204361" y="603925"/>
            <a:ext cx="7597854" cy="7023020"/>
            <a:chOff x="204361" y="603925"/>
            <a:chExt cx="7597854" cy="7023020"/>
          </a:xfrm>
        </p:grpSpPr>
        <p:sp>
          <p:nvSpPr>
            <p:cNvPr id="4" name="Shape 1"/>
            <p:cNvSpPr/>
            <p:nvPr/>
          </p:nvSpPr>
          <p:spPr>
            <a:xfrm>
              <a:off x="204361" y="2323187"/>
              <a:ext cx="7597854" cy="5303758"/>
            </a:xfrm>
            <a:prstGeom prst="roundRect">
              <a:avLst>
                <a:gd name="adj" fmla="val 625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1B2496-F3D3-4A7F-AE38-02B6A623A1B5}"/>
                </a:ext>
              </a:extLst>
            </p:cNvPr>
            <p:cNvGrpSpPr/>
            <p:nvPr/>
          </p:nvGrpSpPr>
          <p:grpSpPr>
            <a:xfrm>
              <a:off x="204361" y="603925"/>
              <a:ext cx="7597854" cy="7007781"/>
              <a:chOff x="773073" y="607457"/>
              <a:chExt cx="7597854" cy="7007781"/>
            </a:xfrm>
          </p:grpSpPr>
          <p:sp>
            <p:nvSpPr>
              <p:cNvPr id="3" name="Text 0"/>
              <p:cNvSpPr/>
              <p:nvPr/>
            </p:nvSpPr>
            <p:spPr>
              <a:xfrm>
                <a:off x="773073" y="607457"/>
                <a:ext cx="7597854" cy="138041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5400"/>
                  </a:lnSpc>
                  <a:buNone/>
                </a:pPr>
                <a:r>
                  <a:rPr lang="en-US" sz="4300" dirty="0">
                    <a:solidFill>
                      <a:srgbClr val="484237"/>
                    </a:solidFill>
                    <a:latin typeface="Californian FB" panose="0207040306080B030204" pitchFamily="18" charset="0"/>
                    <a:ea typeface="Gelasio Semi Bold" pitchFamily="34" charset="-122"/>
                    <a:cs typeface="Gelasio Semi Bold" pitchFamily="34" charset="-120"/>
                  </a:rPr>
                  <a:t>Neighborhood Availability and Pricing</a:t>
                </a:r>
                <a:endParaRPr lang="en-US" sz="43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5" name="Shape 2"/>
              <p:cNvSpPr/>
              <p:nvPr/>
            </p:nvSpPr>
            <p:spPr>
              <a:xfrm>
                <a:off x="780693" y="2326719"/>
                <a:ext cx="7582614" cy="987028"/>
              </a:xfrm>
              <a:prstGeom prst="rect">
                <a:avLst/>
              </a:prstGeom>
              <a:solidFill>
                <a:srgbClr val="FFFFFF">
                  <a:alpha val="4000"/>
                </a:srgbClr>
              </a:solidFill>
              <a:ln/>
            </p:spPr>
          </p:sp>
          <p:sp>
            <p:nvSpPr>
              <p:cNvPr id="6" name="Text 3"/>
              <p:cNvSpPr/>
              <p:nvPr/>
            </p:nvSpPr>
            <p:spPr>
              <a:xfrm>
                <a:off x="1001792" y="2466856"/>
                <a:ext cx="145006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Neighborhood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7" name="Text 4"/>
              <p:cNvSpPr/>
              <p:nvPr/>
            </p:nvSpPr>
            <p:spPr>
              <a:xfrm>
                <a:off x="2901196" y="2466856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Availability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8" name="Text 5"/>
              <p:cNvSpPr/>
              <p:nvPr/>
            </p:nvSpPr>
            <p:spPr>
              <a:xfrm>
                <a:off x="4796790" y="2466856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Price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9" name="Text 6"/>
              <p:cNvSpPr/>
              <p:nvPr/>
            </p:nvSpPr>
            <p:spPr>
              <a:xfrm>
                <a:off x="6692384" y="2466856"/>
                <a:ext cx="1450062" cy="70675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Recommendation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10" name="Shape 7"/>
              <p:cNvSpPr/>
              <p:nvPr/>
            </p:nvSpPr>
            <p:spPr>
              <a:xfrm>
                <a:off x="780693" y="3313748"/>
                <a:ext cx="7582614" cy="987028"/>
              </a:xfrm>
              <a:prstGeom prst="rect">
                <a:avLst/>
              </a:prstGeom>
              <a:solidFill>
                <a:srgbClr val="000000">
                  <a:alpha val="4000"/>
                </a:srgbClr>
              </a:solidFill>
              <a:ln/>
            </p:spPr>
          </p:sp>
          <p:sp>
            <p:nvSpPr>
              <p:cNvPr id="11" name="Text 8"/>
              <p:cNvSpPr/>
              <p:nvPr/>
            </p:nvSpPr>
            <p:spPr>
              <a:xfrm>
                <a:off x="1001792" y="3453884"/>
                <a:ext cx="145006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Bedford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12" name="Text 9"/>
              <p:cNvSpPr/>
              <p:nvPr/>
            </p:nvSpPr>
            <p:spPr>
              <a:xfrm>
                <a:off x="2901196" y="3453884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High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13" name="Text 10"/>
              <p:cNvSpPr/>
              <p:nvPr/>
            </p:nvSpPr>
            <p:spPr>
              <a:xfrm>
                <a:off x="4796790" y="3453884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Low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14" name="Text 11"/>
              <p:cNvSpPr/>
              <p:nvPr/>
            </p:nvSpPr>
            <p:spPr>
              <a:xfrm>
                <a:off x="6692384" y="3453884"/>
                <a:ext cx="1450062" cy="70675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Great value for guests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15" name="Shape 12"/>
              <p:cNvSpPr/>
              <p:nvPr/>
            </p:nvSpPr>
            <p:spPr>
              <a:xfrm>
                <a:off x="780693" y="4300776"/>
                <a:ext cx="7582614" cy="633651"/>
              </a:xfrm>
              <a:prstGeom prst="rect">
                <a:avLst/>
              </a:prstGeom>
              <a:solidFill>
                <a:srgbClr val="FFFFFF">
                  <a:alpha val="4000"/>
                </a:srgbClr>
              </a:solidFill>
              <a:ln/>
            </p:spPr>
          </p:sp>
          <p:sp>
            <p:nvSpPr>
              <p:cNvPr id="16" name="Text 13"/>
              <p:cNvSpPr/>
              <p:nvPr/>
            </p:nvSpPr>
            <p:spPr>
              <a:xfrm>
                <a:off x="1001792" y="4440912"/>
                <a:ext cx="145006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Harlem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17" name="Text 14"/>
              <p:cNvSpPr/>
              <p:nvPr/>
            </p:nvSpPr>
            <p:spPr>
              <a:xfrm>
                <a:off x="2901196" y="4440912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High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18" name="Text 15"/>
              <p:cNvSpPr/>
              <p:nvPr/>
            </p:nvSpPr>
            <p:spPr>
              <a:xfrm>
                <a:off x="4796790" y="4440912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Moderate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19" name="Text 16"/>
              <p:cNvSpPr/>
              <p:nvPr/>
            </p:nvSpPr>
            <p:spPr>
              <a:xfrm>
                <a:off x="6692384" y="4440912"/>
                <a:ext cx="145006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Good balance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20" name="Shape 17"/>
              <p:cNvSpPr/>
              <p:nvPr/>
            </p:nvSpPr>
            <p:spPr>
              <a:xfrm>
                <a:off x="780693" y="4934426"/>
                <a:ext cx="7582614" cy="1340406"/>
              </a:xfrm>
              <a:prstGeom prst="rect">
                <a:avLst/>
              </a:prstGeom>
              <a:solidFill>
                <a:srgbClr val="000000">
                  <a:alpha val="4000"/>
                </a:srgbClr>
              </a:solidFill>
              <a:ln/>
            </p:spPr>
          </p:sp>
          <p:sp>
            <p:nvSpPr>
              <p:cNvPr id="21" name="Text 18"/>
              <p:cNvSpPr/>
              <p:nvPr/>
            </p:nvSpPr>
            <p:spPr>
              <a:xfrm>
                <a:off x="1001792" y="5074563"/>
                <a:ext cx="145006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Chelsea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22" name="Text 19"/>
              <p:cNvSpPr/>
              <p:nvPr/>
            </p:nvSpPr>
            <p:spPr>
              <a:xfrm>
                <a:off x="2901196" y="5074563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Low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23" name="Text 20"/>
              <p:cNvSpPr/>
              <p:nvPr/>
            </p:nvSpPr>
            <p:spPr>
              <a:xfrm>
                <a:off x="4796790" y="5074563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High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24" name="Text 21"/>
              <p:cNvSpPr/>
              <p:nvPr/>
            </p:nvSpPr>
            <p:spPr>
              <a:xfrm>
                <a:off x="6692384" y="5074563"/>
                <a:ext cx="1450062" cy="106013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Premium, exclusive option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25" name="Shape 22"/>
              <p:cNvSpPr/>
              <p:nvPr/>
            </p:nvSpPr>
            <p:spPr>
              <a:xfrm>
                <a:off x="780693" y="6274832"/>
                <a:ext cx="7582614" cy="1340406"/>
              </a:xfrm>
              <a:prstGeom prst="rect">
                <a:avLst/>
              </a:prstGeom>
              <a:solidFill>
                <a:srgbClr val="FFFFFF">
                  <a:alpha val="4000"/>
                </a:srgbClr>
              </a:solidFill>
              <a:ln/>
            </p:spPr>
          </p:sp>
          <p:sp>
            <p:nvSpPr>
              <p:cNvPr id="26" name="Text 23"/>
              <p:cNvSpPr/>
              <p:nvPr/>
            </p:nvSpPr>
            <p:spPr>
              <a:xfrm>
                <a:off x="1001792" y="6414968"/>
                <a:ext cx="145006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Williamsburg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27" name="Text 24"/>
              <p:cNvSpPr/>
              <p:nvPr/>
            </p:nvSpPr>
            <p:spPr>
              <a:xfrm>
                <a:off x="2901196" y="6414968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Medium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28" name="Text 25"/>
              <p:cNvSpPr/>
              <p:nvPr/>
            </p:nvSpPr>
            <p:spPr>
              <a:xfrm>
                <a:off x="4796790" y="6414968"/>
                <a:ext cx="1446252" cy="3533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High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  <p:sp>
            <p:nvSpPr>
              <p:cNvPr id="29" name="Text 26"/>
              <p:cNvSpPr/>
              <p:nvPr/>
            </p:nvSpPr>
            <p:spPr>
              <a:xfrm>
                <a:off x="6692384" y="6414968"/>
                <a:ext cx="1450062" cy="106013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1700" dirty="0">
                    <a:solidFill>
                      <a:srgbClr val="746558"/>
                    </a:solidFill>
                    <a:latin typeface="Californian FB" panose="0207040306080B030204" pitchFamily="18" charset="0"/>
                    <a:ea typeface="Gelasio" pitchFamily="34" charset="-122"/>
                    <a:cs typeface="Gelasio" pitchFamily="34" charset="-120"/>
                  </a:rPr>
                  <a:t>Trendy, sought-after area</a:t>
                </a:r>
                <a:endParaRPr lang="en-US" sz="1700" dirty="0">
                  <a:latin typeface="Californian FB" panose="0207040306080B030204" pitchFamily="18" charset="0"/>
                </a:endParaRPr>
              </a:p>
            </p:txBody>
          </p:sp>
        </p:grpSp>
      </p:grpSp>
      <p:pic>
        <p:nvPicPr>
          <p:cNvPr id="32" name="Content Placeholder 7">
            <a:extLst>
              <a:ext uri="{FF2B5EF4-FFF2-40B4-BE49-F238E27FC236}">
                <a16:creationId xmlns:a16="http://schemas.microsoft.com/office/drawing/2014/main" id="{D2331FF1-C0BF-43AB-851D-6CA1F3C03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47" y="1461056"/>
            <a:ext cx="6319684" cy="530375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EE29043-F797-42AB-ADA1-24AC12683996}"/>
              </a:ext>
            </a:extLst>
          </p:cNvPr>
          <p:cNvSpPr/>
          <p:nvPr/>
        </p:nvSpPr>
        <p:spPr>
          <a:xfrm>
            <a:off x="12913112" y="7805854"/>
            <a:ext cx="1572322" cy="312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D9BB0AF-FDBD-4104-92B0-DBF22B1239CC}"/>
              </a:ext>
            </a:extLst>
          </p:cNvPr>
          <p:cNvGrpSpPr/>
          <p:nvPr/>
        </p:nvGrpSpPr>
        <p:grpSpPr>
          <a:xfrm>
            <a:off x="659976" y="445482"/>
            <a:ext cx="13042701" cy="3081695"/>
            <a:chOff x="793790" y="3991570"/>
            <a:chExt cx="13042701" cy="3081695"/>
          </a:xfrm>
        </p:grpSpPr>
        <p:sp>
          <p:nvSpPr>
            <p:cNvPr id="3" name="Text 0"/>
            <p:cNvSpPr/>
            <p:nvPr/>
          </p:nvSpPr>
          <p:spPr>
            <a:xfrm>
              <a:off x="793790" y="3991570"/>
              <a:ext cx="7780139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484237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Customer Price Preferences</a:t>
              </a:r>
              <a:endParaRPr lang="en-US" sz="4450" dirty="0">
                <a:latin typeface="Californian FB" panose="0207040306080B030204" pitchFamily="18" charset="0"/>
              </a:endParaRPr>
            </a:p>
          </p:txBody>
        </p:sp>
        <p:sp>
          <p:nvSpPr>
            <p:cNvPr id="4" name="Shape 1"/>
            <p:cNvSpPr/>
            <p:nvPr/>
          </p:nvSpPr>
          <p:spPr>
            <a:xfrm>
              <a:off x="793790" y="5040511"/>
              <a:ext cx="4196358" cy="2032754"/>
            </a:xfrm>
            <a:prstGeom prst="roundRect">
              <a:avLst>
                <a:gd name="adj" fmla="val 1674"/>
              </a:avLst>
            </a:prstGeom>
            <a:solidFill>
              <a:srgbClr val="EEE8DD"/>
            </a:solidFill>
            <a:ln/>
          </p:spPr>
        </p:sp>
        <p:sp>
          <p:nvSpPr>
            <p:cNvPr id="5" name="Text 2"/>
            <p:cNvSpPr/>
            <p:nvPr/>
          </p:nvSpPr>
          <p:spPr>
            <a:xfrm>
              <a:off x="1020604" y="5267325"/>
              <a:ext cx="287845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Optimal Price Range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1020604" y="5757743"/>
              <a:ext cx="374273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$60 - $200 is the sweet spot for most bookings, balancing affordability and quality.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  <p:sp>
          <p:nvSpPr>
            <p:cNvPr id="7" name="Shape 4"/>
            <p:cNvSpPr/>
            <p:nvPr/>
          </p:nvSpPr>
          <p:spPr>
            <a:xfrm>
              <a:off x="5216962" y="5040511"/>
              <a:ext cx="4196358" cy="2032754"/>
            </a:xfrm>
            <a:prstGeom prst="roundRect">
              <a:avLst>
                <a:gd name="adj" fmla="val 1674"/>
              </a:avLst>
            </a:prstGeom>
            <a:solidFill>
              <a:srgbClr val="EEE8DD"/>
            </a:solidFill>
            <a:ln/>
          </p:spPr>
        </p:sp>
        <p:sp>
          <p:nvSpPr>
            <p:cNvPr id="8" name="Text 5"/>
            <p:cNvSpPr/>
            <p:nvPr/>
          </p:nvSpPr>
          <p:spPr>
            <a:xfrm>
              <a:off x="5443776" y="526732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Budget Segment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5443776" y="5757743"/>
              <a:ext cx="374273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Listings under $60 attract price-sensitive travelers but have lower booking volumes.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  <p:sp>
          <p:nvSpPr>
            <p:cNvPr id="10" name="Shape 7"/>
            <p:cNvSpPr/>
            <p:nvPr/>
          </p:nvSpPr>
          <p:spPr>
            <a:xfrm>
              <a:off x="9640133" y="5040511"/>
              <a:ext cx="4196358" cy="2032754"/>
            </a:xfrm>
            <a:prstGeom prst="roundRect">
              <a:avLst>
                <a:gd name="adj" fmla="val 1674"/>
              </a:avLst>
            </a:prstGeom>
            <a:solidFill>
              <a:srgbClr val="EEE8DD"/>
            </a:solidFill>
            <a:ln/>
          </p:spPr>
        </p:sp>
        <p:sp>
          <p:nvSpPr>
            <p:cNvPr id="11" name="Text 8"/>
            <p:cNvSpPr/>
            <p:nvPr/>
          </p:nvSpPr>
          <p:spPr>
            <a:xfrm>
              <a:off x="9866948" y="526732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 Semi Bold" pitchFamily="34" charset="-122"/>
                  <a:cs typeface="Gelasio Semi Bold" pitchFamily="34" charset="-120"/>
                </a:rPr>
                <a:t>Luxury Market</a:t>
              </a:r>
              <a:endParaRPr lang="en-US" sz="2200" dirty="0">
                <a:latin typeface="Californian FB" panose="0207040306080B030204" pitchFamily="18" charset="0"/>
              </a:endParaRPr>
            </a:p>
          </p:txBody>
        </p:sp>
        <p:sp>
          <p:nvSpPr>
            <p:cNvPr id="12" name="Text 9"/>
            <p:cNvSpPr/>
            <p:nvPr/>
          </p:nvSpPr>
          <p:spPr>
            <a:xfrm>
              <a:off x="9866948" y="5757743"/>
              <a:ext cx="374273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746558"/>
                  </a:solidFill>
                  <a:latin typeface="Californian FB" panose="0207040306080B030204" pitchFamily="18" charset="0"/>
                  <a:ea typeface="Gelasio" pitchFamily="34" charset="-122"/>
                  <a:cs typeface="Gelasio" pitchFamily="34" charset="-120"/>
                </a:rPr>
                <a:t>Properties over $200 cater to high-end guests, representing a smaller but lucrative segment.</a:t>
              </a:r>
              <a:endParaRPr lang="en-US" sz="1750" dirty="0">
                <a:latin typeface="Californian FB" panose="0207040306080B030204" pitchFamily="18" charset="0"/>
              </a:endParaRPr>
            </a:p>
          </p:txBody>
        </p:sp>
      </p:grp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6092AE69-A5EF-4877-AA23-9004EF47C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29" y="3663265"/>
            <a:ext cx="7382108" cy="444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39BBB9-3752-4DAD-8415-F4B442BA0A30}"/>
              </a:ext>
            </a:extLst>
          </p:cNvPr>
          <p:cNvSpPr/>
          <p:nvPr/>
        </p:nvSpPr>
        <p:spPr>
          <a:xfrm>
            <a:off x="12913112" y="7805854"/>
            <a:ext cx="1572322" cy="312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5561" y="531495"/>
            <a:ext cx="7792879" cy="1206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484237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Price Variation by Room Type and Neighborhood</a:t>
            </a:r>
            <a:endParaRPr lang="en-US" sz="3750" dirty="0">
              <a:latin typeface="Californian FB" panose="0207040306080B0302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1" y="2027277"/>
            <a:ext cx="482441" cy="48244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75561" y="2702719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Luxury Homes</a:t>
            </a:r>
            <a:endParaRPr lang="en-US" sz="1850" dirty="0">
              <a:latin typeface="Californian FB" panose="0207040306080B0302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75561" y="3119914"/>
            <a:ext cx="7792879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Californian FB" panose="0207040306080B030204" pitchFamily="18" charset="0"/>
                <a:ea typeface="Gelasio" pitchFamily="34" charset="-122"/>
                <a:cs typeface="Gelasio" pitchFamily="34" charset="-120"/>
              </a:rPr>
              <a:t>Manhattan's entire homes average $250, targeting affluent travelers seeking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Californian FB" panose="0207040306080B030204" pitchFamily="18" charset="0"/>
                <a:ea typeface="Gelasio" pitchFamily="34" charset="-122"/>
                <a:cs typeface="Gelasio" pitchFamily="34" charset="-120"/>
              </a:rPr>
              <a:t>premium experiences.</a:t>
            </a:r>
            <a:endParaRPr lang="en-US" sz="1500" dirty="0">
              <a:latin typeface="Californian FB" panose="0207040306080B0302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1" y="4316373"/>
            <a:ext cx="482441" cy="48244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5561" y="4991814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Private Rooms</a:t>
            </a:r>
            <a:endParaRPr lang="en-US" sz="1850" dirty="0">
              <a:latin typeface="Californian FB" panose="0207040306080B0302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675561" y="5409009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Californian FB" panose="0207040306080B030204" pitchFamily="18" charset="0"/>
                <a:ea typeface="Gelasio" pitchFamily="34" charset="-122"/>
                <a:cs typeface="Gelasio" pitchFamily="34" charset="-120"/>
              </a:rPr>
              <a:t>Manhattan and Brooklyn lead in private room pricing, ideal for solo travelers.</a:t>
            </a:r>
            <a:endParaRPr lang="en-US" sz="1500" dirty="0">
              <a:latin typeface="Californian FB" panose="0207040306080B0302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61" y="6296739"/>
            <a:ext cx="482441" cy="48244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5561" y="6972181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Budget Options</a:t>
            </a:r>
            <a:endParaRPr lang="en-US" sz="1850" dirty="0">
              <a:latin typeface="Californian FB" panose="0207040306080B0302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75561" y="7389376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Californian FB" panose="0207040306080B030204" pitchFamily="18" charset="0"/>
                <a:ea typeface="Gelasio" pitchFamily="34" charset="-122"/>
                <a:cs typeface="Gelasio" pitchFamily="34" charset="-120"/>
              </a:rPr>
              <a:t>Brooklyn's shared rooms at $50.5 attract budget-conscious guests and backpackers.</a:t>
            </a:r>
            <a:endParaRPr lang="en-US" sz="1500" dirty="0">
              <a:latin typeface="Californian FB" panose="0207040306080B030204" pitchFamily="18" charset="0"/>
            </a:endParaRP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1B78D29-9B7C-43C6-AD61-D14A1CAB9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269" y="1406070"/>
            <a:ext cx="6264443" cy="54174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08ADAA-372F-46F0-8C69-2F07A171F639}"/>
              </a:ext>
            </a:extLst>
          </p:cNvPr>
          <p:cNvSpPr/>
          <p:nvPr/>
        </p:nvSpPr>
        <p:spPr>
          <a:xfrm>
            <a:off x="12913112" y="7805854"/>
            <a:ext cx="1572322" cy="312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0295" y="537329"/>
            <a:ext cx="7663934" cy="610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Geographical Price Distribution</a:t>
            </a:r>
            <a:endParaRPr lang="en-US" sz="3800" dirty="0">
              <a:latin typeface="Californian FB" panose="0207040306080B0302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95" y="1440894"/>
            <a:ext cx="977027" cy="15631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40335" y="1636276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Manhattan</a:t>
            </a:r>
            <a:endParaRPr lang="en-US" sz="1900" dirty="0">
              <a:latin typeface="Californian FB" panose="0207040306080B0302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40335" y="2058829"/>
            <a:ext cx="6506170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Californian FB" panose="0207040306080B030204" pitchFamily="18" charset="0"/>
                <a:ea typeface="Gelasio" pitchFamily="34" charset="-122"/>
                <a:cs typeface="Gelasio" pitchFamily="34" charset="-120"/>
              </a:rPr>
              <a:t>Highest concentration of listings, reflecting its status as NYC's prime tourist destination.</a:t>
            </a:r>
            <a:endParaRPr lang="en-US" sz="1500" dirty="0">
              <a:latin typeface="Californian FB" panose="0207040306080B0302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95" y="3004066"/>
            <a:ext cx="977027" cy="156317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40335" y="3199448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Brooklyn</a:t>
            </a:r>
            <a:endParaRPr lang="en-US" sz="1900" dirty="0">
              <a:latin typeface="Californian FB" panose="0207040306080B0302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40335" y="3622000"/>
            <a:ext cx="6506170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Californian FB" panose="0207040306080B030204" pitchFamily="18" charset="0"/>
                <a:ea typeface="Gelasio" pitchFamily="34" charset="-122"/>
                <a:cs typeface="Gelasio" pitchFamily="34" charset="-120"/>
              </a:rPr>
              <a:t>Strong presence with diverse offerings, appealing to trendy and value-seeking travelers.</a:t>
            </a:r>
            <a:endParaRPr lang="en-US" sz="1500" dirty="0">
              <a:latin typeface="Californian FB" panose="0207040306080B0302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295" y="4567238"/>
            <a:ext cx="977027" cy="156317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40335" y="4762619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Queens</a:t>
            </a:r>
            <a:endParaRPr lang="en-US" sz="1900" dirty="0">
              <a:latin typeface="Californian FB" panose="0207040306080B0302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440335" y="5185172"/>
            <a:ext cx="6506170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Californian FB" panose="0207040306080B030204" pitchFamily="18" charset="0"/>
                <a:ea typeface="Gelasio" pitchFamily="34" charset="-122"/>
                <a:cs typeface="Gelasio" pitchFamily="34" charset="-120"/>
              </a:rPr>
              <a:t>Growing market with potential for expansion, offering more affordable options.</a:t>
            </a:r>
            <a:endParaRPr lang="en-US" sz="1500" dirty="0">
              <a:latin typeface="Californian FB" panose="0207040306080B0302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295" y="6130409"/>
            <a:ext cx="977027" cy="156317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40335" y="6325791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Californian FB" panose="0207040306080B030204" pitchFamily="18" charset="0"/>
                <a:ea typeface="Gelasio Semi Bold" pitchFamily="34" charset="-122"/>
                <a:cs typeface="Gelasio Semi Bold" pitchFamily="34" charset="-120"/>
              </a:rPr>
              <a:t>Staten Island</a:t>
            </a:r>
            <a:endParaRPr lang="en-US" sz="1900" dirty="0">
              <a:latin typeface="Californian FB" panose="0207040306080B0302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440335" y="6748343"/>
            <a:ext cx="6506170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Californian FB" panose="0207040306080B030204" pitchFamily="18" charset="0"/>
                <a:ea typeface="Gelasio" pitchFamily="34" charset="-122"/>
                <a:cs typeface="Gelasio" pitchFamily="34" charset="-120"/>
              </a:rPr>
              <a:t>Limited listings due to lower tourism appeal, potential for niche market development.</a:t>
            </a:r>
            <a:endParaRPr lang="en-US" sz="1500" dirty="0">
              <a:latin typeface="Californian FB" panose="0207040306080B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AF9CD9-2393-4F3E-A445-A675A3CA0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18" y="1564532"/>
            <a:ext cx="5507164" cy="49385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597426-F6EB-472A-9EA7-85BB259AB03D}"/>
              </a:ext>
            </a:extLst>
          </p:cNvPr>
          <p:cNvSpPr/>
          <p:nvPr/>
        </p:nvSpPr>
        <p:spPr>
          <a:xfrm>
            <a:off x="12913112" y="7805854"/>
            <a:ext cx="1572322" cy="312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545</Words>
  <Application>Microsoft Office PowerPoint</Application>
  <PresentationFormat>Custom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Gelasio</vt:lpstr>
      <vt:lpstr>Calibri</vt:lpstr>
      <vt:lpstr>Arial</vt:lpstr>
      <vt:lpstr>Gelasio Semi Bold</vt:lpstr>
      <vt:lpstr>Gelasio Bold</vt:lpstr>
      <vt:lpstr>Californian FB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Sanjana Dadlani</cp:lastModifiedBy>
  <cp:revision>2</cp:revision>
  <dcterms:created xsi:type="dcterms:W3CDTF">2024-10-08T16:34:56Z</dcterms:created>
  <dcterms:modified xsi:type="dcterms:W3CDTF">2024-10-08T16:56:16Z</dcterms:modified>
</cp:coreProperties>
</file>