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0a1b4746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0a1b4746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0a1b4746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20a1b4746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20954a3e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20954a3e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0954a3e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20954a3e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0a1b4746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0a1b4746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0a1b4746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0a1b4746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0a1b4746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0a1b4746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0a1b47467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0a1b47467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0a1b4746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0a1b4746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0a1b4746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20a1b4746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347875"/>
            <a:ext cx="8520600" cy="152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2500">
                <a:latin typeface="Times New Roman"/>
                <a:ea typeface="Times New Roman"/>
                <a:cs typeface="Times New Roman"/>
                <a:sym typeface="Times New Roman"/>
              </a:rPr>
              <a:t>Business Data Management Capstone Project </a:t>
            </a:r>
            <a:endParaRPr b="1" sz="2500">
              <a:latin typeface="Times New Roman"/>
              <a:ea typeface="Times New Roman"/>
              <a:cs typeface="Times New Roman"/>
              <a:sym typeface="Times New Roman"/>
            </a:endParaRPr>
          </a:p>
          <a:p>
            <a:pPr indent="0" lvl="0" marL="0" rtl="0" algn="ctr">
              <a:spcBef>
                <a:spcPts val="0"/>
              </a:spcBef>
              <a:spcAft>
                <a:spcPts val="0"/>
              </a:spcAft>
              <a:buNone/>
            </a:pPr>
            <a:r>
              <a:rPr b="1" lang="en" sz="2500">
                <a:latin typeface="Times New Roman"/>
                <a:ea typeface="Times New Roman"/>
                <a:cs typeface="Times New Roman"/>
                <a:sym typeface="Times New Roman"/>
              </a:rPr>
              <a:t>(Sep 2024)</a:t>
            </a:r>
            <a:endParaRPr b="1" sz="2500">
              <a:latin typeface="Times New Roman"/>
              <a:ea typeface="Times New Roman"/>
              <a:cs typeface="Times New Roman"/>
              <a:sym typeface="Times New Roman"/>
            </a:endParaRPr>
          </a:p>
          <a:p>
            <a:pPr indent="0" lvl="0" marL="0" rtl="0" algn="ctr">
              <a:spcBef>
                <a:spcPts val="0"/>
              </a:spcBef>
              <a:spcAft>
                <a:spcPts val="0"/>
              </a:spcAft>
              <a:buNone/>
            </a:pPr>
            <a:r>
              <a:t/>
            </a:r>
            <a:endParaRPr b="1" sz="2500">
              <a:latin typeface="Times New Roman"/>
              <a:ea typeface="Times New Roman"/>
              <a:cs typeface="Times New Roman"/>
              <a:sym typeface="Times New Roman"/>
            </a:endParaRPr>
          </a:p>
          <a:p>
            <a:pPr indent="0" lvl="0" marL="0" rtl="0" algn="ctr">
              <a:spcBef>
                <a:spcPts val="0"/>
              </a:spcBef>
              <a:spcAft>
                <a:spcPts val="0"/>
              </a:spcAft>
              <a:buNone/>
            </a:pPr>
            <a:r>
              <a:rPr b="1" lang="en" sz="2500">
                <a:latin typeface="Times New Roman"/>
                <a:ea typeface="Times New Roman"/>
                <a:cs typeface="Times New Roman"/>
                <a:sym typeface="Times New Roman"/>
              </a:rPr>
              <a:t>Title:</a:t>
            </a:r>
            <a:r>
              <a:rPr lang="en" sz="2500">
                <a:latin typeface="Times New Roman"/>
                <a:ea typeface="Times New Roman"/>
                <a:cs typeface="Times New Roman"/>
                <a:sym typeface="Times New Roman"/>
              </a:rPr>
              <a:t> </a:t>
            </a:r>
            <a:r>
              <a:rPr i="1" lang="en" sz="2500">
                <a:latin typeface="Times New Roman"/>
                <a:ea typeface="Times New Roman"/>
                <a:cs typeface="Times New Roman"/>
                <a:sym typeface="Times New Roman"/>
              </a:rPr>
              <a:t>MediSmart: A Medical Store Analysis</a:t>
            </a:r>
            <a:endParaRPr i="1" sz="2500">
              <a:latin typeface="Times New Roman"/>
              <a:ea typeface="Times New Roman"/>
              <a:cs typeface="Times New Roman"/>
              <a:sym typeface="Times New Roman"/>
            </a:endParaRPr>
          </a:p>
        </p:txBody>
      </p:sp>
      <p:sp>
        <p:nvSpPr>
          <p:cNvPr id="55" name="Google Shape;55;p13"/>
          <p:cNvSpPr txBox="1"/>
          <p:nvPr>
            <p:ph idx="1" type="subTitle"/>
          </p:nvPr>
        </p:nvSpPr>
        <p:spPr>
          <a:xfrm>
            <a:off x="311700" y="2938550"/>
            <a:ext cx="8520600" cy="56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Subtitle: Analyzing Operational Challenges at Akanksha Medicals</a:t>
            </a:r>
            <a:endParaRPr sz="1800">
              <a:solidFill>
                <a:schemeClr val="dk1"/>
              </a:solidFill>
              <a:latin typeface="Times New Roman"/>
              <a:ea typeface="Times New Roman"/>
              <a:cs typeface="Times New Roman"/>
              <a:sym typeface="Times New Roman"/>
            </a:endParaRPr>
          </a:p>
        </p:txBody>
      </p:sp>
      <p:sp>
        <p:nvSpPr>
          <p:cNvPr id="56" name="Google Shape;56;p13"/>
          <p:cNvSpPr txBox="1"/>
          <p:nvPr/>
        </p:nvSpPr>
        <p:spPr>
          <a:xfrm>
            <a:off x="311700" y="3500150"/>
            <a:ext cx="8520600" cy="9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Presentation by:</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Sanjana Gandhi</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22f1001659@ds.study.iitm.ac.in</a:t>
            </a:r>
            <a:endParaRPr sz="1800">
              <a:solidFill>
                <a:schemeClr val="dk2"/>
              </a:solidFill>
            </a:endParaRPr>
          </a:p>
        </p:txBody>
      </p:sp>
      <p:pic>
        <p:nvPicPr>
          <p:cNvPr id="57" name="Google Shape;57;p13"/>
          <p:cNvPicPr preferRelativeResize="0"/>
          <p:nvPr/>
        </p:nvPicPr>
        <p:blipFill rotWithShape="1">
          <a:blip r:embed="rId3">
            <a:alphaModFix/>
          </a:blip>
          <a:srcRect b="0" l="0" r="64357" t="0"/>
          <a:stretch/>
        </p:blipFill>
        <p:spPr>
          <a:xfrm>
            <a:off x="4127200" y="409750"/>
            <a:ext cx="889600" cy="87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Recommendation</a:t>
            </a:r>
            <a:endParaRPr>
              <a:latin typeface="Times New Roman"/>
              <a:ea typeface="Times New Roman"/>
              <a:cs typeface="Times New Roman"/>
              <a:sym typeface="Times New Roman"/>
            </a:endParaRPr>
          </a:p>
        </p:txBody>
      </p:sp>
      <p:grpSp>
        <p:nvGrpSpPr>
          <p:cNvPr id="123" name="Google Shape;123;p22"/>
          <p:cNvGrpSpPr/>
          <p:nvPr/>
        </p:nvGrpSpPr>
        <p:grpSpPr>
          <a:xfrm>
            <a:off x="5735304" y="1467225"/>
            <a:ext cx="3305700" cy="3483050"/>
            <a:chOff x="5632317" y="1189775"/>
            <a:chExt cx="3305700" cy="3483050"/>
          </a:xfrm>
        </p:grpSpPr>
        <p:sp>
          <p:nvSpPr>
            <p:cNvPr id="124" name="Google Shape;124;p22"/>
            <p:cNvSpPr/>
            <p:nvPr/>
          </p:nvSpPr>
          <p:spPr>
            <a:xfrm>
              <a:off x="5632317" y="1189775"/>
              <a:ext cx="3305700" cy="669000"/>
            </a:xfrm>
            <a:prstGeom prst="chevron">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Promote Digital Payments</a:t>
              </a:r>
              <a:endParaRPr>
                <a:solidFill>
                  <a:srgbClr val="FFFFFF"/>
                </a:solidFill>
                <a:latin typeface="Times New Roman"/>
                <a:ea typeface="Times New Roman"/>
                <a:cs typeface="Times New Roman"/>
                <a:sym typeface="Times New Roman"/>
              </a:endParaRPr>
            </a:p>
          </p:txBody>
        </p:sp>
        <p:sp>
          <p:nvSpPr>
            <p:cNvPr id="125" name="Google Shape;125;p22"/>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Encourage the use of digital payment methods to align with customer preferences and market trends.</a:t>
              </a:r>
              <a:endParaRPr>
                <a:latin typeface="Times New Roman"/>
                <a:ea typeface="Times New Roman"/>
                <a:cs typeface="Times New Roman"/>
                <a:sym typeface="Times New Roman"/>
              </a:endParaRPr>
            </a:p>
          </p:txBody>
        </p:sp>
      </p:grpSp>
      <p:grpSp>
        <p:nvGrpSpPr>
          <p:cNvPr id="126" name="Google Shape;126;p22"/>
          <p:cNvGrpSpPr/>
          <p:nvPr/>
        </p:nvGrpSpPr>
        <p:grpSpPr>
          <a:xfrm>
            <a:off x="102988" y="1467439"/>
            <a:ext cx="3546900" cy="3482836"/>
            <a:chOff x="0" y="1189989"/>
            <a:chExt cx="3546900" cy="3482836"/>
          </a:xfrm>
        </p:grpSpPr>
        <p:sp>
          <p:nvSpPr>
            <p:cNvPr id="127" name="Google Shape;127;p22"/>
            <p:cNvSpPr/>
            <p:nvPr/>
          </p:nvSpPr>
          <p:spPr>
            <a:xfrm>
              <a:off x="0" y="1189989"/>
              <a:ext cx="3546900" cy="669000"/>
            </a:xfrm>
            <a:prstGeom prst="homePlat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Improve Inventory Management</a:t>
              </a:r>
              <a:endParaRPr>
                <a:solidFill>
                  <a:srgbClr val="FFFFFF"/>
                </a:solidFill>
                <a:latin typeface="Times New Roman"/>
                <a:ea typeface="Times New Roman"/>
                <a:cs typeface="Times New Roman"/>
                <a:sym typeface="Times New Roman"/>
              </a:endParaRPr>
            </a:p>
          </p:txBody>
        </p:sp>
        <p:sp>
          <p:nvSpPr>
            <p:cNvPr id="128" name="Google Shape;128;p22"/>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Stock more high-demand products and reduce overstocking of slow-moving items to avoid wastage.</a:t>
              </a:r>
              <a:endParaRPr>
                <a:latin typeface="Times New Roman"/>
                <a:ea typeface="Times New Roman"/>
                <a:cs typeface="Times New Roman"/>
                <a:sym typeface="Times New Roman"/>
              </a:endParaRPr>
            </a:p>
          </p:txBody>
        </p:sp>
      </p:grpSp>
      <p:grpSp>
        <p:nvGrpSpPr>
          <p:cNvPr id="129" name="Google Shape;129;p22"/>
          <p:cNvGrpSpPr/>
          <p:nvPr/>
        </p:nvGrpSpPr>
        <p:grpSpPr>
          <a:xfrm>
            <a:off x="3047192" y="1467225"/>
            <a:ext cx="3305700" cy="3483050"/>
            <a:chOff x="2944204" y="1189775"/>
            <a:chExt cx="3305700" cy="3483050"/>
          </a:xfrm>
        </p:grpSpPr>
        <p:sp>
          <p:nvSpPr>
            <p:cNvPr id="130" name="Google Shape;130;p22"/>
            <p:cNvSpPr/>
            <p:nvPr/>
          </p:nvSpPr>
          <p:spPr>
            <a:xfrm>
              <a:off x="2944204" y="1189775"/>
              <a:ext cx="3305700" cy="669000"/>
            </a:xfrm>
            <a:prstGeom prst="chevron">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Target Younger Customers</a:t>
              </a:r>
              <a:endParaRPr>
                <a:solidFill>
                  <a:srgbClr val="FFFFFF"/>
                </a:solidFill>
                <a:latin typeface="Times New Roman"/>
                <a:ea typeface="Times New Roman"/>
                <a:cs typeface="Times New Roman"/>
                <a:sym typeface="Times New Roman"/>
              </a:endParaRPr>
            </a:p>
          </p:txBody>
        </p:sp>
        <p:sp>
          <p:nvSpPr>
            <p:cNvPr id="131" name="Google Shape;131;p22"/>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Create promotions and marketing campaigns tailored to the younger demographic, which contributes most to sales.</a:t>
              </a:r>
              <a:endParaRPr>
                <a:latin typeface="Times New Roman"/>
                <a:ea typeface="Times New Roman"/>
                <a:cs typeface="Times New Roman"/>
                <a:sym typeface="Times New Roma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37" name="Google Shape;137;p23"/>
          <p:cNvSpPr txBox="1"/>
          <p:nvPr>
            <p:ph idx="1" type="body"/>
          </p:nvPr>
        </p:nvSpPr>
        <p:spPr>
          <a:xfrm>
            <a:off x="311700" y="13552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000000"/>
                </a:solidFill>
                <a:latin typeface="Times New Roman"/>
                <a:ea typeface="Times New Roman"/>
                <a:cs typeface="Times New Roman"/>
                <a:sym typeface="Times New Roman"/>
              </a:rPr>
              <a:t>This analysis highlights key areas where Akanksha Medicals can improve its operations and profitability. By optimizing stock levels, targeting promotions effectively, and refining pricing strategies, the store can better meet customer needs while reducing inefficiencies. Implementing these data-driven recommendations will not only enhance profitability but also ensure sustainable growth and customer satisfaction in the long run.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4575600" cy="364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solidFill>
                  <a:srgbClr val="000000"/>
                </a:solidFill>
                <a:latin typeface="Times New Roman"/>
                <a:ea typeface="Times New Roman"/>
                <a:cs typeface="Times New Roman"/>
                <a:sym typeface="Times New Roman"/>
              </a:rPr>
              <a:t>This project focuses on analyzing the operations of Akanksha Medicals, a pharmacy in Alwar, Rajasthan, to identify and address key challenges like inventory mismanagement, inconsistent financial tracking, and limited use of data insights.</a:t>
            </a:r>
            <a:endParaRPr>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a:solidFill>
                  <a:schemeClr val="dk1"/>
                </a:solidFill>
                <a:highlight>
                  <a:srgbClr val="FFFFFF"/>
                </a:highlight>
                <a:latin typeface="Times New Roman"/>
                <a:ea typeface="Times New Roman"/>
                <a:cs typeface="Times New Roman"/>
                <a:sym typeface="Times New Roman"/>
              </a:rPr>
              <a:t>Akanksha Medicals is a pharmacy located in Kala Kuan, Alwar, established in 1994. It provides a variety of medical supplies, healthcare products, and wellness items.</a:t>
            </a:r>
            <a:endParaRPr>
              <a:solidFill>
                <a:srgbClr val="231F20"/>
              </a:solidFill>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5506325" y="1291200"/>
            <a:ext cx="3201350" cy="318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Problem Statements</a:t>
            </a:r>
            <a:endParaRPr>
              <a:latin typeface="Times New Roman"/>
              <a:ea typeface="Times New Roman"/>
              <a:cs typeface="Times New Roman"/>
              <a:sym typeface="Times New Roman"/>
            </a:endParaRPr>
          </a:p>
        </p:txBody>
      </p:sp>
      <p:sp>
        <p:nvSpPr>
          <p:cNvPr id="70" name="Google Shape;70;p15"/>
          <p:cNvSpPr txBox="1"/>
          <p:nvPr>
            <p:ph idx="1" type="body"/>
          </p:nvPr>
        </p:nvSpPr>
        <p:spPr>
          <a:xfrm>
            <a:off x="311675" y="1429925"/>
            <a:ext cx="2644200" cy="2945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800">
                <a:solidFill>
                  <a:schemeClr val="dk1"/>
                </a:solidFill>
                <a:latin typeface="Times New Roman"/>
                <a:ea typeface="Times New Roman"/>
                <a:cs typeface="Times New Roman"/>
                <a:sym typeface="Times New Roman"/>
              </a:rPr>
              <a:t>Inventory Mismanagement:</a:t>
            </a:r>
            <a:endParaRPr b="1" sz="18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800">
                <a:solidFill>
                  <a:schemeClr val="dk1"/>
                </a:solidFill>
                <a:latin typeface="Times New Roman"/>
                <a:ea typeface="Times New Roman"/>
                <a:cs typeface="Times New Roman"/>
                <a:sym typeface="Times New Roman"/>
              </a:rPr>
              <a:t>Overstocking of slow-moving items and understocking of high-demand products lead to inefficiencies.</a:t>
            </a:r>
            <a:endParaRPr sz="1800">
              <a:latin typeface="Times New Roman"/>
              <a:ea typeface="Times New Roman"/>
              <a:cs typeface="Times New Roman"/>
              <a:sym typeface="Times New Roman"/>
            </a:endParaRPr>
          </a:p>
        </p:txBody>
      </p:sp>
      <p:sp>
        <p:nvSpPr>
          <p:cNvPr id="71" name="Google Shape;71;p15"/>
          <p:cNvSpPr txBox="1"/>
          <p:nvPr>
            <p:ph idx="2" type="body"/>
          </p:nvPr>
        </p:nvSpPr>
        <p:spPr>
          <a:xfrm>
            <a:off x="6242625" y="1429925"/>
            <a:ext cx="2589600" cy="2945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800">
                <a:solidFill>
                  <a:schemeClr val="dk1"/>
                </a:solidFill>
                <a:latin typeface="Times New Roman"/>
                <a:ea typeface="Times New Roman"/>
                <a:cs typeface="Times New Roman"/>
                <a:sym typeface="Times New Roman"/>
              </a:rPr>
              <a:t>Limited Customer Insights:</a:t>
            </a:r>
            <a:endParaRPr b="1" sz="18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800">
                <a:solidFill>
                  <a:schemeClr val="dk1"/>
                </a:solidFill>
                <a:latin typeface="Times New Roman"/>
                <a:ea typeface="Times New Roman"/>
                <a:cs typeface="Times New Roman"/>
                <a:sym typeface="Times New Roman"/>
              </a:rPr>
              <a:t>Minimal understanding of customer preferences hinders targeted marketing efforts.</a:t>
            </a:r>
            <a:endParaRPr sz="1800">
              <a:latin typeface="Times New Roman"/>
              <a:ea typeface="Times New Roman"/>
              <a:cs typeface="Times New Roman"/>
              <a:sym typeface="Times New Roman"/>
            </a:endParaRPr>
          </a:p>
        </p:txBody>
      </p:sp>
      <p:sp>
        <p:nvSpPr>
          <p:cNvPr id="72" name="Google Shape;72;p15"/>
          <p:cNvSpPr txBox="1"/>
          <p:nvPr>
            <p:ph idx="1" type="body"/>
          </p:nvPr>
        </p:nvSpPr>
        <p:spPr>
          <a:xfrm>
            <a:off x="3277150" y="1429925"/>
            <a:ext cx="2644200" cy="2945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800">
                <a:solidFill>
                  <a:schemeClr val="dk1"/>
                </a:solidFill>
                <a:latin typeface="Times New Roman"/>
                <a:ea typeface="Times New Roman"/>
                <a:cs typeface="Times New Roman"/>
                <a:sym typeface="Times New Roman"/>
              </a:rPr>
              <a:t>Inconsistent Pricing:</a:t>
            </a:r>
            <a:endParaRPr b="1" sz="18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800">
                <a:solidFill>
                  <a:schemeClr val="dk1"/>
                </a:solidFill>
                <a:latin typeface="Times New Roman"/>
                <a:ea typeface="Times New Roman"/>
                <a:cs typeface="Times New Roman"/>
                <a:sym typeface="Times New Roman"/>
              </a:rPr>
              <a:t>Lack of clear pricing strategies affects profitability and customer trust.</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Problem-Solving Approach</a:t>
            </a:r>
            <a:endParaRPr>
              <a:latin typeface="Times New Roman"/>
              <a:ea typeface="Times New Roman"/>
              <a:cs typeface="Times New Roman"/>
              <a:sym typeface="Times New Roman"/>
            </a:endParaRPr>
          </a:p>
        </p:txBody>
      </p:sp>
      <p:sp>
        <p:nvSpPr>
          <p:cNvPr id="78" name="Google Shape;78;p16"/>
          <p:cNvSpPr txBox="1"/>
          <p:nvPr>
            <p:ph idx="1" type="body"/>
          </p:nvPr>
        </p:nvSpPr>
        <p:spPr>
          <a:xfrm>
            <a:off x="311700" y="1397900"/>
            <a:ext cx="2601600" cy="301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800">
                <a:solidFill>
                  <a:schemeClr val="dk1"/>
                </a:solidFill>
                <a:latin typeface="Times New Roman"/>
                <a:ea typeface="Times New Roman"/>
                <a:cs typeface="Times New Roman"/>
                <a:sym typeface="Times New Roman"/>
              </a:rPr>
              <a:t>Inventory Management:</a:t>
            </a:r>
            <a:endParaRPr b="1" sz="18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800">
                <a:solidFill>
                  <a:schemeClr val="dk1"/>
                </a:solidFill>
                <a:latin typeface="Times New Roman"/>
                <a:ea typeface="Times New Roman"/>
                <a:cs typeface="Times New Roman"/>
                <a:sym typeface="Times New Roman"/>
              </a:rPr>
              <a:t>Analyze sales data to identify fast-moving and slow-moving products, and adjust stock levels accordingly.</a:t>
            </a:r>
            <a:endParaRPr sz="1800">
              <a:latin typeface="Times New Roman"/>
              <a:ea typeface="Times New Roman"/>
              <a:cs typeface="Times New Roman"/>
              <a:sym typeface="Times New Roman"/>
            </a:endParaRPr>
          </a:p>
        </p:txBody>
      </p:sp>
      <p:sp>
        <p:nvSpPr>
          <p:cNvPr id="79" name="Google Shape;79;p16"/>
          <p:cNvSpPr txBox="1"/>
          <p:nvPr>
            <p:ph idx="2" type="body"/>
          </p:nvPr>
        </p:nvSpPr>
        <p:spPr>
          <a:xfrm>
            <a:off x="6285350" y="1397900"/>
            <a:ext cx="2547000" cy="301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800">
                <a:solidFill>
                  <a:schemeClr val="dk1"/>
                </a:solidFill>
                <a:latin typeface="Times New Roman"/>
                <a:ea typeface="Times New Roman"/>
                <a:cs typeface="Times New Roman"/>
                <a:sym typeface="Times New Roman"/>
              </a:rPr>
              <a:t>Customer Insights:</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800">
                <a:solidFill>
                  <a:schemeClr val="dk1"/>
                </a:solidFill>
                <a:latin typeface="Times New Roman"/>
                <a:ea typeface="Times New Roman"/>
                <a:cs typeface="Times New Roman"/>
                <a:sym typeface="Times New Roman"/>
              </a:rPr>
              <a:t>Analyze demographics and purchasing trends to develop targeted marketing campaigns and improve customer engagement.</a:t>
            </a:r>
            <a:endParaRPr sz="1800">
              <a:latin typeface="Times New Roman"/>
              <a:ea typeface="Times New Roman"/>
              <a:cs typeface="Times New Roman"/>
              <a:sym typeface="Times New Roman"/>
            </a:endParaRPr>
          </a:p>
        </p:txBody>
      </p:sp>
      <p:sp>
        <p:nvSpPr>
          <p:cNvPr id="80" name="Google Shape;80;p16"/>
          <p:cNvSpPr txBox="1"/>
          <p:nvPr>
            <p:ph idx="1" type="body"/>
          </p:nvPr>
        </p:nvSpPr>
        <p:spPr>
          <a:xfrm>
            <a:off x="3298513" y="1397900"/>
            <a:ext cx="2601600" cy="301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800">
                <a:solidFill>
                  <a:schemeClr val="dk1"/>
                </a:solidFill>
                <a:latin typeface="Times New Roman"/>
                <a:ea typeface="Times New Roman"/>
                <a:cs typeface="Times New Roman"/>
                <a:sym typeface="Times New Roman"/>
              </a:rPr>
              <a:t>Pricing Optimization:</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800">
                <a:solidFill>
                  <a:schemeClr val="dk1"/>
                </a:solidFill>
                <a:latin typeface="Times New Roman"/>
                <a:ea typeface="Times New Roman"/>
                <a:cs typeface="Times New Roman"/>
                <a:sym typeface="Times New Roman"/>
              </a:rPr>
              <a:t>Use scatter plots to evaluate pricing patterns and establish consistent, competitive pricing strategies.</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Data Collected</a:t>
            </a:r>
            <a:endParaRPr>
              <a:latin typeface="Times New Roman"/>
              <a:ea typeface="Times New Roman"/>
              <a:cs typeface="Times New Roman"/>
              <a:sym typeface="Times New Roman"/>
            </a:endParaRPr>
          </a:p>
        </p:txBody>
      </p:sp>
      <p:sp>
        <p:nvSpPr>
          <p:cNvPr id="86" name="Google Shape;86;p17"/>
          <p:cNvSpPr txBox="1"/>
          <p:nvPr>
            <p:ph idx="1" type="body"/>
          </p:nvPr>
        </p:nvSpPr>
        <p:spPr>
          <a:xfrm>
            <a:off x="311700" y="1152475"/>
            <a:ext cx="44904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The project uses </a:t>
            </a:r>
            <a:r>
              <a:rPr b="1" lang="en" sz="1600">
                <a:solidFill>
                  <a:schemeClr val="dk1"/>
                </a:solidFill>
                <a:latin typeface="Times New Roman"/>
                <a:ea typeface="Times New Roman"/>
                <a:cs typeface="Times New Roman"/>
                <a:sym typeface="Times New Roman"/>
              </a:rPr>
              <a:t>sales and purchase data</a:t>
            </a:r>
            <a:r>
              <a:rPr lang="en" sz="1600">
                <a:solidFill>
                  <a:schemeClr val="dk1"/>
                </a:solidFill>
                <a:latin typeface="Times New Roman"/>
                <a:ea typeface="Times New Roman"/>
                <a:cs typeface="Times New Roman"/>
                <a:sym typeface="Times New Roman"/>
              </a:rPr>
              <a:t> from </a:t>
            </a:r>
            <a:r>
              <a:rPr b="1" lang="en" sz="1600">
                <a:solidFill>
                  <a:schemeClr val="dk1"/>
                </a:solidFill>
                <a:latin typeface="Times New Roman"/>
                <a:ea typeface="Times New Roman"/>
                <a:cs typeface="Times New Roman"/>
                <a:sym typeface="Times New Roman"/>
              </a:rPr>
              <a:t>September 1 to September 30, 2024.</a:t>
            </a:r>
            <a:r>
              <a:rPr lang="en" sz="1600">
                <a:solidFill>
                  <a:schemeClr val="dk1"/>
                </a:solidFill>
                <a:latin typeface="Times New Roman"/>
                <a:ea typeface="Times New Roman"/>
                <a:cs typeface="Times New Roman"/>
                <a:sym typeface="Times New Roman"/>
              </a:rPr>
              <a:t> The data includes:</a:t>
            </a:r>
            <a:endParaRPr sz="1600">
              <a:solidFill>
                <a:schemeClr val="dk1"/>
              </a:solidFill>
              <a:latin typeface="Times New Roman"/>
              <a:ea typeface="Times New Roman"/>
              <a:cs typeface="Times New Roman"/>
              <a:sym typeface="Times New Roman"/>
            </a:endParaRPr>
          </a:p>
          <a:p>
            <a:pPr indent="-330200" lvl="0" marL="457200" rtl="0" algn="just">
              <a:spcBef>
                <a:spcPts val="120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Sales Data:</a:t>
            </a:r>
            <a:r>
              <a:rPr lang="en" sz="1600">
                <a:solidFill>
                  <a:schemeClr val="dk1"/>
                </a:solidFill>
                <a:latin typeface="Times New Roman"/>
                <a:ea typeface="Times New Roman"/>
                <a:cs typeface="Times New Roman"/>
                <a:sym typeface="Times New Roman"/>
              </a:rPr>
              <a:t> Customer demographics, product names, quantities sold, selling prices, and payment methods.</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Purchase Data:</a:t>
            </a:r>
            <a:r>
              <a:rPr lang="en" sz="1600">
                <a:solidFill>
                  <a:schemeClr val="dk1"/>
                </a:solidFill>
                <a:latin typeface="Times New Roman"/>
                <a:ea typeface="Times New Roman"/>
                <a:cs typeface="Times New Roman"/>
                <a:sym typeface="Times New Roman"/>
              </a:rPr>
              <a:t> Product names, quantities bought, cost prices, and total purchase amounts.</a:t>
            </a:r>
            <a:endParaRPr sz="16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600">
                <a:solidFill>
                  <a:schemeClr val="dk1"/>
                </a:solidFill>
                <a:latin typeface="Times New Roman"/>
                <a:ea typeface="Times New Roman"/>
                <a:cs typeface="Times New Roman"/>
                <a:sym typeface="Times New Roman"/>
              </a:rPr>
              <a:t>This data helps identify trends, optimize inventory, and improve profitability.</a:t>
            </a:r>
            <a:endParaRPr sz="1600">
              <a:latin typeface="Times New Roman"/>
              <a:ea typeface="Times New Roman"/>
              <a:cs typeface="Times New Roman"/>
              <a:sym typeface="Times New Roman"/>
            </a:endParaRPr>
          </a:p>
        </p:txBody>
      </p:sp>
      <p:pic>
        <p:nvPicPr>
          <p:cNvPr id="87" name="Google Shape;87;p17"/>
          <p:cNvPicPr preferRelativeResize="0"/>
          <p:nvPr/>
        </p:nvPicPr>
        <p:blipFill>
          <a:blip r:embed="rId3">
            <a:alphaModFix/>
          </a:blip>
          <a:stretch>
            <a:fillRect/>
          </a:stretch>
        </p:blipFill>
        <p:spPr>
          <a:xfrm>
            <a:off x="5263950" y="1161300"/>
            <a:ext cx="3240976" cy="339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Analysis Process</a:t>
            </a:r>
            <a:endParaRPr>
              <a:latin typeface="Times New Roman"/>
              <a:ea typeface="Times New Roman"/>
              <a:cs typeface="Times New Roman"/>
              <a:sym typeface="Times New Roman"/>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4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Analysis Steps:</a:t>
            </a:r>
            <a:endParaRPr b="1">
              <a:solidFill>
                <a:schemeClr val="dk1"/>
              </a:solidFill>
              <a:latin typeface="Times New Roman"/>
              <a:ea typeface="Times New Roman"/>
              <a:cs typeface="Times New Roman"/>
              <a:sym typeface="Times New Roman"/>
            </a:endParaRPr>
          </a:p>
          <a:p>
            <a:pPr indent="-342900" lvl="0" marL="457200" rtl="0" algn="just">
              <a:spcBef>
                <a:spcPts val="1200"/>
              </a:spcBef>
              <a:spcAft>
                <a:spcPts val="0"/>
              </a:spcAft>
              <a:buClr>
                <a:schemeClr val="dk1"/>
              </a:buClr>
              <a:buSzPts val="1800"/>
              <a:buAutoNum type="arabicPeriod"/>
            </a:pPr>
            <a:r>
              <a:rPr b="1" lang="en">
                <a:solidFill>
                  <a:schemeClr val="dk1"/>
                </a:solidFill>
                <a:latin typeface="Times New Roman"/>
                <a:ea typeface="Times New Roman"/>
                <a:cs typeface="Times New Roman"/>
                <a:sym typeface="Times New Roman"/>
              </a:rPr>
              <a:t>Data Cleaning:</a:t>
            </a:r>
            <a:r>
              <a:rPr lang="en">
                <a:solidFill>
                  <a:schemeClr val="dk1"/>
                </a:solidFill>
                <a:latin typeface="Times New Roman"/>
                <a:ea typeface="Times New Roman"/>
                <a:cs typeface="Times New Roman"/>
                <a:sym typeface="Times New Roman"/>
              </a:rPr>
              <a:t> Fixed missing values and removed outliers to ensure accurate analysis.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AutoNum type="arabicPeriod"/>
            </a:pPr>
            <a:r>
              <a:rPr b="1" lang="en">
                <a:solidFill>
                  <a:schemeClr val="dk1"/>
                </a:solidFill>
                <a:latin typeface="Times New Roman"/>
                <a:ea typeface="Times New Roman"/>
                <a:cs typeface="Times New Roman"/>
                <a:sym typeface="Times New Roman"/>
              </a:rPr>
              <a:t>Descriptive Statistics:</a:t>
            </a:r>
            <a:r>
              <a:rPr lang="en">
                <a:solidFill>
                  <a:schemeClr val="dk1"/>
                </a:solidFill>
                <a:latin typeface="Times New Roman"/>
                <a:ea typeface="Times New Roman"/>
                <a:cs typeface="Times New Roman"/>
                <a:sym typeface="Times New Roman"/>
              </a:rPr>
              <a:t> Calculated averages, trends, and variability in sales and purchase data.</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AutoNum type="arabicPeriod"/>
            </a:pPr>
            <a:r>
              <a:rPr b="1" lang="en">
                <a:solidFill>
                  <a:schemeClr val="dk1"/>
                </a:solidFill>
                <a:latin typeface="Times New Roman"/>
                <a:ea typeface="Times New Roman"/>
                <a:cs typeface="Times New Roman"/>
                <a:sym typeface="Times New Roman"/>
              </a:rPr>
              <a:t>Data Visualization:</a:t>
            </a:r>
            <a:r>
              <a:rPr lang="en">
                <a:solidFill>
                  <a:schemeClr val="dk1"/>
                </a:solidFill>
                <a:latin typeface="Times New Roman"/>
                <a:ea typeface="Times New Roman"/>
                <a:cs typeface="Times New Roman"/>
                <a:sym typeface="Times New Roman"/>
              </a:rPr>
              <a:t> Used bar graphs, pie charts, and scatter plots to identify patterns and key insights.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AutoNum type="arabicPeriod"/>
            </a:pPr>
            <a:r>
              <a:rPr b="1" lang="en">
                <a:solidFill>
                  <a:schemeClr val="dk1"/>
                </a:solidFill>
                <a:latin typeface="Times New Roman"/>
                <a:ea typeface="Times New Roman"/>
                <a:cs typeface="Times New Roman"/>
                <a:sym typeface="Times New Roman"/>
              </a:rPr>
              <a:t>Insights Generation:</a:t>
            </a:r>
            <a:r>
              <a:rPr lang="en">
                <a:solidFill>
                  <a:schemeClr val="dk1"/>
                </a:solidFill>
                <a:latin typeface="Times New Roman"/>
                <a:ea typeface="Times New Roman"/>
                <a:cs typeface="Times New Roman"/>
                <a:sym typeface="Times New Roman"/>
              </a:rPr>
              <a:t> Analyzed customer preferences, product demand, and financial performance to make actionable recommendations.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Results - Customer Loyalty</a:t>
            </a:r>
            <a:endParaRPr>
              <a:latin typeface="Times New Roman"/>
              <a:ea typeface="Times New Roman"/>
              <a:cs typeface="Times New Roman"/>
              <a:sym typeface="Times New Roman"/>
            </a:endParaRPr>
          </a:p>
        </p:txBody>
      </p:sp>
      <p:sp>
        <p:nvSpPr>
          <p:cNvPr id="99" name="Google Shape;99;p19"/>
          <p:cNvSpPr txBox="1"/>
          <p:nvPr>
            <p:ph idx="1" type="body"/>
          </p:nvPr>
        </p:nvSpPr>
        <p:spPr>
          <a:xfrm>
            <a:off x="311700" y="3927825"/>
            <a:ext cx="8520600" cy="951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000000"/>
                </a:solidFill>
                <a:latin typeface="Times New Roman"/>
                <a:ea typeface="Times New Roman"/>
                <a:cs typeface="Times New Roman"/>
                <a:sym typeface="Times New Roman"/>
              </a:rPr>
              <a:t>Males represent 53% of our customers, while females account for 47%.Customers in their late 30s, 40s, and 50s appear to have generated the highest revenue, while those in their early 20s and 30s tend to have lower revenue.</a:t>
            </a:r>
            <a:endParaRPr sz="1400">
              <a:solidFill>
                <a:srgbClr val="000000"/>
              </a:solidFill>
              <a:latin typeface="Times New Roman"/>
              <a:ea typeface="Times New Roman"/>
              <a:cs typeface="Times New Roman"/>
              <a:sym typeface="Times New Roman"/>
            </a:endParaRPr>
          </a:p>
        </p:txBody>
      </p:sp>
      <p:pic>
        <p:nvPicPr>
          <p:cNvPr id="100" name="Google Shape;100;p19"/>
          <p:cNvPicPr preferRelativeResize="0"/>
          <p:nvPr/>
        </p:nvPicPr>
        <p:blipFill>
          <a:blip r:embed="rId3">
            <a:alphaModFix/>
          </a:blip>
          <a:stretch>
            <a:fillRect/>
          </a:stretch>
        </p:blipFill>
        <p:spPr>
          <a:xfrm>
            <a:off x="4637675" y="1124525"/>
            <a:ext cx="3928725" cy="2404625"/>
          </a:xfrm>
          <a:prstGeom prst="rect">
            <a:avLst/>
          </a:prstGeom>
          <a:noFill/>
          <a:ln>
            <a:noFill/>
          </a:ln>
        </p:spPr>
      </p:pic>
      <p:pic>
        <p:nvPicPr>
          <p:cNvPr id="101" name="Google Shape;101;p19"/>
          <p:cNvPicPr preferRelativeResize="0"/>
          <p:nvPr/>
        </p:nvPicPr>
        <p:blipFill>
          <a:blip r:embed="rId4">
            <a:alphaModFix/>
          </a:blip>
          <a:stretch>
            <a:fillRect/>
          </a:stretch>
        </p:blipFill>
        <p:spPr>
          <a:xfrm>
            <a:off x="797550" y="1124525"/>
            <a:ext cx="3774450" cy="240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Results - Sales Analysis</a:t>
            </a:r>
            <a:endParaRPr>
              <a:latin typeface="Times New Roman"/>
              <a:ea typeface="Times New Roman"/>
              <a:cs typeface="Times New Roman"/>
              <a:sym typeface="Times New Roman"/>
            </a:endParaRPr>
          </a:p>
        </p:txBody>
      </p:sp>
      <p:sp>
        <p:nvSpPr>
          <p:cNvPr id="107" name="Google Shape;107;p20"/>
          <p:cNvSpPr txBox="1"/>
          <p:nvPr>
            <p:ph idx="1" type="body"/>
          </p:nvPr>
        </p:nvSpPr>
        <p:spPr>
          <a:xfrm>
            <a:off x="311700" y="3830950"/>
            <a:ext cx="8520600" cy="8430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400">
                <a:solidFill>
                  <a:srgbClr val="231F20"/>
                </a:solidFill>
                <a:latin typeface="Times New Roman"/>
                <a:ea typeface="Times New Roman"/>
                <a:cs typeface="Times New Roman"/>
                <a:sym typeface="Times New Roman"/>
              </a:rPr>
              <a:t>The top-selling products include Antacid Syrup, Amoxicillin, and Paracetamol, with Antacid Syrup leading by a significant margin.The selling price of products shows significant variation, ranging from low-cost items to more expensive ones. There is no clear trend in pricing based on product quantity or other factors.</a:t>
            </a:r>
            <a:endParaRPr sz="1400">
              <a:solidFill>
                <a:srgbClr val="231F20"/>
              </a:solidFill>
              <a:latin typeface="Times New Roman"/>
              <a:ea typeface="Times New Roman"/>
              <a:cs typeface="Times New Roman"/>
              <a:sym typeface="Times New Roman"/>
            </a:endParaRPr>
          </a:p>
        </p:txBody>
      </p:sp>
      <p:pic>
        <p:nvPicPr>
          <p:cNvPr id="108" name="Google Shape;108;p20"/>
          <p:cNvPicPr preferRelativeResize="0"/>
          <p:nvPr/>
        </p:nvPicPr>
        <p:blipFill rotWithShape="1">
          <a:blip r:embed="rId3">
            <a:alphaModFix/>
          </a:blip>
          <a:srcRect b="1555" l="0" r="0" t="0"/>
          <a:stretch/>
        </p:blipFill>
        <p:spPr>
          <a:xfrm>
            <a:off x="522875" y="1135100"/>
            <a:ext cx="4140400" cy="2492800"/>
          </a:xfrm>
          <a:prstGeom prst="rect">
            <a:avLst/>
          </a:prstGeom>
          <a:noFill/>
          <a:ln>
            <a:noFill/>
          </a:ln>
        </p:spPr>
      </p:pic>
      <p:pic>
        <p:nvPicPr>
          <p:cNvPr id="109" name="Google Shape;109;p20"/>
          <p:cNvPicPr preferRelativeResize="0"/>
          <p:nvPr/>
        </p:nvPicPr>
        <p:blipFill>
          <a:blip r:embed="rId4">
            <a:alphaModFix/>
          </a:blip>
          <a:stretch>
            <a:fillRect/>
          </a:stretch>
        </p:blipFill>
        <p:spPr>
          <a:xfrm>
            <a:off x="4826325" y="1127300"/>
            <a:ext cx="3774624" cy="250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Results - Purchase Analysis</a:t>
            </a:r>
            <a:endParaRPr>
              <a:latin typeface="Times New Roman"/>
              <a:ea typeface="Times New Roman"/>
              <a:cs typeface="Times New Roman"/>
              <a:sym typeface="Times New Roman"/>
            </a:endParaRPr>
          </a:p>
        </p:txBody>
      </p:sp>
      <p:sp>
        <p:nvSpPr>
          <p:cNvPr id="115" name="Google Shape;115;p21"/>
          <p:cNvSpPr txBox="1"/>
          <p:nvPr>
            <p:ph idx="1" type="body"/>
          </p:nvPr>
        </p:nvSpPr>
        <p:spPr>
          <a:xfrm>
            <a:off x="311700" y="3927000"/>
            <a:ext cx="8520600" cy="8127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sz="1400">
                <a:solidFill>
                  <a:srgbClr val="231F20"/>
                </a:solidFill>
                <a:latin typeface="Times New Roman"/>
                <a:ea typeface="Times New Roman"/>
                <a:cs typeface="Times New Roman"/>
                <a:sym typeface="Times New Roman"/>
              </a:rPr>
              <a:t>The top-buying products include Vitamin C Tablets, Paracetamol, and Ibuprofen. </a:t>
            </a:r>
            <a:r>
              <a:rPr lang="en" sz="1400">
                <a:solidFill>
                  <a:srgbClr val="231F20"/>
                </a:solidFill>
                <a:latin typeface="Times New Roman"/>
                <a:ea typeface="Times New Roman"/>
                <a:cs typeface="Times New Roman"/>
                <a:sym typeface="Times New Roman"/>
              </a:rPr>
              <a:t>The cost price of products varies widely, ranging fro</a:t>
            </a:r>
            <a:r>
              <a:rPr lang="en" sz="1400">
                <a:solidFill>
                  <a:srgbClr val="231F20"/>
                </a:solidFill>
                <a:latin typeface="Times New Roman"/>
                <a:ea typeface="Times New Roman"/>
                <a:cs typeface="Times New Roman"/>
                <a:sym typeface="Times New Roman"/>
              </a:rPr>
              <a:t>m low-co</a:t>
            </a:r>
            <a:r>
              <a:rPr lang="en" sz="1400">
                <a:solidFill>
                  <a:srgbClr val="231F20"/>
                </a:solidFill>
                <a:latin typeface="Times New Roman"/>
                <a:ea typeface="Times New Roman"/>
                <a:cs typeface="Times New Roman"/>
                <a:sym typeface="Times New Roman"/>
              </a:rPr>
              <a:t>st items to higher-cost goods. No clear pattern is evident in cost prices concerning other variables like quantity.</a:t>
            </a:r>
            <a:endParaRPr sz="1400">
              <a:solidFill>
                <a:srgbClr val="231F20"/>
              </a:solidFill>
              <a:latin typeface="Times New Roman"/>
              <a:ea typeface="Times New Roman"/>
              <a:cs typeface="Times New Roman"/>
              <a:sym typeface="Times New Roman"/>
            </a:endParaRPr>
          </a:p>
        </p:txBody>
      </p:sp>
      <p:pic>
        <p:nvPicPr>
          <p:cNvPr id="116" name="Google Shape;116;p21"/>
          <p:cNvPicPr preferRelativeResize="0"/>
          <p:nvPr/>
        </p:nvPicPr>
        <p:blipFill>
          <a:blip r:embed="rId3">
            <a:alphaModFix/>
          </a:blip>
          <a:stretch>
            <a:fillRect/>
          </a:stretch>
        </p:blipFill>
        <p:spPr>
          <a:xfrm>
            <a:off x="557900" y="1170125"/>
            <a:ext cx="4105400" cy="2504600"/>
          </a:xfrm>
          <a:prstGeom prst="rect">
            <a:avLst/>
          </a:prstGeom>
          <a:noFill/>
          <a:ln>
            <a:noFill/>
          </a:ln>
        </p:spPr>
      </p:pic>
      <p:pic>
        <p:nvPicPr>
          <p:cNvPr id="117" name="Google Shape;117;p21"/>
          <p:cNvPicPr preferRelativeResize="0"/>
          <p:nvPr/>
        </p:nvPicPr>
        <p:blipFill>
          <a:blip r:embed="rId4">
            <a:alphaModFix/>
          </a:blip>
          <a:stretch>
            <a:fillRect/>
          </a:stretch>
        </p:blipFill>
        <p:spPr>
          <a:xfrm>
            <a:off x="4802025" y="1170125"/>
            <a:ext cx="3766925" cy="250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