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2" r:id="rId1"/>
  </p:sldMasterIdLst>
  <p:notesMasterIdLst>
    <p:notesMasterId r:id="rId67"/>
  </p:notesMasterIdLst>
  <p:sldIdLst>
    <p:sldId id="2078558391" r:id="rId2"/>
    <p:sldId id="2078558224" r:id="rId3"/>
    <p:sldId id="2078558226" r:id="rId4"/>
    <p:sldId id="2078558227" r:id="rId5"/>
    <p:sldId id="433" r:id="rId6"/>
    <p:sldId id="2078558229" r:id="rId7"/>
    <p:sldId id="2078558228" r:id="rId8"/>
    <p:sldId id="482" r:id="rId9"/>
    <p:sldId id="2078558230" r:id="rId10"/>
    <p:sldId id="2078558231" r:id="rId11"/>
    <p:sldId id="2078558232" r:id="rId12"/>
    <p:sldId id="2078558233" r:id="rId13"/>
    <p:sldId id="481" r:id="rId14"/>
    <p:sldId id="2078558234" r:id="rId15"/>
    <p:sldId id="270" r:id="rId16"/>
    <p:sldId id="2078558235" r:id="rId17"/>
    <p:sldId id="2078558236" r:id="rId18"/>
    <p:sldId id="2078558242" r:id="rId19"/>
    <p:sldId id="2078558243" r:id="rId20"/>
    <p:sldId id="2078558244" r:id="rId21"/>
    <p:sldId id="453" r:id="rId22"/>
    <p:sldId id="2078558245" r:id="rId23"/>
    <p:sldId id="2078558246" r:id="rId24"/>
    <p:sldId id="450" r:id="rId25"/>
    <p:sldId id="437" r:id="rId26"/>
    <p:sldId id="452" r:id="rId27"/>
    <p:sldId id="2078558255" r:id="rId28"/>
    <p:sldId id="2078558256" r:id="rId29"/>
    <p:sldId id="2078558257" r:id="rId30"/>
    <p:sldId id="2078558258" r:id="rId31"/>
    <p:sldId id="486" r:id="rId32"/>
    <p:sldId id="487" r:id="rId33"/>
    <p:sldId id="488" r:id="rId34"/>
    <p:sldId id="489" r:id="rId35"/>
    <p:sldId id="446" r:id="rId36"/>
    <p:sldId id="447" r:id="rId37"/>
    <p:sldId id="2078558248" r:id="rId38"/>
    <p:sldId id="2078558259" r:id="rId39"/>
    <p:sldId id="2078558250" r:id="rId40"/>
    <p:sldId id="2078558189" r:id="rId41"/>
    <p:sldId id="2078558240" r:id="rId42"/>
    <p:sldId id="475" r:id="rId43"/>
    <p:sldId id="484" r:id="rId44"/>
    <p:sldId id="485" r:id="rId45"/>
    <p:sldId id="476" r:id="rId46"/>
    <p:sldId id="2078558241" r:id="rId47"/>
    <p:sldId id="479" r:id="rId48"/>
    <p:sldId id="2078558251" r:id="rId49"/>
    <p:sldId id="309" r:id="rId50"/>
    <p:sldId id="469" r:id="rId51"/>
    <p:sldId id="439" r:id="rId52"/>
    <p:sldId id="470" r:id="rId53"/>
    <p:sldId id="2078558260" r:id="rId54"/>
    <p:sldId id="2078558261" r:id="rId55"/>
    <p:sldId id="459" r:id="rId56"/>
    <p:sldId id="494" r:id="rId57"/>
    <p:sldId id="492" r:id="rId58"/>
    <p:sldId id="493" r:id="rId59"/>
    <p:sldId id="495" r:id="rId60"/>
    <p:sldId id="2078558252" r:id="rId61"/>
    <p:sldId id="497" r:id="rId62"/>
    <p:sldId id="462" r:id="rId63"/>
    <p:sldId id="498" r:id="rId64"/>
    <p:sldId id="2078558225" r:id="rId65"/>
    <p:sldId id="2078558218"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90"/>
    <p:restoredTop sz="60272"/>
  </p:normalViewPr>
  <p:slideViewPr>
    <p:cSldViewPr snapToGrid="0" snapToObjects="1">
      <p:cViewPr varScale="1">
        <p:scale>
          <a:sx n="74" d="100"/>
          <a:sy n="74" d="100"/>
        </p:scale>
        <p:origin x="20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ow, Brandon L." userId="71d7748c-6607-4d41-aa83-cc282e8918f6" providerId="ADAL" clId="{9E0275B0-5F11-BE40-AD5B-EEE823C0BDFD}"/>
    <pc:docChg chg="delSld">
      <pc:chgData name="Crow, Brandon L." userId="71d7748c-6607-4d41-aa83-cc282e8918f6" providerId="ADAL" clId="{9E0275B0-5F11-BE40-AD5B-EEE823C0BDFD}" dt="2022-11-15T12:10:26.753" v="0" actId="2696"/>
      <pc:docMkLst>
        <pc:docMk/>
      </pc:docMkLst>
      <pc:sldChg chg="del">
        <pc:chgData name="Crow, Brandon L." userId="71d7748c-6607-4d41-aa83-cc282e8918f6" providerId="ADAL" clId="{9E0275B0-5F11-BE40-AD5B-EEE823C0BDFD}" dt="2022-11-15T12:10:26.753" v="0" actId="2696"/>
        <pc:sldMkLst>
          <pc:docMk/>
          <pc:sldMk cId="3940174569" sldId="379"/>
        </pc:sldMkLst>
      </pc:sldChg>
      <pc:sldChg chg="del">
        <pc:chgData name="Crow, Brandon L." userId="71d7748c-6607-4d41-aa83-cc282e8918f6" providerId="ADAL" clId="{9E0275B0-5F11-BE40-AD5B-EEE823C0BDFD}" dt="2022-11-15T12:10:26.753" v="0" actId="2696"/>
        <pc:sldMkLst>
          <pc:docMk/>
          <pc:sldMk cId="2815953163" sldId="2078558194"/>
        </pc:sldMkLst>
      </pc:sldChg>
      <pc:sldChg chg="del">
        <pc:chgData name="Crow, Brandon L." userId="71d7748c-6607-4d41-aa83-cc282e8918f6" providerId="ADAL" clId="{9E0275B0-5F11-BE40-AD5B-EEE823C0BDFD}" dt="2022-11-15T12:10:26.753" v="0" actId="2696"/>
        <pc:sldMkLst>
          <pc:docMk/>
          <pc:sldMk cId="1854170461" sldId="2078558195"/>
        </pc:sldMkLst>
      </pc:sldChg>
      <pc:sldChg chg="del">
        <pc:chgData name="Crow, Brandon L." userId="71d7748c-6607-4d41-aa83-cc282e8918f6" providerId="ADAL" clId="{9E0275B0-5F11-BE40-AD5B-EEE823C0BDFD}" dt="2022-11-15T12:10:26.753" v="0" actId="2696"/>
        <pc:sldMkLst>
          <pc:docMk/>
          <pc:sldMk cId="1046651193" sldId="2078558202"/>
        </pc:sldMkLst>
      </pc:sldChg>
      <pc:sldChg chg="del">
        <pc:chgData name="Crow, Brandon L." userId="71d7748c-6607-4d41-aa83-cc282e8918f6" providerId="ADAL" clId="{9E0275B0-5F11-BE40-AD5B-EEE823C0BDFD}" dt="2022-11-15T12:10:26.753" v="0" actId="2696"/>
        <pc:sldMkLst>
          <pc:docMk/>
          <pc:sldMk cId="2028378396" sldId="2078558222"/>
        </pc:sldMkLst>
      </pc:sldChg>
      <pc:sldChg chg="del">
        <pc:chgData name="Crow, Brandon L." userId="71d7748c-6607-4d41-aa83-cc282e8918f6" providerId="ADAL" clId="{9E0275B0-5F11-BE40-AD5B-EEE823C0BDFD}" dt="2022-11-15T12:10:26.753" v="0" actId="2696"/>
        <pc:sldMkLst>
          <pc:docMk/>
          <pc:sldMk cId="554541862" sldId="2078558262"/>
        </pc:sldMkLst>
      </pc:sldChg>
      <pc:sldChg chg="del">
        <pc:chgData name="Crow, Brandon L." userId="71d7748c-6607-4d41-aa83-cc282e8918f6" providerId="ADAL" clId="{9E0275B0-5F11-BE40-AD5B-EEE823C0BDFD}" dt="2022-11-15T12:10:26.753" v="0" actId="2696"/>
        <pc:sldMkLst>
          <pc:docMk/>
          <pc:sldMk cId="1059881273" sldId="2078558265"/>
        </pc:sldMkLst>
      </pc:sldChg>
      <pc:sldChg chg="del">
        <pc:chgData name="Crow, Brandon L." userId="71d7748c-6607-4d41-aa83-cc282e8918f6" providerId="ADAL" clId="{9E0275B0-5F11-BE40-AD5B-EEE823C0BDFD}" dt="2022-11-15T12:10:26.753" v="0" actId="2696"/>
        <pc:sldMkLst>
          <pc:docMk/>
          <pc:sldMk cId="2275078551" sldId="2078558381"/>
        </pc:sldMkLst>
      </pc:sldChg>
      <pc:sldChg chg="del">
        <pc:chgData name="Crow, Brandon L." userId="71d7748c-6607-4d41-aa83-cc282e8918f6" providerId="ADAL" clId="{9E0275B0-5F11-BE40-AD5B-EEE823C0BDFD}" dt="2022-11-15T12:10:26.753" v="0" actId="2696"/>
        <pc:sldMkLst>
          <pc:docMk/>
          <pc:sldMk cId="1444568086" sldId="2078558393"/>
        </pc:sldMkLst>
      </pc:sldChg>
      <pc:sldChg chg="del">
        <pc:chgData name="Crow, Brandon L." userId="71d7748c-6607-4d41-aa83-cc282e8918f6" providerId="ADAL" clId="{9E0275B0-5F11-BE40-AD5B-EEE823C0BDFD}" dt="2022-11-15T12:10:26.753" v="0" actId="2696"/>
        <pc:sldMkLst>
          <pc:docMk/>
          <pc:sldMk cId="2044405086" sldId="2078558394"/>
        </pc:sldMkLst>
      </pc:sldChg>
      <pc:sldChg chg="del">
        <pc:chgData name="Crow, Brandon L." userId="71d7748c-6607-4d41-aa83-cc282e8918f6" providerId="ADAL" clId="{9E0275B0-5F11-BE40-AD5B-EEE823C0BDFD}" dt="2022-11-15T12:10:26.753" v="0" actId="2696"/>
        <pc:sldMkLst>
          <pc:docMk/>
          <pc:sldMk cId="1519112826" sldId="2078558395"/>
        </pc:sldMkLst>
      </pc:sldChg>
      <pc:sldChg chg="del">
        <pc:chgData name="Crow, Brandon L." userId="71d7748c-6607-4d41-aa83-cc282e8918f6" providerId="ADAL" clId="{9E0275B0-5F11-BE40-AD5B-EEE823C0BDFD}" dt="2022-11-15T12:10:26.753" v="0" actId="2696"/>
        <pc:sldMkLst>
          <pc:docMk/>
          <pc:sldMk cId="423879857" sldId="2078558396"/>
        </pc:sldMkLst>
      </pc:sldChg>
      <pc:sldChg chg="del">
        <pc:chgData name="Crow, Brandon L." userId="71d7748c-6607-4d41-aa83-cc282e8918f6" providerId="ADAL" clId="{9E0275B0-5F11-BE40-AD5B-EEE823C0BDFD}" dt="2022-11-15T12:10:26.753" v="0" actId="2696"/>
        <pc:sldMkLst>
          <pc:docMk/>
          <pc:sldMk cId="2283680400" sldId="2078558397"/>
        </pc:sldMkLst>
      </pc:sldChg>
      <pc:sldChg chg="del">
        <pc:chgData name="Crow, Brandon L." userId="71d7748c-6607-4d41-aa83-cc282e8918f6" providerId="ADAL" clId="{9E0275B0-5F11-BE40-AD5B-EEE823C0BDFD}" dt="2022-11-15T12:10:26.753" v="0" actId="2696"/>
        <pc:sldMkLst>
          <pc:docMk/>
          <pc:sldMk cId="1711033378" sldId="2078558398"/>
        </pc:sldMkLst>
      </pc:sldChg>
      <pc:sldChg chg="del">
        <pc:chgData name="Crow, Brandon L." userId="71d7748c-6607-4d41-aa83-cc282e8918f6" providerId="ADAL" clId="{9E0275B0-5F11-BE40-AD5B-EEE823C0BDFD}" dt="2022-11-15T12:10:26.753" v="0" actId="2696"/>
        <pc:sldMkLst>
          <pc:docMk/>
          <pc:sldMk cId="3174960179" sldId="2078558399"/>
        </pc:sldMkLst>
      </pc:sldChg>
      <pc:sldChg chg="del">
        <pc:chgData name="Crow, Brandon L." userId="71d7748c-6607-4d41-aa83-cc282e8918f6" providerId="ADAL" clId="{9E0275B0-5F11-BE40-AD5B-EEE823C0BDFD}" dt="2022-11-15T12:10:26.753" v="0" actId="2696"/>
        <pc:sldMkLst>
          <pc:docMk/>
          <pc:sldMk cId="3401717534" sldId="2078558400"/>
        </pc:sldMkLst>
      </pc:sldChg>
      <pc:sldChg chg="del">
        <pc:chgData name="Crow, Brandon L." userId="71d7748c-6607-4d41-aa83-cc282e8918f6" providerId="ADAL" clId="{9E0275B0-5F11-BE40-AD5B-EEE823C0BDFD}" dt="2022-11-15T12:10:26.753" v="0" actId="2696"/>
        <pc:sldMkLst>
          <pc:docMk/>
          <pc:sldMk cId="4008977421" sldId="2078558401"/>
        </pc:sldMkLst>
      </pc:sldChg>
      <pc:sldChg chg="del">
        <pc:chgData name="Crow, Brandon L." userId="71d7748c-6607-4d41-aa83-cc282e8918f6" providerId="ADAL" clId="{9E0275B0-5F11-BE40-AD5B-EEE823C0BDFD}" dt="2022-11-15T12:10:26.753" v="0" actId="2696"/>
        <pc:sldMkLst>
          <pc:docMk/>
          <pc:sldMk cId="2053335869" sldId="2078558402"/>
        </pc:sldMkLst>
      </pc:sldChg>
      <pc:sldChg chg="del">
        <pc:chgData name="Crow, Brandon L." userId="71d7748c-6607-4d41-aa83-cc282e8918f6" providerId="ADAL" clId="{9E0275B0-5F11-BE40-AD5B-EEE823C0BDFD}" dt="2022-11-15T12:10:26.753" v="0" actId="2696"/>
        <pc:sldMkLst>
          <pc:docMk/>
          <pc:sldMk cId="1837730282" sldId="2078558403"/>
        </pc:sldMkLst>
      </pc:sldChg>
      <pc:sldChg chg="del">
        <pc:chgData name="Crow, Brandon L." userId="71d7748c-6607-4d41-aa83-cc282e8918f6" providerId="ADAL" clId="{9E0275B0-5F11-BE40-AD5B-EEE823C0BDFD}" dt="2022-11-15T12:10:26.753" v="0" actId="2696"/>
        <pc:sldMkLst>
          <pc:docMk/>
          <pc:sldMk cId="599153102" sldId="20785584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8C817-D035-F94F-A99B-CE2CEF25BB0D}" type="datetimeFigureOut">
              <a:rPr lang="en-US" smtClean="0"/>
              <a:t>11/15/22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5E814-1B83-9A4B-A3F0-B375DEEB26E1}" type="slidenum">
              <a:rPr lang="en-US" smtClean="0"/>
              <a:t>‹#›</a:t>
            </a:fld>
            <a:endParaRPr lang="en-US"/>
          </a:p>
        </p:txBody>
      </p:sp>
    </p:spTree>
    <p:extLst>
      <p:ext uri="{BB962C8B-B14F-4D97-AF65-F5344CB8AC3E}">
        <p14:creationId xmlns:p14="http://schemas.microsoft.com/office/powerpoint/2010/main" val="3063930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ongodb.com/manual/tutorial/query-documents/"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docs.couchbase.com/server/current/fts/fts-query-types.html" TargetMode="External"/><Relationship Id="rId5" Type="http://schemas.openxmlformats.org/officeDocument/2006/relationships/hyperlink" Target="https://docs.atlas.mongodb.com/reference/atlas-search/query-syntax/" TargetMode="External"/><Relationship Id="rId4" Type="http://schemas.openxmlformats.org/officeDocument/2006/relationships/hyperlink" Target="https://docs.couchbase.com/server/6.5/n1ql/n1ql-language-reference/selectintro.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www.sisense.com/blog/understanding-simpsons-paradox-to-avoid-faulty-conclusions/"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www.cpsenergy.com/en.html" TargetMode="External"/><Relationship Id="rId2" Type="http://schemas.openxmlformats.org/officeDocument/2006/relationships/slide" Target="../slides/slide65.xml"/><Relationship Id="rId1" Type="http://schemas.openxmlformats.org/officeDocument/2006/relationships/notesMaster" Target="../notesMasters/notesMaster1.xml"/><Relationship Id="rId5" Type="http://schemas.openxmlformats.org/officeDocument/2006/relationships/hyperlink" Target="https://www.civtech-sa.com/datathon/" TargetMode="External"/><Relationship Id="rId4" Type="http://schemas.openxmlformats.org/officeDocument/2006/relationships/hyperlink" Target="https://sites.google.com/geekdom.com/2021-smartsa-datathon-data-cat/hom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5E814-1B83-9A4B-A3F0-B375DEEB26E1}" type="slidenum">
              <a:rPr lang="en-US" smtClean="0"/>
              <a:t>1</a:t>
            </a:fld>
            <a:endParaRPr lang="en-US"/>
          </a:p>
        </p:txBody>
      </p:sp>
    </p:spTree>
    <p:extLst>
      <p:ext uri="{BB962C8B-B14F-4D97-AF65-F5344CB8AC3E}">
        <p14:creationId xmlns:p14="http://schemas.microsoft.com/office/powerpoint/2010/main" val="2886065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different database systems to choose from, including both proprietary and open-source options. </a:t>
            </a:r>
          </a:p>
          <a:p>
            <a:pPr marL="171450" indent="-171450">
              <a:buFont typeface="Arial" panose="020B0604020202020204" pitchFamily="34" charset="0"/>
              <a:buChar char="•"/>
            </a:pPr>
            <a:r>
              <a:rPr lang="en-US" dirty="0"/>
              <a:t>Microsoft SQL Server is an example of a proprietary system, whereas MySQL is an example of an open-source option.</a:t>
            </a:r>
          </a:p>
          <a:p>
            <a:endParaRPr lang="en-US" dirty="0"/>
          </a:p>
          <a:p>
            <a:r>
              <a:rPr lang="en-US" dirty="0"/>
              <a:t>Another distinction is that between lightweight databases and centralized databases.</a:t>
            </a:r>
          </a:p>
          <a:p>
            <a:endParaRPr lang="en-US" dirty="0"/>
          </a:p>
          <a:p>
            <a:pPr marL="0" indent="0">
              <a:buNone/>
            </a:pPr>
            <a:r>
              <a:rPr lang="en-US" b="1" dirty="0"/>
              <a:t>Centralized databases</a:t>
            </a:r>
            <a:r>
              <a:rPr lang="en-US" b="0" dirty="0"/>
              <a:t> are u</a:t>
            </a:r>
            <a:r>
              <a:rPr lang="en-US" dirty="0"/>
              <a:t>sed to support a high volume of users and applications.</a:t>
            </a:r>
          </a:p>
          <a:p>
            <a:pPr marL="171450" indent="-171450">
              <a:buFont typeface="Arial" panose="020B0604020202020204" pitchFamily="34" charset="0"/>
              <a:buChar char="•"/>
            </a:pPr>
            <a:r>
              <a:rPr lang="en-US" strike="sngStrike" dirty="0"/>
              <a:t>Typical client-server setup</a:t>
            </a:r>
          </a:p>
          <a:p>
            <a:pPr marL="171450" indent="-171450">
              <a:buFont typeface="Arial" panose="020B0604020202020204" pitchFamily="34" charset="0"/>
              <a:buChar char="•"/>
            </a:pPr>
            <a:r>
              <a:rPr lang="en-US" strike="sngStrike" dirty="0"/>
              <a:t>Some of these solutions can be installed on a single computer, which is then used as the serve</a:t>
            </a:r>
          </a:p>
          <a:p>
            <a:pPr marL="628650" lvl="1" indent="-171450">
              <a:buFont typeface="Arial" panose="020B0604020202020204" pitchFamily="34" charset="0"/>
              <a:buChar char="•"/>
            </a:pPr>
            <a:r>
              <a:rPr lang="en-US" strike="sngStrike" dirty="0"/>
              <a:t>Connect users’ computers (clients) to the server so they can access the data</a:t>
            </a:r>
          </a:p>
          <a:p>
            <a:pPr marL="171450" lvl="0" indent="-171450">
              <a:buFont typeface="Arial" panose="020B0604020202020204" pitchFamily="34" charset="0"/>
              <a:buChar char="•"/>
            </a:pPr>
            <a:r>
              <a:rPr lang="en-US" strike="sngStrike" dirty="0"/>
              <a:t>Larger traffic volumes require more specialized computers (server computers), which are optimized for this task</a:t>
            </a:r>
          </a:p>
          <a:p>
            <a:pPr marL="171450" lvl="0" indent="-171450">
              <a:buFont typeface="Arial" panose="020B0604020202020204" pitchFamily="34" charset="0"/>
              <a:buChar char="•"/>
            </a:pPr>
            <a:r>
              <a:rPr lang="en-US" dirty="0"/>
              <a:t>The experience between the centralized DB and the lightweight DB is similar</a:t>
            </a:r>
          </a:p>
          <a:p>
            <a:pPr marL="171450" indent="-171450">
              <a:buFont typeface="Arial" panose="020B0604020202020204" pitchFamily="34" charset="0"/>
              <a:buChar char="•"/>
            </a:pPr>
            <a:r>
              <a:rPr lang="en-US" dirty="0"/>
              <a:t>Examples: MySQL, Microsoft SQL Server, Oracle, PostgreSQL, MariaDB</a:t>
            </a:r>
          </a:p>
          <a:p>
            <a:endParaRPr lang="en-US" dirty="0"/>
          </a:p>
          <a:p>
            <a:pPr marL="0" indent="0">
              <a:buNone/>
            </a:pPr>
            <a:r>
              <a:rPr lang="en-US" b="1" dirty="0"/>
              <a:t>Lightweight databases </a:t>
            </a:r>
            <a:r>
              <a:rPr lang="en-US" dirty="0"/>
              <a:t>are good if a simple solution for one or a few users is needed</a:t>
            </a:r>
          </a:p>
          <a:p>
            <a:pPr marL="171450" lvl="0" indent="-171450">
              <a:buFont typeface="Arial" panose="020B0604020202020204" pitchFamily="34" charset="0"/>
              <a:buChar char="•"/>
            </a:pPr>
            <a:r>
              <a:rPr lang="en-US" dirty="0"/>
              <a:t>Little to no overhead (no servers, nimble)</a:t>
            </a:r>
          </a:p>
          <a:p>
            <a:pPr marL="171450" lvl="0" indent="-171450">
              <a:buFont typeface="Arial" panose="020B0604020202020204" pitchFamily="34" charset="0"/>
              <a:buChar char="•"/>
            </a:pPr>
            <a:r>
              <a:rPr lang="en-US" dirty="0"/>
              <a:t>Databases typically stored in a file you can share with others</a:t>
            </a:r>
          </a:p>
          <a:p>
            <a:pPr marL="171450" lvl="0" indent="-171450">
              <a:buFont typeface="Arial" panose="020B0604020202020204" pitchFamily="34" charset="0"/>
              <a:buChar char="•"/>
            </a:pPr>
            <a:r>
              <a:rPr lang="en-US" dirty="0"/>
              <a:t>However, these options are not meant to support concurrent use. </a:t>
            </a:r>
          </a:p>
          <a:p>
            <a:pPr marL="171450" lvl="0" indent="-171450">
              <a:buFont typeface="Arial" panose="020B0604020202020204" pitchFamily="34" charset="0"/>
              <a:buChar char="•"/>
            </a:pPr>
            <a:r>
              <a:rPr lang="en-US" dirty="0"/>
              <a:t>Examples: SQLite</a:t>
            </a:r>
          </a:p>
          <a:p>
            <a:pPr marL="171450" lvl="0" indent="-171450">
              <a:buFont typeface="Arial" panose="020B0604020202020204" pitchFamily="34" charset="0"/>
              <a:buChar char="•"/>
            </a:pPr>
            <a:endParaRPr lang="en-US" dirty="0"/>
          </a:p>
          <a:p>
            <a:pPr marL="0" indent="0">
              <a:buNone/>
            </a:pPr>
            <a:r>
              <a:rPr lang="en-US" b="1" dirty="0"/>
              <a:t>A commonality between these systems is the use of SQL to interact with the database.</a:t>
            </a:r>
          </a:p>
          <a:p>
            <a:pPr marL="0" indent="0">
              <a:buNone/>
            </a:pPr>
            <a:endParaRPr lang="en-US" b="1" dirty="0"/>
          </a:p>
          <a:p>
            <a:pPr marL="0" indent="0">
              <a:buNone/>
            </a:pPr>
            <a:r>
              <a:rPr lang="en-US" b="1" dirty="0"/>
              <a:t>-------------------------</a:t>
            </a:r>
          </a:p>
          <a:p>
            <a:pPr marL="0" indent="0">
              <a:buNone/>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Across all database solutions, you use SQL to interact with tables in a relatively uniform way, and even the SQL editor tools are somewhat similar.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However, each implementation or system may use its own dialect of SQL, which extends standard SQL.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An example is that Postgres (centralized solutions) offers a wide variety of statistical functionality that is not part of the SQL standard.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I’ll try to stick to universal functionality when I can and point out when I am using system-specific functionality. </a:t>
            </a:r>
            <a:endParaRPr lang="en-US" dirty="0"/>
          </a:p>
          <a:p>
            <a:pPr marL="0" indent="0">
              <a:buNone/>
            </a:pPr>
            <a:endParaRPr lang="en-US" b="1" dirty="0"/>
          </a:p>
        </p:txBody>
      </p:sp>
      <p:sp>
        <p:nvSpPr>
          <p:cNvPr id="4" name="Slide Number Placeholder 3"/>
          <p:cNvSpPr>
            <a:spLocks noGrp="1"/>
          </p:cNvSpPr>
          <p:nvPr>
            <p:ph type="sldNum" sz="quarter" idx="5"/>
          </p:nvPr>
        </p:nvSpPr>
        <p:spPr/>
        <p:txBody>
          <a:bodyPr/>
          <a:lstStyle/>
          <a:p>
            <a:fld id="{6F85E814-1B83-9A4B-A3F0-B375DEEB26E1}" type="slidenum">
              <a:rPr lang="en-US" smtClean="0"/>
              <a:t>12</a:t>
            </a:fld>
            <a:endParaRPr lang="en-US"/>
          </a:p>
        </p:txBody>
      </p:sp>
    </p:spTree>
    <p:extLst>
      <p:ext uri="{BB962C8B-B14F-4D97-AF65-F5344CB8AC3E}">
        <p14:creationId xmlns:p14="http://schemas.microsoft.com/office/powerpoint/2010/main" val="1335099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standard interface for interacting with relational databases. </a:t>
            </a:r>
          </a:p>
          <a:p>
            <a:endParaRPr lang="en-US" dirty="0"/>
          </a:p>
          <a:p>
            <a:r>
              <a:rPr lang="en-US" dirty="0"/>
              <a:t>Uses include: </a:t>
            </a:r>
          </a:p>
          <a:p>
            <a:pPr marL="171450" indent="-171450">
              <a:buFont typeface="Arial" panose="020B0604020202020204" pitchFamily="34" charset="0"/>
              <a:buChar char="•"/>
            </a:pPr>
            <a:r>
              <a:rPr lang="en-US" dirty="0"/>
              <a:t>Includes adding/updating/deleting rows and columns of data</a:t>
            </a:r>
          </a:p>
          <a:p>
            <a:pPr marL="171450" indent="-171450">
              <a:buFont typeface="Arial" panose="020B0604020202020204" pitchFamily="34" charset="0"/>
              <a:buChar char="•"/>
            </a:pPr>
            <a:r>
              <a:rPr lang="en-US" dirty="0" err="1"/>
              <a:t>Subsetting</a:t>
            </a:r>
            <a:r>
              <a:rPr lang="en-US" dirty="0"/>
              <a:t> the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Managing the database: setting up and maintaining the DB structure, managing users and groups, and interacting with the data</a:t>
            </a:r>
          </a:p>
          <a:p>
            <a:pPr marL="17145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Relatively mature and standard across platforms. </a:t>
            </a:r>
          </a:p>
          <a:p>
            <a:pPr marL="171450" indent="-171450">
              <a:buFont typeface="Arial" panose="020B0604020202020204" pitchFamily="34" charset="0"/>
              <a:buChar char="•"/>
            </a:pPr>
            <a:r>
              <a:rPr lang="en-US" dirty="0"/>
              <a:t>Most implementations have their own quirks and features – get to know the implementation that you use the most. </a:t>
            </a:r>
          </a:p>
        </p:txBody>
      </p:sp>
      <p:sp>
        <p:nvSpPr>
          <p:cNvPr id="4" name="Slide Number Placeholder 3"/>
          <p:cNvSpPr>
            <a:spLocks noGrp="1"/>
          </p:cNvSpPr>
          <p:nvPr>
            <p:ph type="sldNum" sz="quarter" idx="5"/>
          </p:nvPr>
        </p:nvSpPr>
        <p:spPr/>
        <p:txBody>
          <a:bodyPr/>
          <a:lstStyle/>
          <a:p>
            <a:fld id="{C87AC8F6-2D91-D04D-847D-EC47DD867C9E}" type="slidenum">
              <a:rPr lang="en-US" smtClean="0"/>
              <a:t>13</a:t>
            </a:fld>
            <a:endParaRPr lang="en-US"/>
          </a:p>
        </p:txBody>
      </p:sp>
    </p:spTree>
    <p:extLst>
      <p:ext uri="{BB962C8B-B14F-4D97-AF65-F5344CB8AC3E}">
        <p14:creationId xmlns:p14="http://schemas.microsoft.com/office/powerpoint/2010/main" val="1781074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popular category of database is the NoSQL database. We won’t spend a ton of time here, but it is worth knowing this exists. </a:t>
            </a:r>
          </a:p>
          <a:p>
            <a:endParaRPr lang="en-US" dirty="0"/>
          </a:p>
          <a:p>
            <a:r>
              <a:rPr lang="en-US" dirty="0"/>
              <a:t>NoSQL stands for “not only SQL” and is often used to describe “Big Data” platforms that may leverage SQL but are not relational. </a:t>
            </a:r>
          </a:p>
          <a:p>
            <a:pPr marL="0" indent="0">
              <a:buNone/>
            </a:pPr>
            <a:endParaRPr lang="en-US" dirty="0"/>
          </a:p>
          <a:p>
            <a:pPr marL="0" indent="0">
              <a:buNone/>
            </a:pPr>
            <a:r>
              <a:rPr lang="en-US" dirty="0"/>
              <a:t>These platforms store massive amounts of data in a variety of raw, unstructured formats (e.g. documents, key-value).</a:t>
            </a:r>
          </a:p>
          <a:p>
            <a:pPr marL="0" indent="0">
              <a:buNone/>
            </a:pPr>
            <a:endParaRPr lang="en-US" dirty="0"/>
          </a:p>
          <a:p>
            <a:pPr marL="0" indent="0">
              <a:buNone/>
            </a:pPr>
            <a:r>
              <a:rPr lang="en-US" dirty="0"/>
              <a:t>Most are distributed across multiple machines.</a:t>
            </a:r>
          </a:p>
          <a:p>
            <a:endParaRPr lang="en-US" dirty="0"/>
          </a:p>
          <a:p>
            <a:endParaRPr lang="en-US" dirty="0"/>
          </a:p>
          <a:p>
            <a:r>
              <a:rPr lang="en-US" dirty="0"/>
              <a:t>-----------------</a:t>
            </a:r>
          </a:p>
          <a:p>
            <a:endParaRPr lang="en-US" dirty="0"/>
          </a:p>
          <a:p>
            <a:r>
              <a:rPr lang="en-US" sz="1200" b="0" i="0" kern="1200" dirty="0">
                <a:solidFill>
                  <a:schemeClr val="tx1"/>
                </a:solidFill>
                <a:effectLst/>
                <a:latin typeface="+mn-lt"/>
                <a:ea typeface="+mn-ea"/>
                <a:cs typeface="+mn-cs"/>
              </a:rPr>
              <a:t>MongoDB and Couchbase have many things in common. Both are NoSQL distributed databases, use the JSON model, have high-level query languages with support for select-join-project operations, have secondary indexes, have an optimizer that chooses the query plan automatically, and support intra-cluster and inter-cluster replication.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Couchbase is designed to be distributed from the get-go. For example, the data container Bucket is always distributed — nothing to share. Simply add new nodes and the system will automatically distribute. Intra cluster replication requires no new servers - simply set the number of replicas and you're all set. From the developer interaction perspective, the big difference is the query language itself - MongoDB has a </a:t>
            </a:r>
            <a:r>
              <a:rPr lang="en-US" sz="1200" b="0" i="0" u="none" strike="noStrike" kern="1200" dirty="0">
                <a:solidFill>
                  <a:schemeClr val="tx1"/>
                </a:solidFill>
                <a:effectLst/>
                <a:latin typeface="+mn-lt"/>
                <a:ea typeface="+mn-ea"/>
                <a:cs typeface="+mn-cs"/>
                <a:hlinkClick r:id="rId3"/>
              </a:rPr>
              <a:t>proprietary query language</a:t>
            </a:r>
            <a:r>
              <a:rPr lang="en-US" sz="1200" b="0" i="0" kern="1200" dirty="0">
                <a:solidFill>
                  <a:schemeClr val="tx1"/>
                </a:solidFill>
                <a:effectLst/>
                <a:latin typeface="+mn-lt"/>
                <a:ea typeface="+mn-ea"/>
                <a:cs typeface="+mn-cs"/>
              </a:rPr>
              <a:t> and Couchbase has </a:t>
            </a:r>
            <a:r>
              <a:rPr lang="en-US" sz="1200" b="0" i="0" u="none" strike="noStrike" kern="1200" dirty="0">
                <a:solidFill>
                  <a:schemeClr val="tx1"/>
                </a:solidFill>
                <a:effectLst/>
                <a:latin typeface="+mn-lt"/>
                <a:ea typeface="+mn-ea"/>
                <a:cs typeface="+mn-cs"/>
                <a:hlinkClick r:id="rId4"/>
              </a:rPr>
              <a:t>N1QL - SQL for JSON</a:t>
            </a:r>
            <a:r>
              <a:rPr lang="en-US" sz="1200" b="0" i="0" kern="1200" dirty="0">
                <a:solidFill>
                  <a:schemeClr val="tx1"/>
                </a:solidFill>
                <a:effectLst/>
                <a:latin typeface="+mn-lt"/>
                <a:ea typeface="+mn-ea"/>
                <a:cs typeface="+mn-cs"/>
              </a:rPr>
              <a:t>. MongoDB uses its B-Tree-based index for search as well and recently released </a:t>
            </a:r>
            <a:r>
              <a:rPr lang="en-US" sz="1200" b="0" i="0" u="none" strike="noStrike" kern="1200" dirty="0">
                <a:solidFill>
                  <a:schemeClr val="tx1"/>
                </a:solidFill>
                <a:effectLst/>
                <a:latin typeface="+mn-lt"/>
                <a:ea typeface="+mn-ea"/>
                <a:cs typeface="+mn-cs"/>
                <a:hlinkClick r:id="rId5"/>
              </a:rPr>
              <a:t>$searchbeta</a:t>
            </a:r>
            <a:r>
              <a:rPr lang="en-US" sz="1200" b="0" i="0" kern="1200" dirty="0">
                <a:solidFill>
                  <a:schemeClr val="tx1"/>
                </a:solidFill>
                <a:effectLst/>
                <a:latin typeface="+mn-lt"/>
                <a:ea typeface="+mn-ea"/>
                <a:cs typeface="+mn-cs"/>
              </a:rPr>
              <a:t> for the Atlas service using Apache Lucene; Couchbase has a built-in </a:t>
            </a:r>
            <a:r>
              <a:rPr lang="en-US" sz="1200" b="0" i="0" u="none" strike="noStrike" kern="1200" dirty="0">
                <a:solidFill>
                  <a:schemeClr val="tx1"/>
                </a:solidFill>
                <a:effectLst/>
                <a:latin typeface="+mn-lt"/>
                <a:ea typeface="+mn-ea"/>
                <a:cs typeface="+mn-cs"/>
                <a:hlinkClick r:id="rId6"/>
              </a:rPr>
              <a:t>Full-Text Search</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6F85E814-1B83-9A4B-A3F0-B375DEEB26E1}" type="slidenum">
              <a:rPr lang="en-US" smtClean="0"/>
              <a:t>14</a:t>
            </a:fld>
            <a:endParaRPr lang="en-US"/>
          </a:p>
        </p:txBody>
      </p:sp>
    </p:spTree>
    <p:extLst>
      <p:ext uri="{BB962C8B-B14F-4D97-AF65-F5344CB8AC3E}">
        <p14:creationId xmlns:p14="http://schemas.microsoft.com/office/powerpoint/2010/main" val="2125381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a:t>
            </a:r>
            <a:r>
              <a:rPr lang="en-US" dirty="0" err="1"/>
              <a:t>Nield</a:t>
            </a:r>
            <a:r>
              <a:rPr lang="en-US" dirty="0"/>
              <a:t>, T. </a:t>
            </a:r>
            <a:r>
              <a:rPr lang="en-US" i="1" dirty="0"/>
              <a:t>Getting Started with SQL</a:t>
            </a:r>
            <a:r>
              <a:rPr lang="en-US" i="0" dirty="0"/>
              <a:t>. O’Reilly Media, 2016. </a:t>
            </a:r>
          </a:p>
          <a:p>
            <a:endParaRPr lang="en-US" i="0" dirty="0"/>
          </a:p>
          <a:p>
            <a:pPr marL="0" indent="0">
              <a:buNone/>
            </a:pPr>
            <a:r>
              <a:rPr lang="en-US" dirty="0"/>
              <a:t>In short…</a:t>
            </a:r>
          </a:p>
          <a:p>
            <a:pPr marL="171450" lvl="0" indent="-171450">
              <a:buFont typeface="Arial" panose="020B0604020202020204" pitchFamily="34" charset="0"/>
              <a:buChar char="•"/>
            </a:pPr>
            <a:r>
              <a:rPr lang="en-US" dirty="0"/>
              <a:t>SQL = integrity and accuracy</a:t>
            </a:r>
          </a:p>
          <a:p>
            <a:pPr marL="171450" lvl="0" indent="-171450">
              <a:buFont typeface="Arial" panose="020B0604020202020204" pitchFamily="34" charset="0"/>
              <a:buChar char="•"/>
            </a:pPr>
            <a:r>
              <a:rPr lang="en-US" dirty="0"/>
              <a:t>NoSQL = speed and scalability</a:t>
            </a:r>
          </a:p>
          <a:p>
            <a:endParaRPr lang="en-US" dirty="0"/>
          </a:p>
          <a:p>
            <a:r>
              <a:rPr lang="en-US" dirty="0"/>
              <a:t>General advice is to learn SQL prior to moving to NoSQL and big data. </a:t>
            </a:r>
          </a:p>
          <a:p>
            <a:endParaRPr lang="en-US" dirty="0">
              <a:cs typeface="Calibri" panose="020F0502020204030204"/>
            </a:endParaRPr>
          </a:p>
          <a:p>
            <a:r>
              <a:rPr lang="en-US" b="1" dirty="0">
                <a:cs typeface="Calibri" panose="020F0502020204030204"/>
              </a:rPr>
              <a:t>We are going to explore SQL databases further because they are more common, and understanding how SQL databases work makes transitioning to other types of databases easier.</a:t>
            </a:r>
          </a:p>
          <a:p>
            <a:endParaRPr lang="en-US" dirty="0">
              <a:cs typeface="Calibri" panose="020F0502020204030204"/>
            </a:endParaRPr>
          </a:p>
          <a:p>
            <a:r>
              <a:rPr lang="en-US" dirty="0">
                <a:cs typeface="Calibri" panose="020F0502020204030204"/>
              </a:rPr>
              <a:t>--------</a:t>
            </a:r>
          </a:p>
          <a:p>
            <a:r>
              <a:rPr lang="en-US" dirty="0">
                <a:cs typeface="Calibri" panose="020F0502020204030204"/>
              </a:rPr>
              <a:t>ETL vs. ELT</a:t>
            </a:r>
          </a:p>
          <a:p>
            <a:endParaRPr lang="en-US" dirty="0">
              <a:cs typeface="Calibri" panose="020F0502020204030204"/>
            </a:endParaRPr>
          </a:p>
          <a:p>
            <a:r>
              <a:rPr lang="en-US" dirty="0"/>
              <a:t>As a data engineer you'll </a:t>
            </a:r>
            <a:r>
              <a:rPr lang="en-US" i="1" dirty="0"/>
              <a:t>extract</a:t>
            </a:r>
            <a:r>
              <a:rPr lang="en-US" dirty="0"/>
              <a:t> raw data from a structured or unstructured data pool and migrate it to a staging data repository. Because the data source might have a different structure than the target destination, you'll transform the data from the source schema to the destination schema. This process is called </a:t>
            </a:r>
            <a:r>
              <a:rPr lang="en-US" i="1" dirty="0"/>
              <a:t>transformation</a:t>
            </a:r>
            <a:r>
              <a:rPr lang="en-US" dirty="0"/>
              <a:t>. You'll then </a:t>
            </a:r>
            <a:r>
              <a:rPr lang="en-US" i="1" dirty="0"/>
              <a:t>load</a:t>
            </a:r>
            <a:r>
              <a:rPr lang="en-US" dirty="0"/>
              <a:t> the transformed data into the data warehouse. Together, these steps form a process called extract, transform, and load (ETL).</a:t>
            </a:r>
          </a:p>
          <a:p>
            <a:r>
              <a:rPr lang="en-US" dirty="0"/>
              <a:t>A disadvantage of the ETL approach is that the transformation stage can take a long time. This stage can potentially tie up source system resources.</a:t>
            </a:r>
          </a:p>
          <a:p>
            <a:r>
              <a:rPr lang="en-US" dirty="0"/>
              <a:t>An alternative approach is extract, load, and transform (ELT). In ELT, the data is immediately extracted and loaded into a large data repository such as Azure Cosmos DB or Azure Data Lake Storage. This change in process reduces the resource contention on source systems. Data engineers can begin transforming the data as soon as the load is complete.</a:t>
            </a:r>
          </a:p>
          <a:p>
            <a:r>
              <a:rPr lang="en-US" dirty="0"/>
              <a:t>ELT also has more architectural flexibility to support multiple transformations. For example, how the marketing department needs to transform the data can be different than how the operations department needs to transform that same data.</a:t>
            </a: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6F85E814-1B83-9A4B-A3F0-B375DEEB26E1}" type="slidenum">
              <a:rPr lang="en-US" smtClean="0"/>
              <a:t>15</a:t>
            </a:fld>
            <a:endParaRPr lang="en-US"/>
          </a:p>
        </p:txBody>
      </p:sp>
    </p:spTree>
    <p:extLst>
      <p:ext uri="{BB962C8B-B14F-4D97-AF65-F5344CB8AC3E}">
        <p14:creationId xmlns:p14="http://schemas.microsoft.com/office/powerpoint/2010/main" val="1522379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SQLite is a C-language library that implements a small, fast, self-contained, high-reliability, full-featured, SQL database engine.</a:t>
            </a:r>
          </a:p>
          <a:p>
            <a:pPr marL="171450" indent="-171450">
              <a:buFont typeface="Arial" panose="020B0604020202020204" pitchFamily="34" charset="0"/>
              <a:buChar char="•"/>
            </a:pPr>
            <a:r>
              <a:rPr lang="en-US" b="0" i="0" dirty="0">
                <a:solidFill>
                  <a:srgbClr val="000000"/>
                </a:solidFill>
                <a:effectLst/>
                <a:latin typeface="Verdana" panose="020B0604030504040204" pitchFamily="34" charset="0"/>
              </a:rPr>
              <a:t>Small: small program, small database (storing data takes less disk space than individual files). </a:t>
            </a:r>
          </a:p>
          <a:p>
            <a:pPr marL="171450" indent="-171450">
              <a:buFont typeface="Arial" panose="020B0604020202020204" pitchFamily="34" charset="0"/>
              <a:buChar char="•"/>
            </a:pPr>
            <a:r>
              <a:rPr lang="en-US" b="0" i="0" dirty="0">
                <a:solidFill>
                  <a:srgbClr val="000000"/>
                </a:solidFill>
                <a:effectLst/>
                <a:latin typeface="Verdana" panose="020B0604030504040204" pitchFamily="34" charset="0"/>
              </a:rPr>
              <a:t>Fast: when reading / writing files compared to the same operation to individual files on disk. </a:t>
            </a:r>
          </a:p>
          <a:p>
            <a:pPr marL="171450" indent="-171450">
              <a:buFont typeface="Arial" panose="020B0604020202020204" pitchFamily="34" charset="0"/>
              <a:buChar char="•"/>
            </a:pPr>
            <a:r>
              <a:rPr lang="en-US" b="0" i="0" dirty="0">
                <a:solidFill>
                  <a:srgbClr val="000000"/>
                </a:solidFill>
                <a:effectLst/>
                <a:latin typeface="Verdana" panose="020B0604030504040204" pitchFamily="34" charset="0"/>
              </a:rPr>
              <a:t>Self-contained: in the sense that it has very few dependencies and can run on any OS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SQLite is the most used database engine..</a:t>
            </a:r>
          </a:p>
          <a:p>
            <a:pPr marL="171450" indent="-171450">
              <a:buFont typeface="Arial" panose="020B0604020202020204" pitchFamily="34" charset="0"/>
              <a:buChar char="•"/>
            </a:pPr>
            <a:r>
              <a:rPr lang="en-US" b="0" i="0" dirty="0">
                <a:solidFill>
                  <a:srgbClr val="000000"/>
                </a:solidFill>
                <a:effectLst/>
                <a:latin typeface="Verdana" panose="020B0604030504040204" pitchFamily="34" charset="0"/>
              </a:rPr>
              <a:t>SQLite is built into all mobile phones and most computers and comes bundled inside countless other applications that people use every day.</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SQLite is found in: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Every Android device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Every iPhone and iOS device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Every Mac</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Every Windows10 machine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Every Firefox, Chrome, and Safari web browser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Every instance of Skype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Every instance of iTunes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Every Dropbox client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Every TurboTax and QuickBooks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PHP and Python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Most television sets and set-top cable boxes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Most automotive multimedia systems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Since SQLite is used extensively in every smartphone, and there are more than 4.0 billion (4.0e9) smartphones in active use, each holding hundreds of SQLite database files, it is seems likely that there are over one trillion (1e12) SQLite databases in active use.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 meant to replace or compete with large SQL database engines like SQL Server, MySQL, Postgres, etc.</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Serverless: most DB engines are implemented as a separate server process (to access the DB, communicate with some kind of </a:t>
            </a:r>
            <a:r>
              <a:rPr lang="en-US" sz="1200" b="0" i="0" kern="1200" dirty="0" err="1">
                <a:solidFill>
                  <a:schemeClr val="tx1"/>
                </a:solidFill>
                <a:effectLst/>
                <a:latin typeface="+mn-lt"/>
                <a:ea typeface="+mn-ea"/>
                <a:cs typeface="+mn-cs"/>
              </a:rPr>
              <a:t>interprocess</a:t>
            </a:r>
            <a:r>
              <a:rPr lang="en-US" sz="1200" b="0" i="0" kern="1200" dirty="0">
                <a:solidFill>
                  <a:schemeClr val="tx1"/>
                </a:solidFill>
                <a:effectLst/>
                <a:latin typeface="+mn-lt"/>
                <a:ea typeface="+mn-ea"/>
                <a:cs typeface="+mn-cs"/>
              </a:rPr>
              <a:t> communication to send requests to the server and receive back results). With SQLite, the process that accesses the DB reads and writes directly from the database files. (There is no intermediary server process).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Advantage: zero-configuration database (requires no administrative support for setting up the DB).</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Disadvantage: it fails in environments where multiple people or processes can write to file simultaneously.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works for us because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doesn’t require installation or configuration.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uses standard SQL.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many SQL editors you can use to work with a SQLite database. </a:t>
            </a:r>
            <a:r>
              <a:rPr lang="en-US" sz="1200" b="0" i="0" kern="1200" dirty="0" err="1">
                <a:solidFill>
                  <a:schemeClr val="tx1"/>
                </a:solidFill>
                <a:effectLst/>
                <a:latin typeface="+mn-lt"/>
                <a:ea typeface="+mn-ea"/>
                <a:cs typeface="+mn-cs"/>
              </a:rPr>
              <a:t>SQLiteStudio</a:t>
            </a:r>
            <a:r>
              <a:rPr lang="en-US" sz="1200" b="0" i="0" kern="1200" dirty="0">
                <a:solidFill>
                  <a:schemeClr val="tx1"/>
                </a:solidFill>
                <a:effectLst/>
                <a:latin typeface="+mn-lt"/>
                <a:ea typeface="+mn-ea"/>
                <a:cs typeface="+mn-cs"/>
              </a:rPr>
              <a:t> is a good option and the editor I recommended you install prior to this training. Other options: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DB browser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SQLite Online</a:t>
            </a:r>
          </a:p>
          <a:p>
            <a:r>
              <a:rPr lang="en-US" dirty="0"/>
              <a:t>--------</a:t>
            </a:r>
          </a:p>
          <a:p>
            <a:r>
              <a:rPr lang="en-US" dirty="0"/>
              <a:t>Quirks: https://</a:t>
            </a:r>
            <a:r>
              <a:rPr lang="en-US" dirty="0" err="1"/>
              <a:t>www.sqlite.org</a:t>
            </a:r>
            <a:r>
              <a:rPr lang="en-US" dirty="0"/>
              <a:t>/</a:t>
            </a:r>
            <a:r>
              <a:rPr lang="en-US" dirty="0" err="1"/>
              <a:t>quirks.html</a:t>
            </a:r>
            <a:endParaRPr lang="en-US" dirty="0"/>
          </a:p>
          <a:p>
            <a:pPr marL="628650" lvl="1" indent="-171450">
              <a:buFont typeface="Arial" panose="020B0604020202020204" pitchFamily="34" charset="0"/>
              <a:buChar char="•"/>
            </a:pPr>
            <a:r>
              <a:rPr lang="en-US" dirty="0"/>
              <a:t>Flexible typing</a:t>
            </a:r>
          </a:p>
          <a:p>
            <a:pPr marL="628650" lvl="1" indent="-171450">
              <a:buFont typeface="Arial" panose="020B0604020202020204" pitchFamily="34" charset="0"/>
              <a:buChar char="•"/>
            </a:pPr>
            <a:r>
              <a:rPr lang="en-US" dirty="0"/>
              <a:t>Does not automatically enforce some constraints like</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6F85E814-1B83-9A4B-A3F0-B375DEEB26E1}" type="slidenum">
              <a:rPr lang="en-US" smtClean="0"/>
              <a:t>16</a:t>
            </a:fld>
            <a:endParaRPr lang="en-US"/>
          </a:p>
        </p:txBody>
      </p:sp>
    </p:spTree>
    <p:extLst>
      <p:ext uri="{BB962C8B-B14F-4D97-AF65-F5344CB8AC3E}">
        <p14:creationId xmlns:p14="http://schemas.microsoft.com/office/powerpoint/2010/main" val="2264467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time, switch to the editor:</a:t>
            </a:r>
          </a:p>
          <a:p>
            <a:endParaRPr lang="en-US" dirty="0"/>
          </a:p>
          <a:p>
            <a:pPr marL="228600" indent="-228600">
              <a:buFont typeface="+mj-lt"/>
              <a:buAutoNum type="arabicPeriod"/>
            </a:pPr>
            <a:r>
              <a:rPr lang="en-US" dirty="0"/>
              <a:t>Familiarize the audience with the environment. Note the following:</a:t>
            </a:r>
          </a:p>
          <a:p>
            <a:pPr marL="685800" lvl="1" indent="-228600">
              <a:buFont typeface="Arial" panose="020B0604020202020204" pitchFamily="34" charset="0"/>
              <a:buChar char="•"/>
            </a:pPr>
            <a:r>
              <a:rPr lang="en-US" dirty="0"/>
              <a:t>The Databases pane on the left shows the available SQLite database.</a:t>
            </a:r>
          </a:p>
          <a:p>
            <a:pPr marL="1143000" lvl="2" indent="-228600">
              <a:buFont typeface="Arial" panose="020B0604020202020204" pitchFamily="34" charset="0"/>
              <a:buChar char="•"/>
            </a:pPr>
            <a:r>
              <a:rPr lang="en-US" dirty="0"/>
              <a:t>View tables and associated information by clicking the arrow.</a:t>
            </a:r>
          </a:p>
          <a:p>
            <a:pPr marL="685800" lvl="1" indent="-228600">
              <a:buFont typeface="Arial" panose="020B0604020202020204" pitchFamily="34" charset="0"/>
              <a:buChar char="•"/>
            </a:pPr>
            <a:r>
              <a:rPr lang="en-US" dirty="0"/>
              <a:t>Open SQL Editor: View &gt; Open SQL editor</a:t>
            </a:r>
          </a:p>
          <a:p>
            <a:pPr marL="685800" lvl="1" indent="-228600">
              <a:buFont typeface="Arial" panose="020B0604020202020204" pitchFamily="34" charset="0"/>
              <a:buChar char="•"/>
            </a:pPr>
            <a:r>
              <a:rPr lang="en-US" dirty="0"/>
              <a:t>Import a database: Database &gt; Add a database</a:t>
            </a:r>
          </a:p>
          <a:p>
            <a:pPr marL="228600" lvl="0" indent="-228600">
              <a:buFont typeface="+mj-lt"/>
              <a:buAutoNum type="arabicPeriod"/>
            </a:pPr>
            <a:r>
              <a:rPr lang="en-US" dirty="0"/>
              <a:t>Import the database: </a:t>
            </a:r>
            <a:r>
              <a:rPr lang="en-US" dirty="0" err="1"/>
              <a:t>cps_energy</a:t>
            </a:r>
            <a:endParaRPr lang="en-US" dirty="0"/>
          </a:p>
          <a:p>
            <a:pPr marL="685800" lvl="1" indent="-228600">
              <a:buFont typeface="Arial" panose="020B0604020202020204" pitchFamily="34" charset="0"/>
              <a:buChar char="•"/>
            </a:pPr>
            <a:r>
              <a:rPr lang="en-US" dirty="0"/>
              <a:t>Download from GitHub</a:t>
            </a:r>
          </a:p>
          <a:p>
            <a:pPr marL="685800" lvl="1" indent="-228600">
              <a:buFont typeface="Arial" panose="020B0604020202020204" pitchFamily="34" charset="0"/>
              <a:buChar char="•"/>
            </a:pPr>
            <a:r>
              <a:rPr lang="en-US" dirty="0"/>
              <a:t>Add the database and connect</a:t>
            </a:r>
          </a:p>
        </p:txBody>
      </p:sp>
      <p:sp>
        <p:nvSpPr>
          <p:cNvPr id="4" name="Slide Number Placeholder 3"/>
          <p:cNvSpPr>
            <a:spLocks noGrp="1"/>
          </p:cNvSpPr>
          <p:nvPr>
            <p:ph type="sldNum" sz="quarter" idx="5"/>
          </p:nvPr>
        </p:nvSpPr>
        <p:spPr/>
        <p:txBody>
          <a:bodyPr/>
          <a:lstStyle/>
          <a:p>
            <a:fld id="{6F85E814-1B83-9A4B-A3F0-B375DEEB26E1}" type="slidenum">
              <a:rPr lang="en-US" smtClean="0"/>
              <a:t>17</a:t>
            </a:fld>
            <a:endParaRPr lang="en-US"/>
          </a:p>
        </p:txBody>
      </p:sp>
    </p:spTree>
    <p:extLst>
      <p:ext uri="{BB962C8B-B14F-4D97-AF65-F5344CB8AC3E}">
        <p14:creationId xmlns:p14="http://schemas.microsoft.com/office/powerpoint/2010/main" val="3987581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most frequently </a:t>
            </a:r>
            <a:r>
              <a:rPr lang="en-US" i="1" dirty="0"/>
              <a:t>query</a:t>
            </a:r>
            <a:r>
              <a:rPr lang="en-US" i="0" dirty="0"/>
              <a:t> the database to retrieve specific subsets of data. We query the database with the SELECT statement.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basic syntax of the SELECT statement has the following structure: SELECT – FROM – WHERE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SELECT clause specifies the columns you want to see. The specify the tables used in the query in the FROM clause. The optional WHERE clause can contain a wide variety of criteria that identify which rows you want to retrieve. </a:t>
            </a:r>
          </a:p>
          <a:p>
            <a:endParaRPr lang="en-US" dirty="0"/>
          </a:p>
          <a:p>
            <a:r>
              <a:rPr lang="en-US" dirty="0"/>
              <a:t>Just so you know where we’re going, these are the most important clauses to understand. We’ll discuss each of them in this training. </a:t>
            </a:r>
          </a:p>
          <a:p>
            <a:endParaRPr lang="en-US" dirty="0"/>
          </a:p>
        </p:txBody>
      </p:sp>
      <p:sp>
        <p:nvSpPr>
          <p:cNvPr id="4" name="Slide Number Placeholder 3"/>
          <p:cNvSpPr>
            <a:spLocks noGrp="1"/>
          </p:cNvSpPr>
          <p:nvPr>
            <p:ph type="sldNum" sz="quarter" idx="5"/>
          </p:nvPr>
        </p:nvSpPr>
        <p:spPr/>
        <p:txBody>
          <a:bodyPr/>
          <a:lstStyle/>
          <a:p>
            <a:fld id="{6F85E814-1B83-9A4B-A3F0-B375DEEB26E1}" type="slidenum">
              <a:rPr lang="en-US" smtClean="0"/>
              <a:t>18</a:t>
            </a:fld>
            <a:endParaRPr lang="en-US"/>
          </a:p>
        </p:txBody>
      </p:sp>
    </p:spTree>
    <p:extLst>
      <p:ext uri="{BB962C8B-B14F-4D97-AF65-F5344CB8AC3E}">
        <p14:creationId xmlns:p14="http://schemas.microsoft.com/office/powerpoint/2010/main" val="3594253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When you retrieve all columns using an asterisk (*), columns are returned in the order they were defined when the table was created. </a:t>
            </a:r>
          </a:p>
          <a:p>
            <a:pPr marL="171450" indent="-171450">
              <a:buFont typeface="Arial" panose="020B0604020202020204" pitchFamily="34" charset="0"/>
              <a:buChar char="•"/>
            </a:pPr>
            <a:r>
              <a:rPr lang="en-US" dirty="0"/>
              <a:t>The asterisk is a </a:t>
            </a:r>
            <a:r>
              <a:rPr lang="en-US" i="1" dirty="0"/>
              <a:t>wildcard</a:t>
            </a:r>
            <a:r>
              <a:rPr lang="en-US" i="0" dirty="0"/>
              <a:t>. In this case it is a stand-in for “select all columns”. </a:t>
            </a:r>
          </a:p>
          <a:p>
            <a:pPr marL="171450" indent="-171450">
              <a:buFont typeface="Arial" panose="020B0604020202020204" pitchFamily="34" charset="0"/>
              <a:buChar char="•"/>
            </a:pPr>
            <a:r>
              <a:rPr lang="en-US" i="0" dirty="0"/>
              <a:t>The semicolon at the tend of the statement indicates the end of the query statement.</a:t>
            </a:r>
            <a:endParaRPr lang="en-US" dirty="0"/>
          </a:p>
          <a:p>
            <a:endParaRPr lang="en-US" dirty="0"/>
          </a:p>
          <a:p>
            <a:r>
              <a:rPr lang="en-US" dirty="0"/>
              <a:t>&lt;&lt; click &gt;&gt;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the time, you will want to specify exactly which column or columns you want to retrieve. </a:t>
            </a:r>
          </a:p>
          <a:p>
            <a:endParaRPr lang="en-US" dirty="0"/>
          </a:p>
        </p:txBody>
      </p:sp>
      <p:sp>
        <p:nvSpPr>
          <p:cNvPr id="4" name="Slide Number Placeholder 3"/>
          <p:cNvSpPr>
            <a:spLocks noGrp="1"/>
          </p:cNvSpPr>
          <p:nvPr>
            <p:ph type="sldNum" sz="quarter" idx="5"/>
          </p:nvPr>
        </p:nvSpPr>
        <p:spPr/>
        <p:txBody>
          <a:bodyPr/>
          <a:lstStyle/>
          <a:p>
            <a:fld id="{6F85E814-1B83-9A4B-A3F0-B375DEEB26E1}" type="slidenum">
              <a:rPr lang="en-US" smtClean="0"/>
              <a:t>19</a:t>
            </a:fld>
            <a:endParaRPr lang="en-US"/>
          </a:p>
        </p:txBody>
      </p:sp>
    </p:spTree>
    <p:extLst>
      <p:ext uri="{BB962C8B-B14F-4D97-AF65-F5344CB8AC3E}">
        <p14:creationId xmlns:p14="http://schemas.microsoft.com/office/powerpoint/2010/main" val="3099601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you’ll want to perform calculations on numeric data in your database. SQL allows us to perform calculations directly in the SELECT statement. </a:t>
            </a:r>
          </a:p>
          <a:p>
            <a:endParaRPr lang="en-US" dirty="0"/>
          </a:p>
          <a:p>
            <a:r>
              <a:rPr lang="en-US" dirty="0"/>
              <a:t>The ability to perform calculations dynamically is a powerful feature, which allows us to keep the stored data simple and use queries to layer calculations on top of it.</a:t>
            </a:r>
          </a:p>
        </p:txBody>
      </p:sp>
      <p:sp>
        <p:nvSpPr>
          <p:cNvPr id="4" name="Slide Number Placeholder 3"/>
          <p:cNvSpPr>
            <a:spLocks noGrp="1"/>
          </p:cNvSpPr>
          <p:nvPr>
            <p:ph type="sldNum" sz="quarter" idx="5"/>
          </p:nvPr>
        </p:nvSpPr>
        <p:spPr/>
        <p:txBody>
          <a:bodyPr/>
          <a:lstStyle/>
          <a:p>
            <a:fld id="{6F85E814-1B83-9A4B-A3F0-B375DEEB26E1}" type="slidenum">
              <a:rPr lang="en-US" smtClean="0"/>
              <a:t>20</a:t>
            </a:fld>
            <a:endParaRPr lang="en-US"/>
          </a:p>
        </p:txBody>
      </p:sp>
    </p:spTree>
    <p:extLst>
      <p:ext uri="{BB962C8B-B14F-4D97-AF65-F5344CB8AC3E}">
        <p14:creationId xmlns:p14="http://schemas.microsoft.com/office/powerpoint/2010/main" val="1408104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 data includes any of the number data types we discussed earlier – integer, decimals, or floating points – then your analysis will include some calculations at some point. SQL handles calculations ranging from basic arithmetic through advanced statistics. </a:t>
            </a:r>
          </a:p>
          <a:p>
            <a:endParaRPr lang="en-US" dirty="0"/>
          </a:p>
          <a:p>
            <a:r>
              <a:rPr lang="en-US" dirty="0"/>
              <a:t>Note that some of these operators - exponentiation, square root, cube root, and factorial operator - are not available across all platforms or distributions (and are not available in SQLite, actually); again, remember that some database distributions offer additional functions and may have different implementations.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order of operations follows the math standard.</a:t>
            </a:r>
          </a:p>
          <a:p>
            <a:endParaRPr lang="en-US" dirty="0"/>
          </a:p>
          <a:p>
            <a:r>
              <a:rPr lang="en-US" dirty="0"/>
              <a:t>-------</a:t>
            </a:r>
          </a:p>
          <a:p>
            <a:endParaRPr lang="en-US" dirty="0"/>
          </a:p>
          <a:p>
            <a:pPr marL="0" indent="0">
              <a:buNone/>
            </a:pPr>
            <a:r>
              <a:rPr lang="en-US" dirty="0"/>
              <a:t>The data types returned follow this pattern:</a:t>
            </a:r>
          </a:p>
          <a:p>
            <a:pPr marL="628650" lvl="1" indent="-171450">
              <a:buFont typeface="Arial" panose="020B0604020202020204" pitchFamily="34" charset="0"/>
              <a:buChar char="•"/>
            </a:pPr>
            <a:r>
              <a:rPr lang="en-US" dirty="0"/>
              <a:t>Two integers return an </a:t>
            </a:r>
            <a:r>
              <a:rPr lang="en-US" dirty="0">
                <a:latin typeface="Consolas" panose="020B0609020204030204" pitchFamily="49" charset="0"/>
                <a:cs typeface="Consolas" panose="020B0609020204030204" pitchFamily="49" charset="0"/>
              </a:rPr>
              <a:t>integer</a:t>
            </a:r>
          </a:p>
          <a:p>
            <a:pPr marL="628650" lvl="1" indent="-171450">
              <a:buFont typeface="Arial" panose="020B0604020202020204" pitchFamily="34" charset="0"/>
              <a:buChar char="•"/>
            </a:pPr>
            <a:r>
              <a:rPr lang="en-US" dirty="0"/>
              <a:t>A numeric on either side of the operator returns a </a:t>
            </a:r>
            <a:r>
              <a:rPr lang="en-US" dirty="0">
                <a:latin typeface="Consolas" panose="020B0609020204030204" pitchFamily="49" charset="0"/>
                <a:cs typeface="Consolas" panose="020B0609020204030204" pitchFamily="49" charset="0"/>
              </a:rPr>
              <a:t>numeric</a:t>
            </a:r>
          </a:p>
          <a:p>
            <a:pPr marL="628650" lvl="1" indent="-171450">
              <a:buFont typeface="Arial" panose="020B0604020202020204" pitchFamily="34" charset="0"/>
              <a:buChar char="•"/>
            </a:pPr>
            <a:r>
              <a:rPr lang="en-US" dirty="0"/>
              <a:t>Anything with a floating-point number returns a </a:t>
            </a:r>
            <a:r>
              <a:rPr lang="en-US" dirty="0">
                <a:latin typeface="Consolas" panose="020B0609020204030204" pitchFamily="49" charset="0"/>
                <a:cs typeface="Consolas" panose="020B0609020204030204" pitchFamily="49" charset="0"/>
              </a:rPr>
              <a:t>double precision</a:t>
            </a:r>
          </a:p>
          <a:p>
            <a:pPr marL="628650" lvl="1" indent="-171450">
              <a:buFont typeface="Arial" panose="020B0604020202020204" pitchFamily="34" charset="0"/>
              <a:buChar char="•"/>
            </a:pPr>
            <a:r>
              <a:rPr lang="en-US" dirty="0">
                <a:cs typeface="Consolas" panose="020B0609020204030204" pitchFamily="49" charset="0"/>
              </a:rPr>
              <a:t>Exponentiation, root and factorial functions floating-point types</a:t>
            </a:r>
          </a:p>
          <a:p>
            <a:endParaRPr lang="en-US" dirty="0"/>
          </a:p>
          <a:p>
            <a:endParaRPr lang="en-US" dirty="0"/>
          </a:p>
          <a:p>
            <a:r>
              <a:rPr lang="en-US" dirty="0"/>
              <a:t>Show examples from Practical SQL </a:t>
            </a:r>
            <a:r>
              <a:rPr lang="en-US" dirty="0" err="1"/>
              <a:t>pgs</a:t>
            </a:r>
            <a:r>
              <a:rPr lang="en-US" dirty="0"/>
              <a:t> 60-4.</a:t>
            </a:r>
          </a:p>
          <a:p>
            <a:endParaRPr lang="en-US" dirty="0"/>
          </a:p>
        </p:txBody>
      </p:sp>
      <p:sp>
        <p:nvSpPr>
          <p:cNvPr id="4" name="Slide Number Placeholder 3"/>
          <p:cNvSpPr>
            <a:spLocks noGrp="1"/>
          </p:cNvSpPr>
          <p:nvPr>
            <p:ph type="sldNum" sz="quarter" idx="5"/>
          </p:nvPr>
        </p:nvSpPr>
        <p:spPr/>
        <p:txBody>
          <a:bodyPr/>
          <a:lstStyle/>
          <a:p>
            <a:fld id="{C87AC8F6-2D91-D04D-847D-EC47DD867C9E}" type="slidenum">
              <a:rPr lang="en-US" smtClean="0"/>
              <a:t>21</a:t>
            </a:fld>
            <a:endParaRPr lang="en-US"/>
          </a:p>
        </p:txBody>
      </p:sp>
    </p:spTree>
    <p:extLst>
      <p:ext uri="{BB962C8B-B14F-4D97-AF65-F5344CB8AC3E}">
        <p14:creationId xmlns:p14="http://schemas.microsoft.com/office/powerpoint/2010/main" val="1231926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kern="1200" dirty="0">
                <a:solidFill>
                  <a:schemeClr val="tx1"/>
                </a:solidFill>
                <a:effectLst/>
                <a:latin typeface="+mn-lt"/>
                <a:ea typeface="+mn-ea"/>
                <a:cs typeface="+mn-cs"/>
              </a:rPr>
              <a:t>We have seen how businesses of all industries, including the utilities, are gathering data at exponential rates.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data is likely to be stored in a database.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Often, for a variety of reasons, the type of database used is a relational database.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language that relational databases speak is SQL. </a:t>
            </a:r>
          </a:p>
          <a:p>
            <a:pPr marL="0" indent="0">
              <a:buFont typeface="Arial" panose="020B0604020202020204" pitchFamily="34" charset="0"/>
              <a:buNone/>
            </a:pPr>
            <a:endParaRPr lang="en-US" sz="1200" b="0" kern="1200" dirty="0">
              <a:solidFill>
                <a:schemeClr val="tx1"/>
              </a:solidFill>
              <a:effectLst/>
              <a:latin typeface="+mn-lt"/>
              <a:ea typeface="+mn-ea"/>
              <a:cs typeface="+mn-cs"/>
            </a:endParaRPr>
          </a:p>
          <a:p>
            <a:pPr marL="0" indent="0">
              <a:buFont typeface="Arial" panose="020B0604020202020204" pitchFamily="34" charset="0"/>
              <a:buNone/>
            </a:pPr>
            <a:r>
              <a:rPr lang="en-US" sz="1200" b="0" kern="1200" dirty="0">
                <a:solidFill>
                  <a:schemeClr val="tx1"/>
                </a:solidFill>
                <a:effectLst/>
                <a:latin typeface="+mn-lt"/>
                <a:ea typeface="+mn-ea"/>
                <a:cs typeface="+mn-cs"/>
              </a:rPr>
              <a:t>Knowing SQL allows you to access, modify, explore and summarize data right where it lives. </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(Large volumes of data can make using tools like Excel and Access impractical; using another programming languages like Python has some benefits, but requires additional overhead.)</a:t>
            </a:r>
          </a:p>
          <a:p>
            <a:pPr marL="0" indent="0">
              <a:buFont typeface="Arial" panose="020B0604020202020204" pitchFamily="34" charset="0"/>
              <a:buNone/>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a:solidFill>
                  <a:schemeClr val="tx1"/>
                </a:solidFill>
                <a:effectLst/>
                <a:latin typeface="+mn-lt"/>
                <a:ea typeface="+mn-ea"/>
                <a:cs typeface="+mn-cs"/>
              </a:rPr>
              <a:t>I think it’s worth underscoring how important the skill of SQL is to own.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According to the 2021 </a:t>
            </a:r>
            <a:r>
              <a:rPr lang="en-US" sz="1200" b="0" kern="1200" dirty="0" err="1">
                <a:solidFill>
                  <a:schemeClr val="tx1"/>
                </a:solidFill>
                <a:effectLst/>
                <a:latin typeface="+mn-lt"/>
                <a:ea typeface="+mn-ea"/>
                <a:cs typeface="+mn-cs"/>
              </a:rPr>
              <a:t>StackOverflow</a:t>
            </a:r>
            <a:r>
              <a:rPr lang="en-US" sz="1200" b="0" kern="1200" dirty="0">
                <a:solidFill>
                  <a:schemeClr val="tx1"/>
                </a:solidFill>
                <a:effectLst/>
                <a:latin typeface="+mn-lt"/>
                <a:ea typeface="+mn-ea"/>
                <a:cs typeface="+mn-cs"/>
              </a:rPr>
              <a:t> Developer Survey (https://</a:t>
            </a:r>
            <a:r>
              <a:rPr lang="en-US" sz="1200" b="0" kern="1200" dirty="0" err="1">
                <a:solidFill>
                  <a:schemeClr val="tx1"/>
                </a:solidFill>
                <a:effectLst/>
                <a:latin typeface="+mn-lt"/>
                <a:ea typeface="+mn-ea"/>
                <a:cs typeface="+mn-cs"/>
              </a:rPr>
              <a:t>insights.stackoverflow.com</a:t>
            </a:r>
            <a:r>
              <a:rPr lang="en-US" sz="1200" b="0" kern="1200" dirty="0">
                <a:solidFill>
                  <a:schemeClr val="tx1"/>
                </a:solidFill>
                <a:effectLst/>
                <a:latin typeface="+mn-lt"/>
                <a:ea typeface="+mn-ea"/>
                <a:cs typeface="+mn-cs"/>
              </a:rPr>
              <a:t>/survey/2021#overview), SQL is the fourth most used programming language (practically tied with Python for third place).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Only </a:t>
            </a:r>
            <a:r>
              <a:rPr lang="en-US" sz="1200" b="0" kern="1200" dirty="0" err="1">
                <a:solidFill>
                  <a:schemeClr val="tx1"/>
                </a:solidFill>
                <a:effectLst/>
                <a:latin typeface="+mn-lt"/>
                <a:ea typeface="+mn-ea"/>
                <a:cs typeface="+mn-cs"/>
              </a:rPr>
              <a:t>Javascript</a:t>
            </a:r>
            <a:r>
              <a:rPr lang="en-US" sz="1200" b="0" kern="1200" dirty="0">
                <a:solidFill>
                  <a:schemeClr val="tx1"/>
                </a:solidFill>
                <a:effectLst/>
                <a:latin typeface="+mn-lt"/>
                <a:ea typeface="+mn-ea"/>
                <a:cs typeface="+mn-cs"/>
              </a:rPr>
              <a:t> and the HTML/CSS stack are ranked higher.</a:t>
            </a:r>
            <a:endParaRPr lang="en-US" b="1" dirty="0"/>
          </a:p>
          <a:p>
            <a:pPr marL="0" indent="0">
              <a:buFont typeface="Arial" panose="020B0604020202020204" pitchFamily="34" charset="0"/>
              <a:buNone/>
            </a:pPr>
            <a:endParaRPr lang="en-US" sz="1200" b="0" kern="1200" dirty="0">
              <a:solidFill>
                <a:schemeClr val="tx1"/>
              </a:solidFill>
              <a:effectLst/>
              <a:latin typeface="+mn-lt"/>
              <a:ea typeface="+mn-ea"/>
              <a:cs typeface="+mn-cs"/>
            </a:endParaRPr>
          </a:p>
          <a:p>
            <a:pPr marL="0" indent="0">
              <a:buFont typeface="Arial" panose="020B0604020202020204" pitchFamily="34" charset="0"/>
              <a:buNone/>
            </a:pPr>
            <a:r>
              <a:rPr lang="en-US" sz="1200" b="0" kern="1200" dirty="0">
                <a:solidFill>
                  <a:schemeClr val="tx1"/>
                </a:solidFill>
                <a:effectLst/>
                <a:latin typeface="+mn-lt"/>
                <a:ea typeface="+mn-ea"/>
                <a:cs typeface="+mn-cs"/>
              </a:rPr>
              <a:t>One misperception about SQL is that it is strictly an IT skill and therefore only applicable to technology (not business) professionals. In today’s data environment, business people, managers, IT professionals, analysts and engineers can all benefit from adding SQL to their tool kit. </a:t>
            </a:r>
          </a:p>
          <a:p>
            <a:pPr marL="0" indent="0">
              <a:buFont typeface="Arial" panose="020B0604020202020204" pitchFamily="34" charset="0"/>
              <a:buNone/>
            </a:pP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87AC8F6-2D91-D04D-847D-EC47DD867C9E}" type="slidenum">
              <a:rPr lang="en-US" smtClean="0"/>
              <a:t>3</a:t>
            </a:fld>
            <a:endParaRPr lang="en-US"/>
          </a:p>
        </p:txBody>
      </p:sp>
    </p:spTree>
    <p:extLst>
      <p:ext uri="{BB962C8B-B14F-4D97-AF65-F5344CB8AC3E}">
        <p14:creationId xmlns:p14="http://schemas.microsoft.com/office/powerpoint/2010/main" val="606331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will want to limit the rows a query returns to only those in which one or more columns meet certain criteria. For this, use the WHERE clause. </a:t>
            </a:r>
          </a:p>
          <a:p>
            <a:endParaRPr lang="en-US" dirty="0"/>
          </a:p>
          <a:p>
            <a:r>
              <a:rPr lang="en-US" dirty="0"/>
              <a:t>The </a:t>
            </a:r>
            <a:r>
              <a:rPr lang="en-US" dirty="0">
                <a:latin typeface="Consolas" panose="020B0609020204030204" pitchFamily="49" charset="0"/>
                <a:cs typeface="Consolas" panose="020B0609020204030204" pitchFamily="49" charset="0"/>
              </a:rPr>
              <a:t>WHERE</a:t>
            </a:r>
            <a:r>
              <a:rPr lang="en-US" dirty="0"/>
              <a:t> keyword allows you to find rows that match a specific value, range of values, or multiple values based on criteria supplied via an operator.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a:latin typeface="Consolas" panose="020B0609020204030204" pitchFamily="49" charset="0"/>
                <a:cs typeface="Consolas" panose="020B0609020204030204" pitchFamily="49" charset="0"/>
              </a:rPr>
              <a:t>WHERE</a:t>
            </a:r>
            <a:r>
              <a:rPr lang="en-US" dirty="0"/>
              <a:t> clause contains a logical expression against which each row in the table is evaluated. If a row meets the criteria in the expression, then it becomes a part of the result table. </a:t>
            </a:r>
          </a:p>
          <a:p>
            <a:endParaRPr lang="en-US" dirty="0"/>
          </a:p>
        </p:txBody>
      </p:sp>
      <p:sp>
        <p:nvSpPr>
          <p:cNvPr id="4" name="Slide Number Placeholder 3"/>
          <p:cNvSpPr>
            <a:spLocks noGrp="1"/>
          </p:cNvSpPr>
          <p:nvPr>
            <p:ph type="sldNum" sz="quarter" idx="5"/>
          </p:nvPr>
        </p:nvSpPr>
        <p:spPr/>
        <p:txBody>
          <a:bodyPr/>
          <a:lstStyle/>
          <a:p>
            <a:fld id="{6F85E814-1B83-9A4B-A3F0-B375DEEB26E1}" type="slidenum">
              <a:rPr lang="en-US" smtClean="0"/>
              <a:t>23</a:t>
            </a:fld>
            <a:endParaRPr lang="en-US"/>
          </a:p>
        </p:txBody>
      </p:sp>
    </p:spTree>
    <p:extLst>
      <p:ext uri="{BB962C8B-B14F-4D97-AF65-F5344CB8AC3E}">
        <p14:creationId xmlns:p14="http://schemas.microsoft.com/office/powerpoint/2010/main" val="203852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operators are fairly straightforward. Where the criteria evaluate to TRUE, the row is included in the result table. Conversely, where the criteria evaluates to FALSE, the row is excluded from the result table. </a:t>
            </a:r>
          </a:p>
          <a:p>
            <a:endParaRPr lang="en-US" dirty="0"/>
          </a:p>
          <a:p>
            <a:r>
              <a:rPr lang="en-US" dirty="0"/>
              <a:t>Take the first row – the ”equal to” operator as an example. If the value in col1 for a given row is equal to 25, then the row meets the criteria and is INCLUDED in the result table.</a:t>
            </a:r>
          </a:p>
          <a:p>
            <a:endParaRPr lang="en-US" dirty="0"/>
          </a:p>
          <a:p>
            <a:r>
              <a:rPr lang="en-US" dirty="0"/>
              <a:t>Let’s take a closer look at a few of these.</a:t>
            </a:r>
          </a:p>
        </p:txBody>
      </p:sp>
      <p:sp>
        <p:nvSpPr>
          <p:cNvPr id="4" name="Slide Number Placeholder 3"/>
          <p:cNvSpPr>
            <a:spLocks noGrp="1"/>
          </p:cNvSpPr>
          <p:nvPr>
            <p:ph type="sldNum" sz="quarter" idx="5"/>
          </p:nvPr>
        </p:nvSpPr>
        <p:spPr/>
        <p:txBody>
          <a:bodyPr/>
          <a:lstStyle/>
          <a:p>
            <a:fld id="{C87AC8F6-2D91-D04D-847D-EC47DD867C9E}" type="slidenum">
              <a:rPr lang="en-US" smtClean="0"/>
              <a:t>24</a:t>
            </a:fld>
            <a:endParaRPr lang="en-US"/>
          </a:p>
        </p:txBody>
      </p:sp>
    </p:spTree>
    <p:extLst>
      <p:ext uri="{BB962C8B-B14F-4D97-AF65-F5344CB8AC3E}">
        <p14:creationId xmlns:p14="http://schemas.microsoft.com/office/powerpoint/2010/main" val="2168091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NULL is a special value that indicates missing or unknown.</a:t>
            </a:r>
          </a:p>
          <a:p>
            <a:endParaRPr lang="en-US" dirty="0"/>
          </a:p>
          <a:p>
            <a:r>
              <a:rPr lang="en-US" dirty="0"/>
              <a:t>Comparison operators return FALSE when NULL is included in the statement. Think about it like this: Is a real value in a column equal to an unknown value? We don’t know. So FALSE is always returned in this case.</a:t>
            </a:r>
          </a:p>
          <a:p>
            <a:endParaRPr lang="en-US" dirty="0"/>
          </a:p>
          <a:p>
            <a:r>
              <a:rPr lang="en-US" dirty="0"/>
              <a:t>In the query listed, 0 is returned since no values meet the condition. </a:t>
            </a:r>
          </a:p>
          <a:p>
            <a:endParaRPr lang="en-US" dirty="0"/>
          </a:p>
          <a:p>
            <a:r>
              <a:rPr lang="en-US" dirty="0"/>
              <a:t>To determine if a value is NULL, use the special operators IS NULL and IS NOT NULL.</a:t>
            </a:r>
          </a:p>
          <a:p>
            <a:endParaRPr lang="en-US" dirty="0"/>
          </a:p>
          <a:p>
            <a:r>
              <a:rPr lang="en-US" dirty="0"/>
              <a:t>NULL values solve an important problem, which is how to represent missing or unknown values. Consider alternatives to this solution:</a:t>
            </a:r>
          </a:p>
          <a:p>
            <a:pPr marL="171450" indent="-171450">
              <a:buFont typeface="Arial" panose="020B0604020202020204" pitchFamily="34" charset="0"/>
              <a:buChar char="•"/>
            </a:pPr>
            <a:r>
              <a:rPr lang="en-US" dirty="0"/>
              <a:t>Using a non-sensical value like -999 or 0 -&gt; the DB treats these as regular values, so calculations (summations, averages, etc.) are incorrect. </a:t>
            </a:r>
          </a:p>
          <a:p>
            <a:pPr marL="171450" indent="-171450">
              <a:buFont typeface="Arial" panose="020B0604020202020204" pitchFamily="34" charset="0"/>
              <a:buChar char="•"/>
            </a:pPr>
            <a:r>
              <a:rPr lang="en-US" dirty="0"/>
              <a:t>Use of flags indicating whether or not a value is NULL -&gt; simple calculations require cumbersome queries, e.g. (CASE WHEN </a:t>
            </a:r>
            <a:r>
              <a:rPr lang="en-US" dirty="0" err="1"/>
              <a:t>a_flag</a:t>
            </a:r>
            <a:r>
              <a:rPr lang="en-US" dirty="0"/>
              <a:t> = 1 AND </a:t>
            </a:r>
            <a:r>
              <a:rPr lang="en-US" dirty="0" err="1"/>
              <a:t>b_flag</a:t>
            </a:r>
            <a:r>
              <a:rPr lang="en-US" dirty="0"/>
              <a:t> = 1 THEN A + B END) instead of simply A + B</a:t>
            </a:r>
          </a:p>
        </p:txBody>
      </p:sp>
      <p:sp>
        <p:nvSpPr>
          <p:cNvPr id="4" name="Slide Number Placeholder 3"/>
          <p:cNvSpPr>
            <a:spLocks noGrp="1"/>
          </p:cNvSpPr>
          <p:nvPr>
            <p:ph type="sldNum" sz="quarter" idx="5"/>
          </p:nvPr>
        </p:nvSpPr>
        <p:spPr/>
        <p:txBody>
          <a:bodyPr/>
          <a:lstStyle/>
          <a:p>
            <a:fld id="{C87AC8F6-2D91-D04D-847D-EC47DD867C9E}" type="slidenum">
              <a:rPr lang="en-US" smtClean="0"/>
              <a:t>25</a:t>
            </a:fld>
            <a:endParaRPr lang="en-US"/>
          </a:p>
        </p:txBody>
      </p:sp>
    </p:spTree>
    <p:extLst>
      <p:ext uri="{BB962C8B-B14F-4D97-AF65-F5344CB8AC3E}">
        <p14:creationId xmlns:p14="http://schemas.microsoft.com/office/powerpoint/2010/main" val="31866166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specify more than one condition in a WHERE clause, use the AND and OR operators.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a:t>
            </a:r>
            <a:r>
              <a:rPr lang="en-US" dirty="0" err="1"/>
              <a:t>station_data</a:t>
            </a:r>
            <a:r>
              <a:rPr lang="en-US" dirty="0"/>
              <a:t> WHERE rain = 1 AND temperature &lt;= 32 OR </a:t>
            </a:r>
            <a:r>
              <a:rPr lang="en-US" dirty="0" err="1"/>
              <a:t>snow_depth</a:t>
            </a:r>
            <a:r>
              <a:rPr lang="en-US" dirty="0"/>
              <a:t> &gt; 0;</a:t>
            </a:r>
          </a:p>
          <a:p>
            <a:endParaRPr lang="en-US" dirty="0"/>
          </a:p>
        </p:txBody>
      </p:sp>
      <p:sp>
        <p:nvSpPr>
          <p:cNvPr id="4" name="Slide Number Placeholder 3"/>
          <p:cNvSpPr>
            <a:spLocks noGrp="1"/>
          </p:cNvSpPr>
          <p:nvPr>
            <p:ph type="sldNum" sz="quarter" idx="5"/>
          </p:nvPr>
        </p:nvSpPr>
        <p:spPr/>
        <p:txBody>
          <a:bodyPr/>
          <a:lstStyle/>
          <a:p>
            <a:fld id="{6F85E814-1B83-9A4B-A3F0-B375DEEB26E1}" type="slidenum">
              <a:rPr lang="en-US" smtClean="0"/>
              <a:t>26</a:t>
            </a:fld>
            <a:endParaRPr lang="en-US"/>
          </a:p>
        </p:txBody>
      </p:sp>
    </p:spTree>
    <p:extLst>
      <p:ext uri="{BB962C8B-B14F-4D97-AF65-F5344CB8AC3E}">
        <p14:creationId xmlns:p14="http://schemas.microsoft.com/office/powerpoint/2010/main" val="19495933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When specifying more than two conditions in the WHERE clause, it is good practice to group conditions that work together…take a look at the example on the slide.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SQL interpreter could derail quickly and incorrectly interpret that we are looking for rain AND another condition where either the temperature is below 32 OR the snow depth is greater than 0. The semantics are not clear, and in more complicated SQL this could confuse not only people but also the machine.</a:t>
            </a:r>
          </a:p>
          <a:p>
            <a:pPr fontAlgn="base"/>
            <a:r>
              <a:rPr lang="en-US" sz="1200" b="0" i="0" kern="1200" dirty="0">
                <a:solidFill>
                  <a:schemeClr val="tx1"/>
                </a:solidFill>
                <a:effectLst/>
                <a:latin typeface="+mn-lt"/>
                <a:ea typeface="+mn-ea"/>
                <a:cs typeface="+mn-cs"/>
              </a:rPr>
              <a:t>This is why it is better to explicitly group conditions in parentheses:</a:t>
            </a:r>
          </a:p>
          <a:p>
            <a:r>
              <a:rPr lang="en-US" dirty="0"/>
              <a:t>SELECT * FROM </a:t>
            </a:r>
            <a:r>
              <a:rPr lang="en-US" dirty="0" err="1"/>
              <a:t>station_data</a:t>
            </a:r>
            <a:r>
              <a:rPr lang="en-US" dirty="0"/>
              <a:t> WHERE (rain = 1 AND temperature &lt;= 32) OR </a:t>
            </a:r>
            <a:r>
              <a:rPr lang="en-US" dirty="0" err="1"/>
              <a:t>snow_depth</a:t>
            </a:r>
            <a:r>
              <a:rPr lang="en-US" dirty="0"/>
              <a:t> &gt; 0</a:t>
            </a:r>
          </a:p>
        </p:txBody>
      </p:sp>
      <p:sp>
        <p:nvSpPr>
          <p:cNvPr id="4" name="Slide Number Placeholder 3"/>
          <p:cNvSpPr>
            <a:spLocks noGrp="1"/>
          </p:cNvSpPr>
          <p:nvPr>
            <p:ph type="sldNum" sz="quarter" idx="5"/>
          </p:nvPr>
        </p:nvSpPr>
        <p:spPr/>
        <p:txBody>
          <a:bodyPr/>
          <a:lstStyle/>
          <a:p>
            <a:fld id="{6F85E814-1B83-9A4B-A3F0-B375DEEB26E1}" type="slidenum">
              <a:rPr lang="en-US" smtClean="0"/>
              <a:t>27</a:t>
            </a:fld>
            <a:endParaRPr lang="en-US"/>
          </a:p>
        </p:txBody>
      </p:sp>
    </p:spTree>
    <p:extLst>
      <p:ext uri="{BB962C8B-B14F-4D97-AF65-F5344CB8AC3E}">
        <p14:creationId xmlns:p14="http://schemas.microsoft.com/office/powerpoint/2010/main" val="1227782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Functionality for dates and times in SQL varies greatly between database platforms. You will need to learn the date/time syntax for your specific database platform. We’ll cover some common date and time tasks as implemented by SQLite.</a:t>
            </a:r>
          </a:p>
          <a:p>
            <a:endParaRPr lang="en-US" dirty="0"/>
          </a:p>
          <a:p>
            <a:r>
              <a:rPr lang="en-US" dirty="0"/>
              <a:t>When working with dates, it is simplest to store them in the string format YYYYMM-DD as most database platforms inherently understand this format (technically called the ISO8601 format). A four-digit year comes first, following by a two-digit month, and a two-digit day, each separated by a dash (e.g., 2015-06-17). Formatting your date strings like this allows you avoid performing explicit conversions.</a:t>
            </a:r>
          </a:p>
          <a:p>
            <a:endParaRPr lang="en-US" dirty="0"/>
          </a:p>
          <a:p>
            <a:r>
              <a:rPr lang="en-US" dirty="0"/>
              <a:t>When running a query, any string in the 'YYYY-MM-DD' date format will be interpreted as a date. This means you can do chronological tasks like comparing one date to another date:</a:t>
            </a:r>
          </a:p>
          <a:p>
            <a:endParaRPr lang="en-US" dirty="0"/>
          </a:p>
          <a:p>
            <a:endParaRPr lang="en-US" dirty="0"/>
          </a:p>
        </p:txBody>
      </p:sp>
      <p:sp>
        <p:nvSpPr>
          <p:cNvPr id="4" name="Slide Number Placeholder 3"/>
          <p:cNvSpPr>
            <a:spLocks noGrp="1"/>
          </p:cNvSpPr>
          <p:nvPr>
            <p:ph type="sldNum" sz="quarter" idx="5"/>
          </p:nvPr>
        </p:nvSpPr>
        <p:spPr/>
        <p:txBody>
          <a:bodyPr/>
          <a:lstStyle/>
          <a:p>
            <a:fld id="{6F85E814-1B83-9A4B-A3F0-B375DEEB26E1}" type="slidenum">
              <a:rPr lang="en-US" smtClean="0"/>
              <a:t>28</a:t>
            </a:fld>
            <a:endParaRPr lang="en-US"/>
          </a:p>
        </p:txBody>
      </p:sp>
    </p:spTree>
    <p:extLst>
      <p:ext uri="{BB962C8B-B14F-4D97-AF65-F5344CB8AC3E}">
        <p14:creationId xmlns:p14="http://schemas.microsoft.com/office/powerpoint/2010/main" val="267553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also has a typical format, which is HH:MM:SS (this also is ISO8601 standard). HH is a two-digit military format of hours, MM is a two-digit format of minutes, and SS is a two-digit format of seconds . The separator is a colon. If you format times </a:t>
            </a:r>
            <a:r>
              <a:rPr lang="en-US" dirty="0" err="1"/>
              <a:t>likethis</a:t>
            </a:r>
            <a:r>
              <a:rPr lang="en-US" dirty="0"/>
              <a:t>, the strings will always be interpreted as time values.</a:t>
            </a:r>
          </a:p>
          <a:p>
            <a:endParaRPr lang="en-US" dirty="0"/>
          </a:p>
          <a:p>
            <a:r>
              <a:rPr lang="en-US" dirty="0"/>
              <a:t>The 'now' string also works with the TIME() function to get the current time. Note that the time returned should be in Universal Coordinated Time (UTC).</a:t>
            </a:r>
          </a:p>
          <a:p>
            <a:endParaRPr lang="en-US" dirty="0"/>
          </a:p>
          <a:p>
            <a:r>
              <a:rPr lang="en-US" dirty="0"/>
              <a:t>You can have a date that also has a time value. Reasonably, the standard string format is the date and time formats concatenated together, separated by a space: ‘YYYYMM-DD HH:MM:SS’. SQLite will recognize a string in this format to be a date/time value.</a:t>
            </a:r>
          </a:p>
          <a:p>
            <a:endParaRPr lang="en-US" dirty="0"/>
          </a:p>
          <a:p>
            <a:r>
              <a:rPr lang="en-US" dirty="0"/>
              <a:t>All the rules from the DATE() and TIME() functions can apply to the DATETIME() function. You can use 'now', transformations, and any other chronological operations we have learned. For instance, you can subtract a day from a date/time value and add three hours: SELECT DATETIME('2015-12-13 16:04:11','-1 day','+3 hour') There are several other functions and features for working with dates and time in SQLite, including converting dates into alternative formats and compensating for times zones. There is also support for Unix time and the Julian day number system. </a:t>
            </a:r>
          </a:p>
          <a:p>
            <a:endParaRPr lang="en-US" dirty="0"/>
          </a:p>
          <a:p>
            <a:r>
              <a:rPr lang="en-US" dirty="0"/>
              <a:t>Visit the docs for comprehensive functionality.</a:t>
            </a:r>
          </a:p>
        </p:txBody>
      </p:sp>
      <p:sp>
        <p:nvSpPr>
          <p:cNvPr id="4" name="Slide Number Placeholder 3"/>
          <p:cNvSpPr>
            <a:spLocks noGrp="1"/>
          </p:cNvSpPr>
          <p:nvPr>
            <p:ph type="sldNum" sz="quarter" idx="5"/>
          </p:nvPr>
        </p:nvSpPr>
        <p:spPr/>
        <p:txBody>
          <a:bodyPr/>
          <a:lstStyle/>
          <a:p>
            <a:fld id="{6F85E814-1B83-9A4B-A3F0-B375DEEB26E1}" type="slidenum">
              <a:rPr lang="en-US" smtClean="0"/>
              <a:t>29</a:t>
            </a:fld>
            <a:endParaRPr lang="en-US"/>
          </a:p>
        </p:txBody>
      </p:sp>
    </p:spTree>
    <p:extLst>
      <p:ext uri="{BB962C8B-B14F-4D97-AF65-F5344CB8AC3E}">
        <p14:creationId xmlns:p14="http://schemas.microsoft.com/office/powerpoint/2010/main" val="276787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functions?</a:t>
            </a:r>
          </a:p>
          <a:p>
            <a:pPr marL="171450" indent="-171450">
              <a:buFont typeface="Arial" panose="020B0604020202020204" pitchFamily="34" charset="0"/>
              <a:buChar char="•"/>
            </a:pPr>
            <a:r>
              <a:rPr lang="en-US" dirty="0"/>
              <a:t>Sub-program with a name</a:t>
            </a:r>
          </a:p>
          <a:p>
            <a:pPr marL="171450" indent="-171450">
              <a:buFont typeface="Arial" panose="020B0604020202020204" pitchFamily="34" charset="0"/>
              <a:buChar char="•"/>
            </a:pPr>
            <a:r>
              <a:rPr lang="en-US" dirty="0"/>
              <a:t>Takes some input (columns, scalar values)</a:t>
            </a:r>
          </a:p>
          <a:p>
            <a:pPr marL="171450" indent="-171450">
              <a:buFont typeface="Arial" panose="020B0604020202020204" pitchFamily="34" charset="0"/>
              <a:buChar char="•"/>
            </a:pPr>
            <a:r>
              <a:rPr lang="en-US" dirty="0"/>
              <a:t>Performs some action</a:t>
            </a:r>
          </a:p>
          <a:p>
            <a:pPr marL="171450" indent="-171450">
              <a:buFont typeface="Arial" panose="020B0604020202020204" pitchFamily="34" charset="0"/>
              <a:buChar char="•"/>
            </a:pPr>
            <a:r>
              <a:rPr lang="en-US" dirty="0"/>
              <a:t>Returns an output</a:t>
            </a:r>
          </a:p>
          <a:p>
            <a:endParaRPr lang="en-US" dirty="0"/>
          </a:p>
          <a:p>
            <a:r>
              <a:rPr lang="en-US" dirty="0"/>
              <a:t>Aggregate functions combine values from multiple rows and return a single result based on an operation on those values. For example, you might return the average of values with the AVG() function, which is one of many aggregate functions in SQL. Common examples include count, min, max, and sum. </a:t>
            </a:r>
          </a:p>
          <a:p>
            <a:endParaRPr lang="en-US" dirty="0"/>
          </a:p>
          <a:p>
            <a:r>
              <a:rPr lang="en-US" dirty="0"/>
              <a:t>The general form is at the bottom of the slide. </a:t>
            </a:r>
          </a:p>
        </p:txBody>
      </p:sp>
      <p:sp>
        <p:nvSpPr>
          <p:cNvPr id="4" name="Slide Number Placeholder 3"/>
          <p:cNvSpPr>
            <a:spLocks noGrp="1"/>
          </p:cNvSpPr>
          <p:nvPr>
            <p:ph type="sldNum" sz="quarter" idx="5"/>
          </p:nvPr>
        </p:nvSpPr>
        <p:spPr/>
        <p:txBody>
          <a:bodyPr/>
          <a:lstStyle/>
          <a:p>
            <a:fld id="{6F85E814-1B83-9A4B-A3F0-B375DEEB26E1}" type="slidenum">
              <a:rPr lang="en-US" smtClean="0"/>
              <a:t>30</a:t>
            </a:fld>
            <a:endParaRPr lang="en-US"/>
          </a:p>
        </p:txBody>
      </p:sp>
    </p:spTree>
    <p:extLst>
      <p:ext uri="{BB962C8B-B14F-4D97-AF65-F5344CB8AC3E}">
        <p14:creationId xmlns:p14="http://schemas.microsoft.com/office/powerpoint/2010/main" val="17609524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Tthe</a:t>
            </a:r>
            <a:r>
              <a:rPr lang="en-US" dirty="0"/>
              <a:t> simplest aggregation: count the number of records in a table. The COUNT(*) means to count the records. We can also use this in combination with other SQL operations, like WHERE.</a:t>
            </a:r>
          </a:p>
          <a:p>
            <a:endParaRPr lang="en-US" dirty="0"/>
          </a:p>
          <a:p>
            <a:r>
              <a:rPr lang="en-US" dirty="0"/>
              <a:t>The query on the right shows SQL syntax with the count function. Here we supply an asterisk or wildcard as input, which returns the number of table rows regardless of whether they include NULLs.</a:t>
            </a:r>
          </a:p>
          <a:p>
            <a:endParaRPr lang="en-US" dirty="0"/>
          </a:p>
          <a:p>
            <a:r>
              <a:rPr lang="en-US" dirty="0"/>
              <a:t>To return the number of rows in a specific column that contain values, we supply the name of the column as input rather than the wildcard. </a:t>
            </a:r>
          </a:p>
          <a:p>
            <a:endParaRPr lang="en-US" dirty="0"/>
          </a:p>
          <a:p>
            <a:r>
              <a:rPr lang="en-US" dirty="0"/>
              <a:t>If we want to see the cardinality within a column – that is the number of distinct values – add the keyword DISTINCT.</a:t>
            </a:r>
          </a:p>
          <a:p>
            <a:endParaRPr lang="en-US" dirty="0"/>
          </a:p>
        </p:txBody>
      </p:sp>
      <p:sp>
        <p:nvSpPr>
          <p:cNvPr id="4" name="Slide Number Placeholder 3"/>
          <p:cNvSpPr>
            <a:spLocks noGrp="1"/>
          </p:cNvSpPr>
          <p:nvPr>
            <p:ph type="sldNum" sz="quarter" idx="5"/>
          </p:nvPr>
        </p:nvSpPr>
        <p:spPr/>
        <p:txBody>
          <a:bodyPr/>
          <a:lstStyle/>
          <a:p>
            <a:fld id="{C87AC8F6-2D91-D04D-847D-EC47DD867C9E}" type="slidenum">
              <a:rPr lang="en-US" smtClean="0"/>
              <a:t>31</a:t>
            </a:fld>
            <a:endParaRPr lang="en-US"/>
          </a:p>
        </p:txBody>
      </p:sp>
    </p:spTree>
    <p:extLst>
      <p:ext uri="{BB962C8B-B14F-4D97-AF65-F5344CB8AC3E}">
        <p14:creationId xmlns:p14="http://schemas.microsoft.com/office/powerpoint/2010/main" val="40908806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used the COUNT(*) function to count records. But there are other </a:t>
            </a:r>
            <a:r>
              <a:rPr lang="en-US" dirty="0" err="1"/>
              <a:t>aggrega</a:t>
            </a:r>
            <a:r>
              <a:rPr lang="en-US" dirty="0"/>
              <a:t>‐ </a:t>
            </a:r>
            <a:r>
              <a:rPr lang="en-US" dirty="0" err="1"/>
              <a:t>tion</a:t>
            </a:r>
            <a:r>
              <a:rPr lang="en-US" dirty="0"/>
              <a:t> functions, including SUM(), MIN(), MAX(), and AVG(). We can use aggregation functions on a specific column to perform some sort of calculation on it.</a:t>
            </a:r>
          </a:p>
          <a:p>
            <a:endParaRPr lang="en-US" dirty="0"/>
          </a:p>
          <a:p>
            <a:r>
              <a:rPr lang="en-US" dirty="0"/>
              <a:t>Knowing the largest and smallest values within a column is useful for a couple reasons. First, it helps us get a sense of the scope of the values reported for a particular variable. Second, it allows us to check for data quality issues and unexpected values.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cs typeface="Consolas" panose="020B0609020204030204" pitchFamily="49" charset="0"/>
              </a:rPr>
              <a:t>The min and max functions work as expected: MIN() </a:t>
            </a:r>
            <a:r>
              <a:rPr lang="en-US" dirty="0"/>
              <a:t>returns the smallest value in the given column; </a:t>
            </a:r>
            <a:r>
              <a:rPr lang="en-US" dirty="0">
                <a:latin typeface="Consolas" panose="020B0609020204030204" pitchFamily="49" charset="0"/>
                <a:cs typeface="Consolas" panose="020B0609020204030204" pitchFamily="49" charset="0"/>
              </a:rPr>
              <a:t>MAX() </a:t>
            </a:r>
            <a:r>
              <a:rPr lang="en-US" dirty="0"/>
              <a:t>returns the largest value in the given column. The syntax is similar to that of the count operation.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Average and Sum work in a similar way, and we will look at some examples of those later on.</a:t>
            </a:r>
          </a:p>
          <a:p>
            <a:endParaRPr lang="en-US" dirty="0"/>
          </a:p>
        </p:txBody>
      </p:sp>
      <p:sp>
        <p:nvSpPr>
          <p:cNvPr id="4" name="Slide Number Placeholder 3"/>
          <p:cNvSpPr>
            <a:spLocks noGrp="1"/>
          </p:cNvSpPr>
          <p:nvPr>
            <p:ph type="sldNum" sz="quarter" idx="5"/>
          </p:nvPr>
        </p:nvSpPr>
        <p:spPr/>
        <p:txBody>
          <a:bodyPr/>
          <a:lstStyle/>
          <a:p>
            <a:fld id="{C87AC8F6-2D91-D04D-847D-EC47DD867C9E}" type="slidenum">
              <a:rPr lang="en-US" smtClean="0"/>
              <a:t>32</a:t>
            </a:fld>
            <a:endParaRPr lang="en-US"/>
          </a:p>
        </p:txBody>
      </p:sp>
    </p:spTree>
    <p:extLst>
      <p:ext uri="{BB962C8B-B14F-4D97-AF65-F5344CB8AC3E}">
        <p14:creationId xmlns:p14="http://schemas.microsoft.com/office/powerpoint/2010/main" val="4042337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Broadly speaking a database is anything that collects and organizes data. Examples include</a:t>
            </a:r>
          </a:p>
          <a:p>
            <a:pPr marL="171450" indent="-171450">
              <a:buFont typeface="Arial" panose="020B0604020202020204" pitchFamily="34" charset="0"/>
              <a:buChar char="•"/>
            </a:pPr>
            <a:r>
              <a:rPr lang="en-US" dirty="0"/>
              <a:t>Spreadsheets</a:t>
            </a:r>
          </a:p>
          <a:p>
            <a:pPr marL="171450" indent="-171450">
              <a:buFont typeface="Arial" panose="020B0604020202020204" pitchFamily="34" charset="0"/>
              <a:buChar char="•"/>
            </a:pPr>
            <a:r>
              <a:rPr lang="en-US" dirty="0"/>
              <a:t>Text files</a:t>
            </a:r>
          </a:p>
          <a:p>
            <a:pPr marL="171450" indent="-171450">
              <a:buFont typeface="Arial" panose="020B0604020202020204" pitchFamily="34" charset="0"/>
              <a:buChar char="•"/>
            </a:pPr>
            <a:r>
              <a:rPr lang="en-US" dirty="0"/>
              <a:t>File cabinets with organized documents</a:t>
            </a:r>
          </a:p>
          <a:p>
            <a:endParaRPr lang="en-US" dirty="0"/>
          </a:p>
          <a:p>
            <a:r>
              <a:rPr lang="en-US" dirty="0"/>
              <a:t>Usually when someone in the workplace references a database they are referring to a virtual database, including a relational database or a NoSQL database. We will be spending most of our time on relational databases in this training.</a:t>
            </a:r>
          </a:p>
          <a:p>
            <a:endParaRPr lang="en-US" dirty="0"/>
          </a:p>
          <a:p>
            <a:r>
              <a:rPr lang="en-US" dirty="0"/>
              <a:t>NoSQL is an umbrella term that includes the following type of databases:</a:t>
            </a:r>
          </a:p>
          <a:p>
            <a:pPr marL="171450" indent="-171450">
              <a:buFont typeface="Arial" panose="020B0604020202020204" pitchFamily="34" charset="0"/>
              <a:buChar char="•"/>
            </a:pPr>
            <a:r>
              <a:rPr lang="en-US" dirty="0"/>
              <a:t>Document databases</a:t>
            </a:r>
          </a:p>
          <a:p>
            <a:pPr marL="171450" indent="-171450">
              <a:buFont typeface="Arial" panose="020B0604020202020204" pitchFamily="34" charset="0"/>
              <a:buChar char="•"/>
            </a:pPr>
            <a:r>
              <a:rPr lang="en-US" dirty="0"/>
              <a:t>Key-value stores</a:t>
            </a:r>
          </a:p>
          <a:p>
            <a:pPr marL="171450" indent="-171450">
              <a:buFont typeface="Arial" panose="020B0604020202020204" pitchFamily="34" charset="0"/>
              <a:buChar char="•"/>
            </a:pPr>
            <a:r>
              <a:rPr lang="en-US" dirty="0"/>
              <a:t>Column oriented databases</a:t>
            </a:r>
          </a:p>
          <a:p>
            <a:pPr marL="171450" indent="-171450">
              <a:buFont typeface="Arial" panose="020B0604020202020204" pitchFamily="34" charset="0"/>
              <a:buChar char="•"/>
            </a:pPr>
            <a:r>
              <a:rPr lang="en-US" dirty="0"/>
              <a:t>Graph databases</a:t>
            </a:r>
          </a:p>
        </p:txBody>
      </p:sp>
      <p:sp>
        <p:nvSpPr>
          <p:cNvPr id="4" name="Slide Number Placeholder 3"/>
          <p:cNvSpPr>
            <a:spLocks noGrp="1"/>
          </p:cNvSpPr>
          <p:nvPr>
            <p:ph type="sldNum" sz="quarter" idx="5"/>
          </p:nvPr>
        </p:nvSpPr>
        <p:spPr/>
        <p:txBody>
          <a:bodyPr/>
          <a:lstStyle/>
          <a:p>
            <a:fld id="{6F85E814-1B83-9A4B-A3F0-B375DEEB26E1}" type="slidenum">
              <a:rPr lang="en-US" smtClean="0"/>
              <a:t>4</a:t>
            </a:fld>
            <a:endParaRPr lang="en-US"/>
          </a:p>
        </p:txBody>
      </p:sp>
    </p:spTree>
    <p:extLst>
      <p:ext uri="{BB962C8B-B14F-4D97-AF65-F5344CB8AC3E}">
        <p14:creationId xmlns:p14="http://schemas.microsoft.com/office/powerpoint/2010/main" val="8570192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query given on the right asks for the values in the source column, and a count for each distinct value.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onsolas" panose="020B0609020204030204" pitchFamily="49" charset="0"/>
              </a:rPr>
              <a:t>When individual columns are included with aggregate functions in the </a:t>
            </a:r>
            <a:r>
              <a:rPr lang="en-US" dirty="0">
                <a:latin typeface="Consolas" panose="020B0609020204030204" pitchFamily="49" charset="0"/>
                <a:cs typeface="Consolas" panose="020B0609020204030204" pitchFamily="49" charset="0"/>
              </a:rPr>
              <a:t>SELECT</a:t>
            </a:r>
            <a:r>
              <a:rPr lang="en-US" dirty="0">
                <a:cs typeface="Consolas" panose="020B0609020204030204" pitchFamily="49" charset="0"/>
              </a:rPr>
              <a:t> clause, we must include those columns in the </a:t>
            </a:r>
            <a:r>
              <a:rPr lang="en-US" dirty="0">
                <a:latin typeface="Consolas" panose="020B0609020204030204" pitchFamily="49" charset="0"/>
                <a:cs typeface="Consolas" panose="020B0609020204030204" pitchFamily="49" charset="0"/>
              </a:rPr>
              <a:t>GROUP BY </a:t>
            </a:r>
            <a:r>
              <a:rPr lang="en-US" dirty="0">
                <a:cs typeface="Consolas" panose="020B0609020204030204" pitchFamily="49" charset="0"/>
              </a:rPr>
              <a:t>clause. We can’t group values by aggregating and have ungrouped column values in the same query.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cs typeface="Consolas" panose="020B0609020204030204" pitchFamily="49" charset="0"/>
              </a:rPr>
              <a:t>GROUP BY </a:t>
            </a:r>
            <a:r>
              <a:rPr lang="en-US" dirty="0">
                <a:cs typeface="Consolas" panose="020B0609020204030204" pitchFamily="49" charset="0"/>
              </a:rPr>
              <a:t>follows the FROM clause and includes the column name to group.</a:t>
            </a:r>
            <a:endParaRPr lang="en-US" dirty="0">
              <a:latin typeface="Consolas" panose="020B0609020204030204" pitchFamily="49" charset="0"/>
              <a:cs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C87AC8F6-2D91-D04D-847D-EC47DD867C9E}" type="slidenum">
              <a:rPr lang="en-US" smtClean="0"/>
              <a:t>33</a:t>
            </a:fld>
            <a:endParaRPr lang="en-US"/>
          </a:p>
        </p:txBody>
      </p:sp>
    </p:spTree>
    <p:extLst>
      <p:ext uri="{BB962C8B-B14F-4D97-AF65-F5344CB8AC3E}">
        <p14:creationId xmlns:p14="http://schemas.microsoft.com/office/powerpoint/2010/main" val="18051454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time to time, we’ll want to filter the results of a query to get a smaller result set. You’re familiar with the WHERE clause for filtering. WHERE cannot be used with aggregate functions because they operate at the row level, and aggregate functions work across rows. The HAVING clause places conditions on group created by the aggregation. </a:t>
            </a:r>
          </a:p>
          <a:p>
            <a:endParaRPr lang="en-US" dirty="0"/>
          </a:p>
          <a:p>
            <a:r>
              <a:rPr lang="en-US" dirty="0"/>
              <a:t>The way aggregation works is that the software processes record by record, finding which ones it wants to keep based on the WHERE condition. After that, it crunches the records down on the GROUP BY and per‐ forms any aggregate functions, such as SUM(). If we wanted to filter on the SUM() value, we would need the filter to take place after it is calculated. This is where HAVING can be applied.</a:t>
            </a:r>
          </a:p>
          <a:p>
            <a:endParaRPr lang="en-US" dirty="0"/>
          </a:p>
          <a:p>
            <a:r>
              <a:rPr lang="en-US" dirty="0"/>
              <a:t>--&gt; After this slide do some more work in SQL.</a:t>
            </a:r>
          </a:p>
        </p:txBody>
      </p:sp>
      <p:sp>
        <p:nvSpPr>
          <p:cNvPr id="4" name="Slide Number Placeholder 3"/>
          <p:cNvSpPr>
            <a:spLocks noGrp="1"/>
          </p:cNvSpPr>
          <p:nvPr>
            <p:ph type="sldNum" sz="quarter" idx="5"/>
          </p:nvPr>
        </p:nvSpPr>
        <p:spPr/>
        <p:txBody>
          <a:bodyPr/>
          <a:lstStyle/>
          <a:p>
            <a:fld id="{C87AC8F6-2D91-D04D-847D-EC47DD867C9E}" type="slidenum">
              <a:rPr lang="en-US" smtClean="0"/>
              <a:t>34</a:t>
            </a:fld>
            <a:endParaRPr lang="en-US"/>
          </a:p>
        </p:txBody>
      </p:sp>
    </p:spTree>
    <p:extLst>
      <p:ext uri="{BB962C8B-B14F-4D97-AF65-F5344CB8AC3E}">
        <p14:creationId xmlns:p14="http://schemas.microsoft.com/office/powerpoint/2010/main" val="37570730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Unique primary keys ensure relations have no duplicate rows. However, when you view only a portion of the columns in a table, you may end up with duplicates.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remove duplicates from a result table, insert the keyword </a:t>
            </a:r>
            <a:r>
              <a:rPr lang="en-US" dirty="0">
                <a:latin typeface="Consolas" panose="020B0609020204030204" pitchFamily="49" charset="0"/>
                <a:cs typeface="Consolas" panose="020B0609020204030204" pitchFamily="49" charset="0"/>
              </a:rPr>
              <a:t>DISTINCT </a:t>
            </a:r>
            <a:r>
              <a:rPr lang="en-US" dirty="0">
                <a:cs typeface="Consolas" panose="020B0609020204030204" pitchFamily="49" charset="0"/>
              </a:rPr>
              <a:t>following</a:t>
            </a:r>
            <a:r>
              <a:rPr lang="en-US" dirty="0">
                <a:latin typeface="Consolas" panose="020B0609020204030204" pitchFamily="49" charset="0"/>
                <a:cs typeface="Consolas" panose="020B0609020204030204" pitchFamily="49" charset="0"/>
              </a:rPr>
              <a:t> SELECT. The result is a table without duplicate rows.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way to think about this is viewing distinct values in a column.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multiple columns are selected, we can ask, “for each x in the table, what are all the y values?”</a:t>
            </a:r>
          </a:p>
        </p:txBody>
      </p:sp>
      <p:sp>
        <p:nvSpPr>
          <p:cNvPr id="4" name="Slide Number Placeholder 3"/>
          <p:cNvSpPr>
            <a:spLocks noGrp="1"/>
          </p:cNvSpPr>
          <p:nvPr>
            <p:ph type="sldNum" sz="quarter" idx="5"/>
          </p:nvPr>
        </p:nvSpPr>
        <p:spPr/>
        <p:txBody>
          <a:bodyPr/>
          <a:lstStyle/>
          <a:p>
            <a:fld id="{C87AC8F6-2D91-D04D-847D-EC47DD867C9E}" type="slidenum">
              <a:rPr lang="en-US" smtClean="0"/>
              <a:t>35</a:t>
            </a:fld>
            <a:endParaRPr lang="en-US"/>
          </a:p>
        </p:txBody>
      </p:sp>
    </p:spTree>
    <p:extLst>
      <p:ext uri="{BB962C8B-B14F-4D97-AF65-F5344CB8AC3E}">
        <p14:creationId xmlns:p14="http://schemas.microsoft.com/office/powerpoint/2010/main" val="5870414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onsolas" panose="020B0609020204030204" pitchFamily="49" charset="0"/>
                <a:cs typeface="Consolas" panose="020B0609020204030204" pitchFamily="49" charset="0"/>
              </a:rPr>
              <a:t>ORDER BY </a:t>
            </a:r>
            <a:r>
              <a:rPr lang="en-US" dirty="0"/>
              <a:t>specifies the order in which tables are returned</a:t>
            </a:r>
          </a:p>
          <a:p>
            <a:endParaRPr lang="en-US" dirty="0"/>
          </a:p>
          <a:p>
            <a:r>
              <a:rPr lang="en-US" dirty="0"/>
              <a:t>The keywords ORDER BY are followed by the column or columns on which you want to sort the result table. </a:t>
            </a:r>
          </a:p>
          <a:p>
            <a:endParaRPr lang="en-US" dirty="0"/>
          </a:p>
          <a:p>
            <a:r>
              <a:rPr lang="en-US" dirty="0"/>
              <a:t>When you include more than one column, the first column represents the outer sort, and the next column a sort within it. </a:t>
            </a:r>
          </a:p>
        </p:txBody>
      </p:sp>
      <p:sp>
        <p:nvSpPr>
          <p:cNvPr id="4" name="Slide Number Placeholder 3"/>
          <p:cNvSpPr>
            <a:spLocks noGrp="1"/>
          </p:cNvSpPr>
          <p:nvPr>
            <p:ph type="sldNum" sz="quarter" idx="5"/>
          </p:nvPr>
        </p:nvSpPr>
        <p:spPr/>
        <p:txBody>
          <a:bodyPr/>
          <a:lstStyle/>
          <a:p>
            <a:fld id="{C87AC8F6-2D91-D04D-847D-EC47DD867C9E}" type="slidenum">
              <a:rPr lang="en-US" smtClean="0"/>
              <a:t>36</a:t>
            </a:fld>
            <a:endParaRPr lang="en-US"/>
          </a:p>
        </p:txBody>
      </p:sp>
    </p:spTree>
    <p:extLst>
      <p:ext uri="{BB962C8B-B14F-4D97-AF65-F5344CB8AC3E}">
        <p14:creationId xmlns:p14="http://schemas.microsoft.com/office/powerpoint/2010/main" val="41803718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case statement is a conditional expression, meaning it allows you to add ”IF – THEN” logic to a query. The general syntax is given.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pertinent use is to reclassify values into categories. </a:t>
            </a:r>
          </a:p>
          <a:p>
            <a:endParaRPr lang="en-US" dirty="0"/>
          </a:p>
        </p:txBody>
      </p:sp>
      <p:sp>
        <p:nvSpPr>
          <p:cNvPr id="4" name="Slide Number Placeholder 3"/>
          <p:cNvSpPr>
            <a:spLocks noGrp="1"/>
          </p:cNvSpPr>
          <p:nvPr>
            <p:ph type="sldNum" sz="quarter" idx="5"/>
          </p:nvPr>
        </p:nvSpPr>
        <p:spPr/>
        <p:txBody>
          <a:bodyPr/>
          <a:lstStyle/>
          <a:p>
            <a:fld id="{6F85E814-1B83-9A4B-A3F0-B375DEEB26E1}" type="slidenum">
              <a:rPr lang="en-US" smtClean="0"/>
              <a:t>37</a:t>
            </a:fld>
            <a:endParaRPr lang="en-US"/>
          </a:p>
        </p:txBody>
      </p:sp>
    </p:spTree>
    <p:extLst>
      <p:ext uri="{BB962C8B-B14F-4D97-AF65-F5344CB8AC3E}">
        <p14:creationId xmlns:p14="http://schemas.microsoft.com/office/powerpoint/2010/main" val="40664605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you wanted to aggregate precipitation into two sums, </a:t>
            </a:r>
            <a:r>
              <a:rPr lang="en-US" dirty="0" err="1"/>
              <a:t>tornado_precipitation</a:t>
            </a:r>
            <a:r>
              <a:rPr lang="en-US" dirty="0"/>
              <a:t> and </a:t>
            </a:r>
            <a:r>
              <a:rPr lang="en-US" dirty="0" err="1"/>
              <a:t>non_tornado_precipitation</a:t>
            </a:r>
            <a:r>
              <a:rPr lang="en-US" dirty="0"/>
              <a:t>, and GROUP BY year and month. The logic is primarily dependent on two fields: precipitation and tornado. But how exactly do you code this? If you give it some thought, you will realize you cannot do this with a WHERE statement unless you do two separate queries. </a:t>
            </a:r>
          </a:p>
          <a:p>
            <a:endParaRPr lang="en-US" dirty="0"/>
          </a:p>
          <a:p>
            <a:r>
              <a:rPr lang="en-US" dirty="0"/>
              <a:t>But it is possible to do this in a single query using a CASE statement. You can move the tornado conditions from the WHERE to a CASE, and make the value 0 if the condition is false. Then you can SUM those CASE statements: SELECT year, month, SUM(CASE WHEN tornado = 1 THEN precipitation ELSE 0 END) as </a:t>
            </a:r>
            <a:r>
              <a:rPr lang="en-US" dirty="0" err="1"/>
              <a:t>tornado_precipitation</a:t>
            </a:r>
            <a:r>
              <a:rPr lang="en-US" dirty="0"/>
              <a:t>, SUM(CASE WHEN tornado = 0 THEN precipitation ELSE 0 END) as </a:t>
            </a:r>
            <a:r>
              <a:rPr lang="en-US" dirty="0" err="1"/>
              <a:t>non_tornado_precipitation</a:t>
            </a:r>
            <a:r>
              <a:rPr lang="en-US" dirty="0"/>
              <a:t> FROM </a:t>
            </a:r>
            <a:r>
              <a:rPr lang="en-US" dirty="0" err="1"/>
              <a:t>station_data</a:t>
            </a:r>
            <a:r>
              <a:rPr lang="en-US" dirty="0"/>
              <a:t> GROUP BY year, month</a:t>
            </a:r>
          </a:p>
        </p:txBody>
      </p:sp>
      <p:sp>
        <p:nvSpPr>
          <p:cNvPr id="4" name="Slide Number Placeholder 3"/>
          <p:cNvSpPr>
            <a:spLocks noGrp="1"/>
          </p:cNvSpPr>
          <p:nvPr>
            <p:ph type="sldNum" sz="quarter" idx="5"/>
          </p:nvPr>
        </p:nvSpPr>
        <p:spPr/>
        <p:txBody>
          <a:bodyPr/>
          <a:lstStyle/>
          <a:p>
            <a:fld id="{6F85E814-1B83-9A4B-A3F0-B375DEEB26E1}" type="slidenum">
              <a:rPr lang="en-US" smtClean="0"/>
              <a:t>38</a:t>
            </a:fld>
            <a:endParaRPr lang="en-US"/>
          </a:p>
        </p:txBody>
      </p:sp>
    </p:spTree>
    <p:extLst>
      <p:ext uri="{BB962C8B-B14F-4D97-AF65-F5344CB8AC3E}">
        <p14:creationId xmlns:p14="http://schemas.microsoft.com/office/powerpoint/2010/main" val="29191820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discussed how rows and columns in a relational database are organized within distinct tables. The structure of a database might look something like this ER diagram. </a:t>
            </a:r>
          </a:p>
          <a:p>
            <a:endParaRPr lang="en-US" dirty="0"/>
          </a:p>
          <a:p>
            <a:r>
              <a:rPr lang="en-US" dirty="0"/>
              <a:t>We will often need to query data that lives in more than one table. We can merge data from different tables with the JOIN operation.</a:t>
            </a:r>
          </a:p>
          <a:p>
            <a:endParaRPr lang="en-US" dirty="0"/>
          </a:p>
          <a:p>
            <a:r>
              <a:rPr lang="en-US" dirty="0"/>
              <a:t>The join operation creates one result table from two or more source tables by pasting a row from one source table onto the end of a row from the other source table. A DBMS uses a relationship between data in two source tables to determine which rows should be combined. </a:t>
            </a:r>
          </a:p>
          <a:p>
            <a:endParaRPr lang="en-US" dirty="0"/>
          </a:p>
          <a:p>
            <a:r>
              <a:rPr lang="en-US" dirty="0"/>
              <a:t>Matching based on equality between values is the most common use of the ON clause.</a:t>
            </a:r>
          </a:p>
          <a:p>
            <a:endParaRPr lang="en-US" dirty="0"/>
          </a:p>
        </p:txBody>
      </p:sp>
      <p:sp>
        <p:nvSpPr>
          <p:cNvPr id="4" name="Slide Number Placeholder 3"/>
          <p:cNvSpPr>
            <a:spLocks noGrp="1"/>
          </p:cNvSpPr>
          <p:nvPr>
            <p:ph type="sldNum" sz="quarter" idx="5"/>
          </p:nvPr>
        </p:nvSpPr>
        <p:spPr/>
        <p:txBody>
          <a:bodyPr/>
          <a:lstStyle/>
          <a:p>
            <a:fld id="{6F85E814-1B83-9A4B-A3F0-B375DEEB26E1}" type="slidenum">
              <a:rPr lang="en-US" smtClean="0"/>
              <a:t>39</a:t>
            </a:fld>
            <a:endParaRPr lang="en-US"/>
          </a:p>
        </p:txBody>
      </p:sp>
    </p:spTree>
    <p:extLst>
      <p:ext uri="{BB962C8B-B14F-4D97-AF65-F5344CB8AC3E}">
        <p14:creationId xmlns:p14="http://schemas.microsoft.com/office/powerpoint/2010/main" val="2242290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Composite primary key consists of multiple columns.</a:t>
            </a:r>
          </a:p>
          <a:p>
            <a:endParaRPr lang="en-US" dirty="0"/>
          </a:p>
          <a:p>
            <a:r>
              <a:rPr lang="en-US" dirty="0"/>
              <a:t>When a foreign key value matches a primary key value, we know there is a logical relationship between the database objects represented by matching rows. </a:t>
            </a:r>
          </a:p>
          <a:p>
            <a:endParaRPr lang="en-US" dirty="0"/>
          </a:p>
          <a:p>
            <a:r>
              <a:rPr lang="en-US" u="sng" dirty="0"/>
              <a:t>ER Diagram</a:t>
            </a:r>
            <a:endParaRPr lang="en-US" u="none" dirty="0"/>
          </a:p>
          <a:p>
            <a:r>
              <a:rPr lang="en-US" b="1" u="none" dirty="0"/>
              <a:t>What? </a:t>
            </a:r>
            <a:r>
              <a:rPr lang="en-US" u="none" dirty="0"/>
              <a:t>A high-level conceptual data model diagram that helps the person implementing a DB produce a well-designed DB. </a:t>
            </a:r>
          </a:p>
          <a:p>
            <a:r>
              <a:rPr lang="en-US" b="1" u="none" dirty="0"/>
              <a:t>Why?</a:t>
            </a:r>
            <a:r>
              <a:rPr lang="en-US" b="0" u="none" dirty="0"/>
              <a:t> </a:t>
            </a:r>
          </a:p>
          <a:p>
            <a:pPr marL="628650" lvl="1" indent="-171450">
              <a:buFont typeface="Arial" panose="020B0604020202020204" pitchFamily="34" charset="0"/>
              <a:buChar char="•"/>
            </a:pPr>
            <a:r>
              <a:rPr lang="en-US" b="0" u="none" dirty="0"/>
              <a:t>Demonstrates how tables and fields are related.</a:t>
            </a:r>
          </a:p>
          <a:p>
            <a:pPr marL="628650" lvl="1" indent="-171450">
              <a:buFont typeface="Arial" panose="020B0604020202020204" pitchFamily="34" charset="0"/>
              <a:buChar char="•"/>
            </a:pPr>
            <a:r>
              <a:rPr lang="en-US" b="0" u="none" dirty="0"/>
              <a:t>Helps describe entities and relationships</a:t>
            </a:r>
          </a:p>
          <a:p>
            <a:pPr marL="628650" lvl="1" indent="-171450">
              <a:buFont typeface="Arial" panose="020B0604020202020204" pitchFamily="34" charset="0"/>
              <a:buChar char="•"/>
            </a:pPr>
            <a:r>
              <a:rPr lang="en-US" b="0" u="none" dirty="0"/>
              <a:t>Allows you to communicate the logical structure of the database to users</a:t>
            </a:r>
          </a:p>
          <a:p>
            <a:pPr marL="0" lvl="0" indent="0">
              <a:buFont typeface="Arial" panose="020B0604020202020204" pitchFamily="34" charset="0"/>
              <a:buNone/>
            </a:pPr>
            <a:r>
              <a:rPr lang="en-US" b="1" u="none" dirty="0"/>
              <a:t>Make note of</a:t>
            </a:r>
            <a:r>
              <a:rPr lang="en-US" b="0" u="none" dirty="0"/>
              <a:t>: </a:t>
            </a:r>
          </a:p>
          <a:p>
            <a:pPr marL="628650" lvl="1" indent="-171450">
              <a:buFont typeface="Arial" panose="020B0604020202020204" pitchFamily="34" charset="0"/>
              <a:buChar char="•"/>
            </a:pPr>
            <a:r>
              <a:rPr lang="en-US" b="0" u="none" dirty="0"/>
              <a:t>Tables/table names</a:t>
            </a:r>
          </a:p>
          <a:p>
            <a:pPr marL="628650" lvl="1" indent="-171450">
              <a:buFont typeface="Arial" panose="020B0604020202020204" pitchFamily="34" charset="0"/>
              <a:buChar char="•"/>
            </a:pPr>
            <a:r>
              <a:rPr lang="en-US" b="0" u="none" dirty="0"/>
              <a:t>Primary key/foreign key</a:t>
            </a:r>
          </a:p>
          <a:p>
            <a:pPr marL="628650" lvl="1" indent="-171450">
              <a:buFont typeface="Arial" panose="020B0604020202020204" pitchFamily="34" charset="0"/>
              <a:buChar char="•"/>
            </a:pPr>
            <a:r>
              <a:rPr lang="en-US" b="0" u="none" dirty="0"/>
              <a:t>Cardinality</a:t>
            </a:r>
          </a:p>
          <a:p>
            <a:pPr marL="628650" lvl="1" indent="-171450">
              <a:buFont typeface="Arial" panose="020B0604020202020204" pitchFamily="34" charset="0"/>
              <a:buChar char="•"/>
            </a:pPr>
            <a:endParaRPr lang="en-US" b="0" u="none" dirty="0"/>
          </a:p>
        </p:txBody>
      </p:sp>
      <p:sp>
        <p:nvSpPr>
          <p:cNvPr id="4" name="Slide Number Placeholder 3"/>
          <p:cNvSpPr>
            <a:spLocks noGrp="1"/>
          </p:cNvSpPr>
          <p:nvPr>
            <p:ph type="sldNum" sz="quarter" idx="5"/>
          </p:nvPr>
        </p:nvSpPr>
        <p:spPr/>
        <p:txBody>
          <a:bodyPr/>
          <a:lstStyle/>
          <a:p>
            <a:fld id="{C87AC8F6-2D91-D04D-847D-EC47DD867C9E}" type="slidenum">
              <a:rPr lang="en-US" smtClean="0"/>
              <a:t>40</a:t>
            </a:fld>
            <a:endParaRPr lang="en-US"/>
          </a:p>
        </p:txBody>
      </p:sp>
    </p:spTree>
    <p:extLst>
      <p:ext uri="{BB962C8B-B14F-4D97-AF65-F5344CB8AC3E}">
        <p14:creationId xmlns:p14="http://schemas.microsoft.com/office/powerpoint/2010/main" val="5695075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discussed and viewed the entity-relationship diagram earlier, and we also discussed primary and foreign keys. Since there is no permanent connections between tables stored in a database, the DBMS must provide some way for users to match primary and foreign key values when needed. This capability is provided by the join operations. The join operation creates one result table from two source tables by pasting a row from one source table onto the end of a row from the other source table. A DBMS uses a relationship between data in two source tables to determine which rows should be combined. </a:t>
            </a:r>
          </a:p>
          <a:p>
            <a:endParaRPr lang="en-US" dirty="0"/>
          </a:p>
          <a:p>
            <a:r>
              <a:rPr lang="en-US" dirty="0"/>
              <a:t>To understand how joins work, consider an example (which has nothing to do with SQL). Assume you are part of an assembly line, and your job is to connect two individual parts. Parts are either A parts or B parts. There are many different kinds of A and B parts. Each B is to be matched to the A part with the same number and vice versa. </a:t>
            </a:r>
          </a:p>
          <a:p>
            <a:endParaRPr lang="en-US" dirty="0"/>
          </a:p>
          <a:p>
            <a:r>
              <a:rPr lang="en-US" dirty="0"/>
              <a:t>This process requires four bins. One contains A parts, one contains B parts, and one holds the completed assemblies (after individual A and B parts have been connected). The fourth bin holds parts with no match.</a:t>
            </a:r>
          </a:p>
          <a:p>
            <a:endParaRPr lang="en-US" dirty="0"/>
          </a:p>
          <a:p>
            <a:r>
              <a:rPr lang="en-US" dirty="0"/>
              <a:t>You start by taking a part from the B bin, and noting its number. Then you search the A bin to find a part with a matching number. If you find a match, you connect the two pieces and toss them into the “Completed” bin. If you cannot find a match, you toss the unmatched B part into the “No Match” bin. You repeat the process until the B bin is empty. </a:t>
            </a:r>
          </a:p>
          <a:p>
            <a:endParaRPr lang="en-US" dirty="0"/>
          </a:p>
          <a:p>
            <a:r>
              <a:rPr lang="en-US" dirty="0"/>
              <a:t>As you might guess, the A parts and B parts are analogous to tables with primary and foreign key relationships. The matching of part numbers is like the matching of data that occurs when you perform a join. The “Completed” bin corresponds to the result table of the operation. </a:t>
            </a:r>
          </a:p>
          <a:p>
            <a:endParaRPr lang="en-US" dirty="0"/>
          </a:p>
          <a:p>
            <a:r>
              <a:rPr lang="en-US" dirty="0"/>
              <a:t>Matching based on equality between values is the most common use of the ON clause, but you can use any expression that evaluates to the Boolean true or false. </a:t>
            </a:r>
          </a:p>
        </p:txBody>
      </p:sp>
      <p:sp>
        <p:nvSpPr>
          <p:cNvPr id="4" name="Slide Number Placeholder 3"/>
          <p:cNvSpPr>
            <a:spLocks noGrp="1"/>
          </p:cNvSpPr>
          <p:nvPr>
            <p:ph type="sldNum" sz="quarter" idx="5"/>
          </p:nvPr>
        </p:nvSpPr>
        <p:spPr/>
        <p:txBody>
          <a:bodyPr/>
          <a:lstStyle/>
          <a:p>
            <a:fld id="{C87AC8F6-2D91-D04D-847D-EC47DD867C9E}" type="slidenum">
              <a:rPr lang="en-US" smtClean="0"/>
              <a:t>41</a:t>
            </a:fld>
            <a:endParaRPr lang="en-US"/>
          </a:p>
        </p:txBody>
      </p:sp>
    </p:spTree>
    <p:extLst>
      <p:ext uri="{BB962C8B-B14F-4D97-AF65-F5344CB8AC3E}">
        <p14:creationId xmlns:p14="http://schemas.microsoft.com/office/powerpoint/2010/main" val="26216390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you are a data analyst tasked with generating a report that gives organizational payroll by department. Among the many tables in the organization’s DB, two stand out: </a:t>
            </a:r>
            <a:r>
              <a:rPr lang="en-US" dirty="0">
                <a:latin typeface="Consolas" panose="020B0609020204030204" pitchFamily="49" charset="0"/>
                <a:cs typeface="Consolas" panose="020B0609020204030204" pitchFamily="49" charset="0"/>
              </a:rPr>
              <a:t>departments </a:t>
            </a:r>
            <a:r>
              <a:rPr lang="en-US" dirty="0">
                <a:cs typeface="Consolas" panose="020B0609020204030204" pitchFamily="49" charset="0"/>
              </a:rPr>
              <a:t>and</a:t>
            </a:r>
            <a:r>
              <a:rPr lang="en-US" dirty="0">
                <a:latin typeface="Consolas" panose="020B0609020204030204" pitchFamily="49" charset="0"/>
                <a:cs typeface="Consolas" panose="020B0609020204030204" pitchFamily="49" charset="0"/>
              </a:rPr>
              <a:t> employees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department table includes department ID, department name, and city. The employees table includes the employee ID, first and last name, salary, and department ID.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a:t>
            </a:r>
            <a:r>
              <a:rPr lang="en-US" b="1" dirty="0"/>
              <a:t>primary key</a:t>
            </a:r>
            <a:r>
              <a:rPr lang="en-US" dirty="0"/>
              <a:t> is a column (or collection of columns) that uniquely identifies each row and has no missing values.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a:t>
            </a:r>
            <a:r>
              <a:rPr lang="en-US" b="1" dirty="0"/>
              <a:t>foreign key</a:t>
            </a:r>
            <a:r>
              <a:rPr lang="en-US" b="0" dirty="0"/>
              <a:t> is a column that refers to the primary key in another table.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primary keys in our two columns are </a:t>
            </a:r>
            <a:r>
              <a:rPr lang="en-US" dirty="0" err="1"/>
              <a:t>dept_id</a:t>
            </a:r>
            <a:r>
              <a:rPr lang="en-US" dirty="0"/>
              <a:t> and </a:t>
            </a:r>
            <a:r>
              <a:rPr lang="en-US" dirty="0" err="1"/>
              <a:t>empl_id</a:t>
            </a:r>
            <a:r>
              <a:rPr lang="en-US" dirty="0"/>
              <a:t>. Again, the values these columns are unique for each row, and contain no NULLs.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Dept_id</a:t>
            </a:r>
            <a:r>
              <a:rPr lang="en-US" dirty="0"/>
              <a:t> in the employees table is a foreign key, and refers to </a:t>
            </a:r>
            <a:r>
              <a:rPr lang="en-US" dirty="0" err="1"/>
              <a:t>dept_id</a:t>
            </a:r>
            <a:r>
              <a:rPr lang="en-US" dirty="0"/>
              <a:t> in the departments table.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join the tables in a query, the database connects rows in both tables where the columns you specified for the join have matching values. The query results then include columns from both tables if you requested them as part of the query. </a:t>
            </a:r>
          </a:p>
        </p:txBody>
      </p:sp>
      <p:sp>
        <p:nvSpPr>
          <p:cNvPr id="4" name="Slide Number Placeholder 3"/>
          <p:cNvSpPr>
            <a:spLocks noGrp="1"/>
          </p:cNvSpPr>
          <p:nvPr>
            <p:ph type="sldNum" sz="quarter" idx="5"/>
          </p:nvPr>
        </p:nvSpPr>
        <p:spPr/>
        <p:txBody>
          <a:bodyPr/>
          <a:lstStyle/>
          <a:p>
            <a:fld id="{C87AC8F6-2D91-D04D-847D-EC47DD867C9E}" type="slidenum">
              <a:rPr lang="en-US" smtClean="0"/>
              <a:t>42</a:t>
            </a:fld>
            <a:endParaRPr lang="en-US"/>
          </a:p>
        </p:txBody>
      </p:sp>
    </p:spTree>
    <p:extLst>
      <p:ext uri="{BB962C8B-B14F-4D97-AF65-F5344CB8AC3E}">
        <p14:creationId xmlns:p14="http://schemas.microsoft.com/office/powerpoint/2010/main" val="4264778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Relational Database Management System (RDBMS) is simply a type of database that holds one or more tables that may have relationships. </a:t>
            </a:r>
          </a:p>
          <a:p>
            <a:pPr marL="171450" indent="-171450">
              <a:buFont typeface="Arial" panose="020B0604020202020204" pitchFamily="34" charset="0"/>
              <a:buChar char="•"/>
            </a:pPr>
            <a:r>
              <a:rPr lang="en-US" dirty="0"/>
              <a:t>Tables store data in columns and rows, much like a spreadsheet.</a:t>
            </a:r>
          </a:p>
          <a:p>
            <a:pPr marL="171450" indent="-171450">
              <a:buFont typeface="Arial" panose="020B0604020202020204" pitchFamily="34" charset="0"/>
              <a:buChar char="•"/>
            </a:pPr>
            <a:r>
              <a:rPr lang="en-US" dirty="0"/>
              <a:t>Databases usually hold multiple tables, which helps eliminate duplicate data, makes database maintenance easier. </a:t>
            </a:r>
          </a:p>
          <a:p>
            <a:pPr marL="171450" indent="-171450">
              <a:buFont typeface="Arial" panose="020B0604020202020204" pitchFamily="34" charset="0"/>
              <a:buChar char="•"/>
            </a:pPr>
            <a:r>
              <a:rPr lang="en-US" dirty="0"/>
              <a:t>There is another fundamental concept to note and that is that tables usually have attributes that reference other tables. That connection helps define the relationship between those tables.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C87AC8F6-2D91-D04D-847D-EC47DD867C9E}" type="slidenum">
              <a:rPr lang="en-US" smtClean="0"/>
              <a:t>5</a:t>
            </a:fld>
            <a:endParaRPr lang="en-US"/>
          </a:p>
        </p:txBody>
      </p:sp>
    </p:spTree>
    <p:extLst>
      <p:ext uri="{BB962C8B-B14F-4D97-AF65-F5344CB8AC3E}">
        <p14:creationId xmlns:p14="http://schemas.microsoft.com/office/powerpoint/2010/main" val="36387706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87AC8F6-2D91-D04D-847D-EC47DD867C9E}" type="slidenum">
              <a:rPr lang="en-US" smtClean="0"/>
              <a:t>43</a:t>
            </a:fld>
            <a:endParaRPr lang="en-US"/>
          </a:p>
        </p:txBody>
      </p:sp>
    </p:spTree>
    <p:extLst>
      <p:ext uri="{BB962C8B-B14F-4D97-AF65-F5344CB8AC3E}">
        <p14:creationId xmlns:p14="http://schemas.microsoft.com/office/powerpoint/2010/main" val="40814609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87AC8F6-2D91-D04D-847D-EC47DD867C9E}" type="slidenum">
              <a:rPr lang="en-US" smtClean="0"/>
              <a:t>44</a:t>
            </a:fld>
            <a:endParaRPr lang="en-US"/>
          </a:p>
        </p:txBody>
      </p:sp>
    </p:spTree>
    <p:extLst>
      <p:ext uri="{BB962C8B-B14F-4D97-AF65-F5344CB8AC3E}">
        <p14:creationId xmlns:p14="http://schemas.microsoft.com/office/powerpoint/2010/main" val="3033464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more than one way to join tables in SQL, and the type of join you’ll use depends on how you want to retrieve data. This list describes the different types of joins. </a:t>
            </a:r>
          </a:p>
        </p:txBody>
      </p:sp>
      <p:sp>
        <p:nvSpPr>
          <p:cNvPr id="4" name="Slide Number Placeholder 3"/>
          <p:cNvSpPr>
            <a:spLocks noGrp="1"/>
          </p:cNvSpPr>
          <p:nvPr>
            <p:ph type="sldNum" sz="quarter" idx="5"/>
          </p:nvPr>
        </p:nvSpPr>
        <p:spPr/>
        <p:txBody>
          <a:bodyPr/>
          <a:lstStyle/>
          <a:p>
            <a:fld id="{C87AC8F6-2D91-D04D-847D-EC47DD867C9E}" type="slidenum">
              <a:rPr lang="en-US" smtClean="0"/>
              <a:t>45</a:t>
            </a:fld>
            <a:endParaRPr lang="en-US"/>
          </a:p>
        </p:txBody>
      </p:sp>
    </p:spTree>
    <p:extLst>
      <p:ext uri="{BB962C8B-B14F-4D97-AF65-F5344CB8AC3E}">
        <p14:creationId xmlns:p14="http://schemas.microsoft.com/office/powerpoint/2010/main" val="25533028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more than one way to join tables in SQL, and the type of join you’ll use depends on how you want to retrieve data. This list describes the different types of joins. </a:t>
            </a:r>
          </a:p>
        </p:txBody>
      </p:sp>
      <p:sp>
        <p:nvSpPr>
          <p:cNvPr id="4" name="Slide Number Placeholder 3"/>
          <p:cNvSpPr>
            <a:spLocks noGrp="1"/>
          </p:cNvSpPr>
          <p:nvPr>
            <p:ph type="sldNum" sz="quarter" idx="5"/>
          </p:nvPr>
        </p:nvSpPr>
        <p:spPr/>
        <p:txBody>
          <a:bodyPr/>
          <a:lstStyle/>
          <a:p>
            <a:fld id="{C87AC8F6-2D91-D04D-847D-EC47DD867C9E}" type="slidenum">
              <a:rPr lang="en-US" smtClean="0"/>
              <a:t>46</a:t>
            </a:fld>
            <a:endParaRPr lang="en-US"/>
          </a:p>
        </p:txBody>
      </p:sp>
    </p:spTree>
    <p:extLst>
      <p:ext uri="{BB962C8B-B14F-4D97-AF65-F5344CB8AC3E}">
        <p14:creationId xmlns:p14="http://schemas.microsoft.com/office/powerpoint/2010/main" val="3064529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Understanding the database’s relational model – that is, how the tables relate to each other – is helpful when joining tables. Cardinality, in the data modeling sense, refers to the relationship one table has with another. The three types of table relationships are one to one, one to many, and many to many…</a:t>
            </a:r>
          </a:p>
          <a:p>
            <a:endParaRPr lang="en-US" dirty="0"/>
          </a:p>
          <a:p>
            <a:r>
              <a:rPr lang="en-US" b="1" u="sng" dirty="0"/>
              <a:t>One-to-one</a:t>
            </a:r>
            <a:endParaRPr lang="en-US" b="0" u="sng" dirty="0"/>
          </a:p>
          <a:p>
            <a:r>
              <a:rPr lang="en-US" b="0" dirty="0"/>
              <a:t>Example: state-by-state census data. One table might contain household income data; a second table might contain educational attainment data. Both tables have 51 rows, and if we want to join them on a key like state name or abbreviation, we would would have one match for each key value in each table. </a:t>
            </a:r>
          </a:p>
          <a:p>
            <a:endParaRPr lang="en-US" b="0" dirty="0"/>
          </a:p>
          <a:p>
            <a:r>
              <a:rPr lang="en-US" b="1" u="sng" dirty="0"/>
              <a:t>One-to-many</a:t>
            </a:r>
            <a:endParaRPr lang="en-US" b="0" u="none" dirty="0"/>
          </a:p>
          <a:p>
            <a:r>
              <a:rPr lang="en-US" b="0" u="none" dirty="0"/>
              <a:t>Example: auto database. One table has data on manufacturers (Ford, Honda, Kia, and so on) and another has model names. If we joined these tables, there are several models for each manufacturer. </a:t>
            </a:r>
          </a:p>
          <a:p>
            <a:endParaRPr lang="en-US" b="0" u="none" dirty="0"/>
          </a:p>
          <a:p>
            <a:r>
              <a:rPr lang="en-US" b="1" u="sng" dirty="0"/>
              <a:t>Many-to-many</a:t>
            </a:r>
            <a:endParaRPr lang="en-US" b="0" u="none" dirty="0"/>
          </a:p>
          <a:p>
            <a:r>
              <a:rPr lang="en-US" b="0" u="none" dirty="0"/>
              <a:t>Example: baseball players and field positions. Each player can be assigned to multiple positions, and each position can be played by multiple people. </a:t>
            </a:r>
          </a:p>
          <a:p>
            <a:endParaRPr lang="en-US" b="0" u="none" dirty="0"/>
          </a:p>
          <a:p>
            <a:r>
              <a:rPr lang="en-US" b="0" u="none" dirty="0"/>
              <a:t>Let's take a look at the ER diagram on the right to see some examples. The relationship between Orders and </a:t>
            </a:r>
            <a:r>
              <a:rPr lang="en-US" b="0" u="none" dirty="0" err="1"/>
              <a:t>ZipCensus</a:t>
            </a:r>
            <a:r>
              <a:rPr lang="en-US" b="0" u="none" dirty="0"/>
              <a:t> is a zero/one-to-many relationship. This specifies that every row in Orders has at most one zip code; and, every zip code has 0 or more orders. There is a many-to-many relationship between Orders and Products, represented by the </a:t>
            </a:r>
            <a:r>
              <a:rPr lang="en-US" b="0" u="none" dirty="0" err="1"/>
              <a:t>OrderLine</a:t>
            </a:r>
            <a:r>
              <a:rPr lang="en-US" b="0" u="none" dirty="0"/>
              <a:t> entity which has a zero/one-to-many relationship with each of those. This means that each order can have many products, and each product can be associated with many orders. </a:t>
            </a:r>
          </a:p>
          <a:p>
            <a:endParaRPr lang="en-US" b="0" u="none" dirty="0"/>
          </a:p>
          <a:p>
            <a:r>
              <a:rPr lang="en-US" b="0" u="none" dirty="0"/>
              <a:t>Understanding these relationships is essential because it helps us discern whether the results of queries accurately reflect the structure of the database. </a:t>
            </a:r>
            <a:endParaRPr lang="en-US" b="1" u="sng" dirty="0"/>
          </a:p>
        </p:txBody>
      </p:sp>
      <p:sp>
        <p:nvSpPr>
          <p:cNvPr id="4" name="Slide Number Placeholder 3"/>
          <p:cNvSpPr>
            <a:spLocks noGrp="1"/>
          </p:cNvSpPr>
          <p:nvPr>
            <p:ph type="sldNum" sz="quarter" idx="5"/>
          </p:nvPr>
        </p:nvSpPr>
        <p:spPr/>
        <p:txBody>
          <a:bodyPr/>
          <a:lstStyle/>
          <a:p>
            <a:fld id="{C87AC8F6-2D91-D04D-847D-EC47DD867C9E}" type="slidenum">
              <a:rPr lang="en-US" smtClean="0"/>
              <a:t>47</a:t>
            </a:fld>
            <a:endParaRPr lang="en-US"/>
          </a:p>
        </p:txBody>
      </p:sp>
    </p:spTree>
    <p:extLst>
      <p:ext uri="{BB962C8B-B14F-4D97-AF65-F5344CB8AC3E}">
        <p14:creationId xmlns:p14="http://schemas.microsoft.com/office/powerpoint/2010/main" val="15869717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may be a time when you need to create new tables and views. To create a table, use the CREATE TABLE statement. The general syntax is provided on the slide. </a:t>
            </a:r>
          </a:p>
        </p:txBody>
      </p:sp>
      <p:sp>
        <p:nvSpPr>
          <p:cNvPr id="4" name="Slide Number Placeholder 3"/>
          <p:cNvSpPr>
            <a:spLocks noGrp="1"/>
          </p:cNvSpPr>
          <p:nvPr>
            <p:ph type="sldNum" sz="quarter" idx="5"/>
          </p:nvPr>
        </p:nvSpPr>
        <p:spPr/>
        <p:txBody>
          <a:bodyPr/>
          <a:lstStyle/>
          <a:p>
            <a:fld id="{6F85E814-1B83-9A4B-A3F0-B375DEEB26E1}" type="slidenum">
              <a:rPr lang="en-US" smtClean="0"/>
              <a:t>48</a:t>
            </a:fld>
            <a:endParaRPr lang="en-US"/>
          </a:p>
        </p:txBody>
      </p:sp>
    </p:spTree>
    <p:extLst>
      <p:ext uri="{BB962C8B-B14F-4D97-AF65-F5344CB8AC3E}">
        <p14:creationId xmlns:p14="http://schemas.microsoft.com/office/powerpoint/2010/main" val="7380616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relational database platforms support different data types.</a:t>
            </a:r>
          </a:p>
        </p:txBody>
      </p:sp>
      <p:sp>
        <p:nvSpPr>
          <p:cNvPr id="4" name="Slide Number Placeholder 3"/>
          <p:cNvSpPr>
            <a:spLocks noGrp="1"/>
          </p:cNvSpPr>
          <p:nvPr>
            <p:ph type="sldNum" sz="quarter" idx="5"/>
          </p:nvPr>
        </p:nvSpPr>
        <p:spPr/>
        <p:txBody>
          <a:bodyPr/>
          <a:lstStyle/>
          <a:p>
            <a:fld id="{EDE3FCB3-4387-C64E-BF85-1FF20B765D64}" type="slidenum">
              <a:rPr lang="en-US" smtClean="0"/>
              <a:t>49</a:t>
            </a:fld>
            <a:endParaRPr lang="en-US"/>
          </a:p>
        </p:txBody>
      </p:sp>
    </p:spTree>
    <p:extLst>
      <p:ext uri="{BB962C8B-B14F-4D97-AF65-F5344CB8AC3E}">
        <p14:creationId xmlns:p14="http://schemas.microsoft.com/office/powerpoint/2010/main" val="16902243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important part: numeric types allow the user to perform calculations. </a:t>
            </a:r>
          </a:p>
          <a:p>
            <a:endParaRPr lang="en-US" dirty="0"/>
          </a:p>
          <a:p>
            <a:r>
              <a:rPr lang="en-US" dirty="0"/>
              <a:t>2 general type:</a:t>
            </a:r>
          </a:p>
          <a:p>
            <a:pPr marL="628650" lvl="1" indent="-171450">
              <a:buFont typeface="Arial" panose="020B0604020202020204" pitchFamily="34" charset="0"/>
              <a:buChar char="•"/>
            </a:pPr>
            <a:r>
              <a:rPr lang="en-US" dirty="0"/>
              <a:t>Integers: positive and negative whole numbers</a:t>
            </a:r>
          </a:p>
          <a:p>
            <a:pPr marL="628650" lvl="1" indent="-171450">
              <a:buFont typeface="Arial" panose="020B0604020202020204" pitchFamily="34" charset="0"/>
              <a:buChar char="•"/>
            </a:pPr>
            <a:r>
              <a:rPr lang="en-US" dirty="0"/>
              <a:t>Fixed-point and floating point</a:t>
            </a:r>
          </a:p>
          <a:p>
            <a:endParaRPr lang="en-US" dirty="0"/>
          </a:p>
          <a:p>
            <a:r>
              <a:rPr lang="en-US" u="sng" dirty="0"/>
              <a:t>Integers</a:t>
            </a:r>
          </a:p>
          <a:p>
            <a:pPr marL="171450" indent="-171450">
              <a:buFont typeface="Arial" panose="020B0604020202020204" pitchFamily="34" charset="0"/>
              <a:buChar char="•"/>
            </a:pPr>
            <a:r>
              <a:rPr lang="en-US" dirty="0"/>
              <a:t>Positive and negative whole numbers, including 0.</a:t>
            </a:r>
          </a:p>
          <a:p>
            <a:pPr marL="171450" indent="-171450">
              <a:buFont typeface="Arial" panose="020B0604020202020204" pitchFamily="34" charset="0"/>
              <a:buChar char="•"/>
            </a:pPr>
            <a:r>
              <a:rPr lang="en-US" dirty="0"/>
              <a:t>SQL standard includes </a:t>
            </a:r>
            <a:r>
              <a:rPr lang="en-US" dirty="0" err="1"/>
              <a:t>smallint</a:t>
            </a:r>
            <a:r>
              <a:rPr lang="en-US" dirty="0"/>
              <a:t>, integer, and </a:t>
            </a:r>
            <a:r>
              <a:rPr lang="en-US" dirty="0" err="1"/>
              <a:t>bigint</a:t>
            </a:r>
            <a:r>
              <a:rPr lang="en-US" dirty="0"/>
              <a:t>; the difference between them is the maximum size the numbers can hold. </a:t>
            </a:r>
          </a:p>
          <a:p>
            <a:pPr marL="628650" lvl="1" indent="-171450">
              <a:buFont typeface="Arial" panose="020B0604020202020204" pitchFamily="34" charset="0"/>
              <a:buChar char="•"/>
            </a:pPr>
            <a:r>
              <a:rPr lang="en-US" dirty="0"/>
              <a:t>Generally, </a:t>
            </a:r>
            <a:r>
              <a:rPr lang="en-US" dirty="0" err="1"/>
              <a:t>bigint</a:t>
            </a:r>
            <a:r>
              <a:rPr lang="en-US" dirty="0"/>
              <a:t> is useful working with numbers larger than about 2.1B</a:t>
            </a:r>
          </a:p>
          <a:p>
            <a:pPr marL="628650" lvl="1" indent="-171450">
              <a:buFont typeface="Arial" panose="020B0604020202020204" pitchFamily="34" charset="0"/>
              <a:buChar char="•"/>
            </a:pPr>
            <a:r>
              <a:rPr lang="en-US" dirty="0"/>
              <a:t>Inserting outside of the allowable range will result in a </a:t>
            </a:r>
            <a:r>
              <a:rPr lang="en-US" i="1" dirty="0"/>
              <a:t>out of range</a:t>
            </a:r>
            <a:r>
              <a:rPr lang="en-US" i="0" dirty="0"/>
              <a:t> error.</a:t>
            </a:r>
          </a:p>
          <a:p>
            <a:pPr marL="628650" lvl="1" indent="-171450">
              <a:buFont typeface="Arial" panose="020B0604020202020204" pitchFamily="34" charset="0"/>
              <a:buChar char="•"/>
            </a:pPr>
            <a:endParaRPr lang="en-US" i="0" dirty="0"/>
          </a:p>
          <a:p>
            <a:pPr marL="0" lvl="0" indent="0">
              <a:buFont typeface="Arial" panose="020B0604020202020204" pitchFamily="34" charset="0"/>
              <a:buNone/>
            </a:pPr>
            <a:r>
              <a:rPr lang="en-US" i="0" u="sng" dirty="0"/>
              <a:t>Decimal numbers</a:t>
            </a:r>
            <a:r>
              <a:rPr lang="en-US" i="0" u="none" dirty="0"/>
              <a:t>: represent a whole number plus a fraction of a whole number. SQL uses two types: fixed-point and floating-point.</a:t>
            </a:r>
          </a:p>
          <a:p>
            <a:pPr marL="171450" lvl="0" indent="-171450">
              <a:buFont typeface="Arial" panose="020B0604020202020204" pitchFamily="34" charset="0"/>
              <a:buChar char="•"/>
            </a:pPr>
            <a:r>
              <a:rPr lang="en-US" b="0" i="0" u="none" dirty="0"/>
              <a:t>Fixed-point (a.k.a. arbitrary precision): you specify the total digits stored (precision) and the number of digits to the right of the decimal (scale). </a:t>
            </a:r>
          </a:p>
          <a:p>
            <a:pPr marL="171450" lvl="0" indent="-171450">
              <a:buFont typeface="Arial" panose="020B0604020202020204" pitchFamily="34" charset="0"/>
              <a:buChar char="•"/>
            </a:pPr>
            <a:r>
              <a:rPr lang="en-US" b="0" i="0" u="none" dirty="0"/>
              <a:t>Floating-point: two types are </a:t>
            </a:r>
            <a:r>
              <a:rPr lang="en-US" b="1" i="0" u="none" dirty="0"/>
              <a:t>real</a:t>
            </a:r>
            <a:r>
              <a:rPr lang="en-US" b="0" i="0" u="none" dirty="0"/>
              <a:t> and </a:t>
            </a:r>
            <a:r>
              <a:rPr lang="en-US" b="1" i="0" u="none" dirty="0"/>
              <a:t>double precision</a:t>
            </a:r>
            <a:r>
              <a:rPr lang="en-US" b="0" i="0" u="none" dirty="0"/>
              <a:t>. </a:t>
            </a:r>
          </a:p>
          <a:p>
            <a:pPr marL="628650" lvl="1" indent="-171450">
              <a:buFont typeface="Arial" panose="020B0604020202020204" pitchFamily="34" charset="0"/>
              <a:buChar char="•"/>
            </a:pPr>
            <a:r>
              <a:rPr lang="en-US" b="0" i="0" u="none" dirty="0"/>
              <a:t>A.K.A. variable precision</a:t>
            </a:r>
          </a:p>
          <a:p>
            <a:pPr marL="628650" lvl="1" indent="-171450">
              <a:buFont typeface="Arial" panose="020B0604020202020204" pitchFamily="34" charset="0"/>
              <a:buChar char="•"/>
            </a:pPr>
            <a:r>
              <a:rPr lang="en-US" b="0" i="0" u="none" dirty="0"/>
              <a:t>Note that the way floating-point numbers are stored can lead to unexpected mathematical errors. This is why they are referred to as inexact. Be careful when using floating-point numbers.</a:t>
            </a:r>
            <a:endParaRPr lang="en-US" i="0" u="sng"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C87AC8F6-2D91-D04D-847D-EC47DD867C9E}" type="slidenum">
              <a:rPr lang="en-US" smtClean="0"/>
              <a:t>50</a:t>
            </a:fld>
            <a:endParaRPr lang="en-US"/>
          </a:p>
        </p:txBody>
      </p:sp>
    </p:spTree>
    <p:extLst>
      <p:ext uri="{BB962C8B-B14F-4D97-AF65-F5344CB8AC3E}">
        <p14:creationId xmlns:p14="http://schemas.microsoft.com/office/powerpoint/2010/main" val="41839603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Tells the DB how to store values. This is critical because storing data in the appropriate format is fundamental to building usable databases and performing accurate analysis.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may be important to know they type to reduce or eliminate unexpected outcomes.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Characters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Char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Varchar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Text: not part of the SQL standard, but similar implementations are found among Postgres, MySQL, and SQL Server.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Integer: storage size is 4 bytes. </a:t>
            </a:r>
          </a:p>
          <a:p>
            <a:endParaRPr lang="en-US" dirty="0"/>
          </a:p>
          <a:p>
            <a:r>
              <a:rPr lang="en-US" dirty="0"/>
              <a:t>Float stores an approximate value and decimal stores an exact value. Float generally uses less storage than decimal.</a:t>
            </a:r>
          </a:p>
          <a:p>
            <a:endParaRPr lang="en-US" dirty="0"/>
          </a:p>
        </p:txBody>
      </p:sp>
      <p:sp>
        <p:nvSpPr>
          <p:cNvPr id="4" name="Slide Number Placeholder 3"/>
          <p:cNvSpPr>
            <a:spLocks noGrp="1"/>
          </p:cNvSpPr>
          <p:nvPr>
            <p:ph type="sldNum" sz="quarter" idx="5"/>
          </p:nvPr>
        </p:nvSpPr>
        <p:spPr/>
        <p:txBody>
          <a:bodyPr/>
          <a:lstStyle/>
          <a:p>
            <a:fld id="{C87AC8F6-2D91-D04D-847D-EC47DD867C9E}" type="slidenum">
              <a:rPr lang="en-US" smtClean="0"/>
              <a:t>51</a:t>
            </a:fld>
            <a:endParaRPr lang="en-US"/>
          </a:p>
        </p:txBody>
      </p:sp>
    </p:spTree>
    <p:extLst>
      <p:ext uri="{BB962C8B-B14F-4D97-AF65-F5344CB8AC3E}">
        <p14:creationId xmlns:p14="http://schemas.microsoft.com/office/powerpoint/2010/main" val="4826417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There are many defined data types, and they can vary somewhat based on implementation. Some of interest include:</a:t>
            </a:r>
          </a:p>
          <a:p>
            <a:pPr marL="628650" lvl="1" indent="-171450">
              <a:buFont typeface="Arial" panose="020B0604020202020204" pitchFamily="34" charset="0"/>
              <a:buChar char="•"/>
            </a:pPr>
            <a:r>
              <a:rPr lang="en-US" dirty="0"/>
              <a:t>Boolean type: stores </a:t>
            </a:r>
            <a:r>
              <a:rPr lang="en-US" dirty="0">
                <a:latin typeface="Consolas" panose="020B0609020204030204" pitchFamily="49" charset="0"/>
                <a:cs typeface="Consolas" panose="020B0609020204030204" pitchFamily="49" charset="0"/>
              </a:rPr>
              <a:t>true</a:t>
            </a:r>
            <a:r>
              <a:rPr lang="en-US" dirty="0"/>
              <a:t> and </a:t>
            </a:r>
            <a:r>
              <a:rPr lang="en-US" dirty="0">
                <a:latin typeface="Consolas" panose="020B0609020204030204" pitchFamily="49" charset="0"/>
                <a:cs typeface="Consolas" panose="020B0609020204030204" pitchFamily="49" charset="0"/>
              </a:rPr>
              <a:t>false</a:t>
            </a:r>
            <a:endParaRPr lang="en-US" dirty="0">
              <a:cs typeface="Consolas" panose="020B0609020204030204" pitchFamily="49" charset="0"/>
            </a:endParaRPr>
          </a:p>
          <a:p>
            <a:pPr marL="628650" lvl="1" indent="-171450">
              <a:buFont typeface="Arial" panose="020B0604020202020204" pitchFamily="34" charset="0"/>
              <a:buChar char="•"/>
            </a:pPr>
            <a:r>
              <a:rPr lang="en-US" dirty="0">
                <a:cs typeface="Consolas" panose="020B0609020204030204" pitchFamily="49" charset="0"/>
              </a:rPr>
              <a:t>Geometric types: </a:t>
            </a:r>
            <a:r>
              <a:rPr lang="en-US" dirty="0">
                <a:latin typeface="Consolas" panose="020B0609020204030204" pitchFamily="49" charset="0"/>
                <a:cs typeface="Consolas" panose="020B0609020204030204" pitchFamily="49" charset="0"/>
              </a:rPr>
              <a:t>points</a:t>
            </a:r>
            <a:r>
              <a:rPr lang="en-US" dirty="0">
                <a:cs typeface="Consolas" panose="020B0609020204030204" pitchFamily="49" charset="0"/>
              </a:rPr>
              <a:t>, </a:t>
            </a:r>
            <a:r>
              <a:rPr lang="en-US" dirty="0">
                <a:latin typeface="Consolas" panose="020B0609020204030204" pitchFamily="49" charset="0"/>
                <a:cs typeface="Consolas" panose="020B0609020204030204" pitchFamily="49" charset="0"/>
              </a:rPr>
              <a:t>lines</a:t>
            </a:r>
            <a:r>
              <a:rPr lang="en-US" dirty="0">
                <a:cs typeface="Consolas" panose="020B0609020204030204" pitchFamily="49" charset="0"/>
              </a:rPr>
              <a:t>, </a:t>
            </a:r>
            <a:r>
              <a:rPr lang="en-US" dirty="0">
                <a:latin typeface="Consolas" panose="020B0609020204030204" pitchFamily="49" charset="0"/>
                <a:cs typeface="Consolas" panose="020B0609020204030204" pitchFamily="49" charset="0"/>
              </a:rPr>
              <a:t>line segments</a:t>
            </a:r>
            <a:r>
              <a:rPr lang="en-US" dirty="0">
                <a:cs typeface="Consolas" panose="020B0609020204030204" pitchFamily="49" charset="0"/>
              </a:rPr>
              <a:t>, …</a:t>
            </a:r>
          </a:p>
          <a:p>
            <a:pPr marL="628650" lvl="1" indent="-171450">
              <a:buFont typeface="Arial" panose="020B0604020202020204" pitchFamily="34" charset="0"/>
              <a:buChar char="•"/>
            </a:pPr>
            <a:r>
              <a:rPr lang="en-US" dirty="0">
                <a:cs typeface="Consolas" panose="020B0609020204030204" pitchFamily="49" charset="0"/>
              </a:rPr>
              <a:t>Universal Unique Identifier (UUID) type</a:t>
            </a:r>
          </a:p>
          <a:p>
            <a:pPr marL="628650" lvl="1" indent="-171450">
              <a:buFont typeface="Arial" panose="020B0604020202020204" pitchFamily="34" charset="0"/>
              <a:buChar char="•"/>
            </a:pPr>
            <a:r>
              <a:rPr lang="en-US" dirty="0">
                <a:cs typeface="Consolas" panose="020B0609020204030204" pitchFamily="49" charset="0"/>
              </a:rPr>
              <a:t>XML and JSON data types that store information in those structured formats</a:t>
            </a:r>
          </a:p>
          <a:p>
            <a:endParaRPr lang="en-US" dirty="0"/>
          </a:p>
        </p:txBody>
      </p:sp>
      <p:sp>
        <p:nvSpPr>
          <p:cNvPr id="4" name="Slide Number Placeholder 3"/>
          <p:cNvSpPr>
            <a:spLocks noGrp="1"/>
          </p:cNvSpPr>
          <p:nvPr>
            <p:ph type="sldNum" sz="quarter" idx="5"/>
          </p:nvPr>
        </p:nvSpPr>
        <p:spPr/>
        <p:txBody>
          <a:bodyPr/>
          <a:lstStyle/>
          <a:p>
            <a:fld id="{C87AC8F6-2D91-D04D-847D-EC47DD867C9E}" type="slidenum">
              <a:rPr lang="en-US" smtClean="0"/>
              <a:t>52</a:t>
            </a:fld>
            <a:endParaRPr lang="en-US"/>
          </a:p>
        </p:txBody>
      </p:sp>
    </p:spTree>
    <p:extLst>
      <p:ext uri="{BB962C8B-B14F-4D97-AF65-F5344CB8AC3E}">
        <p14:creationId xmlns:p14="http://schemas.microsoft.com/office/powerpoint/2010/main" val="4191624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structure in the relational database is the table, which is a set of rows and columns that stores data.</a:t>
            </a:r>
          </a:p>
          <a:p>
            <a:endParaRPr lang="en-US" dirty="0"/>
          </a:p>
          <a:p>
            <a:r>
              <a:rPr lang="en-US" dirty="0"/>
              <a:t>Some important qualities</a:t>
            </a:r>
          </a:p>
          <a:p>
            <a:pPr marL="171450" indent="-171450">
              <a:buFont typeface="Arial" panose="020B0604020202020204" pitchFamily="34" charset="0"/>
              <a:buChar char="•"/>
            </a:pPr>
            <a:r>
              <a:rPr lang="en-US" dirty="0"/>
              <a:t>For any single row, each column contains only one value</a:t>
            </a:r>
          </a:p>
          <a:p>
            <a:pPr marL="171450" indent="-171450">
              <a:buFont typeface="Arial" panose="020B0604020202020204" pitchFamily="34" charset="0"/>
              <a:buChar char="•"/>
            </a:pPr>
            <a:r>
              <a:rPr lang="en-US" dirty="0"/>
              <a:t>The data placed in each column are take from the column’s domain – that is from the set of permissible values in the column. </a:t>
            </a:r>
          </a:p>
          <a:p>
            <a:pPr marL="171450" indent="-171450">
              <a:buFont typeface="Arial" panose="020B0604020202020204" pitchFamily="34" charset="0"/>
              <a:buChar char="•"/>
            </a:pPr>
            <a:r>
              <a:rPr lang="en-US" dirty="0"/>
              <a:t>The domain is defined when the table is created.</a:t>
            </a:r>
          </a:p>
        </p:txBody>
      </p:sp>
      <p:sp>
        <p:nvSpPr>
          <p:cNvPr id="4" name="Slide Number Placeholder 3"/>
          <p:cNvSpPr>
            <a:spLocks noGrp="1"/>
          </p:cNvSpPr>
          <p:nvPr>
            <p:ph type="sldNum" sz="quarter" idx="5"/>
          </p:nvPr>
        </p:nvSpPr>
        <p:spPr/>
        <p:txBody>
          <a:bodyPr/>
          <a:lstStyle/>
          <a:p>
            <a:fld id="{C87AC8F6-2D91-D04D-847D-EC47DD867C9E}" type="slidenum">
              <a:rPr lang="en-US" smtClean="0"/>
              <a:t>6</a:t>
            </a:fld>
            <a:endParaRPr lang="en-US"/>
          </a:p>
        </p:txBody>
      </p:sp>
    </p:spTree>
    <p:extLst>
      <p:ext uri="{BB962C8B-B14F-4D97-AF65-F5344CB8AC3E}">
        <p14:creationId xmlns:p14="http://schemas.microsoft.com/office/powerpoint/2010/main" val="12324456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one last task remaining to make our tables airtight. We have defined the primary keys but not the foreign keys. Remember that the foreign key in a child table is tied to the primary key of a parent table. Logically, we should never have a foreign key value that does not have a corresponding primary key value.</a:t>
            </a:r>
          </a:p>
        </p:txBody>
      </p:sp>
      <p:sp>
        <p:nvSpPr>
          <p:cNvPr id="4" name="Slide Number Placeholder 3"/>
          <p:cNvSpPr>
            <a:spLocks noGrp="1"/>
          </p:cNvSpPr>
          <p:nvPr>
            <p:ph type="sldNum" sz="quarter" idx="5"/>
          </p:nvPr>
        </p:nvSpPr>
        <p:spPr/>
        <p:txBody>
          <a:bodyPr/>
          <a:lstStyle/>
          <a:p>
            <a:fld id="{6F85E814-1B83-9A4B-A3F0-B375DEEB26E1}" type="slidenum">
              <a:rPr lang="en-US" smtClean="0"/>
              <a:t>53</a:t>
            </a:fld>
            <a:endParaRPr lang="en-US"/>
          </a:p>
        </p:txBody>
      </p:sp>
    </p:spTree>
    <p:extLst>
      <p:ext uri="{BB962C8B-B14F-4D97-AF65-F5344CB8AC3E}">
        <p14:creationId xmlns:p14="http://schemas.microsoft.com/office/powerpoint/2010/main" val="16587094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uncommon to store frequently used SELECT queries in a database. When you save a query in a database, it is called a view. A view behaves much like a table. You can run SELECT statements against it and join it to other views and tables. But the data is completely derived from a SELECT query you specify, so in many cases you cannot modify the data (nor would it make sense to).</a:t>
            </a:r>
          </a:p>
        </p:txBody>
      </p:sp>
      <p:sp>
        <p:nvSpPr>
          <p:cNvPr id="4" name="Slide Number Placeholder 3"/>
          <p:cNvSpPr>
            <a:spLocks noGrp="1"/>
          </p:cNvSpPr>
          <p:nvPr>
            <p:ph type="sldNum" sz="quarter" idx="5"/>
          </p:nvPr>
        </p:nvSpPr>
        <p:spPr/>
        <p:txBody>
          <a:bodyPr/>
          <a:lstStyle/>
          <a:p>
            <a:fld id="{6F85E814-1B83-9A4B-A3F0-B375DEEB26E1}" type="slidenum">
              <a:rPr lang="en-US" smtClean="0"/>
              <a:t>54</a:t>
            </a:fld>
            <a:endParaRPr lang="en-US"/>
          </a:p>
        </p:txBody>
      </p:sp>
    </p:spTree>
    <p:extLst>
      <p:ext uri="{BB962C8B-B14F-4D97-AF65-F5344CB8AC3E}">
        <p14:creationId xmlns:p14="http://schemas.microsoft.com/office/powerpoint/2010/main" val="8114161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SQL database is not usually the first tool you’d think of when performing statistical analysis that requires more than SUMS and AVG. Typically, programming languages or full-featured statistics software would be the first choice. Perhaps even Excel if the dataset is small enough. However, SQL offers a handful of powerful stats functions that can reveal a lot about your data without have to export your data set to another program. </a:t>
            </a:r>
          </a:p>
          <a:p>
            <a:endParaRPr lang="en-US" dirty="0"/>
          </a:p>
          <a:p>
            <a:r>
              <a:rPr lang="en-US" b="1" u="sng" dirty="0"/>
              <a:t>Correlation</a:t>
            </a:r>
            <a:endParaRPr lang="en-US" b="0" u="none" dirty="0"/>
          </a:p>
          <a:p>
            <a:r>
              <a:rPr lang="en-US" b="0" u="none" dirty="0"/>
              <a:t>Researcher often want to understand the relationships between variables and one such measure of relationships is </a:t>
            </a:r>
            <a:r>
              <a:rPr lang="en-US" b="0" i="1" u="none" dirty="0"/>
              <a:t>correlation</a:t>
            </a:r>
            <a:r>
              <a:rPr lang="en-US" b="0" u="none" dirty="0"/>
              <a:t>. </a:t>
            </a:r>
          </a:p>
          <a:p>
            <a:pPr marL="171450" indent="-171450">
              <a:buFont typeface="Arial" panose="020B0604020202020204" pitchFamily="34" charset="0"/>
              <a:buChar char="•"/>
            </a:pPr>
            <a:r>
              <a:rPr lang="en-US" b="0" u="none" dirty="0"/>
              <a:t>Recall: The Pearson Correlation Coefficient (denoted as r) is a measure for quantifying the strength of a </a:t>
            </a:r>
            <a:r>
              <a:rPr lang="en-US" b="0" i="1" u="none" dirty="0"/>
              <a:t>linear relationship </a:t>
            </a:r>
            <a:r>
              <a:rPr lang="en-US" b="0" u="none" dirty="0"/>
              <a:t>between two variables. It shows the extent to which an increase or decrease in one variable correlated to a change in another variable. Values fall between -1 and 1, with values at 1 and -1 indicating perfect correlation and values at 0 indicate no correlation. Positive r values indicate a direct relationship; negative values indicated an inverse relationship. </a:t>
            </a:r>
          </a:p>
          <a:p>
            <a:pPr marL="171450" indent="-171450">
              <a:buFont typeface="Arial" panose="020B0604020202020204" pitchFamily="34" charset="0"/>
              <a:buChar char="•"/>
            </a:pPr>
            <a:r>
              <a:rPr lang="en-US" b="0" u="none" dirty="0"/>
              <a:t>CORR(Y, X) is a binary aggregate function, meaning it takes two inputs.</a:t>
            </a:r>
          </a:p>
          <a:p>
            <a:pPr marL="171450" indent="-171450">
              <a:buFont typeface="Arial" panose="020B0604020202020204" pitchFamily="34" charset="0"/>
              <a:buChar char="•"/>
            </a:pPr>
            <a:r>
              <a:rPr lang="en-US" b="0" u="none" dirty="0"/>
              <a:t>Y is the dependent variable whose variation depends on another variable. </a:t>
            </a:r>
          </a:p>
          <a:p>
            <a:pPr marL="171450" indent="-171450">
              <a:buFont typeface="Arial" panose="020B0604020202020204" pitchFamily="34" charset="0"/>
              <a:buChar char="•"/>
            </a:pPr>
            <a:r>
              <a:rPr lang="en-US" b="0" u="none" dirty="0"/>
              <a:t>X is the independent variable. </a:t>
            </a:r>
          </a:p>
          <a:p>
            <a:pPr marL="171450" indent="-171450">
              <a:buFont typeface="Arial" panose="020B0604020202020204" pitchFamily="34" charset="0"/>
              <a:buChar char="•"/>
            </a:pPr>
            <a:r>
              <a:rPr lang="en-US" b="0" u="none" dirty="0"/>
              <a:t>In practice, correlation calculations do not distinguish between dependent and independent  - switching the order of inputs produces the same result. </a:t>
            </a:r>
            <a:endParaRPr lang="en-US" b="1" u="sng" dirty="0"/>
          </a:p>
        </p:txBody>
      </p:sp>
      <p:sp>
        <p:nvSpPr>
          <p:cNvPr id="4" name="Slide Number Placeholder 3"/>
          <p:cNvSpPr>
            <a:spLocks noGrp="1"/>
          </p:cNvSpPr>
          <p:nvPr>
            <p:ph type="sldNum" sz="quarter" idx="5"/>
          </p:nvPr>
        </p:nvSpPr>
        <p:spPr/>
        <p:txBody>
          <a:bodyPr/>
          <a:lstStyle/>
          <a:p>
            <a:fld id="{C87AC8F6-2D91-D04D-847D-EC47DD867C9E}" type="slidenum">
              <a:rPr lang="en-US" smtClean="0"/>
              <a:t>55</a:t>
            </a:fld>
            <a:endParaRPr lang="en-US"/>
          </a:p>
        </p:txBody>
      </p:sp>
    </p:spTree>
    <p:extLst>
      <p:ext uri="{BB962C8B-B14F-4D97-AF65-F5344CB8AC3E}">
        <p14:creationId xmlns:p14="http://schemas.microsoft.com/office/powerpoint/2010/main" val="7336170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SQL database is not usually the first tool you’d think of when performing statistical analysis that requires more than SUMS and AVG. Typically, programming languages or full-featured statistics software would be the first choice. Perhaps even Excel if the dataset is small enough. However, SQL offers a handful of powerful stats functions that can reveal a lot about your data without have to export your data set to another program. </a:t>
            </a:r>
          </a:p>
          <a:p>
            <a:endParaRPr lang="en-US" dirty="0"/>
          </a:p>
          <a:p>
            <a:r>
              <a:rPr lang="en-US" b="1" u="sng" dirty="0"/>
              <a:t>Correlation</a:t>
            </a:r>
            <a:endParaRPr lang="en-US" b="0" u="none" dirty="0"/>
          </a:p>
          <a:p>
            <a:r>
              <a:rPr lang="en-US" b="0" u="none" dirty="0"/>
              <a:t>Researchers often want to understand the relationships between variables and one such measure of relationships is </a:t>
            </a:r>
            <a:r>
              <a:rPr lang="en-US" b="0" i="1" u="none" dirty="0"/>
              <a:t>correlation</a:t>
            </a:r>
            <a:r>
              <a:rPr lang="en-US" b="0" u="none" dirty="0"/>
              <a:t>. </a:t>
            </a:r>
          </a:p>
          <a:p>
            <a:pPr marL="171450" indent="-171450">
              <a:buFont typeface="Arial" panose="020B0604020202020204" pitchFamily="34" charset="0"/>
              <a:buChar char="•"/>
            </a:pPr>
            <a:r>
              <a:rPr lang="en-US" b="0" u="none" dirty="0"/>
              <a:t>Recall: The Pearson Correlation Coefficient (denoted as r) is a measure for quantifying the strength of a </a:t>
            </a:r>
            <a:r>
              <a:rPr lang="en-US" b="0" i="1" u="none" dirty="0"/>
              <a:t>linear relationship </a:t>
            </a:r>
            <a:r>
              <a:rPr lang="en-US" b="0" u="none" dirty="0"/>
              <a:t>between two variables. It shows the extent to which an increase or decrease in one variable correlated to a change in another variable. Values fall between -1 and 1, with values at 1 and -1 indicating perfect correlation and values at 0 indicate no correlation. Positive r values indicate a direct relationship; negative values indicated an inverse relationship. </a:t>
            </a:r>
          </a:p>
          <a:p>
            <a:pPr marL="171450" indent="-171450">
              <a:buFont typeface="Arial" panose="020B0604020202020204" pitchFamily="34" charset="0"/>
              <a:buChar char="•"/>
            </a:pPr>
            <a:r>
              <a:rPr lang="en-US" b="0" u="none" dirty="0"/>
              <a:t>CORR(Y, X) is a binary aggregate function, meaning it takes two inputs.</a:t>
            </a:r>
          </a:p>
          <a:p>
            <a:pPr marL="171450" indent="-171450">
              <a:buFont typeface="Arial" panose="020B0604020202020204" pitchFamily="34" charset="0"/>
              <a:buChar char="•"/>
            </a:pPr>
            <a:r>
              <a:rPr lang="en-US" b="0" u="none" dirty="0"/>
              <a:t>Y is the dependent variable whose variation depends on another variable. </a:t>
            </a:r>
          </a:p>
          <a:p>
            <a:pPr marL="171450" indent="-171450">
              <a:buFont typeface="Arial" panose="020B0604020202020204" pitchFamily="34" charset="0"/>
              <a:buChar char="•"/>
            </a:pPr>
            <a:r>
              <a:rPr lang="en-US" b="0" u="none" dirty="0"/>
              <a:t>X is the independent variable. </a:t>
            </a:r>
          </a:p>
          <a:p>
            <a:pPr marL="171450" indent="-171450">
              <a:buFont typeface="Arial" panose="020B0604020202020204" pitchFamily="34" charset="0"/>
              <a:buChar char="•"/>
            </a:pPr>
            <a:r>
              <a:rPr lang="en-US" b="0" u="none" dirty="0"/>
              <a:t>In practice, correlation calculations do not distinguish between dependent and independent  - switching the order of inputs produces the same result. </a:t>
            </a:r>
            <a:endParaRPr lang="en-US" b="1" u="sng" dirty="0"/>
          </a:p>
        </p:txBody>
      </p:sp>
      <p:sp>
        <p:nvSpPr>
          <p:cNvPr id="4" name="Slide Number Placeholder 3"/>
          <p:cNvSpPr>
            <a:spLocks noGrp="1"/>
          </p:cNvSpPr>
          <p:nvPr>
            <p:ph type="sldNum" sz="quarter" idx="5"/>
          </p:nvPr>
        </p:nvSpPr>
        <p:spPr/>
        <p:txBody>
          <a:bodyPr/>
          <a:lstStyle/>
          <a:p>
            <a:fld id="{C87AC8F6-2D91-D04D-847D-EC47DD867C9E}" type="slidenum">
              <a:rPr lang="en-US" smtClean="0"/>
              <a:t>56</a:t>
            </a:fld>
            <a:endParaRPr lang="en-US"/>
          </a:p>
        </p:txBody>
      </p:sp>
    </p:spTree>
    <p:extLst>
      <p:ext uri="{BB962C8B-B14F-4D97-AF65-F5344CB8AC3E}">
        <p14:creationId xmlns:p14="http://schemas.microsoft.com/office/powerpoint/2010/main" val="42271827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SQL database is not usually the first tool you’d think of when performing statistical analysis that requires more than SUMS and AVG. Typically, programming languages or full-featured statistics software would be the first choice. Perhaps even Excel if the dataset is small enough. However, SQL offers a handful of powerful stats functions that can reveal a lot about your data without have to export your data set to another program. </a:t>
            </a:r>
          </a:p>
          <a:p>
            <a:endParaRPr lang="en-US" dirty="0"/>
          </a:p>
          <a:p>
            <a:r>
              <a:rPr lang="en-US" b="1" u="sng" dirty="0"/>
              <a:t>Regression Analysis</a:t>
            </a:r>
            <a:endParaRPr lang="en-US" b="0" u="none" dirty="0"/>
          </a:p>
          <a:p>
            <a:r>
              <a:rPr lang="en-US" b="0" u="none" dirty="0"/>
              <a:t>Researchers not only want to understand the relationships between variables; they also want to predict values using available data. We can often do so with </a:t>
            </a:r>
            <a:r>
              <a:rPr lang="en-US" b="0" i="1" u="none" dirty="0"/>
              <a:t>linear regression</a:t>
            </a:r>
            <a:r>
              <a:rPr lang="en-US" b="0" i="0" u="none" dirty="0"/>
              <a:t>. </a:t>
            </a:r>
          </a:p>
          <a:p>
            <a:pPr marL="171450" indent="-171450">
              <a:buFont typeface="Arial" panose="020B0604020202020204" pitchFamily="34" charset="0"/>
              <a:buChar char="•"/>
            </a:pPr>
            <a:r>
              <a:rPr lang="en-US" b="0" i="0" u="none" dirty="0"/>
              <a:t>The regression method finds the best linear equation (or straight line) that describes the relationship between an independent variable and a dependent variable. </a:t>
            </a:r>
          </a:p>
          <a:p>
            <a:pPr marL="171450" indent="-171450">
              <a:buFont typeface="Arial" panose="020B0604020202020204" pitchFamily="34" charset="0"/>
              <a:buChar char="•"/>
            </a:pPr>
            <a:r>
              <a:rPr lang="en-US" b="0" i="0" u="none" dirty="0"/>
              <a:t>Use the REGR_SLOPE and REGR_INTERCEPT functions to calculate the slope and intercept, respectively. </a:t>
            </a:r>
          </a:p>
          <a:p>
            <a:pPr marL="171450" indent="-171450">
              <a:buFont typeface="Arial" panose="020B0604020202020204" pitchFamily="34" charset="0"/>
              <a:buChar char="•"/>
            </a:pPr>
            <a:r>
              <a:rPr lang="en-US" b="0" i="0" u="none" dirty="0"/>
              <a:t>The resulting slope value shows that for every one unit increase in the X variable, we can expect the Y variable to change by the resulting value. </a:t>
            </a:r>
          </a:p>
          <a:p>
            <a:pPr marL="171450" indent="-171450">
              <a:buFont typeface="Arial" panose="020B0604020202020204" pitchFamily="34" charset="0"/>
              <a:buChar char="•"/>
            </a:pPr>
            <a:r>
              <a:rPr lang="en-US" b="0" i="0" u="none" dirty="0"/>
              <a:t>A moment ago, we discussed the correlation coefficient, r, to determine the direction and strength of the relationship between two variables. We can also calculate the extent that the variation in the independent variable, X, explains the variation in the dependent variable (Y). This value is called r-squared or the coefficient of determination. </a:t>
            </a:r>
          </a:p>
          <a:p>
            <a:pPr marL="171450" indent="-171450">
              <a:buFont typeface="Arial" panose="020B0604020202020204" pitchFamily="34" charset="0"/>
              <a:buChar char="•"/>
            </a:pPr>
            <a:r>
              <a:rPr lang="en-US" b="0" i="0" u="none" dirty="0"/>
              <a:t>An r-squared value is between 0  - 1, and indicates the percentage of the variation that is explained by the independent variable. </a:t>
            </a:r>
          </a:p>
          <a:p>
            <a:pPr marL="171450" indent="-171450">
              <a:buFont typeface="Arial" panose="020B0604020202020204" pitchFamily="34" charset="0"/>
              <a:buChar char="•"/>
            </a:pPr>
            <a:r>
              <a:rPr lang="en-US" b="0" i="0" u="none" dirty="0"/>
              <a:t>RECALL: correlation does not equal causality. Many variables correlate well but have no meaning. </a:t>
            </a:r>
          </a:p>
          <a:p>
            <a:pPr marL="171450" indent="-171450">
              <a:buFont typeface="Arial" panose="020B0604020202020204" pitchFamily="34" charset="0"/>
              <a:buChar char="•"/>
            </a:pPr>
            <a:r>
              <a:rPr lang="en-US" b="0" i="0" u="none" dirty="0"/>
              <a:t>Statisticians usually perform significance testing on results to make sure values are not the result of randomness. That is outside the scope of this training.</a:t>
            </a:r>
          </a:p>
          <a:p>
            <a:pPr marL="171450" indent="-171450">
              <a:buFont typeface="Arial" panose="020B0604020202020204" pitchFamily="34" charset="0"/>
              <a:buChar char="•"/>
            </a:pPr>
            <a:r>
              <a:rPr lang="en-US" b="0" i="0" u="none" dirty="0"/>
              <a:t>We’re also not testing assumptions of linear regression here. </a:t>
            </a:r>
          </a:p>
          <a:p>
            <a:pPr marL="171450" indent="-171450">
              <a:buFont typeface="Arial" panose="020B0604020202020204" pitchFamily="34" charset="0"/>
              <a:buChar char="•"/>
            </a:pPr>
            <a:r>
              <a:rPr lang="en-US" b="0" i="0" u="none" dirty="0"/>
              <a:t>So we can say that SQL’s statistics functions are useful as a preliminary survey of the data before doing more rigorous analysis. A full study on performing regression is outside the scope of this training, but may be worth your time in the future. </a:t>
            </a:r>
            <a:endParaRPr lang="en-US" b="1" u="sng" dirty="0"/>
          </a:p>
        </p:txBody>
      </p:sp>
      <p:sp>
        <p:nvSpPr>
          <p:cNvPr id="4" name="Slide Number Placeholder 3"/>
          <p:cNvSpPr>
            <a:spLocks noGrp="1"/>
          </p:cNvSpPr>
          <p:nvPr>
            <p:ph type="sldNum" sz="quarter" idx="5"/>
          </p:nvPr>
        </p:nvSpPr>
        <p:spPr/>
        <p:txBody>
          <a:bodyPr/>
          <a:lstStyle/>
          <a:p>
            <a:fld id="{C87AC8F6-2D91-D04D-847D-EC47DD867C9E}" type="slidenum">
              <a:rPr lang="en-US" smtClean="0"/>
              <a:t>57</a:t>
            </a:fld>
            <a:endParaRPr lang="en-US"/>
          </a:p>
        </p:txBody>
      </p:sp>
    </p:spTree>
    <p:extLst>
      <p:ext uri="{BB962C8B-B14F-4D97-AF65-F5344CB8AC3E}">
        <p14:creationId xmlns:p14="http://schemas.microsoft.com/office/powerpoint/2010/main" val="28283448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SQL database is not usually the first tool you’d think of when performing statistical analysis that requires more than SUMS and AVG. Typically, programming languages or full-featured statistics software would be the first choice. Perhaps even Excel if the dataset is small enough. However, SQL offers a handful of powerful stats functions that can reveal a lot about your data without have to export your data set to another program. </a:t>
            </a:r>
          </a:p>
          <a:p>
            <a:endParaRPr lang="en-US" dirty="0"/>
          </a:p>
          <a:p>
            <a:r>
              <a:rPr lang="en-US" b="1" u="sng" dirty="0"/>
              <a:t>Rankings</a:t>
            </a:r>
            <a:endParaRPr lang="en-US" b="0" u="none" dirty="0"/>
          </a:p>
          <a:p>
            <a:r>
              <a:rPr lang="en-US" b="0" u="none" dirty="0"/>
              <a:t>Rankings are relatively common; you might see them around box office charts and sports standings, among other places. </a:t>
            </a:r>
          </a:p>
          <a:p>
            <a:pPr marL="171450" indent="-171450">
              <a:buFont typeface="Arial" panose="020B0604020202020204" pitchFamily="34" charset="0"/>
              <a:buChar char="•"/>
            </a:pPr>
            <a:r>
              <a:rPr lang="en-US" b="0" u="none" dirty="0"/>
              <a:t>We already know how to order query results based on values in a column, but SQL lets you go further and create numbered rankings. </a:t>
            </a:r>
          </a:p>
          <a:p>
            <a:pPr marL="171450" indent="-171450">
              <a:buFont typeface="Arial" panose="020B0604020202020204" pitchFamily="34" charset="0"/>
              <a:buChar char="•"/>
            </a:pPr>
            <a:r>
              <a:rPr lang="en-US" b="0" u="none" dirty="0"/>
              <a:t>Rankings are useful for data analysis in several ways, including tracking changes over time and as its own measure. </a:t>
            </a:r>
          </a:p>
          <a:p>
            <a:pPr marL="171450" indent="-171450">
              <a:buFont typeface="Arial" panose="020B0604020202020204" pitchFamily="34" charset="0"/>
              <a:buChar char="•"/>
            </a:pPr>
            <a:r>
              <a:rPr lang="en-US" b="0" u="none" dirty="0"/>
              <a:t>There are several ranking functions in SQL, but we’ll look at RANK and DENSE RANK. </a:t>
            </a:r>
          </a:p>
          <a:p>
            <a:pPr marL="171450" indent="-171450">
              <a:buFont typeface="Arial" panose="020B0604020202020204" pitchFamily="34" charset="0"/>
              <a:buChar char="•"/>
            </a:pPr>
            <a:r>
              <a:rPr lang="en-US" b="0" u="none" dirty="0"/>
              <a:t>Both are </a:t>
            </a:r>
            <a:r>
              <a:rPr lang="en-US" b="0" i="1" u="none" dirty="0"/>
              <a:t>window functions</a:t>
            </a:r>
            <a:r>
              <a:rPr lang="en-US" b="0" i="0" u="none" dirty="0"/>
              <a:t>, which perform calculations across set of rows we specify using the OVER clause. </a:t>
            </a:r>
          </a:p>
          <a:p>
            <a:pPr marL="171450" indent="-171450">
              <a:buFont typeface="Arial" panose="020B0604020202020204" pitchFamily="34" charset="0"/>
              <a:buChar char="•"/>
            </a:pPr>
            <a:r>
              <a:rPr lang="en-US" b="0" i="0" u="none" dirty="0"/>
              <a:t>Unlike aggregate functions, window functions present results for each row in the table. </a:t>
            </a:r>
          </a:p>
          <a:p>
            <a:pPr marL="171450" indent="-171450">
              <a:buFont typeface="Arial" panose="020B0604020202020204" pitchFamily="34" charset="0"/>
              <a:buChar char="•"/>
            </a:pPr>
            <a:r>
              <a:rPr lang="en-US" b="0" i="0" u="none" dirty="0"/>
              <a:t>The difference between rank and dense rank is how the next rank is handled in case of a tie: rank includes a gap in the rank order, but dense rank does not. </a:t>
            </a:r>
          </a:p>
          <a:p>
            <a:pPr marL="171450" indent="-171450">
              <a:buFont typeface="Arial" panose="020B0604020202020204" pitchFamily="34" charset="0"/>
              <a:buChar char="•"/>
            </a:pPr>
            <a:r>
              <a:rPr lang="en-US" b="0" i="0" u="none" dirty="0"/>
              <a:t>Notice in the query that we use RANK followed by and OVER clause. The expression in parentheses specifies the window of rows the function should operate on. </a:t>
            </a:r>
          </a:p>
          <a:p>
            <a:pPr marL="171450" indent="-171450">
              <a:buFont typeface="Arial" panose="020B0604020202020204" pitchFamily="34" charset="0"/>
              <a:buChar char="•"/>
            </a:pPr>
            <a:r>
              <a:rPr lang="en-US" b="0" i="0" u="none" dirty="0"/>
              <a:t>Sometimes you’ll want to produce rankings within groups of rows in a table. To do so use the PARTITION BY clause, which divides table rows according to values in a column we specify. </a:t>
            </a:r>
            <a:endParaRPr lang="en-US" b="0" u="none" dirty="0"/>
          </a:p>
          <a:p>
            <a:pPr marL="628650" lvl="1" indent="-171450">
              <a:buFont typeface="Arial" panose="020B0604020202020204" pitchFamily="34" charset="0"/>
              <a:buChar char="•"/>
            </a:pPr>
            <a:endParaRPr lang="en-US" b="0" u="none" dirty="0"/>
          </a:p>
        </p:txBody>
      </p:sp>
      <p:sp>
        <p:nvSpPr>
          <p:cNvPr id="4" name="Slide Number Placeholder 3"/>
          <p:cNvSpPr>
            <a:spLocks noGrp="1"/>
          </p:cNvSpPr>
          <p:nvPr>
            <p:ph type="sldNum" sz="quarter" idx="5"/>
          </p:nvPr>
        </p:nvSpPr>
        <p:spPr/>
        <p:txBody>
          <a:bodyPr/>
          <a:lstStyle/>
          <a:p>
            <a:fld id="{C87AC8F6-2D91-D04D-847D-EC47DD867C9E}" type="slidenum">
              <a:rPr lang="en-US" smtClean="0"/>
              <a:t>58</a:t>
            </a:fld>
            <a:endParaRPr lang="en-US"/>
          </a:p>
        </p:txBody>
      </p:sp>
    </p:spTree>
    <p:extLst>
      <p:ext uri="{BB962C8B-B14F-4D97-AF65-F5344CB8AC3E}">
        <p14:creationId xmlns:p14="http://schemas.microsoft.com/office/powerpoint/2010/main" val="36781074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Rankings and raw counts can be helpful and interesting, but they can also be misleading without context. </a:t>
            </a:r>
          </a:p>
          <a:p>
            <a:pPr marL="171450" indent="-171450">
              <a:buFont typeface="Arial" panose="020B0604020202020204" pitchFamily="34" charset="0"/>
              <a:buChar char="•"/>
            </a:pPr>
            <a:r>
              <a:rPr lang="en-US" dirty="0"/>
              <a:t>For example, in 2015 the FBI reporting about 130,000 property crimes in NYC about 80,000 property crimes in Chicago. </a:t>
            </a:r>
          </a:p>
          <a:p>
            <a:pPr marL="171450" indent="-171450">
              <a:buFont typeface="Arial" panose="020B0604020202020204" pitchFamily="34" charset="0"/>
              <a:buChar char="•"/>
            </a:pPr>
            <a:r>
              <a:rPr lang="en-US" dirty="0"/>
              <a:t>Are property crimes more common in NYC? </a:t>
            </a:r>
          </a:p>
          <a:p>
            <a:pPr marL="171450" indent="-171450">
              <a:buFont typeface="Arial" panose="020B0604020202020204" pitchFamily="34" charset="0"/>
              <a:buChar char="•"/>
            </a:pPr>
            <a:r>
              <a:rPr lang="en-US" dirty="0"/>
              <a:t>Now consider that during the same year, NYC had over 8 million residents, while Chicago had about 2.7 million. Given that context, comparing the total property crimes doesn’t provide much insight.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A better way to compare numbers like this is to transform them into rates. </a:t>
            </a:r>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C87AC8F6-2D91-D04D-847D-EC47DD867C9E}" type="slidenum">
              <a:rPr lang="en-US" smtClean="0"/>
              <a:t>59</a:t>
            </a:fld>
            <a:endParaRPr lang="en-US"/>
          </a:p>
        </p:txBody>
      </p:sp>
    </p:spTree>
    <p:extLst>
      <p:ext uri="{BB962C8B-B14F-4D97-AF65-F5344CB8AC3E}">
        <p14:creationId xmlns:p14="http://schemas.microsoft.com/office/powerpoint/2010/main" val="36287465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A subquery is nothing more than a query inside another query.</a:t>
            </a:r>
            <a:r>
              <a:rPr lang="en-US" sz="1200" b="0" i="0" kern="1200" dirty="0">
                <a:solidFill>
                  <a:schemeClr val="tx1"/>
                </a:solidFill>
                <a:effectLst/>
                <a:latin typeface="+mn-lt"/>
                <a:ea typeface="+mn-ea"/>
                <a:cs typeface="+mn-cs"/>
              </a:rPr>
              <a:t> The outside query is known as the </a:t>
            </a:r>
            <a:r>
              <a:rPr lang="en-US" sz="1200" b="1" i="0" kern="1200" dirty="0">
                <a:solidFill>
                  <a:schemeClr val="tx1"/>
                </a:solidFill>
                <a:effectLst/>
                <a:latin typeface="+mn-lt"/>
                <a:ea typeface="+mn-ea"/>
                <a:cs typeface="+mn-cs"/>
              </a:rPr>
              <a:t>containing query,</a:t>
            </a:r>
            <a:r>
              <a:rPr lang="en-US" sz="1200" b="0" i="0" kern="1200" dirty="0">
                <a:solidFill>
                  <a:schemeClr val="tx1"/>
                </a:solidFill>
                <a:effectLst/>
                <a:latin typeface="+mn-lt"/>
                <a:ea typeface="+mn-ea"/>
                <a:cs typeface="+mn-cs"/>
              </a:rPr>
              <a:t> or the </a:t>
            </a:r>
            <a:r>
              <a:rPr lang="en-US" sz="1200" b="1" i="0" kern="1200" dirty="0">
                <a:solidFill>
                  <a:schemeClr val="tx1"/>
                </a:solidFill>
                <a:effectLst/>
                <a:latin typeface="+mn-lt"/>
                <a:ea typeface="+mn-ea"/>
                <a:cs typeface="+mn-cs"/>
              </a:rPr>
              <a:t>outer query</a:t>
            </a:r>
            <a:r>
              <a:rPr lang="en-US" sz="1200" b="0" i="0" kern="1200" dirty="0">
                <a:solidFill>
                  <a:schemeClr val="tx1"/>
                </a:solidFill>
                <a:effectLst/>
                <a:latin typeface="+mn-lt"/>
                <a:ea typeface="+mn-ea"/>
                <a:cs typeface="+mn-cs"/>
              </a:rPr>
              <a:t>. The query on the inside is the </a:t>
            </a:r>
            <a:r>
              <a:rPr lang="en-US" sz="1200" b="1" i="0" kern="1200" dirty="0">
                <a:solidFill>
                  <a:schemeClr val="tx1"/>
                </a:solidFill>
                <a:effectLst/>
                <a:latin typeface="+mn-lt"/>
                <a:ea typeface="+mn-ea"/>
                <a:cs typeface="+mn-cs"/>
              </a:rPr>
              <a:t>inner query</a:t>
            </a:r>
            <a:r>
              <a:rPr lang="en-US" sz="1200" b="0" i="0" kern="1200" dirty="0">
                <a:solidFill>
                  <a:schemeClr val="tx1"/>
                </a:solidFill>
                <a:effectLst/>
                <a:latin typeface="+mn-lt"/>
                <a:ea typeface="+mn-ea"/>
                <a:cs typeface="+mn-cs"/>
              </a:rPr>
              <a:t>, or the </a:t>
            </a:r>
            <a:r>
              <a:rPr lang="en-US" sz="1200" b="1" i="0" kern="1200" dirty="0">
                <a:solidFill>
                  <a:schemeClr val="tx1"/>
                </a:solidFill>
                <a:effectLst/>
                <a:latin typeface="+mn-lt"/>
                <a:ea typeface="+mn-ea"/>
                <a:cs typeface="+mn-cs"/>
              </a:rPr>
              <a:t>subquery</a:t>
            </a:r>
            <a:r>
              <a:rPr lang="en-US" sz="1200" b="0" i="0" kern="1200" dirty="0">
                <a:solidFill>
                  <a:schemeClr val="tx1"/>
                </a:solidFill>
                <a:effectLst/>
                <a:latin typeface="+mn-lt"/>
                <a:ea typeface="+mn-ea"/>
                <a:cs typeface="+mn-cs"/>
              </a:rPr>
              <a:t>.</a:t>
            </a:r>
          </a:p>
          <a:p>
            <a:endParaRPr lang="en-US" dirty="0"/>
          </a:p>
          <a:p>
            <a:r>
              <a:rPr lang="en-US" dirty="0"/>
              <a:t>The general syntax is given on the slide.</a:t>
            </a:r>
          </a:p>
          <a:p>
            <a:endParaRPr lang="en-US" dirty="0"/>
          </a:p>
          <a:p>
            <a:r>
              <a:rPr lang="en-US" dirty="0"/>
              <a:t>Notice the parentheses surrounding the subquery.</a:t>
            </a:r>
          </a:p>
          <a:p>
            <a:endParaRPr lang="en-US" dirty="0"/>
          </a:p>
          <a:p>
            <a:r>
              <a:rPr lang="en-US" dirty="0"/>
              <a:t>The subquery can be used in the SELECT, FROM or the WHERE clauses…</a:t>
            </a:r>
          </a:p>
          <a:p>
            <a:r>
              <a:rPr lang="en-US" dirty="0"/>
              <a:t>-------------</a:t>
            </a:r>
          </a:p>
          <a:p>
            <a:r>
              <a:rPr lang="en-US" dirty="0"/>
              <a:t>Use a subquery when…</a:t>
            </a:r>
          </a:p>
          <a:p>
            <a:pPr marL="171450" indent="-171450">
              <a:buFont typeface="Arial" panose="020B0604020202020204" pitchFamily="34" charset="0"/>
              <a:buChar char="•"/>
            </a:pPr>
            <a:r>
              <a:rPr lang="en-US" dirty="0"/>
              <a:t>You want to use the result of a query to restrict the result of another query.</a:t>
            </a:r>
          </a:p>
          <a:p>
            <a:r>
              <a:rPr lang="en-US" dirty="0"/>
              <a:t>--------------</a:t>
            </a:r>
          </a:p>
          <a:p>
            <a:endParaRPr lang="en-US" dirty="0"/>
          </a:p>
          <a:p>
            <a:r>
              <a:rPr lang="en-US" dirty="0"/>
              <a:t>Let’s take a look at some more advanced query techniques. Sometimes data analysis requires advanced SQL techniques that go beyond a table join or basic SELECT query. For example, you might need to write a query that uses that uses the results of other queries as inputs. Or, you might need to reclassify numerical values into categories before counting them. SQL provides a collection of functions and options essential for solving more complex problems.</a:t>
            </a:r>
          </a:p>
          <a:p>
            <a:endParaRPr lang="en-US" dirty="0"/>
          </a:p>
          <a:p>
            <a:r>
              <a:rPr lang="en-US" dirty="0"/>
              <a:t>A subquery is a query nested inside another query.</a:t>
            </a:r>
          </a:p>
          <a:p>
            <a:endParaRPr lang="en-US" dirty="0"/>
          </a:p>
          <a:p>
            <a:r>
              <a:rPr lang="en-US" dirty="0"/>
              <a:t>The syntax is not unusual: enclose the subquery in parentheses and use it where needed. For example, we might write a subquery that returns multiple rows and treat the results as a table in the FROM cluse of the main query.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two general types of subqueries. An uncorrelated subquery has no reference to objects in the main query. This allows the processor to process the inner query before the outer. </a:t>
            </a:r>
          </a:p>
          <a:p>
            <a:r>
              <a:rPr lang="en-US" dirty="0"/>
              <a:t>Correlated subqueries depend on a value or table from the main query. For example, if you refer to a table from the outer query in the subquery, this would be a correlated subquery. Correlated subqueries usually require the select to be completed more than once and can therefore execute relatively slowly. </a:t>
            </a:r>
          </a:p>
          <a:p>
            <a:endParaRPr lang="en-US" dirty="0"/>
          </a:p>
          <a:p>
            <a:r>
              <a:rPr lang="en-US" dirty="0"/>
              <a:t>Another concept to know about is the derived table. If the subquery contains rows and columns, you can use subquery in the FROM clause as a table. You can even join subqueries that are derived tables as you would tables. </a:t>
            </a:r>
          </a:p>
          <a:p>
            <a:endParaRPr lang="en-US" dirty="0"/>
          </a:p>
          <a:p>
            <a:r>
              <a:rPr lang="en-US" dirty="0"/>
              <a:t>A few notes about subqueries: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subquery must be enclosed in parentheses.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subquery must be placed on the right side of the comparison operator.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Use single-row operators with single-row subqueries.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If a subquery (inner query) returns a null value to the outer query, the outer query will not return any rows when using certain comparison operators in a WHERE clause.</a:t>
            </a:r>
          </a:p>
          <a:p>
            <a:endParaRPr lang="en-US" dirty="0"/>
          </a:p>
          <a:p>
            <a:endParaRPr lang="en-US" dirty="0"/>
          </a:p>
        </p:txBody>
      </p:sp>
      <p:sp>
        <p:nvSpPr>
          <p:cNvPr id="4" name="Slide Number Placeholder 3"/>
          <p:cNvSpPr>
            <a:spLocks noGrp="1"/>
          </p:cNvSpPr>
          <p:nvPr>
            <p:ph type="sldNum" sz="quarter" idx="5"/>
          </p:nvPr>
        </p:nvSpPr>
        <p:spPr/>
        <p:txBody>
          <a:bodyPr/>
          <a:lstStyle/>
          <a:p>
            <a:fld id="{6F85E814-1B83-9A4B-A3F0-B375DEEB26E1}" type="slidenum">
              <a:rPr lang="en-US" smtClean="0"/>
              <a:t>61</a:t>
            </a:fld>
            <a:endParaRPr lang="en-US"/>
          </a:p>
        </p:txBody>
      </p:sp>
    </p:spTree>
    <p:extLst>
      <p:ext uri="{BB962C8B-B14F-4D97-AF65-F5344CB8AC3E}">
        <p14:creationId xmlns:p14="http://schemas.microsoft.com/office/powerpoint/2010/main" val="32388742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second approach to creating temporary tables for querying use the Common Table Expression (CTE). </a:t>
            </a:r>
          </a:p>
          <a:p>
            <a:pPr marL="171450" indent="-171450">
              <a:buFont typeface="Arial" panose="020B0604020202020204" pitchFamily="34" charset="0"/>
              <a:buChar char="•"/>
            </a:pPr>
            <a:r>
              <a:rPr lang="en-US" dirty="0"/>
              <a:t>Informally called the WITH clause. </a:t>
            </a:r>
          </a:p>
          <a:p>
            <a:pPr marL="171450" indent="-171450">
              <a:buFont typeface="Arial" panose="020B0604020202020204" pitchFamily="34" charset="0"/>
              <a:buChar char="•"/>
            </a:pPr>
            <a:r>
              <a:rPr lang="en-US" dirty="0"/>
              <a:t>Allows you to create one or more tables with subqueries, and use the result table(s) as often as needed in the main query that follows. </a:t>
            </a:r>
          </a:p>
          <a:p>
            <a:pPr marL="171450" indent="-171450">
              <a:buFont typeface="Arial" panose="020B0604020202020204" pitchFamily="34" charset="0"/>
              <a:buChar char="•"/>
            </a:pPr>
            <a:r>
              <a:rPr lang="en-US" strike="sngStrike" dirty="0"/>
              <a:t>Note that you can define more than one CTE per query. Simply separate the subqueries including parentheses with a comma.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You can see the general syntax here: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First, specify the expression name (</a:t>
            </a:r>
            <a:r>
              <a:rPr lang="en-US" sz="1200" b="0" i="0" kern="1200" dirty="0" err="1">
                <a:solidFill>
                  <a:schemeClr val="tx1"/>
                </a:solidFill>
                <a:effectLst/>
                <a:latin typeface="+mn-lt"/>
                <a:ea typeface="+mn-ea"/>
                <a:cs typeface="+mn-cs"/>
              </a:rPr>
              <a:t>expression_name</a:t>
            </a:r>
            <a:r>
              <a:rPr lang="en-US" sz="1200" b="0" i="0" kern="1200" dirty="0">
                <a:solidFill>
                  <a:schemeClr val="tx1"/>
                </a:solidFill>
                <a:effectLst/>
                <a:latin typeface="+mn-lt"/>
                <a:ea typeface="+mn-ea"/>
                <a:cs typeface="+mn-cs"/>
              </a:rPr>
              <a:t>) to which you can refer later in a query.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Next, specify a list of comma-separated columns after the </a:t>
            </a:r>
            <a:r>
              <a:rPr lang="en-US" sz="1200" b="0" i="0" kern="1200" dirty="0" err="1">
                <a:solidFill>
                  <a:schemeClr val="tx1"/>
                </a:solidFill>
                <a:effectLst/>
                <a:latin typeface="+mn-lt"/>
                <a:ea typeface="+mn-ea"/>
                <a:cs typeface="+mn-cs"/>
              </a:rPr>
              <a:t>expression_name</a:t>
            </a:r>
            <a:r>
              <a:rPr lang="en-US" sz="1200" b="0" i="0" kern="1200" dirty="0">
                <a:solidFill>
                  <a:schemeClr val="tx1"/>
                </a:solidFill>
                <a:effectLst/>
                <a:latin typeface="+mn-lt"/>
                <a:ea typeface="+mn-ea"/>
                <a:cs typeface="+mn-cs"/>
              </a:rPr>
              <a:t>. The number of columns must be the same as the number of columns defined in the </a:t>
            </a:r>
            <a:r>
              <a:rPr lang="en-US" sz="1200" b="0" i="0" kern="1200" dirty="0" err="1">
                <a:solidFill>
                  <a:schemeClr val="tx1"/>
                </a:solidFill>
                <a:effectLst/>
                <a:latin typeface="+mn-lt"/>
                <a:ea typeface="+mn-ea"/>
                <a:cs typeface="+mn-cs"/>
              </a:rPr>
              <a:t>CTE_definition</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Then, use the AS keyword after the expression name or column list if the column list is specified.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After, define a SELECT statement whose result set populates the common table expression.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Finally, refer to the common table expression in a query (</a:t>
            </a:r>
            <a:r>
              <a:rPr lang="en-US" sz="1200" b="0" i="0" kern="1200" dirty="0" err="1">
                <a:solidFill>
                  <a:schemeClr val="tx1"/>
                </a:solidFill>
                <a:effectLst/>
                <a:latin typeface="+mn-lt"/>
                <a:ea typeface="+mn-ea"/>
                <a:cs typeface="+mn-cs"/>
              </a:rPr>
              <a:t>SQL_statement</a:t>
            </a:r>
            <a:r>
              <a:rPr lang="en-US" sz="1200" b="0" i="0" kern="1200" dirty="0">
                <a:solidFill>
                  <a:schemeClr val="tx1"/>
                </a:solidFill>
                <a:effectLst/>
                <a:latin typeface="+mn-lt"/>
                <a:ea typeface="+mn-ea"/>
                <a:cs typeface="+mn-cs"/>
              </a:rPr>
              <a:t>) such as SELECT, INSERT, UPDATE, DELETE, or MERGE.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benefit of CTEs over subqueries is that they are more readable. When you nest queries, they can become difficult to read. However, with CTEs, it’s easier to follow the logic. It also eliminates having to duplicate SELECT </a:t>
            </a:r>
            <a:r>
              <a:rPr lang="en-US" dirty="0" err="1"/>
              <a:t>statments</a:t>
            </a:r>
            <a:r>
              <a:rPr lang="en-US" dirty="0"/>
              <a:t> multiple times when you need to use a subquery more than once in the main query. </a:t>
            </a:r>
          </a:p>
        </p:txBody>
      </p:sp>
      <p:sp>
        <p:nvSpPr>
          <p:cNvPr id="4" name="Slide Number Placeholder 3"/>
          <p:cNvSpPr>
            <a:spLocks noGrp="1"/>
          </p:cNvSpPr>
          <p:nvPr>
            <p:ph type="sldNum" sz="quarter" idx="5"/>
          </p:nvPr>
        </p:nvSpPr>
        <p:spPr/>
        <p:txBody>
          <a:bodyPr/>
          <a:lstStyle/>
          <a:p>
            <a:fld id="{C87AC8F6-2D91-D04D-847D-EC47DD867C9E}" type="slidenum">
              <a:rPr lang="en-US" smtClean="0"/>
              <a:t>62</a:t>
            </a:fld>
            <a:endParaRPr lang="en-US"/>
          </a:p>
        </p:txBody>
      </p:sp>
    </p:spTree>
    <p:extLst>
      <p:ext uri="{BB962C8B-B14F-4D97-AF65-F5344CB8AC3E}">
        <p14:creationId xmlns:p14="http://schemas.microsoft.com/office/powerpoint/2010/main" val="9934091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Uncorrelated subqueries can replace join syntax to produce faster performance. </a:t>
            </a:r>
          </a:p>
          <a:p>
            <a:endParaRPr lang="en-US" dirty="0"/>
          </a:p>
          <a:p>
            <a:r>
              <a:rPr lang="en-US" dirty="0"/>
              <a:t>An </a:t>
            </a:r>
            <a:r>
              <a:rPr lang="en-US" b="1" i="1" u="sng" dirty="0"/>
              <a:t>index</a:t>
            </a:r>
            <a:r>
              <a:rPr lang="en-US" i="0" dirty="0"/>
              <a:t> is a data structure that provides a fast access path to rows in a table based on the values in one or more columns (the index key). Because an index stores key values in order, the DBMS can use a fast search technique to find the values rather than being forced to search each row in an unordered table sequentially. The index itself contains an ordered list of keys along with the locations of the associated rows in an associated table. When you create a primary key for a table, the DBMS automatically creates an index for that table using the primary key column or columns as the index key. In addition to primary keys, you can create indexes to provide fast access to any column or combination of columns. </a:t>
            </a:r>
            <a:r>
              <a:rPr lang="en-US" i="0" dirty="0" err="1"/>
              <a:t>Lke</a:t>
            </a:r>
            <a:r>
              <a:rPr lang="en-US" i="0" dirty="0"/>
              <a:t> just about anything, there are some trade offs to consider, including:</a:t>
            </a:r>
          </a:p>
          <a:p>
            <a:pPr marL="628650" lvl="1" indent="-171450">
              <a:buFont typeface="Arial" panose="020B0604020202020204" pitchFamily="34" charset="0"/>
              <a:buChar char="•"/>
            </a:pPr>
            <a:r>
              <a:rPr lang="en-US" i="0" dirty="0"/>
              <a:t>Indexes take up space in the database. Since space is relatively inexpensive today, this usually isn’t a problem </a:t>
            </a:r>
          </a:p>
          <a:p>
            <a:pPr marL="628650" lvl="1" indent="-171450">
              <a:buFont typeface="Arial" panose="020B0604020202020204" pitchFamily="34" charset="0"/>
              <a:buChar char="•"/>
            </a:pPr>
            <a:r>
              <a:rPr lang="en-US" i="0" dirty="0"/>
              <a:t>When data is inserted, modified, or deleted, the DBMS must also update the indexes. This may slow modification operations. </a:t>
            </a:r>
          </a:p>
          <a:p>
            <a:pPr marL="171450" lvl="0" indent="-171450">
              <a:buFont typeface="Arial" panose="020B0604020202020204" pitchFamily="34" charset="0"/>
              <a:buChar char="•"/>
            </a:pPr>
            <a:r>
              <a:rPr lang="en-US" i="0" dirty="0"/>
              <a:t>So while it is unnecessary to add indexes to every column in a table, adding them to foreign keys and columns that are frequently used in WHERE clauses can be helpful. </a:t>
            </a:r>
          </a:p>
          <a:p>
            <a:pPr marL="171450" lvl="0" indent="-171450">
              <a:buFont typeface="Arial" panose="020B0604020202020204" pitchFamily="34" charset="0"/>
              <a:buChar char="•"/>
            </a:pPr>
            <a:endParaRPr lang="en-US" i="0" dirty="0"/>
          </a:p>
          <a:p>
            <a:r>
              <a:rPr lang="en-US" dirty="0">
                <a:latin typeface="Consolas" panose="020B0609020204030204" pitchFamily="49" charset="0"/>
                <a:cs typeface="Consolas" panose="020B0609020204030204" pitchFamily="49" charset="0"/>
              </a:rPr>
              <a:t>SELECT</a:t>
            </a:r>
            <a:r>
              <a:rPr lang="en-US" dirty="0"/>
              <a:t> </a:t>
            </a:r>
            <a:r>
              <a:rPr lang="en-US" b="1" dirty="0"/>
              <a:t>specific fields </a:t>
            </a:r>
            <a:r>
              <a:rPr lang="en-US" dirty="0"/>
              <a:t>instead of selecting all fields ( * )</a:t>
            </a:r>
          </a:p>
          <a:p>
            <a:pPr marL="171450" indent="-171450">
              <a:buFont typeface="Arial" panose="020B0604020202020204" pitchFamily="34" charset="0"/>
              <a:buChar char="•"/>
            </a:pPr>
            <a:r>
              <a:rPr lang="en-US" dirty="0"/>
              <a:t>It is common to want to see an entire table during exploratory analysis. However, selecting all columns of a table with many rows is taxing to the database. </a:t>
            </a:r>
          </a:p>
          <a:p>
            <a:endParaRPr lang="en-US" dirty="0"/>
          </a:p>
          <a:p>
            <a:r>
              <a:rPr lang="en-US" dirty="0"/>
              <a:t>Avoid </a:t>
            </a:r>
            <a:r>
              <a:rPr lang="en-US" dirty="0">
                <a:latin typeface="Consolas" panose="020B0609020204030204" pitchFamily="49" charset="0"/>
                <a:cs typeface="Consolas" panose="020B0609020204030204" pitchFamily="49" charset="0"/>
              </a:rPr>
              <a:t>SELECT </a:t>
            </a:r>
            <a:r>
              <a:rPr lang="en-US" b="1" dirty="0">
                <a:latin typeface="Consolas" panose="020B0609020204030204" pitchFamily="49" charset="0"/>
                <a:cs typeface="Consolas" panose="020B0609020204030204" pitchFamily="49" charset="0"/>
              </a:rPr>
              <a:t>DISTINCT</a:t>
            </a:r>
            <a:r>
              <a:rPr lang="en-US" dirty="0">
                <a:latin typeface="Consolas" panose="020B0609020204030204" pitchFamily="49" charset="0"/>
                <a:cs typeface="Consolas" panose="020B0609020204030204" pitchFamily="49" charset="0"/>
              </a:rPr>
              <a:t> </a:t>
            </a:r>
            <a:r>
              <a:rPr lang="en-US" dirty="0"/>
              <a:t>whenever possible</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SELECT DISTINCT</a:t>
            </a:r>
            <a:r>
              <a:rPr lang="en-US" sz="1200" b="0" i="0" kern="1200" dirty="0">
                <a:solidFill>
                  <a:schemeClr val="tx1"/>
                </a:solidFill>
                <a:effectLst/>
                <a:latin typeface="+mn-lt"/>
                <a:ea typeface="+mn-ea"/>
                <a:cs typeface="+mn-cs"/>
              </a:rPr>
              <a:t> is a handy way to remove duplicates from a query. </a:t>
            </a:r>
            <a:r>
              <a:rPr lang="en-US" sz="1200" b="1" i="0" kern="1200" dirty="0">
                <a:solidFill>
                  <a:schemeClr val="tx1"/>
                </a:solidFill>
                <a:effectLst/>
                <a:latin typeface="+mn-lt"/>
                <a:ea typeface="+mn-ea"/>
                <a:cs typeface="+mn-cs"/>
              </a:rPr>
              <a:t>SELECT DISTINCT</a:t>
            </a:r>
            <a:r>
              <a:rPr lang="en-US" sz="1200" b="0" i="0" kern="1200" dirty="0">
                <a:solidFill>
                  <a:schemeClr val="tx1"/>
                </a:solidFill>
                <a:effectLst/>
                <a:latin typeface="+mn-lt"/>
                <a:ea typeface="+mn-ea"/>
                <a:cs typeface="+mn-cs"/>
              </a:rPr>
              <a:t> works by </a:t>
            </a:r>
            <a:r>
              <a:rPr lang="en-US" sz="1200" b="1" i="0" kern="1200" dirty="0" err="1">
                <a:solidFill>
                  <a:schemeClr val="tx1"/>
                </a:solidFill>
                <a:effectLst/>
                <a:latin typeface="+mn-lt"/>
                <a:ea typeface="+mn-ea"/>
                <a:cs typeface="+mn-cs"/>
              </a:rPr>
              <a:t>GROUP</a:t>
            </a:r>
            <a:r>
              <a:rPr lang="en-US" sz="1200" b="0" i="0" kern="1200" dirty="0" err="1">
                <a:solidFill>
                  <a:schemeClr val="tx1"/>
                </a:solidFill>
                <a:effectLst/>
                <a:latin typeface="+mn-lt"/>
                <a:ea typeface="+mn-ea"/>
                <a:cs typeface="+mn-cs"/>
              </a:rPr>
              <a:t>ing</a:t>
            </a:r>
            <a:r>
              <a:rPr lang="en-US" sz="1200" b="0" i="0" kern="1200" dirty="0">
                <a:solidFill>
                  <a:schemeClr val="tx1"/>
                </a:solidFill>
                <a:effectLst/>
                <a:latin typeface="+mn-lt"/>
                <a:ea typeface="+mn-ea"/>
                <a:cs typeface="+mn-cs"/>
              </a:rPr>
              <a:t> all fields in the query to create distinct results. To accomplish this goal however, a large amount of processing power is required. Additionally, data may be grouped </a:t>
            </a:r>
            <a:r>
              <a:rPr lang="en-US" sz="1200" b="0" i="0" u="none" strike="noStrike" kern="1200" dirty="0">
                <a:solidFill>
                  <a:schemeClr val="tx1"/>
                </a:solidFill>
                <a:effectLst/>
                <a:latin typeface="+mn-lt"/>
                <a:ea typeface="+mn-ea"/>
                <a:cs typeface="+mn-cs"/>
                <a:hlinkClick r:id="rId3"/>
              </a:rPr>
              <a:t>to the point of being inaccurate</a:t>
            </a:r>
            <a:r>
              <a:rPr lang="en-US" sz="1200" b="0" i="0" kern="1200" dirty="0">
                <a:solidFill>
                  <a:schemeClr val="tx1"/>
                </a:solidFill>
                <a:effectLst/>
                <a:latin typeface="+mn-lt"/>
                <a:ea typeface="+mn-ea"/>
                <a:cs typeface="+mn-cs"/>
              </a:rPr>
              <a:t>. To avoid using </a:t>
            </a:r>
            <a:r>
              <a:rPr lang="en-US" sz="1200" b="1" i="0" kern="1200" dirty="0">
                <a:solidFill>
                  <a:schemeClr val="tx1"/>
                </a:solidFill>
                <a:effectLst/>
                <a:latin typeface="+mn-lt"/>
                <a:ea typeface="+mn-ea"/>
                <a:cs typeface="+mn-cs"/>
              </a:rPr>
              <a:t>SELECT DISTINCT</a:t>
            </a:r>
            <a:r>
              <a:rPr lang="en-US" sz="1200" b="0" i="0" kern="1200" dirty="0">
                <a:solidFill>
                  <a:schemeClr val="tx1"/>
                </a:solidFill>
                <a:effectLst/>
                <a:latin typeface="+mn-lt"/>
                <a:ea typeface="+mn-ea"/>
                <a:cs typeface="+mn-cs"/>
              </a:rPr>
              <a:t>, select more fields to create unique results.</a:t>
            </a:r>
            <a:endParaRPr lang="en-US" dirty="0"/>
          </a:p>
          <a:p>
            <a:endParaRPr lang="en-US" dirty="0"/>
          </a:p>
          <a:p>
            <a:r>
              <a:rPr lang="en-US" dirty="0"/>
              <a:t>Create joins with </a:t>
            </a:r>
            <a:r>
              <a:rPr lang="en-US" b="1" dirty="0">
                <a:latin typeface="Consolas" panose="020B0609020204030204" pitchFamily="49" charset="0"/>
                <a:cs typeface="Consolas" panose="020B0609020204030204" pitchFamily="49" charset="0"/>
              </a:rPr>
              <a:t>INNER JOIN </a:t>
            </a:r>
            <a:r>
              <a:rPr lang="en-US" dirty="0"/>
              <a:t>(instead of a WHERE clause)</a:t>
            </a:r>
          </a:p>
          <a:p>
            <a:pPr marL="171450" indent="-171450">
              <a:buFont typeface="Arial" panose="020B0604020202020204" pitchFamily="34" charset="0"/>
              <a:buChar char="•"/>
            </a:pPr>
            <a:r>
              <a:rPr lang="en-US" dirty="0"/>
              <a:t>Joining within a WHERE clause creates the cartesian product, which is the combination of all rows within the table, before filtering for the rows that match the query. This is unnecessary. Use inner join as a more efficient alternative. </a:t>
            </a:r>
          </a:p>
          <a:p>
            <a:endParaRPr lang="en-US" dirty="0"/>
          </a:p>
          <a:p>
            <a:r>
              <a:rPr lang="en-US" dirty="0"/>
              <a:t>Use </a:t>
            </a:r>
            <a:r>
              <a:rPr lang="en-US" b="1" dirty="0"/>
              <a:t>wildcards</a:t>
            </a:r>
            <a:r>
              <a:rPr lang="en-US" dirty="0"/>
              <a:t> at the end of the phrase only</a:t>
            </a:r>
          </a:p>
          <a:p>
            <a:pPr marL="171450" indent="-171450">
              <a:buFont typeface="Arial" panose="020B0604020202020204" pitchFamily="34" charset="0"/>
              <a:buChar char="•"/>
            </a:pPr>
            <a:r>
              <a:rPr lang="en-US" dirty="0"/>
              <a:t>We didn’t discuss text analysis in this class, but we did discuss character matching using the % sign. You can match the beginning or end (or both) of a phrase using the wildcard. However, using it only at the end of the phrase reduces the search space compared to using the wildcard at the beginning of the phrase. </a:t>
            </a:r>
          </a:p>
          <a:p>
            <a:endParaRPr lang="en-US" dirty="0"/>
          </a:p>
          <a:p>
            <a:r>
              <a:rPr lang="en-US" dirty="0"/>
              <a:t>Use </a:t>
            </a:r>
            <a:r>
              <a:rPr lang="en-US" b="1" dirty="0">
                <a:latin typeface="Consolas" panose="020B0609020204030204" pitchFamily="49" charset="0"/>
                <a:cs typeface="Consolas" panose="020B0609020204030204" pitchFamily="49" charset="0"/>
              </a:rPr>
              <a:t>LIMIT</a:t>
            </a:r>
            <a:r>
              <a:rPr lang="en-US" dirty="0"/>
              <a:t> to sample query results</a:t>
            </a:r>
          </a:p>
          <a:p>
            <a:pPr marL="171450" lvl="0" indent="-171450">
              <a:buFont typeface="Arial" panose="020B0604020202020204" pitchFamily="34" charset="0"/>
              <a:buChar char="•"/>
            </a:pPr>
            <a:r>
              <a:rPr lang="en-US" i="0" dirty="0"/>
              <a:t>Another keyword we didn’t discuss is LIMIT. LIMIT limit number of rows returned to a specified number. So in situations when a truncated result will do, use LIMIT to return few rows than the enter table. </a:t>
            </a:r>
          </a:p>
          <a:p>
            <a:pPr marL="171450" lvl="0" indent="-171450">
              <a:buFont typeface="Arial" panose="020B0604020202020204" pitchFamily="34" charset="0"/>
              <a:buChar char="•"/>
            </a:pPr>
            <a:endParaRPr lang="en-US" i="0" dirty="0"/>
          </a:p>
          <a:p>
            <a:pPr marL="0" lvl="0" indent="0">
              <a:buFont typeface="Arial" panose="020B0604020202020204" pitchFamily="34" charset="0"/>
              <a:buNone/>
            </a:pPr>
            <a:r>
              <a:rPr lang="en-US" b="1" i="0" u="sng" dirty="0"/>
              <a:t>Off-peak Hours</a:t>
            </a:r>
          </a:p>
          <a:p>
            <a:r>
              <a:rPr lang="en-US" sz="1200" b="0" i="0" kern="1200" dirty="0">
                <a:solidFill>
                  <a:schemeClr val="tx1"/>
                </a:solidFill>
                <a:effectLst/>
                <a:latin typeface="+mn-lt"/>
                <a:ea typeface="+mn-ea"/>
                <a:cs typeface="+mn-cs"/>
              </a:rPr>
              <a:t>In order to minimize the impact of your analytical queries on the production database, talk to a DBA about scheduling the query to run at an off-peak time. The query should run when concurrent users are at their lowest number, which is typically the middle of the night (3 – 5 a.m.). The more of the following criteria your query has, the more likely of a candidate it should be to run at night: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Selecting from large tables (&gt;1,000,000 records)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Cartesian Joins or CROSS JOINs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Looping statements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SELECT DISTINCT statements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Nested subqueries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Wildcard searches in long text or memo fields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Multiple schema queries</a:t>
            </a:r>
          </a:p>
          <a:p>
            <a:pPr marL="0" lvl="0" indent="0">
              <a:buFont typeface="Arial" panose="020B0604020202020204" pitchFamily="34" charset="0"/>
              <a:buNone/>
            </a:pPr>
            <a:endParaRPr lang="en-US" b="1" u="sng" dirty="0"/>
          </a:p>
        </p:txBody>
      </p:sp>
      <p:sp>
        <p:nvSpPr>
          <p:cNvPr id="4" name="Slide Number Placeholder 3"/>
          <p:cNvSpPr>
            <a:spLocks noGrp="1"/>
          </p:cNvSpPr>
          <p:nvPr>
            <p:ph type="sldNum" sz="quarter" idx="5"/>
          </p:nvPr>
        </p:nvSpPr>
        <p:spPr/>
        <p:txBody>
          <a:bodyPr/>
          <a:lstStyle/>
          <a:p>
            <a:fld id="{C87AC8F6-2D91-D04D-847D-EC47DD867C9E}" type="slidenum">
              <a:rPr lang="en-US" smtClean="0"/>
              <a:t>63</a:t>
            </a:fld>
            <a:endParaRPr lang="en-US"/>
          </a:p>
        </p:txBody>
      </p:sp>
    </p:spTree>
    <p:extLst>
      <p:ext uri="{BB962C8B-B14F-4D97-AF65-F5344CB8AC3E}">
        <p14:creationId xmlns:p14="http://schemas.microsoft.com/office/powerpoint/2010/main" val="559081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concept of keys is another defining characteristic of relational databases.</a:t>
            </a:r>
          </a:p>
          <a:p>
            <a:pPr marL="0" indent="0">
              <a:buNone/>
            </a:pPr>
            <a:endParaRPr lang="en-US" dirty="0"/>
          </a:p>
          <a:p>
            <a:pPr marL="0" indent="0">
              <a:buNone/>
            </a:pPr>
            <a:r>
              <a:rPr lang="en-US" dirty="0"/>
              <a:t>A </a:t>
            </a:r>
            <a:r>
              <a:rPr lang="en-US" i="1" dirty="0"/>
              <a:t>primary key</a:t>
            </a:r>
            <a:r>
              <a:rPr lang="en-US" dirty="0"/>
              <a:t> is a column or set of columns which uniquely identifies each row in the table.</a:t>
            </a:r>
          </a:p>
          <a:p>
            <a:pPr marL="171450" indent="-171450">
              <a:buFont typeface="Arial" panose="020B0604020202020204" pitchFamily="34" charset="0"/>
              <a:buChar char="•"/>
            </a:pPr>
            <a:r>
              <a:rPr lang="en-US" dirty="0"/>
              <a:t>Values must be unique, and cannot be null NULL</a:t>
            </a:r>
          </a:p>
          <a:p>
            <a:endParaRPr lang="en-US" dirty="0"/>
          </a:p>
          <a:p>
            <a:r>
              <a:rPr lang="en-US" dirty="0"/>
              <a:t>The primary key in the table on the slide called </a:t>
            </a:r>
            <a:r>
              <a:rPr lang="en-US" dirty="0" err="1"/>
              <a:t>meter_location</a:t>
            </a:r>
            <a:r>
              <a:rPr lang="en-US" dirty="0"/>
              <a:t> is the column, </a:t>
            </a:r>
            <a:r>
              <a:rPr lang="en-US" dirty="0" err="1"/>
              <a:t>u_id</a:t>
            </a:r>
            <a:r>
              <a:rPr lang="en-US" dirty="0"/>
              <a:t>. </a:t>
            </a:r>
          </a:p>
          <a:p>
            <a:endParaRPr lang="en-US" dirty="0"/>
          </a:p>
          <a:p>
            <a:r>
              <a:rPr lang="en-US" dirty="0"/>
              <a:t>Referencing the </a:t>
            </a:r>
            <a:r>
              <a:rPr lang="en-US" i="1" dirty="0" err="1"/>
              <a:t>meter_usage</a:t>
            </a:r>
            <a:r>
              <a:rPr lang="en-US" i="0" dirty="0"/>
              <a:t> table, the primary key is made up of two columns: </a:t>
            </a:r>
            <a:r>
              <a:rPr lang="en-US" i="0" dirty="0" err="1"/>
              <a:t>u_id</a:t>
            </a:r>
            <a:r>
              <a:rPr lang="en-US" i="0" dirty="0"/>
              <a:t> and </a:t>
            </a:r>
            <a:r>
              <a:rPr lang="en-US" i="0" dirty="0" err="1"/>
              <a:t>read_time</a:t>
            </a:r>
            <a:r>
              <a:rPr lang="en-US" i="0" dirty="0"/>
              <a:t>. </a:t>
            </a:r>
          </a:p>
          <a:p>
            <a:pPr marL="171450" indent="-171450">
              <a:buFont typeface="Arial" panose="020B0604020202020204" pitchFamily="34" charset="0"/>
              <a:buChar char="•"/>
            </a:pPr>
            <a:r>
              <a:rPr lang="en-US" i="0" dirty="0"/>
              <a:t>This is an example of a composite key.</a:t>
            </a:r>
          </a:p>
          <a:p>
            <a:endParaRPr lang="en-US" i="0" dirty="0"/>
          </a:p>
          <a:p>
            <a:r>
              <a:rPr lang="en-US" i="0" dirty="0"/>
              <a:t>A foreign key is a column that points to related data in another table. It also enforces a constraint that values entered must already exist in the table it references. </a:t>
            </a:r>
          </a:p>
          <a:p>
            <a:endParaRPr lang="en-US" i="0" dirty="0"/>
          </a:p>
          <a:p>
            <a:r>
              <a:rPr lang="en-US" i="0" dirty="0"/>
              <a:t>So the key concept allows us to split data into multiple tables without the risk of ending up with rows in one table that have no relation to rows in another table, which is orphaned data. </a:t>
            </a:r>
            <a:endParaRPr lang="en-US" dirty="0"/>
          </a:p>
          <a:p>
            <a:endParaRPr lang="en-US" dirty="0"/>
          </a:p>
          <a:p>
            <a:r>
              <a:rPr lang="en-US" u="none" dirty="0"/>
              <a:t>The diagram here is a high-level conceptual data model diagram that helps when creating a database; it helps with organization and design by:</a:t>
            </a:r>
          </a:p>
          <a:p>
            <a:pPr marL="171450" lvl="0" indent="-171450">
              <a:buFont typeface="Arial" panose="020B0604020202020204" pitchFamily="34" charset="0"/>
              <a:buChar char="•"/>
            </a:pPr>
            <a:r>
              <a:rPr lang="en-US" b="0" u="none" dirty="0"/>
              <a:t>Demonstrating how tables and fields are related.</a:t>
            </a:r>
          </a:p>
          <a:p>
            <a:pPr marL="171450" lvl="0" indent="-171450">
              <a:buFont typeface="Arial" panose="020B0604020202020204" pitchFamily="34" charset="0"/>
              <a:buChar char="•"/>
            </a:pPr>
            <a:r>
              <a:rPr lang="en-US" b="0" u="none" dirty="0"/>
              <a:t>Allowing the designer/DBA to to communicate the logical structure of the database to users.</a:t>
            </a:r>
          </a:p>
          <a:p>
            <a:endParaRPr lang="en-US" dirty="0"/>
          </a:p>
        </p:txBody>
      </p:sp>
      <p:sp>
        <p:nvSpPr>
          <p:cNvPr id="4" name="Slide Number Placeholder 3"/>
          <p:cNvSpPr>
            <a:spLocks noGrp="1"/>
          </p:cNvSpPr>
          <p:nvPr>
            <p:ph type="sldNum" sz="quarter" idx="5"/>
          </p:nvPr>
        </p:nvSpPr>
        <p:spPr/>
        <p:txBody>
          <a:bodyPr/>
          <a:lstStyle/>
          <a:p>
            <a:fld id="{6F85E814-1B83-9A4B-A3F0-B375DEEB26E1}" type="slidenum">
              <a:rPr lang="en-US" smtClean="0"/>
              <a:t>7</a:t>
            </a:fld>
            <a:endParaRPr lang="en-US"/>
          </a:p>
        </p:txBody>
      </p:sp>
    </p:spTree>
    <p:extLst>
      <p:ext uri="{BB962C8B-B14F-4D97-AF65-F5344CB8AC3E}">
        <p14:creationId xmlns:p14="http://schemas.microsoft.com/office/powerpoint/2010/main" val="30465738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5E814-1B83-9A4B-A3F0-B375DEEB26E1}" type="slidenum">
              <a:rPr lang="en-US" smtClean="0"/>
              <a:t>64</a:t>
            </a:fld>
            <a:endParaRPr lang="en-US"/>
          </a:p>
        </p:txBody>
      </p:sp>
    </p:spTree>
    <p:extLst>
      <p:ext uri="{BB962C8B-B14F-4D97-AF65-F5344CB8AC3E}">
        <p14:creationId xmlns:p14="http://schemas.microsoft.com/office/powerpoint/2010/main" val="11436340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https://www.cpsenergy.com/en.html</a:t>
            </a:r>
            <a:endParaRPr lang="en-US" dirty="0"/>
          </a:p>
          <a:p>
            <a:endParaRPr lang="en-US" dirty="0">
              <a:cs typeface="Calibri"/>
            </a:endParaRPr>
          </a:p>
          <a:p>
            <a:r>
              <a:rPr lang="en-US" dirty="0">
                <a:hlinkClick r:id="rId4"/>
              </a:rPr>
              <a:t>https://sites.google.com/geekdom.com/2021-smartsa-datathon-data-cat/home</a:t>
            </a:r>
            <a:endParaRPr lang="en-US" dirty="0">
              <a:cs typeface="Calibri"/>
              <a:hlinkClick r:id="rId4"/>
            </a:endParaRPr>
          </a:p>
          <a:p>
            <a:endParaRPr lang="en-US" dirty="0">
              <a:cs typeface="Calibri"/>
            </a:endParaRPr>
          </a:p>
          <a:p>
            <a:r>
              <a:rPr lang="en-US" dirty="0">
                <a:hlinkClick r:id="rId5"/>
              </a:rPr>
              <a:t>https://www.civtech-sa.com/datathon/</a:t>
            </a:r>
            <a:endParaRPr lang="en-US" dirty="0">
              <a:cs typeface="Calibri"/>
              <a:hlinkClick r:id="rId5"/>
            </a:endParaRPr>
          </a:p>
          <a:p>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6F85E814-1B83-9A4B-A3F0-B375DEEB26E1}" type="slidenum">
              <a:rPr lang="en-US" smtClean="0"/>
              <a:t>65</a:t>
            </a:fld>
            <a:endParaRPr lang="en-US"/>
          </a:p>
        </p:txBody>
      </p:sp>
    </p:spTree>
    <p:extLst>
      <p:ext uri="{BB962C8B-B14F-4D97-AF65-F5344CB8AC3E}">
        <p14:creationId xmlns:p14="http://schemas.microsoft.com/office/powerpoint/2010/main" val="2706313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relational part of relational databases today is commonly understood as being the fact that individual tables can reference other tables based on logical relationships between columns in the tables.  </a:t>
            </a:r>
          </a:p>
          <a:p>
            <a:endParaRPr lang="en-US" dirty="0"/>
          </a:p>
          <a:p>
            <a:r>
              <a:rPr lang="en-US" dirty="0"/>
              <a:t>Let’s take the image on the right as an example. </a:t>
            </a:r>
          </a:p>
          <a:p>
            <a:pPr marL="171450" indent="-171450">
              <a:buFont typeface="Arial" panose="020B0604020202020204" pitchFamily="34" charset="0"/>
              <a:buChar char="•"/>
            </a:pPr>
            <a:r>
              <a:rPr lang="en-US" dirty="0"/>
              <a:t>The diagram gives two tables: </a:t>
            </a:r>
            <a:r>
              <a:rPr lang="en-US" i="1" dirty="0" err="1"/>
              <a:t>meter_location</a:t>
            </a:r>
            <a:r>
              <a:rPr lang="en-US" i="1" dirty="0"/>
              <a:t> </a:t>
            </a:r>
            <a:r>
              <a:rPr lang="en-US" dirty="0"/>
              <a:t>and </a:t>
            </a:r>
            <a:r>
              <a:rPr lang="en-US" i="1" dirty="0" err="1"/>
              <a:t>meter_usage</a:t>
            </a:r>
            <a:r>
              <a:rPr lang="en-US" dirty="0"/>
              <a:t>. </a:t>
            </a:r>
          </a:p>
          <a:p>
            <a:pPr marL="171450" indent="-171450">
              <a:buFont typeface="Arial" panose="020B0604020202020204" pitchFamily="34" charset="0"/>
              <a:buChar char="•"/>
            </a:pPr>
            <a:r>
              <a:rPr lang="en-US" dirty="0"/>
              <a:t>If you look at the table </a:t>
            </a:r>
            <a:r>
              <a:rPr lang="en-US" i="1" dirty="0" err="1"/>
              <a:t>meter_location</a:t>
            </a:r>
            <a:r>
              <a:rPr lang="en-US" i="0" dirty="0"/>
              <a:t>, you’ll notice that it has three columns or attributes called </a:t>
            </a:r>
            <a:r>
              <a:rPr lang="en-US" i="0" dirty="0" err="1"/>
              <a:t>u_id</a:t>
            </a:r>
            <a:r>
              <a:rPr lang="en-US" i="0" dirty="0"/>
              <a:t>, latitude, and longitude with their associated data types or domains. </a:t>
            </a:r>
          </a:p>
          <a:p>
            <a:pPr marL="171450" indent="-171450">
              <a:buFont typeface="Arial" panose="020B0604020202020204" pitchFamily="34" charset="0"/>
              <a:buChar char="•"/>
            </a:pPr>
            <a:r>
              <a:rPr lang="en-US" i="0" dirty="0"/>
              <a:t>Also notice that </a:t>
            </a:r>
            <a:r>
              <a:rPr lang="en-US" i="0" dirty="0" err="1"/>
              <a:t>u_id</a:t>
            </a:r>
            <a:r>
              <a:rPr lang="en-US" i="0" dirty="0"/>
              <a:t> has a primary key indicator. Again, the primary key is a column or set of columns that acts as a unique identifier for each row. </a:t>
            </a:r>
          </a:p>
          <a:p>
            <a:pPr marL="0" indent="0">
              <a:buFont typeface="Arial" panose="020B0604020202020204" pitchFamily="34" charset="0"/>
              <a:buNone/>
            </a:pPr>
            <a:endParaRPr lang="en-US" dirty="0"/>
          </a:p>
          <a:p>
            <a:r>
              <a:rPr lang="en-US" dirty="0"/>
              <a:t>Relationships between tables are expressed by indicating matching columns between the them: this is the primary and foreign key relationship (logical relationship).</a:t>
            </a:r>
          </a:p>
          <a:p>
            <a:endParaRPr lang="en-US" dirty="0"/>
          </a:p>
          <a:p>
            <a:r>
              <a:rPr lang="en-US" dirty="0"/>
              <a:t>So if you look at the </a:t>
            </a:r>
            <a:r>
              <a:rPr lang="en-US" i="1" dirty="0" err="1"/>
              <a:t>meter_usage</a:t>
            </a:r>
            <a:r>
              <a:rPr lang="en-US" i="1" dirty="0"/>
              <a:t> </a:t>
            </a:r>
            <a:r>
              <a:rPr lang="en-US" dirty="0"/>
              <a:t>table, you’ll see that it has a composite primary key consisting of the columns </a:t>
            </a:r>
            <a:r>
              <a:rPr lang="en-US" dirty="0" err="1"/>
              <a:t>u_id</a:t>
            </a:r>
            <a:r>
              <a:rPr lang="en-US" dirty="0"/>
              <a:t> and </a:t>
            </a:r>
            <a:r>
              <a:rPr lang="en-US" dirty="0" err="1"/>
              <a:t>read_time</a:t>
            </a:r>
            <a:r>
              <a:rPr lang="en-US" dirty="0"/>
              <a:t>; those two columns together are the unique identifier. </a:t>
            </a:r>
          </a:p>
          <a:p>
            <a:pPr marL="171450" indent="-171450">
              <a:buFont typeface="Arial" panose="020B0604020202020204" pitchFamily="34" charset="0"/>
              <a:buChar char="•"/>
            </a:pPr>
            <a:r>
              <a:rPr lang="en-US" dirty="0"/>
              <a:t>Also notice the </a:t>
            </a:r>
            <a:r>
              <a:rPr lang="en-US" dirty="0" err="1"/>
              <a:t>u_id</a:t>
            </a:r>
            <a:r>
              <a:rPr lang="en-US" dirty="0"/>
              <a:t> in this table has a foreign key indicator. </a:t>
            </a:r>
          </a:p>
          <a:p>
            <a:pPr marL="171450" indent="-171450">
              <a:buFont typeface="Arial" panose="020B0604020202020204" pitchFamily="34" charset="0"/>
              <a:buChar char="•"/>
            </a:pPr>
            <a:r>
              <a:rPr lang="en-US" dirty="0" err="1"/>
              <a:t>u_id</a:t>
            </a:r>
            <a:r>
              <a:rPr lang="en-US" dirty="0"/>
              <a:t> in </a:t>
            </a:r>
            <a:r>
              <a:rPr lang="en-US" i="1" dirty="0" err="1"/>
              <a:t>meter_usage</a:t>
            </a:r>
            <a:r>
              <a:rPr lang="en-US" i="0" dirty="0"/>
              <a:t> references </a:t>
            </a:r>
            <a:r>
              <a:rPr lang="en-US" i="0" dirty="0" err="1"/>
              <a:t>u_id</a:t>
            </a:r>
            <a:r>
              <a:rPr lang="en-US" i="0" dirty="0"/>
              <a:t> in</a:t>
            </a:r>
            <a:r>
              <a:rPr lang="en-US" i="1" u="none" dirty="0"/>
              <a:t> meter location</a:t>
            </a:r>
            <a:r>
              <a:rPr lang="en-US" i="0" u="none" dirty="0"/>
              <a:t>. </a:t>
            </a:r>
            <a:endParaRPr lang="en-US" i="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87AC8F6-2D91-D04D-847D-EC47DD867C9E}" type="slidenum">
              <a:rPr lang="en-US" smtClean="0"/>
              <a:t>8</a:t>
            </a:fld>
            <a:endParaRPr lang="en-US"/>
          </a:p>
        </p:txBody>
      </p:sp>
    </p:spTree>
    <p:extLst>
      <p:ext uri="{BB962C8B-B14F-4D97-AF65-F5344CB8AC3E}">
        <p14:creationId xmlns:p14="http://schemas.microsoft.com/office/powerpoint/2010/main" val="3756327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analysis, we usually need to consolidate data from several locations to make up our data set of interest. So that raises the question, why not simply store all of our data in a single big table?</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Splitting data into multiple tables, or </a:t>
            </a:r>
            <a:r>
              <a:rPr lang="en-US" b="1" dirty="0"/>
              <a:t>normalizing</a:t>
            </a:r>
            <a:r>
              <a:rPr lang="en-US" b="0" dirty="0"/>
              <a:t> the database based on formal rules,</a:t>
            </a:r>
            <a:r>
              <a:rPr lang="en-US" dirty="0"/>
              <a:t> helps reduce redundancy and ensure data integrity.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0" dirty="0"/>
              <a:t>Makes database maintenance easier. </a:t>
            </a:r>
          </a:p>
        </p:txBody>
      </p:sp>
      <p:sp>
        <p:nvSpPr>
          <p:cNvPr id="4" name="Slide Number Placeholder 3"/>
          <p:cNvSpPr>
            <a:spLocks noGrp="1"/>
          </p:cNvSpPr>
          <p:nvPr>
            <p:ph type="sldNum" sz="quarter" idx="5"/>
          </p:nvPr>
        </p:nvSpPr>
        <p:spPr/>
        <p:txBody>
          <a:bodyPr/>
          <a:lstStyle/>
          <a:p>
            <a:fld id="{6F85E814-1B83-9A4B-A3F0-B375DEEB26E1}" type="slidenum">
              <a:rPr lang="en-US" smtClean="0"/>
              <a:t>9</a:t>
            </a:fld>
            <a:endParaRPr lang="en-US"/>
          </a:p>
        </p:txBody>
      </p:sp>
    </p:spTree>
    <p:extLst>
      <p:ext uri="{BB962C8B-B14F-4D97-AF65-F5344CB8AC3E}">
        <p14:creationId xmlns:p14="http://schemas.microsoft.com/office/powerpoint/2010/main" val="1719834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Let’s look at an example. The table here has columns for time, usage value, location, a unique meter ID, type, market, zone and price…</a:t>
            </a:r>
          </a:p>
          <a:p>
            <a:pPr marL="171450" indent="-171450">
              <a:buFont typeface="Wingdings" pitchFamily="2" charset="2"/>
              <a:buChar char="à"/>
            </a:pPr>
            <a:r>
              <a:rPr lang="en-US" i="0" dirty="0">
                <a:sym typeface="Wingdings" pitchFamily="2" charset="2"/>
              </a:rPr>
              <a:t>Does anyone see any problems?</a:t>
            </a:r>
          </a:p>
          <a:p>
            <a:pPr marL="628650" lvl="1" indent="-171450">
              <a:buFont typeface="Arial" panose="020B0604020202020204" pitchFamily="34" charset="0"/>
              <a:buChar char="•"/>
            </a:pPr>
            <a:r>
              <a:rPr lang="en-US" i="0" dirty="0">
                <a:sym typeface="Wingdings" pitchFamily="2" charset="2"/>
              </a:rPr>
              <a:t>Redundancy: </a:t>
            </a:r>
          </a:p>
          <a:p>
            <a:pPr marL="1085850" lvl="2" indent="-171450">
              <a:buFont typeface="Arial" panose="020B0604020202020204" pitchFamily="34" charset="0"/>
              <a:buChar char="•"/>
            </a:pPr>
            <a:r>
              <a:rPr lang="en-US" i="0" dirty="0">
                <a:sym typeface="Wingdings" pitchFamily="2" charset="2"/>
              </a:rPr>
              <a:t>In this subset, we see that several columns are dependent on the timestamp (</a:t>
            </a:r>
            <a:r>
              <a:rPr lang="en-US" i="0" dirty="0" err="1">
                <a:sym typeface="Wingdings" pitchFamily="2" charset="2"/>
              </a:rPr>
              <a:t>toutype</a:t>
            </a:r>
            <a:r>
              <a:rPr lang="en-US" i="0" dirty="0">
                <a:sym typeface="Wingdings" pitchFamily="2" charset="2"/>
              </a:rPr>
              <a:t>, market, zone, and price). Those values are repeated for each timestamp and meter, where they really only need to be recorded for each time interval. </a:t>
            </a:r>
          </a:p>
          <a:p>
            <a:pPr marL="1085850" lvl="2" indent="-171450">
              <a:buFont typeface="Arial" panose="020B0604020202020204" pitchFamily="34" charset="0"/>
              <a:buChar char="•"/>
            </a:pPr>
            <a:r>
              <a:rPr lang="en-US" i="0" dirty="0">
                <a:sym typeface="Wingdings" pitchFamily="2" charset="2"/>
              </a:rPr>
              <a:t>Another example that may be harder to notice is that location data for each meter is going to be repeated at each timestamp. </a:t>
            </a:r>
          </a:p>
          <a:p>
            <a:endParaRPr lang="en-US" dirty="0"/>
          </a:p>
        </p:txBody>
      </p:sp>
      <p:sp>
        <p:nvSpPr>
          <p:cNvPr id="4" name="Slide Number Placeholder 3"/>
          <p:cNvSpPr>
            <a:spLocks noGrp="1"/>
          </p:cNvSpPr>
          <p:nvPr>
            <p:ph type="sldNum" sz="quarter" idx="5"/>
          </p:nvPr>
        </p:nvSpPr>
        <p:spPr/>
        <p:txBody>
          <a:bodyPr/>
          <a:lstStyle/>
          <a:p>
            <a:fld id="{6F85E814-1B83-9A4B-A3F0-B375DEEB26E1}" type="slidenum">
              <a:rPr lang="en-US" smtClean="0"/>
              <a:t>10</a:t>
            </a:fld>
            <a:endParaRPr lang="en-US"/>
          </a:p>
        </p:txBody>
      </p:sp>
    </p:spTree>
    <p:extLst>
      <p:ext uri="{BB962C8B-B14F-4D97-AF65-F5344CB8AC3E}">
        <p14:creationId xmlns:p14="http://schemas.microsoft.com/office/powerpoint/2010/main" val="21174741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693069-D4A0-1142-BD25-6A7FD6B62829}"/>
              </a:ext>
            </a:extLst>
          </p:cNvPr>
          <p:cNvSpPr txBox="1"/>
          <p:nvPr userDrawn="1"/>
        </p:nvSpPr>
        <p:spPr>
          <a:xfrm>
            <a:off x="6670431" y="6412523"/>
            <a:ext cx="184731" cy="369332"/>
          </a:xfrm>
          <a:prstGeom prst="rect">
            <a:avLst/>
          </a:prstGeom>
          <a:noFill/>
        </p:spPr>
        <p:txBody>
          <a:bodyPr wrap="none" rtlCol="0">
            <a:spAutoFit/>
          </a:bodyPr>
          <a:lstStyle/>
          <a:p>
            <a:endParaRPr lang="en-US" dirty="0"/>
          </a:p>
        </p:txBody>
      </p:sp>
      <p:sp>
        <p:nvSpPr>
          <p:cNvPr id="6" name="Title Placeholder 1">
            <a:extLst>
              <a:ext uri="{FF2B5EF4-FFF2-40B4-BE49-F238E27FC236}">
                <a16:creationId xmlns:a16="http://schemas.microsoft.com/office/drawing/2014/main" id="{7C594235-2157-C94E-B37F-BDB5B4DB05D7}"/>
              </a:ext>
            </a:extLst>
          </p:cNvPr>
          <p:cNvSpPr>
            <a:spLocks noGrp="1"/>
          </p:cNvSpPr>
          <p:nvPr>
            <p:ph type="title" hasCustomPrompt="1"/>
          </p:nvPr>
        </p:nvSpPr>
        <p:spPr>
          <a:xfrm>
            <a:off x="497541" y="502636"/>
            <a:ext cx="5832231" cy="1393406"/>
          </a:xfrm>
          <a:prstGeom prst="rect">
            <a:avLst/>
          </a:prstGeom>
        </p:spPr>
        <p:txBody>
          <a:bodyPr vert="horz" lIns="91440" tIns="45720" rIns="91440" bIns="45720" rtlCol="0" anchor="ctr">
            <a:noAutofit/>
          </a:bodyPr>
          <a:lstStyle>
            <a:lvl1pPr>
              <a:defRPr sz="6000" b="1" i="0">
                <a:solidFill>
                  <a:schemeClr val="accent2"/>
                </a:solidFill>
                <a:latin typeface="Sharp Sans No1 Book" pitchFamily="2" charset="77"/>
                <a:ea typeface="Sharp Sans No1 Book" pitchFamily="2" charset="77"/>
                <a:cs typeface="Sharp Sans No1 Book" pitchFamily="2" charset="77"/>
              </a:defRPr>
            </a:lvl1pPr>
          </a:lstStyle>
          <a:p>
            <a:r>
              <a:rPr lang="en-US" dirty="0"/>
              <a:t>Utility Analytics</a:t>
            </a:r>
          </a:p>
        </p:txBody>
      </p:sp>
      <p:sp>
        <p:nvSpPr>
          <p:cNvPr id="9" name="Title Placeholder 1">
            <a:extLst>
              <a:ext uri="{FF2B5EF4-FFF2-40B4-BE49-F238E27FC236}">
                <a16:creationId xmlns:a16="http://schemas.microsoft.com/office/drawing/2014/main" id="{AF495DE4-05E5-4844-A907-86B1F80BF717}"/>
              </a:ext>
            </a:extLst>
          </p:cNvPr>
          <p:cNvSpPr txBox="1">
            <a:spLocks/>
          </p:cNvSpPr>
          <p:nvPr userDrawn="1"/>
        </p:nvSpPr>
        <p:spPr>
          <a:xfrm>
            <a:off x="497540" y="2035594"/>
            <a:ext cx="5832231" cy="13934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i="0" kern="1200">
                <a:solidFill>
                  <a:schemeClr val="accent2"/>
                </a:solidFill>
                <a:latin typeface="Sharp Sans No1 Book" pitchFamily="2" charset="77"/>
                <a:ea typeface="Sharp Sans No1 Book" pitchFamily="2" charset="77"/>
                <a:cs typeface="Sharp Sans No1 Book" pitchFamily="2" charset="77"/>
              </a:defRPr>
            </a:lvl1pPr>
          </a:lstStyle>
          <a:p>
            <a:r>
              <a:rPr lang="en-US" sz="16600" b="1" i="0" dirty="0">
                <a:solidFill>
                  <a:schemeClr val="bg1"/>
                </a:solidFill>
                <a:latin typeface="Sharp Sans No1 Bold" pitchFamily="2" charset="77"/>
                <a:ea typeface="Sharp Sans No1 Bold" pitchFamily="2" charset="77"/>
                <a:cs typeface="Sharp Sans No1 Bold" pitchFamily="2" charset="77"/>
              </a:rPr>
              <a:t>101</a:t>
            </a:r>
          </a:p>
        </p:txBody>
      </p:sp>
      <p:sp>
        <p:nvSpPr>
          <p:cNvPr id="10" name="Rectangle 9">
            <a:extLst>
              <a:ext uri="{FF2B5EF4-FFF2-40B4-BE49-F238E27FC236}">
                <a16:creationId xmlns:a16="http://schemas.microsoft.com/office/drawing/2014/main" id="{C30925A6-B45D-5149-8DDA-18DA4F82B298}"/>
              </a:ext>
            </a:extLst>
          </p:cNvPr>
          <p:cNvSpPr/>
          <p:nvPr userDrawn="1"/>
        </p:nvSpPr>
        <p:spPr>
          <a:xfrm>
            <a:off x="0" y="5530105"/>
            <a:ext cx="12192000" cy="13934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10;&#10;Description automatically generated">
            <a:extLst>
              <a:ext uri="{FF2B5EF4-FFF2-40B4-BE49-F238E27FC236}">
                <a16:creationId xmlns:a16="http://schemas.microsoft.com/office/drawing/2014/main" id="{CBEF9617-562A-9D48-8FB3-A330D1B31826}"/>
              </a:ext>
            </a:extLst>
          </p:cNvPr>
          <p:cNvPicPr>
            <a:picLocks noChangeAspect="1"/>
          </p:cNvPicPr>
          <p:nvPr userDrawn="1"/>
        </p:nvPicPr>
        <p:blipFill>
          <a:blip r:embed="rId3"/>
          <a:stretch>
            <a:fillRect/>
          </a:stretch>
        </p:blipFill>
        <p:spPr>
          <a:xfrm>
            <a:off x="497540" y="5679184"/>
            <a:ext cx="3948954" cy="939851"/>
          </a:xfrm>
          <a:prstGeom prst="rect">
            <a:avLst/>
          </a:prstGeom>
        </p:spPr>
      </p:pic>
      <p:pic>
        <p:nvPicPr>
          <p:cNvPr id="14" name="Picture 13">
            <a:extLst>
              <a:ext uri="{FF2B5EF4-FFF2-40B4-BE49-F238E27FC236}">
                <a16:creationId xmlns:a16="http://schemas.microsoft.com/office/drawing/2014/main" id="{44B011F7-75FD-AE44-94E6-2B34F74C1145}"/>
              </a:ext>
            </a:extLst>
          </p:cNvPr>
          <p:cNvPicPr>
            <a:picLocks noChangeAspect="1"/>
          </p:cNvPicPr>
          <p:nvPr userDrawn="1"/>
        </p:nvPicPr>
        <p:blipFill>
          <a:blip r:embed="rId4"/>
          <a:stretch>
            <a:fillRect/>
          </a:stretch>
        </p:blipFill>
        <p:spPr>
          <a:xfrm>
            <a:off x="4944034" y="5808635"/>
            <a:ext cx="6257365" cy="696032"/>
          </a:xfrm>
          <a:prstGeom prst="rect">
            <a:avLst/>
          </a:prstGeom>
        </p:spPr>
      </p:pic>
    </p:spTree>
    <p:extLst>
      <p:ext uri="{BB962C8B-B14F-4D97-AF65-F5344CB8AC3E}">
        <p14:creationId xmlns:p14="http://schemas.microsoft.com/office/powerpoint/2010/main" val="2376734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7579-BD7D-E441-8166-867E50F531A4}"/>
              </a:ext>
            </a:extLst>
          </p:cNvPr>
          <p:cNvSpPr>
            <a:spLocks noGrp="1"/>
          </p:cNvSpPr>
          <p:nvPr>
            <p:ph type="ctrTitle"/>
          </p:nvPr>
        </p:nvSpPr>
        <p:spPr>
          <a:xfrm>
            <a:off x="690" y="405187"/>
            <a:ext cx="12192000" cy="1065025"/>
          </a:xfrm>
        </p:spPr>
        <p:txBody>
          <a:bodyPr anchor="b"/>
          <a:lstStyle>
            <a:lvl1pPr algn="ctr">
              <a:defRPr sz="6000">
                <a:solidFill>
                  <a:schemeClr val="accent2"/>
                </a:solidFill>
              </a:defRPr>
            </a:lvl1pPr>
          </a:lstStyle>
          <a:p>
            <a:r>
              <a:rPr lang="en-US" dirty="0"/>
              <a:t>Click to edit Master title style</a:t>
            </a:r>
          </a:p>
        </p:txBody>
      </p:sp>
      <p:sp>
        <p:nvSpPr>
          <p:cNvPr id="3" name="Subtitle 2">
            <a:extLst>
              <a:ext uri="{FF2B5EF4-FFF2-40B4-BE49-F238E27FC236}">
                <a16:creationId xmlns:a16="http://schemas.microsoft.com/office/drawing/2014/main" id="{1AE0DE5F-58C7-E84A-A718-80FD5EF9D628}"/>
              </a:ext>
            </a:extLst>
          </p:cNvPr>
          <p:cNvSpPr>
            <a:spLocks noGrp="1"/>
          </p:cNvSpPr>
          <p:nvPr>
            <p:ph type="subTitle" idx="1"/>
          </p:nvPr>
        </p:nvSpPr>
        <p:spPr>
          <a:xfrm>
            <a:off x="1524000" y="17732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Box 6">
            <a:extLst>
              <a:ext uri="{FF2B5EF4-FFF2-40B4-BE49-F238E27FC236}">
                <a16:creationId xmlns:a16="http://schemas.microsoft.com/office/drawing/2014/main" id="{6D693069-D4A0-1142-BD25-6A7FD6B62829}"/>
              </a:ext>
            </a:extLst>
          </p:cNvPr>
          <p:cNvSpPr txBox="1"/>
          <p:nvPr userDrawn="1"/>
        </p:nvSpPr>
        <p:spPr>
          <a:xfrm>
            <a:off x="6670431" y="6412523"/>
            <a:ext cx="184731" cy="369332"/>
          </a:xfrm>
          <a:prstGeom prst="rect">
            <a:avLst/>
          </a:prstGeom>
          <a:noFill/>
        </p:spPr>
        <p:txBody>
          <a:bodyPr wrap="none" rtlCol="0">
            <a:spAutoFit/>
          </a:bodyPr>
          <a:lstStyle/>
          <a:p>
            <a:endParaRPr lang="en-US" dirty="0"/>
          </a:p>
        </p:txBody>
      </p:sp>
      <p:sp>
        <p:nvSpPr>
          <p:cNvPr id="4" name="Rectangle 3">
            <a:extLst>
              <a:ext uri="{FF2B5EF4-FFF2-40B4-BE49-F238E27FC236}">
                <a16:creationId xmlns:a16="http://schemas.microsoft.com/office/drawing/2014/main" id="{AB9D4C5C-B569-164C-BE2B-2A3820825D26}"/>
              </a:ext>
            </a:extLst>
          </p:cNvPr>
          <p:cNvSpPr/>
          <p:nvPr userDrawn="1"/>
        </p:nvSpPr>
        <p:spPr>
          <a:xfrm>
            <a:off x="0" y="6488666"/>
            <a:ext cx="12192000" cy="3693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069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75C39-59C4-C94D-BF4B-C198FC80FF36}"/>
              </a:ext>
            </a:extLst>
          </p:cNvPr>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10C6E14-332C-7F4A-B253-98922E564D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273EF78-0903-3C41-BF38-D226FDAF50FC}"/>
              </a:ext>
            </a:extLst>
          </p:cNvPr>
          <p:cNvSpPr/>
          <p:nvPr userDrawn="1"/>
        </p:nvSpPr>
        <p:spPr>
          <a:xfrm>
            <a:off x="0" y="6488666"/>
            <a:ext cx="12192000" cy="3693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7150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21D803-B1D2-6240-B8C1-3650A0ACECB4}"/>
              </a:ext>
            </a:extLst>
          </p:cNvPr>
          <p:cNvSpPr>
            <a:spLocks noGrp="1"/>
          </p:cNvSpPr>
          <p:nvPr>
            <p:ph type="body" idx="1"/>
          </p:nvPr>
        </p:nvSpPr>
        <p:spPr>
          <a:xfrm>
            <a:off x="831850" y="4589464"/>
            <a:ext cx="10515600" cy="97645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580545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EA07-DB2C-E54A-BD95-5FC089C2B142}"/>
              </a:ext>
            </a:extLst>
          </p:cNvPr>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D84A8B6-41CD-1346-AFE7-07F7F3151603}"/>
              </a:ext>
            </a:extLst>
          </p:cNvPr>
          <p:cNvSpPr>
            <a:spLocks noGrp="1"/>
          </p:cNvSpPr>
          <p:nvPr>
            <p:ph sz="half" idx="1"/>
          </p:nvPr>
        </p:nvSpPr>
        <p:spPr>
          <a:xfrm>
            <a:off x="838200" y="1825626"/>
            <a:ext cx="5181600" cy="374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77A5BA-4221-D541-9221-5BC54B776154}"/>
              </a:ext>
            </a:extLst>
          </p:cNvPr>
          <p:cNvSpPr>
            <a:spLocks noGrp="1"/>
          </p:cNvSpPr>
          <p:nvPr>
            <p:ph sz="half" idx="2"/>
          </p:nvPr>
        </p:nvSpPr>
        <p:spPr>
          <a:xfrm>
            <a:off x="6172200" y="1825626"/>
            <a:ext cx="5181600" cy="374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533E47E-C513-E941-B5D2-6DE4237C3577}"/>
              </a:ext>
            </a:extLst>
          </p:cNvPr>
          <p:cNvSpPr/>
          <p:nvPr userDrawn="1"/>
        </p:nvSpPr>
        <p:spPr>
          <a:xfrm>
            <a:off x="0" y="6488666"/>
            <a:ext cx="12192000" cy="3693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1285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33E47E-C513-E941-B5D2-6DE4237C3577}"/>
              </a:ext>
            </a:extLst>
          </p:cNvPr>
          <p:cNvSpPr/>
          <p:nvPr userDrawn="1"/>
        </p:nvSpPr>
        <p:spPr>
          <a:xfrm>
            <a:off x="0" y="0"/>
            <a:ext cx="4048217" cy="68579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44EA07-DB2C-E54A-BD95-5FC089C2B142}"/>
              </a:ext>
            </a:extLst>
          </p:cNvPr>
          <p:cNvSpPr>
            <a:spLocks noGrp="1"/>
          </p:cNvSpPr>
          <p:nvPr>
            <p:ph type="title"/>
          </p:nvPr>
        </p:nvSpPr>
        <p:spPr>
          <a:xfrm>
            <a:off x="204709" y="213064"/>
            <a:ext cx="3638798" cy="1846555"/>
          </a:xfrm>
        </p:spPr>
        <p:txBody>
          <a:bodyPr/>
          <a:lstStyle>
            <a:lvl1pPr>
              <a:defRPr>
                <a:solidFill>
                  <a:schemeClr val="accent2"/>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D84A8B6-41CD-1346-AFE7-07F7F3151603}"/>
              </a:ext>
            </a:extLst>
          </p:cNvPr>
          <p:cNvSpPr>
            <a:spLocks noGrp="1"/>
          </p:cNvSpPr>
          <p:nvPr>
            <p:ph sz="half" idx="1"/>
          </p:nvPr>
        </p:nvSpPr>
        <p:spPr>
          <a:xfrm>
            <a:off x="204709" y="2235058"/>
            <a:ext cx="3638797" cy="431666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B77A5BA-4221-D541-9221-5BC54B776154}"/>
              </a:ext>
            </a:extLst>
          </p:cNvPr>
          <p:cNvSpPr>
            <a:spLocks noGrp="1"/>
          </p:cNvSpPr>
          <p:nvPr>
            <p:ph sz="half" idx="2"/>
          </p:nvPr>
        </p:nvSpPr>
        <p:spPr>
          <a:xfrm>
            <a:off x="4285908" y="213064"/>
            <a:ext cx="7636803" cy="6338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D06EB1F5-4147-0649-80E7-62C3AED4CFAB}"/>
              </a:ext>
            </a:extLst>
          </p:cNvPr>
          <p:cNvSpPr txBox="1">
            <a:spLocks/>
          </p:cNvSpPr>
          <p:nvPr userDrawn="1"/>
        </p:nvSpPr>
        <p:spPr>
          <a:xfrm>
            <a:off x="5315196" y="365125"/>
            <a:ext cx="60386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2"/>
                </a:solidFill>
                <a:latin typeface="Source Sans Pro" panose="020B0503030403020204" pitchFamily="34" charset="0"/>
                <a:ea typeface="Source Sans Pro" panose="020B0503030403020204" pitchFamily="34" charset="0"/>
                <a:cs typeface="+mj-cs"/>
              </a:defRPr>
            </a:lvl1pPr>
          </a:lstStyle>
          <a:p>
            <a:endParaRPr lang="en-US" dirty="0"/>
          </a:p>
        </p:txBody>
      </p:sp>
    </p:spTree>
    <p:extLst>
      <p:ext uri="{BB962C8B-B14F-4D97-AF65-F5344CB8AC3E}">
        <p14:creationId xmlns:p14="http://schemas.microsoft.com/office/powerpoint/2010/main" val="618851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0076C-A90D-824F-9E09-BE64FE62F538}"/>
              </a:ext>
            </a:extLst>
          </p:cNvPr>
          <p:cNvSpPr>
            <a:spLocks noGrp="1"/>
          </p:cNvSpPr>
          <p:nvPr>
            <p:ph type="title"/>
          </p:nvPr>
        </p:nvSpPr>
        <p:spPr>
          <a:xfrm>
            <a:off x="839788" y="365125"/>
            <a:ext cx="10515600" cy="1325563"/>
          </a:xfrm>
        </p:spPr>
        <p:txBody>
          <a:bodyPr/>
          <a:lstStyle>
            <a:lvl1pPr>
              <a:defRPr>
                <a:solidFill>
                  <a:schemeClr val="accent2"/>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999EF903-87D7-E04F-BCC7-DBD53A696B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508A92-F68B-094E-A48D-B4F29F054205}"/>
              </a:ext>
            </a:extLst>
          </p:cNvPr>
          <p:cNvSpPr>
            <a:spLocks noGrp="1"/>
          </p:cNvSpPr>
          <p:nvPr>
            <p:ph sz="half" idx="2"/>
          </p:nvPr>
        </p:nvSpPr>
        <p:spPr>
          <a:xfrm>
            <a:off x="839788" y="2505075"/>
            <a:ext cx="5157787" cy="30807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5F4641-49AA-FE4B-A89D-3E71811C42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7426B2-FDC7-DC45-905A-0F773E74B632}"/>
              </a:ext>
            </a:extLst>
          </p:cNvPr>
          <p:cNvSpPr>
            <a:spLocks noGrp="1"/>
          </p:cNvSpPr>
          <p:nvPr>
            <p:ph sz="quarter" idx="4"/>
          </p:nvPr>
        </p:nvSpPr>
        <p:spPr>
          <a:xfrm>
            <a:off x="6172200" y="2505075"/>
            <a:ext cx="5183188" cy="30807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2EF9E06-DD80-F242-8E76-02080D05C844}"/>
              </a:ext>
            </a:extLst>
          </p:cNvPr>
          <p:cNvSpPr/>
          <p:nvPr userDrawn="1"/>
        </p:nvSpPr>
        <p:spPr>
          <a:xfrm>
            <a:off x="0" y="6488666"/>
            <a:ext cx="12192000" cy="3693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2113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CA1D-548F-E145-8B4C-056DFF88A085}"/>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61295A98-E545-4B44-BE10-EA54014D2D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CC6051-FC4E-0340-94DA-4CDA607B5214}"/>
              </a:ext>
            </a:extLst>
          </p:cNvPr>
          <p:cNvSpPr>
            <a:spLocks noGrp="1"/>
          </p:cNvSpPr>
          <p:nvPr>
            <p:ph type="sldNum" sz="quarter" idx="12"/>
          </p:nvPr>
        </p:nvSpPr>
        <p:spPr/>
        <p:txBody>
          <a:bodyPr/>
          <a:lstStyle/>
          <a:p>
            <a:fld id="{6D530B88-1A2A-C741-B5D2-735B365D7051}" type="slidenum">
              <a:rPr lang="en-US" smtClean="0"/>
              <a:t>‹#›</a:t>
            </a:fld>
            <a:endParaRPr lang="en-US"/>
          </a:p>
        </p:txBody>
      </p:sp>
    </p:spTree>
    <p:extLst>
      <p:ext uri="{BB962C8B-B14F-4D97-AF65-F5344CB8AC3E}">
        <p14:creationId xmlns:p14="http://schemas.microsoft.com/office/powerpoint/2010/main" val="2578122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81830C-7137-D14C-B48F-7482F2069B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266876A-2CCC-3447-A4D8-4A6CB24CF50B}"/>
              </a:ext>
            </a:extLst>
          </p:cNvPr>
          <p:cNvSpPr>
            <a:spLocks noGrp="1"/>
          </p:cNvSpPr>
          <p:nvPr>
            <p:ph type="body" idx="1"/>
          </p:nvPr>
        </p:nvSpPr>
        <p:spPr>
          <a:xfrm>
            <a:off x="838200" y="1825625"/>
            <a:ext cx="10515600" cy="37800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57109242"/>
      </p:ext>
    </p:extLst>
  </p:cSld>
  <p:clrMap bg1="lt1" tx1="dk1" bg2="lt2" tx2="dk2" accent1="accent1" accent2="accent2" accent3="accent3" accent4="accent4" accent5="accent5" accent6="accent6" hlink="hlink" folHlink="folHlink"/>
  <p:sldLayoutIdLst>
    <p:sldLayoutId id="2147483853" r:id="rId1"/>
    <p:sldLayoutId id="2147483858" r:id="rId2"/>
    <p:sldLayoutId id="2147483854" r:id="rId3"/>
    <p:sldLayoutId id="2147483859" r:id="rId4"/>
    <p:sldLayoutId id="2147483856" r:id="rId5"/>
    <p:sldLayoutId id="2147483860" r:id="rId6"/>
    <p:sldLayoutId id="2147483857" r:id="rId7"/>
    <p:sldLayoutId id="2147483861" r:id="rId8"/>
  </p:sldLayoutIdLst>
  <p:hf sldNum="0" hdr="0" ftr="0" dt="0"/>
  <p:txStyles>
    <p:titleStyle>
      <a:lvl1pPr algn="l" defTabSz="914400" rtl="0" eaLnBrk="1" latinLnBrk="0" hangingPunct="1">
        <a:lnSpc>
          <a:spcPct val="90000"/>
        </a:lnSpc>
        <a:spcBef>
          <a:spcPct val="0"/>
        </a:spcBef>
        <a:buNone/>
        <a:defRPr sz="5400" b="0" kern="1200">
          <a:solidFill>
            <a:schemeClr val="accent2"/>
          </a:solidFill>
          <a:latin typeface="Source Sans Pro" panose="020B0503030403020204" pitchFamily="34" charset="0"/>
          <a:ea typeface="Source Sans Pro" panose="020B0503030403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tiff"/><Relationship Id="rId4" Type="http://schemas.openxmlformats.org/officeDocument/2006/relationships/image" Target="../media/image15.tif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78AF-3C78-0045-B209-E5A45644B1F7}"/>
              </a:ext>
            </a:extLst>
          </p:cNvPr>
          <p:cNvSpPr>
            <a:spLocks noGrp="1"/>
          </p:cNvSpPr>
          <p:nvPr>
            <p:ph type="title"/>
          </p:nvPr>
        </p:nvSpPr>
        <p:spPr>
          <a:xfrm>
            <a:off x="497540" y="702471"/>
            <a:ext cx="5832231" cy="1393406"/>
          </a:xfrm>
        </p:spPr>
        <p:txBody>
          <a:bodyPr/>
          <a:lstStyle/>
          <a:p>
            <a:r>
              <a:rPr lang="en-US" dirty="0"/>
              <a:t>Utility Analytics</a:t>
            </a:r>
          </a:p>
        </p:txBody>
      </p:sp>
      <p:sp>
        <p:nvSpPr>
          <p:cNvPr id="3" name="TextBox 2">
            <a:extLst>
              <a:ext uri="{FF2B5EF4-FFF2-40B4-BE49-F238E27FC236}">
                <a16:creationId xmlns:a16="http://schemas.microsoft.com/office/drawing/2014/main" id="{17F380A4-3C57-43B1-B112-ACED933447AB}"/>
              </a:ext>
            </a:extLst>
          </p:cNvPr>
          <p:cNvSpPr txBox="1"/>
          <p:nvPr/>
        </p:nvSpPr>
        <p:spPr>
          <a:xfrm>
            <a:off x="497540" y="4025774"/>
            <a:ext cx="2603598" cy="830997"/>
          </a:xfrm>
          <a:prstGeom prst="rect">
            <a:avLst/>
          </a:prstGeom>
          <a:noFill/>
        </p:spPr>
        <p:txBody>
          <a:bodyPr wrap="none" rtlCol="0">
            <a:spAutoFit/>
          </a:bodyPr>
          <a:lstStyle/>
          <a:p>
            <a:pPr algn="ctr"/>
            <a:r>
              <a:rPr lang="en-US" sz="4800" b="1" i="1" dirty="0">
                <a:solidFill>
                  <a:schemeClr val="bg1"/>
                </a:solidFill>
                <a:latin typeface="Source Sans Pro" panose="020B0503030403020204" pitchFamily="34" charset="0"/>
                <a:ea typeface="Source Sans Pro" panose="020B0503030403020204" pitchFamily="34" charset="0"/>
              </a:rPr>
              <a:t>Session 2</a:t>
            </a:r>
          </a:p>
        </p:txBody>
      </p:sp>
    </p:spTree>
    <p:extLst>
      <p:ext uri="{BB962C8B-B14F-4D97-AF65-F5344CB8AC3E}">
        <p14:creationId xmlns:p14="http://schemas.microsoft.com/office/powerpoint/2010/main" val="309069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5" descr="Table, Excel&#10;&#10;Description automatically generated">
            <a:extLst>
              <a:ext uri="{FF2B5EF4-FFF2-40B4-BE49-F238E27FC236}">
                <a16:creationId xmlns:a16="http://schemas.microsoft.com/office/drawing/2014/main" id="{59FDAC97-470E-854B-8114-6DE2450BA3BE}"/>
              </a:ext>
            </a:extLst>
          </p:cNvPr>
          <p:cNvPicPr>
            <a:picLocks noChangeAspect="1"/>
          </p:cNvPicPr>
          <p:nvPr/>
        </p:nvPicPr>
        <p:blipFill>
          <a:blip r:embed="rId3"/>
          <a:stretch>
            <a:fillRect/>
          </a:stretch>
        </p:blipFill>
        <p:spPr>
          <a:xfrm>
            <a:off x="532031" y="1355869"/>
            <a:ext cx="11127938" cy="4146261"/>
          </a:xfrm>
          <a:prstGeom prst="rect">
            <a:avLst/>
          </a:prstGeom>
        </p:spPr>
      </p:pic>
      <p:sp>
        <p:nvSpPr>
          <p:cNvPr id="2" name="Rectangle 1">
            <a:extLst>
              <a:ext uri="{FF2B5EF4-FFF2-40B4-BE49-F238E27FC236}">
                <a16:creationId xmlns:a16="http://schemas.microsoft.com/office/drawing/2014/main" id="{8679CF50-34EE-7B16-486A-2493AE0E4260}"/>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4074406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able&#10;&#10;Description automatically generated">
            <a:extLst>
              <a:ext uri="{FF2B5EF4-FFF2-40B4-BE49-F238E27FC236}">
                <a16:creationId xmlns:a16="http://schemas.microsoft.com/office/drawing/2014/main" id="{E043997B-4E66-1F46-9126-9C2A07F55E8C}"/>
              </a:ext>
            </a:extLst>
          </p:cNvPr>
          <p:cNvPicPr>
            <a:picLocks noChangeAspect="1"/>
          </p:cNvPicPr>
          <p:nvPr/>
        </p:nvPicPr>
        <p:blipFill>
          <a:blip r:embed="rId2"/>
          <a:stretch>
            <a:fillRect/>
          </a:stretch>
        </p:blipFill>
        <p:spPr>
          <a:xfrm>
            <a:off x="600165" y="734967"/>
            <a:ext cx="5740400" cy="2070100"/>
          </a:xfrm>
          <a:prstGeom prst="rect">
            <a:avLst/>
          </a:prstGeom>
        </p:spPr>
      </p:pic>
      <p:pic>
        <p:nvPicPr>
          <p:cNvPr id="9" name="Picture 8" descr="Table&#10;&#10;Description automatically generated">
            <a:extLst>
              <a:ext uri="{FF2B5EF4-FFF2-40B4-BE49-F238E27FC236}">
                <a16:creationId xmlns:a16="http://schemas.microsoft.com/office/drawing/2014/main" id="{2E54B055-3EE9-7247-94F8-D0AEEAF92964}"/>
              </a:ext>
            </a:extLst>
          </p:cNvPr>
          <p:cNvPicPr>
            <a:picLocks noChangeAspect="1"/>
          </p:cNvPicPr>
          <p:nvPr/>
        </p:nvPicPr>
        <p:blipFill>
          <a:blip r:embed="rId3"/>
          <a:stretch>
            <a:fillRect/>
          </a:stretch>
        </p:blipFill>
        <p:spPr>
          <a:xfrm>
            <a:off x="7185842" y="734967"/>
            <a:ext cx="3594100" cy="3657600"/>
          </a:xfrm>
          <a:prstGeom prst="rect">
            <a:avLst/>
          </a:prstGeom>
        </p:spPr>
      </p:pic>
      <p:pic>
        <p:nvPicPr>
          <p:cNvPr id="11" name="Picture 10" descr="A picture containing text, receipt&#10;&#10;Description automatically generated">
            <a:extLst>
              <a:ext uri="{FF2B5EF4-FFF2-40B4-BE49-F238E27FC236}">
                <a16:creationId xmlns:a16="http://schemas.microsoft.com/office/drawing/2014/main" id="{EE45229C-04CF-3945-883E-F9058AB8F44C}"/>
              </a:ext>
            </a:extLst>
          </p:cNvPr>
          <p:cNvPicPr>
            <a:picLocks noChangeAspect="1"/>
          </p:cNvPicPr>
          <p:nvPr/>
        </p:nvPicPr>
        <p:blipFill>
          <a:blip r:embed="rId4"/>
          <a:stretch>
            <a:fillRect/>
          </a:stretch>
        </p:blipFill>
        <p:spPr>
          <a:xfrm>
            <a:off x="2288358" y="3139949"/>
            <a:ext cx="2717801" cy="2505236"/>
          </a:xfrm>
          <a:prstGeom prst="rect">
            <a:avLst/>
          </a:prstGeom>
        </p:spPr>
      </p:pic>
      <p:sp>
        <p:nvSpPr>
          <p:cNvPr id="2" name="Rectangle 1">
            <a:extLst>
              <a:ext uri="{FF2B5EF4-FFF2-40B4-BE49-F238E27FC236}">
                <a16:creationId xmlns:a16="http://schemas.microsoft.com/office/drawing/2014/main" id="{924C54B1-CA0F-81DA-4327-50B60BF55290}"/>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3586959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39E1-42BB-724B-85B9-E3443702FD90}"/>
              </a:ext>
            </a:extLst>
          </p:cNvPr>
          <p:cNvSpPr>
            <a:spLocks noGrp="1"/>
          </p:cNvSpPr>
          <p:nvPr>
            <p:ph type="title"/>
          </p:nvPr>
        </p:nvSpPr>
        <p:spPr/>
        <p:txBody>
          <a:bodyPr/>
          <a:lstStyle/>
          <a:p>
            <a:r>
              <a:rPr lang="en-US" dirty="0"/>
              <a:t>Relational Databases</a:t>
            </a:r>
          </a:p>
        </p:txBody>
      </p:sp>
      <p:sp>
        <p:nvSpPr>
          <p:cNvPr id="3" name="Content Placeholder 2">
            <a:extLst>
              <a:ext uri="{FF2B5EF4-FFF2-40B4-BE49-F238E27FC236}">
                <a16:creationId xmlns:a16="http://schemas.microsoft.com/office/drawing/2014/main" id="{2FB39BE4-7DC7-CF4C-8FC5-F914BBB8623F}"/>
              </a:ext>
            </a:extLst>
          </p:cNvPr>
          <p:cNvSpPr>
            <a:spLocks noGrp="1"/>
          </p:cNvSpPr>
          <p:nvPr>
            <p:ph sz="half" idx="1"/>
          </p:nvPr>
        </p:nvSpPr>
        <p:spPr>
          <a:xfrm>
            <a:off x="838200" y="1825626"/>
            <a:ext cx="5181600" cy="4429400"/>
          </a:xfrm>
        </p:spPr>
        <p:txBody>
          <a:bodyPr>
            <a:normAutofit/>
          </a:bodyPr>
          <a:lstStyle/>
          <a:p>
            <a:pPr marL="0" indent="0">
              <a:buNone/>
            </a:pPr>
            <a:r>
              <a:rPr lang="en-US" dirty="0"/>
              <a:t>Many different relational database systems (e.g. MySQL, SQL Server, PostgreSQL, …)</a:t>
            </a:r>
          </a:p>
          <a:p>
            <a:pPr marL="0" indent="0">
              <a:buNone/>
            </a:pPr>
            <a:endParaRPr lang="en-US" dirty="0"/>
          </a:p>
          <a:p>
            <a:pPr marL="0" indent="0">
              <a:buNone/>
            </a:pPr>
            <a:r>
              <a:rPr lang="en-US" dirty="0"/>
              <a:t>SQL is the standard language for storing, manipulating, and retrieving data in relational </a:t>
            </a:r>
            <a:r>
              <a:rPr lang="en-US" dirty="0" err="1"/>
              <a:t>DBs.</a:t>
            </a:r>
            <a:r>
              <a:rPr lang="en-US" dirty="0"/>
              <a:t> </a:t>
            </a:r>
          </a:p>
        </p:txBody>
      </p:sp>
      <p:pic>
        <p:nvPicPr>
          <p:cNvPr id="1026" name="Picture 2" descr="Data Integration SQL or No SQL databases made easy">
            <a:extLst>
              <a:ext uri="{FF2B5EF4-FFF2-40B4-BE49-F238E27FC236}">
                <a16:creationId xmlns:a16="http://schemas.microsoft.com/office/drawing/2014/main" id="{F893E79A-FC29-944A-B01C-088D172619E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2" y="1690688"/>
            <a:ext cx="5181600" cy="32393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00A10B5-1466-90B9-DF07-0A712FADAFEE}"/>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698031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B025B87-B42B-A34F-8EAE-7BF96CEC8DE5}"/>
              </a:ext>
            </a:extLst>
          </p:cNvPr>
          <p:cNvSpPr>
            <a:spLocks noGrp="1"/>
          </p:cNvSpPr>
          <p:nvPr>
            <p:ph type="title"/>
          </p:nvPr>
        </p:nvSpPr>
        <p:spPr/>
        <p:txBody>
          <a:bodyPr/>
          <a:lstStyle/>
          <a:p>
            <a:r>
              <a:rPr lang="en-US" dirty="0"/>
              <a:t>SQL</a:t>
            </a:r>
          </a:p>
        </p:txBody>
      </p:sp>
      <p:sp>
        <p:nvSpPr>
          <p:cNvPr id="3" name="Content Placeholder 2">
            <a:extLst>
              <a:ext uri="{FF2B5EF4-FFF2-40B4-BE49-F238E27FC236}">
                <a16:creationId xmlns:a16="http://schemas.microsoft.com/office/drawing/2014/main" id="{834E764A-08C9-7B43-BE9B-489712E53517}"/>
              </a:ext>
            </a:extLst>
          </p:cNvPr>
          <p:cNvSpPr>
            <a:spLocks noGrp="1"/>
          </p:cNvSpPr>
          <p:nvPr>
            <p:ph idx="1"/>
          </p:nvPr>
        </p:nvSpPr>
        <p:spPr>
          <a:xfrm>
            <a:off x="838200" y="1825625"/>
            <a:ext cx="10515600" cy="4455905"/>
          </a:xfrm>
        </p:spPr>
        <p:txBody>
          <a:bodyPr>
            <a:normAutofit/>
          </a:bodyPr>
          <a:lstStyle/>
          <a:p>
            <a:r>
              <a:rPr lang="en-US" dirty="0"/>
              <a:t>SQL is the standard interface for interacting with relational databases.</a:t>
            </a:r>
          </a:p>
          <a:p>
            <a:r>
              <a:rPr lang="en-US" dirty="0"/>
              <a:t>Used to:</a:t>
            </a:r>
          </a:p>
          <a:p>
            <a:pPr lvl="1">
              <a:buFont typeface="Courier New" panose="02070309020205020404" pitchFamily="49" charset="0"/>
              <a:buChar char="o"/>
            </a:pPr>
            <a:r>
              <a:rPr lang="en-US" dirty="0"/>
              <a:t>Add, update or delete rows of data.</a:t>
            </a:r>
          </a:p>
          <a:p>
            <a:pPr lvl="1">
              <a:buFont typeface="Courier New" panose="02070309020205020404" pitchFamily="49" charset="0"/>
              <a:buChar char="o"/>
            </a:pPr>
            <a:r>
              <a:rPr lang="en-US" dirty="0"/>
              <a:t>Retrieve subsets of data for transaction processing and analytics applications.</a:t>
            </a:r>
          </a:p>
          <a:p>
            <a:pPr lvl="1">
              <a:buFont typeface="Courier New" panose="02070309020205020404" pitchFamily="49" charset="0"/>
              <a:buChar char="o"/>
            </a:pPr>
            <a:r>
              <a:rPr lang="en-US" dirty="0"/>
              <a:t>Manage all aspects of the database.</a:t>
            </a:r>
          </a:p>
          <a:p>
            <a:r>
              <a:rPr lang="en-US" dirty="0"/>
              <a:t>Database implementations may have unique features.</a:t>
            </a:r>
          </a:p>
          <a:p>
            <a:endParaRPr lang="en-US" dirty="0"/>
          </a:p>
        </p:txBody>
      </p:sp>
      <p:sp>
        <p:nvSpPr>
          <p:cNvPr id="2" name="Rectangle 1">
            <a:extLst>
              <a:ext uri="{FF2B5EF4-FFF2-40B4-BE49-F238E27FC236}">
                <a16:creationId xmlns:a16="http://schemas.microsoft.com/office/drawing/2014/main" id="{C3FDE04E-BFE5-B064-265E-99F4FD780FCB}"/>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395732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8BF753-AD1E-0148-981C-51A5999E4039}"/>
              </a:ext>
            </a:extLst>
          </p:cNvPr>
          <p:cNvSpPr>
            <a:spLocks noGrp="1"/>
          </p:cNvSpPr>
          <p:nvPr>
            <p:ph type="title"/>
          </p:nvPr>
        </p:nvSpPr>
        <p:spPr/>
        <p:txBody>
          <a:bodyPr/>
          <a:lstStyle/>
          <a:p>
            <a:r>
              <a:rPr lang="en-US" dirty="0"/>
              <a:t>NoSQL Databases</a:t>
            </a:r>
          </a:p>
        </p:txBody>
      </p:sp>
      <p:sp>
        <p:nvSpPr>
          <p:cNvPr id="6" name="Content Placeholder 5">
            <a:extLst>
              <a:ext uri="{FF2B5EF4-FFF2-40B4-BE49-F238E27FC236}">
                <a16:creationId xmlns:a16="http://schemas.microsoft.com/office/drawing/2014/main" id="{0E8662B0-0EAE-D849-8E2A-C5A8430D40AC}"/>
              </a:ext>
            </a:extLst>
          </p:cNvPr>
          <p:cNvSpPr>
            <a:spLocks noGrp="1"/>
          </p:cNvSpPr>
          <p:nvPr>
            <p:ph idx="1"/>
          </p:nvPr>
        </p:nvSpPr>
        <p:spPr/>
        <p:txBody>
          <a:bodyPr>
            <a:normAutofit lnSpcReduction="10000"/>
          </a:bodyPr>
          <a:lstStyle/>
          <a:p>
            <a:pPr marL="0" indent="0">
              <a:buNone/>
            </a:pPr>
            <a:r>
              <a:rPr lang="en-US" dirty="0"/>
              <a:t>NoSQL (“not only SQL”) is an umbrella term for databases that are typically used for big data applications (e.g. large volume, unstructured or semi-structured, etc.). </a:t>
            </a:r>
          </a:p>
          <a:p>
            <a:pPr marL="0" indent="0">
              <a:buNone/>
            </a:pPr>
            <a:endParaRPr lang="en-US" dirty="0"/>
          </a:p>
          <a:p>
            <a:pPr marL="0" indent="0">
              <a:buNone/>
            </a:pPr>
            <a:r>
              <a:rPr lang="en-US" dirty="0"/>
              <a:t>Examples:</a:t>
            </a:r>
          </a:p>
          <a:p>
            <a:pPr lvl="1"/>
            <a:r>
              <a:rPr lang="en-US" dirty="0"/>
              <a:t>Document</a:t>
            </a:r>
          </a:p>
          <a:p>
            <a:pPr lvl="1"/>
            <a:r>
              <a:rPr lang="en-US" dirty="0"/>
              <a:t>Key-value</a:t>
            </a:r>
          </a:p>
          <a:p>
            <a:pPr lvl="1"/>
            <a:r>
              <a:rPr lang="en-US" dirty="0"/>
              <a:t>Wide column</a:t>
            </a:r>
          </a:p>
          <a:p>
            <a:pPr lvl="1"/>
            <a:r>
              <a:rPr lang="en-US" dirty="0"/>
              <a:t>Graph</a:t>
            </a:r>
          </a:p>
        </p:txBody>
      </p:sp>
      <p:pic>
        <p:nvPicPr>
          <p:cNvPr id="2050" name="Picture 2" descr="MongoDB – Bloor Research">
            <a:extLst>
              <a:ext uri="{FF2B5EF4-FFF2-40B4-BE49-F238E27FC236}">
                <a16:creationId xmlns:a16="http://schemas.microsoft.com/office/drawing/2014/main" id="{F6EB0A28-7269-BD4D-BB8C-79A4CA80B1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614" y="3239271"/>
            <a:ext cx="2818772" cy="17955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561B843-AB68-CD46-A95A-3A18ABB12200}"/>
              </a:ext>
            </a:extLst>
          </p:cNvPr>
          <p:cNvPicPr>
            <a:picLocks noChangeAspect="1"/>
          </p:cNvPicPr>
          <p:nvPr/>
        </p:nvPicPr>
        <p:blipFill>
          <a:blip r:embed="rId4"/>
          <a:stretch>
            <a:fillRect/>
          </a:stretch>
        </p:blipFill>
        <p:spPr>
          <a:xfrm>
            <a:off x="8524950" y="3715647"/>
            <a:ext cx="3164573" cy="864983"/>
          </a:xfrm>
          <a:prstGeom prst="rect">
            <a:avLst/>
          </a:prstGeom>
        </p:spPr>
      </p:pic>
      <p:pic>
        <p:nvPicPr>
          <p:cNvPr id="10" name="Picture 9">
            <a:extLst>
              <a:ext uri="{FF2B5EF4-FFF2-40B4-BE49-F238E27FC236}">
                <a16:creationId xmlns:a16="http://schemas.microsoft.com/office/drawing/2014/main" id="{F871FF40-4484-3C48-B9CE-76A0D37BD9B3}"/>
              </a:ext>
            </a:extLst>
          </p:cNvPr>
          <p:cNvPicPr>
            <a:picLocks noChangeAspect="1"/>
          </p:cNvPicPr>
          <p:nvPr/>
        </p:nvPicPr>
        <p:blipFill>
          <a:blip r:embed="rId5"/>
          <a:stretch>
            <a:fillRect/>
          </a:stretch>
        </p:blipFill>
        <p:spPr>
          <a:xfrm>
            <a:off x="5134050" y="5421951"/>
            <a:ext cx="3390900" cy="749300"/>
          </a:xfrm>
          <a:prstGeom prst="rect">
            <a:avLst/>
          </a:prstGeom>
        </p:spPr>
      </p:pic>
      <p:pic>
        <p:nvPicPr>
          <p:cNvPr id="2056" name="Picture 8">
            <a:extLst>
              <a:ext uri="{FF2B5EF4-FFF2-40B4-BE49-F238E27FC236}">
                <a16:creationId xmlns:a16="http://schemas.microsoft.com/office/drawing/2014/main" id="{324FEFC8-0739-CE4E-9C1E-CCE1DF280B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72119" y="5426282"/>
            <a:ext cx="1870234" cy="6286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68A3ECC-0B94-5822-112D-0D2A04597923}"/>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1807336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F243-79C0-A94A-93E5-9A1FACE52787}"/>
              </a:ext>
            </a:extLst>
          </p:cNvPr>
          <p:cNvSpPr>
            <a:spLocks noGrp="1"/>
          </p:cNvSpPr>
          <p:nvPr>
            <p:ph type="title"/>
          </p:nvPr>
        </p:nvSpPr>
        <p:spPr/>
        <p:txBody>
          <a:bodyPr/>
          <a:lstStyle/>
          <a:p>
            <a:r>
              <a:rPr lang="en-US" dirty="0"/>
              <a:t>SQL vs NoSQL</a:t>
            </a:r>
          </a:p>
        </p:txBody>
      </p:sp>
      <p:graphicFrame>
        <p:nvGraphicFramePr>
          <p:cNvPr id="4" name="Table 4">
            <a:extLst>
              <a:ext uri="{FF2B5EF4-FFF2-40B4-BE49-F238E27FC236}">
                <a16:creationId xmlns:a16="http://schemas.microsoft.com/office/drawing/2014/main" id="{A32D9DAF-58B0-6045-BEFB-D45F73A7F990}"/>
              </a:ext>
            </a:extLst>
          </p:cNvPr>
          <p:cNvGraphicFramePr>
            <a:graphicFrameLocks noGrp="1"/>
          </p:cNvGraphicFramePr>
          <p:nvPr>
            <p:ph idx="1"/>
            <p:extLst>
              <p:ext uri="{D42A27DB-BD31-4B8C-83A1-F6EECF244321}">
                <p14:modId xmlns:p14="http://schemas.microsoft.com/office/powerpoint/2010/main" val="991874046"/>
              </p:ext>
            </p:extLst>
          </p:nvPr>
        </p:nvGraphicFramePr>
        <p:xfrm>
          <a:off x="716280" y="1690688"/>
          <a:ext cx="10759440" cy="4241800"/>
        </p:xfrm>
        <a:graphic>
          <a:graphicData uri="http://schemas.openxmlformats.org/drawingml/2006/table">
            <a:tbl>
              <a:tblPr firstRow="1" bandRow="1">
                <a:tableStyleId>{5C22544A-7EE6-4342-B048-85BDC9FD1C3A}</a:tableStyleId>
              </a:tblPr>
              <a:tblGrid>
                <a:gridCol w="2216330">
                  <a:extLst>
                    <a:ext uri="{9D8B030D-6E8A-4147-A177-3AD203B41FA5}">
                      <a16:colId xmlns:a16="http://schemas.microsoft.com/office/drawing/2014/main" val="2534034675"/>
                    </a:ext>
                  </a:extLst>
                </a:gridCol>
                <a:gridCol w="3735978">
                  <a:extLst>
                    <a:ext uri="{9D8B030D-6E8A-4147-A177-3AD203B41FA5}">
                      <a16:colId xmlns:a16="http://schemas.microsoft.com/office/drawing/2014/main" val="4131735356"/>
                    </a:ext>
                  </a:extLst>
                </a:gridCol>
                <a:gridCol w="3788228">
                  <a:extLst>
                    <a:ext uri="{9D8B030D-6E8A-4147-A177-3AD203B41FA5}">
                      <a16:colId xmlns:a16="http://schemas.microsoft.com/office/drawing/2014/main" val="2218052583"/>
                    </a:ext>
                  </a:extLst>
                </a:gridCol>
                <a:gridCol w="1018904">
                  <a:extLst>
                    <a:ext uri="{9D8B030D-6E8A-4147-A177-3AD203B41FA5}">
                      <a16:colId xmlns:a16="http://schemas.microsoft.com/office/drawing/2014/main" val="112084428"/>
                    </a:ext>
                  </a:extLst>
                </a:gridCol>
              </a:tblGrid>
              <a:tr h="370840">
                <a:tc>
                  <a:txBody>
                    <a:bodyPr/>
                    <a:lstStyle/>
                    <a:p>
                      <a:r>
                        <a:rPr lang="en-US" sz="1600" dirty="0"/>
                        <a:t>Feature</a:t>
                      </a:r>
                    </a:p>
                  </a:txBody>
                  <a:tcPr/>
                </a:tc>
                <a:tc>
                  <a:txBody>
                    <a:bodyPr/>
                    <a:lstStyle/>
                    <a:p>
                      <a:r>
                        <a:rPr lang="en-US" sz="1600" dirty="0"/>
                        <a:t>SQL</a:t>
                      </a:r>
                    </a:p>
                  </a:txBody>
                  <a:tcPr/>
                </a:tc>
                <a:tc>
                  <a:txBody>
                    <a:bodyPr/>
                    <a:lstStyle/>
                    <a:p>
                      <a:r>
                        <a:rPr lang="en-US" sz="1600" dirty="0"/>
                        <a:t>NoSQL</a:t>
                      </a:r>
                    </a:p>
                  </a:txBody>
                  <a:tcPr/>
                </a:tc>
                <a:tc>
                  <a:txBody>
                    <a:bodyPr/>
                    <a:lstStyle/>
                    <a:p>
                      <a:r>
                        <a:rPr lang="en-US" sz="1600" dirty="0"/>
                        <a:t>Winner</a:t>
                      </a:r>
                    </a:p>
                  </a:txBody>
                  <a:tcPr/>
                </a:tc>
                <a:extLst>
                  <a:ext uri="{0D108BD9-81ED-4DB2-BD59-A6C34878D82A}">
                    <a16:rowId xmlns:a16="http://schemas.microsoft.com/office/drawing/2014/main" val="1833538945"/>
                  </a:ext>
                </a:extLst>
              </a:tr>
              <a:tr h="370840">
                <a:tc>
                  <a:txBody>
                    <a:bodyPr/>
                    <a:lstStyle/>
                    <a:p>
                      <a:r>
                        <a:rPr lang="en-US" sz="1600" dirty="0"/>
                        <a:t>Integrity/Consistency</a:t>
                      </a:r>
                    </a:p>
                  </a:txBody>
                  <a:tcPr/>
                </a:tc>
                <a:tc>
                  <a:txBody>
                    <a:bodyPr/>
                    <a:lstStyle/>
                    <a:p>
                      <a:r>
                        <a:rPr lang="en-US" sz="1600" dirty="0"/>
                        <a:t>Data is enforced with logical relationships, minimized redundancy, and “up-to-date” consistency.</a:t>
                      </a:r>
                    </a:p>
                  </a:txBody>
                  <a:tcPr/>
                </a:tc>
                <a:tc>
                  <a:txBody>
                    <a:bodyPr/>
                    <a:lstStyle/>
                    <a:p>
                      <a:r>
                        <a:rPr lang="en-US" sz="1600" dirty="0"/>
                        <a:t>Simple key-value and document storage does not enforce any rules or structure. Redundancy and write latency is common.</a:t>
                      </a:r>
                    </a:p>
                  </a:txBody>
                  <a:tcPr/>
                </a:tc>
                <a:tc>
                  <a:txBody>
                    <a:bodyPr/>
                    <a:lstStyle/>
                    <a:p>
                      <a:r>
                        <a:rPr lang="en-US" sz="1600" dirty="0"/>
                        <a:t>SQL</a:t>
                      </a:r>
                    </a:p>
                  </a:txBody>
                  <a:tcPr/>
                </a:tc>
                <a:extLst>
                  <a:ext uri="{0D108BD9-81ED-4DB2-BD59-A6C34878D82A}">
                    <a16:rowId xmlns:a16="http://schemas.microsoft.com/office/drawing/2014/main" val="67231872"/>
                  </a:ext>
                </a:extLst>
              </a:tr>
              <a:tr h="370840">
                <a:tc>
                  <a:txBody>
                    <a:bodyPr/>
                    <a:lstStyle/>
                    <a:p>
                      <a:r>
                        <a:rPr lang="en-US" sz="1600" dirty="0"/>
                        <a:t>Design changes</a:t>
                      </a:r>
                    </a:p>
                  </a:txBody>
                  <a:tcPr/>
                </a:tc>
                <a:tc>
                  <a:txBody>
                    <a:bodyPr/>
                    <a:lstStyle/>
                    <a:p>
                      <a:r>
                        <a:rPr lang="en-US" sz="1600" dirty="0"/>
                        <a:t>Easy to “add” to database, but harder to modify.</a:t>
                      </a:r>
                    </a:p>
                  </a:txBody>
                  <a:tcPr/>
                </a:tc>
                <a:tc>
                  <a:txBody>
                    <a:bodyPr/>
                    <a:lstStyle/>
                    <a:p>
                      <a:r>
                        <a:rPr lang="en-US" sz="1600" dirty="0"/>
                        <a:t>NoSQL can quickly and arbitrarily change what data it stores.</a:t>
                      </a:r>
                    </a:p>
                  </a:txBody>
                  <a:tcPr/>
                </a:tc>
                <a:tc>
                  <a:txBody>
                    <a:bodyPr/>
                    <a:lstStyle/>
                    <a:p>
                      <a:r>
                        <a:rPr lang="en-US" sz="1600" dirty="0"/>
                        <a:t>NoSQL</a:t>
                      </a:r>
                    </a:p>
                  </a:txBody>
                  <a:tcPr/>
                </a:tc>
                <a:extLst>
                  <a:ext uri="{0D108BD9-81ED-4DB2-BD59-A6C34878D82A}">
                    <a16:rowId xmlns:a16="http://schemas.microsoft.com/office/drawing/2014/main" val="2952037067"/>
                  </a:ext>
                </a:extLst>
              </a:tr>
              <a:tr h="370840">
                <a:tc>
                  <a:txBody>
                    <a:bodyPr/>
                    <a:lstStyle/>
                    <a:p>
                      <a:r>
                        <a:rPr lang="en-US" sz="1600" dirty="0"/>
                        <a:t>Analysis</a:t>
                      </a:r>
                    </a:p>
                  </a:txBody>
                  <a:tcPr/>
                </a:tc>
                <a:tc>
                  <a:txBody>
                    <a:bodyPr/>
                    <a:lstStyle/>
                    <a:p>
                      <a:r>
                        <a:rPr lang="en-US" sz="1600" dirty="0"/>
                        <a:t>SQL is a universal language that makes accessing and analyzing data simple.</a:t>
                      </a:r>
                    </a:p>
                  </a:txBody>
                  <a:tcPr/>
                </a:tc>
                <a:tc>
                  <a:txBody>
                    <a:bodyPr/>
                    <a:lstStyle/>
                    <a:p>
                      <a:r>
                        <a:rPr lang="en-US" sz="1600" dirty="0"/>
                        <a:t>SQL support is sparse, and proprietary languages are esoteric and hardly universal.</a:t>
                      </a:r>
                    </a:p>
                  </a:txBody>
                  <a:tcPr/>
                </a:tc>
                <a:tc>
                  <a:txBody>
                    <a:bodyPr/>
                    <a:lstStyle/>
                    <a:p>
                      <a:r>
                        <a:rPr lang="en-US" sz="1600" dirty="0"/>
                        <a:t>SQL</a:t>
                      </a:r>
                    </a:p>
                  </a:txBody>
                  <a:tcPr/>
                </a:tc>
                <a:extLst>
                  <a:ext uri="{0D108BD9-81ED-4DB2-BD59-A6C34878D82A}">
                    <a16:rowId xmlns:a16="http://schemas.microsoft.com/office/drawing/2014/main" val="585199779"/>
                  </a:ext>
                </a:extLst>
              </a:tr>
              <a:tr h="370840">
                <a:tc>
                  <a:txBody>
                    <a:bodyPr/>
                    <a:lstStyle/>
                    <a:p>
                      <a:r>
                        <a:rPr lang="en-US" sz="1600" dirty="0"/>
                        <a:t>Programming</a:t>
                      </a:r>
                    </a:p>
                  </a:txBody>
                  <a:tcPr/>
                </a:tc>
                <a:tc>
                  <a:txBody>
                    <a:bodyPr/>
                    <a:lstStyle/>
                    <a:p>
                      <a:r>
                        <a:rPr lang="en-US" sz="1600" dirty="0"/>
                        <a:t>Programmers of Java, Python, and .NET have to map entities to tables, which can be tedious. But data integrity is given.</a:t>
                      </a:r>
                    </a:p>
                  </a:txBody>
                  <a:tcPr/>
                </a:tc>
                <a:tc>
                  <a:txBody>
                    <a:bodyPr/>
                    <a:lstStyle/>
                    <a:p>
                      <a:r>
                        <a:rPr lang="en-US" sz="1600" dirty="0"/>
                        <a:t>Programming against NoSQL database is quick and simple, but onus is on programmer to validate data.</a:t>
                      </a:r>
                    </a:p>
                  </a:txBody>
                  <a:tcPr/>
                </a:tc>
                <a:tc>
                  <a:txBody>
                    <a:bodyPr/>
                    <a:lstStyle/>
                    <a:p>
                      <a:r>
                        <a:rPr lang="en-US" sz="1600" dirty="0"/>
                        <a:t>Draw</a:t>
                      </a:r>
                    </a:p>
                  </a:txBody>
                  <a:tcPr/>
                </a:tc>
                <a:extLst>
                  <a:ext uri="{0D108BD9-81ED-4DB2-BD59-A6C34878D82A}">
                    <a16:rowId xmlns:a16="http://schemas.microsoft.com/office/drawing/2014/main" val="3858173446"/>
                  </a:ext>
                </a:extLst>
              </a:tr>
              <a:tr h="370840">
                <a:tc>
                  <a:txBody>
                    <a:bodyPr/>
                    <a:lstStyle/>
                    <a:p>
                      <a:r>
                        <a:rPr lang="en-US" sz="1600" dirty="0"/>
                        <a:t>Performance</a:t>
                      </a:r>
                    </a:p>
                  </a:txBody>
                  <a:tcPr/>
                </a:tc>
                <a:tc>
                  <a:txBody>
                    <a:bodyPr/>
                    <a:lstStyle/>
                    <a:p>
                      <a:r>
                        <a:rPr lang="en-US" sz="1600" dirty="0"/>
                        <a:t>Relational databases can store data for most use cases, but struggle with true “big data” cases. Integrity constraints also slow down performance.</a:t>
                      </a:r>
                    </a:p>
                  </a:txBody>
                  <a:tcPr/>
                </a:tc>
                <a:tc>
                  <a:txBody>
                    <a:bodyPr/>
                    <a:lstStyle/>
                    <a:p>
                      <a:r>
                        <a:rPr lang="en-US" sz="1600" dirty="0"/>
                        <a:t>NoSQL is capable of storing vast amounts of data with horizontal scaling. It also performs quickly due to horizontal scaling and no integrity constraints.</a:t>
                      </a:r>
                    </a:p>
                  </a:txBody>
                  <a:tcPr/>
                </a:tc>
                <a:tc>
                  <a:txBody>
                    <a:bodyPr/>
                    <a:lstStyle/>
                    <a:p>
                      <a:r>
                        <a:rPr lang="en-US" sz="1600" dirty="0"/>
                        <a:t>NoSQL</a:t>
                      </a:r>
                    </a:p>
                  </a:txBody>
                  <a:tcPr/>
                </a:tc>
                <a:extLst>
                  <a:ext uri="{0D108BD9-81ED-4DB2-BD59-A6C34878D82A}">
                    <a16:rowId xmlns:a16="http://schemas.microsoft.com/office/drawing/2014/main" val="3146868325"/>
                  </a:ext>
                </a:extLst>
              </a:tr>
            </a:tbl>
          </a:graphicData>
        </a:graphic>
      </p:graphicFrame>
      <p:sp>
        <p:nvSpPr>
          <p:cNvPr id="5" name="TextBox 4">
            <a:extLst>
              <a:ext uri="{FF2B5EF4-FFF2-40B4-BE49-F238E27FC236}">
                <a16:creationId xmlns:a16="http://schemas.microsoft.com/office/drawing/2014/main" id="{B5455E89-7D11-CE4D-96BF-60F584756621}"/>
              </a:ext>
            </a:extLst>
          </p:cNvPr>
          <p:cNvSpPr txBox="1"/>
          <p:nvPr/>
        </p:nvSpPr>
        <p:spPr>
          <a:xfrm>
            <a:off x="7210697" y="5932488"/>
            <a:ext cx="4380411" cy="276999"/>
          </a:xfrm>
          <a:prstGeom prst="rect">
            <a:avLst/>
          </a:prstGeom>
          <a:noFill/>
        </p:spPr>
        <p:txBody>
          <a:bodyPr wrap="square">
            <a:spAutoFit/>
          </a:bodyPr>
          <a:lstStyle/>
          <a:p>
            <a:pPr algn="ctr"/>
            <a:r>
              <a:rPr lang="en-US" sz="1200" dirty="0"/>
              <a:t>Reference: </a:t>
            </a:r>
            <a:r>
              <a:rPr lang="en-US" sz="1200" dirty="0" err="1"/>
              <a:t>Nield</a:t>
            </a:r>
            <a:r>
              <a:rPr lang="en-US" sz="1200" dirty="0"/>
              <a:t>, T. </a:t>
            </a:r>
            <a:r>
              <a:rPr lang="en-US" sz="1200" i="1" dirty="0"/>
              <a:t>Getting Started with SQL</a:t>
            </a:r>
            <a:r>
              <a:rPr lang="en-US" sz="1200" i="0" dirty="0"/>
              <a:t>. O’Reilly Media, 2016. </a:t>
            </a:r>
            <a:endParaRPr lang="en-US" sz="1200" dirty="0"/>
          </a:p>
        </p:txBody>
      </p:sp>
      <p:sp>
        <p:nvSpPr>
          <p:cNvPr id="3" name="Rectangle 2">
            <a:extLst>
              <a:ext uri="{FF2B5EF4-FFF2-40B4-BE49-F238E27FC236}">
                <a16:creationId xmlns:a16="http://schemas.microsoft.com/office/drawing/2014/main" id="{F20C277A-CCD4-C62E-4DA5-BA0B43E19275}"/>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2959055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5A913-74AD-904B-A38E-529A64BEF09E}"/>
              </a:ext>
            </a:extLst>
          </p:cNvPr>
          <p:cNvSpPr>
            <a:spLocks noGrp="1"/>
          </p:cNvSpPr>
          <p:nvPr>
            <p:ph type="title"/>
          </p:nvPr>
        </p:nvSpPr>
        <p:spPr/>
        <p:txBody>
          <a:bodyPr/>
          <a:lstStyle/>
          <a:p>
            <a:r>
              <a:rPr lang="en-US" dirty="0"/>
              <a:t>SQLite</a:t>
            </a:r>
          </a:p>
        </p:txBody>
      </p:sp>
      <p:sp>
        <p:nvSpPr>
          <p:cNvPr id="3" name="Content Placeholder 2">
            <a:extLst>
              <a:ext uri="{FF2B5EF4-FFF2-40B4-BE49-F238E27FC236}">
                <a16:creationId xmlns:a16="http://schemas.microsoft.com/office/drawing/2014/main" id="{59B98C4D-D8A6-9144-A35E-1336409ED0E0}"/>
              </a:ext>
            </a:extLst>
          </p:cNvPr>
          <p:cNvSpPr>
            <a:spLocks noGrp="1"/>
          </p:cNvSpPr>
          <p:nvPr>
            <p:ph idx="1"/>
          </p:nvPr>
        </p:nvSpPr>
        <p:spPr>
          <a:xfrm>
            <a:off x="838200" y="1825625"/>
            <a:ext cx="10515600" cy="4485200"/>
          </a:xfrm>
        </p:spPr>
        <p:txBody>
          <a:bodyPr>
            <a:normAutofit/>
          </a:bodyPr>
          <a:lstStyle/>
          <a:p>
            <a:r>
              <a:rPr lang="en-US" dirty="0"/>
              <a:t>SQLite is a C-language library that implements full-featured SQL database engine.</a:t>
            </a:r>
          </a:p>
          <a:p>
            <a:pPr lvl="1">
              <a:buFont typeface="Courier New" panose="02070309020205020404" pitchFamily="49" charset="0"/>
              <a:buChar char="o"/>
            </a:pPr>
            <a:r>
              <a:rPr lang="en-US" dirty="0"/>
              <a:t>Small</a:t>
            </a:r>
          </a:p>
          <a:p>
            <a:pPr lvl="1">
              <a:buFont typeface="Courier New" panose="02070309020205020404" pitchFamily="49" charset="0"/>
              <a:buChar char="o"/>
            </a:pPr>
            <a:r>
              <a:rPr lang="en-US" dirty="0"/>
              <a:t>Fast</a:t>
            </a:r>
          </a:p>
          <a:p>
            <a:pPr lvl="1">
              <a:buFont typeface="Courier New" panose="02070309020205020404" pitchFamily="49" charset="0"/>
              <a:buChar char="o"/>
            </a:pPr>
            <a:r>
              <a:rPr lang="en-US" dirty="0"/>
              <a:t>Self-contained</a:t>
            </a:r>
          </a:p>
          <a:p>
            <a:pPr marL="457200" lvl="1" indent="0">
              <a:buNone/>
            </a:pPr>
            <a:endParaRPr lang="en-US" dirty="0"/>
          </a:p>
          <a:p>
            <a:r>
              <a:rPr lang="en-US" dirty="0"/>
              <a:t>Most-used database engine. </a:t>
            </a:r>
          </a:p>
          <a:p>
            <a:pPr marL="0" indent="0">
              <a:buNone/>
            </a:pPr>
            <a:endParaRPr lang="en-US" dirty="0"/>
          </a:p>
          <a:p>
            <a:r>
              <a:rPr lang="en-US" dirty="0"/>
              <a:t>Not a replacement for large SQL database engines, e.g., SQL Server</a:t>
            </a:r>
          </a:p>
        </p:txBody>
      </p:sp>
      <p:sp>
        <p:nvSpPr>
          <p:cNvPr id="4" name="Rectangle 3">
            <a:extLst>
              <a:ext uri="{FF2B5EF4-FFF2-40B4-BE49-F238E27FC236}">
                <a16:creationId xmlns:a16="http://schemas.microsoft.com/office/drawing/2014/main" id="{5635473D-CB23-180C-ED08-7128EFE651EA}"/>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1702347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3AEFD-D180-9F44-9E74-6FB145E98C31}"/>
              </a:ext>
            </a:extLst>
          </p:cNvPr>
          <p:cNvSpPr>
            <a:spLocks noGrp="1"/>
          </p:cNvSpPr>
          <p:nvPr>
            <p:ph type="title"/>
          </p:nvPr>
        </p:nvSpPr>
        <p:spPr/>
        <p:txBody>
          <a:bodyPr/>
          <a:lstStyle/>
          <a:p>
            <a:r>
              <a:rPr lang="en-US" dirty="0"/>
              <a:t>Using </a:t>
            </a:r>
            <a:r>
              <a:rPr lang="en-US"/>
              <a:t>SQLiteStudio</a:t>
            </a:r>
          </a:p>
        </p:txBody>
      </p:sp>
      <p:pic>
        <p:nvPicPr>
          <p:cNvPr id="5" name="Content Placeholder 4" descr="Graphical user interface&#10;&#10;Description automatically generated">
            <a:extLst>
              <a:ext uri="{FF2B5EF4-FFF2-40B4-BE49-F238E27FC236}">
                <a16:creationId xmlns:a16="http://schemas.microsoft.com/office/drawing/2014/main" id="{3C0A9959-DFEB-2947-990B-D35ACCE0BA6E}"/>
              </a:ext>
            </a:extLst>
          </p:cNvPr>
          <p:cNvPicPr>
            <a:picLocks noGrp="1" noChangeAspect="1"/>
          </p:cNvPicPr>
          <p:nvPr>
            <p:ph idx="1"/>
          </p:nvPr>
        </p:nvPicPr>
        <p:blipFill>
          <a:blip r:embed="rId3"/>
          <a:stretch>
            <a:fillRect/>
          </a:stretch>
        </p:blipFill>
        <p:spPr>
          <a:xfrm>
            <a:off x="2393931" y="1690688"/>
            <a:ext cx="7404138" cy="4522684"/>
          </a:xfrm>
        </p:spPr>
      </p:pic>
      <p:cxnSp>
        <p:nvCxnSpPr>
          <p:cNvPr id="7" name="Straight Arrow Connector 6">
            <a:extLst>
              <a:ext uri="{FF2B5EF4-FFF2-40B4-BE49-F238E27FC236}">
                <a16:creationId xmlns:a16="http://schemas.microsoft.com/office/drawing/2014/main" id="{0F32B3A2-CCE6-6141-97FE-1E0EC1DFAABD}"/>
              </a:ext>
            </a:extLst>
          </p:cNvPr>
          <p:cNvCxnSpPr>
            <a:cxnSpLocks/>
            <a:stCxn id="8" idx="3"/>
          </p:cNvCxnSpPr>
          <p:nvPr/>
        </p:nvCxnSpPr>
        <p:spPr>
          <a:xfrm flipV="1">
            <a:off x="1689715" y="2311400"/>
            <a:ext cx="704216" cy="6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BF08AA-ED92-6848-A710-FE41935F63B0}"/>
              </a:ext>
            </a:extLst>
          </p:cNvPr>
          <p:cNvSpPr txBox="1"/>
          <p:nvPr/>
        </p:nvSpPr>
        <p:spPr>
          <a:xfrm>
            <a:off x="838200" y="2240510"/>
            <a:ext cx="851515" cy="276999"/>
          </a:xfrm>
          <a:prstGeom prst="rect">
            <a:avLst/>
          </a:prstGeom>
          <a:noFill/>
        </p:spPr>
        <p:txBody>
          <a:bodyPr wrap="none" rtlCol="0">
            <a:spAutoFit/>
          </a:bodyPr>
          <a:lstStyle/>
          <a:p>
            <a:r>
              <a:rPr lang="en-US" sz="1200" dirty="0">
                <a:solidFill>
                  <a:schemeClr val="tx1">
                    <a:lumMod val="65000"/>
                    <a:lumOff val="35000"/>
                  </a:schemeClr>
                </a:solidFill>
                <a:latin typeface="Source Sans Pro" panose="020B0503030403020204" pitchFamily="34" charset="0"/>
                <a:ea typeface="Source Sans Pro" panose="020B0503030403020204" pitchFamily="34" charset="0"/>
              </a:rPr>
              <a:t>Databases</a:t>
            </a:r>
          </a:p>
        </p:txBody>
      </p:sp>
      <p:cxnSp>
        <p:nvCxnSpPr>
          <p:cNvPr id="11" name="Straight Arrow Connector 10">
            <a:extLst>
              <a:ext uri="{FF2B5EF4-FFF2-40B4-BE49-F238E27FC236}">
                <a16:creationId xmlns:a16="http://schemas.microsoft.com/office/drawing/2014/main" id="{E9DA8C39-E395-2449-B4B8-9536FC7DB551}"/>
              </a:ext>
            </a:extLst>
          </p:cNvPr>
          <p:cNvCxnSpPr>
            <a:cxnSpLocks/>
            <a:stCxn id="13" idx="3"/>
          </p:cNvCxnSpPr>
          <p:nvPr/>
        </p:nvCxnSpPr>
        <p:spPr>
          <a:xfrm flipV="1">
            <a:off x="1890179" y="2928834"/>
            <a:ext cx="2063754" cy="276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B129589-7D2C-EF47-BB5E-60B8DE514499}"/>
              </a:ext>
            </a:extLst>
          </p:cNvPr>
          <p:cNvSpPr txBox="1"/>
          <p:nvPr/>
        </p:nvSpPr>
        <p:spPr>
          <a:xfrm>
            <a:off x="764550" y="3067332"/>
            <a:ext cx="1125629" cy="276999"/>
          </a:xfrm>
          <a:prstGeom prst="rect">
            <a:avLst/>
          </a:prstGeom>
          <a:noFill/>
        </p:spPr>
        <p:txBody>
          <a:bodyPr wrap="none" rtlCol="0">
            <a:spAutoFit/>
          </a:bodyPr>
          <a:lstStyle/>
          <a:p>
            <a:r>
              <a:rPr lang="en-US" sz="1200" dirty="0">
                <a:solidFill>
                  <a:schemeClr val="tx1">
                    <a:lumMod val="65000"/>
                    <a:lumOff val="35000"/>
                  </a:schemeClr>
                </a:solidFill>
                <a:latin typeface="Source Sans Pro" panose="020B0503030403020204" pitchFamily="34" charset="0"/>
                <a:ea typeface="Source Sans Pro" panose="020B0503030403020204" pitchFamily="34" charset="0"/>
              </a:rPr>
              <a:t>Query Window</a:t>
            </a:r>
          </a:p>
        </p:txBody>
      </p:sp>
      <p:sp>
        <p:nvSpPr>
          <p:cNvPr id="22" name="TextBox 21">
            <a:extLst>
              <a:ext uri="{FF2B5EF4-FFF2-40B4-BE49-F238E27FC236}">
                <a16:creationId xmlns:a16="http://schemas.microsoft.com/office/drawing/2014/main" id="{15E2A161-EA51-AE43-A86C-B05ED2CDD572}"/>
              </a:ext>
            </a:extLst>
          </p:cNvPr>
          <p:cNvSpPr txBox="1"/>
          <p:nvPr/>
        </p:nvSpPr>
        <p:spPr>
          <a:xfrm>
            <a:off x="764550" y="3721159"/>
            <a:ext cx="641522" cy="276999"/>
          </a:xfrm>
          <a:prstGeom prst="rect">
            <a:avLst/>
          </a:prstGeom>
          <a:noFill/>
        </p:spPr>
        <p:txBody>
          <a:bodyPr wrap="none" rtlCol="0">
            <a:spAutoFit/>
          </a:bodyPr>
          <a:lstStyle/>
          <a:p>
            <a:r>
              <a:rPr lang="en-US" sz="1200" dirty="0">
                <a:solidFill>
                  <a:schemeClr val="tx1">
                    <a:lumMod val="65000"/>
                    <a:lumOff val="35000"/>
                  </a:schemeClr>
                </a:solidFill>
                <a:latin typeface="Source Sans Pro" panose="020B0503030403020204" pitchFamily="34" charset="0"/>
                <a:ea typeface="Source Sans Pro" panose="020B0503030403020204" pitchFamily="34" charset="0"/>
              </a:rPr>
              <a:t>Output</a:t>
            </a:r>
          </a:p>
        </p:txBody>
      </p:sp>
      <p:cxnSp>
        <p:nvCxnSpPr>
          <p:cNvPr id="23" name="Straight Arrow Connector 22">
            <a:extLst>
              <a:ext uri="{FF2B5EF4-FFF2-40B4-BE49-F238E27FC236}">
                <a16:creationId xmlns:a16="http://schemas.microsoft.com/office/drawing/2014/main" id="{12FACBB1-13C8-0443-ABE8-474F2BAA7721}"/>
              </a:ext>
            </a:extLst>
          </p:cNvPr>
          <p:cNvCxnSpPr>
            <a:cxnSpLocks/>
            <a:stCxn id="22" idx="3"/>
          </p:cNvCxnSpPr>
          <p:nvPr/>
        </p:nvCxnSpPr>
        <p:spPr>
          <a:xfrm>
            <a:off x="1406072" y="3859659"/>
            <a:ext cx="2480128" cy="46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3076E6F-2FB3-A7F3-0979-C30199C941CC}"/>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2932009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4CE09C2-FA0D-8141-9AF7-9FE6037A488D}"/>
              </a:ext>
            </a:extLst>
          </p:cNvPr>
          <p:cNvSpPr>
            <a:spLocks noGrp="1"/>
          </p:cNvSpPr>
          <p:nvPr>
            <p:ph sz="half" idx="2"/>
          </p:nvPr>
        </p:nvSpPr>
        <p:spPr/>
        <p:txBody>
          <a:bodyPr>
            <a:normAutofit/>
          </a:bodyPr>
          <a:lstStyle/>
          <a:p>
            <a:pPr marL="0" indent="0">
              <a:buNone/>
            </a:pPr>
            <a:r>
              <a:rPr lang="en-US" dirty="0"/>
              <a:t>SQL has one command for retrieving data: </a:t>
            </a:r>
            <a:r>
              <a:rPr lang="en-US" dirty="0">
                <a:latin typeface="Consolas" panose="020B0609020204030204" pitchFamily="49" charset="0"/>
                <a:cs typeface="Consolas" panose="020B0609020204030204" pitchFamily="49" charset="0"/>
              </a:rPr>
              <a:t>SELECT</a:t>
            </a:r>
          </a:p>
          <a:p>
            <a:pPr marL="0" indent="0">
              <a:buNone/>
            </a:pPr>
            <a:endParaRPr lang="en-US" dirty="0"/>
          </a:p>
          <a:p>
            <a:pPr marL="0" indent="0">
              <a:buNone/>
            </a:pPr>
            <a:r>
              <a:rPr lang="en-US" dirty="0"/>
              <a:t>A basic query has the following general structure:</a:t>
            </a:r>
          </a:p>
          <a:p>
            <a:pPr marL="0" indent="0">
              <a:buNone/>
            </a:pPr>
            <a:endParaRPr lang="en-US" dirty="0"/>
          </a:p>
          <a:p>
            <a:pPr marL="457200" lvl="1" indent="0">
              <a:buNone/>
            </a:pPr>
            <a:r>
              <a:rPr lang="en-US" dirty="0">
                <a:latin typeface="Consolas" panose="020B0609020204030204" pitchFamily="49" charset="0"/>
                <a:cs typeface="Consolas" panose="020B0609020204030204" pitchFamily="49" charset="0"/>
              </a:rPr>
              <a:t>SELECT</a:t>
            </a:r>
            <a:r>
              <a:rPr lang="en-US" dirty="0"/>
              <a:t> column1, column2, …</a:t>
            </a:r>
          </a:p>
          <a:p>
            <a:pPr marL="457200" lvl="1" indent="0">
              <a:buNone/>
            </a:pPr>
            <a:r>
              <a:rPr lang="en-US" dirty="0">
                <a:latin typeface="Consolas" panose="020B0609020204030204" pitchFamily="49" charset="0"/>
                <a:cs typeface="Consolas" panose="020B0609020204030204" pitchFamily="49" charset="0"/>
              </a:rPr>
              <a:t>FROM</a:t>
            </a:r>
            <a:r>
              <a:rPr lang="en-US" dirty="0"/>
              <a:t> table1…</a:t>
            </a:r>
          </a:p>
          <a:p>
            <a:pPr marL="0" indent="0">
              <a:buNone/>
            </a:pPr>
            <a:endParaRPr lang="en-US" dirty="0"/>
          </a:p>
        </p:txBody>
      </p:sp>
      <p:sp>
        <p:nvSpPr>
          <p:cNvPr id="8" name="Rectangle 7">
            <a:extLst>
              <a:ext uri="{FF2B5EF4-FFF2-40B4-BE49-F238E27FC236}">
                <a16:creationId xmlns:a16="http://schemas.microsoft.com/office/drawing/2014/main" id="{50E4E481-F325-0B43-B59E-F979CBFD9884}"/>
              </a:ext>
            </a:extLst>
          </p:cNvPr>
          <p:cNvSpPr/>
          <p:nvPr/>
        </p:nvSpPr>
        <p:spPr>
          <a:xfrm>
            <a:off x="4285905" y="1136341"/>
            <a:ext cx="7508529" cy="46455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3">
            <a:extLst>
              <a:ext uri="{FF2B5EF4-FFF2-40B4-BE49-F238E27FC236}">
                <a16:creationId xmlns:a16="http://schemas.microsoft.com/office/drawing/2014/main" id="{996A5A2C-6F6A-9945-8839-6211671C34ED}"/>
              </a:ext>
            </a:extLst>
          </p:cNvPr>
          <p:cNvSpPr txBox="1">
            <a:spLocks/>
          </p:cNvSpPr>
          <p:nvPr/>
        </p:nvSpPr>
        <p:spPr>
          <a:xfrm>
            <a:off x="4285907" y="1512248"/>
            <a:ext cx="6193631" cy="37402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a:t>
            </a:r>
            <a:r>
              <a:rPr lang="en-US" dirty="0">
                <a:latin typeface="Consolas" panose="020B0609020204030204" pitchFamily="49" charset="0"/>
                <a:cs typeface="Consolas" panose="020B0609020204030204" pitchFamily="49" charset="0"/>
              </a:rPr>
              <a:t>SELECT</a:t>
            </a:r>
            <a:r>
              <a:rPr lang="en-US" dirty="0"/>
              <a:t> statement consists of clauses. The most important are:</a:t>
            </a:r>
          </a:p>
          <a:p>
            <a:pPr lvl="1"/>
            <a:r>
              <a:rPr lang="en-US" dirty="0">
                <a:latin typeface="Consolas" panose="020B0609020204030204" pitchFamily="49" charset="0"/>
                <a:cs typeface="Consolas" panose="020B0609020204030204" pitchFamily="49" charset="0"/>
              </a:rPr>
              <a:t>WITH</a:t>
            </a:r>
          </a:p>
          <a:p>
            <a:pPr lvl="1"/>
            <a:r>
              <a:rPr lang="en-US" dirty="0">
                <a:solidFill>
                  <a:schemeClr val="accent2"/>
                </a:solidFill>
                <a:latin typeface="Consolas" panose="020B0609020204030204" pitchFamily="49" charset="0"/>
                <a:cs typeface="Consolas" panose="020B0609020204030204" pitchFamily="49" charset="0"/>
              </a:rPr>
              <a:t>SELECT</a:t>
            </a:r>
          </a:p>
          <a:p>
            <a:pPr lvl="1"/>
            <a:r>
              <a:rPr lang="en-US" dirty="0">
                <a:solidFill>
                  <a:schemeClr val="accent2"/>
                </a:solidFill>
                <a:latin typeface="Consolas" panose="020B0609020204030204" pitchFamily="49" charset="0"/>
                <a:cs typeface="Consolas" panose="020B0609020204030204" pitchFamily="49" charset="0"/>
              </a:rPr>
              <a:t>FROM</a:t>
            </a:r>
          </a:p>
          <a:p>
            <a:pPr lvl="1"/>
            <a:r>
              <a:rPr lang="en-US" dirty="0">
                <a:latin typeface="Consolas" panose="020B0609020204030204" pitchFamily="49" charset="0"/>
                <a:cs typeface="Consolas" panose="020B0609020204030204" pitchFamily="49" charset="0"/>
              </a:rPr>
              <a:t>WHERE</a:t>
            </a:r>
          </a:p>
          <a:p>
            <a:pPr lvl="1"/>
            <a:r>
              <a:rPr lang="en-US" dirty="0">
                <a:latin typeface="Consolas" panose="020B0609020204030204" pitchFamily="49" charset="0"/>
                <a:cs typeface="Consolas" panose="020B0609020204030204" pitchFamily="49" charset="0"/>
              </a:rPr>
              <a:t>GROUP BY</a:t>
            </a:r>
          </a:p>
          <a:p>
            <a:pPr lvl="1"/>
            <a:r>
              <a:rPr lang="en-US" dirty="0">
                <a:latin typeface="Consolas" panose="020B0609020204030204" pitchFamily="49" charset="0"/>
                <a:cs typeface="Consolas" panose="020B0609020204030204" pitchFamily="49" charset="0"/>
              </a:rPr>
              <a:t>HAVING</a:t>
            </a:r>
          </a:p>
          <a:p>
            <a:pPr lvl="1"/>
            <a:r>
              <a:rPr lang="en-US" dirty="0">
                <a:latin typeface="Consolas" panose="020B0609020204030204" pitchFamily="49" charset="0"/>
                <a:cs typeface="Consolas" panose="020B0609020204030204" pitchFamily="49" charset="0"/>
              </a:rPr>
              <a:t>ORDER BY</a:t>
            </a:r>
          </a:p>
        </p:txBody>
      </p:sp>
      <p:sp>
        <p:nvSpPr>
          <p:cNvPr id="4" name="Title 3">
            <a:extLst>
              <a:ext uri="{FF2B5EF4-FFF2-40B4-BE49-F238E27FC236}">
                <a16:creationId xmlns:a16="http://schemas.microsoft.com/office/drawing/2014/main" id="{0E094C25-4213-7041-B7C9-8F0D7CCB8B18}"/>
              </a:ext>
            </a:extLst>
          </p:cNvPr>
          <p:cNvSpPr>
            <a:spLocks noGrp="1"/>
          </p:cNvSpPr>
          <p:nvPr>
            <p:ph type="title"/>
          </p:nvPr>
        </p:nvSpPr>
        <p:spPr/>
        <p:txBody>
          <a:bodyPr/>
          <a:lstStyle/>
          <a:p>
            <a:r>
              <a:rPr lang="en-US" dirty="0"/>
              <a:t>SELECT</a:t>
            </a:r>
          </a:p>
        </p:txBody>
      </p:sp>
      <p:sp>
        <p:nvSpPr>
          <p:cNvPr id="5" name="Content Placeholder 4">
            <a:extLst>
              <a:ext uri="{FF2B5EF4-FFF2-40B4-BE49-F238E27FC236}">
                <a16:creationId xmlns:a16="http://schemas.microsoft.com/office/drawing/2014/main" id="{26B59810-F8C1-8541-B8D5-FBE058761972}"/>
              </a:ext>
            </a:extLst>
          </p:cNvPr>
          <p:cNvSpPr>
            <a:spLocks noGrp="1"/>
          </p:cNvSpPr>
          <p:nvPr>
            <p:ph sz="half" idx="1"/>
          </p:nvPr>
        </p:nvSpPr>
        <p:spPr/>
        <p:txBody>
          <a:bodyPr/>
          <a:lstStyle/>
          <a:p>
            <a:r>
              <a:rPr lang="en-US" sz="2400" dirty="0"/>
              <a:t>Retrieve all columns</a:t>
            </a:r>
          </a:p>
          <a:p>
            <a:r>
              <a:rPr lang="en-US" sz="2400" dirty="0"/>
              <a:t>Choose specific columns</a:t>
            </a:r>
          </a:p>
          <a:p>
            <a:r>
              <a:rPr lang="en-US" sz="2400" dirty="0"/>
              <a:t>Calculating expressions</a:t>
            </a:r>
          </a:p>
          <a:p>
            <a:r>
              <a:rPr lang="en-US" sz="2400" dirty="0"/>
              <a:t>Concatenating text</a:t>
            </a:r>
          </a:p>
          <a:p>
            <a:pPr marL="0" indent="0">
              <a:buNone/>
            </a:pPr>
            <a:endParaRPr lang="en-US" dirty="0"/>
          </a:p>
        </p:txBody>
      </p:sp>
      <p:sp>
        <p:nvSpPr>
          <p:cNvPr id="2" name="Rectangle 1">
            <a:extLst>
              <a:ext uri="{FF2B5EF4-FFF2-40B4-BE49-F238E27FC236}">
                <a16:creationId xmlns:a16="http://schemas.microsoft.com/office/drawing/2014/main" id="{C3DC074A-C0A1-BB79-80A6-8AA288CA4915}"/>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234624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867E7E-D7D5-3B4A-8EE4-958365598C9D}"/>
              </a:ext>
            </a:extLst>
          </p:cNvPr>
          <p:cNvSpPr>
            <a:spLocks noGrp="1"/>
          </p:cNvSpPr>
          <p:nvPr>
            <p:ph type="title"/>
          </p:nvPr>
        </p:nvSpPr>
        <p:spPr/>
        <p:txBody>
          <a:bodyPr/>
          <a:lstStyle/>
          <a:p>
            <a:r>
              <a:rPr lang="en-US" dirty="0"/>
              <a:t>Retrieve Columns with SELECT</a:t>
            </a:r>
          </a:p>
        </p:txBody>
      </p:sp>
      <p:sp>
        <p:nvSpPr>
          <p:cNvPr id="6" name="Content Placeholder 5">
            <a:extLst>
              <a:ext uri="{FF2B5EF4-FFF2-40B4-BE49-F238E27FC236}">
                <a16:creationId xmlns:a16="http://schemas.microsoft.com/office/drawing/2014/main" id="{539C11EF-1619-6843-8860-AABB1E19AF82}"/>
              </a:ext>
            </a:extLst>
          </p:cNvPr>
          <p:cNvSpPr>
            <a:spLocks noGrp="1"/>
          </p:cNvSpPr>
          <p:nvPr>
            <p:ph sz="half" idx="1"/>
          </p:nvPr>
        </p:nvSpPr>
        <p:spPr/>
        <p:txBody>
          <a:bodyPr>
            <a:normAutofit lnSpcReduction="10000"/>
          </a:bodyPr>
          <a:lstStyle/>
          <a:p>
            <a:pPr marL="0" indent="0">
              <a:buNone/>
            </a:pPr>
            <a:r>
              <a:rPr lang="en-US" dirty="0"/>
              <a:t>Retrieve all columns: </a:t>
            </a:r>
          </a:p>
          <a:p>
            <a:pPr marL="0" indent="0">
              <a:buNone/>
            </a:pPr>
            <a:endParaRPr lang="en-US" dirty="0"/>
          </a:p>
          <a:p>
            <a:pPr marL="457200" lvl="1" indent="0">
              <a:buNone/>
            </a:pPr>
            <a:r>
              <a:rPr lang="en-US" dirty="0">
                <a:latin typeface="Consolas" panose="020B0609020204030204" pitchFamily="49" charset="0"/>
                <a:cs typeface="Consolas" panose="020B0609020204030204" pitchFamily="49" charset="0"/>
              </a:rPr>
              <a:t>SELECT</a:t>
            </a:r>
            <a:r>
              <a:rPr lang="en-US" dirty="0"/>
              <a:t>  *</a:t>
            </a:r>
          </a:p>
          <a:p>
            <a:pPr marL="457200" lvl="1" indent="0">
              <a:buNone/>
            </a:pPr>
            <a:r>
              <a:rPr lang="en-US" dirty="0">
                <a:latin typeface="Consolas" panose="020B0609020204030204" pitchFamily="49" charset="0"/>
                <a:cs typeface="Consolas" panose="020B0609020204030204" pitchFamily="49" charset="0"/>
              </a:rPr>
              <a:t>FROM </a:t>
            </a:r>
            <a:r>
              <a:rPr lang="en-US" dirty="0"/>
              <a:t> table1;</a:t>
            </a:r>
          </a:p>
          <a:p>
            <a:pPr marL="457200" lvl="1" indent="0">
              <a:buNone/>
            </a:pPr>
            <a:endParaRPr lang="en-US" dirty="0"/>
          </a:p>
          <a:p>
            <a:pPr marL="0" indent="0">
              <a:buNone/>
            </a:pPr>
            <a:r>
              <a:rPr lang="en-US" dirty="0"/>
              <a:t>Returns every row and column in table1</a:t>
            </a:r>
          </a:p>
          <a:p>
            <a:pPr marL="0" indent="0">
              <a:buNone/>
            </a:pPr>
            <a:endParaRPr lang="en-US" dirty="0"/>
          </a:p>
        </p:txBody>
      </p:sp>
      <p:sp>
        <p:nvSpPr>
          <p:cNvPr id="7" name="Content Placeholder 6">
            <a:extLst>
              <a:ext uri="{FF2B5EF4-FFF2-40B4-BE49-F238E27FC236}">
                <a16:creationId xmlns:a16="http://schemas.microsoft.com/office/drawing/2014/main" id="{3C0984BD-7C14-4C4C-9355-93C4C2EFAB39}"/>
              </a:ext>
            </a:extLst>
          </p:cNvPr>
          <p:cNvSpPr>
            <a:spLocks noGrp="1"/>
          </p:cNvSpPr>
          <p:nvPr>
            <p:ph sz="half" idx="2"/>
          </p:nvPr>
        </p:nvSpPr>
        <p:spPr/>
        <p:txBody>
          <a:bodyPr>
            <a:normAutofit lnSpcReduction="10000"/>
          </a:bodyPr>
          <a:lstStyle/>
          <a:p>
            <a:pPr marL="0" indent="0">
              <a:buNone/>
            </a:pPr>
            <a:r>
              <a:rPr lang="en-US" dirty="0"/>
              <a:t>Retrieve selected columns:</a:t>
            </a:r>
          </a:p>
          <a:p>
            <a:pPr marL="0" indent="0">
              <a:buNone/>
            </a:pPr>
            <a:endParaRPr lang="en-US" dirty="0"/>
          </a:p>
          <a:p>
            <a:pPr marL="457200" lvl="1" indent="0">
              <a:buNone/>
            </a:pPr>
            <a:r>
              <a:rPr lang="en-US" dirty="0">
                <a:latin typeface="Consolas" panose="020B0609020204030204" pitchFamily="49" charset="0"/>
                <a:cs typeface="Consolas" panose="020B0609020204030204" pitchFamily="49" charset="0"/>
              </a:rPr>
              <a:t>SELECT</a:t>
            </a:r>
            <a:r>
              <a:rPr lang="en-US" dirty="0"/>
              <a:t>  </a:t>
            </a:r>
            <a:r>
              <a:rPr lang="en-US" dirty="0" err="1"/>
              <a:t>some_column</a:t>
            </a:r>
            <a:r>
              <a:rPr lang="en-US" dirty="0"/>
              <a:t>, </a:t>
            </a:r>
            <a:r>
              <a:rPr lang="en-US" dirty="0" err="1"/>
              <a:t>another_column</a:t>
            </a:r>
            <a:r>
              <a:rPr lang="en-US" dirty="0"/>
              <a:t>, …</a:t>
            </a:r>
          </a:p>
          <a:p>
            <a:pPr marL="457200" lvl="1" indent="0">
              <a:buNone/>
            </a:pPr>
            <a:r>
              <a:rPr lang="en-US" dirty="0">
                <a:latin typeface="Consolas" panose="020B0609020204030204" pitchFamily="49" charset="0"/>
                <a:cs typeface="Consolas" panose="020B0609020204030204" pitchFamily="49" charset="0"/>
              </a:rPr>
              <a:t>FROM </a:t>
            </a:r>
            <a:r>
              <a:rPr lang="en-US" dirty="0"/>
              <a:t> table1;</a:t>
            </a:r>
          </a:p>
          <a:p>
            <a:pPr marL="457200" lvl="1" indent="0">
              <a:buNone/>
            </a:pPr>
            <a:endParaRPr lang="en-US" sz="2800" dirty="0"/>
          </a:p>
          <a:p>
            <a:pPr marL="0" indent="0">
              <a:buNone/>
            </a:pPr>
            <a:r>
              <a:rPr lang="en-US" dirty="0"/>
              <a:t>This query returns </a:t>
            </a:r>
            <a:r>
              <a:rPr lang="en-US" dirty="0" err="1">
                <a:cs typeface="Consolas" panose="020B0609020204030204" pitchFamily="49" charset="0"/>
              </a:rPr>
              <a:t>some_column</a:t>
            </a:r>
            <a:r>
              <a:rPr lang="en-US" dirty="0">
                <a:cs typeface="Consolas" panose="020B0609020204030204" pitchFamily="49" charset="0"/>
              </a:rPr>
              <a:t> </a:t>
            </a:r>
            <a:r>
              <a:rPr lang="en-US" dirty="0"/>
              <a:t>and </a:t>
            </a:r>
            <a:r>
              <a:rPr lang="en-US" dirty="0" err="1">
                <a:cs typeface="Consolas" panose="020B0609020204030204" pitchFamily="49" charset="0"/>
              </a:rPr>
              <a:t>another_column</a:t>
            </a:r>
            <a:r>
              <a:rPr lang="en-US" dirty="0">
                <a:cs typeface="Consolas" panose="020B0609020204030204" pitchFamily="49" charset="0"/>
              </a:rPr>
              <a:t> </a:t>
            </a:r>
            <a:r>
              <a:rPr lang="en-US" dirty="0"/>
              <a:t>from </a:t>
            </a:r>
            <a:r>
              <a:rPr lang="en-US" dirty="0">
                <a:cs typeface="Consolas" panose="020B0609020204030204" pitchFamily="49" charset="0"/>
              </a:rPr>
              <a:t>table1 in the order specified</a:t>
            </a:r>
            <a:endParaRPr lang="en-US" dirty="0"/>
          </a:p>
        </p:txBody>
      </p:sp>
      <p:sp>
        <p:nvSpPr>
          <p:cNvPr id="2" name="Rectangle 1">
            <a:extLst>
              <a:ext uri="{FF2B5EF4-FFF2-40B4-BE49-F238E27FC236}">
                <a16:creationId xmlns:a16="http://schemas.microsoft.com/office/drawing/2014/main" id="{A4FA3DE7-E531-F079-2127-70B069CA9BDA}"/>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356800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6863DB-8E28-8148-996F-9F6EA910E0F6}"/>
              </a:ext>
            </a:extLst>
          </p:cNvPr>
          <p:cNvSpPr>
            <a:spLocks noGrp="1"/>
          </p:cNvSpPr>
          <p:nvPr>
            <p:ph type="body" idx="1"/>
          </p:nvPr>
        </p:nvSpPr>
        <p:spPr/>
        <p:txBody>
          <a:bodyPr>
            <a:noAutofit/>
          </a:bodyPr>
          <a:lstStyle/>
          <a:p>
            <a:r>
              <a:rPr lang="en-US" sz="3000" dirty="0"/>
              <a:t>Intro to SQL Databases</a:t>
            </a:r>
          </a:p>
          <a:p>
            <a:pPr lvl="1"/>
            <a:r>
              <a:rPr lang="en-US" sz="2600" dirty="0"/>
              <a:t>High-level Overview</a:t>
            </a:r>
          </a:p>
          <a:p>
            <a:pPr lvl="1"/>
            <a:r>
              <a:rPr lang="en-US" sz="2600" dirty="0"/>
              <a:t>Purpose of SQL</a:t>
            </a:r>
          </a:p>
          <a:p>
            <a:pPr lvl="1"/>
            <a:r>
              <a:rPr lang="en-US" sz="2600" dirty="0"/>
              <a:t>Setting up the Environment</a:t>
            </a:r>
          </a:p>
        </p:txBody>
      </p:sp>
      <p:sp>
        <p:nvSpPr>
          <p:cNvPr id="3" name="Rectangle 2">
            <a:extLst>
              <a:ext uri="{FF2B5EF4-FFF2-40B4-BE49-F238E27FC236}">
                <a16:creationId xmlns:a16="http://schemas.microsoft.com/office/drawing/2014/main" id="{FA972244-3AB4-3C8B-BACB-2CF481770625}"/>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948674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357D-3F7C-0F4A-895A-C025C8A3A2C3}"/>
              </a:ext>
            </a:extLst>
          </p:cNvPr>
          <p:cNvSpPr>
            <a:spLocks noGrp="1"/>
          </p:cNvSpPr>
          <p:nvPr>
            <p:ph type="title"/>
          </p:nvPr>
        </p:nvSpPr>
        <p:spPr/>
        <p:txBody>
          <a:bodyPr/>
          <a:lstStyle/>
          <a:p>
            <a:r>
              <a:rPr lang="en-US" dirty="0"/>
              <a:t>Expressions in SELECT Statements</a:t>
            </a:r>
          </a:p>
        </p:txBody>
      </p:sp>
      <p:sp>
        <p:nvSpPr>
          <p:cNvPr id="6" name="Content Placeholder 5">
            <a:extLst>
              <a:ext uri="{FF2B5EF4-FFF2-40B4-BE49-F238E27FC236}">
                <a16:creationId xmlns:a16="http://schemas.microsoft.com/office/drawing/2014/main" id="{BD2B66CD-53A0-7B4F-9825-51E172201F30}"/>
              </a:ext>
            </a:extLst>
          </p:cNvPr>
          <p:cNvSpPr>
            <a:spLocks noGrp="1"/>
          </p:cNvSpPr>
          <p:nvPr>
            <p:ph sz="half" idx="1"/>
          </p:nvPr>
        </p:nvSpPr>
        <p:spPr>
          <a:xfrm>
            <a:off x="838200" y="1825626"/>
            <a:ext cx="5181600" cy="4442652"/>
          </a:xfrm>
        </p:spPr>
        <p:txBody>
          <a:bodyPr>
            <a:normAutofit/>
          </a:bodyPr>
          <a:lstStyle/>
          <a:p>
            <a:pPr marL="0" indent="0">
              <a:buNone/>
            </a:pPr>
            <a:r>
              <a:rPr lang="en-US" dirty="0"/>
              <a:t>Perform calculations using the SELECT statement.</a:t>
            </a:r>
          </a:p>
          <a:p>
            <a:pPr lvl="1">
              <a:buFont typeface="Courier New" panose="02070309020205020404" pitchFamily="49" charset="0"/>
              <a:buChar char="o"/>
            </a:pPr>
            <a:r>
              <a:rPr lang="en-US" dirty="0"/>
              <a:t>Scalar values</a:t>
            </a:r>
          </a:p>
          <a:p>
            <a:pPr lvl="1">
              <a:buFont typeface="Courier New" panose="02070309020205020404" pitchFamily="49" charset="0"/>
              <a:buChar char="o"/>
            </a:pPr>
            <a:r>
              <a:rPr lang="en-US" dirty="0"/>
              <a:t>Two or more columns</a:t>
            </a:r>
          </a:p>
          <a:p>
            <a:pPr marL="457200" lvl="1" indent="0">
              <a:buNone/>
            </a:pPr>
            <a:endParaRPr lang="en-US" dirty="0"/>
          </a:p>
          <a:p>
            <a:pPr marL="0" indent="0">
              <a:buNone/>
            </a:pPr>
            <a:r>
              <a:rPr lang="en-US" dirty="0"/>
              <a:t>Allows us to keep stored data simple.</a:t>
            </a:r>
          </a:p>
          <a:p>
            <a:pPr marL="0" indent="0">
              <a:buNone/>
            </a:pPr>
            <a:endParaRPr lang="en-US" dirty="0"/>
          </a:p>
          <a:p>
            <a:pPr marL="0" indent="0">
              <a:buNone/>
            </a:pPr>
            <a:endParaRPr lang="en-US" dirty="0"/>
          </a:p>
        </p:txBody>
      </p:sp>
      <p:sp>
        <p:nvSpPr>
          <p:cNvPr id="7" name="Content Placeholder 6">
            <a:extLst>
              <a:ext uri="{FF2B5EF4-FFF2-40B4-BE49-F238E27FC236}">
                <a16:creationId xmlns:a16="http://schemas.microsoft.com/office/drawing/2014/main" id="{9E1420EC-4102-5147-81E1-B1A27EA70D96}"/>
              </a:ext>
            </a:extLst>
          </p:cNvPr>
          <p:cNvSpPr>
            <a:spLocks noGrp="1"/>
          </p:cNvSpPr>
          <p:nvPr>
            <p:ph sz="half" idx="2"/>
          </p:nvPr>
        </p:nvSpPr>
        <p:spPr/>
        <p:txBody>
          <a:bodyPr>
            <a:normAutofit/>
          </a:bodyPr>
          <a:lstStyle/>
          <a:p>
            <a:pPr marL="457200" lvl="1" indent="0">
              <a:buNone/>
            </a:pPr>
            <a:endParaRPr lang="en-US" dirty="0">
              <a:latin typeface="Consolas" panose="020B0609020204030204" pitchFamily="49" charset="0"/>
              <a:cs typeface="Consolas" panose="020B0609020204030204" pitchFamily="49" charset="0"/>
            </a:endParaRPr>
          </a:p>
          <a:p>
            <a:pPr marL="457200" lvl="1" indent="0">
              <a:buNone/>
            </a:pPr>
            <a:endParaRPr lang="en-US" dirty="0">
              <a:latin typeface="Consolas" panose="020B0609020204030204" pitchFamily="49" charset="0"/>
              <a:cs typeface="Consolas" panose="020B0609020204030204" pitchFamily="49" charset="0"/>
            </a:endParaRPr>
          </a:p>
          <a:p>
            <a:pPr marL="457200" lvl="1" indent="0">
              <a:buNone/>
            </a:pPr>
            <a:r>
              <a:rPr lang="en-US" dirty="0">
                <a:latin typeface="Consolas" panose="020B0609020204030204" pitchFamily="49" charset="0"/>
                <a:cs typeface="Consolas" panose="020B0609020204030204" pitchFamily="49" charset="0"/>
              </a:rPr>
              <a:t>SELECT</a:t>
            </a:r>
            <a:r>
              <a:rPr lang="en-US" dirty="0"/>
              <a:t>  price, price * 1.08 AS </a:t>
            </a:r>
            <a:r>
              <a:rPr lang="en-US" dirty="0" err="1"/>
              <a:t>taxed_price</a:t>
            </a:r>
            <a:endParaRPr lang="en-US" dirty="0"/>
          </a:p>
          <a:p>
            <a:pPr marL="457200" lvl="1" indent="0">
              <a:buNone/>
            </a:pPr>
            <a:r>
              <a:rPr lang="en-US" dirty="0">
                <a:latin typeface="Consolas" panose="020B0609020204030204" pitchFamily="49" charset="0"/>
                <a:cs typeface="Consolas" panose="020B0609020204030204" pitchFamily="49" charset="0"/>
              </a:rPr>
              <a:t>FROM</a:t>
            </a:r>
            <a:r>
              <a:rPr lang="en-US" dirty="0"/>
              <a:t> product;</a:t>
            </a:r>
          </a:p>
          <a:p>
            <a:pPr marL="0" indent="0">
              <a:buNone/>
            </a:pPr>
            <a:endParaRPr lang="en-US" dirty="0"/>
          </a:p>
        </p:txBody>
      </p:sp>
      <p:sp>
        <p:nvSpPr>
          <p:cNvPr id="3" name="Rectangle 2">
            <a:extLst>
              <a:ext uri="{FF2B5EF4-FFF2-40B4-BE49-F238E27FC236}">
                <a16:creationId xmlns:a16="http://schemas.microsoft.com/office/drawing/2014/main" id="{B63018EF-2374-4875-4126-3E9D62E90947}"/>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966240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2395A-DCBD-764C-9425-1F30D0250D4A}"/>
              </a:ext>
            </a:extLst>
          </p:cNvPr>
          <p:cNvSpPr>
            <a:spLocks noGrp="1"/>
          </p:cNvSpPr>
          <p:nvPr>
            <p:ph type="title"/>
          </p:nvPr>
        </p:nvSpPr>
        <p:spPr/>
        <p:txBody>
          <a:bodyPr/>
          <a:lstStyle/>
          <a:p>
            <a:r>
              <a:rPr lang="en-US" dirty="0"/>
              <a:t>Math Operators</a:t>
            </a:r>
          </a:p>
        </p:txBody>
      </p:sp>
      <p:graphicFrame>
        <p:nvGraphicFramePr>
          <p:cNvPr id="9" name="Table 6">
            <a:extLst>
              <a:ext uri="{FF2B5EF4-FFF2-40B4-BE49-F238E27FC236}">
                <a16:creationId xmlns:a16="http://schemas.microsoft.com/office/drawing/2014/main" id="{E5F2B9B5-F316-D846-93A3-D988DA1F610B}"/>
              </a:ext>
            </a:extLst>
          </p:cNvPr>
          <p:cNvGraphicFramePr>
            <a:graphicFrameLocks noGrp="1"/>
          </p:cNvGraphicFramePr>
          <p:nvPr>
            <p:ph idx="1"/>
            <p:extLst>
              <p:ext uri="{D42A27DB-BD31-4B8C-83A1-F6EECF244321}">
                <p14:modId xmlns:p14="http://schemas.microsoft.com/office/powerpoint/2010/main" val="207592609"/>
              </p:ext>
            </p:extLst>
          </p:nvPr>
        </p:nvGraphicFramePr>
        <p:xfrm>
          <a:off x="838200" y="1825625"/>
          <a:ext cx="10515600" cy="3708400"/>
        </p:xfrm>
        <a:graphic>
          <a:graphicData uri="http://schemas.openxmlformats.org/drawingml/2006/table">
            <a:tbl>
              <a:tblPr firstRow="1" bandRow="1">
                <a:tableStyleId>{F5AB1C69-6EDB-4FF4-983F-18BD219EF322}</a:tableStyleId>
              </a:tblPr>
              <a:tblGrid>
                <a:gridCol w="2120792">
                  <a:extLst>
                    <a:ext uri="{9D8B030D-6E8A-4147-A177-3AD203B41FA5}">
                      <a16:colId xmlns:a16="http://schemas.microsoft.com/office/drawing/2014/main" val="761178687"/>
                    </a:ext>
                  </a:extLst>
                </a:gridCol>
                <a:gridCol w="8394808">
                  <a:extLst>
                    <a:ext uri="{9D8B030D-6E8A-4147-A177-3AD203B41FA5}">
                      <a16:colId xmlns:a16="http://schemas.microsoft.com/office/drawing/2014/main" val="3005446289"/>
                    </a:ext>
                  </a:extLst>
                </a:gridCol>
              </a:tblGrid>
              <a:tr h="370840">
                <a:tc>
                  <a:txBody>
                    <a:bodyPr/>
                    <a:lstStyle/>
                    <a:p>
                      <a:r>
                        <a:rPr lang="en-US" dirty="0">
                          <a:solidFill>
                            <a:schemeClr val="tx1"/>
                          </a:solidFill>
                        </a:rPr>
                        <a:t>Operator</a:t>
                      </a:r>
                    </a:p>
                  </a:txBody>
                  <a:tcPr/>
                </a:tc>
                <a:tc>
                  <a:txBody>
                    <a:bodyPr/>
                    <a:lstStyle/>
                    <a:p>
                      <a:r>
                        <a:rPr lang="en-US" dirty="0">
                          <a:solidFill>
                            <a:schemeClr val="tx1"/>
                          </a:solidFill>
                        </a:rPr>
                        <a:t>Description</a:t>
                      </a:r>
                    </a:p>
                  </a:txBody>
                  <a:tcPr/>
                </a:tc>
                <a:extLst>
                  <a:ext uri="{0D108BD9-81ED-4DB2-BD59-A6C34878D82A}">
                    <a16:rowId xmlns:a16="http://schemas.microsoft.com/office/drawing/2014/main" val="4273329515"/>
                  </a:ext>
                </a:extLst>
              </a:tr>
              <a:tr h="370840">
                <a:tc>
                  <a:txBody>
                    <a:bodyPr/>
                    <a:lstStyle/>
                    <a:p>
                      <a:r>
                        <a:rPr lang="en-US" dirty="0"/>
                        <a:t>+</a:t>
                      </a:r>
                    </a:p>
                  </a:txBody>
                  <a:tcPr/>
                </a:tc>
                <a:tc>
                  <a:txBody>
                    <a:bodyPr/>
                    <a:lstStyle/>
                    <a:p>
                      <a:r>
                        <a:rPr lang="en-US" dirty="0"/>
                        <a:t>Addition</a:t>
                      </a:r>
                    </a:p>
                  </a:txBody>
                  <a:tcPr/>
                </a:tc>
                <a:extLst>
                  <a:ext uri="{0D108BD9-81ED-4DB2-BD59-A6C34878D82A}">
                    <a16:rowId xmlns:a16="http://schemas.microsoft.com/office/drawing/2014/main" val="2500157581"/>
                  </a:ext>
                </a:extLst>
              </a:tr>
              <a:tr h="370840">
                <a:tc>
                  <a:txBody>
                    <a:bodyPr/>
                    <a:lstStyle/>
                    <a:p>
                      <a:r>
                        <a:rPr lang="en-US" dirty="0"/>
                        <a:t>-</a:t>
                      </a:r>
                    </a:p>
                  </a:txBody>
                  <a:tcPr/>
                </a:tc>
                <a:tc>
                  <a:txBody>
                    <a:bodyPr/>
                    <a:lstStyle/>
                    <a:p>
                      <a:r>
                        <a:rPr lang="en-US" dirty="0"/>
                        <a:t>Subtraction</a:t>
                      </a:r>
                    </a:p>
                  </a:txBody>
                  <a:tcPr/>
                </a:tc>
                <a:extLst>
                  <a:ext uri="{0D108BD9-81ED-4DB2-BD59-A6C34878D82A}">
                    <a16:rowId xmlns:a16="http://schemas.microsoft.com/office/drawing/2014/main" val="1977645675"/>
                  </a:ext>
                </a:extLst>
              </a:tr>
              <a:tr h="370840">
                <a:tc>
                  <a:txBody>
                    <a:bodyPr/>
                    <a:lstStyle/>
                    <a:p>
                      <a:r>
                        <a:rPr lang="en-US" dirty="0"/>
                        <a:t>* </a:t>
                      </a:r>
                    </a:p>
                  </a:txBody>
                  <a:tcPr/>
                </a:tc>
                <a:tc>
                  <a:txBody>
                    <a:bodyPr/>
                    <a:lstStyle/>
                    <a:p>
                      <a:r>
                        <a:rPr lang="en-US" dirty="0"/>
                        <a:t>Multiplication</a:t>
                      </a:r>
                    </a:p>
                  </a:txBody>
                  <a:tcPr/>
                </a:tc>
                <a:extLst>
                  <a:ext uri="{0D108BD9-81ED-4DB2-BD59-A6C34878D82A}">
                    <a16:rowId xmlns:a16="http://schemas.microsoft.com/office/drawing/2014/main" val="1756290692"/>
                  </a:ext>
                </a:extLst>
              </a:tr>
              <a:tr h="370840">
                <a:tc>
                  <a:txBody>
                    <a:bodyPr/>
                    <a:lstStyle/>
                    <a:p>
                      <a:r>
                        <a:rPr lang="en-US" dirty="0"/>
                        <a:t>/</a:t>
                      </a:r>
                    </a:p>
                  </a:txBody>
                  <a:tcPr/>
                </a:tc>
                <a:tc>
                  <a:txBody>
                    <a:bodyPr/>
                    <a:lstStyle/>
                    <a:p>
                      <a:r>
                        <a:rPr lang="en-US" dirty="0"/>
                        <a:t>Division (returns the quotient only)</a:t>
                      </a:r>
                    </a:p>
                  </a:txBody>
                  <a:tcPr/>
                </a:tc>
                <a:extLst>
                  <a:ext uri="{0D108BD9-81ED-4DB2-BD59-A6C34878D82A}">
                    <a16:rowId xmlns:a16="http://schemas.microsoft.com/office/drawing/2014/main" val="2507835482"/>
                  </a:ext>
                </a:extLst>
              </a:tr>
              <a:tr h="370840">
                <a:tc>
                  <a:txBody>
                    <a:bodyPr/>
                    <a:lstStyle/>
                    <a:p>
                      <a:r>
                        <a:rPr lang="en-US" dirty="0"/>
                        <a:t>%</a:t>
                      </a:r>
                    </a:p>
                  </a:txBody>
                  <a:tcPr/>
                </a:tc>
                <a:tc>
                  <a:txBody>
                    <a:bodyPr/>
                    <a:lstStyle/>
                    <a:p>
                      <a:r>
                        <a:rPr lang="en-US" dirty="0"/>
                        <a:t>Modulo (divides and returns just the remainder)</a:t>
                      </a:r>
                    </a:p>
                  </a:txBody>
                  <a:tcPr/>
                </a:tc>
                <a:extLst>
                  <a:ext uri="{0D108BD9-81ED-4DB2-BD59-A6C34878D82A}">
                    <a16:rowId xmlns:a16="http://schemas.microsoft.com/office/drawing/2014/main" val="2638435130"/>
                  </a:ext>
                </a:extLst>
              </a:tr>
              <a:tr h="370840">
                <a:tc>
                  <a:txBody>
                    <a:bodyPr/>
                    <a:lstStyle/>
                    <a:p>
                      <a:r>
                        <a:rPr lang="en-US"/>
                        <a:t>^</a:t>
                      </a:r>
                      <a:endParaRPr lang="en-US" dirty="0"/>
                    </a:p>
                  </a:txBody>
                  <a:tcPr/>
                </a:tc>
                <a:tc>
                  <a:txBody>
                    <a:bodyPr/>
                    <a:lstStyle/>
                    <a:p>
                      <a:r>
                        <a:rPr lang="en-US" dirty="0"/>
                        <a:t>Exponentiation</a:t>
                      </a:r>
                    </a:p>
                  </a:txBody>
                  <a:tcPr/>
                </a:tc>
                <a:extLst>
                  <a:ext uri="{0D108BD9-81ED-4DB2-BD59-A6C34878D82A}">
                    <a16:rowId xmlns:a16="http://schemas.microsoft.com/office/drawing/2014/main" val="3981615313"/>
                  </a:ext>
                </a:extLst>
              </a:tr>
              <a:tr h="370840">
                <a:tc>
                  <a:txBody>
                    <a:bodyPr/>
                    <a:lstStyle/>
                    <a:p>
                      <a:r>
                        <a:rPr lang="en-US">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txBody>
                  <a:tcPr/>
                </a:tc>
                <a:tc>
                  <a:txBody>
                    <a:bodyPr/>
                    <a:lstStyle/>
                    <a:p>
                      <a:r>
                        <a:rPr lang="en-US" dirty="0"/>
                        <a:t>Square root</a:t>
                      </a:r>
                    </a:p>
                  </a:txBody>
                  <a:tcPr/>
                </a:tc>
                <a:extLst>
                  <a:ext uri="{0D108BD9-81ED-4DB2-BD59-A6C34878D82A}">
                    <a16:rowId xmlns:a16="http://schemas.microsoft.com/office/drawing/2014/main" val="2719274996"/>
                  </a:ext>
                </a:extLst>
              </a:tr>
              <a:tr h="370840">
                <a:tc>
                  <a:txBody>
                    <a:bodyPr/>
                    <a:lstStyle/>
                    <a:p>
                      <a:r>
                        <a:rPr lang="en-US">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txBody>
                  <a:tcPr/>
                </a:tc>
                <a:tc>
                  <a:txBody>
                    <a:bodyPr/>
                    <a:lstStyle/>
                    <a:p>
                      <a:r>
                        <a:rPr lang="en-US" dirty="0"/>
                        <a:t>Cube root</a:t>
                      </a:r>
                    </a:p>
                  </a:txBody>
                  <a:tcPr/>
                </a:tc>
                <a:extLst>
                  <a:ext uri="{0D108BD9-81ED-4DB2-BD59-A6C34878D82A}">
                    <a16:rowId xmlns:a16="http://schemas.microsoft.com/office/drawing/2014/main" val="1151222125"/>
                  </a:ext>
                </a:extLst>
              </a:tr>
              <a:tr h="370840">
                <a:tc>
                  <a:txBody>
                    <a:bodyPr/>
                    <a:lstStyle/>
                    <a:p>
                      <a:r>
                        <a:rPr lang="en-US">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Factorial</a:t>
                      </a:r>
                    </a:p>
                  </a:txBody>
                  <a:tcPr/>
                </a:tc>
                <a:extLst>
                  <a:ext uri="{0D108BD9-81ED-4DB2-BD59-A6C34878D82A}">
                    <a16:rowId xmlns:a16="http://schemas.microsoft.com/office/drawing/2014/main" val="2375171793"/>
                  </a:ext>
                </a:extLst>
              </a:tr>
            </a:tbl>
          </a:graphicData>
        </a:graphic>
      </p:graphicFrame>
      <p:graphicFrame>
        <p:nvGraphicFramePr>
          <p:cNvPr id="3" name="Table 2">
            <a:extLst>
              <a:ext uri="{FF2B5EF4-FFF2-40B4-BE49-F238E27FC236}">
                <a16:creationId xmlns:a16="http://schemas.microsoft.com/office/drawing/2014/main" id="{D8DF1990-E82D-0911-5910-E1A37CA84F14}"/>
              </a:ext>
            </a:extLst>
          </p:cNvPr>
          <p:cNvGraphicFramePr>
            <a:graphicFrameLocks noGrp="1"/>
          </p:cNvGraphicFramePr>
          <p:nvPr>
            <p:extLst>
              <p:ext uri="{D42A27DB-BD31-4B8C-83A1-F6EECF244321}">
                <p14:modId xmlns:p14="http://schemas.microsoft.com/office/powerpoint/2010/main" val="571606473"/>
              </p:ext>
            </p:extLst>
          </p:nvPr>
        </p:nvGraphicFramePr>
        <p:xfrm>
          <a:off x="838200" y="4050665"/>
          <a:ext cx="10515600" cy="1483360"/>
        </p:xfrm>
        <a:graphic>
          <a:graphicData uri="http://schemas.openxmlformats.org/drawingml/2006/table">
            <a:tbl>
              <a:tblPr firstRow="1" bandRow="1">
                <a:tableStyleId>{16D9F66E-5EB9-4882-86FB-DCBF35E3C3E4}</a:tableStyleId>
              </a:tblPr>
              <a:tblGrid>
                <a:gridCol w="2120792">
                  <a:extLst>
                    <a:ext uri="{9D8B030D-6E8A-4147-A177-3AD203B41FA5}">
                      <a16:colId xmlns:a16="http://schemas.microsoft.com/office/drawing/2014/main" val="3052443098"/>
                    </a:ext>
                  </a:extLst>
                </a:gridCol>
                <a:gridCol w="8394808">
                  <a:extLst>
                    <a:ext uri="{9D8B030D-6E8A-4147-A177-3AD203B41FA5}">
                      <a16:colId xmlns:a16="http://schemas.microsoft.com/office/drawing/2014/main" val="3454646236"/>
                    </a:ext>
                  </a:extLst>
                </a:gridCol>
              </a:tblGrid>
              <a:tr h="370840">
                <a:tc>
                  <a:txBody>
                    <a:bodyPr/>
                    <a:lstStyle/>
                    <a:p>
                      <a:r>
                        <a:rPr lang="en-US" b="0" dirty="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b="0" dirty="0">
                          <a:solidFill>
                            <a:schemeClr val="tx1"/>
                          </a:solidFill>
                        </a:rPr>
                        <a:t>Exponentiation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43402617"/>
                  </a:ext>
                </a:extLst>
              </a:tr>
              <a:tr h="370840">
                <a:tc>
                  <a:txBody>
                    <a:bodyPr/>
                    <a:lstStyle/>
                    <a:p>
                      <a:r>
                        <a:rPr lang="en-US"/>
                        <a:t>|/</a:t>
                      </a:r>
                      <a:endParaRPr lang="en-US" dirty="0">
                        <a:latin typeface="Consolas" panose="020B0609020204030204" pitchFamily="49" charset="0"/>
                        <a:cs typeface="Consolas" panose="020B06090202040302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Square root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55911948"/>
                  </a:ext>
                </a:extLst>
              </a:tr>
              <a:tr h="370840">
                <a:tc>
                  <a:txBody>
                    <a:bodyPr/>
                    <a:lstStyle/>
                    <a:p>
                      <a:r>
                        <a:rPr lang="en-US"/>
                        <a:t>||/</a:t>
                      </a:r>
                      <a:endParaRPr lang="en-US" dirty="0">
                        <a:latin typeface="Consolas" panose="020B0609020204030204" pitchFamily="49" charset="0"/>
                        <a:cs typeface="Consolas" panose="020B06090202040302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Cube root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7279011"/>
                  </a:ext>
                </a:extLst>
              </a:tr>
              <a:tr h="370840">
                <a:tc>
                  <a:txBody>
                    <a:bodyPr/>
                    <a:lstStyle/>
                    <a:p>
                      <a:r>
                        <a:rPr lang="en-US"/>
                        <a:t>!</a:t>
                      </a:r>
                      <a:endParaRPr lang="en-US" dirty="0">
                        <a:latin typeface="Consolas" panose="020B0609020204030204" pitchFamily="49" charset="0"/>
                        <a:cs typeface="Consolas" panose="020B06090202040302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Factorial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73605311"/>
                  </a:ext>
                </a:extLst>
              </a:tr>
            </a:tbl>
          </a:graphicData>
        </a:graphic>
      </p:graphicFrame>
      <p:sp>
        <p:nvSpPr>
          <p:cNvPr id="4" name="Rectangle 3">
            <a:extLst>
              <a:ext uri="{FF2B5EF4-FFF2-40B4-BE49-F238E27FC236}">
                <a16:creationId xmlns:a16="http://schemas.microsoft.com/office/drawing/2014/main" id="{F87BDC7D-8F06-4EE4-7A20-82CA0FB99024}"/>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364208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D569F-61CC-EF42-9312-1719CFCA0C0E}"/>
              </a:ext>
            </a:extLst>
          </p:cNvPr>
          <p:cNvSpPr>
            <a:spLocks noGrp="1"/>
          </p:cNvSpPr>
          <p:nvPr>
            <p:ph type="title"/>
          </p:nvPr>
        </p:nvSpPr>
        <p:spPr/>
        <p:txBody>
          <a:bodyPr/>
          <a:lstStyle/>
          <a:p>
            <a:r>
              <a:rPr lang="en-US" dirty="0"/>
              <a:t>Text Concatenation</a:t>
            </a:r>
          </a:p>
        </p:txBody>
      </p:sp>
      <p:sp>
        <p:nvSpPr>
          <p:cNvPr id="3" name="Content Placeholder 2">
            <a:extLst>
              <a:ext uri="{FF2B5EF4-FFF2-40B4-BE49-F238E27FC236}">
                <a16:creationId xmlns:a16="http://schemas.microsoft.com/office/drawing/2014/main" id="{15170BA9-19A8-B54C-B776-01A1821DE284}"/>
              </a:ext>
            </a:extLst>
          </p:cNvPr>
          <p:cNvSpPr>
            <a:spLocks noGrp="1"/>
          </p:cNvSpPr>
          <p:nvPr>
            <p:ph idx="1"/>
          </p:nvPr>
        </p:nvSpPr>
        <p:spPr/>
        <p:txBody>
          <a:bodyPr>
            <a:normAutofit/>
          </a:bodyPr>
          <a:lstStyle/>
          <a:p>
            <a:pPr marL="0" indent="0">
              <a:buNone/>
            </a:pPr>
            <a:r>
              <a:rPr lang="en-US" dirty="0"/>
              <a:t>Merges two or more text columns.</a:t>
            </a:r>
          </a:p>
          <a:p>
            <a:pPr marL="0" indent="0">
              <a:buNone/>
            </a:pPr>
            <a:endParaRPr lang="en-US" dirty="0"/>
          </a:p>
          <a:p>
            <a:pPr marL="0" indent="0">
              <a:buNone/>
            </a:pPr>
            <a:r>
              <a:rPr lang="en-US" dirty="0"/>
              <a:t>Uses the double-pipe (‘</a:t>
            </a:r>
            <a:r>
              <a:rPr lang="en-US" dirty="0">
                <a:latin typeface="Consolas" panose="020B0609020204030204" pitchFamily="49" charset="0"/>
                <a:cs typeface="Consolas" panose="020B0609020204030204" pitchFamily="49" charset="0"/>
              </a:rPr>
              <a:t>||</a:t>
            </a:r>
            <a:r>
              <a:rPr lang="en-US" dirty="0"/>
              <a:t>’) operator or the </a:t>
            </a:r>
            <a:r>
              <a:rPr lang="en-US" dirty="0">
                <a:latin typeface="Courier" pitchFamily="2" charset="0"/>
              </a:rPr>
              <a:t>CONCAT() </a:t>
            </a:r>
            <a:r>
              <a:rPr lang="en-US" dirty="0"/>
              <a:t>function.</a:t>
            </a:r>
          </a:p>
          <a:p>
            <a:pPr marL="0" indent="0">
              <a:buNone/>
            </a:pPr>
            <a:endParaRPr lang="en-US" dirty="0"/>
          </a:p>
          <a:p>
            <a:pPr marL="457200" lvl="1" indent="0">
              <a:buNone/>
            </a:pPr>
            <a:r>
              <a:rPr lang="en-US" dirty="0">
                <a:latin typeface="Consolas" panose="020B0609020204030204" pitchFamily="49" charset="0"/>
                <a:cs typeface="Consolas" panose="020B0609020204030204" pitchFamily="49" charset="0"/>
              </a:rPr>
              <a:t>SELECT  </a:t>
            </a:r>
          </a:p>
          <a:p>
            <a:pPr marL="457200" lvl="1" indent="0">
              <a:buNone/>
            </a:pPr>
            <a:r>
              <a:rPr lang="en-US" dirty="0">
                <a:latin typeface="Consolas" panose="020B0609020204030204" pitchFamily="49" charset="0"/>
                <a:cs typeface="Consolas" panose="020B0609020204030204" pitchFamily="49" charset="0"/>
              </a:rPr>
              <a:t>    name,</a:t>
            </a:r>
          </a:p>
          <a:p>
            <a:pPr marL="457200" lvl="1" indent="0">
              <a:buNone/>
            </a:pPr>
            <a:r>
              <a:rPr lang="en-US" dirty="0">
                <a:latin typeface="Consolas" panose="020B0609020204030204" pitchFamily="49" charset="0"/>
                <a:cs typeface="Consolas" panose="020B0609020204030204" pitchFamily="49" charset="0"/>
              </a:rPr>
              <a:t>    city || ‘, ’ || state AS location</a:t>
            </a:r>
          </a:p>
          <a:p>
            <a:pPr marL="457200" lvl="1" indent="0">
              <a:buNone/>
            </a:pPr>
            <a:r>
              <a:rPr lang="en-US" dirty="0">
                <a:latin typeface="Consolas" panose="020B0609020204030204" pitchFamily="49" charset="0"/>
                <a:cs typeface="Consolas" panose="020B0609020204030204" pitchFamily="49" charset="0"/>
              </a:rPr>
              <a:t>FROM customer;</a:t>
            </a:r>
          </a:p>
          <a:p>
            <a:pPr marL="0" indent="0">
              <a:buNone/>
            </a:pPr>
            <a:endParaRPr lang="en-US" dirty="0"/>
          </a:p>
        </p:txBody>
      </p:sp>
      <p:sp>
        <p:nvSpPr>
          <p:cNvPr id="4" name="Rectangle 3">
            <a:extLst>
              <a:ext uri="{FF2B5EF4-FFF2-40B4-BE49-F238E27FC236}">
                <a16:creationId xmlns:a16="http://schemas.microsoft.com/office/drawing/2014/main" id="{CE42F4C3-807F-0849-3E4D-96F5BAD1D090}"/>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1659008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5502-8EFC-D84F-9C3D-D96C14041943}"/>
              </a:ext>
            </a:extLst>
          </p:cNvPr>
          <p:cNvSpPr>
            <a:spLocks noGrp="1"/>
          </p:cNvSpPr>
          <p:nvPr>
            <p:ph type="title"/>
          </p:nvPr>
        </p:nvSpPr>
        <p:spPr/>
        <p:txBody>
          <a:bodyPr/>
          <a:lstStyle/>
          <a:p>
            <a:r>
              <a:rPr lang="en-US" dirty="0"/>
              <a:t>WHERE</a:t>
            </a:r>
          </a:p>
        </p:txBody>
      </p:sp>
      <p:sp>
        <p:nvSpPr>
          <p:cNvPr id="3" name="Content Placeholder 2">
            <a:extLst>
              <a:ext uri="{FF2B5EF4-FFF2-40B4-BE49-F238E27FC236}">
                <a16:creationId xmlns:a16="http://schemas.microsoft.com/office/drawing/2014/main" id="{66E616AE-6A68-F345-BBA3-AA3C6C24C6C9}"/>
              </a:ext>
            </a:extLst>
          </p:cNvPr>
          <p:cNvSpPr>
            <a:spLocks noGrp="1"/>
          </p:cNvSpPr>
          <p:nvPr>
            <p:ph sz="half" idx="1"/>
          </p:nvPr>
        </p:nvSpPr>
        <p:spPr>
          <a:xfrm>
            <a:off x="269289" y="2165880"/>
            <a:ext cx="3730763" cy="3740288"/>
          </a:xfrm>
        </p:spPr>
        <p:txBody>
          <a:bodyPr>
            <a:normAutofit/>
          </a:bodyPr>
          <a:lstStyle/>
          <a:p>
            <a:r>
              <a:rPr lang="en-US" sz="2400" dirty="0"/>
              <a:t>Filtering Records Filtering</a:t>
            </a:r>
          </a:p>
          <a:p>
            <a:r>
              <a:rPr lang="en-US" sz="2400" dirty="0"/>
              <a:t>NULL values</a:t>
            </a:r>
          </a:p>
          <a:p>
            <a:r>
              <a:rPr lang="en-US" sz="2400" dirty="0"/>
              <a:t>Using AND / OR</a:t>
            </a:r>
          </a:p>
        </p:txBody>
      </p:sp>
      <p:sp>
        <p:nvSpPr>
          <p:cNvPr id="4" name="Content Placeholder 3">
            <a:extLst>
              <a:ext uri="{FF2B5EF4-FFF2-40B4-BE49-F238E27FC236}">
                <a16:creationId xmlns:a16="http://schemas.microsoft.com/office/drawing/2014/main" id="{AF9BD12F-348F-994C-B154-280C57A32112}"/>
              </a:ext>
            </a:extLst>
          </p:cNvPr>
          <p:cNvSpPr>
            <a:spLocks noGrp="1"/>
          </p:cNvSpPr>
          <p:nvPr>
            <p:ph sz="half" idx="2"/>
          </p:nvPr>
        </p:nvSpPr>
        <p:spPr/>
        <p:txBody>
          <a:bodyPr/>
          <a:lstStyle/>
          <a:p>
            <a:pPr marL="0" indent="0">
              <a:buNone/>
            </a:pPr>
            <a:r>
              <a:rPr lang="en-US" dirty="0"/>
              <a:t>The </a:t>
            </a:r>
            <a:r>
              <a:rPr lang="en-US" dirty="0">
                <a:latin typeface="Consolas" panose="020B0609020204030204" pitchFamily="49" charset="0"/>
                <a:cs typeface="Consolas" panose="020B0609020204030204" pitchFamily="49" charset="0"/>
              </a:rPr>
              <a:t>WHERE</a:t>
            </a:r>
            <a:r>
              <a:rPr lang="en-US" dirty="0"/>
              <a:t> clause contains a </a:t>
            </a:r>
            <a:r>
              <a:rPr lang="en-US" i="1" dirty="0"/>
              <a:t>logical expression</a:t>
            </a:r>
            <a:r>
              <a:rPr lang="en-US" dirty="0"/>
              <a:t> against which each row in the table is evaluated</a:t>
            </a:r>
          </a:p>
          <a:p>
            <a:pPr lvl="1"/>
            <a:r>
              <a:rPr lang="en-US" dirty="0"/>
              <a:t>If it meets the criteria, it becomes part of the result table</a:t>
            </a:r>
          </a:p>
          <a:p>
            <a:pPr lvl="1"/>
            <a:r>
              <a:rPr lang="en-US" dirty="0"/>
              <a:t>If not, it is omitted</a:t>
            </a:r>
          </a:p>
          <a:p>
            <a:pPr lvl="1"/>
            <a:endParaRPr lang="en-US" dirty="0"/>
          </a:p>
          <a:p>
            <a:pPr marL="457200" lvl="1" indent="0">
              <a:buNone/>
            </a:pPr>
            <a:r>
              <a:rPr lang="en-US" dirty="0">
                <a:latin typeface="Consolas" panose="020B0609020204030204" pitchFamily="49" charset="0"/>
                <a:cs typeface="Consolas" panose="020B0609020204030204" pitchFamily="49" charset="0"/>
              </a:rPr>
              <a:t>SELECT </a:t>
            </a:r>
            <a:r>
              <a:rPr lang="en-US" dirty="0"/>
              <a:t>column1, column2, …</a:t>
            </a:r>
          </a:p>
          <a:p>
            <a:pPr marL="457200" lvl="1" indent="0">
              <a:buNone/>
            </a:pPr>
            <a:r>
              <a:rPr lang="en-US" dirty="0">
                <a:latin typeface="Consolas" panose="020B0609020204030204" pitchFamily="49" charset="0"/>
                <a:cs typeface="Consolas" panose="020B0609020204030204" pitchFamily="49" charset="0"/>
              </a:rPr>
              <a:t>FROM </a:t>
            </a:r>
            <a:r>
              <a:rPr lang="en-US" dirty="0"/>
              <a:t> table1</a:t>
            </a:r>
          </a:p>
          <a:p>
            <a:pPr marL="457200" lvl="1" indent="0">
              <a:buNone/>
            </a:pPr>
            <a:r>
              <a:rPr lang="en-US" dirty="0">
                <a:latin typeface="Consolas" panose="020B0609020204030204" pitchFamily="49" charset="0"/>
                <a:cs typeface="Consolas" panose="020B0609020204030204" pitchFamily="49" charset="0"/>
              </a:rPr>
              <a:t>WHERE</a:t>
            </a:r>
            <a:r>
              <a:rPr lang="en-US" dirty="0"/>
              <a:t> column2 = </a:t>
            </a:r>
            <a:r>
              <a:rPr lang="en-US" dirty="0" err="1"/>
              <a:t>some_value</a:t>
            </a:r>
            <a:r>
              <a:rPr lang="en-US" dirty="0"/>
              <a:t>; </a:t>
            </a:r>
          </a:p>
          <a:p>
            <a:pPr marL="0" indent="0">
              <a:buNone/>
            </a:pPr>
            <a:endParaRPr lang="en-US" dirty="0"/>
          </a:p>
        </p:txBody>
      </p:sp>
      <p:sp>
        <p:nvSpPr>
          <p:cNvPr id="5" name="Rectangle 4">
            <a:extLst>
              <a:ext uri="{FF2B5EF4-FFF2-40B4-BE49-F238E27FC236}">
                <a16:creationId xmlns:a16="http://schemas.microsoft.com/office/drawing/2014/main" id="{3024C525-ED41-4E14-2ED1-0D24DA959B52}"/>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2408628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A400-7C07-9248-BD8B-D2294DBB9D9A}"/>
              </a:ext>
            </a:extLst>
          </p:cNvPr>
          <p:cNvSpPr>
            <a:spLocks noGrp="1"/>
          </p:cNvSpPr>
          <p:nvPr>
            <p:ph type="title"/>
          </p:nvPr>
        </p:nvSpPr>
        <p:spPr/>
        <p:txBody>
          <a:bodyPr>
            <a:normAutofit fontScale="90000"/>
          </a:bodyPr>
          <a:lstStyle/>
          <a:p>
            <a:r>
              <a:rPr lang="en-US" dirty="0"/>
              <a:t>Common Comparison and Matching Operators</a:t>
            </a:r>
          </a:p>
        </p:txBody>
      </p:sp>
      <p:graphicFrame>
        <p:nvGraphicFramePr>
          <p:cNvPr id="6" name="Table 6">
            <a:extLst>
              <a:ext uri="{FF2B5EF4-FFF2-40B4-BE49-F238E27FC236}">
                <a16:creationId xmlns:a16="http://schemas.microsoft.com/office/drawing/2014/main" id="{4DA1BE3D-F299-1549-BB95-392F7FCDF17C}"/>
              </a:ext>
            </a:extLst>
          </p:cNvPr>
          <p:cNvGraphicFramePr>
            <a:graphicFrameLocks noGrp="1"/>
          </p:cNvGraphicFramePr>
          <p:nvPr>
            <p:ph idx="1"/>
            <p:extLst>
              <p:ext uri="{D42A27DB-BD31-4B8C-83A1-F6EECF244321}">
                <p14:modId xmlns:p14="http://schemas.microsoft.com/office/powerpoint/2010/main" val="80998407"/>
              </p:ext>
            </p:extLst>
          </p:nvPr>
        </p:nvGraphicFramePr>
        <p:xfrm>
          <a:off x="838200" y="1825625"/>
          <a:ext cx="10515597" cy="4079240"/>
        </p:xfrm>
        <a:graphic>
          <a:graphicData uri="http://schemas.openxmlformats.org/drawingml/2006/table">
            <a:tbl>
              <a:tblPr firstRow="1" bandRow="1">
                <a:tableStyleId>{F5AB1C69-6EDB-4FF4-983F-18BD219EF322}</a:tableStyleId>
              </a:tblPr>
              <a:tblGrid>
                <a:gridCol w="3505199">
                  <a:extLst>
                    <a:ext uri="{9D8B030D-6E8A-4147-A177-3AD203B41FA5}">
                      <a16:colId xmlns:a16="http://schemas.microsoft.com/office/drawing/2014/main" val="761178687"/>
                    </a:ext>
                  </a:extLst>
                </a:gridCol>
                <a:gridCol w="3505199">
                  <a:extLst>
                    <a:ext uri="{9D8B030D-6E8A-4147-A177-3AD203B41FA5}">
                      <a16:colId xmlns:a16="http://schemas.microsoft.com/office/drawing/2014/main" val="1272793562"/>
                    </a:ext>
                  </a:extLst>
                </a:gridCol>
                <a:gridCol w="3505199">
                  <a:extLst>
                    <a:ext uri="{9D8B030D-6E8A-4147-A177-3AD203B41FA5}">
                      <a16:colId xmlns:a16="http://schemas.microsoft.com/office/drawing/2014/main" val="3005446289"/>
                    </a:ext>
                  </a:extLst>
                </a:gridCol>
              </a:tblGrid>
              <a:tr h="370840">
                <a:tc>
                  <a:txBody>
                    <a:bodyPr/>
                    <a:lstStyle/>
                    <a:p>
                      <a:r>
                        <a:rPr lang="en-US" dirty="0">
                          <a:solidFill>
                            <a:schemeClr val="tx1"/>
                          </a:solidFill>
                        </a:rPr>
                        <a:t>Operator</a:t>
                      </a:r>
                    </a:p>
                  </a:txBody>
                  <a:tcPr/>
                </a:tc>
                <a:tc>
                  <a:txBody>
                    <a:bodyPr/>
                    <a:lstStyle/>
                    <a:p>
                      <a:r>
                        <a:rPr lang="en-US" dirty="0">
                          <a:solidFill>
                            <a:schemeClr val="tx1"/>
                          </a:solidFill>
                        </a:rPr>
                        <a:t>Meaning</a:t>
                      </a:r>
                    </a:p>
                  </a:txBody>
                  <a:tcPr/>
                </a:tc>
                <a:tc>
                  <a:txBody>
                    <a:bodyPr/>
                    <a:lstStyle/>
                    <a:p>
                      <a:r>
                        <a:rPr lang="en-US" dirty="0">
                          <a:solidFill>
                            <a:schemeClr val="tx1"/>
                          </a:solidFill>
                        </a:rPr>
                        <a:t>Examples</a:t>
                      </a:r>
                    </a:p>
                  </a:txBody>
                  <a:tcPr/>
                </a:tc>
                <a:extLst>
                  <a:ext uri="{0D108BD9-81ED-4DB2-BD59-A6C34878D82A}">
                    <a16:rowId xmlns:a16="http://schemas.microsoft.com/office/drawing/2014/main" val="4273329515"/>
                  </a:ext>
                </a:extLst>
              </a:tr>
              <a:tr h="370840">
                <a:tc>
                  <a:txBody>
                    <a:bodyPr/>
                    <a:lstStyle/>
                    <a:p>
                      <a:r>
                        <a:rPr lang="en-US" dirty="0"/>
                        <a:t>=</a:t>
                      </a:r>
                    </a:p>
                  </a:txBody>
                  <a:tcPr/>
                </a:tc>
                <a:tc>
                  <a:txBody>
                    <a:bodyPr/>
                    <a:lstStyle/>
                    <a:p>
                      <a:r>
                        <a:rPr lang="en-US" dirty="0"/>
                        <a:t>Equal to</a:t>
                      </a:r>
                    </a:p>
                  </a:txBody>
                  <a:tcPr/>
                </a:tc>
                <a:tc>
                  <a:txBody>
                    <a:bodyPr/>
                    <a:lstStyle/>
                    <a:p>
                      <a:r>
                        <a:rPr lang="en-US" dirty="0"/>
                        <a:t>col1 = 25</a:t>
                      </a:r>
                    </a:p>
                  </a:txBody>
                  <a:tcPr/>
                </a:tc>
                <a:extLst>
                  <a:ext uri="{0D108BD9-81ED-4DB2-BD59-A6C34878D82A}">
                    <a16:rowId xmlns:a16="http://schemas.microsoft.com/office/drawing/2014/main" val="2500157581"/>
                  </a:ext>
                </a:extLst>
              </a:tr>
              <a:tr h="370840">
                <a:tc>
                  <a:txBody>
                    <a:bodyPr/>
                    <a:lstStyle/>
                    <a:p>
                      <a:r>
                        <a:rPr lang="en-US" dirty="0"/>
                        <a:t>&lt;</a:t>
                      </a:r>
                    </a:p>
                  </a:txBody>
                  <a:tcPr/>
                </a:tc>
                <a:tc>
                  <a:txBody>
                    <a:bodyPr/>
                    <a:lstStyle/>
                    <a:p>
                      <a:r>
                        <a:rPr lang="en-US" dirty="0"/>
                        <a:t>Less than</a:t>
                      </a:r>
                    </a:p>
                  </a:txBody>
                  <a:tcPr/>
                </a:tc>
                <a:tc>
                  <a:txBody>
                    <a:bodyPr/>
                    <a:lstStyle/>
                    <a:p>
                      <a:r>
                        <a:rPr lang="en-US" dirty="0"/>
                        <a:t>col1 &lt; col2</a:t>
                      </a:r>
                    </a:p>
                  </a:txBody>
                  <a:tcPr/>
                </a:tc>
                <a:extLst>
                  <a:ext uri="{0D108BD9-81ED-4DB2-BD59-A6C34878D82A}">
                    <a16:rowId xmlns:a16="http://schemas.microsoft.com/office/drawing/2014/main" val="1977645675"/>
                  </a:ext>
                </a:extLst>
              </a:tr>
              <a:tr h="370840">
                <a:tc>
                  <a:txBody>
                    <a:bodyPr/>
                    <a:lstStyle/>
                    <a:p>
                      <a:r>
                        <a:rPr lang="en-US" dirty="0"/>
                        <a:t>&lt;=</a:t>
                      </a:r>
                    </a:p>
                  </a:txBody>
                  <a:tcPr/>
                </a:tc>
                <a:tc>
                  <a:txBody>
                    <a:bodyPr/>
                    <a:lstStyle/>
                    <a:p>
                      <a:r>
                        <a:rPr lang="en-US" dirty="0"/>
                        <a:t>Less than or equal to</a:t>
                      </a:r>
                    </a:p>
                  </a:txBody>
                  <a:tcPr/>
                </a:tc>
                <a:tc>
                  <a:txBody>
                    <a:bodyPr/>
                    <a:lstStyle/>
                    <a:p>
                      <a:r>
                        <a:rPr lang="en-US" dirty="0"/>
                        <a:t>col1 &lt;= 25</a:t>
                      </a:r>
                    </a:p>
                  </a:txBody>
                  <a:tcPr/>
                </a:tc>
                <a:extLst>
                  <a:ext uri="{0D108BD9-81ED-4DB2-BD59-A6C34878D82A}">
                    <a16:rowId xmlns:a16="http://schemas.microsoft.com/office/drawing/2014/main" val="1756290692"/>
                  </a:ext>
                </a:extLst>
              </a:tr>
              <a:tr h="370840">
                <a:tc>
                  <a:txBody>
                    <a:bodyPr/>
                    <a:lstStyle/>
                    <a:p>
                      <a:r>
                        <a:rPr lang="en-US" dirty="0"/>
                        <a:t>&gt;</a:t>
                      </a:r>
                    </a:p>
                  </a:txBody>
                  <a:tcPr/>
                </a:tc>
                <a:tc>
                  <a:txBody>
                    <a:bodyPr/>
                    <a:lstStyle/>
                    <a:p>
                      <a:r>
                        <a:rPr lang="en-US" dirty="0"/>
                        <a:t>Greater than</a:t>
                      </a:r>
                    </a:p>
                  </a:txBody>
                  <a:tcPr/>
                </a:tc>
                <a:tc>
                  <a:txBody>
                    <a:bodyPr/>
                    <a:lstStyle/>
                    <a:p>
                      <a:r>
                        <a:rPr lang="en-US" dirty="0"/>
                        <a:t>col1 &gt; col2</a:t>
                      </a:r>
                    </a:p>
                  </a:txBody>
                  <a:tcPr/>
                </a:tc>
                <a:extLst>
                  <a:ext uri="{0D108BD9-81ED-4DB2-BD59-A6C34878D82A}">
                    <a16:rowId xmlns:a16="http://schemas.microsoft.com/office/drawing/2014/main" val="2507835482"/>
                  </a:ext>
                </a:extLst>
              </a:tr>
              <a:tr h="370840">
                <a:tc>
                  <a:txBody>
                    <a:bodyPr/>
                    <a:lstStyle/>
                    <a:p>
                      <a:r>
                        <a:rPr lang="en-US" dirty="0"/>
                        <a:t>&gt;=</a:t>
                      </a:r>
                    </a:p>
                  </a:txBody>
                  <a:tcPr/>
                </a:tc>
                <a:tc>
                  <a:txBody>
                    <a:bodyPr/>
                    <a:lstStyle/>
                    <a:p>
                      <a:r>
                        <a:rPr lang="en-US" dirty="0"/>
                        <a:t>Greater than or equal to</a:t>
                      </a:r>
                    </a:p>
                  </a:txBody>
                  <a:tcPr/>
                </a:tc>
                <a:tc>
                  <a:txBody>
                    <a:bodyPr/>
                    <a:lstStyle/>
                    <a:p>
                      <a:r>
                        <a:rPr lang="en-US" dirty="0"/>
                        <a:t>col1 &gt;= 25</a:t>
                      </a:r>
                    </a:p>
                  </a:txBody>
                  <a:tcPr/>
                </a:tc>
                <a:extLst>
                  <a:ext uri="{0D108BD9-81ED-4DB2-BD59-A6C34878D82A}">
                    <a16:rowId xmlns:a16="http://schemas.microsoft.com/office/drawing/2014/main" val="2638435130"/>
                  </a:ext>
                </a:extLst>
              </a:tr>
              <a:tr h="370840">
                <a:tc>
                  <a:txBody>
                    <a:bodyPr/>
                    <a:lstStyle/>
                    <a:p>
                      <a:r>
                        <a:rPr lang="en-US" dirty="0"/>
                        <a:t>!= or &lt;&gt;</a:t>
                      </a:r>
                    </a:p>
                  </a:txBody>
                  <a:tcPr/>
                </a:tc>
                <a:tc>
                  <a:txBody>
                    <a:bodyPr/>
                    <a:lstStyle/>
                    <a:p>
                      <a:r>
                        <a:rPr lang="en-US" dirty="0"/>
                        <a:t>Not equal to</a:t>
                      </a:r>
                    </a:p>
                  </a:txBody>
                  <a:tcPr/>
                </a:tc>
                <a:tc>
                  <a:txBody>
                    <a:bodyPr/>
                    <a:lstStyle/>
                    <a:p>
                      <a:r>
                        <a:rPr lang="en-US" dirty="0"/>
                        <a:t>col1 &lt;&gt; col2</a:t>
                      </a:r>
                    </a:p>
                  </a:txBody>
                  <a:tcPr/>
                </a:tc>
                <a:extLst>
                  <a:ext uri="{0D108BD9-81ED-4DB2-BD59-A6C34878D82A}">
                    <a16:rowId xmlns:a16="http://schemas.microsoft.com/office/drawing/2014/main" val="3981615313"/>
                  </a:ext>
                </a:extLst>
              </a:tr>
              <a:tr h="370840">
                <a:tc>
                  <a:txBody>
                    <a:bodyPr/>
                    <a:lstStyle/>
                    <a:p>
                      <a:r>
                        <a:rPr lang="en-US" dirty="0">
                          <a:latin typeface="Consolas" panose="020B0609020204030204" pitchFamily="49" charset="0"/>
                          <a:cs typeface="Consolas" panose="020B0609020204030204" pitchFamily="49" charset="0"/>
                        </a:rPr>
                        <a:t>BETWEEN</a:t>
                      </a:r>
                    </a:p>
                  </a:txBody>
                  <a:tcPr/>
                </a:tc>
                <a:tc>
                  <a:txBody>
                    <a:bodyPr/>
                    <a:lstStyle/>
                    <a:p>
                      <a:r>
                        <a:rPr lang="en-US" dirty="0"/>
                        <a:t>Within a range</a:t>
                      </a:r>
                    </a:p>
                  </a:txBody>
                  <a:tcPr/>
                </a:tc>
                <a:tc>
                  <a:txBody>
                    <a:bodyPr/>
                    <a:lstStyle/>
                    <a:p>
                      <a:r>
                        <a:rPr lang="en-US" dirty="0"/>
                        <a:t>col1 </a:t>
                      </a:r>
                      <a:r>
                        <a:rPr lang="en-US" dirty="0">
                          <a:latin typeface="Consolas" panose="020B0609020204030204" pitchFamily="49" charset="0"/>
                          <a:cs typeface="Consolas" panose="020B0609020204030204" pitchFamily="49" charset="0"/>
                        </a:rPr>
                        <a:t>BETWEEN</a:t>
                      </a:r>
                      <a:r>
                        <a:rPr lang="en-US" dirty="0"/>
                        <a:t> x </a:t>
                      </a:r>
                      <a:r>
                        <a:rPr lang="en-US" dirty="0">
                          <a:latin typeface="Consolas" panose="020B0609020204030204" pitchFamily="49" charset="0"/>
                          <a:cs typeface="Consolas" panose="020B0609020204030204" pitchFamily="49" charset="0"/>
                        </a:rPr>
                        <a:t>AND</a:t>
                      </a:r>
                      <a:r>
                        <a:rPr lang="en-US" dirty="0"/>
                        <a:t> y</a:t>
                      </a:r>
                    </a:p>
                  </a:txBody>
                  <a:tcPr/>
                </a:tc>
                <a:extLst>
                  <a:ext uri="{0D108BD9-81ED-4DB2-BD59-A6C34878D82A}">
                    <a16:rowId xmlns:a16="http://schemas.microsoft.com/office/drawing/2014/main" val="2719274996"/>
                  </a:ext>
                </a:extLst>
              </a:tr>
              <a:tr h="370840">
                <a:tc>
                  <a:txBody>
                    <a:bodyPr/>
                    <a:lstStyle/>
                    <a:p>
                      <a:r>
                        <a:rPr lang="en-US" dirty="0">
                          <a:latin typeface="Consolas" panose="020B0609020204030204" pitchFamily="49" charset="0"/>
                          <a:cs typeface="Consolas" panose="020B0609020204030204" pitchFamily="49" charset="0"/>
                        </a:rPr>
                        <a:t>IN</a:t>
                      </a:r>
                    </a:p>
                  </a:txBody>
                  <a:tcPr/>
                </a:tc>
                <a:tc>
                  <a:txBody>
                    <a:bodyPr/>
                    <a:lstStyle/>
                    <a:p>
                      <a:r>
                        <a:rPr lang="en-US" dirty="0"/>
                        <a:t>Match one of a set of values</a:t>
                      </a:r>
                    </a:p>
                  </a:txBody>
                  <a:tcPr/>
                </a:tc>
                <a:tc>
                  <a:txBody>
                    <a:bodyPr/>
                    <a:lstStyle/>
                    <a:p>
                      <a:r>
                        <a:rPr lang="en-US" dirty="0"/>
                        <a:t>col1 </a:t>
                      </a:r>
                      <a:r>
                        <a:rPr lang="en-US" dirty="0">
                          <a:latin typeface="Consolas" panose="020B0609020204030204" pitchFamily="49" charset="0"/>
                          <a:cs typeface="Consolas" panose="020B0609020204030204" pitchFamily="49" charset="0"/>
                        </a:rPr>
                        <a:t>IN</a:t>
                      </a:r>
                      <a:r>
                        <a:rPr lang="en-US" dirty="0"/>
                        <a:t> (‘val1’, ‘val2’, ‘val3’)</a:t>
                      </a:r>
                    </a:p>
                  </a:txBody>
                  <a:tcPr/>
                </a:tc>
                <a:extLst>
                  <a:ext uri="{0D108BD9-81ED-4DB2-BD59-A6C34878D82A}">
                    <a16:rowId xmlns:a16="http://schemas.microsoft.com/office/drawing/2014/main" val="1151222125"/>
                  </a:ext>
                </a:extLst>
              </a:tr>
              <a:tr h="370840">
                <a:tc>
                  <a:txBody>
                    <a:bodyPr/>
                    <a:lstStyle/>
                    <a:p>
                      <a:r>
                        <a:rPr lang="en-US" dirty="0">
                          <a:latin typeface="Consolas" panose="020B0609020204030204" pitchFamily="49" charset="0"/>
                          <a:cs typeface="Consolas" panose="020B0609020204030204" pitchFamily="49" charset="0"/>
                        </a:rPr>
                        <a:t>LIKE</a:t>
                      </a:r>
                    </a:p>
                  </a:txBody>
                  <a:tcPr/>
                </a:tc>
                <a:tc>
                  <a:txBody>
                    <a:bodyPr/>
                    <a:lstStyle/>
                    <a:p>
                      <a:r>
                        <a:rPr lang="en-US" dirty="0"/>
                        <a:t>Match a pattern (case sensitive)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col1 </a:t>
                      </a:r>
                      <a:r>
                        <a:rPr lang="en-US" dirty="0">
                          <a:latin typeface="Consolas" panose="020B0609020204030204" pitchFamily="49" charset="0"/>
                          <a:cs typeface="Consolas" panose="020B0609020204030204" pitchFamily="49" charset="0"/>
                        </a:rPr>
                        <a:t>LIKE</a:t>
                      </a:r>
                      <a:r>
                        <a:rPr lang="en-US" dirty="0"/>
                        <a:t> ‘</a:t>
                      </a:r>
                      <a:r>
                        <a:rPr lang="en-US" dirty="0" err="1"/>
                        <a:t>My_value</a:t>
                      </a:r>
                      <a:r>
                        <a:rPr lang="en-US" dirty="0"/>
                        <a:t>%’</a:t>
                      </a:r>
                    </a:p>
                  </a:txBody>
                  <a:tcPr/>
                </a:tc>
                <a:extLst>
                  <a:ext uri="{0D108BD9-81ED-4DB2-BD59-A6C34878D82A}">
                    <a16:rowId xmlns:a16="http://schemas.microsoft.com/office/drawing/2014/main" val="2375171793"/>
                  </a:ext>
                </a:extLst>
              </a:tr>
              <a:tr h="370840">
                <a:tc>
                  <a:txBody>
                    <a:bodyPr/>
                    <a:lstStyle/>
                    <a:p>
                      <a:r>
                        <a:rPr lang="en-US" dirty="0">
                          <a:latin typeface="Consolas" panose="020B0609020204030204" pitchFamily="49" charset="0"/>
                          <a:cs typeface="Consolas" panose="020B0609020204030204" pitchFamily="49" charset="0"/>
                        </a:rPr>
                        <a:t>NOT</a:t>
                      </a:r>
                    </a:p>
                  </a:txBody>
                  <a:tcPr/>
                </a:tc>
                <a:tc>
                  <a:txBody>
                    <a:bodyPr/>
                    <a:lstStyle/>
                    <a:p>
                      <a:r>
                        <a:rPr lang="en-US" dirty="0"/>
                        <a:t>Negate a condition</a:t>
                      </a:r>
                    </a:p>
                  </a:txBody>
                  <a:tcPr/>
                </a:tc>
                <a:tc>
                  <a:txBody>
                    <a:bodyPr/>
                    <a:lstStyle/>
                    <a:p>
                      <a:r>
                        <a:rPr lang="en-US" dirty="0"/>
                        <a:t>col1 </a:t>
                      </a:r>
                      <a:r>
                        <a:rPr lang="en-US" dirty="0">
                          <a:latin typeface="Consolas" panose="020B0609020204030204" pitchFamily="49" charset="0"/>
                          <a:cs typeface="Consolas" panose="020B0609020204030204" pitchFamily="49" charset="0"/>
                        </a:rPr>
                        <a:t>NOT LIKE </a:t>
                      </a:r>
                      <a:r>
                        <a:rPr lang="en-US" dirty="0"/>
                        <a:t>‘</a:t>
                      </a:r>
                      <a:r>
                        <a:rPr lang="en-US" dirty="0" err="1"/>
                        <a:t>My_value</a:t>
                      </a:r>
                      <a:r>
                        <a:rPr lang="en-US" dirty="0"/>
                        <a:t>%’</a:t>
                      </a:r>
                    </a:p>
                  </a:txBody>
                  <a:tcPr/>
                </a:tc>
                <a:extLst>
                  <a:ext uri="{0D108BD9-81ED-4DB2-BD59-A6C34878D82A}">
                    <a16:rowId xmlns:a16="http://schemas.microsoft.com/office/drawing/2014/main" val="4069134136"/>
                  </a:ext>
                </a:extLst>
              </a:tr>
            </a:tbl>
          </a:graphicData>
        </a:graphic>
      </p:graphicFrame>
      <p:sp>
        <p:nvSpPr>
          <p:cNvPr id="3" name="Rectangle 2">
            <a:extLst>
              <a:ext uri="{FF2B5EF4-FFF2-40B4-BE49-F238E27FC236}">
                <a16:creationId xmlns:a16="http://schemas.microsoft.com/office/drawing/2014/main" id="{E6772317-6DA5-7D63-5676-EF67CEF77945}"/>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2203040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6996-ECE6-8446-96CE-BA4AACDED580}"/>
              </a:ext>
            </a:extLst>
          </p:cNvPr>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NULL</a:t>
            </a:r>
            <a:r>
              <a:rPr lang="en-US" dirty="0"/>
              <a:t> values</a:t>
            </a:r>
          </a:p>
        </p:txBody>
      </p:sp>
      <p:sp>
        <p:nvSpPr>
          <p:cNvPr id="3" name="Content Placeholder 2">
            <a:extLst>
              <a:ext uri="{FF2B5EF4-FFF2-40B4-BE49-F238E27FC236}">
                <a16:creationId xmlns:a16="http://schemas.microsoft.com/office/drawing/2014/main" id="{A8A57067-8D65-804A-AE6B-C774E7308BE7}"/>
              </a:ext>
            </a:extLst>
          </p:cNvPr>
          <p:cNvSpPr>
            <a:spLocks noGrp="1"/>
          </p:cNvSpPr>
          <p:nvPr>
            <p:ph sz="half" idx="1"/>
          </p:nvPr>
        </p:nvSpPr>
        <p:spPr>
          <a:xfrm>
            <a:off x="838200" y="1825625"/>
            <a:ext cx="10733314" cy="4351338"/>
          </a:xfrm>
        </p:spPr>
        <p:txBody>
          <a:bodyPr/>
          <a:lstStyle/>
          <a:p>
            <a:r>
              <a:rPr lang="en-US" i="1" dirty="0"/>
              <a:t>Nullability</a:t>
            </a:r>
            <a:r>
              <a:rPr lang="en-US" dirty="0"/>
              <a:t>: whether a column may contain </a:t>
            </a:r>
            <a:r>
              <a:rPr lang="en-US" dirty="0">
                <a:latin typeface="Consolas" panose="020B0609020204030204" pitchFamily="49" charset="0"/>
                <a:cs typeface="Consolas" panose="020B0609020204030204" pitchFamily="49" charset="0"/>
              </a:rPr>
              <a:t>NULL</a:t>
            </a:r>
            <a:r>
              <a:rPr lang="en-US" dirty="0"/>
              <a:t> values</a:t>
            </a:r>
          </a:p>
          <a:p>
            <a:pPr lvl="1">
              <a:buFont typeface="Courier New" panose="02070309020205020404" pitchFamily="49" charset="0"/>
              <a:buChar char="o"/>
            </a:pPr>
            <a:r>
              <a:rPr lang="en-US" dirty="0">
                <a:latin typeface="Consolas" panose="020B0609020204030204" pitchFamily="49" charset="0"/>
                <a:cs typeface="Consolas" panose="020B0609020204030204" pitchFamily="49" charset="0"/>
              </a:rPr>
              <a:t>NULL</a:t>
            </a:r>
            <a:r>
              <a:rPr lang="en-US" dirty="0"/>
              <a:t> indicates an empty or unknown value</a:t>
            </a:r>
          </a:p>
          <a:p>
            <a:r>
              <a:rPr lang="en-US" dirty="0"/>
              <a:t>Comparison operators return </a:t>
            </a:r>
            <a:r>
              <a:rPr lang="en-US" dirty="0">
                <a:latin typeface="Consolas" panose="020B0609020204030204" pitchFamily="49" charset="0"/>
                <a:cs typeface="Consolas" panose="020B0609020204030204" pitchFamily="49" charset="0"/>
              </a:rPr>
              <a:t>FALSE</a:t>
            </a:r>
            <a:r>
              <a:rPr lang="en-US" dirty="0"/>
              <a:t> when </a:t>
            </a:r>
            <a:r>
              <a:rPr lang="en-US" dirty="0">
                <a:latin typeface="Consolas" panose="020B0609020204030204" pitchFamily="49" charset="0"/>
                <a:cs typeface="Consolas" panose="020B0609020204030204" pitchFamily="49" charset="0"/>
              </a:rPr>
              <a:t>NULL</a:t>
            </a:r>
            <a:r>
              <a:rPr lang="en-US" dirty="0"/>
              <a:t> is included as an operand</a:t>
            </a:r>
          </a:p>
          <a:p>
            <a:pPr marL="0" indent="0">
              <a:buNone/>
            </a:pPr>
            <a:endParaRPr lang="en-US" dirty="0"/>
          </a:p>
          <a:p>
            <a:pPr marL="0" indent="0">
              <a:buNone/>
            </a:pPr>
            <a:endParaRPr lang="en-US" dirty="0"/>
          </a:p>
          <a:p>
            <a:pPr marL="0" indent="0">
              <a:buNone/>
            </a:pPr>
            <a:endParaRPr lang="en-US" dirty="0"/>
          </a:p>
          <a:p>
            <a:r>
              <a:rPr lang="en-US" dirty="0"/>
              <a:t>Use </a:t>
            </a:r>
            <a:r>
              <a:rPr lang="en-US" dirty="0">
                <a:latin typeface="Consolas" panose="020B0609020204030204" pitchFamily="49" charset="0"/>
                <a:cs typeface="Consolas" panose="020B0609020204030204" pitchFamily="49" charset="0"/>
              </a:rPr>
              <a:t>IS NULL </a:t>
            </a:r>
            <a:r>
              <a:rPr lang="en-US" dirty="0"/>
              <a:t>and </a:t>
            </a:r>
            <a:r>
              <a:rPr lang="en-US" dirty="0">
                <a:latin typeface="Consolas" panose="020B0609020204030204" pitchFamily="49" charset="0"/>
                <a:cs typeface="Consolas" panose="020B0609020204030204" pitchFamily="49" charset="0"/>
              </a:rPr>
              <a:t>IS NOT NULL</a:t>
            </a:r>
            <a:r>
              <a:rPr lang="en-US" dirty="0">
                <a:cs typeface="Consolas" panose="020B0609020204030204" pitchFamily="49" charset="0"/>
              </a:rPr>
              <a:t> instead.</a:t>
            </a:r>
            <a:endParaRPr lang="en-US" dirty="0">
              <a:latin typeface="Consolas" panose="020B0609020204030204" pitchFamily="49" charset="0"/>
              <a:cs typeface="Consolas" panose="020B0609020204030204" pitchFamily="49" charset="0"/>
            </a:endParaRPr>
          </a:p>
          <a:p>
            <a:pPr marL="0" indent="0">
              <a:buNone/>
            </a:pPr>
            <a:endParaRPr lang="en-US" dirty="0"/>
          </a:p>
        </p:txBody>
      </p:sp>
      <p:sp>
        <p:nvSpPr>
          <p:cNvPr id="9" name="TextBox 8">
            <a:extLst>
              <a:ext uri="{FF2B5EF4-FFF2-40B4-BE49-F238E27FC236}">
                <a16:creationId xmlns:a16="http://schemas.microsoft.com/office/drawing/2014/main" id="{55372FA5-4246-693B-9343-0F853BFD93AE}"/>
              </a:ext>
            </a:extLst>
          </p:cNvPr>
          <p:cNvSpPr txBox="1"/>
          <p:nvPr/>
        </p:nvSpPr>
        <p:spPr>
          <a:xfrm>
            <a:off x="1318591" y="3698657"/>
            <a:ext cx="6109252" cy="1200329"/>
          </a:xfrm>
          <a:prstGeom prst="rect">
            <a:avLst/>
          </a:prstGeom>
          <a:noFill/>
        </p:spPr>
        <p:txBody>
          <a:bodyPr wrap="square">
            <a:spAutoFit/>
          </a:bodyPr>
          <a:lstStyle/>
          <a:p>
            <a:pPr marL="457200" lvl="1" indent="0">
              <a:buNone/>
            </a:pPr>
            <a:r>
              <a:rPr lang="en-US" sz="2400" dirty="0">
                <a:solidFill>
                  <a:schemeClr val="tx1">
                    <a:lumMod val="75000"/>
                    <a:lumOff val="25000"/>
                  </a:schemeClr>
                </a:solidFill>
                <a:latin typeface="Consolas" panose="020B0609020204030204" pitchFamily="49" charset="0"/>
                <a:cs typeface="Consolas" panose="020B0609020204030204" pitchFamily="49" charset="0"/>
              </a:rPr>
              <a:t>SELECT * </a:t>
            </a:r>
          </a:p>
          <a:p>
            <a:pPr marL="457200" lvl="1" indent="0">
              <a:buNone/>
            </a:pPr>
            <a:r>
              <a:rPr lang="en-US" sz="2400" dirty="0">
                <a:solidFill>
                  <a:schemeClr val="tx1">
                    <a:lumMod val="75000"/>
                    <a:lumOff val="25000"/>
                  </a:schemeClr>
                </a:solidFill>
                <a:latin typeface="Consolas" panose="020B0609020204030204" pitchFamily="49" charset="0"/>
                <a:cs typeface="Consolas" panose="020B0609020204030204" pitchFamily="49" charset="0"/>
              </a:rPr>
              <a:t>FROM table1</a:t>
            </a:r>
          </a:p>
          <a:p>
            <a:pPr marL="457200" lvl="1" indent="0">
              <a:buNone/>
            </a:pPr>
            <a:r>
              <a:rPr lang="en-US" sz="2400" dirty="0">
                <a:solidFill>
                  <a:schemeClr val="tx1">
                    <a:lumMod val="75000"/>
                    <a:lumOff val="25000"/>
                  </a:schemeClr>
                </a:solidFill>
                <a:latin typeface="Consolas" panose="020B0609020204030204" pitchFamily="49" charset="0"/>
                <a:cs typeface="Consolas" panose="020B0609020204030204" pitchFamily="49" charset="0"/>
              </a:rPr>
              <a:t>WHERE col1 != NULL;</a:t>
            </a:r>
          </a:p>
        </p:txBody>
      </p:sp>
      <p:sp>
        <p:nvSpPr>
          <p:cNvPr id="10" name="TextBox 9">
            <a:extLst>
              <a:ext uri="{FF2B5EF4-FFF2-40B4-BE49-F238E27FC236}">
                <a16:creationId xmlns:a16="http://schemas.microsoft.com/office/drawing/2014/main" id="{F4FBF8EF-AEC1-5F54-D5B9-97300774F1E6}"/>
              </a:ext>
            </a:extLst>
          </p:cNvPr>
          <p:cNvSpPr txBox="1"/>
          <p:nvPr/>
        </p:nvSpPr>
        <p:spPr>
          <a:xfrm>
            <a:off x="5244548" y="3698656"/>
            <a:ext cx="6109252" cy="1200329"/>
          </a:xfrm>
          <a:prstGeom prst="rect">
            <a:avLst/>
          </a:prstGeom>
          <a:noFill/>
        </p:spPr>
        <p:txBody>
          <a:bodyPr wrap="square">
            <a:spAutoFit/>
          </a:bodyPr>
          <a:lstStyle/>
          <a:p>
            <a:pPr marL="457200" lvl="1" indent="0">
              <a:buNone/>
            </a:pPr>
            <a:r>
              <a:rPr lang="en-US" sz="2400" dirty="0">
                <a:solidFill>
                  <a:schemeClr val="tx1">
                    <a:lumMod val="75000"/>
                    <a:lumOff val="25000"/>
                  </a:schemeClr>
                </a:solidFill>
                <a:latin typeface="Consolas" panose="020B0609020204030204" pitchFamily="49" charset="0"/>
                <a:cs typeface="Consolas" panose="020B0609020204030204" pitchFamily="49" charset="0"/>
              </a:rPr>
              <a:t>SELECT * </a:t>
            </a:r>
          </a:p>
          <a:p>
            <a:pPr marL="457200" lvl="1" indent="0">
              <a:buNone/>
            </a:pPr>
            <a:r>
              <a:rPr lang="en-US" sz="2400" dirty="0">
                <a:solidFill>
                  <a:schemeClr val="tx1">
                    <a:lumMod val="75000"/>
                    <a:lumOff val="25000"/>
                  </a:schemeClr>
                </a:solidFill>
                <a:latin typeface="Consolas" panose="020B0609020204030204" pitchFamily="49" charset="0"/>
                <a:cs typeface="Consolas" panose="020B0609020204030204" pitchFamily="49" charset="0"/>
              </a:rPr>
              <a:t>FROM table1</a:t>
            </a:r>
          </a:p>
          <a:p>
            <a:pPr marL="457200" lvl="1" indent="0">
              <a:buNone/>
            </a:pPr>
            <a:r>
              <a:rPr lang="en-US" sz="2400" dirty="0">
                <a:solidFill>
                  <a:schemeClr val="tx1">
                    <a:lumMod val="75000"/>
                    <a:lumOff val="25000"/>
                  </a:schemeClr>
                </a:solidFill>
                <a:latin typeface="Consolas" panose="020B0609020204030204" pitchFamily="49" charset="0"/>
                <a:cs typeface="Consolas" panose="020B0609020204030204" pitchFamily="49" charset="0"/>
              </a:rPr>
              <a:t>WHERE col1 IS NOT NULL;</a:t>
            </a:r>
          </a:p>
        </p:txBody>
      </p:sp>
      <p:sp>
        <p:nvSpPr>
          <p:cNvPr id="11" name="Multiply 10">
            <a:extLst>
              <a:ext uri="{FF2B5EF4-FFF2-40B4-BE49-F238E27FC236}">
                <a16:creationId xmlns:a16="http://schemas.microsoft.com/office/drawing/2014/main" id="{F0F2FEBE-1947-0B51-4318-7E28DA353AC6}"/>
              </a:ext>
            </a:extLst>
          </p:cNvPr>
          <p:cNvSpPr/>
          <p:nvPr/>
        </p:nvSpPr>
        <p:spPr>
          <a:xfrm>
            <a:off x="1923279" y="3037578"/>
            <a:ext cx="3321269" cy="2522483"/>
          </a:xfrm>
          <a:prstGeom prst="mathMultiply">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E986C6C-747D-D820-5684-A0E583EA3A32}"/>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306565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CE21C-00D1-6543-B9AD-8327A915D169}"/>
              </a:ext>
            </a:extLst>
          </p:cNvPr>
          <p:cNvSpPr>
            <a:spLocks noGrp="1"/>
          </p:cNvSpPr>
          <p:nvPr>
            <p:ph type="title"/>
          </p:nvPr>
        </p:nvSpPr>
        <p:spPr/>
        <p:txBody>
          <a:bodyPr>
            <a:normAutofit/>
          </a:bodyPr>
          <a:lstStyle/>
          <a:p>
            <a:r>
              <a:rPr lang="en-US" dirty="0">
                <a:latin typeface="Consolas" panose="020B0609020204030204" pitchFamily="49" charset="0"/>
                <a:cs typeface="Consolas" panose="020B0609020204030204" pitchFamily="49" charset="0"/>
              </a:rPr>
              <a:t>AND </a:t>
            </a:r>
            <a:r>
              <a:rPr lang="en-US" dirty="0">
                <a:cs typeface="Consolas" panose="020B0609020204030204" pitchFamily="49" charset="0"/>
              </a:rPr>
              <a:t>and</a:t>
            </a:r>
            <a:r>
              <a:rPr lang="en-US" dirty="0">
                <a:latin typeface="Consolas" panose="020B0609020204030204" pitchFamily="49" charset="0"/>
                <a:cs typeface="Consolas" panose="020B0609020204030204" pitchFamily="49" charset="0"/>
              </a:rPr>
              <a:t> OR</a:t>
            </a:r>
          </a:p>
        </p:txBody>
      </p:sp>
      <p:sp>
        <p:nvSpPr>
          <p:cNvPr id="3" name="Content Placeholder 2">
            <a:extLst>
              <a:ext uri="{FF2B5EF4-FFF2-40B4-BE49-F238E27FC236}">
                <a16:creationId xmlns:a16="http://schemas.microsoft.com/office/drawing/2014/main" id="{D0771ADB-671D-AD4E-9913-6EC4DCE522FC}"/>
              </a:ext>
            </a:extLst>
          </p:cNvPr>
          <p:cNvSpPr>
            <a:spLocks noGrp="1"/>
          </p:cNvSpPr>
          <p:nvPr>
            <p:ph idx="1"/>
          </p:nvPr>
        </p:nvSpPr>
        <p:spPr/>
        <p:txBody>
          <a:bodyPr/>
          <a:lstStyle/>
          <a:p>
            <a:pPr marL="0" indent="0">
              <a:buNone/>
            </a:pPr>
            <a:r>
              <a:rPr lang="en-US" dirty="0">
                <a:cs typeface="Consolas" panose="020B0609020204030204" pitchFamily="49" charset="0"/>
              </a:rPr>
              <a:t>Use </a:t>
            </a:r>
            <a:r>
              <a:rPr lang="en-US" dirty="0">
                <a:latin typeface="Consolas" panose="020B0609020204030204" pitchFamily="49" charset="0"/>
                <a:cs typeface="Consolas" panose="020B0609020204030204" pitchFamily="49" charset="0"/>
              </a:rPr>
              <a:t>AND</a:t>
            </a:r>
            <a:r>
              <a:rPr lang="en-US" dirty="0">
                <a:cs typeface="Consolas" panose="020B0609020204030204" pitchFamily="49" charset="0"/>
              </a:rPr>
              <a:t> and </a:t>
            </a:r>
            <a:r>
              <a:rPr lang="en-US" dirty="0">
                <a:latin typeface="Consolas" panose="020B0609020204030204" pitchFamily="49" charset="0"/>
                <a:cs typeface="Consolas" panose="020B0609020204030204" pitchFamily="49" charset="0"/>
              </a:rPr>
              <a:t>OR</a:t>
            </a:r>
            <a:r>
              <a:rPr lang="en-US" dirty="0">
                <a:cs typeface="Consolas" panose="020B0609020204030204" pitchFamily="49" charset="0"/>
              </a:rPr>
              <a:t> to combine logical operators.</a:t>
            </a:r>
          </a:p>
          <a:p>
            <a:pPr marL="457200" lvl="1" indent="0">
              <a:buNone/>
            </a:pPr>
            <a:endParaRPr lang="en-US" dirty="0">
              <a:latin typeface="Consolas" panose="020B0609020204030204" pitchFamily="49" charset="0"/>
              <a:cs typeface="Consolas" panose="020B0609020204030204" pitchFamily="49" charset="0"/>
            </a:endParaRPr>
          </a:p>
          <a:p>
            <a:pPr marL="457200" lvl="1" indent="0">
              <a:buNone/>
            </a:pPr>
            <a:r>
              <a:rPr lang="en-US" dirty="0">
                <a:latin typeface="Consolas" panose="020B0609020204030204" pitchFamily="49" charset="0"/>
                <a:cs typeface="Consolas" panose="020B0609020204030204" pitchFamily="49" charset="0"/>
              </a:rPr>
              <a:t>SELECT</a:t>
            </a:r>
            <a:r>
              <a:rPr lang="en-US" dirty="0"/>
              <a:t>  * </a:t>
            </a:r>
          </a:p>
          <a:p>
            <a:pPr marL="457200" lvl="1" indent="0">
              <a:buNone/>
            </a:pPr>
            <a:r>
              <a:rPr lang="en-US" dirty="0">
                <a:latin typeface="Consolas" panose="020B0609020204030204" pitchFamily="49" charset="0"/>
                <a:cs typeface="Consolas" panose="020B0609020204030204" pitchFamily="49" charset="0"/>
              </a:rPr>
              <a:t>FROM</a:t>
            </a:r>
            <a:r>
              <a:rPr lang="en-US" dirty="0"/>
              <a:t> </a:t>
            </a:r>
            <a:r>
              <a:rPr lang="en-US" dirty="0" err="1"/>
              <a:t>station_data</a:t>
            </a:r>
            <a:endParaRPr lang="en-US" dirty="0"/>
          </a:p>
          <a:p>
            <a:pPr marL="457200" lvl="1" indent="0">
              <a:buNone/>
            </a:pPr>
            <a:r>
              <a:rPr lang="en-US" dirty="0">
                <a:latin typeface="Consolas" panose="020B0609020204030204" pitchFamily="49" charset="0"/>
                <a:cs typeface="Consolas" panose="020B0609020204030204" pitchFamily="49" charset="0"/>
              </a:rPr>
              <a:t>WHERE</a:t>
            </a:r>
            <a:r>
              <a:rPr lang="en-US" dirty="0"/>
              <a:t> rain = 1 </a:t>
            </a:r>
            <a:r>
              <a:rPr lang="en-US" dirty="0">
                <a:latin typeface="Consolas" panose="020B0609020204030204" pitchFamily="49" charset="0"/>
                <a:cs typeface="Consolas" panose="020B0609020204030204" pitchFamily="49" charset="0"/>
              </a:rPr>
              <a:t>AND</a:t>
            </a:r>
            <a:r>
              <a:rPr lang="en-US" dirty="0"/>
              <a:t> temperature &lt; 32;</a:t>
            </a:r>
          </a:p>
        </p:txBody>
      </p:sp>
      <p:sp>
        <p:nvSpPr>
          <p:cNvPr id="4" name="Rectangle 3">
            <a:extLst>
              <a:ext uri="{FF2B5EF4-FFF2-40B4-BE49-F238E27FC236}">
                <a16:creationId xmlns:a16="http://schemas.microsoft.com/office/drawing/2014/main" id="{27504D22-FB56-F08A-DFF2-8CCA7160E053}"/>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724195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CE21C-00D1-6543-B9AD-8327A915D169}"/>
              </a:ext>
            </a:extLst>
          </p:cNvPr>
          <p:cNvSpPr>
            <a:spLocks noGrp="1"/>
          </p:cNvSpPr>
          <p:nvPr>
            <p:ph type="title"/>
          </p:nvPr>
        </p:nvSpPr>
        <p:spPr/>
        <p:txBody>
          <a:bodyPr/>
          <a:lstStyle/>
          <a:p>
            <a:r>
              <a:rPr lang="en-US" dirty="0">
                <a:cs typeface="Consolas" panose="020B0609020204030204" pitchFamily="49" charset="0"/>
              </a:rPr>
              <a:t>Grouping Conditional Operators</a:t>
            </a:r>
            <a:endParaRPr lang="en-US" dirty="0">
              <a:latin typeface="Consolas" panose="020B0609020204030204" pitchFamily="49" charset="0"/>
              <a:cs typeface="Consolas" panose="020B0609020204030204" pitchFamily="49" charset="0"/>
            </a:endParaRPr>
          </a:p>
        </p:txBody>
      </p:sp>
      <p:sp>
        <p:nvSpPr>
          <p:cNvPr id="3" name="Content Placeholder 2">
            <a:extLst>
              <a:ext uri="{FF2B5EF4-FFF2-40B4-BE49-F238E27FC236}">
                <a16:creationId xmlns:a16="http://schemas.microsoft.com/office/drawing/2014/main" id="{D0771ADB-671D-AD4E-9913-6EC4DCE522FC}"/>
              </a:ext>
            </a:extLst>
          </p:cNvPr>
          <p:cNvSpPr>
            <a:spLocks noGrp="1"/>
          </p:cNvSpPr>
          <p:nvPr>
            <p:ph idx="1"/>
          </p:nvPr>
        </p:nvSpPr>
        <p:spPr/>
        <p:txBody>
          <a:bodyPr>
            <a:normAutofit fontScale="92500" lnSpcReduction="20000"/>
          </a:bodyPr>
          <a:lstStyle/>
          <a:p>
            <a:pPr marL="457200" lvl="1" indent="0">
              <a:buNone/>
            </a:pPr>
            <a:r>
              <a:rPr lang="en-US" dirty="0">
                <a:latin typeface="Consolas" panose="020B0609020204030204" pitchFamily="49" charset="0"/>
                <a:cs typeface="Consolas" panose="020B0609020204030204" pitchFamily="49" charset="0"/>
              </a:rPr>
              <a:t>SELECT</a:t>
            </a:r>
            <a:r>
              <a:rPr lang="en-US" dirty="0"/>
              <a:t>  * </a:t>
            </a:r>
          </a:p>
          <a:p>
            <a:pPr marL="457200" lvl="1" indent="0">
              <a:buNone/>
            </a:pPr>
            <a:r>
              <a:rPr lang="en-US" dirty="0">
                <a:latin typeface="Consolas" panose="020B0609020204030204" pitchFamily="49" charset="0"/>
                <a:cs typeface="Consolas" panose="020B0609020204030204" pitchFamily="49" charset="0"/>
              </a:rPr>
              <a:t>FROM</a:t>
            </a:r>
            <a:r>
              <a:rPr lang="en-US" dirty="0"/>
              <a:t> </a:t>
            </a:r>
            <a:r>
              <a:rPr lang="en-US" dirty="0" err="1"/>
              <a:t>station_data</a:t>
            </a:r>
            <a:endParaRPr lang="en-US" dirty="0"/>
          </a:p>
          <a:p>
            <a:pPr marL="457200" lvl="1" indent="0">
              <a:buNone/>
            </a:pPr>
            <a:r>
              <a:rPr lang="en-US" dirty="0">
                <a:latin typeface="Consolas" panose="020B0609020204030204" pitchFamily="49" charset="0"/>
                <a:cs typeface="Consolas" panose="020B0609020204030204" pitchFamily="49" charset="0"/>
              </a:rPr>
              <a:t>WHERE</a:t>
            </a:r>
            <a:r>
              <a:rPr lang="en-US" dirty="0"/>
              <a:t> rain = 1 </a:t>
            </a:r>
            <a:r>
              <a:rPr lang="en-US" dirty="0">
                <a:latin typeface="Consolas" panose="020B0609020204030204" pitchFamily="49" charset="0"/>
                <a:cs typeface="Consolas" panose="020B0609020204030204" pitchFamily="49" charset="0"/>
              </a:rPr>
              <a:t>AND</a:t>
            </a:r>
            <a:r>
              <a:rPr lang="en-US" dirty="0"/>
              <a:t> temperature &lt; 32 </a:t>
            </a:r>
            <a:r>
              <a:rPr lang="en-US" dirty="0">
                <a:latin typeface="Consolas" panose="020B0609020204030204" pitchFamily="49" charset="0"/>
                <a:cs typeface="Consolas" panose="020B0609020204030204" pitchFamily="49" charset="0"/>
              </a:rPr>
              <a:t>OR </a:t>
            </a:r>
            <a:r>
              <a:rPr lang="en-US" dirty="0" err="1">
                <a:cs typeface="Consolas" panose="020B0609020204030204" pitchFamily="49" charset="0"/>
              </a:rPr>
              <a:t>snow_depth</a:t>
            </a:r>
            <a:r>
              <a:rPr lang="en-US" dirty="0">
                <a:cs typeface="Consolas" panose="020B0609020204030204" pitchFamily="49" charset="0"/>
              </a:rPr>
              <a:t> &gt; 0</a:t>
            </a:r>
            <a:r>
              <a:rPr lang="en-US" dirty="0"/>
              <a:t>;</a:t>
            </a:r>
          </a:p>
          <a:p>
            <a:pPr marL="0" indent="0">
              <a:buNone/>
            </a:pPr>
            <a:endParaRPr lang="en-US" dirty="0"/>
          </a:p>
          <a:p>
            <a:pPr marL="0" indent="0">
              <a:buNone/>
            </a:pPr>
            <a:r>
              <a:rPr lang="en-US" dirty="0"/>
              <a:t>What conditions belong to the AND, and what conditions belong to the OR? </a:t>
            </a:r>
          </a:p>
          <a:p>
            <a:pPr marL="0" indent="0">
              <a:buNone/>
            </a:pPr>
            <a:r>
              <a:rPr lang="en-US" dirty="0">
                <a:solidFill>
                  <a:schemeClr val="accent4"/>
                </a:solidFill>
              </a:rPr>
              <a:t>Remove ambiguity by explicitly grouping conditions.</a:t>
            </a:r>
          </a:p>
          <a:p>
            <a:pPr marL="0" indent="0">
              <a:buNone/>
            </a:pPr>
            <a:endParaRPr lang="en-US" dirty="0">
              <a:solidFill>
                <a:schemeClr val="accent4"/>
              </a:solidFill>
            </a:endParaRPr>
          </a:p>
          <a:p>
            <a:pPr marL="457200" lvl="1" indent="0">
              <a:buNone/>
            </a:pPr>
            <a:r>
              <a:rPr lang="en-US" dirty="0">
                <a:latin typeface="Consolas" panose="020B0609020204030204" pitchFamily="49" charset="0"/>
                <a:cs typeface="Consolas" panose="020B0609020204030204" pitchFamily="49" charset="0"/>
              </a:rPr>
              <a:t>SELECT</a:t>
            </a:r>
            <a:r>
              <a:rPr lang="en-US" dirty="0"/>
              <a:t>  * </a:t>
            </a:r>
          </a:p>
          <a:p>
            <a:pPr marL="457200" lvl="1" indent="0">
              <a:buNone/>
            </a:pPr>
            <a:r>
              <a:rPr lang="en-US" dirty="0">
                <a:latin typeface="Consolas" panose="020B0609020204030204" pitchFamily="49" charset="0"/>
                <a:cs typeface="Consolas" panose="020B0609020204030204" pitchFamily="49" charset="0"/>
              </a:rPr>
              <a:t>FROM</a:t>
            </a:r>
            <a:r>
              <a:rPr lang="en-US" dirty="0"/>
              <a:t> </a:t>
            </a:r>
            <a:r>
              <a:rPr lang="en-US" dirty="0" err="1"/>
              <a:t>station_data</a:t>
            </a:r>
            <a:endParaRPr lang="en-US" dirty="0"/>
          </a:p>
          <a:p>
            <a:pPr marL="457200" lvl="1" indent="0">
              <a:buNone/>
            </a:pPr>
            <a:r>
              <a:rPr lang="en-US" dirty="0">
                <a:latin typeface="Consolas" panose="020B0609020204030204" pitchFamily="49" charset="0"/>
                <a:cs typeface="Consolas" panose="020B0609020204030204" pitchFamily="49" charset="0"/>
              </a:rPr>
              <a:t>WHERE</a:t>
            </a:r>
            <a:r>
              <a:rPr lang="en-US" dirty="0"/>
              <a:t> (rain = 1 </a:t>
            </a:r>
            <a:r>
              <a:rPr lang="en-US" dirty="0">
                <a:latin typeface="Consolas" panose="020B0609020204030204" pitchFamily="49" charset="0"/>
                <a:cs typeface="Consolas" panose="020B0609020204030204" pitchFamily="49" charset="0"/>
              </a:rPr>
              <a:t>AND</a:t>
            </a:r>
            <a:r>
              <a:rPr lang="en-US" dirty="0"/>
              <a:t> temperature &lt; 32) </a:t>
            </a:r>
          </a:p>
          <a:p>
            <a:pPr marL="457200" lvl="1" indent="0">
              <a:buNone/>
            </a:pPr>
            <a:r>
              <a:rPr lang="en-US" dirty="0">
                <a:latin typeface="Consolas" panose="020B0609020204030204" pitchFamily="49" charset="0"/>
                <a:cs typeface="Consolas" panose="020B0609020204030204" pitchFamily="49" charset="0"/>
              </a:rPr>
              <a:t>OR </a:t>
            </a:r>
            <a:r>
              <a:rPr lang="en-US" dirty="0" err="1">
                <a:cs typeface="Consolas" panose="020B0609020204030204" pitchFamily="49" charset="0"/>
              </a:rPr>
              <a:t>snow_depth</a:t>
            </a:r>
            <a:r>
              <a:rPr lang="en-US" dirty="0">
                <a:cs typeface="Consolas" panose="020B0609020204030204" pitchFamily="49" charset="0"/>
              </a:rPr>
              <a:t> &gt; 0</a:t>
            </a:r>
            <a:r>
              <a:rPr lang="en-US" dirty="0"/>
              <a:t>;</a:t>
            </a:r>
          </a:p>
          <a:p>
            <a:pPr marL="0" indent="0">
              <a:buNone/>
            </a:pPr>
            <a:endParaRPr lang="en-US" dirty="0">
              <a:solidFill>
                <a:schemeClr val="accent4"/>
              </a:solidFill>
            </a:endParaRPr>
          </a:p>
        </p:txBody>
      </p:sp>
      <p:sp>
        <p:nvSpPr>
          <p:cNvPr id="4" name="Rectangle 3">
            <a:extLst>
              <a:ext uri="{FF2B5EF4-FFF2-40B4-BE49-F238E27FC236}">
                <a16:creationId xmlns:a16="http://schemas.microsoft.com/office/drawing/2014/main" id="{79F7F66E-03C4-3407-DE2C-E55388BCE5D6}"/>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392904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9FD0E-6401-2542-8260-263726D5BEE8}"/>
              </a:ext>
            </a:extLst>
          </p:cNvPr>
          <p:cNvSpPr>
            <a:spLocks noGrp="1"/>
          </p:cNvSpPr>
          <p:nvPr>
            <p:ph type="title"/>
          </p:nvPr>
        </p:nvSpPr>
        <p:spPr/>
        <p:txBody>
          <a:bodyPr/>
          <a:lstStyle/>
          <a:p>
            <a:r>
              <a:rPr lang="en-US" dirty="0"/>
              <a:t>Working with Dates and Times</a:t>
            </a:r>
          </a:p>
        </p:txBody>
      </p:sp>
      <p:sp>
        <p:nvSpPr>
          <p:cNvPr id="3" name="Content Placeholder 2">
            <a:extLst>
              <a:ext uri="{FF2B5EF4-FFF2-40B4-BE49-F238E27FC236}">
                <a16:creationId xmlns:a16="http://schemas.microsoft.com/office/drawing/2014/main" id="{7080CB05-9314-3A40-8973-64AF074E20E1}"/>
              </a:ext>
            </a:extLst>
          </p:cNvPr>
          <p:cNvSpPr>
            <a:spLocks noGrp="1"/>
          </p:cNvSpPr>
          <p:nvPr>
            <p:ph idx="1"/>
          </p:nvPr>
        </p:nvSpPr>
        <p:spPr>
          <a:xfrm>
            <a:off x="838200" y="1825625"/>
            <a:ext cx="10515600" cy="4238844"/>
          </a:xfrm>
        </p:spPr>
        <p:txBody>
          <a:bodyPr/>
          <a:lstStyle/>
          <a:p>
            <a:pPr marL="0" indent="0">
              <a:buNone/>
            </a:pPr>
            <a:r>
              <a:rPr lang="en-US" dirty="0"/>
              <a:t>Date and Time functionality varies between distributions. </a:t>
            </a:r>
          </a:p>
          <a:p>
            <a:pPr marL="0" indent="0">
              <a:buNone/>
            </a:pPr>
            <a:endParaRPr lang="en-US" dirty="0"/>
          </a:p>
          <a:p>
            <a:pPr marL="0" indent="0">
              <a:buNone/>
            </a:pPr>
            <a:r>
              <a:rPr lang="en-US" b="1" dirty="0"/>
              <a:t>Date Functions</a:t>
            </a:r>
            <a:r>
              <a:rPr lang="en-US" dirty="0"/>
              <a:t>:</a:t>
            </a:r>
          </a:p>
          <a:p>
            <a:pPr lvl="1"/>
            <a:r>
              <a:rPr lang="en-US" dirty="0"/>
              <a:t>Standard format: YYYY-MM-DD</a:t>
            </a:r>
          </a:p>
          <a:p>
            <a:pPr lvl="1"/>
            <a:r>
              <a:rPr lang="en-US" dirty="0"/>
              <a:t>Enables chronological tasks like date comparison: SELECT ‘2019-05-14’ &gt; ‘2020-10-19’</a:t>
            </a:r>
          </a:p>
          <a:p>
            <a:pPr lvl="1"/>
            <a:r>
              <a:rPr lang="en-US" dirty="0"/>
              <a:t>Get today’s date: SELECT DATE(‘now’)</a:t>
            </a:r>
          </a:p>
          <a:p>
            <a:pPr lvl="1"/>
            <a:r>
              <a:rPr lang="en-US" dirty="0"/>
              <a:t>Pass modifier arguments to the DATE() function: SELECT DATE(‘now’, -1 day)</a:t>
            </a:r>
          </a:p>
        </p:txBody>
      </p:sp>
      <p:sp>
        <p:nvSpPr>
          <p:cNvPr id="4" name="Rectangle 3">
            <a:extLst>
              <a:ext uri="{FF2B5EF4-FFF2-40B4-BE49-F238E27FC236}">
                <a16:creationId xmlns:a16="http://schemas.microsoft.com/office/drawing/2014/main" id="{B664E1BB-617E-FA42-D059-FC38326BAEE6}"/>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2309186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4F38-768D-9345-B645-7F4766B9D37F}"/>
              </a:ext>
            </a:extLst>
          </p:cNvPr>
          <p:cNvSpPr>
            <a:spLocks noGrp="1"/>
          </p:cNvSpPr>
          <p:nvPr>
            <p:ph type="title"/>
          </p:nvPr>
        </p:nvSpPr>
        <p:spPr/>
        <p:txBody>
          <a:bodyPr/>
          <a:lstStyle/>
          <a:p>
            <a:r>
              <a:rPr lang="en-US" dirty="0"/>
              <a:t>Working with Dates and Times</a:t>
            </a:r>
          </a:p>
        </p:txBody>
      </p:sp>
      <p:sp>
        <p:nvSpPr>
          <p:cNvPr id="3" name="Content Placeholder 2">
            <a:extLst>
              <a:ext uri="{FF2B5EF4-FFF2-40B4-BE49-F238E27FC236}">
                <a16:creationId xmlns:a16="http://schemas.microsoft.com/office/drawing/2014/main" id="{8EA24884-B629-1F44-8107-2A175C97BC67}"/>
              </a:ext>
            </a:extLst>
          </p:cNvPr>
          <p:cNvSpPr>
            <a:spLocks noGrp="1"/>
          </p:cNvSpPr>
          <p:nvPr>
            <p:ph idx="1"/>
          </p:nvPr>
        </p:nvSpPr>
        <p:spPr>
          <a:xfrm>
            <a:off x="838200" y="1825625"/>
            <a:ext cx="10515600" cy="4301906"/>
          </a:xfrm>
        </p:spPr>
        <p:txBody>
          <a:bodyPr/>
          <a:lstStyle/>
          <a:p>
            <a:pPr marL="0" indent="0">
              <a:buNone/>
            </a:pPr>
            <a:r>
              <a:rPr lang="en-US" b="1" dirty="0"/>
              <a:t>Time Functions</a:t>
            </a:r>
            <a:r>
              <a:rPr lang="en-US" dirty="0"/>
              <a:t>:</a:t>
            </a:r>
          </a:p>
          <a:p>
            <a:pPr lvl="1"/>
            <a:r>
              <a:rPr lang="en-US" dirty="0"/>
              <a:t>Standard format: HH:MM:SS</a:t>
            </a:r>
          </a:p>
          <a:p>
            <a:pPr lvl="1"/>
            <a:r>
              <a:rPr lang="en-US" dirty="0"/>
              <a:t>Compare one time value with another: SELECT ‘12:31’ &lt; ‘17:31’</a:t>
            </a:r>
          </a:p>
          <a:p>
            <a:pPr lvl="1"/>
            <a:r>
              <a:rPr lang="en-US" dirty="0"/>
              <a:t>Get current time: SELECT TIME(‘now’)</a:t>
            </a:r>
          </a:p>
          <a:p>
            <a:pPr lvl="1"/>
            <a:r>
              <a:rPr lang="en-US" dirty="0"/>
              <a:t>Perform transformations with the TIME function: SELECT TIME(‘16:00’, ‘+1 minute’)</a:t>
            </a:r>
          </a:p>
          <a:p>
            <a:pPr marL="0" indent="0">
              <a:buNone/>
            </a:pPr>
            <a:endParaRPr lang="en-US" dirty="0"/>
          </a:p>
          <a:p>
            <a:pPr marL="0" indent="0">
              <a:buNone/>
            </a:pPr>
            <a:r>
              <a:rPr lang="en-US" b="1" dirty="0"/>
              <a:t>Date/Time Functions</a:t>
            </a:r>
            <a:r>
              <a:rPr lang="en-US" dirty="0"/>
              <a:t>: </a:t>
            </a:r>
          </a:p>
          <a:p>
            <a:pPr lvl="1"/>
            <a:r>
              <a:rPr lang="en-US" dirty="0"/>
              <a:t>Standard format: YYYY-MM-DD HH:MM:SS</a:t>
            </a:r>
          </a:p>
          <a:p>
            <a:pPr lvl="1"/>
            <a:r>
              <a:rPr lang="en-US" dirty="0"/>
              <a:t>The DATETIME() function works like the DATE() and TIME functions</a:t>
            </a:r>
          </a:p>
        </p:txBody>
      </p:sp>
      <p:sp>
        <p:nvSpPr>
          <p:cNvPr id="4" name="Rectangle 3">
            <a:extLst>
              <a:ext uri="{FF2B5EF4-FFF2-40B4-BE49-F238E27FC236}">
                <a16:creationId xmlns:a16="http://schemas.microsoft.com/office/drawing/2014/main" id="{E9D800B2-8991-3B36-02D7-C45A93FC0356}"/>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313307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B10A-7525-0645-A724-B4AD42B8D595}"/>
              </a:ext>
            </a:extLst>
          </p:cNvPr>
          <p:cNvSpPr>
            <a:spLocks noGrp="1"/>
          </p:cNvSpPr>
          <p:nvPr>
            <p:ph type="title"/>
          </p:nvPr>
        </p:nvSpPr>
        <p:spPr/>
        <p:txBody>
          <a:bodyPr>
            <a:normAutofit/>
          </a:bodyPr>
          <a:lstStyle/>
          <a:p>
            <a:r>
              <a:rPr lang="en-US" dirty="0"/>
              <a:t>Why Learn SQL?</a:t>
            </a:r>
          </a:p>
        </p:txBody>
      </p:sp>
      <p:sp>
        <p:nvSpPr>
          <p:cNvPr id="3" name="Content Placeholder 2">
            <a:extLst>
              <a:ext uri="{FF2B5EF4-FFF2-40B4-BE49-F238E27FC236}">
                <a16:creationId xmlns:a16="http://schemas.microsoft.com/office/drawing/2014/main" id="{4C21412A-0600-2B4C-8C8F-F8D58714B3DA}"/>
              </a:ext>
            </a:extLst>
          </p:cNvPr>
          <p:cNvSpPr>
            <a:spLocks noGrp="1"/>
          </p:cNvSpPr>
          <p:nvPr>
            <p:ph idx="1"/>
          </p:nvPr>
        </p:nvSpPr>
        <p:spPr>
          <a:xfrm>
            <a:off x="838200" y="1825625"/>
            <a:ext cx="6829697" cy="4390118"/>
          </a:xfrm>
        </p:spPr>
        <p:txBody>
          <a:bodyPr>
            <a:noAutofit/>
          </a:bodyPr>
          <a:lstStyle/>
          <a:p>
            <a:r>
              <a:rPr lang="en-US" dirty="0"/>
              <a:t>Utilities are generating and collecting data at exponential rates.</a:t>
            </a:r>
          </a:p>
          <a:p>
            <a:r>
              <a:rPr lang="en-US" dirty="0"/>
              <a:t>Other tools can become impractical with large volumes of data.</a:t>
            </a:r>
          </a:p>
          <a:p>
            <a:r>
              <a:rPr lang="en-US" dirty="0"/>
              <a:t>SQL allows the user to access and manipulate data in meaningful ways to provide business insights.</a:t>
            </a:r>
          </a:p>
          <a:p>
            <a:pPr marL="0" indent="0">
              <a:buNone/>
            </a:pPr>
            <a:endParaRPr lang="en-US" dirty="0"/>
          </a:p>
          <a:p>
            <a:pPr marL="0" indent="0">
              <a:buNone/>
            </a:pPr>
            <a:endParaRPr lang="en-US" dirty="0"/>
          </a:p>
        </p:txBody>
      </p:sp>
      <p:sp>
        <p:nvSpPr>
          <p:cNvPr id="7" name="Content Placeholder 2">
            <a:extLst>
              <a:ext uri="{FF2B5EF4-FFF2-40B4-BE49-F238E27FC236}">
                <a16:creationId xmlns:a16="http://schemas.microsoft.com/office/drawing/2014/main" id="{D7C02BCF-261E-B84B-BE3F-81237C40115E}"/>
              </a:ext>
            </a:extLst>
          </p:cNvPr>
          <p:cNvSpPr txBox="1">
            <a:spLocks/>
          </p:cNvSpPr>
          <p:nvPr/>
        </p:nvSpPr>
        <p:spPr>
          <a:xfrm>
            <a:off x="838200" y="4889500"/>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18DB86EF-EB51-B648-8197-27DB6F7B24DA}"/>
              </a:ext>
            </a:extLst>
          </p:cNvPr>
          <p:cNvPicPr>
            <a:picLocks noChangeAspect="1"/>
          </p:cNvPicPr>
          <p:nvPr/>
        </p:nvPicPr>
        <p:blipFill>
          <a:blip r:embed="rId3"/>
          <a:stretch>
            <a:fillRect/>
          </a:stretch>
        </p:blipFill>
        <p:spPr>
          <a:xfrm>
            <a:off x="7924800" y="1968500"/>
            <a:ext cx="3429000" cy="3060700"/>
          </a:xfrm>
          <a:prstGeom prst="rect">
            <a:avLst/>
          </a:prstGeom>
        </p:spPr>
      </p:pic>
      <p:sp>
        <p:nvSpPr>
          <p:cNvPr id="4" name="Rectangle 3">
            <a:extLst>
              <a:ext uri="{FF2B5EF4-FFF2-40B4-BE49-F238E27FC236}">
                <a16:creationId xmlns:a16="http://schemas.microsoft.com/office/drawing/2014/main" id="{D26AB7DC-C10A-F305-CDE4-DAA393C07790}"/>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265015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17027-F173-3943-9E11-C92560240134}"/>
              </a:ext>
            </a:extLst>
          </p:cNvPr>
          <p:cNvSpPr>
            <a:spLocks noGrp="1"/>
          </p:cNvSpPr>
          <p:nvPr>
            <p:ph type="title"/>
          </p:nvPr>
        </p:nvSpPr>
        <p:spPr/>
        <p:txBody>
          <a:bodyPr>
            <a:normAutofit fontScale="90000"/>
          </a:bodyPr>
          <a:lstStyle/>
          <a:p>
            <a:r>
              <a:rPr lang="en-US" dirty="0"/>
              <a:t>GROUP BY &amp; </a:t>
            </a:r>
            <a:br>
              <a:rPr lang="en-US" dirty="0"/>
            </a:br>
            <a:r>
              <a:rPr lang="en-US" dirty="0"/>
              <a:t>ORDER BY</a:t>
            </a:r>
          </a:p>
        </p:txBody>
      </p:sp>
      <p:sp>
        <p:nvSpPr>
          <p:cNvPr id="3" name="Content Placeholder 2">
            <a:extLst>
              <a:ext uri="{FF2B5EF4-FFF2-40B4-BE49-F238E27FC236}">
                <a16:creationId xmlns:a16="http://schemas.microsoft.com/office/drawing/2014/main" id="{62205822-C469-DB4D-8405-84B6C834F9BD}"/>
              </a:ext>
            </a:extLst>
          </p:cNvPr>
          <p:cNvSpPr>
            <a:spLocks noGrp="1"/>
          </p:cNvSpPr>
          <p:nvPr>
            <p:ph sz="half" idx="1"/>
          </p:nvPr>
        </p:nvSpPr>
        <p:spPr/>
        <p:txBody>
          <a:bodyPr>
            <a:normAutofit/>
          </a:bodyPr>
          <a:lstStyle/>
          <a:p>
            <a:r>
              <a:rPr lang="en-US" sz="2400" dirty="0"/>
              <a:t>Counting records, GROUP BY, and ORDER BY</a:t>
            </a:r>
          </a:p>
          <a:p>
            <a:r>
              <a:rPr lang="en-US" sz="2400" dirty="0"/>
              <a:t>COUNT, SUM, MIN, MAX, and AVG</a:t>
            </a:r>
          </a:p>
          <a:p>
            <a:r>
              <a:rPr lang="en-US" sz="2400" dirty="0"/>
              <a:t>Filtering aggregate values with HAVING</a:t>
            </a:r>
          </a:p>
        </p:txBody>
      </p:sp>
      <p:sp>
        <p:nvSpPr>
          <p:cNvPr id="4" name="Content Placeholder 3">
            <a:extLst>
              <a:ext uri="{FF2B5EF4-FFF2-40B4-BE49-F238E27FC236}">
                <a16:creationId xmlns:a16="http://schemas.microsoft.com/office/drawing/2014/main" id="{792AEC61-A73F-1B45-BB9C-3F25B4D0BCED}"/>
              </a:ext>
            </a:extLst>
          </p:cNvPr>
          <p:cNvSpPr>
            <a:spLocks noGrp="1"/>
          </p:cNvSpPr>
          <p:nvPr>
            <p:ph sz="half" idx="2"/>
          </p:nvPr>
        </p:nvSpPr>
        <p:spPr>
          <a:xfrm>
            <a:off x="4293705" y="402497"/>
            <a:ext cx="7693586" cy="4739345"/>
          </a:xfrm>
        </p:spPr>
        <p:txBody>
          <a:bodyPr>
            <a:normAutofit/>
          </a:bodyPr>
          <a:lstStyle/>
          <a:p>
            <a:pPr marL="0" indent="0">
              <a:buNone/>
            </a:pPr>
            <a:r>
              <a:rPr lang="en-US" i="1" dirty="0"/>
              <a:t>Aggregating</a:t>
            </a:r>
            <a:r>
              <a:rPr lang="en-US" dirty="0"/>
              <a:t> data (i.e., rolling up, summarizing, or grouping data) is creating a total from multiple records.</a:t>
            </a:r>
          </a:p>
          <a:p>
            <a:pPr lvl="1">
              <a:buFont typeface="Courier New" panose="02070309020205020404" pitchFamily="49" charset="0"/>
              <a:buChar char="o"/>
            </a:pPr>
            <a:r>
              <a:rPr lang="en-US" dirty="0"/>
              <a:t>SUM, MIN, MAX, COUNT, and AVG.</a:t>
            </a:r>
          </a:p>
          <a:p>
            <a:pPr lvl="1">
              <a:buFont typeface="Courier New" panose="02070309020205020404" pitchFamily="49" charset="0"/>
              <a:buChar char="o"/>
            </a:pPr>
            <a:r>
              <a:rPr lang="en-US" dirty="0"/>
              <a:t>Grouping on specified columns allows the user to control the scope of these aggregations.</a:t>
            </a:r>
          </a:p>
        </p:txBody>
      </p:sp>
      <p:sp>
        <p:nvSpPr>
          <p:cNvPr id="6" name="TextBox 5">
            <a:extLst>
              <a:ext uri="{FF2B5EF4-FFF2-40B4-BE49-F238E27FC236}">
                <a16:creationId xmlns:a16="http://schemas.microsoft.com/office/drawing/2014/main" id="{8100F166-9477-744F-BC44-5586F56337A6}"/>
              </a:ext>
            </a:extLst>
          </p:cNvPr>
          <p:cNvSpPr txBox="1"/>
          <p:nvPr/>
        </p:nvSpPr>
        <p:spPr>
          <a:xfrm>
            <a:off x="4843762" y="3572182"/>
            <a:ext cx="6593472" cy="1569660"/>
          </a:xfrm>
          <a:prstGeom prst="rect">
            <a:avLst/>
          </a:prstGeom>
          <a:noFill/>
        </p:spPr>
        <p:txBody>
          <a:bodyPr wrap="none" rtlCol="0">
            <a:spAutoFit/>
          </a:bodyPr>
          <a:lstStyle/>
          <a:p>
            <a:pPr lvl="1"/>
            <a:r>
              <a:rPr lang="en-US" sz="2400" dirty="0">
                <a:solidFill>
                  <a:schemeClr val="tx1">
                    <a:lumMod val="65000"/>
                    <a:lumOff val="35000"/>
                  </a:schemeClr>
                </a:solidFill>
                <a:latin typeface="Consolas" panose="020B0609020204030204" pitchFamily="49" charset="0"/>
                <a:cs typeface="Consolas" panose="020B0609020204030204" pitchFamily="49" charset="0"/>
              </a:rPr>
              <a:t>SELECT &lt;</a:t>
            </a:r>
            <a:r>
              <a:rPr lang="en-US" sz="2400" dirty="0" err="1">
                <a:solidFill>
                  <a:schemeClr val="tx1">
                    <a:lumMod val="65000"/>
                    <a:lumOff val="35000"/>
                  </a:schemeClr>
                </a:solidFill>
                <a:latin typeface="Consolas" panose="020B0609020204030204" pitchFamily="49" charset="0"/>
                <a:cs typeface="Consolas" panose="020B0609020204030204" pitchFamily="49" charset="0"/>
              </a:rPr>
              <a:t>function_name</a:t>
            </a:r>
            <a:r>
              <a:rPr lang="en-US" sz="2400" dirty="0">
                <a:solidFill>
                  <a:schemeClr val="tx1">
                    <a:lumMod val="65000"/>
                    <a:lumOff val="35000"/>
                  </a:schemeClr>
                </a:solidFill>
                <a:latin typeface="Consolas" panose="020B0609020204030204" pitchFamily="49" charset="0"/>
                <a:cs typeface="Consolas" panose="020B0609020204030204" pitchFamily="49" charset="0"/>
              </a:rPr>
              <a:t>&gt;(&lt;column(s)&gt;)</a:t>
            </a:r>
          </a:p>
          <a:p>
            <a:pPr lvl="1"/>
            <a:r>
              <a:rPr lang="en-US" sz="2400" dirty="0">
                <a:solidFill>
                  <a:schemeClr val="tx1">
                    <a:lumMod val="65000"/>
                    <a:lumOff val="35000"/>
                  </a:schemeClr>
                </a:solidFill>
                <a:latin typeface="Consolas" panose="020B0609020204030204" pitchFamily="49" charset="0"/>
                <a:cs typeface="Consolas" panose="020B0609020204030204" pitchFamily="49" charset="0"/>
              </a:rPr>
              <a:t>FROM &lt;</a:t>
            </a:r>
            <a:r>
              <a:rPr lang="en-US" sz="2400" dirty="0" err="1">
                <a:solidFill>
                  <a:schemeClr val="tx1">
                    <a:lumMod val="65000"/>
                    <a:lumOff val="35000"/>
                  </a:schemeClr>
                </a:solidFill>
                <a:latin typeface="Consolas" panose="020B0609020204030204" pitchFamily="49" charset="0"/>
                <a:cs typeface="Consolas" panose="020B0609020204030204" pitchFamily="49" charset="0"/>
              </a:rPr>
              <a:t>table_name</a:t>
            </a:r>
            <a:r>
              <a:rPr lang="en-US" sz="2400" dirty="0">
                <a:solidFill>
                  <a:schemeClr val="tx1">
                    <a:lumMod val="65000"/>
                    <a:lumOff val="35000"/>
                  </a:schemeClr>
                </a:solidFill>
                <a:latin typeface="Consolas" panose="020B0609020204030204" pitchFamily="49" charset="0"/>
                <a:cs typeface="Consolas" panose="020B0609020204030204" pitchFamily="49" charset="0"/>
              </a:rPr>
              <a:t>&gt;</a:t>
            </a:r>
          </a:p>
          <a:p>
            <a:pPr lvl="1"/>
            <a:r>
              <a:rPr lang="en-US" sz="2400" dirty="0">
                <a:solidFill>
                  <a:schemeClr val="tx1">
                    <a:lumMod val="65000"/>
                    <a:lumOff val="35000"/>
                  </a:schemeClr>
                </a:solidFill>
                <a:latin typeface="Consolas" panose="020B0609020204030204" pitchFamily="49" charset="0"/>
                <a:cs typeface="Consolas" panose="020B0609020204030204" pitchFamily="49" charset="0"/>
              </a:rPr>
              <a:t>GROUP BY &lt;column(s)&gt;;</a:t>
            </a:r>
          </a:p>
          <a:p>
            <a:endParaRPr lang="en-US" sz="2400" dirty="0">
              <a:solidFill>
                <a:schemeClr val="tx1">
                  <a:lumMod val="65000"/>
                  <a:lumOff val="35000"/>
                </a:schemeClr>
              </a:solidFill>
            </a:endParaRPr>
          </a:p>
        </p:txBody>
      </p:sp>
      <p:sp>
        <p:nvSpPr>
          <p:cNvPr id="5" name="Rectangle 4">
            <a:extLst>
              <a:ext uri="{FF2B5EF4-FFF2-40B4-BE49-F238E27FC236}">
                <a16:creationId xmlns:a16="http://schemas.microsoft.com/office/drawing/2014/main" id="{FADEA6CC-0A6B-1708-D002-33654A61FE9C}"/>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4190276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9A6C3-915C-CD48-9E38-CD398E21DA5D}"/>
              </a:ext>
            </a:extLst>
          </p:cNvPr>
          <p:cNvSpPr>
            <a:spLocks noGrp="1"/>
          </p:cNvSpPr>
          <p:nvPr>
            <p:ph type="title"/>
          </p:nvPr>
        </p:nvSpPr>
        <p:spPr/>
        <p:txBody>
          <a:bodyPr/>
          <a:lstStyle/>
          <a:p>
            <a:r>
              <a:rPr lang="en-US" dirty="0"/>
              <a:t>Counting Rows and Values</a:t>
            </a:r>
          </a:p>
        </p:txBody>
      </p:sp>
      <p:sp>
        <p:nvSpPr>
          <p:cNvPr id="3" name="Content Placeholder 2">
            <a:extLst>
              <a:ext uri="{FF2B5EF4-FFF2-40B4-BE49-F238E27FC236}">
                <a16:creationId xmlns:a16="http://schemas.microsoft.com/office/drawing/2014/main" id="{E901D53C-194E-D44F-8475-2B967C92197B}"/>
              </a:ext>
            </a:extLst>
          </p:cNvPr>
          <p:cNvSpPr>
            <a:spLocks noGrp="1"/>
          </p:cNvSpPr>
          <p:nvPr>
            <p:ph sz="half" idx="1"/>
          </p:nvPr>
        </p:nvSpPr>
        <p:spPr/>
        <p:txBody>
          <a:bodyPr>
            <a:normAutofit fontScale="92500" lnSpcReduction="20000"/>
          </a:bodyPr>
          <a:lstStyle/>
          <a:p>
            <a:r>
              <a:rPr lang="en-US" dirty="0"/>
              <a:t>The </a:t>
            </a:r>
            <a:r>
              <a:rPr lang="en-US" dirty="0">
                <a:latin typeface="Consolas" panose="020B0609020204030204" pitchFamily="49" charset="0"/>
                <a:cs typeface="Consolas" panose="020B0609020204030204" pitchFamily="49" charset="0"/>
              </a:rPr>
              <a:t>COUNT() </a:t>
            </a:r>
            <a:r>
              <a:rPr lang="en-US" dirty="0"/>
              <a:t>function will return the number of rows and perform other counting tasks.</a:t>
            </a:r>
          </a:p>
          <a:p>
            <a:pPr marL="0" indent="0">
              <a:buNone/>
            </a:pPr>
            <a:endParaRPr lang="en-US" dirty="0"/>
          </a:p>
          <a:p>
            <a:r>
              <a:rPr lang="en-US" dirty="0"/>
              <a:t>To count present values in a column, specify the column name as input.</a:t>
            </a:r>
          </a:p>
          <a:p>
            <a:pPr marL="0" indent="0">
              <a:buNone/>
            </a:pPr>
            <a:endParaRPr lang="en-US" dirty="0"/>
          </a:p>
          <a:p>
            <a:r>
              <a:rPr lang="en-US" dirty="0"/>
              <a:t>Add the DISTINCT keyword to count unique values.</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9C8EBE12-76BE-5544-A906-AC8FD67330A1}"/>
              </a:ext>
            </a:extLst>
          </p:cNvPr>
          <p:cNvSpPr>
            <a:spLocks noGrp="1"/>
          </p:cNvSpPr>
          <p:nvPr>
            <p:ph sz="half" idx="2"/>
          </p:nvPr>
        </p:nvSpPr>
        <p:spPr>
          <a:xfrm>
            <a:off x="6172199" y="1825625"/>
            <a:ext cx="5592337" cy="4351338"/>
          </a:xfrm>
        </p:spPr>
        <p:txBody>
          <a:bodyPr>
            <a:normAutofit fontScale="92500" lnSpcReduction="20000"/>
          </a:bodyPr>
          <a:lstStyle/>
          <a:p>
            <a:pPr marL="457200" lvl="1" indent="0">
              <a:buNone/>
            </a:pPr>
            <a:r>
              <a:rPr lang="en-US" dirty="0">
                <a:latin typeface="Consolas" panose="020B0609020204030204" pitchFamily="49" charset="0"/>
                <a:cs typeface="Consolas" panose="020B0609020204030204" pitchFamily="49" charset="0"/>
              </a:rPr>
              <a:t>SELECT COUNT(*)</a:t>
            </a:r>
          </a:p>
          <a:p>
            <a:pPr marL="457200" lvl="1" indent="0">
              <a:buNone/>
            </a:pPr>
            <a:r>
              <a:rPr lang="en-US" dirty="0">
                <a:latin typeface="Consolas" panose="020B0609020204030204" pitchFamily="49" charset="0"/>
                <a:cs typeface="Consolas" panose="020B0609020204030204" pitchFamily="49" charset="0"/>
              </a:rPr>
              <a:t>FROM </a:t>
            </a:r>
            <a:r>
              <a:rPr lang="en-US" dirty="0" err="1">
                <a:latin typeface="Consolas" panose="020B0609020204030204" pitchFamily="49" charset="0"/>
                <a:cs typeface="Consolas" panose="020B0609020204030204" pitchFamily="49" charset="0"/>
              </a:rPr>
              <a:t>myTable</a:t>
            </a:r>
            <a:r>
              <a:rPr lang="en-US" dirty="0">
                <a:latin typeface="Consolas" panose="020B0609020204030204" pitchFamily="49" charset="0"/>
                <a:cs typeface="Consolas" panose="020B0609020204030204" pitchFamily="49" charset="0"/>
              </a:rPr>
              <a:t>;</a:t>
            </a:r>
          </a:p>
          <a:p>
            <a:pPr marL="457200" lvl="1" indent="0">
              <a:buNone/>
            </a:pPr>
            <a:endParaRPr lang="en-US" dirty="0">
              <a:latin typeface="Consolas" panose="020B0609020204030204" pitchFamily="49" charset="0"/>
              <a:cs typeface="Consolas" panose="020B0609020204030204" pitchFamily="49" charset="0"/>
            </a:endParaRPr>
          </a:p>
          <a:p>
            <a:pPr marL="457200" lvl="1" indent="0">
              <a:buNone/>
            </a:pPr>
            <a:endParaRPr lang="en-US" dirty="0">
              <a:latin typeface="Consolas" panose="020B0609020204030204" pitchFamily="49" charset="0"/>
              <a:cs typeface="Consolas" panose="020B0609020204030204" pitchFamily="49" charset="0"/>
            </a:endParaRPr>
          </a:p>
          <a:p>
            <a:pPr marL="457200" lvl="1" indent="0">
              <a:buNone/>
            </a:pPr>
            <a:endParaRPr lang="en-US" dirty="0">
              <a:latin typeface="Consolas" panose="020B0609020204030204" pitchFamily="49" charset="0"/>
              <a:cs typeface="Consolas" panose="020B0609020204030204" pitchFamily="49" charset="0"/>
            </a:endParaRPr>
          </a:p>
          <a:p>
            <a:pPr marL="457200" lvl="1" indent="0">
              <a:buNone/>
            </a:pPr>
            <a:r>
              <a:rPr lang="en-US" dirty="0">
                <a:latin typeface="Consolas" panose="020B0609020204030204" pitchFamily="49" charset="0"/>
                <a:cs typeface="Consolas" panose="020B0609020204030204" pitchFamily="49" charset="0"/>
              </a:rPr>
              <a:t>SELECT COUNT(source)</a:t>
            </a:r>
          </a:p>
          <a:p>
            <a:pPr marL="457200" lvl="1" indent="0">
              <a:buNone/>
            </a:pPr>
            <a:r>
              <a:rPr lang="en-US" dirty="0">
                <a:latin typeface="Consolas" panose="020B0609020204030204" pitchFamily="49" charset="0"/>
                <a:cs typeface="Consolas" panose="020B0609020204030204" pitchFamily="49" charset="0"/>
              </a:rPr>
              <a:t>FROM </a:t>
            </a:r>
            <a:r>
              <a:rPr lang="en-US" dirty="0" err="1">
                <a:latin typeface="Consolas" panose="020B0609020204030204" pitchFamily="49" charset="0"/>
                <a:cs typeface="Consolas" panose="020B0609020204030204" pitchFamily="49" charset="0"/>
              </a:rPr>
              <a:t>myTable</a:t>
            </a:r>
            <a:r>
              <a:rPr lang="en-US" dirty="0">
                <a:latin typeface="Consolas" panose="020B0609020204030204" pitchFamily="49" charset="0"/>
                <a:cs typeface="Consolas" panose="020B0609020204030204" pitchFamily="49" charset="0"/>
              </a:rPr>
              <a:t>;</a:t>
            </a:r>
          </a:p>
          <a:p>
            <a:pPr marL="457200" lvl="1" indent="0">
              <a:buNone/>
            </a:pPr>
            <a:endParaRPr lang="en-US" dirty="0">
              <a:latin typeface="Consolas" panose="020B0609020204030204" pitchFamily="49" charset="0"/>
              <a:cs typeface="Consolas" panose="020B0609020204030204" pitchFamily="49" charset="0"/>
            </a:endParaRPr>
          </a:p>
          <a:p>
            <a:pPr marL="457200" lvl="1" indent="0">
              <a:buNone/>
            </a:pPr>
            <a:endParaRPr lang="en-US" dirty="0">
              <a:latin typeface="Consolas" panose="020B0609020204030204" pitchFamily="49" charset="0"/>
              <a:cs typeface="Consolas" panose="020B0609020204030204" pitchFamily="49" charset="0"/>
            </a:endParaRPr>
          </a:p>
          <a:p>
            <a:pPr marL="457200" lvl="1" indent="0">
              <a:buNone/>
            </a:pPr>
            <a:r>
              <a:rPr lang="en-US" dirty="0">
                <a:latin typeface="Consolas" panose="020B0609020204030204" pitchFamily="49" charset="0"/>
                <a:cs typeface="Consolas" panose="020B0609020204030204" pitchFamily="49" charset="0"/>
              </a:rPr>
              <a:t>SELECT COUNT(DISTINCT source)</a:t>
            </a:r>
          </a:p>
          <a:p>
            <a:pPr marL="457200" lvl="1" indent="0">
              <a:buNone/>
            </a:pPr>
            <a:r>
              <a:rPr lang="en-US" dirty="0">
                <a:latin typeface="Consolas" panose="020B0609020204030204" pitchFamily="49" charset="0"/>
                <a:cs typeface="Consolas" panose="020B0609020204030204" pitchFamily="49" charset="0"/>
              </a:rPr>
              <a:t>FROM </a:t>
            </a:r>
            <a:r>
              <a:rPr lang="en-US" dirty="0" err="1">
                <a:latin typeface="Consolas" panose="020B0609020204030204" pitchFamily="49" charset="0"/>
                <a:cs typeface="Consolas" panose="020B0609020204030204" pitchFamily="49" charset="0"/>
              </a:rPr>
              <a:t>myTable</a:t>
            </a:r>
            <a:r>
              <a:rPr lang="en-US" dirty="0">
                <a:latin typeface="Consolas" panose="020B0609020204030204" pitchFamily="49" charset="0"/>
                <a:cs typeface="Consolas" panose="020B0609020204030204" pitchFamily="49" charset="0"/>
              </a:rPr>
              <a:t>;</a:t>
            </a:r>
          </a:p>
          <a:p>
            <a:pPr marL="457200" lvl="1" indent="0">
              <a:buNone/>
            </a:pPr>
            <a:endParaRPr lang="en-US" dirty="0">
              <a:latin typeface="Consolas" panose="020B0609020204030204" pitchFamily="49" charset="0"/>
              <a:cs typeface="Consolas" panose="020B0609020204030204" pitchFamily="49" charset="0"/>
            </a:endParaRPr>
          </a:p>
          <a:p>
            <a:pPr marL="0" indent="0">
              <a:buNone/>
            </a:pPr>
            <a:endParaRPr lang="en-US" dirty="0"/>
          </a:p>
        </p:txBody>
      </p:sp>
      <p:sp>
        <p:nvSpPr>
          <p:cNvPr id="5" name="Rectangle 4">
            <a:extLst>
              <a:ext uri="{FF2B5EF4-FFF2-40B4-BE49-F238E27FC236}">
                <a16:creationId xmlns:a16="http://schemas.microsoft.com/office/drawing/2014/main" id="{0433B0E4-D511-25B1-8300-2CCFEBBD13E4}"/>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263653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4AD15-2572-9B45-9BE2-77E7504F7701}"/>
              </a:ext>
            </a:extLst>
          </p:cNvPr>
          <p:cNvSpPr>
            <a:spLocks noGrp="1"/>
          </p:cNvSpPr>
          <p:nvPr>
            <p:ph type="title"/>
          </p:nvPr>
        </p:nvSpPr>
        <p:spPr/>
        <p:txBody>
          <a:bodyPr/>
          <a:lstStyle/>
          <a:p>
            <a:r>
              <a:rPr lang="en-US" dirty="0"/>
              <a:t>Aggregate Functions</a:t>
            </a:r>
          </a:p>
        </p:txBody>
      </p:sp>
      <p:sp>
        <p:nvSpPr>
          <p:cNvPr id="3" name="Content Placeholder 2">
            <a:extLst>
              <a:ext uri="{FF2B5EF4-FFF2-40B4-BE49-F238E27FC236}">
                <a16:creationId xmlns:a16="http://schemas.microsoft.com/office/drawing/2014/main" id="{01F681B7-8DD7-A948-BD06-89E5824D22B1}"/>
              </a:ext>
            </a:extLst>
          </p:cNvPr>
          <p:cNvSpPr>
            <a:spLocks noGrp="1"/>
          </p:cNvSpPr>
          <p:nvPr>
            <p:ph sz="half" idx="1"/>
          </p:nvPr>
        </p:nvSpPr>
        <p:spPr/>
        <p:txBody>
          <a:bodyPr>
            <a:normAutofit fontScale="92500" lnSpcReduction="20000"/>
          </a:bodyPr>
          <a:lstStyle/>
          <a:p>
            <a:r>
              <a:rPr lang="en-US" dirty="0">
                <a:latin typeface="Consolas" panose="020B0609020204030204" pitchFamily="49" charset="0"/>
                <a:cs typeface="Consolas" panose="020B0609020204030204" pitchFamily="49" charset="0"/>
              </a:rPr>
              <a:t>MIN() </a:t>
            </a:r>
            <a:r>
              <a:rPr lang="en-US" dirty="0"/>
              <a:t>returns the smallest value in the given column.</a:t>
            </a:r>
          </a:p>
          <a:p>
            <a:endParaRPr lang="en-US" dirty="0"/>
          </a:p>
          <a:p>
            <a:r>
              <a:rPr lang="en-US" dirty="0">
                <a:latin typeface="Consolas" panose="020B0609020204030204" pitchFamily="49" charset="0"/>
                <a:cs typeface="Consolas" panose="020B0609020204030204" pitchFamily="49" charset="0"/>
              </a:rPr>
              <a:t>MAX() </a:t>
            </a:r>
            <a:r>
              <a:rPr lang="en-US" dirty="0"/>
              <a:t>returns the largest value in the given column.</a:t>
            </a:r>
          </a:p>
          <a:p>
            <a:pPr marL="0" indent="0">
              <a:buNone/>
            </a:pPr>
            <a:endParaRPr lang="en-US" dirty="0"/>
          </a:p>
          <a:p>
            <a:r>
              <a:rPr lang="en-US" dirty="0"/>
              <a:t>These aggregates only consider non-null values. </a:t>
            </a:r>
          </a:p>
          <a:p>
            <a:pPr marL="0" indent="0">
              <a:buNone/>
            </a:pPr>
            <a:endParaRPr lang="en-US" dirty="0"/>
          </a:p>
        </p:txBody>
      </p:sp>
      <p:sp>
        <p:nvSpPr>
          <p:cNvPr id="4" name="Content Placeholder 3">
            <a:extLst>
              <a:ext uri="{FF2B5EF4-FFF2-40B4-BE49-F238E27FC236}">
                <a16:creationId xmlns:a16="http://schemas.microsoft.com/office/drawing/2014/main" id="{2D54E152-D8E0-DB40-A073-F062095C3EC8}"/>
              </a:ext>
            </a:extLst>
          </p:cNvPr>
          <p:cNvSpPr>
            <a:spLocks noGrp="1"/>
          </p:cNvSpPr>
          <p:nvPr>
            <p:ph sz="half" idx="2"/>
          </p:nvPr>
        </p:nvSpPr>
        <p:spPr>
          <a:xfrm>
            <a:off x="6172200" y="1825626"/>
            <a:ext cx="5651938" cy="3740288"/>
          </a:xfrm>
        </p:spPr>
        <p:txBody>
          <a:bodyPr>
            <a:normAutofit fontScale="92500" lnSpcReduction="20000"/>
          </a:bodyPr>
          <a:lstStyle/>
          <a:p>
            <a:pPr marL="457200" lvl="1" indent="0">
              <a:buNone/>
            </a:pPr>
            <a:r>
              <a:rPr lang="en-US" dirty="0">
                <a:latin typeface="Consolas" panose="020B0609020204030204" pitchFamily="49" charset="0"/>
                <a:cs typeface="Consolas" panose="020B0609020204030204" pitchFamily="49" charset="0"/>
              </a:rPr>
              <a:t>SELECT MIN(price),     </a:t>
            </a:r>
          </a:p>
          <a:p>
            <a:pPr marL="457200" lvl="1" indent="0">
              <a:buNone/>
            </a:pPr>
            <a:r>
              <a:rPr lang="en-US" dirty="0">
                <a:latin typeface="Consolas" panose="020B0609020204030204" pitchFamily="49" charset="0"/>
                <a:cs typeface="Consolas" panose="020B0609020204030204" pitchFamily="49" charset="0"/>
              </a:rPr>
              <a:t>       MAX(price)</a:t>
            </a:r>
          </a:p>
          <a:p>
            <a:pPr marL="457200" lvl="1" indent="0">
              <a:buNone/>
            </a:pPr>
            <a:r>
              <a:rPr lang="en-US" dirty="0">
                <a:latin typeface="Consolas" panose="020B0609020204030204" pitchFamily="49" charset="0"/>
                <a:cs typeface="Consolas" panose="020B0609020204030204" pitchFamily="49" charset="0"/>
              </a:rPr>
              <a:t>FROM </a:t>
            </a:r>
            <a:r>
              <a:rPr lang="en-US" dirty="0" err="1">
                <a:latin typeface="Consolas" panose="020B0609020204030204" pitchFamily="49" charset="0"/>
                <a:cs typeface="Consolas" panose="020B0609020204030204" pitchFamily="49" charset="0"/>
              </a:rPr>
              <a:t>myTable</a:t>
            </a:r>
            <a:r>
              <a:rPr lang="en-US" dirty="0">
                <a:latin typeface="Consolas" panose="020B0609020204030204" pitchFamily="49" charset="0"/>
                <a:cs typeface="Consolas" panose="020B0609020204030204" pitchFamily="49" charset="0"/>
              </a:rPr>
              <a:t>;</a:t>
            </a:r>
          </a:p>
          <a:p>
            <a:pPr marL="457200" lvl="1" indent="0">
              <a:buNone/>
            </a:pPr>
            <a:endParaRPr lang="en-US" dirty="0">
              <a:latin typeface="Consolas" panose="020B0609020204030204" pitchFamily="49" charset="0"/>
              <a:cs typeface="Consolas" panose="020B0609020204030204" pitchFamily="49" charset="0"/>
            </a:endParaRPr>
          </a:p>
          <a:p>
            <a:pPr marL="457200" lvl="1" indent="0">
              <a:buNone/>
            </a:pPr>
            <a:endParaRPr lang="en-US" dirty="0">
              <a:latin typeface="Consolas" panose="020B0609020204030204" pitchFamily="49" charset="0"/>
              <a:cs typeface="Consolas" panose="020B0609020204030204" pitchFamily="49" charset="0"/>
            </a:endParaRPr>
          </a:p>
          <a:p>
            <a:pPr marL="457200" lvl="1" indent="0">
              <a:buNone/>
            </a:pPr>
            <a:endParaRPr lang="en-US" dirty="0">
              <a:latin typeface="Consolas" panose="020B0609020204030204" pitchFamily="49" charset="0"/>
              <a:cs typeface="Consolas" panose="020B0609020204030204" pitchFamily="49" charset="0"/>
            </a:endParaRPr>
          </a:p>
          <a:p>
            <a:pPr marL="457200" lvl="1" indent="0">
              <a:buNone/>
            </a:pPr>
            <a:endParaRPr lang="en-US" dirty="0">
              <a:latin typeface="Consolas" panose="020B0609020204030204" pitchFamily="49" charset="0"/>
              <a:cs typeface="Consolas" panose="020B0609020204030204" pitchFamily="49" charset="0"/>
            </a:endParaRPr>
          </a:p>
          <a:p>
            <a:pPr marL="457200" lvl="1" indent="0">
              <a:buNone/>
            </a:pPr>
            <a:r>
              <a:rPr lang="en-US" dirty="0">
                <a:latin typeface="Consolas" panose="020B0609020204030204" pitchFamily="49" charset="0"/>
                <a:cs typeface="Consolas" panose="020B0609020204030204" pitchFamily="49" charset="0"/>
              </a:rPr>
              <a:t>SELECT month, </a:t>
            </a:r>
          </a:p>
          <a:p>
            <a:pPr marL="457200" lvl="1" indent="0">
              <a:buNone/>
            </a:pPr>
            <a:r>
              <a:rPr lang="en-US" dirty="0">
                <a:latin typeface="Consolas" panose="020B0609020204030204" pitchFamily="49" charset="0"/>
                <a:cs typeface="Consolas" panose="020B0609020204030204" pitchFamily="49" charset="0"/>
              </a:rPr>
              <a:t>       AVG(temp) as </a:t>
            </a:r>
            <a:r>
              <a:rPr lang="en-US" dirty="0" err="1">
                <a:latin typeface="Consolas" panose="020B0609020204030204" pitchFamily="49" charset="0"/>
                <a:cs typeface="Consolas" panose="020B0609020204030204" pitchFamily="49" charset="0"/>
              </a:rPr>
              <a:t>avg_temp</a:t>
            </a:r>
            <a:r>
              <a:rPr lang="en-US" dirty="0">
                <a:latin typeface="Consolas" panose="020B0609020204030204" pitchFamily="49" charset="0"/>
                <a:cs typeface="Consolas" panose="020B0609020204030204" pitchFamily="49" charset="0"/>
              </a:rPr>
              <a:t> </a:t>
            </a:r>
          </a:p>
          <a:p>
            <a:pPr marL="457200" lvl="1" indent="0">
              <a:buNone/>
            </a:pPr>
            <a:r>
              <a:rPr lang="en-US" dirty="0">
                <a:latin typeface="Consolas" panose="020B0609020204030204" pitchFamily="49" charset="0"/>
                <a:cs typeface="Consolas" panose="020B0609020204030204" pitchFamily="49" charset="0"/>
              </a:rPr>
              <a:t>FROM </a:t>
            </a:r>
            <a:r>
              <a:rPr lang="en-US" dirty="0" err="1">
                <a:latin typeface="Consolas" panose="020B0609020204030204" pitchFamily="49" charset="0"/>
                <a:cs typeface="Consolas" panose="020B0609020204030204" pitchFamily="49" charset="0"/>
              </a:rPr>
              <a:t>station_data</a:t>
            </a:r>
            <a:r>
              <a:rPr lang="en-US" dirty="0">
                <a:latin typeface="Consolas" panose="020B0609020204030204" pitchFamily="49" charset="0"/>
                <a:cs typeface="Consolas" panose="020B0609020204030204" pitchFamily="49" charset="0"/>
              </a:rPr>
              <a:t> </a:t>
            </a:r>
          </a:p>
          <a:p>
            <a:pPr marL="457200" lvl="1" indent="0">
              <a:buNone/>
            </a:pPr>
            <a:r>
              <a:rPr lang="en-US" dirty="0">
                <a:latin typeface="Consolas" panose="020B0609020204030204" pitchFamily="49" charset="0"/>
                <a:cs typeface="Consolas" panose="020B0609020204030204" pitchFamily="49" charset="0"/>
              </a:rPr>
              <a:t>WHERE year &gt;= 2000 </a:t>
            </a:r>
          </a:p>
          <a:p>
            <a:pPr marL="457200" lvl="1" indent="0">
              <a:buNone/>
            </a:pPr>
            <a:r>
              <a:rPr lang="en-US" dirty="0">
                <a:latin typeface="Consolas" panose="020B0609020204030204" pitchFamily="49" charset="0"/>
                <a:cs typeface="Consolas" panose="020B0609020204030204" pitchFamily="49" charset="0"/>
              </a:rPr>
              <a:t>GROUP BY month;</a:t>
            </a:r>
          </a:p>
          <a:p>
            <a:pPr marL="0" indent="0">
              <a:buNone/>
            </a:pPr>
            <a:endParaRPr lang="en-US" dirty="0"/>
          </a:p>
        </p:txBody>
      </p:sp>
      <p:sp>
        <p:nvSpPr>
          <p:cNvPr id="5" name="Rectangle 4">
            <a:extLst>
              <a:ext uri="{FF2B5EF4-FFF2-40B4-BE49-F238E27FC236}">
                <a16:creationId xmlns:a16="http://schemas.microsoft.com/office/drawing/2014/main" id="{3BA5F3E5-7F81-C8C9-4D0B-5CCEE00833A4}"/>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358222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63DB7-DC40-1841-A83A-7C1CB6BA39CB}"/>
              </a:ext>
            </a:extLst>
          </p:cNvPr>
          <p:cNvSpPr>
            <a:spLocks noGrp="1"/>
          </p:cNvSpPr>
          <p:nvPr>
            <p:ph type="title"/>
          </p:nvPr>
        </p:nvSpPr>
        <p:spPr/>
        <p:txBody>
          <a:bodyPr/>
          <a:lstStyle/>
          <a:p>
            <a:r>
              <a:rPr lang="en-US" dirty="0"/>
              <a:t>Using  </a:t>
            </a:r>
            <a:r>
              <a:rPr lang="en-US" dirty="0">
                <a:cs typeface="Consolas" panose="020B0609020204030204" pitchFamily="49" charset="0"/>
              </a:rPr>
              <a:t>GROUP BY</a:t>
            </a:r>
            <a:endParaRPr lang="en-US" dirty="0"/>
          </a:p>
        </p:txBody>
      </p:sp>
      <p:sp>
        <p:nvSpPr>
          <p:cNvPr id="3" name="Content Placeholder 2">
            <a:extLst>
              <a:ext uri="{FF2B5EF4-FFF2-40B4-BE49-F238E27FC236}">
                <a16:creationId xmlns:a16="http://schemas.microsoft.com/office/drawing/2014/main" id="{067658B4-9DFF-3F4F-A578-7538A5B4A496}"/>
              </a:ext>
            </a:extLst>
          </p:cNvPr>
          <p:cNvSpPr>
            <a:spLocks noGrp="1"/>
          </p:cNvSpPr>
          <p:nvPr>
            <p:ph idx="1"/>
          </p:nvPr>
        </p:nvSpPr>
        <p:spPr/>
        <p:txBody>
          <a:bodyPr>
            <a:normAutofit/>
          </a:bodyPr>
          <a:lstStyle/>
          <a:p>
            <a:pPr marL="0" indent="0">
              <a:buNone/>
            </a:pPr>
            <a:r>
              <a:rPr lang="en-US" dirty="0"/>
              <a:t>Group results according to the values in one or more columns with  </a:t>
            </a:r>
            <a:r>
              <a:rPr lang="en-US" dirty="0">
                <a:latin typeface="Consolas" panose="020B0609020204030204" pitchFamily="49" charset="0"/>
                <a:cs typeface="Consolas" panose="020B0609020204030204" pitchFamily="49" charset="0"/>
              </a:rPr>
              <a:t>GROUP BY.</a:t>
            </a:r>
          </a:p>
          <a:p>
            <a:pPr lvl="1">
              <a:buFont typeface="Courier New" panose="02070309020205020404" pitchFamily="49" charset="0"/>
              <a:buChar char="o"/>
            </a:pPr>
            <a:r>
              <a:rPr lang="en-US" dirty="0">
                <a:cs typeface="Consolas" panose="020B0609020204030204" pitchFamily="49" charset="0"/>
              </a:rPr>
              <a:t>Must use </a:t>
            </a:r>
            <a:r>
              <a:rPr lang="en-US" dirty="0">
                <a:latin typeface="Consolas" panose="020B0609020204030204" pitchFamily="49" charset="0"/>
                <a:cs typeface="Consolas" panose="020B0609020204030204" pitchFamily="49" charset="0"/>
              </a:rPr>
              <a:t>GROUP BY w</a:t>
            </a:r>
            <a:r>
              <a:rPr lang="en-US" dirty="0">
                <a:cs typeface="Consolas" panose="020B0609020204030204" pitchFamily="49" charset="0"/>
              </a:rPr>
              <a:t>hen individual columns are included with aggregate functions in the </a:t>
            </a:r>
            <a:r>
              <a:rPr lang="en-US" dirty="0">
                <a:latin typeface="Consolas" panose="020B0609020204030204" pitchFamily="49" charset="0"/>
                <a:cs typeface="Consolas" panose="020B0609020204030204" pitchFamily="49" charset="0"/>
              </a:rPr>
              <a:t>SELECT</a:t>
            </a:r>
            <a:r>
              <a:rPr lang="en-US" dirty="0">
                <a:cs typeface="Consolas" panose="020B0609020204030204" pitchFamily="49" charset="0"/>
              </a:rPr>
              <a:t> clause.</a:t>
            </a:r>
          </a:p>
          <a:p>
            <a:pPr marL="0" indent="0">
              <a:buNone/>
            </a:pPr>
            <a:endParaRPr lang="en-US" dirty="0">
              <a:cs typeface="Consolas" panose="020B0609020204030204" pitchFamily="49" charset="0"/>
            </a:endParaRPr>
          </a:p>
          <a:p>
            <a:endParaRPr lang="en-US" dirty="0">
              <a:cs typeface="Consolas" panose="020B0609020204030204" pitchFamily="49" charset="0"/>
            </a:endParaRPr>
          </a:p>
        </p:txBody>
      </p:sp>
      <p:sp>
        <p:nvSpPr>
          <p:cNvPr id="4" name="Content Placeholder 3">
            <a:extLst>
              <a:ext uri="{FF2B5EF4-FFF2-40B4-BE49-F238E27FC236}">
                <a16:creationId xmlns:a16="http://schemas.microsoft.com/office/drawing/2014/main" id="{6C185C95-6629-1645-A8AF-04985F8A1017}"/>
              </a:ext>
            </a:extLst>
          </p:cNvPr>
          <p:cNvSpPr>
            <a:spLocks noGrp="1"/>
          </p:cNvSpPr>
          <p:nvPr>
            <p:ph sz="half" idx="4294967295"/>
          </p:nvPr>
        </p:nvSpPr>
        <p:spPr>
          <a:xfrm>
            <a:off x="3710608" y="4047849"/>
            <a:ext cx="4770783" cy="1451804"/>
          </a:xfrm>
        </p:spPr>
        <p:txBody>
          <a:bodyPr>
            <a:normAutofit/>
          </a:bodyPr>
          <a:lstStyle/>
          <a:p>
            <a:pPr marL="457200" lvl="1" indent="0">
              <a:buNone/>
            </a:pPr>
            <a:r>
              <a:rPr lang="en-US" dirty="0">
                <a:latin typeface="Consolas" panose="020B0609020204030204" pitchFamily="49" charset="0"/>
                <a:cs typeface="Consolas" panose="020B0609020204030204" pitchFamily="49" charset="0"/>
              </a:rPr>
              <a:t>SELECT source, COUNT(*)</a:t>
            </a:r>
          </a:p>
          <a:p>
            <a:pPr marL="457200" lvl="1" indent="0">
              <a:buNone/>
            </a:pPr>
            <a:r>
              <a:rPr lang="en-US" dirty="0">
                <a:latin typeface="Consolas" panose="020B0609020204030204" pitchFamily="49" charset="0"/>
                <a:cs typeface="Consolas" panose="020B0609020204030204" pitchFamily="49" charset="0"/>
              </a:rPr>
              <a:t>FROM </a:t>
            </a:r>
            <a:r>
              <a:rPr lang="en-US" dirty="0" err="1">
                <a:latin typeface="Consolas" panose="020B0609020204030204" pitchFamily="49" charset="0"/>
                <a:cs typeface="Consolas" panose="020B0609020204030204" pitchFamily="49" charset="0"/>
              </a:rPr>
              <a:t>myTable</a:t>
            </a:r>
            <a:endParaRPr lang="en-US" dirty="0">
              <a:latin typeface="Consolas" panose="020B0609020204030204" pitchFamily="49" charset="0"/>
              <a:cs typeface="Consolas" panose="020B0609020204030204" pitchFamily="49" charset="0"/>
            </a:endParaRPr>
          </a:p>
          <a:p>
            <a:pPr marL="457200" lvl="1" indent="0">
              <a:buNone/>
            </a:pPr>
            <a:r>
              <a:rPr lang="en-US" dirty="0">
                <a:latin typeface="Consolas" panose="020B0609020204030204" pitchFamily="49" charset="0"/>
                <a:cs typeface="Consolas" panose="020B0609020204030204" pitchFamily="49" charset="0"/>
              </a:rPr>
              <a:t>GROUP BY source;</a:t>
            </a:r>
          </a:p>
          <a:p>
            <a:pPr marL="0" indent="0">
              <a:buNone/>
            </a:pPr>
            <a:endParaRPr lang="en-US" dirty="0"/>
          </a:p>
        </p:txBody>
      </p:sp>
      <p:sp>
        <p:nvSpPr>
          <p:cNvPr id="5" name="Rectangle 4">
            <a:extLst>
              <a:ext uri="{FF2B5EF4-FFF2-40B4-BE49-F238E27FC236}">
                <a16:creationId xmlns:a16="http://schemas.microsoft.com/office/drawing/2014/main" id="{346D0634-307F-C0BE-18F0-5E8250451DE2}"/>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3165204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2B41-F189-794F-8E8E-BC096B4F1F98}"/>
              </a:ext>
            </a:extLst>
          </p:cNvPr>
          <p:cNvSpPr>
            <a:spLocks noGrp="1"/>
          </p:cNvSpPr>
          <p:nvPr>
            <p:ph type="title"/>
          </p:nvPr>
        </p:nvSpPr>
        <p:spPr/>
        <p:txBody>
          <a:bodyPr>
            <a:normAutofit/>
          </a:bodyPr>
          <a:lstStyle/>
          <a:p>
            <a:r>
              <a:rPr lang="en-US" dirty="0">
                <a:latin typeface="Consolas" panose="020B0609020204030204" pitchFamily="49" charset="0"/>
                <a:cs typeface="Consolas" panose="020B0609020204030204" pitchFamily="49" charset="0"/>
              </a:rPr>
              <a:t>HAVING</a:t>
            </a:r>
          </a:p>
        </p:txBody>
      </p:sp>
      <p:sp>
        <p:nvSpPr>
          <p:cNvPr id="3" name="Content Placeholder 2">
            <a:extLst>
              <a:ext uri="{FF2B5EF4-FFF2-40B4-BE49-F238E27FC236}">
                <a16:creationId xmlns:a16="http://schemas.microsoft.com/office/drawing/2014/main" id="{58E0E156-501C-8643-B5D0-432B933228AD}"/>
              </a:ext>
            </a:extLst>
          </p:cNvPr>
          <p:cNvSpPr>
            <a:spLocks noGrp="1"/>
          </p:cNvSpPr>
          <p:nvPr>
            <p:ph sz="half" idx="1"/>
          </p:nvPr>
        </p:nvSpPr>
        <p:spPr/>
        <p:txBody>
          <a:bodyPr>
            <a:normAutofit/>
          </a:bodyPr>
          <a:lstStyle/>
          <a:p>
            <a:pPr marL="0" indent="0">
              <a:buNone/>
            </a:pPr>
            <a:r>
              <a:rPr lang="en-US" dirty="0"/>
              <a:t>The WHERE clause filters at the row level – it does not work at the aggregate level.</a:t>
            </a:r>
          </a:p>
          <a:p>
            <a:pPr>
              <a:buFont typeface="Symbol" pitchFamily="2" charset="2"/>
              <a:buChar char="Þ"/>
            </a:pPr>
            <a:r>
              <a:rPr lang="en-US" dirty="0"/>
              <a:t>To filter results of an aggregate value, use the </a:t>
            </a:r>
            <a:r>
              <a:rPr lang="en-US" dirty="0">
                <a:cs typeface="Consolas" panose="020B0609020204030204" pitchFamily="49" charset="0"/>
              </a:rPr>
              <a:t>HAVING</a:t>
            </a:r>
            <a:r>
              <a:rPr lang="en-US" dirty="0"/>
              <a:t> clause.</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7EA21942-CB8B-804B-A469-8750C4081E13}"/>
              </a:ext>
            </a:extLst>
          </p:cNvPr>
          <p:cNvSpPr>
            <a:spLocks noGrp="1"/>
          </p:cNvSpPr>
          <p:nvPr>
            <p:ph sz="half" idx="2"/>
          </p:nvPr>
        </p:nvSpPr>
        <p:spPr>
          <a:xfrm>
            <a:off x="5623034" y="1825626"/>
            <a:ext cx="6148552" cy="3740288"/>
          </a:xfrm>
        </p:spPr>
        <p:txBody>
          <a:bodyPr>
            <a:normAutofit/>
          </a:bodyPr>
          <a:lstStyle/>
          <a:p>
            <a:pPr marL="457200" lvl="1" indent="0">
              <a:buNone/>
            </a:pPr>
            <a:r>
              <a:rPr lang="en-US" sz="1600" dirty="0">
                <a:latin typeface="Consolas" panose="020B0609020204030204" pitchFamily="49" charset="0"/>
                <a:cs typeface="Consolas" panose="020B0609020204030204" pitchFamily="49" charset="0"/>
              </a:rPr>
              <a:t>SELECT year,     </a:t>
            </a:r>
          </a:p>
          <a:p>
            <a:pPr marL="457200" lvl="1" indent="0">
              <a:buNone/>
            </a:pPr>
            <a:r>
              <a:rPr lang="en-US" sz="1600" dirty="0">
                <a:latin typeface="Consolas" panose="020B0609020204030204" pitchFamily="49" charset="0"/>
                <a:cs typeface="Consolas" panose="020B0609020204030204" pitchFamily="49" charset="0"/>
              </a:rPr>
              <a:t>       SUM(precipitation) as </a:t>
            </a:r>
            <a:r>
              <a:rPr lang="en-US" sz="1600" dirty="0" err="1">
                <a:latin typeface="Consolas" panose="020B0609020204030204" pitchFamily="49" charset="0"/>
                <a:cs typeface="Consolas" panose="020B0609020204030204" pitchFamily="49" charset="0"/>
              </a:rPr>
              <a:t>total_precipitation</a:t>
            </a:r>
            <a:r>
              <a:rPr lang="en-US" sz="1600" dirty="0">
                <a:latin typeface="Consolas" panose="020B0609020204030204" pitchFamily="49" charset="0"/>
                <a:cs typeface="Consolas" panose="020B0609020204030204" pitchFamily="49" charset="0"/>
              </a:rPr>
              <a:t> </a:t>
            </a:r>
          </a:p>
          <a:p>
            <a:pPr marL="457200" lvl="1" indent="0">
              <a:buNone/>
            </a:pPr>
            <a:r>
              <a:rPr lang="en-US" sz="1600" dirty="0">
                <a:latin typeface="Consolas" panose="020B0609020204030204" pitchFamily="49" charset="0"/>
                <a:cs typeface="Consolas" panose="020B0609020204030204" pitchFamily="49" charset="0"/>
              </a:rPr>
              <a:t>FROM </a:t>
            </a:r>
            <a:r>
              <a:rPr lang="en-US" sz="1600" dirty="0" err="1">
                <a:latin typeface="Consolas" panose="020B0609020204030204" pitchFamily="49" charset="0"/>
                <a:cs typeface="Consolas" panose="020B0609020204030204" pitchFamily="49" charset="0"/>
              </a:rPr>
              <a:t>station_data</a:t>
            </a:r>
            <a:r>
              <a:rPr lang="en-US" sz="1600" dirty="0">
                <a:latin typeface="Consolas" panose="020B0609020204030204" pitchFamily="49" charset="0"/>
                <a:cs typeface="Consolas" panose="020B0609020204030204" pitchFamily="49" charset="0"/>
              </a:rPr>
              <a:t> </a:t>
            </a:r>
          </a:p>
          <a:p>
            <a:pPr marL="457200" lvl="1" indent="0">
              <a:buNone/>
            </a:pPr>
            <a:r>
              <a:rPr lang="en-US" sz="1600" dirty="0">
                <a:latin typeface="Consolas" panose="020B0609020204030204" pitchFamily="49" charset="0"/>
                <a:cs typeface="Consolas" panose="020B0609020204030204" pitchFamily="49" charset="0"/>
              </a:rPr>
              <a:t>WHERE </a:t>
            </a:r>
            <a:r>
              <a:rPr lang="en-US" sz="1600" dirty="0" err="1">
                <a:latin typeface="Consolas" panose="020B0609020204030204" pitchFamily="49" charset="0"/>
                <a:cs typeface="Consolas" panose="020B0609020204030204" pitchFamily="49" charset="0"/>
              </a:rPr>
              <a:t>total_precipitation</a:t>
            </a:r>
            <a:r>
              <a:rPr lang="en-US" sz="1600" dirty="0">
                <a:latin typeface="Consolas" panose="020B0609020204030204" pitchFamily="49" charset="0"/>
                <a:cs typeface="Consolas" panose="020B0609020204030204" pitchFamily="49" charset="0"/>
              </a:rPr>
              <a:t> &gt; 30 </a:t>
            </a:r>
          </a:p>
          <a:p>
            <a:pPr marL="457200" lvl="1" indent="0">
              <a:buNone/>
            </a:pPr>
            <a:r>
              <a:rPr lang="en-US" sz="1600" dirty="0">
                <a:latin typeface="Consolas" panose="020B0609020204030204" pitchFamily="49" charset="0"/>
                <a:cs typeface="Consolas" panose="020B0609020204030204" pitchFamily="49" charset="0"/>
              </a:rPr>
              <a:t>GROUP BY year;</a:t>
            </a:r>
          </a:p>
          <a:p>
            <a:pPr marL="457200" lvl="1" indent="0">
              <a:buNone/>
            </a:pPr>
            <a:endParaRPr lang="en-US" sz="1600" dirty="0">
              <a:latin typeface="Consolas" panose="020B0609020204030204" pitchFamily="49" charset="0"/>
              <a:cs typeface="Consolas" panose="020B0609020204030204" pitchFamily="49" charset="0"/>
            </a:endParaRPr>
          </a:p>
          <a:p>
            <a:pPr marL="457200" lvl="1" indent="0">
              <a:buNone/>
            </a:pPr>
            <a:endParaRPr lang="en-US" sz="1600" dirty="0">
              <a:latin typeface="Consolas" panose="020B0609020204030204" pitchFamily="49" charset="0"/>
              <a:cs typeface="Consolas" panose="020B0609020204030204" pitchFamily="49" charset="0"/>
            </a:endParaRPr>
          </a:p>
          <a:p>
            <a:pPr marL="457200" lvl="1" indent="0">
              <a:buNone/>
            </a:pPr>
            <a:r>
              <a:rPr lang="en-US" sz="1600" dirty="0">
                <a:latin typeface="Consolas" panose="020B0609020204030204" pitchFamily="49" charset="0"/>
                <a:cs typeface="Consolas" panose="020B0609020204030204" pitchFamily="49" charset="0"/>
              </a:rPr>
              <a:t>SELECT year, </a:t>
            </a:r>
          </a:p>
          <a:p>
            <a:pPr marL="457200" lvl="1" indent="0">
              <a:buNone/>
            </a:pPr>
            <a:r>
              <a:rPr lang="en-US" sz="1600" dirty="0">
                <a:latin typeface="Consolas" panose="020B0609020204030204" pitchFamily="49" charset="0"/>
                <a:cs typeface="Consolas" panose="020B0609020204030204" pitchFamily="49" charset="0"/>
              </a:rPr>
              <a:t>       SUM(precipitation) as </a:t>
            </a:r>
            <a:r>
              <a:rPr lang="en-US" sz="1600" dirty="0" err="1">
                <a:latin typeface="Consolas" panose="020B0609020204030204" pitchFamily="49" charset="0"/>
                <a:cs typeface="Consolas" panose="020B0609020204030204" pitchFamily="49" charset="0"/>
              </a:rPr>
              <a:t>total_precipitation</a:t>
            </a:r>
            <a:r>
              <a:rPr lang="en-US" sz="1600" dirty="0">
                <a:latin typeface="Consolas" panose="020B0609020204030204" pitchFamily="49" charset="0"/>
                <a:cs typeface="Consolas" panose="020B0609020204030204" pitchFamily="49" charset="0"/>
              </a:rPr>
              <a:t> </a:t>
            </a:r>
          </a:p>
          <a:p>
            <a:pPr marL="457200" lvl="1" indent="0">
              <a:buNone/>
            </a:pPr>
            <a:r>
              <a:rPr lang="en-US" sz="1600" dirty="0">
                <a:latin typeface="Consolas" panose="020B0609020204030204" pitchFamily="49" charset="0"/>
                <a:cs typeface="Consolas" panose="020B0609020204030204" pitchFamily="49" charset="0"/>
              </a:rPr>
              <a:t>FROM </a:t>
            </a:r>
            <a:r>
              <a:rPr lang="en-US" sz="1600" dirty="0" err="1">
                <a:latin typeface="Consolas" panose="020B0609020204030204" pitchFamily="49" charset="0"/>
                <a:cs typeface="Consolas" panose="020B0609020204030204" pitchFamily="49" charset="0"/>
              </a:rPr>
              <a:t>station_data</a:t>
            </a:r>
            <a:r>
              <a:rPr lang="en-US" sz="1600" dirty="0">
                <a:latin typeface="Consolas" panose="020B0609020204030204" pitchFamily="49" charset="0"/>
                <a:cs typeface="Consolas" panose="020B0609020204030204" pitchFamily="49" charset="0"/>
              </a:rPr>
              <a:t> </a:t>
            </a:r>
          </a:p>
          <a:p>
            <a:pPr marL="457200" lvl="1" indent="0">
              <a:buNone/>
            </a:pPr>
            <a:r>
              <a:rPr lang="en-US" sz="1600" dirty="0">
                <a:latin typeface="Consolas" panose="020B0609020204030204" pitchFamily="49" charset="0"/>
                <a:cs typeface="Consolas" panose="020B0609020204030204" pitchFamily="49" charset="0"/>
              </a:rPr>
              <a:t>GROUP BY year </a:t>
            </a:r>
          </a:p>
          <a:p>
            <a:pPr marL="457200" lvl="1" indent="0">
              <a:buNone/>
            </a:pPr>
            <a:r>
              <a:rPr lang="en-US" sz="1600" dirty="0">
                <a:latin typeface="Consolas" panose="020B0609020204030204" pitchFamily="49" charset="0"/>
                <a:cs typeface="Consolas" panose="020B0609020204030204" pitchFamily="49" charset="0"/>
              </a:rPr>
              <a:t>HAVING </a:t>
            </a:r>
            <a:r>
              <a:rPr lang="en-US" sz="1600" dirty="0" err="1">
                <a:latin typeface="Consolas" panose="020B0609020204030204" pitchFamily="49" charset="0"/>
                <a:cs typeface="Consolas" panose="020B0609020204030204" pitchFamily="49" charset="0"/>
              </a:rPr>
              <a:t>total_precipitation</a:t>
            </a:r>
            <a:r>
              <a:rPr lang="en-US" sz="1600" dirty="0">
                <a:latin typeface="Consolas" panose="020B0609020204030204" pitchFamily="49" charset="0"/>
                <a:cs typeface="Consolas" panose="020B0609020204030204" pitchFamily="49" charset="0"/>
              </a:rPr>
              <a:t> &gt; 30;</a:t>
            </a:r>
          </a:p>
        </p:txBody>
      </p:sp>
      <p:sp>
        <p:nvSpPr>
          <p:cNvPr id="5" name="Multiply 4">
            <a:extLst>
              <a:ext uri="{FF2B5EF4-FFF2-40B4-BE49-F238E27FC236}">
                <a16:creationId xmlns:a16="http://schemas.microsoft.com/office/drawing/2014/main" id="{2AE36894-D39D-244B-9C7E-769CE11E857B}"/>
              </a:ext>
            </a:extLst>
          </p:cNvPr>
          <p:cNvSpPr/>
          <p:nvPr/>
        </p:nvSpPr>
        <p:spPr>
          <a:xfrm>
            <a:off x="6884275" y="1292086"/>
            <a:ext cx="3321269" cy="2522483"/>
          </a:xfrm>
          <a:prstGeom prst="mathMultiply">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AFBE8E1-2859-39B9-5FC8-E0C40614F1AF}"/>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305205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A8D7-5258-4A45-A978-732A1FBA8503}"/>
              </a:ext>
            </a:extLst>
          </p:cNvPr>
          <p:cNvSpPr>
            <a:spLocks noGrp="1"/>
          </p:cNvSpPr>
          <p:nvPr>
            <p:ph type="title"/>
          </p:nvPr>
        </p:nvSpPr>
        <p:spPr/>
        <p:txBody>
          <a:bodyPr>
            <a:normAutofit/>
          </a:bodyPr>
          <a:lstStyle/>
          <a:p>
            <a:r>
              <a:rPr lang="en-US" dirty="0">
                <a:latin typeface="Consolas" panose="020B0609020204030204" pitchFamily="49" charset="0"/>
                <a:cs typeface="Consolas" panose="020B0609020204030204" pitchFamily="49" charset="0"/>
              </a:rPr>
              <a:t>DISTINCT</a:t>
            </a:r>
            <a:endParaRPr lang="en-US" dirty="0"/>
          </a:p>
        </p:txBody>
      </p:sp>
      <p:sp>
        <p:nvSpPr>
          <p:cNvPr id="3" name="Content Placeholder 2">
            <a:extLst>
              <a:ext uri="{FF2B5EF4-FFF2-40B4-BE49-F238E27FC236}">
                <a16:creationId xmlns:a16="http://schemas.microsoft.com/office/drawing/2014/main" id="{333B3FCE-3BBE-BC4B-B144-B40B5BFBAEEB}"/>
              </a:ext>
            </a:extLst>
          </p:cNvPr>
          <p:cNvSpPr>
            <a:spLocks noGrp="1"/>
          </p:cNvSpPr>
          <p:nvPr>
            <p:ph idx="1"/>
          </p:nvPr>
        </p:nvSpPr>
        <p:spPr/>
        <p:txBody>
          <a:bodyPr/>
          <a:lstStyle/>
          <a:p>
            <a:r>
              <a:rPr lang="en-US" dirty="0"/>
              <a:t>Use </a:t>
            </a:r>
            <a:r>
              <a:rPr lang="en-US" dirty="0">
                <a:latin typeface="Consolas" panose="020B0609020204030204" pitchFamily="49" charset="0"/>
                <a:cs typeface="Consolas" panose="020B0609020204030204" pitchFamily="49" charset="0"/>
              </a:rPr>
              <a:t>DISTINCT</a:t>
            </a:r>
            <a:r>
              <a:rPr lang="en-US" dirty="0"/>
              <a:t> to remove duplicates from a result table:</a:t>
            </a:r>
          </a:p>
          <a:p>
            <a:pPr marL="0" indent="0">
              <a:buNone/>
            </a:pPr>
            <a:endParaRPr lang="en-US" dirty="0"/>
          </a:p>
          <a:p>
            <a:pPr marL="457200" lvl="1" indent="0">
              <a:buNone/>
            </a:pPr>
            <a:r>
              <a:rPr lang="en-US" dirty="0">
                <a:latin typeface="Consolas" panose="020B0609020204030204" pitchFamily="49" charset="0"/>
                <a:cs typeface="Consolas" panose="020B0609020204030204" pitchFamily="49" charset="0"/>
              </a:rPr>
              <a:t>SELECT DISTINCT </a:t>
            </a:r>
            <a:r>
              <a:rPr lang="en-US" dirty="0"/>
              <a:t>column1, column2, …</a:t>
            </a:r>
          </a:p>
          <a:p>
            <a:pPr marL="457200" lvl="1" indent="0">
              <a:buNone/>
            </a:pPr>
            <a:r>
              <a:rPr lang="en-US" dirty="0">
                <a:latin typeface="Consolas" panose="020B0609020204030204" pitchFamily="49" charset="0"/>
                <a:cs typeface="Consolas" panose="020B0609020204030204" pitchFamily="49" charset="0"/>
              </a:rPr>
              <a:t>FROM </a:t>
            </a:r>
            <a:r>
              <a:rPr lang="en-US" dirty="0"/>
              <a:t> table1;</a:t>
            </a:r>
          </a:p>
        </p:txBody>
      </p:sp>
      <p:sp>
        <p:nvSpPr>
          <p:cNvPr id="4" name="Rectangle 3">
            <a:extLst>
              <a:ext uri="{FF2B5EF4-FFF2-40B4-BE49-F238E27FC236}">
                <a16:creationId xmlns:a16="http://schemas.microsoft.com/office/drawing/2014/main" id="{3FA40C83-BFC3-C8B1-55D8-95FE7340539B}"/>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3209890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4E7D-ADEB-4B4B-AC8D-75397686417B}"/>
              </a:ext>
            </a:extLst>
          </p:cNvPr>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ORDER BY</a:t>
            </a:r>
            <a:endParaRPr lang="en-US" dirty="0"/>
          </a:p>
        </p:txBody>
      </p:sp>
      <p:sp>
        <p:nvSpPr>
          <p:cNvPr id="3" name="Content Placeholder 2">
            <a:extLst>
              <a:ext uri="{FF2B5EF4-FFF2-40B4-BE49-F238E27FC236}">
                <a16:creationId xmlns:a16="http://schemas.microsoft.com/office/drawing/2014/main" id="{3474B111-E154-2047-A6C2-40D3C0311C2C}"/>
              </a:ext>
            </a:extLst>
          </p:cNvPr>
          <p:cNvSpPr>
            <a:spLocks noGrp="1"/>
          </p:cNvSpPr>
          <p:nvPr>
            <p:ph idx="1"/>
          </p:nvPr>
        </p:nvSpPr>
        <p:spPr/>
        <p:txBody>
          <a:bodyPr>
            <a:normAutofit/>
          </a:bodyPr>
          <a:lstStyle/>
          <a:p>
            <a:r>
              <a:rPr lang="en-US" dirty="0"/>
              <a:t>Record order is not an inherent property of an RDBMS.</a:t>
            </a:r>
          </a:p>
          <a:p>
            <a:pPr lvl="1">
              <a:buFont typeface="Courier New" panose="02070309020205020404" pitchFamily="49" charset="0"/>
              <a:buChar char="o"/>
            </a:pPr>
            <a:r>
              <a:rPr lang="en-US" dirty="0"/>
              <a:t>No guarantees that your data will return in a specific (or consistent) order.</a:t>
            </a:r>
          </a:p>
          <a:p>
            <a:pPr marL="0" indent="0">
              <a:buNone/>
            </a:pPr>
            <a:endParaRPr lang="en-US" dirty="0"/>
          </a:p>
          <a:p>
            <a:pPr>
              <a:buFont typeface="Symbol" pitchFamily="2" charset="2"/>
              <a:buChar char="Þ"/>
            </a:pPr>
            <a:r>
              <a:rPr lang="en-US" dirty="0"/>
              <a:t>Specify the order in which records are returned using the </a:t>
            </a:r>
            <a:r>
              <a:rPr lang="en-US" dirty="0">
                <a:latin typeface="Consolas" panose="020B0609020204030204" pitchFamily="49" charset="0"/>
                <a:cs typeface="Consolas" panose="020B0609020204030204" pitchFamily="49" charset="0"/>
              </a:rPr>
              <a:t>ORDER BY </a:t>
            </a:r>
            <a:r>
              <a:rPr lang="en-US" dirty="0"/>
              <a:t>clause. </a:t>
            </a:r>
          </a:p>
          <a:p>
            <a:pPr lvl="1">
              <a:buFont typeface="Courier New" panose="02070309020205020404" pitchFamily="49" charset="0"/>
              <a:buChar char="o"/>
            </a:pPr>
            <a:r>
              <a:rPr lang="en-US" dirty="0"/>
              <a:t>Will return in ascending order.</a:t>
            </a:r>
          </a:p>
          <a:p>
            <a:pPr lvl="1">
              <a:buFont typeface="Courier New" panose="02070309020205020404" pitchFamily="49" charset="0"/>
              <a:buChar char="o"/>
            </a:pPr>
            <a:r>
              <a:rPr lang="en-US" dirty="0"/>
              <a:t>Use DESC to return in descending order.</a:t>
            </a:r>
          </a:p>
        </p:txBody>
      </p:sp>
      <p:sp>
        <p:nvSpPr>
          <p:cNvPr id="5" name="TextBox 4">
            <a:extLst>
              <a:ext uri="{FF2B5EF4-FFF2-40B4-BE49-F238E27FC236}">
                <a16:creationId xmlns:a16="http://schemas.microsoft.com/office/drawing/2014/main" id="{4206E218-8D9B-F2F3-49AA-7AB381E85974}"/>
              </a:ext>
            </a:extLst>
          </p:cNvPr>
          <p:cNvSpPr txBox="1"/>
          <p:nvPr/>
        </p:nvSpPr>
        <p:spPr>
          <a:xfrm>
            <a:off x="1782418" y="5046417"/>
            <a:ext cx="3611217" cy="923330"/>
          </a:xfrm>
          <a:prstGeom prst="rect">
            <a:avLst/>
          </a:prstGeom>
          <a:noFill/>
        </p:spPr>
        <p:txBody>
          <a:bodyPr wrap="square">
            <a:spAutoFit/>
          </a:bodyPr>
          <a:lstStyle/>
          <a:p>
            <a:pPr marL="457200" lvl="1" indent="0">
              <a:buNone/>
            </a:pPr>
            <a:r>
              <a:rPr lang="en-US" dirty="0">
                <a:solidFill>
                  <a:schemeClr val="tx1">
                    <a:lumMod val="75000"/>
                    <a:lumOff val="25000"/>
                  </a:schemeClr>
                </a:solidFill>
                <a:latin typeface="Consolas" panose="020B0609020204030204" pitchFamily="49" charset="0"/>
                <a:cs typeface="Consolas" panose="020B0609020204030204" pitchFamily="49" charset="0"/>
              </a:rPr>
              <a:t>SELECT  *</a:t>
            </a:r>
          </a:p>
          <a:p>
            <a:pPr marL="457200" lvl="1" indent="0">
              <a:buNone/>
            </a:pPr>
            <a:r>
              <a:rPr lang="en-US" dirty="0">
                <a:solidFill>
                  <a:schemeClr val="tx1">
                    <a:lumMod val="75000"/>
                    <a:lumOff val="25000"/>
                  </a:schemeClr>
                </a:solidFill>
                <a:latin typeface="Consolas" panose="020B0609020204030204" pitchFamily="49" charset="0"/>
                <a:cs typeface="Consolas" panose="020B0609020204030204" pitchFamily="49" charset="0"/>
              </a:rPr>
              <a:t>FROM table1</a:t>
            </a:r>
          </a:p>
          <a:p>
            <a:pPr marL="457200" lvl="1" indent="0">
              <a:buNone/>
            </a:pPr>
            <a:r>
              <a:rPr lang="en-US" dirty="0">
                <a:solidFill>
                  <a:schemeClr val="tx1">
                    <a:lumMod val="75000"/>
                    <a:lumOff val="25000"/>
                  </a:schemeClr>
                </a:solidFill>
                <a:latin typeface="Consolas" panose="020B0609020204030204" pitchFamily="49" charset="0"/>
                <a:cs typeface="Consolas" panose="020B0609020204030204" pitchFamily="49" charset="0"/>
              </a:rPr>
              <a:t>ORDER BY column_name1;</a:t>
            </a:r>
          </a:p>
        </p:txBody>
      </p:sp>
      <p:sp>
        <p:nvSpPr>
          <p:cNvPr id="7" name="TextBox 6">
            <a:extLst>
              <a:ext uri="{FF2B5EF4-FFF2-40B4-BE49-F238E27FC236}">
                <a16:creationId xmlns:a16="http://schemas.microsoft.com/office/drawing/2014/main" id="{6DFF43AE-D06E-65C5-8227-D59FF91759B0}"/>
              </a:ext>
            </a:extLst>
          </p:cNvPr>
          <p:cNvSpPr txBox="1"/>
          <p:nvPr/>
        </p:nvSpPr>
        <p:spPr>
          <a:xfrm>
            <a:off x="1782418" y="5046417"/>
            <a:ext cx="6109252" cy="923330"/>
          </a:xfrm>
          <a:prstGeom prst="rect">
            <a:avLst/>
          </a:prstGeom>
          <a:noFill/>
        </p:spPr>
        <p:txBody>
          <a:bodyPr wrap="square">
            <a:spAutoFit/>
          </a:bodyPr>
          <a:lstStyle/>
          <a:p>
            <a:pPr marL="457200" lvl="1" indent="0">
              <a:buNone/>
            </a:pPr>
            <a:r>
              <a:rPr lang="en-US" dirty="0">
                <a:solidFill>
                  <a:schemeClr val="tx1">
                    <a:lumMod val="75000"/>
                    <a:lumOff val="25000"/>
                  </a:schemeClr>
                </a:solidFill>
                <a:latin typeface="Consolas" panose="020B0609020204030204" pitchFamily="49" charset="0"/>
                <a:cs typeface="Consolas" panose="020B0609020204030204" pitchFamily="49" charset="0"/>
              </a:rPr>
              <a:t>SELECT  *</a:t>
            </a:r>
          </a:p>
          <a:p>
            <a:pPr marL="457200" lvl="1" indent="0">
              <a:buNone/>
            </a:pPr>
            <a:r>
              <a:rPr lang="en-US" dirty="0">
                <a:solidFill>
                  <a:schemeClr val="tx1">
                    <a:lumMod val="75000"/>
                    <a:lumOff val="25000"/>
                  </a:schemeClr>
                </a:solidFill>
                <a:latin typeface="Consolas" panose="020B0609020204030204" pitchFamily="49" charset="0"/>
                <a:cs typeface="Consolas" panose="020B0609020204030204" pitchFamily="49" charset="0"/>
              </a:rPr>
              <a:t>FROM  table1</a:t>
            </a:r>
          </a:p>
          <a:p>
            <a:pPr marL="457200" lvl="1" indent="0">
              <a:buNone/>
            </a:pPr>
            <a:r>
              <a:rPr lang="en-US" dirty="0">
                <a:solidFill>
                  <a:schemeClr val="tx1">
                    <a:lumMod val="75000"/>
                    <a:lumOff val="25000"/>
                  </a:schemeClr>
                </a:solidFill>
                <a:latin typeface="Consolas" panose="020B0609020204030204" pitchFamily="49" charset="0"/>
                <a:cs typeface="Consolas" panose="020B0609020204030204" pitchFamily="49" charset="0"/>
              </a:rPr>
              <a:t>ORDER BY column_name1 DESC;</a:t>
            </a:r>
          </a:p>
        </p:txBody>
      </p:sp>
      <p:sp>
        <p:nvSpPr>
          <p:cNvPr id="4" name="Rectangle 3">
            <a:extLst>
              <a:ext uri="{FF2B5EF4-FFF2-40B4-BE49-F238E27FC236}">
                <a16:creationId xmlns:a16="http://schemas.microsoft.com/office/drawing/2014/main" id="{5EBF3659-877D-E7CB-9CB7-7D993914992B}"/>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131328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DB7E6-9B2B-394E-AC47-D3C3E105B874}"/>
              </a:ext>
            </a:extLst>
          </p:cNvPr>
          <p:cNvSpPr>
            <a:spLocks noGrp="1"/>
          </p:cNvSpPr>
          <p:nvPr>
            <p:ph type="title"/>
          </p:nvPr>
        </p:nvSpPr>
        <p:spPr/>
        <p:txBody>
          <a:bodyPr/>
          <a:lstStyle/>
          <a:p>
            <a:r>
              <a:rPr lang="en-US" dirty="0"/>
              <a:t>CASE Expressions</a:t>
            </a:r>
          </a:p>
        </p:txBody>
      </p:sp>
      <p:sp>
        <p:nvSpPr>
          <p:cNvPr id="3" name="Content Placeholder 2">
            <a:extLst>
              <a:ext uri="{FF2B5EF4-FFF2-40B4-BE49-F238E27FC236}">
                <a16:creationId xmlns:a16="http://schemas.microsoft.com/office/drawing/2014/main" id="{013109E0-8F28-D049-AB92-0C57408D53DC}"/>
              </a:ext>
            </a:extLst>
          </p:cNvPr>
          <p:cNvSpPr>
            <a:spLocks noGrp="1"/>
          </p:cNvSpPr>
          <p:nvPr>
            <p:ph sz="half" idx="1"/>
          </p:nvPr>
        </p:nvSpPr>
        <p:spPr/>
        <p:txBody>
          <a:bodyPr>
            <a:normAutofit/>
          </a:bodyPr>
          <a:lstStyle/>
          <a:p>
            <a:pPr marL="0" indent="0">
              <a:buNone/>
            </a:pPr>
            <a:r>
              <a:rPr lang="en-US" sz="2400" dirty="0"/>
              <a:t>Use CASE Expressions</a:t>
            </a:r>
          </a:p>
          <a:p>
            <a:pPr marL="0" indent="0">
              <a:buNone/>
            </a:pPr>
            <a:endParaRPr lang="en-US" sz="2400" dirty="0"/>
          </a:p>
          <a:p>
            <a:pPr marL="0" indent="0">
              <a:buNone/>
            </a:pPr>
            <a:r>
              <a:rPr lang="en-US" sz="2400" dirty="0"/>
              <a:t>CASE Expressions with GROUP BY</a:t>
            </a:r>
          </a:p>
          <a:p>
            <a:pPr marL="0" indent="0">
              <a:buNone/>
            </a:pPr>
            <a:endParaRPr lang="en-US" sz="2400" dirty="0"/>
          </a:p>
          <a:p>
            <a:pPr marL="0" indent="0">
              <a:buNone/>
            </a:pPr>
            <a:r>
              <a:rPr lang="en-US" sz="2400" dirty="0"/>
              <a:t>The Zero/Null Case Trick</a:t>
            </a:r>
          </a:p>
        </p:txBody>
      </p:sp>
      <p:sp>
        <p:nvSpPr>
          <p:cNvPr id="4" name="Content Placeholder 3">
            <a:extLst>
              <a:ext uri="{FF2B5EF4-FFF2-40B4-BE49-F238E27FC236}">
                <a16:creationId xmlns:a16="http://schemas.microsoft.com/office/drawing/2014/main" id="{CF06609B-E34D-9B4B-B8CE-5AC30C32F81F}"/>
              </a:ext>
            </a:extLst>
          </p:cNvPr>
          <p:cNvSpPr>
            <a:spLocks noGrp="1"/>
          </p:cNvSpPr>
          <p:nvPr>
            <p:ph sz="half" idx="2"/>
          </p:nvPr>
        </p:nvSpPr>
        <p:spPr/>
        <p:txBody>
          <a:bodyPr/>
          <a:lstStyle/>
          <a:p>
            <a:pPr marL="0" indent="0">
              <a:buNone/>
            </a:pPr>
            <a:r>
              <a:rPr lang="en-US" dirty="0"/>
              <a:t>The </a:t>
            </a:r>
            <a:r>
              <a:rPr lang="en-US" dirty="0">
                <a:latin typeface="Consolas" panose="020B0609020204030204" pitchFamily="49" charset="0"/>
                <a:cs typeface="Consolas" panose="020B0609020204030204" pitchFamily="49" charset="0"/>
              </a:rPr>
              <a:t>CASE</a:t>
            </a:r>
            <a:r>
              <a:rPr lang="en-US" dirty="0"/>
              <a:t> statement is a conditional expression.</a:t>
            </a:r>
          </a:p>
          <a:p>
            <a:pPr marL="0" indent="0">
              <a:buNone/>
            </a:pPr>
            <a:endParaRPr lang="en-US" dirty="0"/>
          </a:p>
          <a:p>
            <a:pPr marL="0" indent="0">
              <a:buNone/>
            </a:pPr>
            <a:r>
              <a:rPr lang="en-US" dirty="0"/>
              <a:t>Syntax:</a:t>
            </a:r>
          </a:p>
          <a:p>
            <a:endParaRPr lang="en-US" dirty="0"/>
          </a:p>
          <a:p>
            <a:pPr marL="0" indent="0">
              <a:buNone/>
            </a:pPr>
            <a:r>
              <a:rPr lang="en-US" dirty="0"/>
              <a:t>Example:</a:t>
            </a:r>
          </a:p>
        </p:txBody>
      </p:sp>
      <p:sp>
        <p:nvSpPr>
          <p:cNvPr id="5" name="TextBox 4">
            <a:extLst>
              <a:ext uri="{FF2B5EF4-FFF2-40B4-BE49-F238E27FC236}">
                <a16:creationId xmlns:a16="http://schemas.microsoft.com/office/drawing/2014/main" id="{AB2AC560-372C-8145-A86E-5E1310C51927}"/>
              </a:ext>
            </a:extLst>
          </p:cNvPr>
          <p:cNvSpPr txBox="1"/>
          <p:nvPr/>
        </p:nvSpPr>
        <p:spPr>
          <a:xfrm>
            <a:off x="6931117" y="1908964"/>
            <a:ext cx="4560864" cy="1077218"/>
          </a:xfrm>
          <a:prstGeom prst="rect">
            <a:avLst/>
          </a:prstGeom>
          <a:noFill/>
        </p:spPr>
        <p:txBody>
          <a:bodyPr wrap="none" rtlCol="0">
            <a:spAutoFit/>
          </a:bodyPr>
          <a:lstStyle/>
          <a:p>
            <a:r>
              <a:rPr lang="en-US" sz="1600" dirty="0">
                <a:solidFill>
                  <a:schemeClr val="tx1">
                    <a:lumMod val="65000"/>
                    <a:lumOff val="35000"/>
                  </a:schemeClr>
                </a:solidFill>
                <a:latin typeface="Consolas" panose="020B0609020204030204" pitchFamily="49" charset="0"/>
                <a:cs typeface="Consolas" panose="020B0609020204030204" pitchFamily="49" charset="0"/>
              </a:rPr>
              <a:t>CASE WHEN </a:t>
            </a:r>
            <a:r>
              <a:rPr lang="en-US" sz="1600" i="1" dirty="0">
                <a:solidFill>
                  <a:schemeClr val="tx1">
                    <a:lumMod val="65000"/>
                    <a:lumOff val="35000"/>
                  </a:schemeClr>
                </a:solidFill>
                <a:latin typeface="Consolas" panose="020B0609020204030204" pitchFamily="49" charset="0"/>
                <a:cs typeface="Consolas" panose="020B0609020204030204" pitchFamily="49" charset="0"/>
              </a:rPr>
              <a:t>condition</a:t>
            </a:r>
            <a:r>
              <a:rPr lang="en-US" sz="1600" dirty="0">
                <a:solidFill>
                  <a:schemeClr val="tx1">
                    <a:lumMod val="65000"/>
                    <a:lumOff val="35000"/>
                  </a:schemeClr>
                </a:solidFill>
                <a:latin typeface="Consolas" panose="020B0609020204030204" pitchFamily="49" charset="0"/>
                <a:cs typeface="Consolas" panose="020B0609020204030204" pitchFamily="49" charset="0"/>
              </a:rPr>
              <a:t> THEN </a:t>
            </a:r>
            <a:r>
              <a:rPr lang="en-US" sz="1600" i="1" dirty="0">
                <a:solidFill>
                  <a:schemeClr val="tx1">
                    <a:lumMod val="65000"/>
                    <a:lumOff val="35000"/>
                  </a:schemeClr>
                </a:solidFill>
                <a:latin typeface="Consolas" panose="020B0609020204030204" pitchFamily="49" charset="0"/>
                <a:cs typeface="Consolas" panose="020B0609020204030204" pitchFamily="49" charset="0"/>
              </a:rPr>
              <a:t>result</a:t>
            </a:r>
          </a:p>
          <a:p>
            <a:r>
              <a:rPr lang="en-US" sz="1600" dirty="0">
                <a:solidFill>
                  <a:schemeClr val="tx1">
                    <a:lumMod val="65000"/>
                    <a:lumOff val="35000"/>
                  </a:schemeClr>
                </a:solidFill>
                <a:latin typeface="Consolas" panose="020B0609020204030204" pitchFamily="49" charset="0"/>
                <a:cs typeface="Consolas" panose="020B0609020204030204" pitchFamily="49" charset="0"/>
              </a:rPr>
              <a:t>     WHEN </a:t>
            </a:r>
            <a:r>
              <a:rPr lang="en-US" sz="1600" i="1" dirty="0" err="1">
                <a:solidFill>
                  <a:schemeClr val="tx1">
                    <a:lumMod val="65000"/>
                    <a:lumOff val="35000"/>
                  </a:schemeClr>
                </a:solidFill>
                <a:latin typeface="Consolas" panose="020B0609020204030204" pitchFamily="49" charset="0"/>
                <a:cs typeface="Consolas" panose="020B0609020204030204" pitchFamily="49" charset="0"/>
              </a:rPr>
              <a:t>another_condition</a:t>
            </a:r>
            <a:r>
              <a:rPr lang="en-US" sz="1600" i="1" dirty="0">
                <a:solidFill>
                  <a:schemeClr val="tx1">
                    <a:lumMod val="65000"/>
                    <a:lumOff val="35000"/>
                  </a:schemeClr>
                </a:solidFill>
                <a:latin typeface="Consolas" panose="020B0609020204030204" pitchFamily="49" charset="0"/>
                <a:cs typeface="Consolas" panose="020B0609020204030204" pitchFamily="49" charset="0"/>
              </a:rPr>
              <a:t> </a:t>
            </a:r>
            <a:r>
              <a:rPr lang="en-US" sz="1600" dirty="0">
                <a:solidFill>
                  <a:schemeClr val="tx1">
                    <a:lumMod val="65000"/>
                    <a:lumOff val="35000"/>
                  </a:schemeClr>
                </a:solidFill>
                <a:latin typeface="Consolas" panose="020B0609020204030204" pitchFamily="49" charset="0"/>
                <a:cs typeface="Consolas" panose="020B0609020204030204" pitchFamily="49" charset="0"/>
              </a:rPr>
              <a:t>THEN </a:t>
            </a:r>
            <a:r>
              <a:rPr lang="en-US" sz="1600" i="1" dirty="0">
                <a:solidFill>
                  <a:schemeClr val="tx1">
                    <a:lumMod val="65000"/>
                    <a:lumOff val="35000"/>
                  </a:schemeClr>
                </a:solidFill>
                <a:latin typeface="Consolas" panose="020B0609020204030204" pitchFamily="49" charset="0"/>
                <a:cs typeface="Consolas" panose="020B0609020204030204" pitchFamily="49" charset="0"/>
              </a:rPr>
              <a:t>result</a:t>
            </a:r>
          </a:p>
          <a:p>
            <a:r>
              <a:rPr lang="en-US" sz="1600" dirty="0">
                <a:solidFill>
                  <a:schemeClr val="tx1">
                    <a:lumMod val="65000"/>
                    <a:lumOff val="35000"/>
                  </a:schemeClr>
                </a:solidFill>
                <a:latin typeface="Consolas" panose="020B0609020204030204" pitchFamily="49" charset="0"/>
                <a:cs typeface="Consolas" panose="020B0609020204030204" pitchFamily="49" charset="0"/>
              </a:rPr>
              <a:t>     ELSE </a:t>
            </a:r>
            <a:r>
              <a:rPr lang="en-US" sz="1600" i="1" dirty="0">
                <a:solidFill>
                  <a:schemeClr val="tx1">
                    <a:lumMod val="65000"/>
                    <a:lumOff val="35000"/>
                  </a:schemeClr>
                </a:solidFill>
                <a:latin typeface="Consolas" panose="020B0609020204030204" pitchFamily="49" charset="0"/>
                <a:cs typeface="Consolas" panose="020B0609020204030204" pitchFamily="49" charset="0"/>
              </a:rPr>
              <a:t>result</a:t>
            </a:r>
          </a:p>
          <a:p>
            <a:r>
              <a:rPr lang="en-US" sz="1600" dirty="0">
                <a:solidFill>
                  <a:schemeClr val="tx1">
                    <a:lumMod val="65000"/>
                    <a:lumOff val="35000"/>
                  </a:schemeClr>
                </a:solidFill>
                <a:latin typeface="Consolas" panose="020B0609020204030204" pitchFamily="49" charset="0"/>
                <a:cs typeface="Consolas" panose="020B0609020204030204" pitchFamily="49" charset="0"/>
              </a:rPr>
              <a:t>END</a:t>
            </a:r>
          </a:p>
        </p:txBody>
      </p:sp>
      <p:sp>
        <p:nvSpPr>
          <p:cNvPr id="6" name="TextBox 5">
            <a:extLst>
              <a:ext uri="{FF2B5EF4-FFF2-40B4-BE49-F238E27FC236}">
                <a16:creationId xmlns:a16="http://schemas.microsoft.com/office/drawing/2014/main" id="{A9BDE5FE-79F9-E541-A6D0-08173E47C4CD}"/>
              </a:ext>
            </a:extLst>
          </p:cNvPr>
          <p:cNvSpPr txBox="1"/>
          <p:nvPr/>
        </p:nvSpPr>
        <p:spPr>
          <a:xfrm>
            <a:off x="5167884" y="3849223"/>
            <a:ext cx="6805068" cy="2308324"/>
          </a:xfrm>
          <a:prstGeom prst="rect">
            <a:avLst/>
          </a:prstGeom>
          <a:noFill/>
        </p:spPr>
        <p:txBody>
          <a:bodyPr wrap="none" rtlCol="0">
            <a:spAutoFit/>
          </a:bodyPr>
          <a:lstStyle/>
          <a:p>
            <a:r>
              <a:rPr lang="en-US" sz="1600" dirty="0">
                <a:solidFill>
                  <a:schemeClr val="tx1">
                    <a:lumMod val="65000"/>
                    <a:lumOff val="35000"/>
                  </a:schemeClr>
                </a:solidFill>
                <a:latin typeface="Consolas" panose="020B0609020204030204" pitchFamily="49" charset="0"/>
                <a:cs typeface="Consolas" panose="020B0609020204030204" pitchFamily="49" charset="0"/>
              </a:rPr>
              <a:t>SELECT </a:t>
            </a:r>
            <a:r>
              <a:rPr lang="en-US" sz="1600" dirty="0" err="1">
                <a:solidFill>
                  <a:schemeClr val="tx1">
                    <a:lumMod val="65000"/>
                    <a:lumOff val="35000"/>
                  </a:schemeClr>
                </a:solidFill>
                <a:latin typeface="Consolas" panose="020B0609020204030204" pitchFamily="49" charset="0"/>
                <a:cs typeface="Consolas" panose="020B0609020204030204" pitchFamily="49" charset="0"/>
              </a:rPr>
              <a:t>max_temp</a:t>
            </a:r>
            <a:r>
              <a:rPr lang="en-US" sz="1600" dirty="0">
                <a:solidFill>
                  <a:schemeClr val="tx1">
                    <a:lumMod val="65000"/>
                    <a:lumOff val="35000"/>
                  </a:schemeClr>
                </a:solidFill>
                <a:latin typeface="Consolas" panose="020B0609020204030204" pitchFamily="49" charset="0"/>
                <a:cs typeface="Consolas" panose="020B0609020204030204" pitchFamily="49" charset="0"/>
              </a:rPr>
              <a:t>,</a:t>
            </a:r>
          </a:p>
          <a:p>
            <a:r>
              <a:rPr lang="en-US" sz="1600" dirty="0">
                <a:solidFill>
                  <a:schemeClr val="tx1">
                    <a:lumMod val="65000"/>
                    <a:lumOff val="35000"/>
                  </a:schemeClr>
                </a:solidFill>
                <a:latin typeface="Consolas" panose="020B0609020204030204" pitchFamily="49" charset="0"/>
                <a:cs typeface="Consolas" panose="020B0609020204030204" pitchFamily="49" charset="0"/>
              </a:rPr>
              <a:t>       CASE WHEN </a:t>
            </a:r>
            <a:r>
              <a:rPr lang="en-US" sz="1600" dirty="0" err="1">
                <a:solidFill>
                  <a:schemeClr val="tx1">
                    <a:lumMod val="65000"/>
                    <a:lumOff val="35000"/>
                  </a:schemeClr>
                </a:solidFill>
                <a:latin typeface="Consolas" panose="020B0609020204030204" pitchFamily="49" charset="0"/>
                <a:cs typeface="Consolas" panose="020B0609020204030204" pitchFamily="49" charset="0"/>
              </a:rPr>
              <a:t>max_temp</a:t>
            </a:r>
            <a:r>
              <a:rPr lang="en-US" sz="1600" dirty="0">
                <a:solidFill>
                  <a:schemeClr val="tx1">
                    <a:lumMod val="65000"/>
                    <a:lumOff val="35000"/>
                  </a:schemeClr>
                </a:solidFill>
                <a:latin typeface="Consolas" panose="020B0609020204030204" pitchFamily="49" charset="0"/>
                <a:cs typeface="Consolas" panose="020B0609020204030204" pitchFamily="49" charset="0"/>
              </a:rPr>
              <a:t> &gt;= 90 THEN </a:t>
            </a:r>
            <a:r>
              <a:rPr lang="en-US" sz="1600" i="1" dirty="0">
                <a:solidFill>
                  <a:schemeClr val="tx1">
                    <a:lumMod val="65000"/>
                    <a:lumOff val="35000"/>
                  </a:schemeClr>
                </a:solidFill>
                <a:latin typeface="Consolas" panose="020B0609020204030204" pitchFamily="49" charset="0"/>
                <a:cs typeface="Consolas" panose="020B0609020204030204" pitchFamily="49" charset="0"/>
              </a:rPr>
              <a:t>‘</a:t>
            </a:r>
            <a:r>
              <a:rPr lang="en-US" sz="1600" dirty="0">
                <a:solidFill>
                  <a:schemeClr val="tx1">
                    <a:lumMod val="65000"/>
                    <a:lumOff val="35000"/>
                  </a:schemeClr>
                </a:solidFill>
                <a:latin typeface="Consolas" panose="020B0609020204030204" pitchFamily="49" charset="0"/>
                <a:cs typeface="Consolas" panose="020B0609020204030204" pitchFamily="49" charset="0"/>
              </a:rPr>
              <a:t>Hot’</a:t>
            </a:r>
            <a:endParaRPr lang="en-US" sz="1600" i="1" dirty="0">
              <a:solidFill>
                <a:schemeClr val="tx1">
                  <a:lumMod val="65000"/>
                  <a:lumOff val="35000"/>
                </a:schemeClr>
              </a:solidFill>
              <a:latin typeface="Consolas" panose="020B0609020204030204" pitchFamily="49" charset="0"/>
              <a:cs typeface="Consolas" panose="020B0609020204030204" pitchFamily="49" charset="0"/>
            </a:endParaRPr>
          </a:p>
          <a:p>
            <a:r>
              <a:rPr lang="en-US" sz="1600" dirty="0">
                <a:solidFill>
                  <a:schemeClr val="tx1">
                    <a:lumMod val="65000"/>
                    <a:lumOff val="35000"/>
                  </a:schemeClr>
                </a:solidFill>
                <a:latin typeface="Consolas" panose="020B0609020204030204" pitchFamily="49" charset="0"/>
                <a:cs typeface="Consolas" panose="020B0609020204030204" pitchFamily="49" charset="0"/>
              </a:rPr>
              <a:t>            WHEN </a:t>
            </a:r>
            <a:r>
              <a:rPr lang="en-US" sz="1600" dirty="0" err="1">
                <a:solidFill>
                  <a:schemeClr val="tx1">
                    <a:lumMod val="65000"/>
                    <a:lumOff val="35000"/>
                  </a:schemeClr>
                </a:solidFill>
                <a:latin typeface="Consolas" panose="020B0609020204030204" pitchFamily="49" charset="0"/>
                <a:cs typeface="Consolas" panose="020B0609020204030204" pitchFamily="49" charset="0"/>
              </a:rPr>
              <a:t>max_temp</a:t>
            </a:r>
            <a:r>
              <a:rPr lang="en-US" sz="1600" dirty="0">
                <a:solidFill>
                  <a:schemeClr val="tx1">
                    <a:lumMod val="65000"/>
                    <a:lumOff val="35000"/>
                  </a:schemeClr>
                </a:solidFill>
                <a:latin typeface="Consolas" panose="020B0609020204030204" pitchFamily="49" charset="0"/>
                <a:cs typeface="Consolas" panose="020B0609020204030204" pitchFamily="49" charset="0"/>
              </a:rPr>
              <a:t> BETWEEN 70 AND 89 THEN ‘Warm’</a:t>
            </a:r>
          </a:p>
          <a:p>
            <a:r>
              <a:rPr lang="en-US" sz="1600" i="1" dirty="0">
                <a:solidFill>
                  <a:schemeClr val="tx1">
                    <a:lumMod val="65000"/>
                    <a:lumOff val="35000"/>
                  </a:schemeClr>
                </a:solidFill>
                <a:latin typeface="Consolas" panose="020B0609020204030204" pitchFamily="49" charset="0"/>
                <a:cs typeface="Consolas" panose="020B0609020204030204" pitchFamily="49" charset="0"/>
              </a:rPr>
              <a:t>            </a:t>
            </a:r>
            <a:r>
              <a:rPr lang="en-US" sz="1600" dirty="0">
                <a:solidFill>
                  <a:schemeClr val="tx1">
                    <a:lumMod val="65000"/>
                    <a:lumOff val="35000"/>
                  </a:schemeClr>
                </a:solidFill>
                <a:latin typeface="Consolas" panose="020B0609020204030204" pitchFamily="49" charset="0"/>
                <a:cs typeface="Consolas" panose="020B0609020204030204" pitchFamily="49" charset="0"/>
              </a:rPr>
              <a:t>WHEN </a:t>
            </a:r>
            <a:r>
              <a:rPr lang="en-US" sz="1600" dirty="0" err="1">
                <a:solidFill>
                  <a:schemeClr val="tx1">
                    <a:lumMod val="65000"/>
                    <a:lumOff val="35000"/>
                  </a:schemeClr>
                </a:solidFill>
                <a:latin typeface="Consolas" panose="020B0609020204030204" pitchFamily="49" charset="0"/>
                <a:cs typeface="Consolas" panose="020B0609020204030204" pitchFamily="49" charset="0"/>
              </a:rPr>
              <a:t>max_temp</a:t>
            </a:r>
            <a:r>
              <a:rPr lang="en-US" sz="1600" dirty="0">
                <a:solidFill>
                  <a:schemeClr val="tx1">
                    <a:lumMod val="65000"/>
                    <a:lumOff val="35000"/>
                  </a:schemeClr>
                </a:solidFill>
                <a:latin typeface="Consolas" panose="020B0609020204030204" pitchFamily="49" charset="0"/>
                <a:cs typeface="Consolas" panose="020B0609020204030204" pitchFamily="49" charset="0"/>
              </a:rPr>
              <a:t> BETWEEN 50 AND 69 THEN ‘Pleasant’</a:t>
            </a:r>
          </a:p>
          <a:p>
            <a:r>
              <a:rPr lang="en-US" sz="1600" i="1" dirty="0">
                <a:solidFill>
                  <a:schemeClr val="tx1">
                    <a:lumMod val="65000"/>
                    <a:lumOff val="35000"/>
                  </a:schemeClr>
                </a:solidFill>
                <a:latin typeface="Consolas" panose="020B0609020204030204" pitchFamily="49" charset="0"/>
                <a:cs typeface="Consolas" panose="020B0609020204030204" pitchFamily="49" charset="0"/>
              </a:rPr>
              <a:t>            </a:t>
            </a:r>
            <a:r>
              <a:rPr lang="en-US" sz="1600" dirty="0">
                <a:solidFill>
                  <a:schemeClr val="tx1">
                    <a:lumMod val="65000"/>
                    <a:lumOff val="35000"/>
                  </a:schemeClr>
                </a:solidFill>
                <a:latin typeface="Consolas" panose="020B0609020204030204" pitchFamily="49" charset="0"/>
                <a:cs typeface="Consolas" panose="020B0609020204030204" pitchFamily="49" charset="0"/>
              </a:rPr>
              <a:t>WHEN </a:t>
            </a:r>
            <a:r>
              <a:rPr lang="en-US" sz="1600" dirty="0" err="1">
                <a:solidFill>
                  <a:schemeClr val="tx1">
                    <a:lumMod val="65000"/>
                    <a:lumOff val="35000"/>
                  </a:schemeClr>
                </a:solidFill>
                <a:latin typeface="Consolas" panose="020B0609020204030204" pitchFamily="49" charset="0"/>
                <a:cs typeface="Consolas" panose="020B0609020204030204" pitchFamily="49" charset="0"/>
              </a:rPr>
              <a:t>max_temp</a:t>
            </a:r>
            <a:r>
              <a:rPr lang="en-US" sz="1600" dirty="0">
                <a:solidFill>
                  <a:schemeClr val="tx1">
                    <a:lumMod val="65000"/>
                    <a:lumOff val="35000"/>
                  </a:schemeClr>
                </a:solidFill>
                <a:latin typeface="Consolas" panose="020B0609020204030204" pitchFamily="49" charset="0"/>
                <a:cs typeface="Consolas" panose="020B0609020204030204" pitchFamily="49" charset="0"/>
              </a:rPr>
              <a:t> BETWEEN 33 AND 49 THEN ‘Cold’</a:t>
            </a:r>
          </a:p>
          <a:p>
            <a:r>
              <a:rPr lang="en-US" sz="1600" i="1" dirty="0">
                <a:solidFill>
                  <a:schemeClr val="tx1">
                    <a:lumMod val="65000"/>
                    <a:lumOff val="35000"/>
                  </a:schemeClr>
                </a:solidFill>
                <a:latin typeface="Consolas" panose="020B0609020204030204" pitchFamily="49" charset="0"/>
                <a:cs typeface="Consolas" panose="020B0609020204030204" pitchFamily="49" charset="0"/>
              </a:rPr>
              <a:t>            </a:t>
            </a:r>
            <a:r>
              <a:rPr lang="en-US" sz="1600" dirty="0">
                <a:solidFill>
                  <a:schemeClr val="tx1">
                    <a:lumMod val="65000"/>
                    <a:lumOff val="35000"/>
                  </a:schemeClr>
                </a:solidFill>
                <a:latin typeface="Consolas" panose="020B0609020204030204" pitchFamily="49" charset="0"/>
                <a:cs typeface="Consolas" panose="020B0609020204030204" pitchFamily="49" charset="0"/>
              </a:rPr>
              <a:t>WHEN </a:t>
            </a:r>
            <a:r>
              <a:rPr lang="en-US" sz="1600" dirty="0" err="1">
                <a:solidFill>
                  <a:schemeClr val="tx1">
                    <a:lumMod val="65000"/>
                    <a:lumOff val="35000"/>
                  </a:schemeClr>
                </a:solidFill>
                <a:latin typeface="Consolas" panose="020B0609020204030204" pitchFamily="49" charset="0"/>
                <a:cs typeface="Consolas" panose="020B0609020204030204" pitchFamily="49" charset="0"/>
              </a:rPr>
              <a:t>max_temp</a:t>
            </a:r>
            <a:r>
              <a:rPr lang="en-US" sz="1600" dirty="0">
                <a:solidFill>
                  <a:schemeClr val="tx1">
                    <a:lumMod val="65000"/>
                    <a:lumOff val="35000"/>
                  </a:schemeClr>
                </a:solidFill>
                <a:latin typeface="Consolas" panose="020B0609020204030204" pitchFamily="49" charset="0"/>
                <a:cs typeface="Consolas" panose="020B0609020204030204" pitchFamily="49" charset="0"/>
              </a:rPr>
              <a:t> BETWEEN 20 AND 32 THEN ‘Freezing’</a:t>
            </a:r>
            <a:endParaRPr lang="en-US" sz="1600" i="1" dirty="0">
              <a:solidFill>
                <a:schemeClr val="tx1">
                  <a:lumMod val="65000"/>
                  <a:lumOff val="35000"/>
                </a:schemeClr>
              </a:solidFill>
              <a:latin typeface="Consolas" panose="020B0609020204030204" pitchFamily="49" charset="0"/>
              <a:cs typeface="Consolas" panose="020B0609020204030204" pitchFamily="49" charset="0"/>
            </a:endParaRPr>
          </a:p>
          <a:p>
            <a:r>
              <a:rPr lang="en-US" sz="1600" dirty="0">
                <a:solidFill>
                  <a:schemeClr val="tx1">
                    <a:lumMod val="65000"/>
                    <a:lumOff val="35000"/>
                  </a:schemeClr>
                </a:solidFill>
                <a:latin typeface="Consolas" panose="020B0609020204030204" pitchFamily="49" charset="0"/>
                <a:cs typeface="Consolas" panose="020B0609020204030204" pitchFamily="49" charset="0"/>
              </a:rPr>
              <a:t>            ELSE ‘Inhumane’</a:t>
            </a:r>
            <a:endParaRPr lang="en-US" sz="1600" i="1" dirty="0">
              <a:solidFill>
                <a:schemeClr val="tx1">
                  <a:lumMod val="65000"/>
                  <a:lumOff val="35000"/>
                </a:schemeClr>
              </a:solidFill>
              <a:latin typeface="Consolas" panose="020B0609020204030204" pitchFamily="49" charset="0"/>
              <a:cs typeface="Consolas" panose="020B0609020204030204" pitchFamily="49" charset="0"/>
            </a:endParaRPr>
          </a:p>
          <a:p>
            <a:r>
              <a:rPr lang="en-US" sz="1600" dirty="0">
                <a:solidFill>
                  <a:schemeClr val="tx1">
                    <a:lumMod val="65000"/>
                    <a:lumOff val="35000"/>
                  </a:schemeClr>
                </a:solidFill>
                <a:latin typeface="Consolas" panose="020B0609020204030204" pitchFamily="49" charset="0"/>
                <a:cs typeface="Consolas" panose="020B0609020204030204" pitchFamily="49" charset="0"/>
              </a:rPr>
              <a:t>       END AS </a:t>
            </a:r>
            <a:r>
              <a:rPr lang="en-US" sz="1600" dirty="0" err="1">
                <a:solidFill>
                  <a:schemeClr val="tx1">
                    <a:lumMod val="65000"/>
                    <a:lumOff val="35000"/>
                  </a:schemeClr>
                </a:solidFill>
                <a:latin typeface="Consolas" panose="020B0609020204030204" pitchFamily="49" charset="0"/>
                <a:cs typeface="Consolas" panose="020B0609020204030204" pitchFamily="49" charset="0"/>
              </a:rPr>
              <a:t>temperature_group</a:t>
            </a:r>
            <a:endParaRPr lang="en-US" sz="1600" dirty="0">
              <a:solidFill>
                <a:schemeClr val="tx1">
                  <a:lumMod val="65000"/>
                  <a:lumOff val="35000"/>
                </a:schemeClr>
              </a:solidFill>
              <a:latin typeface="Consolas" panose="020B0609020204030204" pitchFamily="49" charset="0"/>
              <a:cs typeface="Consolas" panose="020B0609020204030204" pitchFamily="49" charset="0"/>
            </a:endParaRPr>
          </a:p>
          <a:p>
            <a:r>
              <a:rPr lang="en-US" sz="1600" dirty="0">
                <a:solidFill>
                  <a:schemeClr val="tx1">
                    <a:lumMod val="65000"/>
                    <a:lumOff val="35000"/>
                  </a:schemeClr>
                </a:solidFill>
                <a:latin typeface="Consolas" panose="020B0609020204030204" pitchFamily="49" charset="0"/>
                <a:cs typeface="Consolas" panose="020B0609020204030204" pitchFamily="49" charset="0"/>
              </a:rPr>
              <a:t>FROM </a:t>
            </a:r>
            <a:r>
              <a:rPr lang="en-US" sz="1600" dirty="0" err="1">
                <a:solidFill>
                  <a:schemeClr val="tx1">
                    <a:lumMod val="65000"/>
                    <a:lumOff val="35000"/>
                  </a:schemeClr>
                </a:solidFill>
                <a:latin typeface="Consolas" panose="020B0609020204030204" pitchFamily="49" charset="0"/>
                <a:cs typeface="Consolas" panose="020B0609020204030204" pitchFamily="49" charset="0"/>
              </a:rPr>
              <a:t>temperature_readings</a:t>
            </a:r>
            <a:r>
              <a:rPr lang="en-US" sz="1600" dirty="0">
                <a:solidFill>
                  <a:schemeClr val="tx1">
                    <a:lumMod val="65000"/>
                    <a:lumOff val="35000"/>
                  </a:schemeClr>
                </a:solidFill>
                <a:latin typeface="Consolas" panose="020B0609020204030204" pitchFamily="49" charset="0"/>
                <a:cs typeface="Consolas" panose="020B0609020204030204" pitchFamily="49" charset="0"/>
              </a:rPr>
              <a:t>;</a:t>
            </a:r>
          </a:p>
        </p:txBody>
      </p:sp>
      <p:sp>
        <p:nvSpPr>
          <p:cNvPr id="7" name="Rectangle 6">
            <a:extLst>
              <a:ext uri="{FF2B5EF4-FFF2-40B4-BE49-F238E27FC236}">
                <a16:creationId xmlns:a16="http://schemas.microsoft.com/office/drawing/2014/main" id="{E75381DB-AA8A-F441-930C-1F5B7A9602F3}"/>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289620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AE6C1-7994-7E4E-8875-E0E1E15F506F}"/>
              </a:ext>
            </a:extLst>
          </p:cNvPr>
          <p:cNvSpPr>
            <a:spLocks noGrp="1"/>
          </p:cNvSpPr>
          <p:nvPr>
            <p:ph type="title"/>
          </p:nvPr>
        </p:nvSpPr>
        <p:spPr/>
        <p:txBody>
          <a:bodyPr/>
          <a:lstStyle/>
          <a:p>
            <a:r>
              <a:rPr lang="en-US" dirty="0"/>
              <a:t>Zero/NULL Case Trick</a:t>
            </a:r>
          </a:p>
        </p:txBody>
      </p:sp>
      <p:sp>
        <p:nvSpPr>
          <p:cNvPr id="3" name="Content Placeholder 2">
            <a:extLst>
              <a:ext uri="{FF2B5EF4-FFF2-40B4-BE49-F238E27FC236}">
                <a16:creationId xmlns:a16="http://schemas.microsoft.com/office/drawing/2014/main" id="{C02CB0DB-EA53-294A-9F28-30E8278E58C8}"/>
              </a:ext>
            </a:extLst>
          </p:cNvPr>
          <p:cNvSpPr>
            <a:spLocks noGrp="1"/>
          </p:cNvSpPr>
          <p:nvPr>
            <p:ph idx="1"/>
          </p:nvPr>
        </p:nvSpPr>
        <p:spPr/>
        <p:txBody>
          <a:bodyPr/>
          <a:lstStyle/>
          <a:p>
            <a:pPr marL="0" indent="0">
              <a:buNone/>
            </a:pPr>
            <a:r>
              <a:rPr lang="en-US" dirty="0"/>
              <a:t>Apply filters for different values within the SELECT clause.</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7EB98C99-2E6E-54DC-807C-14B0C671A623}"/>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1798087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CDC2C8B-4304-5449-B5B0-9E4D0E893760}"/>
              </a:ext>
            </a:extLst>
          </p:cNvPr>
          <p:cNvSpPr/>
          <p:nvPr/>
        </p:nvSpPr>
        <p:spPr>
          <a:xfrm>
            <a:off x="4918364" y="1"/>
            <a:ext cx="727363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6649DC-96C5-F14E-B4DB-DE1A3A6207D2}"/>
              </a:ext>
            </a:extLst>
          </p:cNvPr>
          <p:cNvSpPr>
            <a:spLocks noGrp="1"/>
          </p:cNvSpPr>
          <p:nvPr>
            <p:ph type="title"/>
          </p:nvPr>
        </p:nvSpPr>
        <p:spPr/>
        <p:txBody>
          <a:bodyPr/>
          <a:lstStyle/>
          <a:p>
            <a:r>
              <a:rPr lang="en-US" dirty="0"/>
              <a:t>Joins</a:t>
            </a:r>
          </a:p>
        </p:txBody>
      </p:sp>
      <p:sp>
        <p:nvSpPr>
          <p:cNvPr id="3" name="Content Placeholder 2">
            <a:extLst>
              <a:ext uri="{FF2B5EF4-FFF2-40B4-BE49-F238E27FC236}">
                <a16:creationId xmlns:a16="http://schemas.microsoft.com/office/drawing/2014/main" id="{EADE2205-3AEF-F84A-ABA1-42CF55689888}"/>
              </a:ext>
            </a:extLst>
          </p:cNvPr>
          <p:cNvSpPr>
            <a:spLocks noGrp="1"/>
          </p:cNvSpPr>
          <p:nvPr>
            <p:ph sz="half" idx="1"/>
          </p:nvPr>
        </p:nvSpPr>
        <p:spPr/>
        <p:txBody>
          <a:bodyPr/>
          <a:lstStyle/>
          <a:p>
            <a:pPr marL="0" indent="0">
              <a:buNone/>
            </a:pPr>
            <a:r>
              <a:rPr lang="en-US" dirty="0"/>
              <a:t>Joining Tables</a:t>
            </a:r>
          </a:p>
          <a:p>
            <a:pPr marL="0" indent="0">
              <a:buNone/>
            </a:pPr>
            <a:endParaRPr lang="en-US" dirty="0"/>
          </a:p>
          <a:p>
            <a:pPr marL="0" indent="0">
              <a:buNone/>
            </a:pPr>
            <a:r>
              <a:rPr lang="en-US" dirty="0"/>
              <a:t>Join Types</a:t>
            </a:r>
          </a:p>
          <a:p>
            <a:pPr marL="0" indent="0">
              <a:buNone/>
            </a:pPr>
            <a:endParaRPr lang="en-US" dirty="0"/>
          </a:p>
          <a:p>
            <a:pPr marL="0" indent="0">
              <a:buNone/>
            </a:pPr>
            <a:r>
              <a:rPr lang="en-US" dirty="0"/>
              <a:t>Cardinality</a:t>
            </a:r>
          </a:p>
        </p:txBody>
      </p:sp>
      <p:grpSp>
        <p:nvGrpSpPr>
          <p:cNvPr id="11" name="Group 10">
            <a:extLst>
              <a:ext uri="{FF2B5EF4-FFF2-40B4-BE49-F238E27FC236}">
                <a16:creationId xmlns:a16="http://schemas.microsoft.com/office/drawing/2014/main" id="{5B176144-3D33-CE44-8FBE-61CCBB3CC9DD}"/>
              </a:ext>
            </a:extLst>
          </p:cNvPr>
          <p:cNvGrpSpPr/>
          <p:nvPr/>
        </p:nvGrpSpPr>
        <p:grpSpPr>
          <a:xfrm>
            <a:off x="5471556" y="745135"/>
            <a:ext cx="6038603" cy="5367730"/>
            <a:chOff x="6172200" y="2134564"/>
            <a:chExt cx="5181600" cy="4488109"/>
          </a:xfrm>
        </p:grpSpPr>
        <p:pic>
          <p:nvPicPr>
            <p:cNvPr id="12" name="Content Placeholder 6" descr="Diagram&#10;&#10;Description automatically generated">
              <a:extLst>
                <a:ext uri="{FF2B5EF4-FFF2-40B4-BE49-F238E27FC236}">
                  <a16:creationId xmlns:a16="http://schemas.microsoft.com/office/drawing/2014/main" id="{BAAE390C-05D3-2F4B-8BDC-749D96546A5D}"/>
                </a:ext>
              </a:extLst>
            </p:cNvPr>
            <p:cNvPicPr>
              <a:picLocks noChangeAspect="1"/>
            </p:cNvPicPr>
            <p:nvPr/>
          </p:nvPicPr>
          <p:blipFill>
            <a:blip r:embed="rId3"/>
            <a:stretch>
              <a:fillRect/>
            </a:stretch>
          </p:blipFill>
          <p:spPr>
            <a:xfrm>
              <a:off x="6172200" y="2530557"/>
              <a:ext cx="5181600" cy="2941473"/>
            </a:xfrm>
            <a:prstGeom prst="rect">
              <a:avLst/>
            </a:prstGeom>
          </p:spPr>
        </p:pic>
        <p:sp>
          <p:nvSpPr>
            <p:cNvPr id="13" name="TextBox 12">
              <a:extLst>
                <a:ext uri="{FF2B5EF4-FFF2-40B4-BE49-F238E27FC236}">
                  <a16:creationId xmlns:a16="http://schemas.microsoft.com/office/drawing/2014/main" id="{6B359B45-617E-8944-92B7-5335EE2167F6}"/>
                </a:ext>
              </a:extLst>
            </p:cNvPr>
            <p:cNvSpPr txBox="1"/>
            <p:nvPr/>
          </p:nvSpPr>
          <p:spPr>
            <a:xfrm>
              <a:off x="8342497" y="6376525"/>
              <a:ext cx="2543217" cy="246148"/>
            </a:xfrm>
            <a:prstGeom prst="rect">
              <a:avLst/>
            </a:prstGeom>
            <a:noFill/>
          </p:spPr>
          <p:txBody>
            <a:bodyPr wrap="square" rtlCol="0">
              <a:spAutoFit/>
            </a:bodyPr>
            <a:lstStyle/>
            <a:p>
              <a:r>
                <a:rPr lang="en-US" sz="1000" dirty="0"/>
                <a:t>Source: </a:t>
              </a:r>
              <a:r>
                <a:rPr lang="en-US" sz="1000" i="1" dirty="0"/>
                <a:t>Data Analysis Using SQL and Excel</a:t>
              </a:r>
              <a:endParaRPr lang="en-US" sz="1000" dirty="0"/>
            </a:p>
          </p:txBody>
        </p:sp>
        <p:sp>
          <p:nvSpPr>
            <p:cNvPr id="14" name="TextBox 13">
              <a:extLst>
                <a:ext uri="{FF2B5EF4-FFF2-40B4-BE49-F238E27FC236}">
                  <a16:creationId xmlns:a16="http://schemas.microsoft.com/office/drawing/2014/main" id="{41CA0EBD-F161-A243-B2D6-6BA908ADCE8E}"/>
                </a:ext>
              </a:extLst>
            </p:cNvPr>
            <p:cNvSpPr txBox="1"/>
            <p:nvPr/>
          </p:nvSpPr>
          <p:spPr>
            <a:xfrm>
              <a:off x="6172200" y="5472030"/>
              <a:ext cx="5181600" cy="461665"/>
            </a:xfrm>
            <a:prstGeom prst="rect">
              <a:avLst/>
            </a:prstGeom>
            <a:noFill/>
          </p:spPr>
          <p:txBody>
            <a:bodyPr wrap="square" rtlCol="0">
              <a:spAutoFit/>
            </a:bodyPr>
            <a:lstStyle/>
            <a:p>
              <a:r>
                <a:rPr lang="en-US" sz="1200" dirty="0"/>
                <a:t>This entity-relationship diagram shows the relationship among entities in a purchase dataset. Each entity corresponds to one table.</a:t>
              </a:r>
            </a:p>
          </p:txBody>
        </p:sp>
        <p:sp>
          <p:nvSpPr>
            <p:cNvPr id="15" name="TextBox 14">
              <a:extLst>
                <a:ext uri="{FF2B5EF4-FFF2-40B4-BE49-F238E27FC236}">
                  <a16:creationId xmlns:a16="http://schemas.microsoft.com/office/drawing/2014/main" id="{B1CB9D94-14EA-634E-BBF4-064D36A42B26}"/>
                </a:ext>
              </a:extLst>
            </p:cNvPr>
            <p:cNvSpPr txBox="1"/>
            <p:nvPr/>
          </p:nvSpPr>
          <p:spPr>
            <a:xfrm>
              <a:off x="7241045" y="2134564"/>
              <a:ext cx="3220305" cy="369332"/>
            </a:xfrm>
            <a:prstGeom prst="rect">
              <a:avLst/>
            </a:prstGeom>
            <a:noFill/>
          </p:spPr>
          <p:txBody>
            <a:bodyPr wrap="none" rtlCol="0">
              <a:spAutoFit/>
            </a:bodyPr>
            <a:lstStyle/>
            <a:p>
              <a:r>
                <a:rPr lang="en-US" dirty="0"/>
                <a:t>Entity-Relationship (ER) Diagram</a:t>
              </a:r>
            </a:p>
          </p:txBody>
        </p:sp>
      </p:grpSp>
      <p:sp>
        <p:nvSpPr>
          <p:cNvPr id="16" name="Rectangle 15">
            <a:extLst>
              <a:ext uri="{FF2B5EF4-FFF2-40B4-BE49-F238E27FC236}">
                <a16:creationId xmlns:a16="http://schemas.microsoft.com/office/drawing/2014/main" id="{D482EE4D-F73E-7E48-8B04-04597EEB4F16}"/>
              </a:ext>
            </a:extLst>
          </p:cNvPr>
          <p:cNvSpPr/>
          <p:nvPr/>
        </p:nvSpPr>
        <p:spPr>
          <a:xfrm>
            <a:off x="4918364" y="0"/>
            <a:ext cx="727363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41C88989-9E79-AE49-B15E-79408EFFC903}"/>
              </a:ext>
            </a:extLst>
          </p:cNvPr>
          <p:cNvSpPr>
            <a:spLocks noGrp="1"/>
          </p:cNvSpPr>
          <p:nvPr>
            <p:ph sz="half" idx="2"/>
          </p:nvPr>
        </p:nvSpPr>
        <p:spPr/>
        <p:txBody>
          <a:bodyPr/>
          <a:lstStyle/>
          <a:p>
            <a:pPr marL="0" indent="0">
              <a:buNone/>
            </a:pPr>
            <a:r>
              <a:rPr lang="en-US" dirty="0"/>
              <a:t>A </a:t>
            </a:r>
            <a:r>
              <a:rPr lang="en-US" b="1" dirty="0">
                <a:latin typeface="Consolas" panose="020B0609020204030204" pitchFamily="49" charset="0"/>
                <a:cs typeface="Consolas" panose="020B0609020204030204" pitchFamily="49" charset="0"/>
              </a:rPr>
              <a:t>JOIN</a:t>
            </a:r>
            <a:r>
              <a:rPr lang="en-US" dirty="0"/>
              <a:t> clause is used to combine rows in one table to rows in other tables</a:t>
            </a:r>
          </a:p>
          <a:p>
            <a:pPr marL="0" indent="0">
              <a:buNone/>
            </a:pPr>
            <a:endParaRPr lang="en-US" dirty="0"/>
          </a:p>
          <a:p>
            <a:pPr marL="0" indent="0">
              <a:buNone/>
            </a:pPr>
            <a:r>
              <a:rPr lang="en-US" dirty="0"/>
              <a:t>To connect tables in a query, use a </a:t>
            </a:r>
            <a:r>
              <a:rPr lang="en-US" dirty="0">
                <a:latin typeface="Consolas" panose="020B0609020204030204" pitchFamily="49" charset="0"/>
                <a:cs typeface="Consolas" panose="020B0609020204030204" pitchFamily="49" charset="0"/>
              </a:rPr>
              <a:t>JOIN…ON </a:t>
            </a:r>
            <a:r>
              <a:rPr lang="en-US" dirty="0"/>
              <a:t>statement (or a variation)</a:t>
            </a:r>
          </a:p>
          <a:p>
            <a:pPr marL="0" indent="0">
              <a:buNone/>
            </a:pPr>
            <a:endParaRPr lang="en-US" dirty="0"/>
          </a:p>
          <a:p>
            <a:pPr marL="457200" lvl="1" indent="0">
              <a:buNone/>
            </a:pPr>
            <a:r>
              <a:rPr lang="en-US" sz="1800" dirty="0">
                <a:latin typeface="Consolas" panose="020B0609020204030204" pitchFamily="49" charset="0"/>
                <a:cs typeface="Consolas" panose="020B0609020204030204" pitchFamily="49" charset="0"/>
              </a:rPr>
              <a:t>SELECT *</a:t>
            </a:r>
          </a:p>
          <a:p>
            <a:pPr marL="457200" lvl="1" indent="0">
              <a:buNone/>
            </a:pPr>
            <a:r>
              <a:rPr lang="en-US" sz="1800" dirty="0">
                <a:latin typeface="Consolas" panose="020B0609020204030204" pitchFamily="49" charset="0"/>
                <a:cs typeface="Consolas" panose="020B0609020204030204" pitchFamily="49" charset="0"/>
              </a:rPr>
              <a:t>FROM </a:t>
            </a:r>
            <a:r>
              <a:rPr lang="en-US" sz="1800" dirty="0" err="1">
                <a:latin typeface="Consolas" panose="020B0609020204030204" pitchFamily="49" charset="0"/>
                <a:cs typeface="Consolas" panose="020B0609020204030204" pitchFamily="49" charset="0"/>
              </a:rPr>
              <a:t>table_a</a:t>
            </a:r>
            <a:r>
              <a:rPr lang="en-US" sz="1800" dirty="0">
                <a:latin typeface="Consolas" panose="020B0609020204030204" pitchFamily="49" charset="0"/>
                <a:cs typeface="Consolas" panose="020B0609020204030204" pitchFamily="49" charset="0"/>
              </a:rPr>
              <a:t> </a:t>
            </a:r>
            <a:r>
              <a:rPr lang="en-US" sz="1800" dirty="0">
                <a:highlight>
                  <a:srgbClr val="FFFF00"/>
                </a:highlight>
                <a:latin typeface="Consolas" panose="020B0609020204030204" pitchFamily="49" charset="0"/>
                <a:cs typeface="Consolas" panose="020B0609020204030204" pitchFamily="49" charset="0"/>
              </a:rPr>
              <a:t>JOIN</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table_b</a:t>
            </a:r>
            <a:endParaRPr lang="en-US" sz="1800" dirty="0">
              <a:latin typeface="Consolas" panose="020B0609020204030204" pitchFamily="49" charset="0"/>
              <a:cs typeface="Consolas" panose="020B0609020204030204" pitchFamily="49" charset="0"/>
            </a:endParaRPr>
          </a:p>
          <a:p>
            <a:pPr marL="457200" lvl="1" indent="0">
              <a:buNone/>
            </a:pPr>
            <a:r>
              <a:rPr lang="en-US" sz="1800" dirty="0">
                <a:highlight>
                  <a:srgbClr val="FFFF00"/>
                </a:highlight>
                <a:latin typeface="Consolas" panose="020B0609020204030204" pitchFamily="49" charset="0"/>
                <a:cs typeface="Consolas" panose="020B0609020204030204" pitchFamily="49" charset="0"/>
              </a:rPr>
              <a:t>ON</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table_a.key_column</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table_b.key_column</a:t>
            </a:r>
            <a:r>
              <a:rPr lang="en-US" sz="1800" dirty="0">
                <a:latin typeface="Consolas" panose="020B0609020204030204" pitchFamily="49" charset="0"/>
                <a:cs typeface="Consolas" panose="020B0609020204030204" pitchFamily="49" charset="0"/>
              </a:rPr>
              <a:t>;</a:t>
            </a:r>
          </a:p>
        </p:txBody>
      </p:sp>
      <p:sp>
        <p:nvSpPr>
          <p:cNvPr id="5" name="Rectangle 4">
            <a:extLst>
              <a:ext uri="{FF2B5EF4-FFF2-40B4-BE49-F238E27FC236}">
                <a16:creationId xmlns:a16="http://schemas.microsoft.com/office/drawing/2014/main" id="{5C54CC93-AF55-B0A7-DBD1-B6E32AF9D650}"/>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179491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4EEFE-2F9F-8B4D-AA99-B51BEED844DF}"/>
              </a:ext>
            </a:extLst>
          </p:cNvPr>
          <p:cNvSpPr>
            <a:spLocks noGrp="1"/>
          </p:cNvSpPr>
          <p:nvPr>
            <p:ph type="title"/>
          </p:nvPr>
        </p:nvSpPr>
        <p:spPr/>
        <p:txBody>
          <a:bodyPr/>
          <a:lstStyle/>
          <a:p>
            <a:r>
              <a:rPr lang="en-US" dirty="0"/>
              <a:t>What is a Database?</a:t>
            </a:r>
          </a:p>
        </p:txBody>
      </p:sp>
      <p:sp>
        <p:nvSpPr>
          <p:cNvPr id="3" name="Content Placeholder 2">
            <a:extLst>
              <a:ext uri="{FF2B5EF4-FFF2-40B4-BE49-F238E27FC236}">
                <a16:creationId xmlns:a16="http://schemas.microsoft.com/office/drawing/2014/main" id="{59B40E0B-E2AA-F945-8CF8-B931973211AF}"/>
              </a:ext>
            </a:extLst>
          </p:cNvPr>
          <p:cNvSpPr>
            <a:spLocks noGrp="1"/>
          </p:cNvSpPr>
          <p:nvPr>
            <p:ph idx="1"/>
          </p:nvPr>
        </p:nvSpPr>
        <p:spPr/>
        <p:txBody>
          <a:bodyPr>
            <a:normAutofit lnSpcReduction="10000"/>
          </a:bodyPr>
          <a:lstStyle/>
          <a:p>
            <a:pPr marL="0" indent="0">
              <a:buNone/>
            </a:pPr>
            <a:r>
              <a:rPr lang="en-US" dirty="0"/>
              <a:t>Broadly: anything that collects and organizes data.</a:t>
            </a:r>
          </a:p>
          <a:p>
            <a:pPr marL="0" indent="0">
              <a:buNone/>
            </a:pPr>
            <a:endParaRPr lang="en-US" dirty="0"/>
          </a:p>
          <a:p>
            <a:pPr marL="0" indent="0">
              <a:buNone/>
            </a:pPr>
            <a:r>
              <a:rPr lang="en-US" dirty="0"/>
              <a:t>Examples:</a:t>
            </a:r>
          </a:p>
          <a:p>
            <a:pPr lvl="1">
              <a:buFont typeface="Courier New" panose="02070309020205020404" pitchFamily="49" charset="0"/>
              <a:buChar char="o"/>
            </a:pPr>
            <a:r>
              <a:rPr lang="en-US" dirty="0"/>
              <a:t>Spreadsheets</a:t>
            </a:r>
          </a:p>
          <a:p>
            <a:pPr lvl="1">
              <a:buFont typeface="Courier New" panose="02070309020205020404" pitchFamily="49" charset="0"/>
              <a:buChar char="o"/>
            </a:pPr>
            <a:r>
              <a:rPr lang="en-US" dirty="0"/>
              <a:t>Text files</a:t>
            </a:r>
          </a:p>
          <a:p>
            <a:pPr lvl="1">
              <a:buFont typeface="Courier New" panose="02070309020205020404" pitchFamily="49" charset="0"/>
              <a:buChar char="o"/>
            </a:pPr>
            <a:r>
              <a:rPr lang="en-US" dirty="0"/>
              <a:t>File cabinet with organized documents</a:t>
            </a:r>
          </a:p>
          <a:p>
            <a:pPr lvl="1"/>
            <a:endParaRPr lang="en-US" dirty="0"/>
          </a:p>
          <a:p>
            <a:pPr marL="0" indent="0">
              <a:buNone/>
            </a:pPr>
            <a:r>
              <a:rPr lang="en-US" dirty="0"/>
              <a:t>When referenced professionally, a database is often a Relational Database Management System (RDBMS) or a NoSQL database.</a:t>
            </a:r>
          </a:p>
        </p:txBody>
      </p:sp>
      <p:sp>
        <p:nvSpPr>
          <p:cNvPr id="4" name="Rectangle 3">
            <a:extLst>
              <a:ext uri="{FF2B5EF4-FFF2-40B4-BE49-F238E27FC236}">
                <a16:creationId xmlns:a16="http://schemas.microsoft.com/office/drawing/2014/main" id="{E796BF59-02BD-E5CC-E13A-E4E621A4D917}"/>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32355567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3AAFD-045B-304C-8B8F-02EB96D3E93C}"/>
              </a:ext>
            </a:extLst>
          </p:cNvPr>
          <p:cNvSpPr>
            <a:spLocks noGrp="1"/>
          </p:cNvSpPr>
          <p:nvPr>
            <p:ph type="title"/>
          </p:nvPr>
        </p:nvSpPr>
        <p:spPr/>
        <p:txBody>
          <a:bodyPr/>
          <a:lstStyle/>
          <a:p>
            <a:r>
              <a:rPr lang="en-US" dirty="0"/>
              <a:t>Primary and Foreign Keys</a:t>
            </a:r>
          </a:p>
        </p:txBody>
      </p:sp>
      <p:sp>
        <p:nvSpPr>
          <p:cNvPr id="3" name="Content Placeholder 2">
            <a:extLst>
              <a:ext uri="{FF2B5EF4-FFF2-40B4-BE49-F238E27FC236}">
                <a16:creationId xmlns:a16="http://schemas.microsoft.com/office/drawing/2014/main" id="{433A45C3-B011-BD4A-9560-929F0F2C2C8E}"/>
              </a:ext>
            </a:extLst>
          </p:cNvPr>
          <p:cNvSpPr>
            <a:spLocks noGrp="1"/>
          </p:cNvSpPr>
          <p:nvPr>
            <p:ph sz="half" idx="1"/>
          </p:nvPr>
        </p:nvSpPr>
        <p:spPr/>
        <p:txBody>
          <a:bodyPr>
            <a:normAutofit lnSpcReduction="10000"/>
          </a:bodyPr>
          <a:lstStyle/>
          <a:p>
            <a:r>
              <a:rPr lang="en-US" i="1" dirty="0"/>
              <a:t>Primary key </a:t>
            </a:r>
            <a:r>
              <a:rPr lang="en-US" dirty="0"/>
              <a:t>-&gt; uniquely identify each row in the table</a:t>
            </a:r>
          </a:p>
          <a:p>
            <a:pPr lvl="1"/>
            <a:r>
              <a:rPr lang="en-US" dirty="0"/>
              <a:t>No two rows have the same value</a:t>
            </a:r>
          </a:p>
          <a:p>
            <a:pPr lvl="1"/>
            <a:r>
              <a:rPr lang="en-US" dirty="0">
                <a:latin typeface="Consolas" panose="020B0609020204030204" pitchFamily="49" charset="0"/>
                <a:cs typeface="Consolas" panose="020B0609020204030204" pitchFamily="49" charset="0"/>
              </a:rPr>
              <a:t>NULL</a:t>
            </a:r>
            <a:r>
              <a:rPr lang="en-US" dirty="0"/>
              <a:t> not allowed</a:t>
            </a:r>
          </a:p>
          <a:p>
            <a:pPr lvl="1"/>
            <a:r>
              <a:rPr lang="en-US" i="1" dirty="0"/>
              <a:t>Composite primary key</a:t>
            </a:r>
          </a:p>
          <a:p>
            <a:endParaRPr lang="en-US" i="1" dirty="0"/>
          </a:p>
          <a:p>
            <a:r>
              <a:rPr lang="en-US" i="1" dirty="0"/>
              <a:t>Foreign key</a:t>
            </a:r>
            <a:r>
              <a:rPr lang="en-US" dirty="0"/>
              <a:t> -&gt; field (column) that refers to the primary key in another table</a:t>
            </a:r>
            <a:endParaRPr lang="en-US" i="1" dirty="0"/>
          </a:p>
        </p:txBody>
      </p:sp>
      <p:grpSp>
        <p:nvGrpSpPr>
          <p:cNvPr id="10" name="Group 9">
            <a:extLst>
              <a:ext uri="{FF2B5EF4-FFF2-40B4-BE49-F238E27FC236}">
                <a16:creationId xmlns:a16="http://schemas.microsoft.com/office/drawing/2014/main" id="{E29BEEF9-6DCC-5844-90F7-D0F4AE677C77}"/>
              </a:ext>
            </a:extLst>
          </p:cNvPr>
          <p:cNvGrpSpPr/>
          <p:nvPr/>
        </p:nvGrpSpPr>
        <p:grpSpPr>
          <a:xfrm>
            <a:off x="6172202" y="1535849"/>
            <a:ext cx="5181600" cy="4488109"/>
            <a:chOff x="6172200" y="2134564"/>
            <a:chExt cx="5181600" cy="4488109"/>
          </a:xfrm>
        </p:grpSpPr>
        <p:pic>
          <p:nvPicPr>
            <p:cNvPr id="6" name="Content Placeholder 6" descr="Diagram&#10;&#10;Description automatically generated">
              <a:extLst>
                <a:ext uri="{FF2B5EF4-FFF2-40B4-BE49-F238E27FC236}">
                  <a16:creationId xmlns:a16="http://schemas.microsoft.com/office/drawing/2014/main" id="{F50A8DB3-90B6-2A44-9F6D-5AF415399028}"/>
                </a:ext>
              </a:extLst>
            </p:cNvPr>
            <p:cNvPicPr>
              <a:picLocks noChangeAspect="1"/>
            </p:cNvPicPr>
            <p:nvPr/>
          </p:nvPicPr>
          <p:blipFill>
            <a:blip r:embed="rId3"/>
            <a:stretch>
              <a:fillRect/>
            </a:stretch>
          </p:blipFill>
          <p:spPr>
            <a:xfrm>
              <a:off x="6172200" y="2530557"/>
              <a:ext cx="5181600" cy="2941473"/>
            </a:xfrm>
            <a:prstGeom prst="rect">
              <a:avLst/>
            </a:prstGeom>
          </p:spPr>
        </p:pic>
        <p:sp>
          <p:nvSpPr>
            <p:cNvPr id="7" name="TextBox 6">
              <a:extLst>
                <a:ext uri="{FF2B5EF4-FFF2-40B4-BE49-F238E27FC236}">
                  <a16:creationId xmlns:a16="http://schemas.microsoft.com/office/drawing/2014/main" id="{0DF2B595-C2D7-D44E-84CA-ED3291AE4E60}"/>
                </a:ext>
              </a:extLst>
            </p:cNvPr>
            <p:cNvSpPr txBox="1"/>
            <p:nvPr/>
          </p:nvSpPr>
          <p:spPr>
            <a:xfrm>
              <a:off x="8342497" y="6376525"/>
              <a:ext cx="2543217" cy="246148"/>
            </a:xfrm>
            <a:prstGeom prst="rect">
              <a:avLst/>
            </a:prstGeom>
            <a:noFill/>
          </p:spPr>
          <p:txBody>
            <a:bodyPr wrap="square" rtlCol="0">
              <a:spAutoFit/>
            </a:bodyPr>
            <a:lstStyle/>
            <a:p>
              <a:r>
                <a:rPr lang="en-US" sz="1000" dirty="0"/>
                <a:t>Source: </a:t>
              </a:r>
              <a:r>
                <a:rPr lang="en-US" sz="1000" i="1" dirty="0"/>
                <a:t>Data Analysis Using SQL and Excel</a:t>
              </a:r>
              <a:endParaRPr lang="en-US" sz="1000" dirty="0"/>
            </a:p>
          </p:txBody>
        </p:sp>
        <p:sp>
          <p:nvSpPr>
            <p:cNvPr id="8" name="TextBox 7">
              <a:extLst>
                <a:ext uri="{FF2B5EF4-FFF2-40B4-BE49-F238E27FC236}">
                  <a16:creationId xmlns:a16="http://schemas.microsoft.com/office/drawing/2014/main" id="{2B22FC1A-8973-1C4C-AD8D-21A3192EF29C}"/>
                </a:ext>
              </a:extLst>
            </p:cNvPr>
            <p:cNvSpPr txBox="1"/>
            <p:nvPr/>
          </p:nvSpPr>
          <p:spPr>
            <a:xfrm>
              <a:off x="6172200" y="5472030"/>
              <a:ext cx="5181600" cy="461665"/>
            </a:xfrm>
            <a:prstGeom prst="rect">
              <a:avLst/>
            </a:prstGeom>
            <a:noFill/>
          </p:spPr>
          <p:txBody>
            <a:bodyPr wrap="square" rtlCol="0">
              <a:spAutoFit/>
            </a:bodyPr>
            <a:lstStyle/>
            <a:p>
              <a:r>
                <a:rPr lang="en-US" sz="1200" dirty="0"/>
                <a:t>This entity-relationship diagram shows the relationship among entities in a purchase dataset. Each entity corresponds to one table.</a:t>
              </a:r>
            </a:p>
          </p:txBody>
        </p:sp>
        <p:sp>
          <p:nvSpPr>
            <p:cNvPr id="9" name="TextBox 8">
              <a:extLst>
                <a:ext uri="{FF2B5EF4-FFF2-40B4-BE49-F238E27FC236}">
                  <a16:creationId xmlns:a16="http://schemas.microsoft.com/office/drawing/2014/main" id="{0E55CB1D-6FF9-9044-9CE0-69AEA920737E}"/>
                </a:ext>
              </a:extLst>
            </p:cNvPr>
            <p:cNvSpPr txBox="1"/>
            <p:nvPr/>
          </p:nvSpPr>
          <p:spPr>
            <a:xfrm>
              <a:off x="7241045" y="2134564"/>
              <a:ext cx="3220305" cy="369332"/>
            </a:xfrm>
            <a:prstGeom prst="rect">
              <a:avLst/>
            </a:prstGeom>
            <a:noFill/>
          </p:spPr>
          <p:txBody>
            <a:bodyPr wrap="none" rtlCol="0">
              <a:spAutoFit/>
            </a:bodyPr>
            <a:lstStyle/>
            <a:p>
              <a:r>
                <a:rPr lang="en-US" dirty="0"/>
                <a:t>Entity-Relationship (ER) Diagram</a:t>
              </a:r>
            </a:p>
          </p:txBody>
        </p:sp>
      </p:grpSp>
      <p:sp>
        <p:nvSpPr>
          <p:cNvPr id="4" name="Rectangle 3">
            <a:extLst>
              <a:ext uri="{FF2B5EF4-FFF2-40B4-BE49-F238E27FC236}">
                <a16:creationId xmlns:a16="http://schemas.microsoft.com/office/drawing/2014/main" id="{C25F023C-3543-E061-4609-56FF1E58581F}"/>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1139032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Graphical user interface&#10;&#10;Description automatically generated">
            <a:extLst>
              <a:ext uri="{FF2B5EF4-FFF2-40B4-BE49-F238E27FC236}">
                <a16:creationId xmlns:a16="http://schemas.microsoft.com/office/drawing/2014/main" id="{ED3835F1-A464-B64D-8D4F-502086A05FFC}"/>
              </a:ext>
            </a:extLst>
          </p:cNvPr>
          <p:cNvPicPr>
            <a:picLocks noChangeAspect="1"/>
          </p:cNvPicPr>
          <p:nvPr/>
        </p:nvPicPr>
        <p:blipFill>
          <a:blip r:embed="rId3"/>
          <a:stretch>
            <a:fillRect/>
          </a:stretch>
        </p:blipFill>
        <p:spPr>
          <a:xfrm>
            <a:off x="838200" y="932656"/>
            <a:ext cx="10330515" cy="6858000"/>
          </a:xfrm>
          <a:prstGeom prst="rect">
            <a:avLst/>
          </a:prstGeom>
        </p:spPr>
      </p:pic>
      <p:sp>
        <p:nvSpPr>
          <p:cNvPr id="2" name="Title 1">
            <a:extLst>
              <a:ext uri="{FF2B5EF4-FFF2-40B4-BE49-F238E27FC236}">
                <a16:creationId xmlns:a16="http://schemas.microsoft.com/office/drawing/2014/main" id="{A28516EF-BAA6-8247-A3B3-0232CFE9179A}"/>
              </a:ext>
            </a:extLst>
          </p:cNvPr>
          <p:cNvSpPr>
            <a:spLocks noGrp="1"/>
          </p:cNvSpPr>
          <p:nvPr>
            <p:ph type="title"/>
          </p:nvPr>
        </p:nvSpPr>
        <p:spPr/>
        <p:txBody>
          <a:bodyPr/>
          <a:lstStyle/>
          <a:p>
            <a:r>
              <a:rPr lang="en-US" dirty="0"/>
              <a:t>Joining Tables</a:t>
            </a:r>
          </a:p>
        </p:txBody>
      </p:sp>
      <p:sp>
        <p:nvSpPr>
          <p:cNvPr id="3" name="Content Placeholder 2">
            <a:extLst>
              <a:ext uri="{FF2B5EF4-FFF2-40B4-BE49-F238E27FC236}">
                <a16:creationId xmlns:a16="http://schemas.microsoft.com/office/drawing/2014/main" id="{99C2C31A-2EE2-8949-864A-7FA49D99AD98}"/>
              </a:ext>
            </a:extLst>
          </p:cNvPr>
          <p:cNvSpPr>
            <a:spLocks noGrp="1"/>
          </p:cNvSpPr>
          <p:nvPr>
            <p:ph idx="1"/>
          </p:nvPr>
        </p:nvSpPr>
        <p:spPr>
          <a:xfrm flipH="1">
            <a:off x="838200" y="1548439"/>
            <a:ext cx="10515600" cy="1004262"/>
          </a:xfrm>
        </p:spPr>
        <p:txBody>
          <a:bodyPr/>
          <a:lstStyle/>
          <a:p>
            <a:pPr marL="0" indent="0">
              <a:buNone/>
            </a:pPr>
            <a:r>
              <a:rPr lang="en-US" dirty="0"/>
              <a:t>A </a:t>
            </a:r>
            <a:r>
              <a:rPr lang="en-US" b="1" dirty="0">
                <a:latin typeface="Consolas" panose="020B0609020204030204" pitchFamily="49" charset="0"/>
                <a:cs typeface="Consolas" panose="020B0609020204030204" pitchFamily="49" charset="0"/>
              </a:rPr>
              <a:t>JOIN</a:t>
            </a:r>
            <a:r>
              <a:rPr lang="en-US" dirty="0"/>
              <a:t> clause is used to combine rows in one table to rows in other tables</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7DF40C02-56F0-EF51-2BF3-68CCDD4EE0E2}"/>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37135957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0DD2C0-0680-9845-A186-35515B83A4CD}"/>
              </a:ext>
            </a:extLst>
          </p:cNvPr>
          <p:cNvSpPr>
            <a:spLocks noGrp="1"/>
          </p:cNvSpPr>
          <p:nvPr>
            <p:ph idx="1"/>
          </p:nvPr>
        </p:nvSpPr>
        <p:spPr>
          <a:xfrm>
            <a:off x="838200" y="566062"/>
            <a:ext cx="10515600" cy="5610901"/>
          </a:xfrm>
        </p:spPr>
        <p:txBody>
          <a:bodyPr/>
          <a:lstStyle/>
          <a:p>
            <a:pPr marL="0" indent="0">
              <a:buNone/>
            </a:pPr>
            <a:r>
              <a:rPr lang="en-US" dirty="0"/>
              <a:t>As a data analyst, you are tasked with generating a report that gives organizational payroll by department. Two tables in the organization’s database stand out: </a:t>
            </a:r>
            <a:r>
              <a:rPr lang="en-US" dirty="0">
                <a:latin typeface="Consolas" panose="020B0609020204030204" pitchFamily="49" charset="0"/>
                <a:cs typeface="Consolas" panose="020B0609020204030204" pitchFamily="49" charset="0"/>
              </a:rPr>
              <a:t>employees</a:t>
            </a:r>
            <a:r>
              <a:rPr lang="en-US" dirty="0">
                <a:latin typeface="+mn-lt"/>
                <a:cs typeface="Consolas" panose="020B0609020204030204" pitchFamily="49" charset="0"/>
              </a:rPr>
              <a:t> </a:t>
            </a:r>
            <a:r>
              <a:rPr lang="en-US" dirty="0">
                <a:cs typeface="Consolas" panose="020B0609020204030204" pitchFamily="49" charset="0"/>
              </a:rPr>
              <a:t>and</a:t>
            </a:r>
            <a:r>
              <a:rPr lang="en-US" dirty="0">
                <a:latin typeface="+mn-lt"/>
                <a:cs typeface="Consolas" panose="020B0609020204030204" pitchFamily="49" charset="0"/>
              </a:rPr>
              <a:t> </a:t>
            </a:r>
            <a:r>
              <a:rPr lang="en-US" dirty="0">
                <a:latin typeface="Consolas" panose="020B0609020204030204" pitchFamily="49" charset="0"/>
                <a:cs typeface="Consolas" panose="020B0609020204030204" pitchFamily="49" charset="0"/>
              </a:rPr>
              <a:t>departments.</a:t>
            </a:r>
            <a:endParaRPr lang="en-US" dirty="0"/>
          </a:p>
          <a:p>
            <a:pPr marL="0" indent="0">
              <a:buNone/>
            </a:pPr>
            <a:endParaRPr lang="en-US" dirty="0"/>
          </a:p>
        </p:txBody>
      </p:sp>
      <p:grpSp>
        <p:nvGrpSpPr>
          <p:cNvPr id="11" name="Group 10">
            <a:extLst>
              <a:ext uri="{FF2B5EF4-FFF2-40B4-BE49-F238E27FC236}">
                <a16:creationId xmlns:a16="http://schemas.microsoft.com/office/drawing/2014/main" id="{8BD59FCC-980E-CB4C-9363-CE43DDC43AAA}"/>
              </a:ext>
            </a:extLst>
          </p:cNvPr>
          <p:cNvGrpSpPr/>
          <p:nvPr/>
        </p:nvGrpSpPr>
        <p:grpSpPr>
          <a:xfrm>
            <a:off x="828094" y="4311054"/>
            <a:ext cx="2406524" cy="1569660"/>
            <a:chOff x="711563" y="3329317"/>
            <a:chExt cx="2406524" cy="1569660"/>
          </a:xfrm>
        </p:grpSpPr>
        <p:sp>
          <p:nvSpPr>
            <p:cNvPr id="6" name="TextBox 5">
              <a:extLst>
                <a:ext uri="{FF2B5EF4-FFF2-40B4-BE49-F238E27FC236}">
                  <a16:creationId xmlns:a16="http://schemas.microsoft.com/office/drawing/2014/main" id="{A530DC39-6EDC-4442-886D-246C898157BE}"/>
                </a:ext>
              </a:extLst>
            </p:cNvPr>
            <p:cNvSpPr txBox="1"/>
            <p:nvPr/>
          </p:nvSpPr>
          <p:spPr>
            <a:xfrm>
              <a:off x="711563" y="3329317"/>
              <a:ext cx="2223686" cy="1569660"/>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departments</a:t>
              </a:r>
            </a:p>
            <a:p>
              <a:endParaRPr lang="en-US" sz="1200" dirty="0">
                <a:latin typeface="Consolas" panose="020B0609020204030204" pitchFamily="49" charset="0"/>
                <a:cs typeface="Consolas" panose="020B0609020204030204" pitchFamily="49" charset="0"/>
              </a:endParaRPr>
            </a:p>
            <a:p>
              <a:r>
                <a:rPr lang="en-US" sz="1200" dirty="0" err="1">
                  <a:latin typeface="Consolas" panose="020B0609020204030204" pitchFamily="49" charset="0"/>
                  <a:cs typeface="Consolas" panose="020B0609020204030204" pitchFamily="49" charset="0"/>
                </a:rPr>
                <a:t>dept_id</a:t>
              </a:r>
              <a:r>
                <a:rPr lang="en-US" sz="1200" dirty="0">
                  <a:latin typeface="Consolas" panose="020B0609020204030204" pitchFamily="49" charset="0"/>
                  <a:cs typeface="Consolas" panose="020B0609020204030204" pitchFamily="49" charset="0"/>
                </a:rPr>
                <a:t>   dept   city</a:t>
              </a:r>
            </a:p>
            <a:p>
              <a:r>
                <a:rPr lang="en-US" sz="1200" dirty="0">
                  <a:latin typeface="Consolas" panose="020B0609020204030204" pitchFamily="49" charset="0"/>
                  <a:cs typeface="Consolas" panose="020B0609020204030204" pitchFamily="49" charset="0"/>
                </a:rPr>
                <a:t>-------   ----   ----</a:t>
              </a:r>
            </a:p>
            <a:p>
              <a:r>
                <a:rPr lang="en-US" sz="1200" dirty="0">
                  <a:latin typeface="Consolas" panose="020B0609020204030204" pitchFamily="49" charset="0"/>
                  <a:cs typeface="Consolas" panose="020B0609020204030204" pitchFamily="49" charset="0"/>
                </a:rPr>
                <a:t>      1   Acct   Atlanta</a:t>
              </a:r>
            </a:p>
            <a:p>
              <a:r>
                <a:rPr lang="en-US" sz="1200" dirty="0">
                  <a:latin typeface="Consolas" panose="020B0609020204030204" pitchFamily="49" charset="0"/>
                  <a:cs typeface="Consolas" panose="020B0609020204030204" pitchFamily="49" charset="0"/>
                </a:rPr>
                <a:t>      2   IT     Boston</a:t>
              </a:r>
            </a:p>
            <a:p>
              <a:r>
                <a:rPr lang="en-US" sz="1200" dirty="0">
                  <a:latin typeface="Consolas" panose="020B0609020204030204" pitchFamily="49" charset="0"/>
                  <a:cs typeface="Consolas" panose="020B0609020204030204" pitchFamily="49" charset="0"/>
                </a:rPr>
                <a:t>      3   HR     Denver</a:t>
              </a:r>
            </a:p>
            <a:p>
              <a:endParaRPr lang="en-US" sz="1200" dirty="0">
                <a:latin typeface="Consolas" panose="020B0609020204030204" pitchFamily="49" charset="0"/>
                <a:cs typeface="Consolas" panose="020B0609020204030204" pitchFamily="49" charset="0"/>
              </a:endParaRPr>
            </a:p>
          </p:txBody>
        </p:sp>
        <p:cxnSp>
          <p:nvCxnSpPr>
            <p:cNvPr id="8" name="Straight Connector 7">
              <a:extLst>
                <a:ext uri="{FF2B5EF4-FFF2-40B4-BE49-F238E27FC236}">
                  <a16:creationId xmlns:a16="http://schemas.microsoft.com/office/drawing/2014/main" id="{A54C5672-4798-EE48-A583-00D4FC0BE068}"/>
                </a:ext>
              </a:extLst>
            </p:cNvPr>
            <p:cNvCxnSpPr>
              <a:cxnSpLocks/>
            </p:cNvCxnSpPr>
            <p:nvPr/>
          </p:nvCxnSpPr>
          <p:spPr>
            <a:xfrm>
              <a:off x="797869" y="3590263"/>
              <a:ext cx="2231571"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D764863F-F381-4947-B5DE-D6B7BC61DB37}"/>
                </a:ext>
              </a:extLst>
            </p:cNvPr>
            <p:cNvCxnSpPr>
              <a:cxnSpLocks/>
            </p:cNvCxnSpPr>
            <p:nvPr/>
          </p:nvCxnSpPr>
          <p:spPr>
            <a:xfrm>
              <a:off x="797869" y="4778983"/>
              <a:ext cx="2320218"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5" name="Group 14">
            <a:extLst>
              <a:ext uri="{FF2B5EF4-FFF2-40B4-BE49-F238E27FC236}">
                <a16:creationId xmlns:a16="http://schemas.microsoft.com/office/drawing/2014/main" id="{07839EAD-88D6-5B40-B608-D457AF4F14A0}"/>
              </a:ext>
            </a:extLst>
          </p:cNvPr>
          <p:cNvGrpSpPr/>
          <p:nvPr/>
        </p:nvGrpSpPr>
        <p:grpSpPr>
          <a:xfrm>
            <a:off x="914400" y="2002109"/>
            <a:ext cx="4573561" cy="1976276"/>
            <a:chOff x="3689477" y="2071041"/>
            <a:chExt cx="4573561" cy="1976276"/>
          </a:xfrm>
        </p:grpSpPr>
        <p:grpSp>
          <p:nvGrpSpPr>
            <p:cNvPr id="12" name="Group 11">
              <a:extLst>
                <a:ext uri="{FF2B5EF4-FFF2-40B4-BE49-F238E27FC236}">
                  <a16:creationId xmlns:a16="http://schemas.microsoft.com/office/drawing/2014/main" id="{12CAA277-9CB6-5541-B641-56E1765A3C79}"/>
                </a:ext>
              </a:extLst>
            </p:cNvPr>
            <p:cNvGrpSpPr/>
            <p:nvPr/>
          </p:nvGrpSpPr>
          <p:grpSpPr>
            <a:xfrm>
              <a:off x="3689477" y="2071041"/>
              <a:ext cx="4573561" cy="1938992"/>
              <a:chOff x="711563" y="3329317"/>
              <a:chExt cx="4573561" cy="1938992"/>
            </a:xfrm>
          </p:grpSpPr>
          <p:sp>
            <p:nvSpPr>
              <p:cNvPr id="13" name="TextBox 12">
                <a:extLst>
                  <a:ext uri="{FF2B5EF4-FFF2-40B4-BE49-F238E27FC236}">
                    <a16:creationId xmlns:a16="http://schemas.microsoft.com/office/drawing/2014/main" id="{B3C6425B-BD66-3B4C-9ECC-1F607BB49B9D}"/>
                  </a:ext>
                </a:extLst>
              </p:cNvPr>
              <p:cNvSpPr txBox="1"/>
              <p:nvPr/>
            </p:nvSpPr>
            <p:spPr>
              <a:xfrm>
                <a:off x="711563" y="3329317"/>
                <a:ext cx="4568879" cy="1938992"/>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employees</a:t>
                </a:r>
              </a:p>
              <a:p>
                <a:endParaRPr lang="en-US" sz="1200" dirty="0">
                  <a:latin typeface="Consolas" panose="020B0609020204030204" pitchFamily="49" charset="0"/>
                  <a:cs typeface="Consolas" panose="020B0609020204030204" pitchFamily="49" charset="0"/>
                </a:endParaRPr>
              </a:p>
              <a:p>
                <a:r>
                  <a:rPr lang="en-US" sz="1200" dirty="0" err="1">
                    <a:latin typeface="Consolas" panose="020B0609020204030204" pitchFamily="49" charset="0"/>
                    <a:cs typeface="Consolas" panose="020B0609020204030204" pitchFamily="49" charset="0"/>
                  </a:rPr>
                  <a:t>empl_id</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name_first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name_last</a:t>
                </a:r>
                <a:r>
                  <a:rPr lang="en-US" sz="1200" dirty="0">
                    <a:latin typeface="Consolas" panose="020B0609020204030204" pitchFamily="49" charset="0"/>
                    <a:cs typeface="Consolas" panose="020B0609020204030204" pitchFamily="49" charset="0"/>
                  </a:rPr>
                  <a:t>   salary   </a:t>
                </a:r>
                <a:r>
                  <a:rPr lang="en-US" sz="1200" dirty="0" err="1">
                    <a:latin typeface="Consolas" panose="020B0609020204030204" pitchFamily="49" charset="0"/>
                    <a:cs typeface="Consolas" panose="020B0609020204030204" pitchFamily="49" charset="0"/>
                  </a:rPr>
                  <a:t>dept_id</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   ---------   ------   -------</a:t>
                </a:r>
              </a:p>
              <a:p>
                <a:r>
                  <a:rPr lang="en-US" sz="1200" dirty="0">
                    <a:latin typeface="Consolas" panose="020B0609020204030204" pitchFamily="49" charset="0"/>
                    <a:cs typeface="Consolas" panose="020B0609020204030204" pitchFamily="49" charset="0"/>
                  </a:rPr>
                  <a:t>      1   Jeff         Winger      62500         1</a:t>
                </a:r>
              </a:p>
              <a:p>
                <a:r>
                  <a:rPr lang="en-US" sz="1200" dirty="0">
                    <a:latin typeface="Consolas" panose="020B0609020204030204" pitchFamily="49" charset="0"/>
                    <a:cs typeface="Consolas" panose="020B0609020204030204" pitchFamily="49" charset="0"/>
                  </a:rPr>
                  <a:t>      2   Britta       Perry       59300         1</a:t>
                </a:r>
              </a:p>
              <a:p>
                <a:r>
                  <a:rPr lang="en-US" sz="1200" dirty="0">
                    <a:latin typeface="Consolas" panose="020B0609020204030204" pitchFamily="49" charset="0"/>
                    <a:cs typeface="Consolas" panose="020B0609020204030204" pitchFamily="49" charset="0"/>
                  </a:rPr>
                  <a:t>      3   Troy         Barnes      83000         2</a:t>
                </a:r>
              </a:p>
              <a:p>
                <a:r>
                  <a:rPr lang="en-US" sz="1200" dirty="0">
                    <a:latin typeface="Consolas" panose="020B0609020204030204" pitchFamily="49" charset="0"/>
                    <a:cs typeface="Consolas" panose="020B0609020204030204" pitchFamily="49" charset="0"/>
                  </a:rPr>
                  <a:t>      4   Annie        Edison      95000         2</a:t>
                </a:r>
              </a:p>
              <a:p>
                <a:r>
                  <a:rPr lang="en-US" sz="1200" dirty="0">
                    <a:latin typeface="Consolas" panose="020B0609020204030204" pitchFamily="49" charset="0"/>
                    <a:cs typeface="Consolas" panose="020B0609020204030204" pitchFamily="49" charset="0"/>
                  </a:rPr>
                  <a:t>      5   Pierce       Hawthorne   75000         3</a:t>
                </a:r>
              </a:p>
              <a:p>
                <a:r>
                  <a:rPr lang="en-US" sz="1200" dirty="0">
                    <a:latin typeface="Consolas" panose="020B0609020204030204" pitchFamily="49" charset="0"/>
                    <a:cs typeface="Consolas" panose="020B0609020204030204" pitchFamily="49" charset="0"/>
                  </a:rPr>
                  <a:t>      6   Shirley      Bennett     78000         3</a:t>
                </a:r>
              </a:p>
            </p:txBody>
          </p:sp>
          <p:cxnSp>
            <p:nvCxnSpPr>
              <p:cNvPr id="14" name="Straight Connector 13">
                <a:extLst>
                  <a:ext uri="{FF2B5EF4-FFF2-40B4-BE49-F238E27FC236}">
                    <a16:creationId xmlns:a16="http://schemas.microsoft.com/office/drawing/2014/main" id="{B4668483-F4C1-0742-A06B-9D8FC6833789}"/>
                  </a:ext>
                </a:extLst>
              </p:cNvPr>
              <p:cNvCxnSpPr>
                <a:cxnSpLocks/>
              </p:cNvCxnSpPr>
              <p:nvPr/>
            </p:nvCxnSpPr>
            <p:spPr>
              <a:xfrm>
                <a:off x="711563" y="3624943"/>
                <a:ext cx="4573561"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BB0591ED-01B9-024D-AF64-609987B140D0}"/>
                </a:ext>
              </a:extLst>
            </p:cNvPr>
            <p:cNvCxnSpPr>
              <a:cxnSpLocks/>
            </p:cNvCxnSpPr>
            <p:nvPr/>
          </p:nvCxnSpPr>
          <p:spPr>
            <a:xfrm>
              <a:off x="3689477" y="4047317"/>
              <a:ext cx="4573561" cy="0"/>
            </a:xfrm>
            <a:prstGeom prst="line">
              <a:avLst/>
            </a:prstGeom>
            <a:ln w="19050"/>
          </p:spPr>
          <p:style>
            <a:lnRef idx="1">
              <a:schemeClr val="dk1"/>
            </a:lnRef>
            <a:fillRef idx="0">
              <a:schemeClr val="dk1"/>
            </a:fillRef>
            <a:effectRef idx="0">
              <a:schemeClr val="dk1"/>
            </a:effectRef>
            <a:fontRef idx="minor">
              <a:schemeClr val="tx1"/>
            </a:fontRef>
          </p:style>
        </p:cxnSp>
      </p:grpSp>
      <p:sp>
        <p:nvSpPr>
          <p:cNvPr id="16" name="TextBox 15">
            <a:extLst>
              <a:ext uri="{FF2B5EF4-FFF2-40B4-BE49-F238E27FC236}">
                <a16:creationId xmlns:a16="http://schemas.microsoft.com/office/drawing/2014/main" id="{124305FF-8B8B-8A4D-A2D6-78F388741036}"/>
              </a:ext>
            </a:extLst>
          </p:cNvPr>
          <p:cNvSpPr txBox="1"/>
          <p:nvPr/>
        </p:nvSpPr>
        <p:spPr>
          <a:xfrm>
            <a:off x="6270172" y="2645229"/>
            <a:ext cx="5503430" cy="923330"/>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SELECT  *</a:t>
            </a:r>
          </a:p>
          <a:p>
            <a:r>
              <a:rPr lang="en-US" dirty="0">
                <a:latin typeface="Consolas" panose="020B0609020204030204" pitchFamily="49" charset="0"/>
                <a:cs typeface="Consolas" panose="020B0609020204030204" pitchFamily="49" charset="0"/>
              </a:rPr>
              <a:t>FROM employees JOIN departments</a:t>
            </a:r>
          </a:p>
          <a:p>
            <a:r>
              <a:rPr lang="en-US" dirty="0">
                <a:latin typeface="Consolas" panose="020B0609020204030204" pitchFamily="49" charset="0"/>
                <a:cs typeface="Consolas" panose="020B0609020204030204" pitchFamily="49" charset="0"/>
              </a:rPr>
              <a:t>ON </a:t>
            </a:r>
            <a:r>
              <a:rPr lang="en-US" dirty="0" err="1">
                <a:latin typeface="Consolas" panose="020B0609020204030204" pitchFamily="49" charset="0"/>
                <a:cs typeface="Consolas" panose="020B0609020204030204" pitchFamily="49" charset="0"/>
              </a:rPr>
              <a:t>empoyees.dept_id</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departments.dept_id</a:t>
            </a:r>
            <a:r>
              <a:rPr lang="en-US" dirty="0">
                <a:latin typeface="Consolas" panose="020B0609020204030204" pitchFamily="49" charset="0"/>
                <a:cs typeface="Consolas" panose="020B0609020204030204" pitchFamily="49" charset="0"/>
              </a:rPr>
              <a:t>;</a:t>
            </a:r>
          </a:p>
        </p:txBody>
      </p:sp>
      <p:grpSp>
        <p:nvGrpSpPr>
          <p:cNvPr id="20" name="Group 19">
            <a:extLst>
              <a:ext uri="{FF2B5EF4-FFF2-40B4-BE49-F238E27FC236}">
                <a16:creationId xmlns:a16="http://schemas.microsoft.com/office/drawing/2014/main" id="{4C7C7C8B-5928-6E43-9D8F-46E65720B355}"/>
              </a:ext>
            </a:extLst>
          </p:cNvPr>
          <p:cNvGrpSpPr/>
          <p:nvPr/>
        </p:nvGrpSpPr>
        <p:grpSpPr>
          <a:xfrm>
            <a:off x="4566661" y="4252459"/>
            <a:ext cx="6816819" cy="1976276"/>
            <a:chOff x="3689477" y="2071041"/>
            <a:chExt cx="6816819" cy="1976276"/>
          </a:xfrm>
        </p:grpSpPr>
        <p:grpSp>
          <p:nvGrpSpPr>
            <p:cNvPr id="21" name="Group 20">
              <a:extLst>
                <a:ext uri="{FF2B5EF4-FFF2-40B4-BE49-F238E27FC236}">
                  <a16:creationId xmlns:a16="http://schemas.microsoft.com/office/drawing/2014/main" id="{74A2BEEE-1A16-1348-8F55-44F1EF9C3614}"/>
                </a:ext>
              </a:extLst>
            </p:cNvPr>
            <p:cNvGrpSpPr/>
            <p:nvPr/>
          </p:nvGrpSpPr>
          <p:grpSpPr>
            <a:xfrm>
              <a:off x="3689477" y="2071041"/>
              <a:ext cx="6816819" cy="1938992"/>
              <a:chOff x="711563" y="3329317"/>
              <a:chExt cx="6816819" cy="1938992"/>
            </a:xfrm>
          </p:grpSpPr>
          <p:sp>
            <p:nvSpPr>
              <p:cNvPr id="23" name="TextBox 22">
                <a:extLst>
                  <a:ext uri="{FF2B5EF4-FFF2-40B4-BE49-F238E27FC236}">
                    <a16:creationId xmlns:a16="http://schemas.microsoft.com/office/drawing/2014/main" id="{02050BC3-9E8D-3641-8E9E-7271D636E0F9}"/>
                  </a:ext>
                </a:extLst>
              </p:cNvPr>
              <p:cNvSpPr txBox="1"/>
              <p:nvPr/>
            </p:nvSpPr>
            <p:spPr>
              <a:xfrm>
                <a:off x="711563" y="3329317"/>
                <a:ext cx="6811480" cy="1938992"/>
              </a:xfrm>
              <a:prstGeom prst="rect">
                <a:avLst/>
              </a:prstGeom>
              <a:noFill/>
            </p:spPr>
            <p:txBody>
              <a:bodyPr wrap="none" rtlCol="0">
                <a:spAutoFit/>
              </a:bodyPr>
              <a:lstStyle/>
              <a:p>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a:p>
                <a:r>
                  <a:rPr lang="en-US" sz="1200" dirty="0" err="1">
                    <a:latin typeface="Consolas" panose="020B0609020204030204" pitchFamily="49" charset="0"/>
                    <a:cs typeface="Consolas" panose="020B0609020204030204" pitchFamily="49" charset="0"/>
                  </a:rPr>
                  <a:t>empl_id</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name_first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name_last</a:t>
                </a:r>
                <a:r>
                  <a:rPr lang="en-US" sz="1200" dirty="0">
                    <a:latin typeface="Consolas" panose="020B0609020204030204" pitchFamily="49" charset="0"/>
                    <a:cs typeface="Consolas" panose="020B0609020204030204" pitchFamily="49" charset="0"/>
                  </a:rPr>
                  <a:t>   salary   </a:t>
                </a:r>
                <a:r>
                  <a:rPr lang="en-US" sz="1200" dirty="0" err="1">
                    <a:latin typeface="Consolas" panose="020B0609020204030204" pitchFamily="49" charset="0"/>
                    <a:cs typeface="Consolas" panose="020B0609020204030204" pitchFamily="49" charset="0"/>
                  </a:rPr>
                  <a:t>dept_id</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dept_id</a:t>
                </a:r>
                <a:r>
                  <a:rPr lang="en-US" sz="1200" dirty="0">
                    <a:latin typeface="Consolas" panose="020B0609020204030204" pitchFamily="49" charset="0"/>
                    <a:cs typeface="Consolas" panose="020B0609020204030204" pitchFamily="49" charset="0"/>
                  </a:rPr>
                  <a:t>   dept   city</a:t>
                </a:r>
              </a:p>
              <a:p>
                <a:r>
                  <a:rPr lang="en-US" sz="1200" dirty="0">
                    <a:latin typeface="Consolas" panose="020B0609020204030204" pitchFamily="49" charset="0"/>
                    <a:cs typeface="Consolas" panose="020B0609020204030204" pitchFamily="49" charset="0"/>
                  </a:rPr>
                  <a:t>-------   ----------   ---------   ------   -------   -------   ----   ----</a:t>
                </a:r>
              </a:p>
              <a:p>
                <a:r>
                  <a:rPr lang="en-US" sz="1200" dirty="0">
                    <a:latin typeface="Consolas" panose="020B0609020204030204" pitchFamily="49" charset="0"/>
                    <a:cs typeface="Consolas" panose="020B0609020204030204" pitchFamily="49" charset="0"/>
                  </a:rPr>
                  <a:t>      1   Jeff         Winger      62500         1          1   Acct   Atlanta</a:t>
                </a:r>
              </a:p>
              <a:p>
                <a:r>
                  <a:rPr lang="en-US" sz="1200" dirty="0">
                    <a:latin typeface="Consolas" panose="020B0609020204030204" pitchFamily="49" charset="0"/>
                    <a:cs typeface="Consolas" panose="020B0609020204030204" pitchFamily="49" charset="0"/>
                  </a:rPr>
                  <a:t>      2   Britta       Perry       59300         1          1   Acct   Atlanta</a:t>
                </a:r>
              </a:p>
              <a:p>
                <a:r>
                  <a:rPr lang="en-US" sz="1200" dirty="0">
                    <a:latin typeface="Consolas" panose="020B0609020204030204" pitchFamily="49" charset="0"/>
                    <a:cs typeface="Consolas" panose="020B0609020204030204" pitchFamily="49" charset="0"/>
                  </a:rPr>
                  <a:t>      3   Troy         Barnes      83000         2          2   IT     Boston</a:t>
                </a:r>
              </a:p>
              <a:p>
                <a:r>
                  <a:rPr lang="en-US" sz="1200" dirty="0">
                    <a:latin typeface="Consolas" panose="020B0609020204030204" pitchFamily="49" charset="0"/>
                    <a:cs typeface="Consolas" panose="020B0609020204030204" pitchFamily="49" charset="0"/>
                  </a:rPr>
                  <a:t>      4   Annie        Edison      95000         2          2   IT     Boston</a:t>
                </a:r>
              </a:p>
              <a:p>
                <a:r>
                  <a:rPr lang="en-US" sz="1200" dirty="0">
                    <a:latin typeface="Consolas" panose="020B0609020204030204" pitchFamily="49" charset="0"/>
                    <a:cs typeface="Consolas" panose="020B0609020204030204" pitchFamily="49" charset="0"/>
                  </a:rPr>
                  <a:t>      5   Pierce       Hawthorne   75000         3          3   HR     Denver</a:t>
                </a:r>
              </a:p>
              <a:p>
                <a:r>
                  <a:rPr lang="en-US" sz="1200" dirty="0">
                    <a:latin typeface="Consolas" panose="020B0609020204030204" pitchFamily="49" charset="0"/>
                    <a:cs typeface="Consolas" panose="020B0609020204030204" pitchFamily="49" charset="0"/>
                  </a:rPr>
                  <a:t>      6   Shirley      Bennett     78000         3          3   HR     Denver</a:t>
                </a:r>
              </a:p>
            </p:txBody>
          </p:sp>
          <p:cxnSp>
            <p:nvCxnSpPr>
              <p:cNvPr id="24" name="Straight Connector 23">
                <a:extLst>
                  <a:ext uri="{FF2B5EF4-FFF2-40B4-BE49-F238E27FC236}">
                    <a16:creationId xmlns:a16="http://schemas.microsoft.com/office/drawing/2014/main" id="{A580028E-D993-2444-8B20-FAB8BD220A30}"/>
                  </a:ext>
                </a:extLst>
              </p:cNvPr>
              <p:cNvCxnSpPr>
                <a:cxnSpLocks/>
              </p:cNvCxnSpPr>
              <p:nvPr/>
            </p:nvCxnSpPr>
            <p:spPr>
              <a:xfrm>
                <a:off x="716902" y="3624943"/>
                <a:ext cx="6811480" cy="23915"/>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22" name="Straight Connector 21">
              <a:extLst>
                <a:ext uri="{FF2B5EF4-FFF2-40B4-BE49-F238E27FC236}">
                  <a16:creationId xmlns:a16="http://schemas.microsoft.com/office/drawing/2014/main" id="{BB050B85-2472-4645-B658-D30138245470}"/>
                </a:ext>
              </a:extLst>
            </p:cNvPr>
            <p:cNvCxnSpPr>
              <a:cxnSpLocks/>
            </p:cNvCxnSpPr>
            <p:nvPr/>
          </p:nvCxnSpPr>
          <p:spPr>
            <a:xfrm>
              <a:off x="3694816" y="4047317"/>
              <a:ext cx="6787139" cy="0"/>
            </a:xfrm>
            <a:prstGeom prst="line">
              <a:avLst/>
            </a:prstGeom>
            <a:ln w="19050"/>
          </p:spPr>
          <p:style>
            <a:lnRef idx="1">
              <a:schemeClr val="dk1"/>
            </a:lnRef>
            <a:fillRef idx="0">
              <a:schemeClr val="dk1"/>
            </a:fillRef>
            <a:effectRef idx="0">
              <a:schemeClr val="dk1"/>
            </a:effectRef>
            <a:fontRef idx="minor">
              <a:schemeClr val="tx1"/>
            </a:fontRef>
          </p:style>
        </p:cxnSp>
      </p:grpSp>
      <p:sp>
        <p:nvSpPr>
          <p:cNvPr id="31" name="Down Arrow 30">
            <a:extLst>
              <a:ext uri="{FF2B5EF4-FFF2-40B4-BE49-F238E27FC236}">
                <a16:creationId xmlns:a16="http://schemas.microsoft.com/office/drawing/2014/main" id="{22575C1B-695B-B54E-ACBA-4E46C1B85B4A}"/>
              </a:ext>
            </a:extLst>
          </p:cNvPr>
          <p:cNvSpPr/>
          <p:nvPr/>
        </p:nvSpPr>
        <p:spPr>
          <a:xfrm>
            <a:off x="7972401" y="3743519"/>
            <a:ext cx="561999" cy="594859"/>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AA09A5E-18C3-3B1F-5715-5788ECEDF37E}"/>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168835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0DD2C0-0680-9845-A186-35515B83A4CD}"/>
              </a:ext>
            </a:extLst>
          </p:cNvPr>
          <p:cNvSpPr>
            <a:spLocks noGrp="1"/>
          </p:cNvSpPr>
          <p:nvPr>
            <p:ph idx="1"/>
          </p:nvPr>
        </p:nvSpPr>
        <p:spPr>
          <a:xfrm>
            <a:off x="838200" y="566062"/>
            <a:ext cx="10515600" cy="5610901"/>
          </a:xfrm>
        </p:spPr>
        <p:txBody>
          <a:bodyPr/>
          <a:lstStyle/>
          <a:p>
            <a:pPr marL="0" indent="0">
              <a:buNone/>
            </a:pPr>
            <a:r>
              <a:rPr lang="en-US" dirty="0"/>
              <a:t>To select specific columns, specify the table followed by a dot and the column: </a:t>
            </a:r>
            <a:r>
              <a:rPr lang="en-US" dirty="0" err="1">
                <a:latin typeface="Consolas" panose="020B0609020204030204" pitchFamily="49" charset="0"/>
                <a:cs typeface="Consolas" panose="020B0609020204030204" pitchFamily="49" charset="0"/>
              </a:rPr>
              <a:t>table_name.column_name</a:t>
            </a:r>
            <a:endParaRPr lang="en-US" dirty="0">
              <a:latin typeface="Consolas" panose="020B0609020204030204" pitchFamily="49" charset="0"/>
              <a:cs typeface="Consolas" panose="020B0609020204030204" pitchFamily="49" charset="0"/>
            </a:endParaRPr>
          </a:p>
          <a:p>
            <a:pPr marL="0" indent="0">
              <a:buNone/>
            </a:pPr>
            <a:endParaRPr lang="en-US" dirty="0"/>
          </a:p>
        </p:txBody>
      </p:sp>
      <p:grpSp>
        <p:nvGrpSpPr>
          <p:cNvPr id="11" name="Group 10">
            <a:extLst>
              <a:ext uri="{FF2B5EF4-FFF2-40B4-BE49-F238E27FC236}">
                <a16:creationId xmlns:a16="http://schemas.microsoft.com/office/drawing/2014/main" id="{8BD59FCC-980E-CB4C-9363-CE43DDC43AAA}"/>
              </a:ext>
            </a:extLst>
          </p:cNvPr>
          <p:cNvGrpSpPr/>
          <p:nvPr/>
        </p:nvGrpSpPr>
        <p:grpSpPr>
          <a:xfrm>
            <a:off x="828094" y="4311054"/>
            <a:ext cx="2406524" cy="1569660"/>
            <a:chOff x="711563" y="3329317"/>
            <a:chExt cx="2406524" cy="1569660"/>
          </a:xfrm>
        </p:grpSpPr>
        <p:sp>
          <p:nvSpPr>
            <p:cNvPr id="6" name="TextBox 5">
              <a:extLst>
                <a:ext uri="{FF2B5EF4-FFF2-40B4-BE49-F238E27FC236}">
                  <a16:creationId xmlns:a16="http://schemas.microsoft.com/office/drawing/2014/main" id="{A530DC39-6EDC-4442-886D-246C898157BE}"/>
                </a:ext>
              </a:extLst>
            </p:cNvPr>
            <p:cNvSpPr txBox="1"/>
            <p:nvPr/>
          </p:nvSpPr>
          <p:spPr>
            <a:xfrm>
              <a:off x="711563" y="3329317"/>
              <a:ext cx="2223686" cy="1569660"/>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departments</a:t>
              </a:r>
            </a:p>
            <a:p>
              <a:endParaRPr lang="en-US" sz="1200" dirty="0">
                <a:latin typeface="Consolas" panose="020B0609020204030204" pitchFamily="49" charset="0"/>
                <a:cs typeface="Consolas" panose="020B0609020204030204" pitchFamily="49" charset="0"/>
              </a:endParaRPr>
            </a:p>
            <a:p>
              <a:r>
                <a:rPr lang="en-US" sz="1200" dirty="0" err="1">
                  <a:latin typeface="Consolas" panose="020B0609020204030204" pitchFamily="49" charset="0"/>
                  <a:cs typeface="Consolas" panose="020B0609020204030204" pitchFamily="49" charset="0"/>
                </a:rPr>
                <a:t>dept_id</a:t>
              </a:r>
              <a:r>
                <a:rPr lang="en-US" sz="1200" dirty="0">
                  <a:latin typeface="Consolas" panose="020B0609020204030204" pitchFamily="49" charset="0"/>
                  <a:cs typeface="Consolas" panose="020B0609020204030204" pitchFamily="49" charset="0"/>
                </a:rPr>
                <a:t>   dept   city</a:t>
              </a:r>
            </a:p>
            <a:p>
              <a:r>
                <a:rPr lang="en-US" sz="1200" dirty="0">
                  <a:latin typeface="Consolas" panose="020B0609020204030204" pitchFamily="49" charset="0"/>
                  <a:cs typeface="Consolas" panose="020B0609020204030204" pitchFamily="49" charset="0"/>
                </a:rPr>
                <a:t>-------   ----   ----</a:t>
              </a:r>
            </a:p>
            <a:p>
              <a:r>
                <a:rPr lang="en-US" sz="1200" dirty="0">
                  <a:latin typeface="Consolas" panose="020B0609020204030204" pitchFamily="49" charset="0"/>
                  <a:cs typeface="Consolas" panose="020B0609020204030204" pitchFamily="49" charset="0"/>
                </a:rPr>
                <a:t>      1   Acct   Atlanta</a:t>
              </a:r>
            </a:p>
            <a:p>
              <a:r>
                <a:rPr lang="en-US" sz="1200" dirty="0">
                  <a:latin typeface="Consolas" panose="020B0609020204030204" pitchFamily="49" charset="0"/>
                  <a:cs typeface="Consolas" panose="020B0609020204030204" pitchFamily="49" charset="0"/>
                </a:rPr>
                <a:t>      2   IT     Boston</a:t>
              </a:r>
            </a:p>
            <a:p>
              <a:r>
                <a:rPr lang="en-US" sz="1200" dirty="0">
                  <a:latin typeface="Consolas" panose="020B0609020204030204" pitchFamily="49" charset="0"/>
                  <a:cs typeface="Consolas" panose="020B0609020204030204" pitchFamily="49" charset="0"/>
                </a:rPr>
                <a:t>      3   HR     Denver</a:t>
              </a:r>
            </a:p>
            <a:p>
              <a:endParaRPr lang="en-US" sz="1200" dirty="0">
                <a:latin typeface="Consolas" panose="020B0609020204030204" pitchFamily="49" charset="0"/>
                <a:cs typeface="Consolas" panose="020B0609020204030204" pitchFamily="49" charset="0"/>
              </a:endParaRPr>
            </a:p>
          </p:txBody>
        </p:sp>
        <p:cxnSp>
          <p:nvCxnSpPr>
            <p:cNvPr id="8" name="Straight Connector 7">
              <a:extLst>
                <a:ext uri="{FF2B5EF4-FFF2-40B4-BE49-F238E27FC236}">
                  <a16:creationId xmlns:a16="http://schemas.microsoft.com/office/drawing/2014/main" id="{A54C5672-4798-EE48-A583-00D4FC0BE068}"/>
                </a:ext>
              </a:extLst>
            </p:cNvPr>
            <p:cNvCxnSpPr>
              <a:cxnSpLocks/>
            </p:cNvCxnSpPr>
            <p:nvPr/>
          </p:nvCxnSpPr>
          <p:spPr>
            <a:xfrm>
              <a:off x="797869" y="3590263"/>
              <a:ext cx="2231571"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D764863F-F381-4947-B5DE-D6B7BC61DB37}"/>
                </a:ext>
              </a:extLst>
            </p:cNvPr>
            <p:cNvCxnSpPr>
              <a:cxnSpLocks/>
            </p:cNvCxnSpPr>
            <p:nvPr/>
          </p:nvCxnSpPr>
          <p:spPr>
            <a:xfrm>
              <a:off x="797869" y="4778983"/>
              <a:ext cx="2320218"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5" name="Group 14">
            <a:extLst>
              <a:ext uri="{FF2B5EF4-FFF2-40B4-BE49-F238E27FC236}">
                <a16:creationId xmlns:a16="http://schemas.microsoft.com/office/drawing/2014/main" id="{07839EAD-88D6-5B40-B608-D457AF4F14A0}"/>
              </a:ext>
            </a:extLst>
          </p:cNvPr>
          <p:cNvGrpSpPr/>
          <p:nvPr/>
        </p:nvGrpSpPr>
        <p:grpSpPr>
          <a:xfrm>
            <a:off x="914400" y="2002109"/>
            <a:ext cx="4573561" cy="1976276"/>
            <a:chOff x="3689477" y="2071041"/>
            <a:chExt cx="4573561" cy="1976276"/>
          </a:xfrm>
        </p:grpSpPr>
        <p:grpSp>
          <p:nvGrpSpPr>
            <p:cNvPr id="12" name="Group 11">
              <a:extLst>
                <a:ext uri="{FF2B5EF4-FFF2-40B4-BE49-F238E27FC236}">
                  <a16:creationId xmlns:a16="http://schemas.microsoft.com/office/drawing/2014/main" id="{12CAA277-9CB6-5541-B641-56E1765A3C79}"/>
                </a:ext>
              </a:extLst>
            </p:cNvPr>
            <p:cNvGrpSpPr/>
            <p:nvPr/>
          </p:nvGrpSpPr>
          <p:grpSpPr>
            <a:xfrm>
              <a:off x="3689477" y="2071041"/>
              <a:ext cx="4573561" cy="1938992"/>
              <a:chOff x="711563" y="3329317"/>
              <a:chExt cx="4573561" cy="1938992"/>
            </a:xfrm>
          </p:grpSpPr>
          <p:sp>
            <p:nvSpPr>
              <p:cNvPr id="13" name="TextBox 12">
                <a:extLst>
                  <a:ext uri="{FF2B5EF4-FFF2-40B4-BE49-F238E27FC236}">
                    <a16:creationId xmlns:a16="http://schemas.microsoft.com/office/drawing/2014/main" id="{B3C6425B-BD66-3B4C-9ECC-1F607BB49B9D}"/>
                  </a:ext>
                </a:extLst>
              </p:cNvPr>
              <p:cNvSpPr txBox="1"/>
              <p:nvPr/>
            </p:nvSpPr>
            <p:spPr>
              <a:xfrm>
                <a:off x="711563" y="3329317"/>
                <a:ext cx="4568879" cy="1938992"/>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employees</a:t>
                </a:r>
              </a:p>
              <a:p>
                <a:endParaRPr lang="en-US" sz="1200" dirty="0">
                  <a:latin typeface="Consolas" panose="020B0609020204030204" pitchFamily="49" charset="0"/>
                  <a:cs typeface="Consolas" panose="020B0609020204030204" pitchFamily="49" charset="0"/>
                </a:endParaRPr>
              </a:p>
              <a:p>
                <a:r>
                  <a:rPr lang="en-US" sz="1200" dirty="0" err="1">
                    <a:latin typeface="Consolas" panose="020B0609020204030204" pitchFamily="49" charset="0"/>
                    <a:cs typeface="Consolas" panose="020B0609020204030204" pitchFamily="49" charset="0"/>
                  </a:rPr>
                  <a:t>empl_id</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name_first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name_last</a:t>
                </a:r>
                <a:r>
                  <a:rPr lang="en-US" sz="1200" dirty="0">
                    <a:latin typeface="Consolas" panose="020B0609020204030204" pitchFamily="49" charset="0"/>
                    <a:cs typeface="Consolas" panose="020B0609020204030204" pitchFamily="49" charset="0"/>
                  </a:rPr>
                  <a:t>   salary   </a:t>
                </a:r>
                <a:r>
                  <a:rPr lang="en-US" sz="1200" dirty="0" err="1">
                    <a:latin typeface="Consolas" panose="020B0609020204030204" pitchFamily="49" charset="0"/>
                    <a:cs typeface="Consolas" panose="020B0609020204030204" pitchFamily="49" charset="0"/>
                  </a:rPr>
                  <a:t>dept_id</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   ---------   ------   -------</a:t>
                </a:r>
              </a:p>
              <a:p>
                <a:r>
                  <a:rPr lang="en-US" sz="1200" dirty="0">
                    <a:latin typeface="Consolas" panose="020B0609020204030204" pitchFamily="49" charset="0"/>
                    <a:cs typeface="Consolas" panose="020B0609020204030204" pitchFamily="49" charset="0"/>
                  </a:rPr>
                  <a:t>      1   Jeff         Winger      62500         1</a:t>
                </a:r>
              </a:p>
              <a:p>
                <a:r>
                  <a:rPr lang="en-US" sz="1200" dirty="0">
                    <a:latin typeface="Consolas" panose="020B0609020204030204" pitchFamily="49" charset="0"/>
                    <a:cs typeface="Consolas" panose="020B0609020204030204" pitchFamily="49" charset="0"/>
                  </a:rPr>
                  <a:t>      2   Britta       Perry       59300         1</a:t>
                </a:r>
              </a:p>
              <a:p>
                <a:r>
                  <a:rPr lang="en-US" sz="1200" dirty="0">
                    <a:latin typeface="Consolas" panose="020B0609020204030204" pitchFamily="49" charset="0"/>
                    <a:cs typeface="Consolas" panose="020B0609020204030204" pitchFamily="49" charset="0"/>
                  </a:rPr>
                  <a:t>      3   Troy         Barnes      83000         2</a:t>
                </a:r>
              </a:p>
              <a:p>
                <a:r>
                  <a:rPr lang="en-US" sz="1200" dirty="0">
                    <a:latin typeface="Consolas" panose="020B0609020204030204" pitchFamily="49" charset="0"/>
                    <a:cs typeface="Consolas" panose="020B0609020204030204" pitchFamily="49" charset="0"/>
                  </a:rPr>
                  <a:t>      4   Annie        Edison      95000         2</a:t>
                </a:r>
              </a:p>
              <a:p>
                <a:r>
                  <a:rPr lang="en-US" sz="1200" dirty="0">
                    <a:latin typeface="Consolas" panose="020B0609020204030204" pitchFamily="49" charset="0"/>
                    <a:cs typeface="Consolas" panose="020B0609020204030204" pitchFamily="49" charset="0"/>
                  </a:rPr>
                  <a:t>      5   Pierce       Hawthorne   75000         3</a:t>
                </a:r>
              </a:p>
              <a:p>
                <a:r>
                  <a:rPr lang="en-US" sz="1200" dirty="0">
                    <a:latin typeface="Consolas" panose="020B0609020204030204" pitchFamily="49" charset="0"/>
                    <a:cs typeface="Consolas" panose="020B0609020204030204" pitchFamily="49" charset="0"/>
                  </a:rPr>
                  <a:t>      6   Shirley      Bennett     78000         3</a:t>
                </a:r>
              </a:p>
            </p:txBody>
          </p:sp>
          <p:cxnSp>
            <p:nvCxnSpPr>
              <p:cNvPr id="14" name="Straight Connector 13">
                <a:extLst>
                  <a:ext uri="{FF2B5EF4-FFF2-40B4-BE49-F238E27FC236}">
                    <a16:creationId xmlns:a16="http://schemas.microsoft.com/office/drawing/2014/main" id="{B4668483-F4C1-0742-A06B-9D8FC6833789}"/>
                  </a:ext>
                </a:extLst>
              </p:cNvPr>
              <p:cNvCxnSpPr>
                <a:cxnSpLocks/>
              </p:cNvCxnSpPr>
              <p:nvPr/>
            </p:nvCxnSpPr>
            <p:spPr>
              <a:xfrm>
                <a:off x="711563" y="3624943"/>
                <a:ext cx="4573561"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BB0591ED-01B9-024D-AF64-609987B140D0}"/>
                </a:ext>
              </a:extLst>
            </p:cNvPr>
            <p:cNvCxnSpPr>
              <a:cxnSpLocks/>
            </p:cNvCxnSpPr>
            <p:nvPr/>
          </p:nvCxnSpPr>
          <p:spPr>
            <a:xfrm>
              <a:off x="3689477" y="4047317"/>
              <a:ext cx="4573561" cy="0"/>
            </a:xfrm>
            <a:prstGeom prst="line">
              <a:avLst/>
            </a:prstGeom>
            <a:ln w="19050"/>
          </p:spPr>
          <p:style>
            <a:lnRef idx="1">
              <a:schemeClr val="dk1"/>
            </a:lnRef>
            <a:fillRef idx="0">
              <a:schemeClr val="dk1"/>
            </a:fillRef>
            <a:effectRef idx="0">
              <a:schemeClr val="dk1"/>
            </a:effectRef>
            <a:fontRef idx="minor">
              <a:schemeClr val="tx1"/>
            </a:fontRef>
          </p:style>
        </p:cxnSp>
      </p:grpSp>
      <p:sp>
        <p:nvSpPr>
          <p:cNvPr id="16" name="TextBox 15">
            <a:extLst>
              <a:ext uri="{FF2B5EF4-FFF2-40B4-BE49-F238E27FC236}">
                <a16:creationId xmlns:a16="http://schemas.microsoft.com/office/drawing/2014/main" id="{124305FF-8B8B-8A4D-A2D6-78F388741036}"/>
              </a:ext>
            </a:extLst>
          </p:cNvPr>
          <p:cNvSpPr txBox="1"/>
          <p:nvPr/>
        </p:nvSpPr>
        <p:spPr>
          <a:xfrm>
            <a:off x="5950370" y="2184280"/>
            <a:ext cx="5503430" cy="1477328"/>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SELECT  </a:t>
            </a:r>
            <a:r>
              <a:rPr lang="en-US" dirty="0" err="1">
                <a:latin typeface="Consolas" panose="020B0609020204030204" pitchFamily="49" charset="0"/>
                <a:cs typeface="Consolas" panose="020B0609020204030204" pitchFamily="49" charset="0"/>
              </a:rPr>
              <a:t>employees.empl_id</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employees.salary</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departments.dept</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FROM employees JOIN departments</a:t>
            </a:r>
          </a:p>
          <a:p>
            <a:r>
              <a:rPr lang="en-US" dirty="0">
                <a:latin typeface="Consolas" panose="020B0609020204030204" pitchFamily="49" charset="0"/>
                <a:cs typeface="Consolas" panose="020B0609020204030204" pitchFamily="49" charset="0"/>
              </a:rPr>
              <a:t>ON </a:t>
            </a:r>
            <a:r>
              <a:rPr lang="en-US" dirty="0" err="1">
                <a:latin typeface="Consolas" panose="020B0609020204030204" pitchFamily="49" charset="0"/>
                <a:cs typeface="Consolas" panose="020B0609020204030204" pitchFamily="49" charset="0"/>
              </a:rPr>
              <a:t>empoyees.dept_id</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departments.dept_id</a:t>
            </a:r>
            <a:r>
              <a:rPr lang="en-US" dirty="0">
                <a:latin typeface="Consolas" panose="020B0609020204030204" pitchFamily="49" charset="0"/>
                <a:cs typeface="Consolas" panose="020B0609020204030204" pitchFamily="49" charset="0"/>
              </a:rPr>
              <a:t>;</a:t>
            </a:r>
          </a:p>
        </p:txBody>
      </p:sp>
      <p:grpSp>
        <p:nvGrpSpPr>
          <p:cNvPr id="20" name="Group 19">
            <a:extLst>
              <a:ext uri="{FF2B5EF4-FFF2-40B4-BE49-F238E27FC236}">
                <a16:creationId xmlns:a16="http://schemas.microsoft.com/office/drawing/2014/main" id="{4C7C7C8B-5928-6E43-9D8F-46E65720B355}"/>
              </a:ext>
            </a:extLst>
          </p:cNvPr>
          <p:cNvGrpSpPr/>
          <p:nvPr/>
        </p:nvGrpSpPr>
        <p:grpSpPr>
          <a:xfrm>
            <a:off x="7141557" y="4311054"/>
            <a:ext cx="2223686" cy="1976276"/>
            <a:chOff x="3689477" y="2071041"/>
            <a:chExt cx="2223686" cy="1976276"/>
          </a:xfrm>
        </p:grpSpPr>
        <p:grpSp>
          <p:nvGrpSpPr>
            <p:cNvPr id="21" name="Group 20">
              <a:extLst>
                <a:ext uri="{FF2B5EF4-FFF2-40B4-BE49-F238E27FC236}">
                  <a16:creationId xmlns:a16="http://schemas.microsoft.com/office/drawing/2014/main" id="{74A2BEEE-1A16-1348-8F55-44F1EF9C3614}"/>
                </a:ext>
              </a:extLst>
            </p:cNvPr>
            <p:cNvGrpSpPr/>
            <p:nvPr/>
          </p:nvGrpSpPr>
          <p:grpSpPr>
            <a:xfrm>
              <a:off x="3689477" y="2071041"/>
              <a:ext cx="2223686" cy="1938992"/>
              <a:chOff x="711563" y="3329317"/>
              <a:chExt cx="2223686" cy="1938992"/>
            </a:xfrm>
          </p:grpSpPr>
          <p:sp>
            <p:nvSpPr>
              <p:cNvPr id="23" name="TextBox 22">
                <a:extLst>
                  <a:ext uri="{FF2B5EF4-FFF2-40B4-BE49-F238E27FC236}">
                    <a16:creationId xmlns:a16="http://schemas.microsoft.com/office/drawing/2014/main" id="{02050BC3-9E8D-3641-8E9E-7271D636E0F9}"/>
                  </a:ext>
                </a:extLst>
              </p:cNvPr>
              <p:cNvSpPr txBox="1"/>
              <p:nvPr/>
            </p:nvSpPr>
            <p:spPr>
              <a:xfrm>
                <a:off x="711563" y="3329317"/>
                <a:ext cx="2223686" cy="1938992"/>
              </a:xfrm>
              <a:prstGeom prst="rect">
                <a:avLst/>
              </a:prstGeom>
              <a:noFill/>
            </p:spPr>
            <p:txBody>
              <a:bodyPr wrap="none" rtlCol="0">
                <a:spAutoFit/>
              </a:bodyPr>
              <a:lstStyle/>
              <a:p>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a:p>
                <a:r>
                  <a:rPr lang="en-US" sz="1200" dirty="0" err="1">
                    <a:latin typeface="Consolas" panose="020B0609020204030204" pitchFamily="49" charset="0"/>
                    <a:cs typeface="Consolas" panose="020B0609020204030204" pitchFamily="49" charset="0"/>
                  </a:rPr>
                  <a:t>empl_id</a:t>
                </a:r>
                <a:r>
                  <a:rPr lang="en-US" sz="1200" dirty="0">
                    <a:latin typeface="Consolas" panose="020B0609020204030204" pitchFamily="49" charset="0"/>
                    <a:cs typeface="Consolas" panose="020B0609020204030204" pitchFamily="49" charset="0"/>
                  </a:rPr>
                  <a:t>   salary   dept</a:t>
                </a:r>
              </a:p>
              <a:p>
                <a:r>
                  <a:rPr lang="en-US" sz="1200" dirty="0">
                    <a:latin typeface="Consolas" panose="020B0609020204030204" pitchFamily="49" charset="0"/>
                    <a:cs typeface="Consolas" panose="020B0609020204030204" pitchFamily="49" charset="0"/>
                  </a:rPr>
                  <a:t>-------   ------   ----</a:t>
                </a:r>
              </a:p>
              <a:p>
                <a:r>
                  <a:rPr lang="en-US" sz="1200" dirty="0">
                    <a:latin typeface="Consolas" panose="020B0609020204030204" pitchFamily="49" charset="0"/>
                    <a:cs typeface="Consolas" panose="020B0609020204030204" pitchFamily="49" charset="0"/>
                  </a:rPr>
                  <a:t>      1   62500    Acct </a:t>
                </a:r>
              </a:p>
              <a:p>
                <a:r>
                  <a:rPr lang="en-US" sz="1200" dirty="0">
                    <a:latin typeface="Consolas" panose="020B0609020204030204" pitchFamily="49" charset="0"/>
                    <a:cs typeface="Consolas" panose="020B0609020204030204" pitchFamily="49" charset="0"/>
                  </a:rPr>
                  <a:t>      2   59300    Acct </a:t>
                </a:r>
              </a:p>
              <a:p>
                <a:r>
                  <a:rPr lang="en-US" sz="1200" dirty="0">
                    <a:latin typeface="Consolas" panose="020B0609020204030204" pitchFamily="49" charset="0"/>
                    <a:cs typeface="Consolas" panose="020B0609020204030204" pitchFamily="49" charset="0"/>
                  </a:rPr>
                  <a:t>      3   83000    IT</a:t>
                </a:r>
              </a:p>
              <a:p>
                <a:r>
                  <a:rPr lang="en-US" sz="1200" dirty="0">
                    <a:latin typeface="Consolas" panose="020B0609020204030204" pitchFamily="49" charset="0"/>
                    <a:cs typeface="Consolas" panose="020B0609020204030204" pitchFamily="49" charset="0"/>
                  </a:rPr>
                  <a:t>      4   95000    IT</a:t>
                </a:r>
              </a:p>
              <a:p>
                <a:r>
                  <a:rPr lang="en-US" sz="1200" dirty="0">
                    <a:latin typeface="Consolas" panose="020B0609020204030204" pitchFamily="49" charset="0"/>
                    <a:cs typeface="Consolas" panose="020B0609020204030204" pitchFamily="49" charset="0"/>
                  </a:rPr>
                  <a:t>      5   75000    HR</a:t>
                </a:r>
              </a:p>
              <a:p>
                <a:r>
                  <a:rPr lang="en-US" sz="1200" dirty="0">
                    <a:latin typeface="Consolas" panose="020B0609020204030204" pitchFamily="49" charset="0"/>
                    <a:cs typeface="Consolas" panose="020B0609020204030204" pitchFamily="49" charset="0"/>
                  </a:rPr>
                  <a:t>      6   78000    HR</a:t>
                </a:r>
              </a:p>
            </p:txBody>
          </p:sp>
          <p:cxnSp>
            <p:nvCxnSpPr>
              <p:cNvPr id="24" name="Straight Connector 23">
                <a:extLst>
                  <a:ext uri="{FF2B5EF4-FFF2-40B4-BE49-F238E27FC236}">
                    <a16:creationId xmlns:a16="http://schemas.microsoft.com/office/drawing/2014/main" id="{A580028E-D993-2444-8B20-FAB8BD220A30}"/>
                  </a:ext>
                </a:extLst>
              </p:cNvPr>
              <p:cNvCxnSpPr>
                <a:cxnSpLocks/>
              </p:cNvCxnSpPr>
              <p:nvPr/>
            </p:nvCxnSpPr>
            <p:spPr>
              <a:xfrm>
                <a:off x="716902" y="3624943"/>
                <a:ext cx="210312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22" name="Straight Connector 21">
              <a:extLst>
                <a:ext uri="{FF2B5EF4-FFF2-40B4-BE49-F238E27FC236}">
                  <a16:creationId xmlns:a16="http://schemas.microsoft.com/office/drawing/2014/main" id="{BB050B85-2472-4645-B658-D30138245470}"/>
                </a:ext>
              </a:extLst>
            </p:cNvPr>
            <p:cNvCxnSpPr>
              <a:cxnSpLocks/>
            </p:cNvCxnSpPr>
            <p:nvPr/>
          </p:nvCxnSpPr>
          <p:spPr>
            <a:xfrm>
              <a:off x="3694816" y="4047317"/>
              <a:ext cx="2103120" cy="0"/>
            </a:xfrm>
            <a:prstGeom prst="line">
              <a:avLst/>
            </a:prstGeom>
            <a:ln w="19050"/>
          </p:spPr>
          <p:style>
            <a:lnRef idx="1">
              <a:schemeClr val="dk1"/>
            </a:lnRef>
            <a:fillRef idx="0">
              <a:schemeClr val="dk1"/>
            </a:fillRef>
            <a:effectRef idx="0">
              <a:schemeClr val="dk1"/>
            </a:effectRef>
            <a:fontRef idx="minor">
              <a:schemeClr val="tx1"/>
            </a:fontRef>
          </p:style>
        </p:cxnSp>
      </p:grpSp>
      <p:sp>
        <p:nvSpPr>
          <p:cNvPr id="31" name="Down Arrow 30">
            <a:extLst>
              <a:ext uri="{FF2B5EF4-FFF2-40B4-BE49-F238E27FC236}">
                <a16:creationId xmlns:a16="http://schemas.microsoft.com/office/drawing/2014/main" id="{22575C1B-695B-B54E-ACBA-4E46C1B85B4A}"/>
              </a:ext>
            </a:extLst>
          </p:cNvPr>
          <p:cNvSpPr/>
          <p:nvPr/>
        </p:nvSpPr>
        <p:spPr>
          <a:xfrm>
            <a:off x="7972401" y="3743519"/>
            <a:ext cx="561999" cy="594859"/>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22B9089-2911-6720-90D5-41D0640D50FB}"/>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252144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0DD2C0-0680-9845-A186-35515B83A4CD}"/>
              </a:ext>
            </a:extLst>
          </p:cNvPr>
          <p:cNvSpPr>
            <a:spLocks noGrp="1"/>
          </p:cNvSpPr>
          <p:nvPr>
            <p:ph idx="1"/>
          </p:nvPr>
        </p:nvSpPr>
        <p:spPr>
          <a:xfrm>
            <a:off x="838200" y="566062"/>
            <a:ext cx="10515600" cy="5610901"/>
          </a:xfrm>
        </p:spPr>
        <p:txBody>
          <a:bodyPr/>
          <a:lstStyle/>
          <a:p>
            <a:pPr marL="0" indent="0">
              <a:buNone/>
            </a:pPr>
            <a:r>
              <a:rPr lang="en-US" dirty="0"/>
              <a:t>Use table aliases to simplify join syntax</a:t>
            </a:r>
            <a:endParaRPr lang="en-US" dirty="0">
              <a:latin typeface="Consolas" panose="020B0609020204030204" pitchFamily="49" charset="0"/>
              <a:cs typeface="Consolas" panose="020B0609020204030204" pitchFamily="49" charset="0"/>
            </a:endParaRPr>
          </a:p>
          <a:p>
            <a:pPr marL="0" indent="0">
              <a:buNone/>
            </a:pPr>
            <a:endParaRPr lang="en-US" dirty="0"/>
          </a:p>
        </p:txBody>
      </p:sp>
      <p:grpSp>
        <p:nvGrpSpPr>
          <p:cNvPr id="11" name="Group 10">
            <a:extLst>
              <a:ext uri="{FF2B5EF4-FFF2-40B4-BE49-F238E27FC236}">
                <a16:creationId xmlns:a16="http://schemas.microsoft.com/office/drawing/2014/main" id="{8BD59FCC-980E-CB4C-9363-CE43DDC43AAA}"/>
              </a:ext>
            </a:extLst>
          </p:cNvPr>
          <p:cNvGrpSpPr/>
          <p:nvPr/>
        </p:nvGrpSpPr>
        <p:grpSpPr>
          <a:xfrm>
            <a:off x="828094" y="4311054"/>
            <a:ext cx="2406524" cy="1569660"/>
            <a:chOff x="711563" y="3329317"/>
            <a:chExt cx="2406524" cy="1569660"/>
          </a:xfrm>
        </p:grpSpPr>
        <p:sp>
          <p:nvSpPr>
            <p:cNvPr id="6" name="TextBox 5">
              <a:extLst>
                <a:ext uri="{FF2B5EF4-FFF2-40B4-BE49-F238E27FC236}">
                  <a16:creationId xmlns:a16="http://schemas.microsoft.com/office/drawing/2014/main" id="{A530DC39-6EDC-4442-886D-246C898157BE}"/>
                </a:ext>
              </a:extLst>
            </p:cNvPr>
            <p:cNvSpPr txBox="1"/>
            <p:nvPr/>
          </p:nvSpPr>
          <p:spPr>
            <a:xfrm>
              <a:off x="711563" y="3329317"/>
              <a:ext cx="2223686" cy="1569660"/>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departments</a:t>
              </a:r>
            </a:p>
            <a:p>
              <a:endParaRPr lang="en-US" sz="1200" dirty="0">
                <a:latin typeface="Consolas" panose="020B0609020204030204" pitchFamily="49" charset="0"/>
                <a:cs typeface="Consolas" panose="020B0609020204030204" pitchFamily="49" charset="0"/>
              </a:endParaRPr>
            </a:p>
            <a:p>
              <a:r>
                <a:rPr lang="en-US" sz="1200" dirty="0" err="1">
                  <a:latin typeface="Consolas" panose="020B0609020204030204" pitchFamily="49" charset="0"/>
                  <a:cs typeface="Consolas" panose="020B0609020204030204" pitchFamily="49" charset="0"/>
                </a:rPr>
                <a:t>dept_id</a:t>
              </a:r>
              <a:r>
                <a:rPr lang="en-US" sz="1200" dirty="0">
                  <a:latin typeface="Consolas" panose="020B0609020204030204" pitchFamily="49" charset="0"/>
                  <a:cs typeface="Consolas" panose="020B0609020204030204" pitchFamily="49" charset="0"/>
                </a:rPr>
                <a:t>   dept   city</a:t>
              </a:r>
            </a:p>
            <a:p>
              <a:r>
                <a:rPr lang="en-US" sz="1200" dirty="0">
                  <a:latin typeface="Consolas" panose="020B0609020204030204" pitchFamily="49" charset="0"/>
                  <a:cs typeface="Consolas" panose="020B0609020204030204" pitchFamily="49" charset="0"/>
                </a:rPr>
                <a:t>-------   ----   ----</a:t>
              </a:r>
            </a:p>
            <a:p>
              <a:r>
                <a:rPr lang="en-US" sz="1200" dirty="0">
                  <a:latin typeface="Consolas" panose="020B0609020204030204" pitchFamily="49" charset="0"/>
                  <a:cs typeface="Consolas" panose="020B0609020204030204" pitchFamily="49" charset="0"/>
                </a:rPr>
                <a:t>      1   Acct   Atlanta</a:t>
              </a:r>
            </a:p>
            <a:p>
              <a:r>
                <a:rPr lang="en-US" sz="1200" dirty="0">
                  <a:latin typeface="Consolas" panose="020B0609020204030204" pitchFamily="49" charset="0"/>
                  <a:cs typeface="Consolas" panose="020B0609020204030204" pitchFamily="49" charset="0"/>
                </a:rPr>
                <a:t>      2   IT     Boston</a:t>
              </a:r>
            </a:p>
            <a:p>
              <a:r>
                <a:rPr lang="en-US" sz="1200" dirty="0">
                  <a:latin typeface="Consolas" panose="020B0609020204030204" pitchFamily="49" charset="0"/>
                  <a:cs typeface="Consolas" panose="020B0609020204030204" pitchFamily="49" charset="0"/>
                </a:rPr>
                <a:t>      3   HR     Denver</a:t>
              </a:r>
            </a:p>
            <a:p>
              <a:endParaRPr lang="en-US" sz="1200" dirty="0">
                <a:latin typeface="Consolas" panose="020B0609020204030204" pitchFamily="49" charset="0"/>
                <a:cs typeface="Consolas" panose="020B0609020204030204" pitchFamily="49" charset="0"/>
              </a:endParaRPr>
            </a:p>
          </p:txBody>
        </p:sp>
        <p:cxnSp>
          <p:nvCxnSpPr>
            <p:cNvPr id="8" name="Straight Connector 7">
              <a:extLst>
                <a:ext uri="{FF2B5EF4-FFF2-40B4-BE49-F238E27FC236}">
                  <a16:creationId xmlns:a16="http://schemas.microsoft.com/office/drawing/2014/main" id="{A54C5672-4798-EE48-A583-00D4FC0BE068}"/>
                </a:ext>
              </a:extLst>
            </p:cNvPr>
            <p:cNvCxnSpPr>
              <a:cxnSpLocks/>
            </p:cNvCxnSpPr>
            <p:nvPr/>
          </p:nvCxnSpPr>
          <p:spPr>
            <a:xfrm>
              <a:off x="797869" y="3590263"/>
              <a:ext cx="2231571"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D764863F-F381-4947-B5DE-D6B7BC61DB37}"/>
                </a:ext>
              </a:extLst>
            </p:cNvPr>
            <p:cNvCxnSpPr>
              <a:cxnSpLocks/>
            </p:cNvCxnSpPr>
            <p:nvPr/>
          </p:nvCxnSpPr>
          <p:spPr>
            <a:xfrm>
              <a:off x="797869" y="4778983"/>
              <a:ext cx="2320218"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5" name="Group 14">
            <a:extLst>
              <a:ext uri="{FF2B5EF4-FFF2-40B4-BE49-F238E27FC236}">
                <a16:creationId xmlns:a16="http://schemas.microsoft.com/office/drawing/2014/main" id="{07839EAD-88D6-5B40-B608-D457AF4F14A0}"/>
              </a:ext>
            </a:extLst>
          </p:cNvPr>
          <p:cNvGrpSpPr/>
          <p:nvPr/>
        </p:nvGrpSpPr>
        <p:grpSpPr>
          <a:xfrm>
            <a:off x="914400" y="2002109"/>
            <a:ext cx="4573561" cy="1976276"/>
            <a:chOff x="3689477" y="2071041"/>
            <a:chExt cx="4573561" cy="1976276"/>
          </a:xfrm>
        </p:grpSpPr>
        <p:grpSp>
          <p:nvGrpSpPr>
            <p:cNvPr id="12" name="Group 11">
              <a:extLst>
                <a:ext uri="{FF2B5EF4-FFF2-40B4-BE49-F238E27FC236}">
                  <a16:creationId xmlns:a16="http://schemas.microsoft.com/office/drawing/2014/main" id="{12CAA277-9CB6-5541-B641-56E1765A3C79}"/>
                </a:ext>
              </a:extLst>
            </p:cNvPr>
            <p:cNvGrpSpPr/>
            <p:nvPr/>
          </p:nvGrpSpPr>
          <p:grpSpPr>
            <a:xfrm>
              <a:off x="3689477" y="2071041"/>
              <a:ext cx="4573561" cy="1938992"/>
              <a:chOff x="711563" y="3329317"/>
              <a:chExt cx="4573561" cy="1938992"/>
            </a:xfrm>
          </p:grpSpPr>
          <p:sp>
            <p:nvSpPr>
              <p:cNvPr id="13" name="TextBox 12">
                <a:extLst>
                  <a:ext uri="{FF2B5EF4-FFF2-40B4-BE49-F238E27FC236}">
                    <a16:creationId xmlns:a16="http://schemas.microsoft.com/office/drawing/2014/main" id="{B3C6425B-BD66-3B4C-9ECC-1F607BB49B9D}"/>
                  </a:ext>
                </a:extLst>
              </p:cNvPr>
              <p:cNvSpPr txBox="1"/>
              <p:nvPr/>
            </p:nvSpPr>
            <p:spPr>
              <a:xfrm>
                <a:off x="711563" y="3329317"/>
                <a:ext cx="4568879" cy="1938992"/>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employees</a:t>
                </a:r>
              </a:p>
              <a:p>
                <a:endParaRPr lang="en-US" sz="1200" dirty="0">
                  <a:latin typeface="Consolas" panose="020B0609020204030204" pitchFamily="49" charset="0"/>
                  <a:cs typeface="Consolas" panose="020B0609020204030204" pitchFamily="49" charset="0"/>
                </a:endParaRPr>
              </a:p>
              <a:p>
                <a:r>
                  <a:rPr lang="en-US" sz="1200" dirty="0" err="1">
                    <a:latin typeface="Consolas" panose="020B0609020204030204" pitchFamily="49" charset="0"/>
                    <a:cs typeface="Consolas" panose="020B0609020204030204" pitchFamily="49" charset="0"/>
                  </a:rPr>
                  <a:t>empl_id</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name_first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name_last</a:t>
                </a:r>
                <a:r>
                  <a:rPr lang="en-US" sz="1200" dirty="0">
                    <a:latin typeface="Consolas" panose="020B0609020204030204" pitchFamily="49" charset="0"/>
                    <a:cs typeface="Consolas" panose="020B0609020204030204" pitchFamily="49" charset="0"/>
                  </a:rPr>
                  <a:t>   salary   </a:t>
                </a:r>
                <a:r>
                  <a:rPr lang="en-US" sz="1200" dirty="0" err="1">
                    <a:latin typeface="Consolas" panose="020B0609020204030204" pitchFamily="49" charset="0"/>
                    <a:cs typeface="Consolas" panose="020B0609020204030204" pitchFamily="49" charset="0"/>
                  </a:rPr>
                  <a:t>dept_id</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   ---------   ------   -------</a:t>
                </a:r>
              </a:p>
              <a:p>
                <a:r>
                  <a:rPr lang="en-US" sz="1200" dirty="0">
                    <a:latin typeface="Consolas" panose="020B0609020204030204" pitchFamily="49" charset="0"/>
                    <a:cs typeface="Consolas" panose="020B0609020204030204" pitchFamily="49" charset="0"/>
                  </a:rPr>
                  <a:t>      1   Jeff         Winger      62500         1</a:t>
                </a:r>
              </a:p>
              <a:p>
                <a:r>
                  <a:rPr lang="en-US" sz="1200" dirty="0">
                    <a:latin typeface="Consolas" panose="020B0609020204030204" pitchFamily="49" charset="0"/>
                    <a:cs typeface="Consolas" panose="020B0609020204030204" pitchFamily="49" charset="0"/>
                  </a:rPr>
                  <a:t>      2   Britta       Perry       59300         1</a:t>
                </a:r>
              </a:p>
              <a:p>
                <a:r>
                  <a:rPr lang="en-US" sz="1200" dirty="0">
                    <a:latin typeface="Consolas" panose="020B0609020204030204" pitchFamily="49" charset="0"/>
                    <a:cs typeface="Consolas" panose="020B0609020204030204" pitchFamily="49" charset="0"/>
                  </a:rPr>
                  <a:t>      3   Troy         Barnes      83000         2</a:t>
                </a:r>
              </a:p>
              <a:p>
                <a:r>
                  <a:rPr lang="en-US" sz="1200" dirty="0">
                    <a:latin typeface="Consolas" panose="020B0609020204030204" pitchFamily="49" charset="0"/>
                    <a:cs typeface="Consolas" panose="020B0609020204030204" pitchFamily="49" charset="0"/>
                  </a:rPr>
                  <a:t>      4   Annie        Edison      95000         2</a:t>
                </a:r>
              </a:p>
              <a:p>
                <a:r>
                  <a:rPr lang="en-US" sz="1200" dirty="0">
                    <a:latin typeface="Consolas" panose="020B0609020204030204" pitchFamily="49" charset="0"/>
                    <a:cs typeface="Consolas" panose="020B0609020204030204" pitchFamily="49" charset="0"/>
                  </a:rPr>
                  <a:t>      5   Pierce       Hawthorne   75000         3</a:t>
                </a:r>
              </a:p>
              <a:p>
                <a:r>
                  <a:rPr lang="en-US" sz="1200" dirty="0">
                    <a:latin typeface="Consolas" panose="020B0609020204030204" pitchFamily="49" charset="0"/>
                    <a:cs typeface="Consolas" panose="020B0609020204030204" pitchFamily="49" charset="0"/>
                  </a:rPr>
                  <a:t>      6   Shirley      Bennett     78000         3</a:t>
                </a:r>
              </a:p>
            </p:txBody>
          </p:sp>
          <p:cxnSp>
            <p:nvCxnSpPr>
              <p:cNvPr id="14" name="Straight Connector 13">
                <a:extLst>
                  <a:ext uri="{FF2B5EF4-FFF2-40B4-BE49-F238E27FC236}">
                    <a16:creationId xmlns:a16="http://schemas.microsoft.com/office/drawing/2014/main" id="{B4668483-F4C1-0742-A06B-9D8FC6833789}"/>
                  </a:ext>
                </a:extLst>
              </p:cNvPr>
              <p:cNvCxnSpPr>
                <a:cxnSpLocks/>
              </p:cNvCxnSpPr>
              <p:nvPr/>
            </p:nvCxnSpPr>
            <p:spPr>
              <a:xfrm>
                <a:off x="711563" y="3624943"/>
                <a:ext cx="4573561"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BB0591ED-01B9-024D-AF64-609987B140D0}"/>
                </a:ext>
              </a:extLst>
            </p:cNvPr>
            <p:cNvCxnSpPr>
              <a:cxnSpLocks/>
            </p:cNvCxnSpPr>
            <p:nvPr/>
          </p:nvCxnSpPr>
          <p:spPr>
            <a:xfrm>
              <a:off x="3689477" y="4047317"/>
              <a:ext cx="4573561" cy="0"/>
            </a:xfrm>
            <a:prstGeom prst="line">
              <a:avLst/>
            </a:prstGeom>
            <a:ln w="19050"/>
          </p:spPr>
          <p:style>
            <a:lnRef idx="1">
              <a:schemeClr val="dk1"/>
            </a:lnRef>
            <a:fillRef idx="0">
              <a:schemeClr val="dk1"/>
            </a:fillRef>
            <a:effectRef idx="0">
              <a:schemeClr val="dk1"/>
            </a:effectRef>
            <a:fontRef idx="minor">
              <a:schemeClr val="tx1"/>
            </a:fontRef>
          </p:style>
        </p:cxnSp>
      </p:grpSp>
      <p:sp>
        <p:nvSpPr>
          <p:cNvPr id="16" name="TextBox 15">
            <a:extLst>
              <a:ext uri="{FF2B5EF4-FFF2-40B4-BE49-F238E27FC236}">
                <a16:creationId xmlns:a16="http://schemas.microsoft.com/office/drawing/2014/main" id="{124305FF-8B8B-8A4D-A2D6-78F388741036}"/>
              </a:ext>
            </a:extLst>
          </p:cNvPr>
          <p:cNvSpPr txBox="1"/>
          <p:nvPr/>
        </p:nvSpPr>
        <p:spPr>
          <a:xfrm>
            <a:off x="5950370" y="2184280"/>
            <a:ext cx="5503430" cy="1477328"/>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SELECT  </a:t>
            </a:r>
            <a:r>
              <a:rPr lang="en-US" dirty="0" err="1">
                <a:latin typeface="Consolas" panose="020B0609020204030204" pitchFamily="49" charset="0"/>
                <a:cs typeface="Consolas" panose="020B0609020204030204" pitchFamily="49" charset="0"/>
              </a:rPr>
              <a:t>e.empl_id</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e.salary</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d.dept</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FROM employees AS e JOIN departments AS d</a:t>
            </a:r>
          </a:p>
          <a:p>
            <a:r>
              <a:rPr lang="en-US" dirty="0">
                <a:latin typeface="Consolas" panose="020B0609020204030204" pitchFamily="49" charset="0"/>
                <a:cs typeface="Consolas" panose="020B0609020204030204" pitchFamily="49" charset="0"/>
              </a:rPr>
              <a:t>ON </a:t>
            </a:r>
            <a:r>
              <a:rPr lang="en-US" dirty="0" err="1">
                <a:latin typeface="Consolas" panose="020B0609020204030204" pitchFamily="49" charset="0"/>
                <a:cs typeface="Consolas" panose="020B0609020204030204" pitchFamily="49" charset="0"/>
              </a:rPr>
              <a:t>e.dept_id</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d.dept_id</a:t>
            </a:r>
            <a:r>
              <a:rPr lang="en-US" dirty="0">
                <a:latin typeface="Consolas" panose="020B0609020204030204" pitchFamily="49" charset="0"/>
                <a:cs typeface="Consolas" panose="020B0609020204030204" pitchFamily="49" charset="0"/>
              </a:rPr>
              <a:t>;</a:t>
            </a:r>
          </a:p>
        </p:txBody>
      </p:sp>
      <p:grpSp>
        <p:nvGrpSpPr>
          <p:cNvPr id="20" name="Group 19">
            <a:extLst>
              <a:ext uri="{FF2B5EF4-FFF2-40B4-BE49-F238E27FC236}">
                <a16:creationId xmlns:a16="http://schemas.microsoft.com/office/drawing/2014/main" id="{4C7C7C8B-5928-6E43-9D8F-46E65720B355}"/>
              </a:ext>
            </a:extLst>
          </p:cNvPr>
          <p:cNvGrpSpPr/>
          <p:nvPr/>
        </p:nvGrpSpPr>
        <p:grpSpPr>
          <a:xfrm>
            <a:off x="7141557" y="4311054"/>
            <a:ext cx="2223686" cy="1976276"/>
            <a:chOff x="3689477" y="2071041"/>
            <a:chExt cx="2223686" cy="1976276"/>
          </a:xfrm>
        </p:grpSpPr>
        <p:grpSp>
          <p:nvGrpSpPr>
            <p:cNvPr id="21" name="Group 20">
              <a:extLst>
                <a:ext uri="{FF2B5EF4-FFF2-40B4-BE49-F238E27FC236}">
                  <a16:creationId xmlns:a16="http://schemas.microsoft.com/office/drawing/2014/main" id="{74A2BEEE-1A16-1348-8F55-44F1EF9C3614}"/>
                </a:ext>
              </a:extLst>
            </p:cNvPr>
            <p:cNvGrpSpPr/>
            <p:nvPr/>
          </p:nvGrpSpPr>
          <p:grpSpPr>
            <a:xfrm>
              <a:off x="3689477" y="2071041"/>
              <a:ext cx="2223686" cy="1938992"/>
              <a:chOff x="711563" y="3329317"/>
              <a:chExt cx="2223686" cy="1938992"/>
            </a:xfrm>
          </p:grpSpPr>
          <p:sp>
            <p:nvSpPr>
              <p:cNvPr id="23" name="TextBox 22">
                <a:extLst>
                  <a:ext uri="{FF2B5EF4-FFF2-40B4-BE49-F238E27FC236}">
                    <a16:creationId xmlns:a16="http://schemas.microsoft.com/office/drawing/2014/main" id="{02050BC3-9E8D-3641-8E9E-7271D636E0F9}"/>
                  </a:ext>
                </a:extLst>
              </p:cNvPr>
              <p:cNvSpPr txBox="1"/>
              <p:nvPr/>
            </p:nvSpPr>
            <p:spPr>
              <a:xfrm>
                <a:off x="711563" y="3329317"/>
                <a:ext cx="2223686" cy="1938992"/>
              </a:xfrm>
              <a:prstGeom prst="rect">
                <a:avLst/>
              </a:prstGeom>
              <a:noFill/>
            </p:spPr>
            <p:txBody>
              <a:bodyPr wrap="none" rtlCol="0">
                <a:spAutoFit/>
              </a:bodyPr>
              <a:lstStyle/>
              <a:p>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a:p>
                <a:r>
                  <a:rPr lang="en-US" sz="1200" dirty="0" err="1">
                    <a:latin typeface="Consolas" panose="020B0609020204030204" pitchFamily="49" charset="0"/>
                    <a:cs typeface="Consolas" panose="020B0609020204030204" pitchFamily="49" charset="0"/>
                  </a:rPr>
                  <a:t>empl_id</a:t>
                </a:r>
                <a:r>
                  <a:rPr lang="en-US" sz="1200" dirty="0">
                    <a:latin typeface="Consolas" panose="020B0609020204030204" pitchFamily="49" charset="0"/>
                    <a:cs typeface="Consolas" panose="020B0609020204030204" pitchFamily="49" charset="0"/>
                  </a:rPr>
                  <a:t>   salary   dept</a:t>
                </a:r>
              </a:p>
              <a:p>
                <a:r>
                  <a:rPr lang="en-US" sz="1200" dirty="0">
                    <a:latin typeface="Consolas" panose="020B0609020204030204" pitchFamily="49" charset="0"/>
                    <a:cs typeface="Consolas" panose="020B0609020204030204" pitchFamily="49" charset="0"/>
                  </a:rPr>
                  <a:t>-------   ------   ----</a:t>
                </a:r>
              </a:p>
              <a:p>
                <a:r>
                  <a:rPr lang="en-US" sz="1200" dirty="0">
                    <a:latin typeface="Consolas" panose="020B0609020204030204" pitchFamily="49" charset="0"/>
                    <a:cs typeface="Consolas" panose="020B0609020204030204" pitchFamily="49" charset="0"/>
                  </a:rPr>
                  <a:t>      1   62500    Acct </a:t>
                </a:r>
              </a:p>
              <a:p>
                <a:r>
                  <a:rPr lang="en-US" sz="1200" dirty="0">
                    <a:latin typeface="Consolas" panose="020B0609020204030204" pitchFamily="49" charset="0"/>
                    <a:cs typeface="Consolas" panose="020B0609020204030204" pitchFamily="49" charset="0"/>
                  </a:rPr>
                  <a:t>      2   59300    Acct </a:t>
                </a:r>
              </a:p>
              <a:p>
                <a:r>
                  <a:rPr lang="en-US" sz="1200" dirty="0">
                    <a:latin typeface="Consolas" panose="020B0609020204030204" pitchFamily="49" charset="0"/>
                    <a:cs typeface="Consolas" panose="020B0609020204030204" pitchFamily="49" charset="0"/>
                  </a:rPr>
                  <a:t>      3   83000    IT</a:t>
                </a:r>
              </a:p>
              <a:p>
                <a:r>
                  <a:rPr lang="en-US" sz="1200" dirty="0">
                    <a:latin typeface="Consolas" panose="020B0609020204030204" pitchFamily="49" charset="0"/>
                    <a:cs typeface="Consolas" panose="020B0609020204030204" pitchFamily="49" charset="0"/>
                  </a:rPr>
                  <a:t>      4   95000    IT</a:t>
                </a:r>
              </a:p>
              <a:p>
                <a:r>
                  <a:rPr lang="en-US" sz="1200" dirty="0">
                    <a:latin typeface="Consolas" panose="020B0609020204030204" pitchFamily="49" charset="0"/>
                    <a:cs typeface="Consolas" panose="020B0609020204030204" pitchFamily="49" charset="0"/>
                  </a:rPr>
                  <a:t>      5   75000    HR</a:t>
                </a:r>
              </a:p>
              <a:p>
                <a:r>
                  <a:rPr lang="en-US" sz="1200" dirty="0">
                    <a:latin typeface="Consolas" panose="020B0609020204030204" pitchFamily="49" charset="0"/>
                    <a:cs typeface="Consolas" panose="020B0609020204030204" pitchFamily="49" charset="0"/>
                  </a:rPr>
                  <a:t>      6   78000    HR</a:t>
                </a:r>
              </a:p>
            </p:txBody>
          </p:sp>
          <p:cxnSp>
            <p:nvCxnSpPr>
              <p:cNvPr id="24" name="Straight Connector 23">
                <a:extLst>
                  <a:ext uri="{FF2B5EF4-FFF2-40B4-BE49-F238E27FC236}">
                    <a16:creationId xmlns:a16="http://schemas.microsoft.com/office/drawing/2014/main" id="{A580028E-D993-2444-8B20-FAB8BD220A30}"/>
                  </a:ext>
                </a:extLst>
              </p:cNvPr>
              <p:cNvCxnSpPr>
                <a:cxnSpLocks/>
              </p:cNvCxnSpPr>
              <p:nvPr/>
            </p:nvCxnSpPr>
            <p:spPr>
              <a:xfrm>
                <a:off x="716902" y="3624943"/>
                <a:ext cx="210312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22" name="Straight Connector 21">
              <a:extLst>
                <a:ext uri="{FF2B5EF4-FFF2-40B4-BE49-F238E27FC236}">
                  <a16:creationId xmlns:a16="http://schemas.microsoft.com/office/drawing/2014/main" id="{BB050B85-2472-4645-B658-D30138245470}"/>
                </a:ext>
              </a:extLst>
            </p:cNvPr>
            <p:cNvCxnSpPr>
              <a:cxnSpLocks/>
            </p:cNvCxnSpPr>
            <p:nvPr/>
          </p:nvCxnSpPr>
          <p:spPr>
            <a:xfrm>
              <a:off x="3694816" y="4047317"/>
              <a:ext cx="2103120" cy="0"/>
            </a:xfrm>
            <a:prstGeom prst="line">
              <a:avLst/>
            </a:prstGeom>
            <a:ln w="19050"/>
          </p:spPr>
          <p:style>
            <a:lnRef idx="1">
              <a:schemeClr val="dk1"/>
            </a:lnRef>
            <a:fillRef idx="0">
              <a:schemeClr val="dk1"/>
            </a:fillRef>
            <a:effectRef idx="0">
              <a:schemeClr val="dk1"/>
            </a:effectRef>
            <a:fontRef idx="minor">
              <a:schemeClr val="tx1"/>
            </a:fontRef>
          </p:style>
        </p:cxnSp>
      </p:grpSp>
      <p:sp>
        <p:nvSpPr>
          <p:cNvPr id="31" name="Down Arrow 30">
            <a:extLst>
              <a:ext uri="{FF2B5EF4-FFF2-40B4-BE49-F238E27FC236}">
                <a16:creationId xmlns:a16="http://schemas.microsoft.com/office/drawing/2014/main" id="{22575C1B-695B-B54E-ACBA-4E46C1B85B4A}"/>
              </a:ext>
            </a:extLst>
          </p:cNvPr>
          <p:cNvSpPr/>
          <p:nvPr/>
        </p:nvSpPr>
        <p:spPr>
          <a:xfrm>
            <a:off x="7972401" y="3743519"/>
            <a:ext cx="561999" cy="594859"/>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C9B5B37-5B41-6E12-2901-74DCB58CEE4D}"/>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242905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1"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14B57-DD4C-8A4C-97B1-3F6C29052B20}"/>
              </a:ext>
            </a:extLst>
          </p:cNvPr>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JOIN</a:t>
            </a:r>
            <a:r>
              <a:rPr lang="en-US" dirty="0"/>
              <a:t> Types</a:t>
            </a:r>
          </a:p>
        </p:txBody>
      </p:sp>
      <p:graphicFrame>
        <p:nvGraphicFramePr>
          <p:cNvPr id="5" name="Table 5">
            <a:extLst>
              <a:ext uri="{FF2B5EF4-FFF2-40B4-BE49-F238E27FC236}">
                <a16:creationId xmlns:a16="http://schemas.microsoft.com/office/drawing/2014/main" id="{AFAD41E6-E405-364F-9AAB-2BB0D1B1F989}"/>
              </a:ext>
            </a:extLst>
          </p:cNvPr>
          <p:cNvGraphicFramePr>
            <a:graphicFrameLocks noGrp="1"/>
          </p:cNvGraphicFramePr>
          <p:nvPr>
            <p:ph idx="1"/>
          </p:nvPr>
        </p:nvGraphicFramePr>
        <p:xfrm>
          <a:off x="838200" y="1825625"/>
          <a:ext cx="10515600" cy="3850640"/>
        </p:xfrm>
        <a:graphic>
          <a:graphicData uri="http://schemas.openxmlformats.org/drawingml/2006/table">
            <a:tbl>
              <a:tblPr firstRow="1" bandRow="1">
                <a:tableStyleId>{F5AB1C69-6EDB-4FF4-983F-18BD219EF322}</a:tableStyleId>
              </a:tblPr>
              <a:tblGrid>
                <a:gridCol w="2198914">
                  <a:extLst>
                    <a:ext uri="{9D8B030D-6E8A-4147-A177-3AD203B41FA5}">
                      <a16:colId xmlns:a16="http://schemas.microsoft.com/office/drawing/2014/main" val="1938058734"/>
                    </a:ext>
                  </a:extLst>
                </a:gridCol>
                <a:gridCol w="8316686">
                  <a:extLst>
                    <a:ext uri="{9D8B030D-6E8A-4147-A177-3AD203B41FA5}">
                      <a16:colId xmlns:a16="http://schemas.microsoft.com/office/drawing/2014/main" val="1732788230"/>
                    </a:ext>
                  </a:extLst>
                </a:gridCol>
              </a:tblGrid>
              <a:tr h="370840">
                <a:tc>
                  <a:txBody>
                    <a:bodyPr/>
                    <a:lstStyle/>
                    <a:p>
                      <a:r>
                        <a:rPr lang="en-US" dirty="0"/>
                        <a:t>JOIN Type</a:t>
                      </a:r>
                    </a:p>
                  </a:txBody>
                  <a:tcPr/>
                </a:tc>
                <a:tc>
                  <a:txBody>
                    <a:bodyPr/>
                    <a:lstStyle/>
                    <a:p>
                      <a:r>
                        <a:rPr lang="en-US" dirty="0"/>
                        <a:t>Description</a:t>
                      </a:r>
                    </a:p>
                  </a:txBody>
                  <a:tcPr/>
                </a:tc>
                <a:extLst>
                  <a:ext uri="{0D108BD9-81ED-4DB2-BD59-A6C34878D82A}">
                    <a16:rowId xmlns:a16="http://schemas.microsoft.com/office/drawing/2014/main" val="697403019"/>
                  </a:ext>
                </a:extLst>
              </a:tr>
              <a:tr h="370840">
                <a:tc>
                  <a:txBody>
                    <a:bodyPr/>
                    <a:lstStyle/>
                    <a:p>
                      <a:r>
                        <a:rPr lang="en-US" dirty="0">
                          <a:latin typeface="Consolas" panose="020B0609020204030204" pitchFamily="49" charset="0"/>
                          <a:cs typeface="Consolas" panose="020B0609020204030204" pitchFamily="49" charset="0"/>
                        </a:rPr>
                        <a:t>JOIN</a:t>
                      </a:r>
                    </a:p>
                  </a:txBody>
                  <a:tcPr/>
                </a:tc>
                <a:tc>
                  <a:txBody>
                    <a:bodyPr/>
                    <a:lstStyle/>
                    <a:p>
                      <a:r>
                        <a:rPr lang="en-US" dirty="0"/>
                        <a:t>Returns rows from both tables where matching values are found in the the joined columns of both tables. </a:t>
                      </a:r>
                    </a:p>
                    <a:p>
                      <a:r>
                        <a:rPr lang="en-US" dirty="0"/>
                        <a:t>Alternate syntax is </a:t>
                      </a:r>
                      <a:r>
                        <a:rPr lang="en-US" dirty="0">
                          <a:latin typeface="Consolas" panose="020B0609020204030204" pitchFamily="49" charset="0"/>
                          <a:cs typeface="Consolas" panose="020B0609020204030204" pitchFamily="49" charset="0"/>
                        </a:rPr>
                        <a:t>INNER JOIN</a:t>
                      </a:r>
                      <a:r>
                        <a:rPr lang="en-US" dirty="0"/>
                        <a:t>.</a:t>
                      </a:r>
                    </a:p>
                  </a:txBody>
                  <a:tcPr/>
                </a:tc>
                <a:extLst>
                  <a:ext uri="{0D108BD9-81ED-4DB2-BD59-A6C34878D82A}">
                    <a16:rowId xmlns:a16="http://schemas.microsoft.com/office/drawing/2014/main" val="3412382137"/>
                  </a:ext>
                </a:extLst>
              </a:tr>
              <a:tr h="370840">
                <a:tc>
                  <a:txBody>
                    <a:bodyPr/>
                    <a:lstStyle/>
                    <a:p>
                      <a:r>
                        <a:rPr lang="en-US" dirty="0">
                          <a:latin typeface="Consolas" panose="020B0609020204030204" pitchFamily="49" charset="0"/>
                          <a:cs typeface="Consolas" panose="020B0609020204030204" pitchFamily="49" charset="0"/>
                        </a:rPr>
                        <a:t>LEFT JOIN</a:t>
                      </a:r>
                    </a:p>
                  </a:txBody>
                  <a:tcPr/>
                </a:tc>
                <a:tc>
                  <a:txBody>
                    <a:bodyPr/>
                    <a:lstStyle/>
                    <a:p>
                      <a:r>
                        <a:rPr lang="en-US" dirty="0"/>
                        <a:t>Returns every row from the left table plus rows that values in the joined column from the right table.</a:t>
                      </a:r>
                    </a:p>
                  </a:txBody>
                  <a:tcPr/>
                </a:tc>
                <a:extLst>
                  <a:ext uri="{0D108BD9-81ED-4DB2-BD59-A6C34878D82A}">
                    <a16:rowId xmlns:a16="http://schemas.microsoft.com/office/drawing/2014/main" val="4138915714"/>
                  </a:ext>
                </a:extLst>
              </a:tr>
              <a:tr h="370840">
                <a:tc>
                  <a:txBody>
                    <a:bodyPr/>
                    <a:lstStyle/>
                    <a:p>
                      <a:r>
                        <a:rPr lang="en-US" dirty="0">
                          <a:latin typeface="Consolas" panose="020B0609020204030204" pitchFamily="49" charset="0"/>
                          <a:cs typeface="Consolas" panose="020B0609020204030204" pitchFamily="49" charset="0"/>
                        </a:rPr>
                        <a:t>RIGHT JOIN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Returns every row from the right table plus rows that values in the joined column from the left table.</a:t>
                      </a:r>
                    </a:p>
                  </a:txBody>
                  <a:tcPr/>
                </a:tc>
                <a:extLst>
                  <a:ext uri="{0D108BD9-81ED-4DB2-BD59-A6C34878D82A}">
                    <a16:rowId xmlns:a16="http://schemas.microsoft.com/office/drawing/2014/main" val="3948311853"/>
                  </a:ext>
                </a:extLst>
              </a:tr>
              <a:tr h="370840">
                <a:tc>
                  <a:txBody>
                    <a:bodyPr/>
                    <a:lstStyle/>
                    <a:p>
                      <a:r>
                        <a:rPr lang="en-US" dirty="0">
                          <a:latin typeface="Consolas" panose="020B0609020204030204" pitchFamily="49" charset="0"/>
                          <a:cs typeface="Consolas" panose="020B0609020204030204" pitchFamily="49" charset="0"/>
                        </a:rPr>
                        <a:t>FULL OUTER JOIN</a:t>
                      </a:r>
                    </a:p>
                  </a:txBody>
                  <a:tcPr/>
                </a:tc>
                <a:tc>
                  <a:txBody>
                    <a:bodyPr/>
                    <a:lstStyle/>
                    <a:p>
                      <a:r>
                        <a:rPr lang="en-US" dirty="0"/>
                        <a:t>Returns every row from both tables and matches rows; then joins the row where values in the joined columns match. If there is no match for a value in either the left or right table, the query result contains an empty row for the other table.</a:t>
                      </a:r>
                    </a:p>
                  </a:txBody>
                  <a:tcPr/>
                </a:tc>
                <a:extLst>
                  <a:ext uri="{0D108BD9-81ED-4DB2-BD59-A6C34878D82A}">
                    <a16:rowId xmlns:a16="http://schemas.microsoft.com/office/drawing/2014/main" val="3735399106"/>
                  </a:ext>
                </a:extLst>
              </a:tr>
              <a:tr h="370840">
                <a:tc>
                  <a:txBody>
                    <a:bodyPr/>
                    <a:lstStyle/>
                    <a:p>
                      <a:r>
                        <a:rPr lang="en-US" dirty="0">
                          <a:latin typeface="Consolas" panose="020B0609020204030204" pitchFamily="49" charset="0"/>
                          <a:cs typeface="Consolas" panose="020B0609020204030204" pitchFamily="49" charset="0"/>
                        </a:rPr>
                        <a:t>CROSS JOIN</a:t>
                      </a:r>
                    </a:p>
                  </a:txBody>
                  <a:tcPr/>
                </a:tc>
                <a:tc>
                  <a:txBody>
                    <a:bodyPr/>
                    <a:lstStyle/>
                    <a:p>
                      <a:r>
                        <a:rPr lang="en-US" dirty="0"/>
                        <a:t>Returns every possible combination of rows from both tables. </a:t>
                      </a:r>
                    </a:p>
                  </a:txBody>
                  <a:tcPr/>
                </a:tc>
                <a:extLst>
                  <a:ext uri="{0D108BD9-81ED-4DB2-BD59-A6C34878D82A}">
                    <a16:rowId xmlns:a16="http://schemas.microsoft.com/office/drawing/2014/main" val="1764550197"/>
                  </a:ext>
                </a:extLst>
              </a:tr>
            </a:tbl>
          </a:graphicData>
        </a:graphic>
      </p:graphicFrame>
      <p:sp>
        <p:nvSpPr>
          <p:cNvPr id="3" name="Rectangle 2">
            <a:extLst>
              <a:ext uri="{FF2B5EF4-FFF2-40B4-BE49-F238E27FC236}">
                <a16:creationId xmlns:a16="http://schemas.microsoft.com/office/drawing/2014/main" id="{BBB1243A-EEAB-F4D6-20D2-0EC0BA683EF5}"/>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1761144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8C49947D-586B-9E46-878C-FD900A406517}"/>
              </a:ext>
            </a:extLst>
          </p:cNvPr>
          <p:cNvGrpSpPr/>
          <p:nvPr/>
        </p:nvGrpSpPr>
        <p:grpSpPr>
          <a:xfrm>
            <a:off x="740699" y="616726"/>
            <a:ext cx="2731844" cy="5525326"/>
            <a:chOff x="740699" y="616726"/>
            <a:chExt cx="2731844" cy="5525326"/>
          </a:xfrm>
        </p:grpSpPr>
        <p:grpSp>
          <p:nvGrpSpPr>
            <p:cNvPr id="65" name="Group 64">
              <a:extLst>
                <a:ext uri="{FF2B5EF4-FFF2-40B4-BE49-F238E27FC236}">
                  <a16:creationId xmlns:a16="http://schemas.microsoft.com/office/drawing/2014/main" id="{8C1AA81D-BA70-A741-8FE9-D7C5AEF95E61}"/>
                </a:ext>
              </a:extLst>
            </p:cNvPr>
            <p:cNvGrpSpPr/>
            <p:nvPr/>
          </p:nvGrpSpPr>
          <p:grpSpPr>
            <a:xfrm>
              <a:off x="740699" y="1303071"/>
              <a:ext cx="2731844" cy="4838981"/>
              <a:chOff x="740699" y="1303071"/>
              <a:chExt cx="2731844" cy="4838981"/>
            </a:xfrm>
          </p:grpSpPr>
          <p:sp>
            <p:nvSpPr>
              <p:cNvPr id="14" name="TextBox 13">
                <a:extLst>
                  <a:ext uri="{FF2B5EF4-FFF2-40B4-BE49-F238E27FC236}">
                    <a16:creationId xmlns:a16="http://schemas.microsoft.com/office/drawing/2014/main" id="{9B93C1DB-1BFE-C14D-80A3-D9BD49F8B352}"/>
                  </a:ext>
                </a:extLst>
              </p:cNvPr>
              <p:cNvSpPr txBox="1"/>
              <p:nvPr/>
            </p:nvSpPr>
            <p:spPr>
              <a:xfrm>
                <a:off x="1062489" y="1303071"/>
                <a:ext cx="2073003" cy="954107"/>
              </a:xfrm>
              <a:prstGeom prst="rect">
                <a:avLst/>
              </a:prstGeom>
              <a:noFill/>
            </p:spPr>
            <p:txBody>
              <a:bodyPr wrap="none" rtlCol="0">
                <a:spAutoFit/>
              </a:bodyPr>
              <a:lstStyle/>
              <a:p>
                <a:r>
                  <a:rPr lang="en-US" sz="1400" dirty="0">
                    <a:solidFill>
                      <a:schemeClr val="tx1">
                        <a:lumMod val="65000"/>
                        <a:lumOff val="35000"/>
                      </a:schemeClr>
                    </a:solidFill>
                    <a:latin typeface="Consolas" panose="020B0609020204030204" pitchFamily="49" charset="0"/>
                    <a:cs typeface="Consolas" panose="020B0609020204030204" pitchFamily="49" charset="0"/>
                  </a:rPr>
                  <a:t>SELECT &lt;fields&gt; </a:t>
                </a:r>
              </a:p>
              <a:p>
                <a:r>
                  <a:rPr lang="en-US" sz="1400" dirty="0">
                    <a:solidFill>
                      <a:schemeClr val="tx1">
                        <a:lumMod val="65000"/>
                        <a:lumOff val="35000"/>
                      </a:schemeClr>
                    </a:solidFill>
                    <a:latin typeface="Consolas" panose="020B0609020204030204" pitchFamily="49" charset="0"/>
                    <a:cs typeface="Consolas" panose="020B0609020204030204" pitchFamily="49" charset="0"/>
                  </a:rPr>
                  <a:t>FROM </a:t>
                </a:r>
                <a:r>
                  <a:rPr lang="en-US" sz="1400" dirty="0" err="1">
                    <a:solidFill>
                      <a:schemeClr val="tx1">
                        <a:lumMod val="65000"/>
                        <a:lumOff val="35000"/>
                      </a:schemeClr>
                    </a:solidFill>
                    <a:latin typeface="Consolas" panose="020B0609020204030204" pitchFamily="49" charset="0"/>
                    <a:cs typeface="Consolas" panose="020B0609020204030204" pitchFamily="49" charset="0"/>
                  </a:rPr>
                  <a:t>tableA</a:t>
                </a:r>
                <a:r>
                  <a:rPr lang="en-US" sz="1400" dirty="0">
                    <a:solidFill>
                      <a:schemeClr val="tx1">
                        <a:lumMod val="65000"/>
                        <a:lumOff val="35000"/>
                      </a:schemeClr>
                    </a:solidFill>
                    <a:latin typeface="Consolas" panose="020B0609020204030204" pitchFamily="49" charset="0"/>
                    <a:cs typeface="Consolas" panose="020B0609020204030204" pitchFamily="49" charset="0"/>
                  </a:rPr>
                  <a:t> A</a:t>
                </a:r>
              </a:p>
              <a:p>
                <a:r>
                  <a:rPr lang="en-US" sz="1400" b="1" dirty="0">
                    <a:solidFill>
                      <a:schemeClr val="tx1">
                        <a:lumMod val="65000"/>
                        <a:lumOff val="35000"/>
                      </a:schemeClr>
                    </a:solidFill>
                    <a:latin typeface="Consolas" panose="020B0609020204030204" pitchFamily="49" charset="0"/>
                    <a:cs typeface="Consolas" panose="020B0609020204030204" pitchFamily="49" charset="0"/>
                  </a:rPr>
                  <a:t>INNER JOIN </a:t>
                </a:r>
                <a:r>
                  <a:rPr lang="en-US" sz="1400" dirty="0" err="1">
                    <a:solidFill>
                      <a:schemeClr val="tx1">
                        <a:lumMod val="65000"/>
                        <a:lumOff val="35000"/>
                      </a:schemeClr>
                    </a:solidFill>
                    <a:latin typeface="Consolas" panose="020B0609020204030204" pitchFamily="49" charset="0"/>
                    <a:cs typeface="Consolas" panose="020B0609020204030204" pitchFamily="49" charset="0"/>
                  </a:rPr>
                  <a:t>tableB</a:t>
                </a:r>
                <a:r>
                  <a:rPr lang="en-US" sz="1400" dirty="0">
                    <a:solidFill>
                      <a:schemeClr val="tx1">
                        <a:lumMod val="65000"/>
                        <a:lumOff val="35000"/>
                      </a:schemeClr>
                    </a:solidFill>
                    <a:latin typeface="Consolas" panose="020B0609020204030204" pitchFamily="49" charset="0"/>
                    <a:cs typeface="Consolas" panose="020B0609020204030204" pitchFamily="49" charset="0"/>
                  </a:rPr>
                  <a:t> B</a:t>
                </a:r>
              </a:p>
              <a:p>
                <a:r>
                  <a:rPr lang="en-US" sz="1400" dirty="0">
                    <a:solidFill>
                      <a:schemeClr val="tx1">
                        <a:lumMod val="65000"/>
                        <a:lumOff val="35000"/>
                      </a:schemeClr>
                    </a:solidFill>
                    <a:latin typeface="Consolas" panose="020B0609020204030204" pitchFamily="49" charset="0"/>
                    <a:cs typeface="Consolas" panose="020B0609020204030204" pitchFamily="49" charset="0"/>
                  </a:rPr>
                  <a:t>ON </a:t>
                </a:r>
                <a:r>
                  <a:rPr lang="en-US" sz="1400" dirty="0" err="1">
                    <a:solidFill>
                      <a:schemeClr val="tx1">
                        <a:lumMod val="65000"/>
                        <a:lumOff val="35000"/>
                      </a:schemeClr>
                    </a:solidFill>
                    <a:latin typeface="Consolas" panose="020B0609020204030204" pitchFamily="49" charset="0"/>
                    <a:cs typeface="Consolas" panose="020B0609020204030204" pitchFamily="49" charset="0"/>
                  </a:rPr>
                  <a:t>A.key</a:t>
                </a:r>
                <a:r>
                  <a:rPr lang="en-US" sz="1400" dirty="0">
                    <a:solidFill>
                      <a:schemeClr val="tx1">
                        <a:lumMod val="65000"/>
                        <a:lumOff val="35000"/>
                      </a:schemeClr>
                    </a:solidFill>
                    <a:latin typeface="Consolas" panose="020B0609020204030204" pitchFamily="49" charset="0"/>
                    <a:cs typeface="Consolas" panose="020B0609020204030204" pitchFamily="49" charset="0"/>
                  </a:rPr>
                  <a:t> = </a:t>
                </a:r>
                <a:r>
                  <a:rPr lang="en-US" sz="1400" dirty="0" err="1">
                    <a:solidFill>
                      <a:schemeClr val="tx1">
                        <a:lumMod val="65000"/>
                        <a:lumOff val="35000"/>
                      </a:schemeClr>
                    </a:solidFill>
                    <a:latin typeface="Consolas" panose="020B0609020204030204" pitchFamily="49" charset="0"/>
                    <a:cs typeface="Consolas" panose="020B0609020204030204" pitchFamily="49" charset="0"/>
                  </a:rPr>
                  <a:t>B.key</a:t>
                </a:r>
                <a:r>
                  <a:rPr lang="en-US" sz="1400" dirty="0">
                    <a:solidFill>
                      <a:schemeClr val="tx1">
                        <a:lumMod val="65000"/>
                        <a:lumOff val="35000"/>
                      </a:schemeClr>
                    </a:solidFill>
                    <a:latin typeface="Consolas" panose="020B0609020204030204" pitchFamily="49" charset="0"/>
                    <a:cs typeface="Consolas" panose="020B0609020204030204" pitchFamily="49" charset="0"/>
                  </a:rPr>
                  <a:t>;</a:t>
                </a:r>
              </a:p>
            </p:txBody>
          </p:sp>
          <p:sp>
            <p:nvSpPr>
              <p:cNvPr id="64" name="TextBox 63">
                <a:extLst>
                  <a:ext uri="{FF2B5EF4-FFF2-40B4-BE49-F238E27FC236}">
                    <a16:creationId xmlns:a16="http://schemas.microsoft.com/office/drawing/2014/main" id="{12DDCB6A-3FE5-5E48-885F-962D9D720F48}"/>
                  </a:ext>
                </a:extLst>
              </p:cNvPr>
              <p:cNvSpPr txBox="1"/>
              <p:nvPr/>
            </p:nvSpPr>
            <p:spPr>
              <a:xfrm>
                <a:off x="740699" y="4757057"/>
                <a:ext cx="2731844"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1">
                        <a:lumMod val="65000"/>
                        <a:lumOff val="35000"/>
                      </a:schemeClr>
                    </a:solidFill>
                    <a:latin typeface="Source Sans Pro" panose="020B0503030403020204" pitchFamily="34" charset="0"/>
                    <a:ea typeface="Source Sans Pro" panose="020B0503030403020204" pitchFamily="34" charset="0"/>
                  </a:rPr>
                  <a:t>Return rows that have a match in the columns used for the join</a:t>
                </a:r>
              </a:p>
              <a:p>
                <a:pPr marL="285750" indent="-285750">
                  <a:buFont typeface="Arial" panose="020B0604020202020204" pitchFamily="34" charset="0"/>
                  <a:buChar char="•"/>
                </a:pPr>
                <a:r>
                  <a:rPr lang="en-US" sz="1400" dirty="0">
                    <a:solidFill>
                      <a:schemeClr val="tx1">
                        <a:lumMod val="65000"/>
                        <a:lumOff val="35000"/>
                      </a:schemeClr>
                    </a:solidFill>
                    <a:latin typeface="Source Sans Pro" panose="020B0503030403020204" pitchFamily="34" charset="0"/>
                    <a:ea typeface="Source Sans Pro" panose="020B0503030403020204" pitchFamily="34" charset="0"/>
                  </a:rPr>
                  <a:t>Typically used with well-structured and maintained datasets</a:t>
                </a:r>
              </a:p>
            </p:txBody>
          </p:sp>
        </p:grpSp>
        <p:sp>
          <p:nvSpPr>
            <p:cNvPr id="68" name="Rectangle 67">
              <a:extLst>
                <a:ext uri="{FF2B5EF4-FFF2-40B4-BE49-F238E27FC236}">
                  <a16:creationId xmlns:a16="http://schemas.microsoft.com/office/drawing/2014/main" id="{EB0E6BCB-F73E-3342-8CE7-4C4D0D1712E9}"/>
                </a:ext>
              </a:extLst>
            </p:cNvPr>
            <p:cNvSpPr/>
            <p:nvPr/>
          </p:nvSpPr>
          <p:spPr>
            <a:xfrm>
              <a:off x="1070503" y="616726"/>
              <a:ext cx="2056973" cy="369332"/>
            </a:xfrm>
            <a:prstGeom prst="rect">
              <a:avLst/>
            </a:prstGeom>
          </p:spPr>
          <p:txBody>
            <a:bodyPr wrap="none">
              <a:spAutoFit/>
            </a:bodyPr>
            <a:lstStyle/>
            <a:p>
              <a:r>
                <a:rPr lang="en-US" b="1" dirty="0">
                  <a:solidFill>
                    <a:schemeClr val="tx1">
                      <a:lumMod val="65000"/>
                      <a:lumOff val="35000"/>
                    </a:schemeClr>
                  </a:solidFill>
                </a:rPr>
                <a:t>JOIN / INNER JOIN</a:t>
              </a:r>
              <a:r>
                <a:rPr lang="en-US" dirty="0">
                  <a:solidFill>
                    <a:schemeClr val="tx1">
                      <a:lumMod val="65000"/>
                      <a:lumOff val="35000"/>
                    </a:schemeClr>
                  </a:solidFill>
                </a:rPr>
                <a:t> </a:t>
              </a:r>
            </a:p>
          </p:txBody>
        </p:sp>
      </p:grpSp>
      <p:grpSp>
        <p:nvGrpSpPr>
          <p:cNvPr id="74" name="Group 73">
            <a:extLst>
              <a:ext uri="{FF2B5EF4-FFF2-40B4-BE49-F238E27FC236}">
                <a16:creationId xmlns:a16="http://schemas.microsoft.com/office/drawing/2014/main" id="{16BF9F40-3380-FF4B-B3F2-103A398B1B95}"/>
              </a:ext>
            </a:extLst>
          </p:cNvPr>
          <p:cNvGrpSpPr/>
          <p:nvPr/>
        </p:nvGrpSpPr>
        <p:grpSpPr>
          <a:xfrm>
            <a:off x="3548585" y="602681"/>
            <a:ext cx="5329887" cy="6185700"/>
            <a:chOff x="3548585" y="602681"/>
            <a:chExt cx="5329887" cy="6185700"/>
          </a:xfrm>
        </p:grpSpPr>
        <p:sp>
          <p:nvSpPr>
            <p:cNvPr id="46" name="TextBox 45">
              <a:extLst>
                <a:ext uri="{FF2B5EF4-FFF2-40B4-BE49-F238E27FC236}">
                  <a16:creationId xmlns:a16="http://schemas.microsoft.com/office/drawing/2014/main" id="{EC0D5090-F8DB-4D45-A2CB-8002B7BDFC92}"/>
                </a:ext>
              </a:extLst>
            </p:cNvPr>
            <p:cNvSpPr txBox="1"/>
            <p:nvPr/>
          </p:nvSpPr>
          <p:spPr>
            <a:xfrm>
              <a:off x="3983672" y="1297494"/>
              <a:ext cx="1973617" cy="954107"/>
            </a:xfrm>
            <a:prstGeom prst="rect">
              <a:avLst/>
            </a:prstGeom>
            <a:noFill/>
          </p:spPr>
          <p:txBody>
            <a:bodyPr wrap="none" rtlCol="0">
              <a:spAutoFit/>
            </a:bodyPr>
            <a:lstStyle/>
            <a:p>
              <a:r>
                <a:rPr lang="en-US" sz="1400" dirty="0">
                  <a:solidFill>
                    <a:schemeClr val="tx1">
                      <a:lumMod val="65000"/>
                      <a:lumOff val="35000"/>
                    </a:schemeClr>
                  </a:solidFill>
                  <a:latin typeface="Consolas" panose="020B0609020204030204" pitchFamily="49" charset="0"/>
                  <a:cs typeface="Consolas" panose="020B0609020204030204" pitchFamily="49" charset="0"/>
                </a:rPr>
                <a:t>SELECT &lt;fields&gt; </a:t>
              </a:r>
            </a:p>
            <a:p>
              <a:r>
                <a:rPr lang="en-US" sz="1400" dirty="0">
                  <a:solidFill>
                    <a:schemeClr val="tx1">
                      <a:lumMod val="65000"/>
                      <a:lumOff val="35000"/>
                    </a:schemeClr>
                  </a:solidFill>
                  <a:latin typeface="Consolas" panose="020B0609020204030204" pitchFamily="49" charset="0"/>
                  <a:cs typeface="Consolas" panose="020B0609020204030204" pitchFamily="49" charset="0"/>
                </a:rPr>
                <a:t>FROM </a:t>
              </a:r>
              <a:r>
                <a:rPr lang="en-US" sz="1400" dirty="0" err="1">
                  <a:solidFill>
                    <a:schemeClr val="tx1">
                      <a:lumMod val="65000"/>
                      <a:lumOff val="35000"/>
                    </a:schemeClr>
                  </a:solidFill>
                  <a:latin typeface="Consolas" panose="020B0609020204030204" pitchFamily="49" charset="0"/>
                  <a:cs typeface="Consolas" panose="020B0609020204030204" pitchFamily="49" charset="0"/>
                </a:rPr>
                <a:t>tableA</a:t>
              </a:r>
              <a:r>
                <a:rPr lang="en-US" sz="1400" dirty="0">
                  <a:solidFill>
                    <a:schemeClr val="tx1">
                      <a:lumMod val="65000"/>
                      <a:lumOff val="35000"/>
                    </a:schemeClr>
                  </a:solidFill>
                  <a:latin typeface="Consolas" panose="020B0609020204030204" pitchFamily="49" charset="0"/>
                  <a:cs typeface="Consolas" panose="020B0609020204030204" pitchFamily="49" charset="0"/>
                </a:rPr>
                <a:t> A</a:t>
              </a:r>
            </a:p>
            <a:p>
              <a:r>
                <a:rPr lang="en-US" sz="1400" b="1" dirty="0">
                  <a:solidFill>
                    <a:schemeClr val="tx1">
                      <a:lumMod val="65000"/>
                      <a:lumOff val="35000"/>
                    </a:schemeClr>
                  </a:solidFill>
                  <a:latin typeface="Consolas" panose="020B0609020204030204" pitchFamily="49" charset="0"/>
                  <a:cs typeface="Consolas" panose="020B0609020204030204" pitchFamily="49" charset="0"/>
                </a:rPr>
                <a:t>LEFT JOIN </a:t>
              </a:r>
              <a:r>
                <a:rPr lang="en-US" sz="1400" dirty="0" err="1">
                  <a:solidFill>
                    <a:schemeClr val="tx1">
                      <a:lumMod val="65000"/>
                      <a:lumOff val="35000"/>
                    </a:schemeClr>
                  </a:solidFill>
                  <a:latin typeface="Consolas" panose="020B0609020204030204" pitchFamily="49" charset="0"/>
                  <a:cs typeface="Consolas" panose="020B0609020204030204" pitchFamily="49" charset="0"/>
                </a:rPr>
                <a:t>tableB</a:t>
              </a:r>
              <a:r>
                <a:rPr lang="en-US" sz="1400" dirty="0">
                  <a:solidFill>
                    <a:schemeClr val="tx1">
                      <a:lumMod val="65000"/>
                      <a:lumOff val="35000"/>
                    </a:schemeClr>
                  </a:solidFill>
                  <a:latin typeface="Consolas" panose="020B0609020204030204" pitchFamily="49" charset="0"/>
                  <a:cs typeface="Consolas" panose="020B0609020204030204" pitchFamily="49" charset="0"/>
                </a:rPr>
                <a:t> B</a:t>
              </a:r>
            </a:p>
            <a:p>
              <a:r>
                <a:rPr lang="en-US" sz="1400" dirty="0">
                  <a:solidFill>
                    <a:schemeClr val="tx1">
                      <a:lumMod val="65000"/>
                      <a:lumOff val="35000"/>
                    </a:schemeClr>
                  </a:solidFill>
                  <a:latin typeface="Consolas" panose="020B0609020204030204" pitchFamily="49" charset="0"/>
                  <a:cs typeface="Consolas" panose="020B0609020204030204" pitchFamily="49" charset="0"/>
                </a:rPr>
                <a:t>ON </a:t>
              </a:r>
              <a:r>
                <a:rPr lang="en-US" sz="1400" dirty="0" err="1">
                  <a:solidFill>
                    <a:schemeClr val="tx1">
                      <a:lumMod val="65000"/>
                      <a:lumOff val="35000"/>
                    </a:schemeClr>
                  </a:solidFill>
                  <a:latin typeface="Consolas" panose="020B0609020204030204" pitchFamily="49" charset="0"/>
                  <a:cs typeface="Consolas" panose="020B0609020204030204" pitchFamily="49" charset="0"/>
                </a:rPr>
                <a:t>A.key</a:t>
              </a:r>
              <a:r>
                <a:rPr lang="en-US" sz="1400" dirty="0">
                  <a:solidFill>
                    <a:schemeClr val="tx1">
                      <a:lumMod val="65000"/>
                      <a:lumOff val="35000"/>
                    </a:schemeClr>
                  </a:solidFill>
                  <a:latin typeface="Consolas" panose="020B0609020204030204" pitchFamily="49" charset="0"/>
                  <a:cs typeface="Consolas" panose="020B0609020204030204" pitchFamily="49" charset="0"/>
                </a:rPr>
                <a:t> = </a:t>
              </a:r>
              <a:r>
                <a:rPr lang="en-US" sz="1400" dirty="0" err="1">
                  <a:solidFill>
                    <a:schemeClr val="tx1">
                      <a:lumMod val="65000"/>
                      <a:lumOff val="35000"/>
                    </a:schemeClr>
                  </a:solidFill>
                  <a:latin typeface="Consolas" panose="020B0609020204030204" pitchFamily="49" charset="0"/>
                  <a:cs typeface="Consolas" panose="020B0609020204030204" pitchFamily="49" charset="0"/>
                </a:rPr>
                <a:t>B.key</a:t>
              </a:r>
              <a:r>
                <a:rPr lang="en-US" sz="1400" dirty="0">
                  <a:solidFill>
                    <a:schemeClr val="tx1">
                      <a:lumMod val="65000"/>
                      <a:lumOff val="35000"/>
                    </a:schemeClr>
                  </a:solidFill>
                  <a:latin typeface="Consolas" panose="020B0609020204030204" pitchFamily="49" charset="0"/>
                  <a:cs typeface="Consolas" panose="020B0609020204030204" pitchFamily="49" charset="0"/>
                </a:rPr>
                <a:t>;</a:t>
              </a:r>
            </a:p>
          </p:txBody>
        </p:sp>
        <p:sp>
          <p:nvSpPr>
            <p:cNvPr id="57" name="TextBox 56">
              <a:extLst>
                <a:ext uri="{FF2B5EF4-FFF2-40B4-BE49-F238E27FC236}">
                  <a16:creationId xmlns:a16="http://schemas.microsoft.com/office/drawing/2014/main" id="{E35C7114-CB6B-2D49-A1C0-0DA7752EA7D1}"/>
                </a:ext>
              </a:extLst>
            </p:cNvPr>
            <p:cNvSpPr txBox="1"/>
            <p:nvPr/>
          </p:nvSpPr>
          <p:spPr>
            <a:xfrm>
              <a:off x="6805469" y="1297493"/>
              <a:ext cx="2073003" cy="954107"/>
            </a:xfrm>
            <a:prstGeom prst="rect">
              <a:avLst/>
            </a:prstGeom>
            <a:noFill/>
          </p:spPr>
          <p:txBody>
            <a:bodyPr wrap="none" rtlCol="0">
              <a:spAutoFit/>
            </a:bodyPr>
            <a:lstStyle/>
            <a:p>
              <a:r>
                <a:rPr lang="en-US" sz="1400" dirty="0">
                  <a:solidFill>
                    <a:schemeClr val="tx1">
                      <a:lumMod val="65000"/>
                      <a:lumOff val="35000"/>
                    </a:schemeClr>
                  </a:solidFill>
                  <a:latin typeface="Consolas" panose="020B0609020204030204" pitchFamily="49" charset="0"/>
                  <a:cs typeface="Consolas" panose="020B0609020204030204" pitchFamily="49" charset="0"/>
                </a:rPr>
                <a:t>SELECT &lt;fields&gt; </a:t>
              </a:r>
            </a:p>
            <a:p>
              <a:r>
                <a:rPr lang="en-US" sz="1400" dirty="0">
                  <a:solidFill>
                    <a:schemeClr val="tx1">
                      <a:lumMod val="65000"/>
                      <a:lumOff val="35000"/>
                    </a:schemeClr>
                  </a:solidFill>
                  <a:latin typeface="Consolas" panose="020B0609020204030204" pitchFamily="49" charset="0"/>
                  <a:cs typeface="Consolas" panose="020B0609020204030204" pitchFamily="49" charset="0"/>
                </a:rPr>
                <a:t>FROM </a:t>
              </a:r>
              <a:r>
                <a:rPr lang="en-US" sz="1400" dirty="0" err="1">
                  <a:solidFill>
                    <a:schemeClr val="tx1">
                      <a:lumMod val="65000"/>
                      <a:lumOff val="35000"/>
                    </a:schemeClr>
                  </a:solidFill>
                  <a:latin typeface="Consolas" panose="020B0609020204030204" pitchFamily="49" charset="0"/>
                  <a:cs typeface="Consolas" panose="020B0609020204030204" pitchFamily="49" charset="0"/>
                </a:rPr>
                <a:t>tableA</a:t>
              </a:r>
              <a:r>
                <a:rPr lang="en-US" sz="1400" dirty="0">
                  <a:solidFill>
                    <a:schemeClr val="tx1">
                      <a:lumMod val="65000"/>
                      <a:lumOff val="35000"/>
                    </a:schemeClr>
                  </a:solidFill>
                  <a:latin typeface="Consolas" panose="020B0609020204030204" pitchFamily="49" charset="0"/>
                  <a:cs typeface="Consolas" panose="020B0609020204030204" pitchFamily="49" charset="0"/>
                </a:rPr>
                <a:t> A</a:t>
              </a:r>
            </a:p>
            <a:p>
              <a:r>
                <a:rPr lang="en-US" sz="1400" b="1" dirty="0">
                  <a:solidFill>
                    <a:schemeClr val="tx1">
                      <a:lumMod val="65000"/>
                      <a:lumOff val="35000"/>
                    </a:schemeClr>
                  </a:solidFill>
                  <a:latin typeface="Consolas" panose="020B0609020204030204" pitchFamily="49" charset="0"/>
                  <a:cs typeface="Consolas" panose="020B0609020204030204" pitchFamily="49" charset="0"/>
                </a:rPr>
                <a:t>RIGHT JOIN </a:t>
              </a:r>
              <a:r>
                <a:rPr lang="en-US" sz="1400" dirty="0" err="1">
                  <a:solidFill>
                    <a:schemeClr val="tx1">
                      <a:lumMod val="65000"/>
                      <a:lumOff val="35000"/>
                    </a:schemeClr>
                  </a:solidFill>
                  <a:latin typeface="Consolas" panose="020B0609020204030204" pitchFamily="49" charset="0"/>
                  <a:cs typeface="Consolas" panose="020B0609020204030204" pitchFamily="49" charset="0"/>
                </a:rPr>
                <a:t>tableB</a:t>
              </a:r>
              <a:r>
                <a:rPr lang="en-US" sz="1400" dirty="0">
                  <a:solidFill>
                    <a:schemeClr val="tx1">
                      <a:lumMod val="65000"/>
                      <a:lumOff val="35000"/>
                    </a:schemeClr>
                  </a:solidFill>
                  <a:latin typeface="Consolas" panose="020B0609020204030204" pitchFamily="49" charset="0"/>
                  <a:cs typeface="Consolas" panose="020B0609020204030204" pitchFamily="49" charset="0"/>
                </a:rPr>
                <a:t> B</a:t>
              </a:r>
            </a:p>
            <a:p>
              <a:r>
                <a:rPr lang="en-US" sz="1400" dirty="0">
                  <a:solidFill>
                    <a:schemeClr val="tx1">
                      <a:lumMod val="65000"/>
                      <a:lumOff val="35000"/>
                    </a:schemeClr>
                  </a:solidFill>
                  <a:latin typeface="Consolas" panose="020B0609020204030204" pitchFamily="49" charset="0"/>
                  <a:cs typeface="Consolas" panose="020B0609020204030204" pitchFamily="49" charset="0"/>
                </a:rPr>
                <a:t>ON </a:t>
              </a:r>
              <a:r>
                <a:rPr lang="en-US" sz="1400" dirty="0" err="1">
                  <a:solidFill>
                    <a:schemeClr val="tx1">
                      <a:lumMod val="65000"/>
                      <a:lumOff val="35000"/>
                    </a:schemeClr>
                  </a:solidFill>
                  <a:latin typeface="Consolas" panose="020B0609020204030204" pitchFamily="49" charset="0"/>
                  <a:cs typeface="Consolas" panose="020B0609020204030204" pitchFamily="49" charset="0"/>
                </a:rPr>
                <a:t>A.key</a:t>
              </a:r>
              <a:r>
                <a:rPr lang="en-US" sz="1400" dirty="0">
                  <a:solidFill>
                    <a:schemeClr val="tx1">
                      <a:lumMod val="65000"/>
                      <a:lumOff val="35000"/>
                    </a:schemeClr>
                  </a:solidFill>
                  <a:latin typeface="Consolas" panose="020B0609020204030204" pitchFamily="49" charset="0"/>
                  <a:cs typeface="Consolas" panose="020B0609020204030204" pitchFamily="49" charset="0"/>
                </a:rPr>
                <a:t> = </a:t>
              </a:r>
              <a:r>
                <a:rPr lang="en-US" sz="1400" dirty="0" err="1">
                  <a:solidFill>
                    <a:schemeClr val="tx1">
                      <a:lumMod val="65000"/>
                      <a:lumOff val="35000"/>
                    </a:schemeClr>
                  </a:solidFill>
                  <a:latin typeface="Consolas" panose="020B0609020204030204" pitchFamily="49" charset="0"/>
                  <a:cs typeface="Consolas" panose="020B0609020204030204" pitchFamily="49" charset="0"/>
                </a:rPr>
                <a:t>B.key</a:t>
              </a:r>
              <a:r>
                <a:rPr lang="en-US" sz="1400" dirty="0">
                  <a:solidFill>
                    <a:schemeClr val="tx1">
                      <a:lumMod val="65000"/>
                      <a:lumOff val="35000"/>
                    </a:schemeClr>
                  </a:solidFill>
                  <a:latin typeface="Consolas" panose="020B0609020204030204" pitchFamily="49" charset="0"/>
                  <a:cs typeface="Consolas" panose="020B0609020204030204" pitchFamily="49" charset="0"/>
                </a:rPr>
                <a:t>;</a:t>
              </a:r>
            </a:p>
          </p:txBody>
        </p:sp>
        <p:sp>
          <p:nvSpPr>
            <p:cNvPr id="66" name="TextBox 65">
              <a:extLst>
                <a:ext uri="{FF2B5EF4-FFF2-40B4-BE49-F238E27FC236}">
                  <a16:creationId xmlns:a16="http://schemas.microsoft.com/office/drawing/2014/main" id="{F1D80292-4B49-5C49-965D-7A4E24F35F07}"/>
                </a:ext>
              </a:extLst>
            </p:cNvPr>
            <p:cNvSpPr txBox="1"/>
            <p:nvPr/>
          </p:nvSpPr>
          <p:spPr>
            <a:xfrm>
              <a:off x="3548585" y="4757056"/>
              <a:ext cx="5329887"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1">
                      <a:lumMod val="65000"/>
                      <a:lumOff val="35000"/>
                    </a:schemeClr>
                  </a:solidFill>
                  <a:latin typeface="Source Sans Pro" panose="020B0503030403020204" pitchFamily="34" charset="0"/>
                  <a:ea typeface="Source Sans Pro" panose="020B0503030403020204" pitchFamily="34" charset="0"/>
                </a:rPr>
                <a:t>Return all rows from one table and display blank rows from the other table if no matching values are found in the joined columns. </a:t>
              </a:r>
            </a:p>
            <a:p>
              <a:pPr marL="285750" indent="-285750">
                <a:buFont typeface="Arial" panose="020B0604020202020204" pitchFamily="34" charset="0"/>
                <a:buChar char="•"/>
              </a:pPr>
              <a:r>
                <a:rPr lang="en-US" sz="1400" dirty="0">
                  <a:solidFill>
                    <a:schemeClr val="tx1">
                      <a:lumMod val="65000"/>
                      <a:lumOff val="35000"/>
                    </a:schemeClr>
                  </a:solidFill>
                  <a:latin typeface="Source Sans Pro" panose="020B0503030403020204" pitchFamily="34" charset="0"/>
                  <a:ea typeface="Source Sans Pro" panose="020B0503030403020204" pitchFamily="34" charset="0"/>
                </a:rPr>
                <a:t>Used in a few circumstances:</a:t>
              </a:r>
            </a:p>
            <a:p>
              <a:pPr marL="742950" lvl="1" indent="-285750">
                <a:buFont typeface="Courier New" panose="02070309020205020404" pitchFamily="49" charset="0"/>
                <a:buChar char="o"/>
              </a:pPr>
              <a:r>
                <a:rPr lang="en-US" sz="1400" dirty="0">
                  <a:solidFill>
                    <a:schemeClr val="tx1">
                      <a:lumMod val="65000"/>
                      <a:lumOff val="35000"/>
                    </a:schemeClr>
                  </a:solidFill>
                  <a:latin typeface="Source Sans Pro" panose="020B0503030403020204" pitchFamily="34" charset="0"/>
                  <a:ea typeface="Source Sans Pro" panose="020B0503030403020204" pitchFamily="34" charset="0"/>
                </a:rPr>
                <a:t>When the query must contain all rows from one of the tables</a:t>
              </a:r>
            </a:p>
            <a:p>
              <a:pPr marL="742950" lvl="1" indent="-285750">
                <a:buFont typeface="Courier New" panose="02070309020205020404" pitchFamily="49" charset="0"/>
                <a:buChar char="o"/>
              </a:pPr>
              <a:r>
                <a:rPr lang="en-US" sz="1400" dirty="0">
                  <a:solidFill>
                    <a:schemeClr val="tx1">
                      <a:lumMod val="65000"/>
                      <a:lumOff val="35000"/>
                    </a:schemeClr>
                  </a:solidFill>
                  <a:latin typeface="Source Sans Pro" panose="020B0503030403020204" pitchFamily="34" charset="0"/>
                  <a:ea typeface="Source Sans Pro" panose="020B0503030403020204" pitchFamily="34" charset="0"/>
                </a:rPr>
                <a:t>To search for missing values in one of the tables</a:t>
              </a:r>
            </a:p>
            <a:p>
              <a:pPr marL="742950" lvl="1" indent="-285750">
                <a:buFont typeface="Courier New" panose="02070309020205020404" pitchFamily="49" charset="0"/>
                <a:buChar char="o"/>
              </a:pPr>
              <a:r>
                <a:rPr lang="en-US" sz="1400" dirty="0">
                  <a:solidFill>
                    <a:schemeClr val="tx1">
                      <a:lumMod val="65000"/>
                      <a:lumOff val="35000"/>
                    </a:schemeClr>
                  </a:solidFill>
                  <a:latin typeface="Source Sans Pro" panose="020B0503030403020204" pitchFamily="34" charset="0"/>
                  <a:ea typeface="Source Sans Pro" panose="020B0503030403020204" pitchFamily="34" charset="0"/>
                </a:rPr>
                <a:t>When it is known in advance that some rows in a joined table will not have a match</a:t>
              </a:r>
            </a:p>
          </p:txBody>
        </p:sp>
        <p:sp>
          <p:nvSpPr>
            <p:cNvPr id="69" name="Rectangle 68">
              <a:extLst>
                <a:ext uri="{FF2B5EF4-FFF2-40B4-BE49-F238E27FC236}">
                  <a16:creationId xmlns:a16="http://schemas.microsoft.com/office/drawing/2014/main" id="{A6BFB390-96EA-964A-8679-AF5D0C32CF7A}"/>
                </a:ext>
              </a:extLst>
            </p:cNvPr>
            <p:cNvSpPr/>
            <p:nvPr/>
          </p:nvSpPr>
          <p:spPr>
            <a:xfrm>
              <a:off x="4387628" y="616726"/>
              <a:ext cx="1165704" cy="369332"/>
            </a:xfrm>
            <a:prstGeom prst="rect">
              <a:avLst/>
            </a:prstGeom>
          </p:spPr>
          <p:txBody>
            <a:bodyPr wrap="none">
              <a:spAutoFit/>
            </a:bodyPr>
            <a:lstStyle/>
            <a:p>
              <a:r>
                <a:rPr lang="en-US" b="1" dirty="0">
                  <a:solidFill>
                    <a:schemeClr val="tx1">
                      <a:lumMod val="65000"/>
                      <a:lumOff val="35000"/>
                    </a:schemeClr>
                  </a:solidFill>
                </a:rPr>
                <a:t>LEFT JOIN</a:t>
              </a:r>
              <a:r>
                <a:rPr lang="en-US" dirty="0">
                  <a:solidFill>
                    <a:schemeClr val="tx1">
                      <a:lumMod val="65000"/>
                      <a:lumOff val="35000"/>
                    </a:schemeClr>
                  </a:solidFill>
                </a:rPr>
                <a:t> </a:t>
              </a:r>
            </a:p>
          </p:txBody>
        </p:sp>
        <p:sp>
          <p:nvSpPr>
            <p:cNvPr id="70" name="Rectangle 69">
              <a:extLst>
                <a:ext uri="{FF2B5EF4-FFF2-40B4-BE49-F238E27FC236}">
                  <a16:creationId xmlns:a16="http://schemas.microsoft.com/office/drawing/2014/main" id="{43D59F9C-B60C-464D-88F8-9CFF39FCFA72}"/>
                </a:ext>
              </a:extLst>
            </p:cNvPr>
            <p:cNvSpPr/>
            <p:nvPr/>
          </p:nvSpPr>
          <p:spPr>
            <a:xfrm>
              <a:off x="7174960" y="602681"/>
              <a:ext cx="1334020" cy="369332"/>
            </a:xfrm>
            <a:prstGeom prst="rect">
              <a:avLst/>
            </a:prstGeom>
          </p:spPr>
          <p:txBody>
            <a:bodyPr wrap="none">
              <a:spAutoFit/>
            </a:bodyPr>
            <a:lstStyle/>
            <a:p>
              <a:r>
                <a:rPr lang="en-US" b="1" dirty="0">
                  <a:solidFill>
                    <a:schemeClr val="tx1">
                      <a:lumMod val="65000"/>
                      <a:lumOff val="35000"/>
                    </a:schemeClr>
                  </a:solidFill>
                </a:rPr>
                <a:t>RIGHT JOIN</a:t>
              </a:r>
              <a:r>
                <a:rPr lang="en-US" dirty="0">
                  <a:solidFill>
                    <a:schemeClr val="tx1">
                      <a:lumMod val="65000"/>
                      <a:lumOff val="35000"/>
                    </a:schemeClr>
                  </a:solidFill>
                </a:rPr>
                <a:t> </a:t>
              </a:r>
            </a:p>
          </p:txBody>
        </p:sp>
      </p:grpSp>
      <p:grpSp>
        <p:nvGrpSpPr>
          <p:cNvPr id="75" name="Group 74">
            <a:extLst>
              <a:ext uri="{FF2B5EF4-FFF2-40B4-BE49-F238E27FC236}">
                <a16:creationId xmlns:a16="http://schemas.microsoft.com/office/drawing/2014/main" id="{25C8BADA-2C9E-1F42-9FFE-19C8C407C97A}"/>
              </a:ext>
            </a:extLst>
          </p:cNvPr>
          <p:cNvGrpSpPr/>
          <p:nvPr/>
        </p:nvGrpSpPr>
        <p:grpSpPr>
          <a:xfrm>
            <a:off x="8986316" y="616726"/>
            <a:ext cx="2951042" cy="6171655"/>
            <a:chOff x="8986316" y="616726"/>
            <a:chExt cx="2951042" cy="6171655"/>
          </a:xfrm>
        </p:grpSpPr>
        <p:sp>
          <p:nvSpPr>
            <p:cNvPr id="58" name="TextBox 57">
              <a:extLst>
                <a:ext uri="{FF2B5EF4-FFF2-40B4-BE49-F238E27FC236}">
                  <a16:creationId xmlns:a16="http://schemas.microsoft.com/office/drawing/2014/main" id="{50075B1D-8F51-F945-A907-571D2B8A7C25}"/>
                </a:ext>
              </a:extLst>
            </p:cNvPr>
            <p:cNvSpPr txBox="1"/>
            <p:nvPr/>
          </p:nvSpPr>
          <p:spPr>
            <a:xfrm>
              <a:off x="9367424" y="1299586"/>
              <a:ext cx="2569934" cy="954107"/>
            </a:xfrm>
            <a:prstGeom prst="rect">
              <a:avLst/>
            </a:prstGeom>
            <a:noFill/>
          </p:spPr>
          <p:txBody>
            <a:bodyPr wrap="none" rtlCol="0">
              <a:spAutoFit/>
            </a:bodyPr>
            <a:lstStyle/>
            <a:p>
              <a:r>
                <a:rPr lang="en-US" sz="1400" dirty="0">
                  <a:solidFill>
                    <a:schemeClr val="tx1">
                      <a:lumMod val="65000"/>
                      <a:lumOff val="35000"/>
                    </a:schemeClr>
                  </a:solidFill>
                  <a:latin typeface="Consolas" panose="020B0609020204030204" pitchFamily="49" charset="0"/>
                  <a:cs typeface="Consolas" panose="020B0609020204030204" pitchFamily="49" charset="0"/>
                </a:rPr>
                <a:t>SELECT &lt;fields&gt; </a:t>
              </a:r>
            </a:p>
            <a:p>
              <a:r>
                <a:rPr lang="en-US" sz="1400" dirty="0">
                  <a:solidFill>
                    <a:schemeClr val="tx1">
                      <a:lumMod val="65000"/>
                      <a:lumOff val="35000"/>
                    </a:schemeClr>
                  </a:solidFill>
                  <a:latin typeface="Consolas" panose="020B0609020204030204" pitchFamily="49" charset="0"/>
                  <a:cs typeface="Consolas" panose="020B0609020204030204" pitchFamily="49" charset="0"/>
                </a:rPr>
                <a:t>FROM </a:t>
              </a:r>
              <a:r>
                <a:rPr lang="en-US" sz="1400" dirty="0" err="1">
                  <a:solidFill>
                    <a:schemeClr val="tx1">
                      <a:lumMod val="65000"/>
                      <a:lumOff val="35000"/>
                    </a:schemeClr>
                  </a:solidFill>
                  <a:latin typeface="Consolas" panose="020B0609020204030204" pitchFamily="49" charset="0"/>
                  <a:cs typeface="Consolas" panose="020B0609020204030204" pitchFamily="49" charset="0"/>
                </a:rPr>
                <a:t>tableA</a:t>
              </a:r>
              <a:r>
                <a:rPr lang="en-US" sz="1400" dirty="0">
                  <a:solidFill>
                    <a:schemeClr val="tx1">
                      <a:lumMod val="65000"/>
                      <a:lumOff val="35000"/>
                    </a:schemeClr>
                  </a:solidFill>
                  <a:latin typeface="Consolas" panose="020B0609020204030204" pitchFamily="49" charset="0"/>
                  <a:cs typeface="Consolas" panose="020B0609020204030204" pitchFamily="49" charset="0"/>
                </a:rPr>
                <a:t> A</a:t>
              </a:r>
            </a:p>
            <a:p>
              <a:r>
                <a:rPr lang="en-US" sz="1400" b="1" dirty="0">
                  <a:solidFill>
                    <a:schemeClr val="tx1">
                      <a:lumMod val="65000"/>
                      <a:lumOff val="35000"/>
                    </a:schemeClr>
                  </a:solidFill>
                  <a:latin typeface="Consolas" panose="020B0609020204030204" pitchFamily="49" charset="0"/>
                  <a:cs typeface="Consolas" panose="020B0609020204030204" pitchFamily="49" charset="0"/>
                </a:rPr>
                <a:t>FULL OUTER JOIN </a:t>
              </a:r>
              <a:r>
                <a:rPr lang="en-US" sz="1400" dirty="0" err="1">
                  <a:solidFill>
                    <a:schemeClr val="tx1">
                      <a:lumMod val="65000"/>
                      <a:lumOff val="35000"/>
                    </a:schemeClr>
                  </a:solidFill>
                  <a:latin typeface="Consolas" panose="020B0609020204030204" pitchFamily="49" charset="0"/>
                  <a:cs typeface="Consolas" panose="020B0609020204030204" pitchFamily="49" charset="0"/>
                </a:rPr>
                <a:t>tableB</a:t>
              </a:r>
              <a:r>
                <a:rPr lang="en-US" sz="1400" dirty="0">
                  <a:solidFill>
                    <a:schemeClr val="tx1">
                      <a:lumMod val="65000"/>
                      <a:lumOff val="35000"/>
                    </a:schemeClr>
                  </a:solidFill>
                  <a:latin typeface="Consolas" panose="020B0609020204030204" pitchFamily="49" charset="0"/>
                  <a:cs typeface="Consolas" panose="020B0609020204030204" pitchFamily="49" charset="0"/>
                </a:rPr>
                <a:t> B</a:t>
              </a:r>
            </a:p>
            <a:p>
              <a:r>
                <a:rPr lang="en-US" sz="1400" dirty="0">
                  <a:solidFill>
                    <a:schemeClr val="tx1">
                      <a:lumMod val="65000"/>
                      <a:lumOff val="35000"/>
                    </a:schemeClr>
                  </a:solidFill>
                  <a:latin typeface="Consolas" panose="020B0609020204030204" pitchFamily="49" charset="0"/>
                  <a:cs typeface="Consolas" panose="020B0609020204030204" pitchFamily="49" charset="0"/>
                </a:rPr>
                <a:t>ON </a:t>
              </a:r>
              <a:r>
                <a:rPr lang="en-US" sz="1400" dirty="0" err="1">
                  <a:solidFill>
                    <a:schemeClr val="tx1">
                      <a:lumMod val="65000"/>
                      <a:lumOff val="35000"/>
                    </a:schemeClr>
                  </a:solidFill>
                  <a:latin typeface="Consolas" panose="020B0609020204030204" pitchFamily="49" charset="0"/>
                  <a:cs typeface="Consolas" panose="020B0609020204030204" pitchFamily="49" charset="0"/>
                </a:rPr>
                <a:t>A.key</a:t>
              </a:r>
              <a:r>
                <a:rPr lang="en-US" sz="1400" dirty="0">
                  <a:solidFill>
                    <a:schemeClr val="tx1">
                      <a:lumMod val="65000"/>
                      <a:lumOff val="35000"/>
                    </a:schemeClr>
                  </a:solidFill>
                  <a:latin typeface="Consolas" panose="020B0609020204030204" pitchFamily="49" charset="0"/>
                  <a:cs typeface="Consolas" panose="020B0609020204030204" pitchFamily="49" charset="0"/>
                </a:rPr>
                <a:t> = </a:t>
              </a:r>
              <a:r>
                <a:rPr lang="en-US" sz="1400" dirty="0" err="1">
                  <a:solidFill>
                    <a:schemeClr val="tx1">
                      <a:lumMod val="65000"/>
                      <a:lumOff val="35000"/>
                    </a:schemeClr>
                  </a:solidFill>
                  <a:latin typeface="Consolas" panose="020B0609020204030204" pitchFamily="49" charset="0"/>
                  <a:cs typeface="Consolas" panose="020B0609020204030204" pitchFamily="49" charset="0"/>
                </a:rPr>
                <a:t>B.key</a:t>
              </a:r>
              <a:r>
                <a:rPr lang="en-US" sz="1400" dirty="0">
                  <a:solidFill>
                    <a:schemeClr val="tx1">
                      <a:lumMod val="65000"/>
                      <a:lumOff val="35000"/>
                    </a:schemeClr>
                  </a:solidFill>
                  <a:latin typeface="Consolas" panose="020B0609020204030204" pitchFamily="49" charset="0"/>
                  <a:cs typeface="Consolas" panose="020B0609020204030204" pitchFamily="49" charset="0"/>
                </a:rPr>
                <a:t>;</a:t>
              </a:r>
            </a:p>
          </p:txBody>
        </p:sp>
        <p:sp>
          <p:nvSpPr>
            <p:cNvPr id="67" name="TextBox 66">
              <a:extLst>
                <a:ext uri="{FF2B5EF4-FFF2-40B4-BE49-F238E27FC236}">
                  <a16:creationId xmlns:a16="http://schemas.microsoft.com/office/drawing/2014/main" id="{CADDE4AC-B6C9-E642-A31B-99876964B7A8}"/>
                </a:ext>
              </a:extLst>
            </p:cNvPr>
            <p:cNvSpPr txBox="1"/>
            <p:nvPr/>
          </p:nvSpPr>
          <p:spPr>
            <a:xfrm>
              <a:off x="8986316" y="4757056"/>
              <a:ext cx="2731844"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1">
                      <a:lumMod val="65000"/>
                      <a:lumOff val="35000"/>
                    </a:schemeClr>
                  </a:solidFill>
                  <a:latin typeface="Source Sans Pro" panose="020B0503030403020204" pitchFamily="34" charset="0"/>
                  <a:ea typeface="Source Sans Pro" panose="020B0503030403020204" pitchFamily="34" charset="0"/>
                </a:rPr>
                <a:t>Return all rows from both tables regardless of whether a match exists</a:t>
              </a:r>
            </a:p>
            <a:p>
              <a:pPr marL="285750" indent="-285750">
                <a:buFont typeface="Arial" panose="020B0604020202020204" pitchFamily="34" charset="0"/>
                <a:buChar char="•"/>
              </a:pPr>
              <a:r>
                <a:rPr lang="en-US" sz="1400" dirty="0">
                  <a:solidFill>
                    <a:schemeClr val="tx1">
                      <a:lumMod val="65000"/>
                      <a:lumOff val="35000"/>
                    </a:schemeClr>
                  </a:solidFill>
                  <a:latin typeface="Source Sans Pro" panose="020B0503030403020204" pitchFamily="34" charset="0"/>
                  <a:ea typeface="Source Sans Pro" panose="020B0503030403020204" pitchFamily="34" charset="0"/>
                </a:rPr>
                <a:t>Used to:</a:t>
              </a:r>
            </a:p>
            <a:p>
              <a:pPr marL="742950" lvl="1" indent="-285750">
                <a:buFont typeface="Courier New" panose="02070309020205020404" pitchFamily="49" charset="0"/>
                <a:buChar char="o"/>
              </a:pPr>
              <a:r>
                <a:rPr lang="en-US" sz="1400" dirty="0">
                  <a:solidFill>
                    <a:schemeClr val="tx1">
                      <a:lumMod val="65000"/>
                      <a:lumOff val="35000"/>
                    </a:schemeClr>
                  </a:solidFill>
                  <a:latin typeface="Source Sans Pro" panose="020B0503030403020204" pitchFamily="34" charset="0"/>
                  <a:ea typeface="Source Sans Pro" panose="020B0503030403020204" pitchFamily="34" charset="0"/>
                </a:rPr>
                <a:t>Merge two data sources that partially overlap</a:t>
              </a:r>
            </a:p>
            <a:p>
              <a:pPr marL="742950" lvl="1" indent="-285750">
                <a:buFont typeface="Courier New" panose="02070309020205020404" pitchFamily="49" charset="0"/>
                <a:buChar char="o"/>
              </a:pPr>
              <a:r>
                <a:rPr lang="en-US" sz="1400" dirty="0">
                  <a:solidFill>
                    <a:schemeClr val="tx1">
                      <a:lumMod val="65000"/>
                      <a:lumOff val="35000"/>
                    </a:schemeClr>
                  </a:solidFill>
                  <a:latin typeface="Source Sans Pro" panose="020B0503030403020204" pitchFamily="34" charset="0"/>
                  <a:ea typeface="Source Sans Pro" panose="020B0503030403020204" pitchFamily="34" charset="0"/>
                </a:rPr>
                <a:t>Visualize the degree to which the tables share matching values</a:t>
              </a:r>
            </a:p>
          </p:txBody>
        </p:sp>
        <p:sp>
          <p:nvSpPr>
            <p:cNvPr id="72" name="Rectangle 71">
              <a:extLst>
                <a:ext uri="{FF2B5EF4-FFF2-40B4-BE49-F238E27FC236}">
                  <a16:creationId xmlns:a16="http://schemas.microsoft.com/office/drawing/2014/main" id="{F3D1F5A9-CC32-F94E-872C-EAAB921F2701}"/>
                </a:ext>
              </a:extLst>
            </p:cNvPr>
            <p:cNvSpPr/>
            <p:nvPr/>
          </p:nvSpPr>
          <p:spPr>
            <a:xfrm>
              <a:off x="9700848" y="616726"/>
              <a:ext cx="1903085" cy="369332"/>
            </a:xfrm>
            <a:prstGeom prst="rect">
              <a:avLst/>
            </a:prstGeom>
          </p:spPr>
          <p:txBody>
            <a:bodyPr wrap="none">
              <a:spAutoFit/>
            </a:bodyPr>
            <a:lstStyle/>
            <a:p>
              <a:r>
                <a:rPr lang="en-US" b="1" dirty="0">
                  <a:solidFill>
                    <a:schemeClr val="tx1">
                      <a:lumMod val="65000"/>
                      <a:lumOff val="35000"/>
                    </a:schemeClr>
                  </a:solidFill>
                </a:rPr>
                <a:t>FULL OUTER JOIN</a:t>
              </a:r>
              <a:r>
                <a:rPr lang="en-US" dirty="0">
                  <a:solidFill>
                    <a:schemeClr val="tx1">
                      <a:lumMod val="65000"/>
                      <a:lumOff val="35000"/>
                    </a:schemeClr>
                  </a:solidFill>
                </a:rPr>
                <a:t> </a:t>
              </a:r>
            </a:p>
          </p:txBody>
        </p:sp>
      </p:grpSp>
      <p:pic>
        <p:nvPicPr>
          <p:cNvPr id="3" name="Picture 2" descr="Diagram, venn diagram&#10;&#10;Description automatically generated">
            <a:extLst>
              <a:ext uri="{FF2B5EF4-FFF2-40B4-BE49-F238E27FC236}">
                <a16:creationId xmlns:a16="http://schemas.microsoft.com/office/drawing/2014/main" id="{F489F500-2183-814C-8DB1-BBB2D3C40D59}"/>
              </a:ext>
            </a:extLst>
          </p:cNvPr>
          <p:cNvPicPr>
            <a:picLocks noChangeAspect="1"/>
          </p:cNvPicPr>
          <p:nvPr/>
        </p:nvPicPr>
        <p:blipFill>
          <a:blip r:embed="rId3"/>
          <a:stretch>
            <a:fillRect/>
          </a:stretch>
        </p:blipFill>
        <p:spPr>
          <a:xfrm>
            <a:off x="9367424" y="2743200"/>
            <a:ext cx="2066105" cy="1371600"/>
          </a:xfrm>
          <a:prstGeom prst="rect">
            <a:avLst/>
          </a:prstGeom>
        </p:spPr>
      </p:pic>
      <p:pic>
        <p:nvPicPr>
          <p:cNvPr id="5" name="Picture 4" descr="Diagram, venn diagram&#10;&#10;Description automatically generated">
            <a:extLst>
              <a:ext uri="{FF2B5EF4-FFF2-40B4-BE49-F238E27FC236}">
                <a16:creationId xmlns:a16="http://schemas.microsoft.com/office/drawing/2014/main" id="{022BED95-BA12-9141-B3BC-93D634DAED9A}"/>
              </a:ext>
            </a:extLst>
          </p:cNvPr>
          <p:cNvPicPr>
            <a:picLocks noChangeAspect="1"/>
          </p:cNvPicPr>
          <p:nvPr/>
        </p:nvPicPr>
        <p:blipFill>
          <a:blip r:embed="rId4"/>
          <a:stretch>
            <a:fillRect/>
          </a:stretch>
        </p:blipFill>
        <p:spPr>
          <a:xfrm>
            <a:off x="6675549" y="2743200"/>
            <a:ext cx="2066106" cy="1371600"/>
          </a:xfrm>
          <a:prstGeom prst="rect">
            <a:avLst/>
          </a:prstGeom>
        </p:spPr>
      </p:pic>
      <p:pic>
        <p:nvPicPr>
          <p:cNvPr id="7" name="Picture 6" descr="Diagram, venn diagram&#10;&#10;Description automatically generated">
            <a:extLst>
              <a:ext uri="{FF2B5EF4-FFF2-40B4-BE49-F238E27FC236}">
                <a16:creationId xmlns:a16="http://schemas.microsoft.com/office/drawing/2014/main" id="{D79F2EFA-5B78-0845-9B9F-8CBDC98B57DA}"/>
              </a:ext>
            </a:extLst>
          </p:cNvPr>
          <p:cNvPicPr>
            <a:picLocks noChangeAspect="1"/>
          </p:cNvPicPr>
          <p:nvPr/>
        </p:nvPicPr>
        <p:blipFill>
          <a:blip r:embed="rId5"/>
          <a:stretch>
            <a:fillRect/>
          </a:stretch>
        </p:blipFill>
        <p:spPr>
          <a:xfrm>
            <a:off x="3983672" y="2743200"/>
            <a:ext cx="2066108" cy="1371600"/>
          </a:xfrm>
          <a:prstGeom prst="rect">
            <a:avLst/>
          </a:prstGeom>
        </p:spPr>
      </p:pic>
      <p:pic>
        <p:nvPicPr>
          <p:cNvPr id="9" name="Picture 8" descr="Venn diagram&#10;&#10;Description automatically generated">
            <a:extLst>
              <a:ext uri="{FF2B5EF4-FFF2-40B4-BE49-F238E27FC236}">
                <a16:creationId xmlns:a16="http://schemas.microsoft.com/office/drawing/2014/main" id="{9377363B-246F-9147-A594-9C5DD095ADF2}"/>
              </a:ext>
            </a:extLst>
          </p:cNvPr>
          <p:cNvPicPr>
            <a:picLocks noChangeAspect="1"/>
          </p:cNvPicPr>
          <p:nvPr/>
        </p:nvPicPr>
        <p:blipFill>
          <a:blip r:embed="rId6"/>
          <a:stretch>
            <a:fillRect/>
          </a:stretch>
        </p:blipFill>
        <p:spPr>
          <a:xfrm>
            <a:off x="1061371" y="2743200"/>
            <a:ext cx="2066105" cy="1371600"/>
          </a:xfrm>
          <a:prstGeom prst="rect">
            <a:avLst/>
          </a:prstGeom>
        </p:spPr>
      </p:pic>
      <p:sp>
        <p:nvSpPr>
          <p:cNvPr id="2" name="Rectangle 1">
            <a:extLst>
              <a:ext uri="{FF2B5EF4-FFF2-40B4-BE49-F238E27FC236}">
                <a16:creationId xmlns:a16="http://schemas.microsoft.com/office/drawing/2014/main" id="{AB8CBA9C-F984-E4FF-1A37-FEF17E6089D0}"/>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196313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D0EB7E-4C5C-364F-83B8-937C9C7831B1}"/>
              </a:ext>
            </a:extLst>
          </p:cNvPr>
          <p:cNvSpPr>
            <a:spLocks noGrp="1"/>
          </p:cNvSpPr>
          <p:nvPr>
            <p:ph type="title"/>
          </p:nvPr>
        </p:nvSpPr>
        <p:spPr/>
        <p:txBody>
          <a:bodyPr/>
          <a:lstStyle/>
          <a:p>
            <a:r>
              <a:rPr lang="en-US" dirty="0"/>
              <a:t>Cardinality</a:t>
            </a:r>
          </a:p>
        </p:txBody>
      </p:sp>
      <p:sp>
        <p:nvSpPr>
          <p:cNvPr id="7" name="Content Placeholder 6">
            <a:extLst>
              <a:ext uri="{FF2B5EF4-FFF2-40B4-BE49-F238E27FC236}">
                <a16:creationId xmlns:a16="http://schemas.microsoft.com/office/drawing/2014/main" id="{B4D58441-8BE5-944F-B728-59E758A393F2}"/>
              </a:ext>
            </a:extLst>
          </p:cNvPr>
          <p:cNvSpPr>
            <a:spLocks noGrp="1"/>
          </p:cNvSpPr>
          <p:nvPr>
            <p:ph sz="half" idx="1"/>
          </p:nvPr>
        </p:nvSpPr>
        <p:spPr/>
        <p:txBody>
          <a:bodyPr>
            <a:normAutofit fontScale="92500"/>
          </a:bodyPr>
          <a:lstStyle/>
          <a:p>
            <a:r>
              <a:rPr lang="en-US" b="1" dirty="0"/>
              <a:t>One-to-One</a:t>
            </a:r>
            <a:r>
              <a:rPr lang="en-US" dirty="0"/>
              <a:t>: tables are associated with each other based on only one matching row</a:t>
            </a:r>
          </a:p>
          <a:p>
            <a:r>
              <a:rPr lang="en-US" b="1" dirty="0"/>
              <a:t>One-to-Many</a:t>
            </a:r>
            <a:r>
              <a:rPr lang="en-US" dirty="0"/>
              <a:t>: a row in one table can have multiple matching rows in another table</a:t>
            </a:r>
          </a:p>
          <a:p>
            <a:r>
              <a:rPr lang="en-US" b="1" dirty="0"/>
              <a:t>Many-to-Many</a:t>
            </a:r>
            <a:r>
              <a:rPr lang="en-US" dirty="0"/>
              <a:t>: multiple rows in one table are related to multiple rows in another table</a:t>
            </a:r>
          </a:p>
        </p:txBody>
      </p:sp>
      <p:pic>
        <p:nvPicPr>
          <p:cNvPr id="9" name="Content Placeholder 6" descr="Diagram&#10;&#10;Description automatically generated">
            <a:extLst>
              <a:ext uri="{FF2B5EF4-FFF2-40B4-BE49-F238E27FC236}">
                <a16:creationId xmlns:a16="http://schemas.microsoft.com/office/drawing/2014/main" id="{205DDC0D-8F3E-294B-A81F-BCDFF40E06A1}"/>
              </a:ext>
            </a:extLst>
          </p:cNvPr>
          <p:cNvPicPr>
            <a:picLocks noChangeAspect="1"/>
          </p:cNvPicPr>
          <p:nvPr/>
        </p:nvPicPr>
        <p:blipFill>
          <a:blip r:embed="rId3"/>
          <a:stretch>
            <a:fillRect/>
          </a:stretch>
        </p:blipFill>
        <p:spPr>
          <a:xfrm>
            <a:off x="6172202" y="2084847"/>
            <a:ext cx="5181600" cy="2941473"/>
          </a:xfrm>
          <a:prstGeom prst="rect">
            <a:avLst/>
          </a:prstGeom>
        </p:spPr>
      </p:pic>
      <p:sp>
        <p:nvSpPr>
          <p:cNvPr id="10" name="TextBox 9">
            <a:extLst>
              <a:ext uri="{FF2B5EF4-FFF2-40B4-BE49-F238E27FC236}">
                <a16:creationId xmlns:a16="http://schemas.microsoft.com/office/drawing/2014/main" id="{6C3A06DF-C0D7-DE4C-BC16-670E934DBC8C}"/>
              </a:ext>
            </a:extLst>
          </p:cNvPr>
          <p:cNvSpPr txBox="1"/>
          <p:nvPr/>
        </p:nvSpPr>
        <p:spPr>
          <a:xfrm>
            <a:off x="8342499" y="5930815"/>
            <a:ext cx="2543217" cy="246148"/>
          </a:xfrm>
          <a:prstGeom prst="rect">
            <a:avLst/>
          </a:prstGeom>
          <a:noFill/>
        </p:spPr>
        <p:txBody>
          <a:bodyPr wrap="square" rtlCol="0">
            <a:spAutoFit/>
          </a:bodyPr>
          <a:lstStyle/>
          <a:p>
            <a:r>
              <a:rPr lang="en-US" sz="1000" dirty="0"/>
              <a:t>Source: </a:t>
            </a:r>
            <a:r>
              <a:rPr lang="en-US" sz="1000" i="1" dirty="0"/>
              <a:t>Data Analysis Using SQL and Excel</a:t>
            </a:r>
            <a:endParaRPr lang="en-US" sz="1000" dirty="0"/>
          </a:p>
        </p:txBody>
      </p:sp>
      <p:sp>
        <p:nvSpPr>
          <p:cNvPr id="11" name="TextBox 10">
            <a:extLst>
              <a:ext uri="{FF2B5EF4-FFF2-40B4-BE49-F238E27FC236}">
                <a16:creationId xmlns:a16="http://schemas.microsoft.com/office/drawing/2014/main" id="{E4469FE3-091B-1440-84F5-07FB2C0CDB02}"/>
              </a:ext>
            </a:extLst>
          </p:cNvPr>
          <p:cNvSpPr txBox="1"/>
          <p:nvPr/>
        </p:nvSpPr>
        <p:spPr>
          <a:xfrm>
            <a:off x="6172202" y="5026320"/>
            <a:ext cx="5181600" cy="461665"/>
          </a:xfrm>
          <a:prstGeom prst="rect">
            <a:avLst/>
          </a:prstGeom>
          <a:noFill/>
        </p:spPr>
        <p:txBody>
          <a:bodyPr wrap="square" rtlCol="0">
            <a:spAutoFit/>
          </a:bodyPr>
          <a:lstStyle/>
          <a:p>
            <a:r>
              <a:rPr lang="en-US" sz="1200" dirty="0"/>
              <a:t>This entity-relationship diagram shows the relationship among entities in a purchase dataset. Each entity corresponds to one table.</a:t>
            </a:r>
          </a:p>
        </p:txBody>
      </p:sp>
      <p:sp>
        <p:nvSpPr>
          <p:cNvPr id="12" name="TextBox 11">
            <a:extLst>
              <a:ext uri="{FF2B5EF4-FFF2-40B4-BE49-F238E27FC236}">
                <a16:creationId xmlns:a16="http://schemas.microsoft.com/office/drawing/2014/main" id="{903E8E72-2CF6-3E46-B45B-1898DA93FCCB}"/>
              </a:ext>
            </a:extLst>
          </p:cNvPr>
          <p:cNvSpPr txBox="1"/>
          <p:nvPr/>
        </p:nvSpPr>
        <p:spPr>
          <a:xfrm>
            <a:off x="7241047" y="1688854"/>
            <a:ext cx="3220305" cy="369332"/>
          </a:xfrm>
          <a:prstGeom prst="rect">
            <a:avLst/>
          </a:prstGeom>
          <a:noFill/>
        </p:spPr>
        <p:txBody>
          <a:bodyPr wrap="none" rtlCol="0">
            <a:spAutoFit/>
          </a:bodyPr>
          <a:lstStyle/>
          <a:p>
            <a:r>
              <a:rPr lang="en-US" dirty="0"/>
              <a:t>Entity-Relationship (ER) Diagram</a:t>
            </a:r>
          </a:p>
        </p:txBody>
      </p:sp>
      <p:sp>
        <p:nvSpPr>
          <p:cNvPr id="2" name="Rectangle 1">
            <a:extLst>
              <a:ext uri="{FF2B5EF4-FFF2-40B4-BE49-F238E27FC236}">
                <a16:creationId xmlns:a16="http://schemas.microsoft.com/office/drawing/2014/main" id="{875E1C70-87FE-9A35-A875-FB0B3CD71E80}"/>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39284708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215-6551-D147-A433-CD87E99DEB6A}"/>
              </a:ext>
            </a:extLst>
          </p:cNvPr>
          <p:cNvSpPr>
            <a:spLocks noGrp="1"/>
          </p:cNvSpPr>
          <p:nvPr>
            <p:ph type="title"/>
          </p:nvPr>
        </p:nvSpPr>
        <p:spPr>
          <a:xfrm>
            <a:off x="204709" y="362302"/>
            <a:ext cx="3638797" cy="1731541"/>
          </a:xfrm>
        </p:spPr>
        <p:txBody>
          <a:bodyPr>
            <a:normAutofit/>
          </a:bodyPr>
          <a:lstStyle/>
          <a:p>
            <a:r>
              <a:rPr lang="en-US" dirty="0"/>
              <a:t>Creating Tables</a:t>
            </a:r>
          </a:p>
        </p:txBody>
      </p:sp>
      <p:sp>
        <p:nvSpPr>
          <p:cNvPr id="3" name="Content Placeholder 2">
            <a:extLst>
              <a:ext uri="{FF2B5EF4-FFF2-40B4-BE49-F238E27FC236}">
                <a16:creationId xmlns:a16="http://schemas.microsoft.com/office/drawing/2014/main" id="{C0F0BBB4-13F6-3B44-A501-B59872AABB54}"/>
              </a:ext>
            </a:extLst>
          </p:cNvPr>
          <p:cNvSpPr>
            <a:spLocks noGrp="1"/>
          </p:cNvSpPr>
          <p:nvPr>
            <p:ph sz="half" idx="1"/>
          </p:nvPr>
        </p:nvSpPr>
        <p:spPr/>
        <p:txBody>
          <a:bodyPr/>
          <a:lstStyle/>
          <a:p>
            <a:pPr marL="0" indent="0">
              <a:buNone/>
            </a:pPr>
            <a:endParaRPr lang="en-US" dirty="0"/>
          </a:p>
        </p:txBody>
      </p:sp>
      <p:sp>
        <p:nvSpPr>
          <p:cNvPr id="4" name="Content Placeholder 3">
            <a:extLst>
              <a:ext uri="{FF2B5EF4-FFF2-40B4-BE49-F238E27FC236}">
                <a16:creationId xmlns:a16="http://schemas.microsoft.com/office/drawing/2014/main" id="{D680051D-E268-FC4F-9346-D534769EEF12}"/>
              </a:ext>
            </a:extLst>
          </p:cNvPr>
          <p:cNvSpPr>
            <a:spLocks noGrp="1"/>
          </p:cNvSpPr>
          <p:nvPr>
            <p:ph sz="half" idx="2"/>
          </p:nvPr>
        </p:nvSpPr>
        <p:spPr>
          <a:xfrm>
            <a:off x="5315197" y="745135"/>
            <a:ext cx="6461167" cy="5200789"/>
          </a:xfrm>
        </p:spPr>
        <p:txBody>
          <a:bodyPr>
            <a:normAutofit fontScale="85000" lnSpcReduction="20000"/>
          </a:bodyPr>
          <a:lstStyle/>
          <a:p>
            <a:pPr marL="0" indent="0">
              <a:buNone/>
            </a:pPr>
            <a:r>
              <a:rPr lang="en-US" dirty="0"/>
              <a:t>Create a new table in a database with the CREATE TABLE statement. </a:t>
            </a:r>
          </a:p>
          <a:p>
            <a:pPr marL="0" indent="0">
              <a:buNone/>
            </a:pPr>
            <a:endParaRPr lang="en-US" dirty="0"/>
          </a:p>
          <a:p>
            <a:pPr marL="914400" lvl="2" indent="0">
              <a:buNone/>
            </a:pPr>
            <a:r>
              <a:rPr lang="en-US" sz="1800" dirty="0">
                <a:latin typeface="Consolas" panose="020B0609020204030204" pitchFamily="49" charset="0"/>
                <a:cs typeface="Consolas" panose="020B0609020204030204" pitchFamily="49" charset="0"/>
              </a:rPr>
              <a:t>CREATE TABLE &lt;table name&gt; ( </a:t>
            </a:r>
          </a:p>
          <a:p>
            <a:pPr marL="914400" lvl="2" indent="0">
              <a:buNone/>
            </a:pPr>
            <a:r>
              <a:rPr lang="en-US" sz="1800" dirty="0">
                <a:latin typeface="Consolas" panose="020B0609020204030204" pitchFamily="49" charset="0"/>
                <a:cs typeface="Consolas" panose="020B0609020204030204" pitchFamily="49" charset="0"/>
              </a:rPr>
              <a:t>	&lt;col1&gt; &lt;type&gt; &lt;constraint&gt;, </a:t>
            </a:r>
          </a:p>
          <a:p>
            <a:pPr marL="914400" lvl="2" indent="0">
              <a:buNone/>
            </a:pPr>
            <a:r>
              <a:rPr lang="en-US" sz="1800" dirty="0">
                <a:latin typeface="Consolas" panose="020B0609020204030204" pitchFamily="49" charset="0"/>
                <a:cs typeface="Consolas" panose="020B0609020204030204" pitchFamily="49" charset="0"/>
              </a:rPr>
              <a:t>	&lt;col2&gt; &lt;type&gt; &lt;constraint&gt;, </a:t>
            </a:r>
          </a:p>
          <a:p>
            <a:pPr marL="914400" lvl="2" indent="0">
              <a:buNone/>
            </a:pPr>
            <a:r>
              <a:rPr lang="en-US" sz="1800" dirty="0">
                <a:latin typeface="Consolas" panose="020B0609020204030204" pitchFamily="49" charset="0"/>
                <a:cs typeface="Consolas" panose="020B0609020204030204" pitchFamily="49" charset="0"/>
              </a:rPr>
              <a:t>	…</a:t>
            </a:r>
          </a:p>
          <a:p>
            <a:pPr marL="914400" lvl="2" indent="0">
              <a:buNone/>
            </a:pPr>
            <a:r>
              <a:rPr lang="en-US" sz="1800" dirty="0">
                <a:latin typeface="Consolas" panose="020B0609020204030204" pitchFamily="49" charset="0"/>
                <a:cs typeface="Consolas" panose="020B0609020204030204" pitchFamily="49" charset="0"/>
              </a:rPr>
              <a:t> );</a:t>
            </a:r>
          </a:p>
          <a:p>
            <a:pPr marL="0" indent="0">
              <a:buNone/>
            </a:pPr>
            <a:endParaRPr lang="en-US" sz="2600" dirty="0">
              <a:cs typeface="Consolas" panose="020B0609020204030204" pitchFamily="49" charset="0"/>
            </a:endParaRPr>
          </a:p>
          <a:p>
            <a:pPr marL="0" indent="0">
              <a:buNone/>
            </a:pPr>
            <a:r>
              <a:rPr lang="en-US" sz="2600" dirty="0">
                <a:cs typeface="Consolas" panose="020B0609020204030204" pitchFamily="49" charset="0"/>
              </a:rPr>
              <a:t>The </a:t>
            </a:r>
            <a:r>
              <a:rPr lang="en-US" sz="2600" i="1" dirty="0">
                <a:cs typeface="Consolas" panose="020B0609020204030204" pitchFamily="49" charset="0"/>
              </a:rPr>
              <a:t>type</a:t>
            </a:r>
            <a:r>
              <a:rPr lang="en-US" sz="2600" dirty="0">
                <a:cs typeface="Consolas" panose="020B0609020204030204" pitchFamily="49" charset="0"/>
              </a:rPr>
              <a:t> is the domain or data type for the column.</a:t>
            </a:r>
          </a:p>
          <a:p>
            <a:pPr marL="0" indent="0">
              <a:buNone/>
            </a:pPr>
            <a:endParaRPr lang="en-US" sz="2600" dirty="0">
              <a:cs typeface="Consolas" panose="020B0609020204030204" pitchFamily="49" charset="0"/>
            </a:endParaRPr>
          </a:p>
          <a:p>
            <a:pPr marL="0" indent="0">
              <a:buNone/>
            </a:pPr>
            <a:r>
              <a:rPr lang="en-US" sz="2400" i="1" dirty="0"/>
              <a:t>Constraints</a:t>
            </a:r>
            <a:r>
              <a:rPr lang="en-US" sz="2400" dirty="0"/>
              <a:t> ensure data entered into the columns conforms to rules we specify.</a:t>
            </a:r>
          </a:p>
          <a:p>
            <a:pPr lvl="1"/>
            <a:r>
              <a:rPr lang="en-US" sz="2200" dirty="0">
                <a:cs typeface="Consolas" panose="020B0609020204030204" pitchFamily="49" charset="0"/>
              </a:rPr>
              <a:t>Primary key (can use AUTOINCREMENT)</a:t>
            </a:r>
          </a:p>
          <a:p>
            <a:pPr lvl="1"/>
            <a:r>
              <a:rPr lang="en-US" sz="2200" dirty="0">
                <a:cs typeface="Consolas" panose="020B0609020204030204" pitchFamily="49" charset="0"/>
              </a:rPr>
              <a:t>Foreign key</a:t>
            </a:r>
          </a:p>
          <a:p>
            <a:pPr lvl="1"/>
            <a:r>
              <a:rPr lang="en-US" sz="2200" dirty="0">
                <a:cs typeface="Consolas" panose="020B0609020204030204" pitchFamily="49" charset="0"/>
              </a:rPr>
              <a:t>Unique</a:t>
            </a:r>
          </a:p>
          <a:p>
            <a:pPr lvl="1"/>
            <a:r>
              <a:rPr lang="en-US" sz="2200" dirty="0">
                <a:cs typeface="Consolas" panose="020B0609020204030204" pitchFamily="49" charset="0"/>
              </a:rPr>
              <a:t>Not NULL</a:t>
            </a:r>
          </a:p>
          <a:p>
            <a:pPr lvl="1"/>
            <a:r>
              <a:rPr lang="en-US" sz="2200" dirty="0">
                <a:cs typeface="Consolas" panose="020B0609020204030204" pitchFamily="49" charset="0"/>
              </a:rPr>
              <a:t>Default</a:t>
            </a:r>
          </a:p>
          <a:p>
            <a:pPr lvl="1"/>
            <a:endParaRPr lang="en-US" sz="2200" dirty="0">
              <a:cs typeface="Consolas" panose="020B0609020204030204" pitchFamily="49" charset="0"/>
            </a:endParaRPr>
          </a:p>
        </p:txBody>
      </p:sp>
      <p:sp>
        <p:nvSpPr>
          <p:cNvPr id="5" name="Rectangle 4">
            <a:extLst>
              <a:ext uri="{FF2B5EF4-FFF2-40B4-BE49-F238E27FC236}">
                <a16:creationId xmlns:a16="http://schemas.microsoft.com/office/drawing/2014/main" id="{96DAFE51-EFD3-7C1A-069C-14BA1EE6DFCC}"/>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31973303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68CF-632A-7F48-9F14-687BD505F014}"/>
              </a:ext>
            </a:extLst>
          </p:cNvPr>
          <p:cNvSpPr>
            <a:spLocks noGrp="1"/>
          </p:cNvSpPr>
          <p:nvPr>
            <p:ph type="title"/>
          </p:nvPr>
        </p:nvSpPr>
        <p:spPr/>
        <p:txBody>
          <a:bodyPr/>
          <a:lstStyle/>
          <a:p>
            <a:r>
              <a:rPr lang="en-US" dirty="0"/>
              <a:t>Common Column Types</a:t>
            </a:r>
          </a:p>
        </p:txBody>
      </p:sp>
      <p:graphicFrame>
        <p:nvGraphicFramePr>
          <p:cNvPr id="4" name="Table 4">
            <a:extLst>
              <a:ext uri="{FF2B5EF4-FFF2-40B4-BE49-F238E27FC236}">
                <a16:creationId xmlns:a16="http://schemas.microsoft.com/office/drawing/2014/main" id="{DD7A192E-95AB-804D-ABC1-F0728EC29DF5}"/>
              </a:ext>
            </a:extLst>
          </p:cNvPr>
          <p:cNvGraphicFramePr>
            <a:graphicFrameLocks noGrp="1"/>
          </p:cNvGraphicFramePr>
          <p:nvPr>
            <p:ph idx="1"/>
            <p:extLst>
              <p:ext uri="{D42A27DB-BD31-4B8C-83A1-F6EECF244321}">
                <p14:modId xmlns:p14="http://schemas.microsoft.com/office/powerpoint/2010/main" val="1101321987"/>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2903483">
                  <a:extLst>
                    <a:ext uri="{9D8B030D-6E8A-4147-A177-3AD203B41FA5}">
                      <a16:colId xmlns:a16="http://schemas.microsoft.com/office/drawing/2014/main" val="546588844"/>
                    </a:ext>
                  </a:extLst>
                </a:gridCol>
                <a:gridCol w="7612117">
                  <a:extLst>
                    <a:ext uri="{9D8B030D-6E8A-4147-A177-3AD203B41FA5}">
                      <a16:colId xmlns:a16="http://schemas.microsoft.com/office/drawing/2014/main" val="2650773044"/>
                    </a:ext>
                  </a:extLst>
                </a:gridCol>
              </a:tblGrid>
              <a:tr h="370840">
                <a:tc>
                  <a:txBody>
                    <a:bodyPr/>
                    <a:lstStyle/>
                    <a:p>
                      <a:r>
                        <a:rPr lang="en-US" dirty="0"/>
                        <a:t>Type</a:t>
                      </a:r>
                    </a:p>
                  </a:txBody>
                  <a:tcPr/>
                </a:tc>
                <a:tc>
                  <a:txBody>
                    <a:bodyPr/>
                    <a:lstStyle/>
                    <a:p>
                      <a:r>
                        <a:rPr lang="en-US" dirty="0"/>
                        <a:t>Description</a:t>
                      </a:r>
                    </a:p>
                  </a:txBody>
                  <a:tcPr/>
                </a:tc>
                <a:extLst>
                  <a:ext uri="{0D108BD9-81ED-4DB2-BD59-A6C34878D82A}">
                    <a16:rowId xmlns:a16="http://schemas.microsoft.com/office/drawing/2014/main" val="1874034120"/>
                  </a:ext>
                </a:extLst>
              </a:tr>
              <a:tr h="370840">
                <a:tc>
                  <a:txBody>
                    <a:bodyPr/>
                    <a:lstStyle/>
                    <a:p>
                      <a:r>
                        <a:rPr lang="en-US" dirty="0"/>
                        <a:t>INTEGER</a:t>
                      </a:r>
                    </a:p>
                  </a:txBody>
                  <a:tcPr/>
                </a:tc>
                <a:tc>
                  <a:txBody>
                    <a:bodyPr/>
                    <a:lstStyle/>
                    <a:p>
                      <a:r>
                        <a:rPr lang="en-US" dirty="0"/>
                        <a:t>A simple, whole number</a:t>
                      </a:r>
                    </a:p>
                  </a:txBody>
                  <a:tcPr/>
                </a:tc>
                <a:extLst>
                  <a:ext uri="{0D108BD9-81ED-4DB2-BD59-A6C34878D82A}">
                    <a16:rowId xmlns:a16="http://schemas.microsoft.com/office/drawing/2014/main" val="50416163"/>
                  </a:ext>
                </a:extLst>
              </a:tr>
              <a:tr h="370840">
                <a:tc>
                  <a:txBody>
                    <a:bodyPr/>
                    <a:lstStyle/>
                    <a:p>
                      <a:r>
                        <a:rPr lang="en-US" dirty="0"/>
                        <a:t>DOUBLE/DECIMAL</a:t>
                      </a:r>
                    </a:p>
                  </a:txBody>
                  <a:tcPr/>
                </a:tc>
                <a:tc>
                  <a:txBody>
                    <a:bodyPr/>
                    <a:lstStyle/>
                    <a:p>
                      <a:r>
                        <a:rPr lang="en-US" dirty="0"/>
                        <a:t>Supports none-whole, decimal numbers</a:t>
                      </a:r>
                    </a:p>
                  </a:txBody>
                  <a:tcPr/>
                </a:tc>
                <a:extLst>
                  <a:ext uri="{0D108BD9-81ED-4DB2-BD59-A6C34878D82A}">
                    <a16:rowId xmlns:a16="http://schemas.microsoft.com/office/drawing/2014/main" val="279787917"/>
                  </a:ext>
                </a:extLst>
              </a:tr>
              <a:tr h="370840">
                <a:tc>
                  <a:txBody>
                    <a:bodyPr/>
                    <a:lstStyle/>
                    <a:p>
                      <a:r>
                        <a:rPr lang="en-US" dirty="0"/>
                        <a:t>BOOLEAN</a:t>
                      </a:r>
                    </a:p>
                  </a:txBody>
                  <a:tcPr/>
                </a:tc>
                <a:tc>
                  <a:txBody>
                    <a:bodyPr/>
                    <a:lstStyle/>
                    <a:p>
                      <a:r>
                        <a:rPr lang="en-US" dirty="0"/>
                        <a:t>A true/false value represented by a 1 or 0 (resp.)</a:t>
                      </a:r>
                    </a:p>
                  </a:txBody>
                  <a:tcPr/>
                </a:tc>
                <a:extLst>
                  <a:ext uri="{0D108BD9-81ED-4DB2-BD59-A6C34878D82A}">
                    <a16:rowId xmlns:a16="http://schemas.microsoft.com/office/drawing/2014/main" val="1733359305"/>
                  </a:ext>
                </a:extLst>
              </a:tr>
              <a:tr h="370840">
                <a:tc>
                  <a:txBody>
                    <a:bodyPr/>
                    <a:lstStyle/>
                    <a:p>
                      <a:r>
                        <a:rPr lang="en-US" dirty="0"/>
                        <a:t>CHAR</a:t>
                      </a:r>
                    </a:p>
                  </a:txBody>
                  <a:tcPr/>
                </a:tc>
                <a:tc>
                  <a:txBody>
                    <a:bodyPr/>
                    <a:lstStyle/>
                    <a:p>
                      <a:r>
                        <a:rPr lang="en-US" dirty="0"/>
                        <a:t>A fixed number of text characters</a:t>
                      </a:r>
                    </a:p>
                  </a:txBody>
                  <a:tcPr/>
                </a:tc>
                <a:extLst>
                  <a:ext uri="{0D108BD9-81ED-4DB2-BD59-A6C34878D82A}">
                    <a16:rowId xmlns:a16="http://schemas.microsoft.com/office/drawing/2014/main" val="985657934"/>
                  </a:ext>
                </a:extLst>
              </a:tr>
              <a:tr h="370840">
                <a:tc>
                  <a:txBody>
                    <a:bodyPr/>
                    <a:lstStyle/>
                    <a:p>
                      <a:r>
                        <a:rPr lang="en-US" dirty="0"/>
                        <a:t>VARCHAR</a:t>
                      </a:r>
                    </a:p>
                  </a:txBody>
                  <a:tcPr/>
                </a:tc>
                <a:tc>
                  <a:txBody>
                    <a:bodyPr/>
                    <a:lstStyle/>
                    <a:p>
                      <a:r>
                        <a:rPr lang="en-US" dirty="0"/>
                        <a:t>Any number of text characters, with an optional max.</a:t>
                      </a:r>
                    </a:p>
                  </a:txBody>
                  <a:tcPr/>
                </a:tc>
                <a:extLst>
                  <a:ext uri="{0D108BD9-81ED-4DB2-BD59-A6C34878D82A}">
                    <a16:rowId xmlns:a16="http://schemas.microsoft.com/office/drawing/2014/main" val="22700932"/>
                  </a:ext>
                </a:extLst>
              </a:tr>
              <a:tr h="370840">
                <a:tc>
                  <a:txBody>
                    <a:bodyPr/>
                    <a:lstStyle/>
                    <a:p>
                      <a:r>
                        <a:rPr lang="en-US" dirty="0"/>
                        <a:t>DATE</a:t>
                      </a:r>
                    </a:p>
                  </a:txBody>
                  <a:tcPr/>
                </a:tc>
                <a:tc>
                  <a:txBody>
                    <a:bodyPr/>
                    <a:lstStyle/>
                    <a:p>
                      <a:r>
                        <a:rPr lang="en-US" dirty="0"/>
                        <a:t>A calendar date value</a:t>
                      </a:r>
                    </a:p>
                  </a:txBody>
                  <a:tcPr/>
                </a:tc>
                <a:extLst>
                  <a:ext uri="{0D108BD9-81ED-4DB2-BD59-A6C34878D82A}">
                    <a16:rowId xmlns:a16="http://schemas.microsoft.com/office/drawing/2014/main" val="3920497143"/>
                  </a:ext>
                </a:extLst>
              </a:tr>
              <a:tr h="370840">
                <a:tc>
                  <a:txBody>
                    <a:bodyPr/>
                    <a:lstStyle/>
                    <a:p>
                      <a:r>
                        <a:rPr lang="en-US" dirty="0"/>
                        <a:t>TIME</a:t>
                      </a:r>
                    </a:p>
                  </a:txBody>
                  <a:tcPr/>
                </a:tc>
                <a:tc>
                  <a:txBody>
                    <a:bodyPr/>
                    <a:lstStyle/>
                    <a:p>
                      <a:r>
                        <a:rPr lang="en-US" dirty="0"/>
                        <a:t>A time value</a:t>
                      </a:r>
                    </a:p>
                  </a:txBody>
                  <a:tcPr/>
                </a:tc>
                <a:extLst>
                  <a:ext uri="{0D108BD9-81ED-4DB2-BD59-A6C34878D82A}">
                    <a16:rowId xmlns:a16="http://schemas.microsoft.com/office/drawing/2014/main" val="3125127561"/>
                  </a:ext>
                </a:extLst>
              </a:tr>
              <a:tr h="370840">
                <a:tc>
                  <a:txBody>
                    <a:bodyPr/>
                    <a:lstStyle/>
                    <a:p>
                      <a:r>
                        <a:rPr lang="en-US" dirty="0"/>
                        <a:t>DATETIME</a:t>
                      </a:r>
                    </a:p>
                  </a:txBody>
                  <a:tcPr/>
                </a:tc>
                <a:tc>
                  <a:txBody>
                    <a:bodyPr/>
                    <a:lstStyle/>
                    <a:p>
                      <a:r>
                        <a:rPr lang="en-US" dirty="0"/>
                        <a:t>A data and time value</a:t>
                      </a:r>
                    </a:p>
                  </a:txBody>
                  <a:tcPr/>
                </a:tc>
                <a:extLst>
                  <a:ext uri="{0D108BD9-81ED-4DB2-BD59-A6C34878D82A}">
                    <a16:rowId xmlns:a16="http://schemas.microsoft.com/office/drawing/2014/main" val="1190981012"/>
                  </a:ext>
                </a:extLst>
              </a:tr>
              <a:tr h="370840">
                <a:tc>
                  <a:txBody>
                    <a:bodyPr/>
                    <a:lstStyle/>
                    <a:p>
                      <a:r>
                        <a:rPr lang="en-US" dirty="0"/>
                        <a:t>TEXT</a:t>
                      </a:r>
                    </a:p>
                  </a:txBody>
                  <a:tcPr/>
                </a:tc>
                <a:tc>
                  <a:txBody>
                    <a:bodyPr/>
                    <a:lstStyle/>
                    <a:p>
                      <a:r>
                        <a:rPr lang="en-US" dirty="0"/>
                        <a:t>A longer piece of text (e.g. memos, articles, etc.)</a:t>
                      </a:r>
                    </a:p>
                  </a:txBody>
                  <a:tcPr/>
                </a:tc>
                <a:extLst>
                  <a:ext uri="{0D108BD9-81ED-4DB2-BD59-A6C34878D82A}">
                    <a16:rowId xmlns:a16="http://schemas.microsoft.com/office/drawing/2014/main" val="583705127"/>
                  </a:ext>
                </a:extLst>
              </a:tr>
            </a:tbl>
          </a:graphicData>
        </a:graphic>
      </p:graphicFrame>
      <p:sp>
        <p:nvSpPr>
          <p:cNvPr id="3" name="Rectangle 2">
            <a:extLst>
              <a:ext uri="{FF2B5EF4-FFF2-40B4-BE49-F238E27FC236}">
                <a16:creationId xmlns:a16="http://schemas.microsoft.com/office/drawing/2014/main" id="{8D7157C5-B2DE-635C-DFC2-F4B7717138F7}"/>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909340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B10A-7525-0645-A724-B4AD42B8D595}"/>
              </a:ext>
            </a:extLst>
          </p:cNvPr>
          <p:cNvSpPr>
            <a:spLocks noGrp="1"/>
          </p:cNvSpPr>
          <p:nvPr>
            <p:ph type="title"/>
          </p:nvPr>
        </p:nvSpPr>
        <p:spPr/>
        <p:txBody>
          <a:bodyPr/>
          <a:lstStyle/>
          <a:p>
            <a:r>
              <a:rPr lang="en-US" dirty="0"/>
              <a:t>Relational databases</a:t>
            </a:r>
          </a:p>
        </p:txBody>
      </p:sp>
      <p:sp>
        <p:nvSpPr>
          <p:cNvPr id="3" name="Content Placeholder 2">
            <a:extLst>
              <a:ext uri="{FF2B5EF4-FFF2-40B4-BE49-F238E27FC236}">
                <a16:creationId xmlns:a16="http://schemas.microsoft.com/office/drawing/2014/main" id="{4C21412A-0600-2B4C-8C8F-F8D58714B3DA}"/>
              </a:ext>
            </a:extLst>
          </p:cNvPr>
          <p:cNvSpPr>
            <a:spLocks noGrp="1"/>
          </p:cNvSpPr>
          <p:nvPr>
            <p:ph sz="half" idx="1"/>
          </p:nvPr>
        </p:nvSpPr>
        <p:spPr>
          <a:xfrm>
            <a:off x="838200" y="1825626"/>
            <a:ext cx="5482064" cy="3740288"/>
          </a:xfrm>
        </p:spPr>
        <p:txBody>
          <a:bodyPr>
            <a:noAutofit/>
          </a:bodyPr>
          <a:lstStyle/>
          <a:p>
            <a:r>
              <a:rPr lang="en-US" sz="2400" dirty="0"/>
              <a:t>Collection of two-dimensional tables (</a:t>
            </a:r>
            <a:r>
              <a:rPr lang="en-US" sz="2400" i="1" dirty="0"/>
              <a:t>relations</a:t>
            </a:r>
            <a:r>
              <a:rPr lang="en-US" sz="2400" dirty="0"/>
              <a:t>) made up of rows (</a:t>
            </a:r>
            <a:r>
              <a:rPr lang="en-US" sz="2400" i="1" dirty="0"/>
              <a:t>tuples</a:t>
            </a:r>
            <a:r>
              <a:rPr lang="en-US" sz="2400" dirty="0"/>
              <a:t>) and columns (</a:t>
            </a:r>
            <a:r>
              <a:rPr lang="en-US" sz="2400" i="1" dirty="0"/>
              <a:t>attributes</a:t>
            </a:r>
            <a:r>
              <a:rPr lang="en-US" sz="2400" dirty="0"/>
              <a:t>).</a:t>
            </a:r>
          </a:p>
          <a:p>
            <a:r>
              <a:rPr lang="en-US" sz="2400" dirty="0"/>
              <a:t>Data are separated into different tables so that data is not needlessly replicated.</a:t>
            </a:r>
          </a:p>
          <a:p>
            <a:pPr marL="0" indent="0">
              <a:buNone/>
            </a:pPr>
            <a:endParaRPr lang="en-US" sz="2400" dirty="0"/>
          </a:p>
        </p:txBody>
      </p:sp>
      <p:graphicFrame>
        <p:nvGraphicFramePr>
          <p:cNvPr id="8" name="Table 8">
            <a:extLst>
              <a:ext uri="{FF2B5EF4-FFF2-40B4-BE49-F238E27FC236}">
                <a16:creationId xmlns:a16="http://schemas.microsoft.com/office/drawing/2014/main" id="{6CEBC8CF-CC0A-C34C-8BFD-2CA70BCA05EF}"/>
              </a:ext>
            </a:extLst>
          </p:cNvPr>
          <p:cNvGraphicFramePr>
            <a:graphicFrameLocks noGrp="1"/>
          </p:cNvGraphicFramePr>
          <p:nvPr>
            <p:ph sz="half" idx="2"/>
            <p:extLst>
              <p:ext uri="{D42A27DB-BD31-4B8C-83A1-F6EECF244321}">
                <p14:modId xmlns:p14="http://schemas.microsoft.com/office/powerpoint/2010/main" val="990854808"/>
              </p:ext>
            </p:extLst>
          </p:nvPr>
        </p:nvGraphicFramePr>
        <p:xfrm>
          <a:off x="7143226" y="2376386"/>
          <a:ext cx="3934096" cy="1483360"/>
        </p:xfrm>
        <a:graphic>
          <a:graphicData uri="http://schemas.openxmlformats.org/drawingml/2006/table">
            <a:tbl>
              <a:tblPr firstRow="1" bandRow="1">
                <a:tableStyleId>{D7AC3CCA-C797-4891-BE02-D94E43425B78}</a:tableStyleId>
              </a:tblPr>
              <a:tblGrid>
                <a:gridCol w="983524">
                  <a:extLst>
                    <a:ext uri="{9D8B030D-6E8A-4147-A177-3AD203B41FA5}">
                      <a16:colId xmlns:a16="http://schemas.microsoft.com/office/drawing/2014/main" val="2158863330"/>
                    </a:ext>
                  </a:extLst>
                </a:gridCol>
                <a:gridCol w="983524">
                  <a:extLst>
                    <a:ext uri="{9D8B030D-6E8A-4147-A177-3AD203B41FA5}">
                      <a16:colId xmlns:a16="http://schemas.microsoft.com/office/drawing/2014/main" val="667140710"/>
                    </a:ext>
                  </a:extLst>
                </a:gridCol>
                <a:gridCol w="983524">
                  <a:extLst>
                    <a:ext uri="{9D8B030D-6E8A-4147-A177-3AD203B41FA5}">
                      <a16:colId xmlns:a16="http://schemas.microsoft.com/office/drawing/2014/main" val="79242632"/>
                    </a:ext>
                  </a:extLst>
                </a:gridCol>
                <a:gridCol w="983524">
                  <a:extLst>
                    <a:ext uri="{9D8B030D-6E8A-4147-A177-3AD203B41FA5}">
                      <a16:colId xmlns:a16="http://schemas.microsoft.com/office/drawing/2014/main" val="4071268496"/>
                    </a:ext>
                  </a:extLst>
                </a:gridCol>
              </a:tblGrid>
              <a:tr h="370840">
                <a:tc>
                  <a:txBody>
                    <a:bodyPr/>
                    <a:lstStyle/>
                    <a:p>
                      <a:endParaRPr lang="en-US"/>
                    </a:p>
                  </a:txBody>
                  <a:tcPr>
                    <a:noFill/>
                  </a:tcPr>
                </a:tc>
                <a:tc>
                  <a:txBody>
                    <a:bodyPr/>
                    <a:lstStyle/>
                    <a:p>
                      <a:endParaRPr lang="en-US"/>
                    </a:p>
                  </a:txBody>
                  <a:tcPr>
                    <a:solidFill>
                      <a:schemeClr val="accent3"/>
                    </a:solid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816003051"/>
                  </a:ext>
                </a:extLst>
              </a:tr>
              <a:tr h="370840">
                <a:tc>
                  <a:txBody>
                    <a:bodyPr/>
                    <a:lstStyle/>
                    <a:p>
                      <a:endParaRPr lang="en-US"/>
                    </a:p>
                  </a:txBody>
                  <a:tcPr>
                    <a:noFill/>
                  </a:tcPr>
                </a:tc>
                <a:tc>
                  <a:txBody>
                    <a:bodyPr/>
                    <a:lstStyle/>
                    <a:p>
                      <a:endParaRPr lang="en-US"/>
                    </a:p>
                  </a:txBody>
                  <a:tcPr>
                    <a:solidFill>
                      <a:schemeClr val="accent3"/>
                    </a:solid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3587494652"/>
                  </a:ext>
                </a:extLst>
              </a:tr>
              <a:tr h="370840">
                <a:tc>
                  <a:txBody>
                    <a:bodyPr/>
                    <a:lstStyle/>
                    <a:p>
                      <a:endParaRPr lang="en-US"/>
                    </a:p>
                  </a:txBody>
                  <a:tcPr>
                    <a:solidFill>
                      <a:schemeClr val="accent6"/>
                    </a:solidFill>
                  </a:tcPr>
                </a:tc>
                <a:tc>
                  <a:txBody>
                    <a:bodyPr/>
                    <a:lstStyle/>
                    <a:p>
                      <a:endParaRPr lang="en-US" dirty="0"/>
                    </a:p>
                  </a:txBody>
                  <a:tcPr>
                    <a:solidFill>
                      <a:schemeClr val="tx1">
                        <a:lumMod val="85000"/>
                        <a:lumOff val="15000"/>
                        <a:alpha val="39000"/>
                      </a:schemeClr>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extLst>
                  <a:ext uri="{0D108BD9-81ED-4DB2-BD59-A6C34878D82A}">
                    <a16:rowId xmlns:a16="http://schemas.microsoft.com/office/drawing/2014/main" val="484900954"/>
                  </a:ext>
                </a:extLst>
              </a:tr>
              <a:tr h="370840">
                <a:tc>
                  <a:txBody>
                    <a:bodyPr/>
                    <a:lstStyle/>
                    <a:p>
                      <a:endParaRPr lang="en-US"/>
                    </a:p>
                  </a:txBody>
                  <a:tcPr>
                    <a:noFill/>
                  </a:tcPr>
                </a:tc>
                <a:tc>
                  <a:txBody>
                    <a:bodyPr/>
                    <a:lstStyle/>
                    <a:p>
                      <a:endParaRPr lang="en-US" dirty="0"/>
                    </a:p>
                  </a:txBody>
                  <a:tcPr>
                    <a:solidFill>
                      <a:schemeClr val="accent3"/>
                    </a:solidFill>
                  </a:tcPr>
                </a:tc>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1391251620"/>
                  </a:ext>
                </a:extLst>
              </a:tr>
            </a:tbl>
          </a:graphicData>
        </a:graphic>
      </p:graphicFrame>
      <p:sp>
        <p:nvSpPr>
          <p:cNvPr id="7" name="Content Placeholder 2">
            <a:extLst>
              <a:ext uri="{FF2B5EF4-FFF2-40B4-BE49-F238E27FC236}">
                <a16:creationId xmlns:a16="http://schemas.microsoft.com/office/drawing/2014/main" id="{D7C02BCF-261E-B84B-BE3F-81237C40115E}"/>
              </a:ext>
            </a:extLst>
          </p:cNvPr>
          <p:cNvSpPr txBox="1">
            <a:spLocks/>
          </p:cNvSpPr>
          <p:nvPr/>
        </p:nvSpPr>
        <p:spPr>
          <a:xfrm>
            <a:off x="838200" y="4889500"/>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Rounded Rectangle 5">
            <a:extLst>
              <a:ext uri="{FF2B5EF4-FFF2-40B4-BE49-F238E27FC236}">
                <a16:creationId xmlns:a16="http://schemas.microsoft.com/office/drawing/2014/main" id="{37D72FAE-4D79-6A40-AC73-3DD30B898492}"/>
              </a:ext>
            </a:extLst>
          </p:cNvPr>
          <p:cNvSpPr/>
          <p:nvPr/>
        </p:nvSpPr>
        <p:spPr>
          <a:xfrm>
            <a:off x="838200" y="4817285"/>
            <a:ext cx="10408920" cy="97971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Fundamental idea: tables may have attributes that point to information in other tables. </a:t>
            </a:r>
          </a:p>
        </p:txBody>
      </p:sp>
      <p:sp>
        <p:nvSpPr>
          <p:cNvPr id="10" name="TextBox 9">
            <a:extLst>
              <a:ext uri="{FF2B5EF4-FFF2-40B4-BE49-F238E27FC236}">
                <a16:creationId xmlns:a16="http://schemas.microsoft.com/office/drawing/2014/main" id="{79EACF0A-5B28-D748-B344-AC6B543ADC05}"/>
              </a:ext>
            </a:extLst>
          </p:cNvPr>
          <p:cNvSpPr txBox="1"/>
          <p:nvPr/>
        </p:nvSpPr>
        <p:spPr>
          <a:xfrm>
            <a:off x="6096000" y="3118066"/>
            <a:ext cx="675185" cy="338554"/>
          </a:xfrm>
          <a:prstGeom prst="rect">
            <a:avLst/>
          </a:prstGeom>
          <a:noFill/>
        </p:spPr>
        <p:txBody>
          <a:bodyPr wrap="square" rtlCol="0">
            <a:spAutoFit/>
          </a:bodyPr>
          <a:lstStyle/>
          <a:p>
            <a:r>
              <a:rPr lang="en-US" sz="1600" dirty="0">
                <a:solidFill>
                  <a:schemeClr val="tx1">
                    <a:lumMod val="65000"/>
                    <a:lumOff val="35000"/>
                  </a:schemeClr>
                </a:solidFill>
                <a:latin typeface="Source Sans Pro" panose="020B0503030403020204" pitchFamily="34" charset="0"/>
                <a:ea typeface="Source Sans Pro" panose="020B0503030403020204" pitchFamily="34" charset="0"/>
              </a:rPr>
              <a:t>Tuple</a:t>
            </a:r>
          </a:p>
        </p:txBody>
      </p:sp>
      <p:sp>
        <p:nvSpPr>
          <p:cNvPr id="11" name="Left Brace 10">
            <a:extLst>
              <a:ext uri="{FF2B5EF4-FFF2-40B4-BE49-F238E27FC236}">
                <a16:creationId xmlns:a16="http://schemas.microsoft.com/office/drawing/2014/main" id="{8A313E8D-777A-0D41-8D3F-30E19594B3DA}"/>
              </a:ext>
            </a:extLst>
          </p:cNvPr>
          <p:cNvSpPr/>
          <p:nvPr/>
        </p:nvSpPr>
        <p:spPr>
          <a:xfrm>
            <a:off x="6771186" y="3118066"/>
            <a:ext cx="182880" cy="365760"/>
          </a:xfrm>
          <a:prstGeom prst="leftBrace">
            <a:avLst/>
          </a:prstGeom>
          <a:ln w="25400">
            <a:extLst>
              <a:ext uri="{C807C97D-BFC1-408E-A445-0C87EB9F89A2}">
                <ask:lineSketchStyleProps xmlns:ask="http://schemas.microsoft.com/office/drawing/2018/sketchyshapes" sd="1219033472">
                  <a:custGeom>
                    <a:avLst/>
                    <a:gdLst>
                      <a:gd name="connsiteX0" fmla="*/ 182880 w 182880"/>
                      <a:gd name="connsiteY0" fmla="*/ 365760 h 365760"/>
                      <a:gd name="connsiteX1" fmla="*/ 91440 w 182880"/>
                      <a:gd name="connsiteY1" fmla="*/ 350521 h 365760"/>
                      <a:gd name="connsiteX2" fmla="*/ 91440 w 182880"/>
                      <a:gd name="connsiteY2" fmla="*/ 198119 h 365760"/>
                      <a:gd name="connsiteX3" fmla="*/ 0 w 182880"/>
                      <a:gd name="connsiteY3" fmla="*/ 182880 h 365760"/>
                      <a:gd name="connsiteX4" fmla="*/ 91440 w 182880"/>
                      <a:gd name="connsiteY4" fmla="*/ 167641 h 365760"/>
                      <a:gd name="connsiteX5" fmla="*/ 91440 w 182880"/>
                      <a:gd name="connsiteY5" fmla="*/ 15239 h 365760"/>
                      <a:gd name="connsiteX6" fmla="*/ 182880 w 182880"/>
                      <a:gd name="connsiteY6" fmla="*/ 0 h 365760"/>
                      <a:gd name="connsiteX7" fmla="*/ 182880 w 182880"/>
                      <a:gd name="connsiteY7" fmla="*/ 365760 h 365760"/>
                      <a:gd name="connsiteX0" fmla="*/ 182880 w 182880"/>
                      <a:gd name="connsiteY0" fmla="*/ 365760 h 365760"/>
                      <a:gd name="connsiteX1" fmla="*/ 91440 w 182880"/>
                      <a:gd name="connsiteY1" fmla="*/ 350521 h 365760"/>
                      <a:gd name="connsiteX2" fmla="*/ 91440 w 182880"/>
                      <a:gd name="connsiteY2" fmla="*/ 198119 h 365760"/>
                      <a:gd name="connsiteX3" fmla="*/ 0 w 182880"/>
                      <a:gd name="connsiteY3" fmla="*/ 182880 h 365760"/>
                      <a:gd name="connsiteX4" fmla="*/ 91440 w 182880"/>
                      <a:gd name="connsiteY4" fmla="*/ 167641 h 365760"/>
                      <a:gd name="connsiteX5" fmla="*/ 91440 w 182880"/>
                      <a:gd name="connsiteY5" fmla="*/ 15239 h 365760"/>
                      <a:gd name="connsiteX6" fmla="*/ 182880 w 182880"/>
                      <a:gd name="connsiteY6" fmla="*/ 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0" h="365760" stroke="0" extrusionOk="0">
                        <a:moveTo>
                          <a:pt x="182880" y="365760"/>
                        </a:moveTo>
                        <a:cubicBezTo>
                          <a:pt x="130761" y="364762"/>
                          <a:pt x="89976" y="359486"/>
                          <a:pt x="91440" y="350521"/>
                        </a:cubicBezTo>
                        <a:cubicBezTo>
                          <a:pt x="93877" y="275962"/>
                          <a:pt x="96632" y="274167"/>
                          <a:pt x="91440" y="198119"/>
                        </a:cubicBezTo>
                        <a:cubicBezTo>
                          <a:pt x="86133" y="185667"/>
                          <a:pt x="47033" y="189998"/>
                          <a:pt x="0" y="182880"/>
                        </a:cubicBezTo>
                        <a:cubicBezTo>
                          <a:pt x="50517" y="184113"/>
                          <a:pt x="91232" y="175386"/>
                          <a:pt x="91440" y="167641"/>
                        </a:cubicBezTo>
                        <a:cubicBezTo>
                          <a:pt x="88032" y="135293"/>
                          <a:pt x="93365" y="85878"/>
                          <a:pt x="91440" y="15239"/>
                        </a:cubicBezTo>
                        <a:cubicBezTo>
                          <a:pt x="85303" y="12601"/>
                          <a:pt x="131903" y="-4542"/>
                          <a:pt x="182880" y="0"/>
                        </a:cubicBezTo>
                        <a:cubicBezTo>
                          <a:pt x="172139" y="77716"/>
                          <a:pt x="195876" y="262401"/>
                          <a:pt x="182880" y="365760"/>
                        </a:cubicBezTo>
                        <a:close/>
                      </a:path>
                      <a:path w="182880" h="365760" fill="none" extrusionOk="0">
                        <a:moveTo>
                          <a:pt x="182880" y="365760"/>
                        </a:moveTo>
                        <a:cubicBezTo>
                          <a:pt x="132550" y="366945"/>
                          <a:pt x="90973" y="358910"/>
                          <a:pt x="91440" y="350521"/>
                        </a:cubicBezTo>
                        <a:cubicBezTo>
                          <a:pt x="90737" y="293297"/>
                          <a:pt x="87728" y="267729"/>
                          <a:pt x="91440" y="198119"/>
                        </a:cubicBezTo>
                        <a:cubicBezTo>
                          <a:pt x="93381" y="192692"/>
                          <a:pt x="52176" y="184931"/>
                          <a:pt x="0" y="182880"/>
                        </a:cubicBezTo>
                        <a:cubicBezTo>
                          <a:pt x="51312" y="182170"/>
                          <a:pt x="91858" y="174091"/>
                          <a:pt x="91440" y="167641"/>
                        </a:cubicBezTo>
                        <a:cubicBezTo>
                          <a:pt x="95984" y="118780"/>
                          <a:pt x="84678" y="64772"/>
                          <a:pt x="91440" y="15239"/>
                        </a:cubicBezTo>
                        <a:cubicBezTo>
                          <a:pt x="86598" y="-415"/>
                          <a:pt x="130040" y="8807"/>
                          <a:pt x="182880" y="0"/>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B2C32D53-B0C7-3541-88E5-93CF613D4D0A}"/>
              </a:ext>
            </a:extLst>
          </p:cNvPr>
          <p:cNvSpPr/>
          <p:nvPr/>
        </p:nvSpPr>
        <p:spPr>
          <a:xfrm rot="5400000">
            <a:off x="8515914" y="1738529"/>
            <a:ext cx="182880" cy="1005840"/>
          </a:xfrm>
          <a:prstGeom prst="leftBrace">
            <a:avLst/>
          </a:prstGeom>
          <a:ln w="25400">
            <a:extLst>
              <a:ext uri="{C807C97D-BFC1-408E-A445-0C87EB9F89A2}">
                <ask:lineSketchStyleProps xmlns:ask="http://schemas.microsoft.com/office/drawing/2018/sketchyshapes" sd="1219033472">
                  <a:custGeom>
                    <a:avLst/>
                    <a:gdLst>
                      <a:gd name="connsiteX0" fmla="*/ 182880 w 182880"/>
                      <a:gd name="connsiteY0" fmla="*/ 914400 h 914400"/>
                      <a:gd name="connsiteX1" fmla="*/ 91440 w 182880"/>
                      <a:gd name="connsiteY1" fmla="*/ 899161 h 914400"/>
                      <a:gd name="connsiteX2" fmla="*/ 91440 w 182880"/>
                      <a:gd name="connsiteY2" fmla="*/ 472439 h 914400"/>
                      <a:gd name="connsiteX3" fmla="*/ 0 w 182880"/>
                      <a:gd name="connsiteY3" fmla="*/ 457200 h 914400"/>
                      <a:gd name="connsiteX4" fmla="*/ 91440 w 182880"/>
                      <a:gd name="connsiteY4" fmla="*/ 441961 h 914400"/>
                      <a:gd name="connsiteX5" fmla="*/ 91440 w 182880"/>
                      <a:gd name="connsiteY5" fmla="*/ 15239 h 914400"/>
                      <a:gd name="connsiteX6" fmla="*/ 182880 w 182880"/>
                      <a:gd name="connsiteY6" fmla="*/ 0 h 914400"/>
                      <a:gd name="connsiteX7" fmla="*/ 182880 w 182880"/>
                      <a:gd name="connsiteY7" fmla="*/ 914400 h 914400"/>
                      <a:gd name="connsiteX0" fmla="*/ 182880 w 182880"/>
                      <a:gd name="connsiteY0" fmla="*/ 914400 h 914400"/>
                      <a:gd name="connsiteX1" fmla="*/ 91440 w 182880"/>
                      <a:gd name="connsiteY1" fmla="*/ 899161 h 914400"/>
                      <a:gd name="connsiteX2" fmla="*/ 91440 w 182880"/>
                      <a:gd name="connsiteY2" fmla="*/ 472439 h 914400"/>
                      <a:gd name="connsiteX3" fmla="*/ 0 w 182880"/>
                      <a:gd name="connsiteY3" fmla="*/ 457200 h 914400"/>
                      <a:gd name="connsiteX4" fmla="*/ 91440 w 182880"/>
                      <a:gd name="connsiteY4" fmla="*/ 441961 h 914400"/>
                      <a:gd name="connsiteX5" fmla="*/ 91440 w 182880"/>
                      <a:gd name="connsiteY5" fmla="*/ 15239 h 914400"/>
                      <a:gd name="connsiteX6" fmla="*/ 182880 w 182880"/>
                      <a:gd name="connsiteY6"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0" h="914400" stroke="0" extrusionOk="0">
                        <a:moveTo>
                          <a:pt x="182880" y="914400"/>
                        </a:moveTo>
                        <a:cubicBezTo>
                          <a:pt x="132127" y="914244"/>
                          <a:pt x="89882" y="908162"/>
                          <a:pt x="91440" y="899161"/>
                        </a:cubicBezTo>
                        <a:cubicBezTo>
                          <a:pt x="118682" y="840417"/>
                          <a:pt x="90057" y="597387"/>
                          <a:pt x="91440" y="472439"/>
                        </a:cubicBezTo>
                        <a:cubicBezTo>
                          <a:pt x="85996" y="469339"/>
                          <a:pt x="49274" y="463982"/>
                          <a:pt x="0" y="457200"/>
                        </a:cubicBezTo>
                        <a:cubicBezTo>
                          <a:pt x="49984" y="456917"/>
                          <a:pt x="92835" y="451043"/>
                          <a:pt x="91440" y="441961"/>
                        </a:cubicBezTo>
                        <a:cubicBezTo>
                          <a:pt x="57703" y="312131"/>
                          <a:pt x="73411" y="87873"/>
                          <a:pt x="91440" y="15239"/>
                        </a:cubicBezTo>
                        <a:cubicBezTo>
                          <a:pt x="86521" y="6070"/>
                          <a:pt x="126511" y="5525"/>
                          <a:pt x="182880" y="0"/>
                        </a:cubicBezTo>
                        <a:cubicBezTo>
                          <a:pt x="184737" y="185020"/>
                          <a:pt x="138895" y="559530"/>
                          <a:pt x="182880" y="914400"/>
                        </a:cubicBezTo>
                        <a:close/>
                      </a:path>
                      <a:path w="182880" h="914400" fill="none" extrusionOk="0">
                        <a:moveTo>
                          <a:pt x="182880" y="914400"/>
                        </a:moveTo>
                        <a:cubicBezTo>
                          <a:pt x="132914" y="914700"/>
                          <a:pt x="91940" y="907697"/>
                          <a:pt x="91440" y="899161"/>
                        </a:cubicBezTo>
                        <a:cubicBezTo>
                          <a:pt x="126206" y="727822"/>
                          <a:pt x="67164" y="579154"/>
                          <a:pt x="91440" y="472439"/>
                        </a:cubicBezTo>
                        <a:cubicBezTo>
                          <a:pt x="91897" y="464703"/>
                          <a:pt x="50744" y="459720"/>
                          <a:pt x="0" y="457200"/>
                        </a:cubicBezTo>
                        <a:cubicBezTo>
                          <a:pt x="51057" y="458056"/>
                          <a:pt x="92093" y="451176"/>
                          <a:pt x="91440" y="441961"/>
                        </a:cubicBezTo>
                        <a:cubicBezTo>
                          <a:pt x="61947" y="335317"/>
                          <a:pt x="75578" y="120586"/>
                          <a:pt x="91440" y="15239"/>
                        </a:cubicBezTo>
                        <a:cubicBezTo>
                          <a:pt x="89019" y="7221"/>
                          <a:pt x="128232" y="-2862"/>
                          <a:pt x="182880" y="0"/>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11539D76-1B3E-0C4F-BAA7-05241B6D71A0}"/>
              </a:ext>
            </a:extLst>
          </p:cNvPr>
          <p:cNvSpPr txBox="1"/>
          <p:nvPr/>
        </p:nvSpPr>
        <p:spPr>
          <a:xfrm>
            <a:off x="7839900" y="1825626"/>
            <a:ext cx="1534907" cy="338554"/>
          </a:xfrm>
          <a:prstGeom prst="rect">
            <a:avLst/>
          </a:prstGeom>
          <a:noFill/>
        </p:spPr>
        <p:txBody>
          <a:bodyPr wrap="square" rtlCol="0">
            <a:spAutoFit/>
          </a:bodyPr>
          <a:lstStyle/>
          <a:p>
            <a:pPr algn="ctr"/>
            <a:r>
              <a:rPr lang="en-US" sz="1600" dirty="0">
                <a:solidFill>
                  <a:schemeClr val="tx1">
                    <a:lumMod val="65000"/>
                    <a:lumOff val="35000"/>
                  </a:schemeClr>
                </a:solidFill>
                <a:latin typeface="Source Sans Pro" panose="020B0503030403020204" pitchFamily="34" charset="0"/>
                <a:ea typeface="Source Sans Pro" panose="020B0503030403020204" pitchFamily="34" charset="0"/>
              </a:rPr>
              <a:t>Attribute</a:t>
            </a:r>
          </a:p>
        </p:txBody>
      </p:sp>
      <p:sp>
        <p:nvSpPr>
          <p:cNvPr id="14" name="Left Brace 13">
            <a:extLst>
              <a:ext uri="{FF2B5EF4-FFF2-40B4-BE49-F238E27FC236}">
                <a16:creationId xmlns:a16="http://schemas.microsoft.com/office/drawing/2014/main" id="{9E5B8FDD-9E9B-C243-8C56-E43774EECD73}"/>
              </a:ext>
            </a:extLst>
          </p:cNvPr>
          <p:cNvSpPr/>
          <p:nvPr/>
        </p:nvSpPr>
        <p:spPr>
          <a:xfrm rot="16200000">
            <a:off x="9027200" y="2153566"/>
            <a:ext cx="166149" cy="3934097"/>
          </a:xfrm>
          <a:prstGeom prst="leftBrace">
            <a:avLst/>
          </a:prstGeom>
          <a:ln w="25400">
            <a:extLst>
              <a:ext uri="{C807C97D-BFC1-408E-A445-0C87EB9F89A2}">
                <ask:lineSketchStyleProps xmlns:ask="http://schemas.microsoft.com/office/drawing/2018/sketchyshapes" sd="1219033472">
                  <a:custGeom>
                    <a:avLst/>
                    <a:gdLst>
                      <a:gd name="connsiteX0" fmla="*/ 182880 w 182880"/>
                      <a:gd name="connsiteY0" fmla="*/ 914400 h 914400"/>
                      <a:gd name="connsiteX1" fmla="*/ 91440 w 182880"/>
                      <a:gd name="connsiteY1" fmla="*/ 899161 h 914400"/>
                      <a:gd name="connsiteX2" fmla="*/ 91440 w 182880"/>
                      <a:gd name="connsiteY2" fmla="*/ 472439 h 914400"/>
                      <a:gd name="connsiteX3" fmla="*/ 0 w 182880"/>
                      <a:gd name="connsiteY3" fmla="*/ 457200 h 914400"/>
                      <a:gd name="connsiteX4" fmla="*/ 91440 w 182880"/>
                      <a:gd name="connsiteY4" fmla="*/ 441961 h 914400"/>
                      <a:gd name="connsiteX5" fmla="*/ 91440 w 182880"/>
                      <a:gd name="connsiteY5" fmla="*/ 15239 h 914400"/>
                      <a:gd name="connsiteX6" fmla="*/ 182880 w 182880"/>
                      <a:gd name="connsiteY6" fmla="*/ 0 h 914400"/>
                      <a:gd name="connsiteX7" fmla="*/ 182880 w 182880"/>
                      <a:gd name="connsiteY7" fmla="*/ 914400 h 914400"/>
                      <a:gd name="connsiteX0" fmla="*/ 182880 w 182880"/>
                      <a:gd name="connsiteY0" fmla="*/ 914400 h 914400"/>
                      <a:gd name="connsiteX1" fmla="*/ 91440 w 182880"/>
                      <a:gd name="connsiteY1" fmla="*/ 899161 h 914400"/>
                      <a:gd name="connsiteX2" fmla="*/ 91440 w 182880"/>
                      <a:gd name="connsiteY2" fmla="*/ 472439 h 914400"/>
                      <a:gd name="connsiteX3" fmla="*/ 0 w 182880"/>
                      <a:gd name="connsiteY3" fmla="*/ 457200 h 914400"/>
                      <a:gd name="connsiteX4" fmla="*/ 91440 w 182880"/>
                      <a:gd name="connsiteY4" fmla="*/ 441961 h 914400"/>
                      <a:gd name="connsiteX5" fmla="*/ 91440 w 182880"/>
                      <a:gd name="connsiteY5" fmla="*/ 15239 h 914400"/>
                      <a:gd name="connsiteX6" fmla="*/ 182880 w 182880"/>
                      <a:gd name="connsiteY6"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0" h="914400" stroke="0" extrusionOk="0">
                        <a:moveTo>
                          <a:pt x="182880" y="914400"/>
                        </a:moveTo>
                        <a:cubicBezTo>
                          <a:pt x="132127" y="914244"/>
                          <a:pt x="89882" y="908162"/>
                          <a:pt x="91440" y="899161"/>
                        </a:cubicBezTo>
                        <a:cubicBezTo>
                          <a:pt x="118682" y="840417"/>
                          <a:pt x="90057" y="597387"/>
                          <a:pt x="91440" y="472439"/>
                        </a:cubicBezTo>
                        <a:cubicBezTo>
                          <a:pt x="85996" y="469339"/>
                          <a:pt x="49274" y="463982"/>
                          <a:pt x="0" y="457200"/>
                        </a:cubicBezTo>
                        <a:cubicBezTo>
                          <a:pt x="49984" y="456917"/>
                          <a:pt x="92835" y="451043"/>
                          <a:pt x="91440" y="441961"/>
                        </a:cubicBezTo>
                        <a:cubicBezTo>
                          <a:pt x="57703" y="312131"/>
                          <a:pt x="73411" y="87873"/>
                          <a:pt x="91440" y="15239"/>
                        </a:cubicBezTo>
                        <a:cubicBezTo>
                          <a:pt x="86521" y="6070"/>
                          <a:pt x="126511" y="5525"/>
                          <a:pt x="182880" y="0"/>
                        </a:cubicBezTo>
                        <a:cubicBezTo>
                          <a:pt x="184737" y="185020"/>
                          <a:pt x="138895" y="559530"/>
                          <a:pt x="182880" y="914400"/>
                        </a:cubicBezTo>
                        <a:close/>
                      </a:path>
                      <a:path w="182880" h="914400" fill="none" extrusionOk="0">
                        <a:moveTo>
                          <a:pt x="182880" y="914400"/>
                        </a:moveTo>
                        <a:cubicBezTo>
                          <a:pt x="132914" y="914700"/>
                          <a:pt x="91940" y="907697"/>
                          <a:pt x="91440" y="899161"/>
                        </a:cubicBezTo>
                        <a:cubicBezTo>
                          <a:pt x="126206" y="727822"/>
                          <a:pt x="67164" y="579154"/>
                          <a:pt x="91440" y="472439"/>
                        </a:cubicBezTo>
                        <a:cubicBezTo>
                          <a:pt x="91897" y="464703"/>
                          <a:pt x="50744" y="459720"/>
                          <a:pt x="0" y="457200"/>
                        </a:cubicBezTo>
                        <a:cubicBezTo>
                          <a:pt x="51057" y="458056"/>
                          <a:pt x="92093" y="451176"/>
                          <a:pt x="91440" y="441961"/>
                        </a:cubicBezTo>
                        <a:cubicBezTo>
                          <a:pt x="61947" y="335317"/>
                          <a:pt x="75578" y="120586"/>
                          <a:pt x="91440" y="15239"/>
                        </a:cubicBezTo>
                        <a:cubicBezTo>
                          <a:pt x="89019" y="7221"/>
                          <a:pt x="128232" y="-2862"/>
                          <a:pt x="182880" y="0"/>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E1F72485-418C-9B4E-A7C1-18E67A27FF13}"/>
              </a:ext>
            </a:extLst>
          </p:cNvPr>
          <p:cNvSpPr txBox="1"/>
          <p:nvPr/>
        </p:nvSpPr>
        <p:spPr>
          <a:xfrm>
            <a:off x="8662861" y="4161353"/>
            <a:ext cx="894826" cy="338554"/>
          </a:xfrm>
          <a:prstGeom prst="rect">
            <a:avLst/>
          </a:prstGeom>
          <a:noFill/>
        </p:spPr>
        <p:txBody>
          <a:bodyPr wrap="square" rtlCol="0">
            <a:spAutoFit/>
          </a:bodyPr>
          <a:lstStyle/>
          <a:p>
            <a:r>
              <a:rPr lang="en-US" sz="1600" dirty="0">
                <a:solidFill>
                  <a:schemeClr val="tx1">
                    <a:lumMod val="65000"/>
                    <a:lumOff val="35000"/>
                  </a:schemeClr>
                </a:solidFill>
                <a:latin typeface="Source Sans Pro" panose="020B0503030403020204" pitchFamily="34" charset="0"/>
                <a:ea typeface="Source Sans Pro" panose="020B0503030403020204" pitchFamily="34" charset="0"/>
              </a:rPr>
              <a:t>Relation</a:t>
            </a:r>
          </a:p>
        </p:txBody>
      </p:sp>
      <p:sp>
        <p:nvSpPr>
          <p:cNvPr id="4" name="Rectangle 3">
            <a:extLst>
              <a:ext uri="{FF2B5EF4-FFF2-40B4-BE49-F238E27FC236}">
                <a16:creationId xmlns:a16="http://schemas.microsoft.com/office/drawing/2014/main" id="{7B205C8D-8E45-6115-E778-52AF0384E0A5}"/>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5754402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822E1-3EFA-A54C-A29D-34A0A37700B1}"/>
              </a:ext>
            </a:extLst>
          </p:cNvPr>
          <p:cNvSpPr>
            <a:spLocks noGrp="1"/>
          </p:cNvSpPr>
          <p:nvPr>
            <p:ph type="title"/>
          </p:nvPr>
        </p:nvSpPr>
        <p:spPr/>
        <p:txBody>
          <a:bodyPr/>
          <a:lstStyle/>
          <a:p>
            <a:r>
              <a:rPr lang="en-US" dirty="0"/>
              <a:t>Numbers</a:t>
            </a:r>
          </a:p>
        </p:txBody>
      </p:sp>
      <p:sp>
        <p:nvSpPr>
          <p:cNvPr id="10" name="Content Placeholder 9">
            <a:extLst>
              <a:ext uri="{FF2B5EF4-FFF2-40B4-BE49-F238E27FC236}">
                <a16:creationId xmlns:a16="http://schemas.microsoft.com/office/drawing/2014/main" id="{5DE0BC63-0EC1-1342-AC09-EB4B57383F30}"/>
              </a:ext>
            </a:extLst>
          </p:cNvPr>
          <p:cNvSpPr>
            <a:spLocks noGrp="1"/>
          </p:cNvSpPr>
          <p:nvPr>
            <p:ph idx="1"/>
          </p:nvPr>
        </p:nvSpPr>
        <p:spPr>
          <a:xfrm>
            <a:off x="838200" y="1825625"/>
            <a:ext cx="10515600" cy="4270375"/>
          </a:xfrm>
        </p:spPr>
        <p:txBody>
          <a:bodyPr>
            <a:normAutofit fontScale="92500" lnSpcReduction="10000"/>
          </a:bodyPr>
          <a:lstStyle/>
          <a:p>
            <a:pPr marL="0" indent="0">
              <a:buNone/>
            </a:pPr>
            <a:r>
              <a:rPr lang="en-US" dirty="0"/>
              <a:t>Hold various types of numbers </a:t>
            </a:r>
            <a:r>
              <a:rPr lang="en-US" i="1" dirty="0"/>
              <a:t>and allow you to perform calculations on those numbers. </a:t>
            </a:r>
            <a:endParaRPr lang="en-US" dirty="0"/>
          </a:p>
          <a:p>
            <a:pPr marL="0" indent="0">
              <a:buNone/>
            </a:pPr>
            <a:endParaRPr lang="en-US" i="1" dirty="0"/>
          </a:p>
          <a:p>
            <a:pPr marL="0" indent="0">
              <a:buNone/>
            </a:pPr>
            <a:r>
              <a:rPr lang="en-US" dirty="0"/>
              <a:t>Two general types: integers and decimal (fixed point and floating point).</a:t>
            </a:r>
          </a:p>
          <a:p>
            <a:pPr marL="0" indent="0">
              <a:buNone/>
            </a:pPr>
            <a:endParaRPr lang="en-US" b="1" i="1" dirty="0"/>
          </a:p>
          <a:p>
            <a:pPr marL="0" indent="0">
              <a:buNone/>
            </a:pPr>
            <a:r>
              <a:rPr lang="en-US" dirty="0"/>
              <a:t>Three guidelines to consider:</a:t>
            </a:r>
          </a:p>
          <a:p>
            <a:pPr marL="971550" lvl="1" indent="-514350">
              <a:buFont typeface="+mj-lt"/>
              <a:buAutoNum type="arabicPeriod"/>
            </a:pPr>
            <a:r>
              <a:rPr lang="en-US" dirty="0"/>
              <a:t>Use integers when possible.</a:t>
            </a:r>
          </a:p>
          <a:p>
            <a:pPr marL="971550" lvl="1" indent="-514350">
              <a:buFont typeface="+mj-lt"/>
              <a:buAutoNum type="arabicPeriod"/>
            </a:pPr>
            <a:r>
              <a:rPr lang="en-US" dirty="0"/>
              <a:t>If you are working with decimal data, and need calculations to be exact (e.g. dealing with money), choose </a:t>
            </a:r>
            <a:r>
              <a:rPr lang="en-US" dirty="0">
                <a:latin typeface="Consolas" panose="020B0609020204030204" pitchFamily="49" charset="0"/>
                <a:cs typeface="Consolas" panose="020B0609020204030204" pitchFamily="49" charset="0"/>
              </a:rPr>
              <a:t>numeric</a:t>
            </a:r>
            <a:r>
              <a:rPr lang="en-US" dirty="0"/>
              <a:t> or </a:t>
            </a:r>
            <a:r>
              <a:rPr lang="en-US" dirty="0">
                <a:latin typeface="Consolas" panose="020B0609020204030204" pitchFamily="49" charset="0"/>
                <a:cs typeface="Consolas" panose="020B0609020204030204" pitchFamily="49" charset="0"/>
              </a:rPr>
              <a:t>decimal</a:t>
            </a:r>
            <a:r>
              <a:rPr lang="en-US" dirty="0"/>
              <a:t>. Use floating-point types only when exactness is not important.</a:t>
            </a:r>
          </a:p>
          <a:p>
            <a:pPr marL="971550" lvl="1" indent="-514350">
              <a:buFont typeface="+mj-lt"/>
              <a:buAutoNum type="arabicPeriod"/>
            </a:pPr>
            <a:r>
              <a:rPr lang="en-US" dirty="0"/>
              <a:t>Choose a big enough number type. </a:t>
            </a:r>
          </a:p>
        </p:txBody>
      </p:sp>
      <p:sp>
        <p:nvSpPr>
          <p:cNvPr id="3" name="Rectangle 2">
            <a:extLst>
              <a:ext uri="{FF2B5EF4-FFF2-40B4-BE49-F238E27FC236}">
                <a16:creationId xmlns:a16="http://schemas.microsoft.com/office/drawing/2014/main" id="{804EA151-01E5-CFDB-8E10-9CC7190FC493}"/>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22233224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3AAFD-045B-304C-8B8F-02EB96D3E93C}"/>
              </a:ext>
            </a:extLst>
          </p:cNvPr>
          <p:cNvSpPr>
            <a:spLocks noGrp="1"/>
          </p:cNvSpPr>
          <p:nvPr>
            <p:ph type="title"/>
          </p:nvPr>
        </p:nvSpPr>
        <p:spPr/>
        <p:txBody>
          <a:bodyPr/>
          <a:lstStyle/>
          <a:p>
            <a:r>
              <a:rPr lang="en-US" dirty="0"/>
              <a:t>Text</a:t>
            </a:r>
          </a:p>
        </p:txBody>
      </p:sp>
      <p:sp>
        <p:nvSpPr>
          <p:cNvPr id="3" name="Content Placeholder 2">
            <a:extLst>
              <a:ext uri="{FF2B5EF4-FFF2-40B4-BE49-F238E27FC236}">
                <a16:creationId xmlns:a16="http://schemas.microsoft.com/office/drawing/2014/main" id="{433A45C3-B011-BD4A-9560-929F0F2C2C8E}"/>
              </a:ext>
            </a:extLst>
          </p:cNvPr>
          <p:cNvSpPr>
            <a:spLocks noGrp="1"/>
          </p:cNvSpPr>
          <p:nvPr>
            <p:ph sz="half" idx="1"/>
          </p:nvPr>
        </p:nvSpPr>
        <p:spPr/>
        <p:txBody>
          <a:bodyPr>
            <a:normAutofit fontScale="92500" lnSpcReduction="10000"/>
          </a:bodyPr>
          <a:lstStyle/>
          <a:p>
            <a:pPr marL="0" indent="0">
              <a:buNone/>
            </a:pPr>
            <a:r>
              <a:rPr lang="en-US" b="1" dirty="0"/>
              <a:t>Characters</a:t>
            </a:r>
            <a:r>
              <a:rPr lang="en-US" dirty="0"/>
              <a:t>: general purpose type suitable for any combination of text, numbers, and symbols. </a:t>
            </a:r>
          </a:p>
          <a:p>
            <a:pPr lvl="1"/>
            <a:r>
              <a:rPr lang="en-US" dirty="0">
                <a:latin typeface="Consolas" panose="020B0609020204030204" pitchFamily="49" charset="0"/>
                <a:cs typeface="Consolas" panose="020B0609020204030204" pitchFamily="49" charset="0"/>
              </a:rPr>
              <a:t>char</a:t>
            </a:r>
            <a:r>
              <a:rPr lang="en-US" dirty="0"/>
              <a:t>(</a:t>
            </a:r>
            <a:r>
              <a:rPr lang="en-US" i="1" dirty="0"/>
              <a:t>n</a:t>
            </a:r>
            <a:r>
              <a:rPr lang="en-US" dirty="0"/>
              <a:t>): fixed-length space to hold a string of characters of size (n).</a:t>
            </a:r>
          </a:p>
          <a:p>
            <a:pPr lvl="1"/>
            <a:r>
              <a:rPr lang="en-US" dirty="0">
                <a:latin typeface="Consolas" panose="020B0609020204030204" pitchFamily="49" charset="0"/>
                <a:cs typeface="Consolas" panose="020B0609020204030204" pitchFamily="49" charset="0"/>
              </a:rPr>
              <a:t>varchar</a:t>
            </a:r>
            <a:r>
              <a:rPr lang="en-US" dirty="0"/>
              <a:t>(</a:t>
            </a:r>
            <a:r>
              <a:rPr lang="en-US" i="1" dirty="0"/>
              <a:t>n</a:t>
            </a:r>
            <a:r>
              <a:rPr lang="en-US" dirty="0"/>
              <a:t>): variable-length space to hold a string of characters of maximum size (n). </a:t>
            </a:r>
          </a:p>
          <a:p>
            <a:pPr lvl="1"/>
            <a:r>
              <a:rPr lang="en-US" dirty="0">
                <a:latin typeface="Consolas" panose="020B0609020204030204" pitchFamily="49" charset="0"/>
                <a:cs typeface="Consolas" panose="020B0609020204030204" pitchFamily="49" charset="0"/>
              </a:rPr>
              <a:t>text</a:t>
            </a:r>
            <a:r>
              <a:rPr lang="en-US" dirty="0"/>
              <a:t>: variable length column of unlimited length. Not part of the SQL standard. </a:t>
            </a:r>
          </a:p>
          <a:p>
            <a:pPr lvl="1"/>
            <a:endParaRPr lang="en-US" dirty="0"/>
          </a:p>
          <a:p>
            <a:pPr lvl="1"/>
            <a:endParaRPr lang="en-US" dirty="0"/>
          </a:p>
        </p:txBody>
      </p:sp>
      <p:sp>
        <p:nvSpPr>
          <p:cNvPr id="7" name="Content Placeholder 6">
            <a:extLst>
              <a:ext uri="{FF2B5EF4-FFF2-40B4-BE49-F238E27FC236}">
                <a16:creationId xmlns:a16="http://schemas.microsoft.com/office/drawing/2014/main" id="{37A97A86-6BE8-B44B-9A65-74CB340E3636}"/>
              </a:ext>
            </a:extLst>
          </p:cNvPr>
          <p:cNvSpPr>
            <a:spLocks noGrp="1"/>
          </p:cNvSpPr>
          <p:nvPr>
            <p:ph sz="half" idx="2"/>
          </p:nvPr>
        </p:nvSpPr>
        <p:spPr/>
        <p:txBody>
          <a:bodyPr>
            <a:normAutofit fontScale="92500" lnSpcReduction="10000"/>
          </a:bodyPr>
          <a:lstStyle/>
          <a:p>
            <a:pPr marL="457200" lvl="1" indent="0">
              <a:buNone/>
            </a:pPr>
            <a:endParaRPr lang="en-US" dirty="0"/>
          </a:p>
          <a:p>
            <a:pPr marL="457200" lvl="1" indent="0">
              <a:buNone/>
            </a:pPr>
            <a:endParaRPr lang="en-US" dirty="0"/>
          </a:p>
          <a:p>
            <a:pPr marL="457200" lvl="1" indent="0">
              <a:buNone/>
            </a:pPr>
            <a:r>
              <a:rPr lang="en-US" sz="2000" dirty="0">
                <a:latin typeface="Consolas" panose="020B0609020204030204" pitchFamily="49" charset="0"/>
                <a:cs typeface="Consolas" panose="020B0609020204030204" pitchFamily="49" charset="0"/>
              </a:rPr>
              <a:t>CREATE TABLE </a:t>
            </a:r>
            <a:r>
              <a:rPr lang="en-US" sz="2000" dirty="0" err="1">
                <a:latin typeface="Consolas" panose="020B0609020204030204" pitchFamily="49" charset="0"/>
                <a:cs typeface="Consolas" panose="020B0609020204030204" pitchFamily="49" charset="0"/>
              </a:rPr>
              <a:t>char_data_types</a:t>
            </a:r>
            <a:r>
              <a:rPr lang="en-US" sz="2000" dirty="0">
                <a:latin typeface="Consolas" panose="020B0609020204030204" pitchFamily="49" charset="0"/>
                <a:cs typeface="Consolas" panose="020B0609020204030204" pitchFamily="49" charset="0"/>
              </a:rPr>
              <a:t> (</a:t>
            </a:r>
          </a:p>
          <a:p>
            <a:pPr marL="457200" lvl="1"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varchar_column</a:t>
            </a:r>
            <a:r>
              <a:rPr lang="en-US" sz="2000" dirty="0">
                <a:latin typeface="Consolas" panose="020B0609020204030204" pitchFamily="49" charset="0"/>
                <a:cs typeface="Consolas" panose="020B0609020204030204" pitchFamily="49" charset="0"/>
              </a:rPr>
              <a:t> varchar(10), </a:t>
            </a:r>
          </a:p>
          <a:p>
            <a:pPr marL="457200" lvl="1"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char_column</a:t>
            </a:r>
            <a:r>
              <a:rPr lang="en-US" sz="2000" dirty="0">
                <a:latin typeface="Consolas" panose="020B0609020204030204" pitchFamily="49" charset="0"/>
                <a:cs typeface="Consolas" panose="020B0609020204030204" pitchFamily="49" charset="0"/>
              </a:rPr>
              <a:t> char(10),</a:t>
            </a:r>
          </a:p>
          <a:p>
            <a:pPr marL="457200" lvl="1"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text_column</a:t>
            </a:r>
            <a:r>
              <a:rPr lang="en-US" sz="2000" dirty="0">
                <a:latin typeface="Consolas" panose="020B0609020204030204" pitchFamily="49" charset="0"/>
                <a:cs typeface="Consolas" panose="020B0609020204030204" pitchFamily="49" charset="0"/>
              </a:rPr>
              <a:t> text</a:t>
            </a:r>
          </a:p>
          <a:p>
            <a:pPr marL="457200" lvl="1" indent="0">
              <a:buNone/>
            </a:pPr>
            <a:r>
              <a:rPr lang="en-US" sz="2000" dirty="0">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id="{F0AF522F-3571-741B-F595-E6C458BBADF4}"/>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30997774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2D82F-5029-A540-84BF-AABBE7222D1A}"/>
              </a:ext>
            </a:extLst>
          </p:cNvPr>
          <p:cNvSpPr>
            <a:spLocks noGrp="1"/>
          </p:cNvSpPr>
          <p:nvPr>
            <p:ph type="title"/>
          </p:nvPr>
        </p:nvSpPr>
        <p:spPr/>
        <p:txBody>
          <a:bodyPr/>
          <a:lstStyle/>
          <a:p>
            <a:r>
              <a:rPr lang="en-US" dirty="0"/>
              <a:t>More Data Types</a:t>
            </a:r>
          </a:p>
        </p:txBody>
      </p:sp>
      <p:sp>
        <p:nvSpPr>
          <p:cNvPr id="3" name="Content Placeholder 2">
            <a:extLst>
              <a:ext uri="{FF2B5EF4-FFF2-40B4-BE49-F238E27FC236}">
                <a16:creationId xmlns:a16="http://schemas.microsoft.com/office/drawing/2014/main" id="{E7EF7989-8F2F-D94B-902F-FEF1C2DB8C87}"/>
              </a:ext>
            </a:extLst>
          </p:cNvPr>
          <p:cNvSpPr>
            <a:spLocks noGrp="1"/>
          </p:cNvSpPr>
          <p:nvPr>
            <p:ph idx="1"/>
          </p:nvPr>
        </p:nvSpPr>
        <p:spPr/>
        <p:txBody>
          <a:bodyPr/>
          <a:lstStyle/>
          <a:p>
            <a:pPr marL="0" indent="0">
              <a:buNone/>
            </a:pPr>
            <a:r>
              <a:rPr lang="en-US" dirty="0"/>
              <a:t>Additional data types that may or may not be supported by your implementation:</a:t>
            </a:r>
          </a:p>
          <a:p>
            <a:pPr lvl="1"/>
            <a:r>
              <a:rPr lang="en-US" dirty="0">
                <a:cs typeface="Consolas" panose="020B0609020204030204" pitchFamily="49" charset="0"/>
              </a:rPr>
              <a:t>Geometric types: </a:t>
            </a:r>
            <a:r>
              <a:rPr lang="en-US" dirty="0">
                <a:latin typeface="Consolas" panose="020B0609020204030204" pitchFamily="49" charset="0"/>
                <a:cs typeface="Consolas" panose="020B0609020204030204" pitchFamily="49" charset="0"/>
              </a:rPr>
              <a:t>points</a:t>
            </a:r>
            <a:r>
              <a:rPr lang="en-US" dirty="0">
                <a:cs typeface="Consolas" panose="020B0609020204030204" pitchFamily="49" charset="0"/>
              </a:rPr>
              <a:t>, </a:t>
            </a:r>
            <a:r>
              <a:rPr lang="en-US" dirty="0">
                <a:latin typeface="Consolas" panose="020B0609020204030204" pitchFamily="49" charset="0"/>
                <a:cs typeface="Consolas" panose="020B0609020204030204" pitchFamily="49" charset="0"/>
              </a:rPr>
              <a:t>lines</a:t>
            </a:r>
            <a:r>
              <a:rPr lang="en-US" dirty="0">
                <a:cs typeface="Consolas" panose="020B0609020204030204" pitchFamily="49" charset="0"/>
              </a:rPr>
              <a:t>, </a:t>
            </a:r>
            <a:r>
              <a:rPr lang="en-US" dirty="0">
                <a:latin typeface="Consolas" panose="020B0609020204030204" pitchFamily="49" charset="0"/>
                <a:cs typeface="Consolas" panose="020B0609020204030204" pitchFamily="49" charset="0"/>
              </a:rPr>
              <a:t>line segments</a:t>
            </a:r>
            <a:r>
              <a:rPr lang="en-US" dirty="0">
                <a:cs typeface="Consolas" panose="020B0609020204030204" pitchFamily="49" charset="0"/>
              </a:rPr>
              <a:t>, …</a:t>
            </a:r>
          </a:p>
          <a:p>
            <a:pPr lvl="1"/>
            <a:r>
              <a:rPr lang="en-US" dirty="0">
                <a:cs typeface="Consolas" panose="020B0609020204030204" pitchFamily="49" charset="0"/>
              </a:rPr>
              <a:t>Universally Unique Identifier (UUID) type</a:t>
            </a:r>
          </a:p>
          <a:p>
            <a:pPr lvl="1"/>
            <a:r>
              <a:rPr lang="en-US" dirty="0">
                <a:cs typeface="Consolas" panose="020B0609020204030204" pitchFamily="49" charset="0"/>
              </a:rPr>
              <a:t>XML and JSON data types that store information in those structured formats</a:t>
            </a:r>
          </a:p>
        </p:txBody>
      </p:sp>
      <p:sp>
        <p:nvSpPr>
          <p:cNvPr id="4" name="Rectangle 3">
            <a:extLst>
              <a:ext uri="{FF2B5EF4-FFF2-40B4-BE49-F238E27FC236}">
                <a16:creationId xmlns:a16="http://schemas.microsoft.com/office/drawing/2014/main" id="{4AAE3070-4D39-FB21-8662-FCCDE9A7BE6E}"/>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40657926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F84370-791F-FF4A-AC04-9E62C828117B}"/>
              </a:ext>
            </a:extLst>
          </p:cNvPr>
          <p:cNvSpPr>
            <a:spLocks noGrp="1"/>
          </p:cNvSpPr>
          <p:nvPr>
            <p:ph type="title"/>
          </p:nvPr>
        </p:nvSpPr>
        <p:spPr/>
        <p:txBody>
          <a:bodyPr/>
          <a:lstStyle/>
          <a:p>
            <a:r>
              <a:rPr lang="en-US" dirty="0"/>
              <a:t>Setting the Foreign Key</a:t>
            </a:r>
          </a:p>
        </p:txBody>
      </p:sp>
      <p:sp>
        <p:nvSpPr>
          <p:cNvPr id="6" name="Content Placeholder 5">
            <a:extLst>
              <a:ext uri="{FF2B5EF4-FFF2-40B4-BE49-F238E27FC236}">
                <a16:creationId xmlns:a16="http://schemas.microsoft.com/office/drawing/2014/main" id="{0B235FB3-3598-F14D-AB39-9E15D706E43A}"/>
              </a:ext>
            </a:extLst>
          </p:cNvPr>
          <p:cNvSpPr>
            <a:spLocks noGrp="1"/>
          </p:cNvSpPr>
          <p:nvPr>
            <p:ph idx="1"/>
          </p:nvPr>
        </p:nvSpPr>
        <p:spPr>
          <a:xfrm>
            <a:off x="838200" y="1825625"/>
            <a:ext cx="10515600" cy="4325793"/>
          </a:xfrm>
        </p:spPr>
        <p:txBody>
          <a:bodyPr>
            <a:normAutofit fontScale="85000" lnSpcReduction="20000"/>
          </a:bodyPr>
          <a:lstStyle/>
          <a:p>
            <a:pPr marL="0" indent="0">
              <a:buNone/>
            </a:pPr>
            <a:r>
              <a:rPr lang="en-US" dirty="0"/>
              <a:t>Recall: the foreign key in a child table is associated with the primary key of a parent table. </a:t>
            </a:r>
          </a:p>
          <a:p>
            <a:pPr marL="0" indent="0">
              <a:buNone/>
            </a:pPr>
            <a:endParaRPr lang="en-US" dirty="0"/>
          </a:p>
          <a:p>
            <a:pPr marL="0" indent="0">
              <a:buNone/>
            </a:pPr>
            <a:r>
              <a:rPr lang="en-US" dirty="0"/>
              <a:t>Set the foreign key when creating a table by adding a line:</a:t>
            </a:r>
          </a:p>
          <a:p>
            <a:pPr marL="0" indent="0">
              <a:buNone/>
            </a:pPr>
            <a:endParaRPr lang="en-US" dirty="0"/>
          </a:p>
          <a:p>
            <a:pPr marL="914400" lvl="2" indent="0">
              <a:buNone/>
            </a:pPr>
            <a:r>
              <a:rPr lang="en-US" sz="1800" dirty="0">
                <a:latin typeface="Consolas" panose="020B0609020204030204" pitchFamily="49" charset="0"/>
                <a:cs typeface="Consolas" panose="020B0609020204030204" pitchFamily="49" charset="0"/>
              </a:rPr>
              <a:t>CREATE TABLE &lt;table name&gt; ( </a:t>
            </a:r>
          </a:p>
          <a:p>
            <a:pPr marL="914400" lvl="2" indent="0">
              <a:buNone/>
            </a:pPr>
            <a:r>
              <a:rPr lang="en-US" sz="1800" dirty="0">
                <a:latin typeface="Consolas" panose="020B0609020204030204" pitchFamily="49" charset="0"/>
                <a:cs typeface="Consolas" panose="020B0609020204030204" pitchFamily="49" charset="0"/>
              </a:rPr>
              <a:t>	&lt;col1&gt; &lt;type&gt; &lt;constraint&gt;, </a:t>
            </a:r>
          </a:p>
          <a:p>
            <a:pPr marL="914400" lvl="2" indent="0">
              <a:buNone/>
            </a:pPr>
            <a:r>
              <a:rPr lang="en-US" sz="1800" dirty="0">
                <a:latin typeface="Consolas" panose="020B0609020204030204" pitchFamily="49" charset="0"/>
                <a:cs typeface="Consolas" panose="020B0609020204030204" pitchFamily="49" charset="0"/>
              </a:rPr>
              <a:t>	&lt;col2&gt; &lt;type&gt; &lt;constraint&gt;, </a:t>
            </a:r>
          </a:p>
          <a:p>
            <a:pPr marL="914400" lvl="2" indent="0">
              <a:buNone/>
            </a:pPr>
            <a:r>
              <a:rPr lang="en-US" sz="1800" dirty="0">
                <a:latin typeface="Consolas" panose="020B0609020204030204" pitchFamily="49" charset="0"/>
                <a:cs typeface="Consolas" panose="020B0609020204030204" pitchFamily="49" charset="0"/>
              </a:rPr>
              <a:t>	…,</a:t>
            </a:r>
          </a:p>
          <a:p>
            <a:pPr marL="914400" lvl="2" indent="0">
              <a:buNone/>
            </a:pPr>
            <a:r>
              <a:rPr lang="en-US" sz="1800" dirty="0">
                <a:latin typeface="Consolas" panose="020B0609020204030204" pitchFamily="49" charset="0"/>
                <a:cs typeface="Consolas" panose="020B0609020204030204" pitchFamily="49" charset="0"/>
              </a:rPr>
              <a:t>         FOREIGN KEY (&lt;col&gt;) REFERENCES &lt;table&gt;(&lt;</a:t>
            </a:r>
            <a:r>
              <a:rPr lang="en-US" sz="1800" dirty="0" err="1">
                <a:latin typeface="Consolas" panose="020B0609020204030204" pitchFamily="49" charset="0"/>
                <a:cs typeface="Consolas" panose="020B0609020204030204" pitchFamily="49" charset="0"/>
              </a:rPr>
              <a:t>reference_col</a:t>
            </a:r>
            <a:r>
              <a:rPr lang="en-US" sz="1800" dirty="0">
                <a:latin typeface="Consolas" panose="020B0609020204030204" pitchFamily="49" charset="0"/>
                <a:cs typeface="Consolas" panose="020B0609020204030204" pitchFamily="49" charset="0"/>
              </a:rPr>
              <a:t>&gt;)</a:t>
            </a:r>
          </a:p>
          <a:p>
            <a:pPr marL="914400" lvl="2" indent="0">
              <a:buNone/>
            </a:pPr>
            <a:r>
              <a:rPr lang="en-US" sz="1800" dirty="0">
                <a:latin typeface="Consolas" panose="020B0609020204030204" pitchFamily="49" charset="0"/>
                <a:cs typeface="Consolas" panose="020B0609020204030204" pitchFamily="49" charset="0"/>
              </a:rPr>
              <a:t> );</a:t>
            </a:r>
          </a:p>
          <a:p>
            <a:pPr marL="0" indent="0">
              <a:buNone/>
            </a:pPr>
            <a:endParaRPr lang="en-US" dirty="0"/>
          </a:p>
          <a:p>
            <a:pPr marL="0" indent="0">
              <a:buNone/>
            </a:pPr>
            <a:r>
              <a:rPr lang="en-US" dirty="0"/>
              <a:t>Alternatively, add a foreign key constraint after the table has been created with the ALTER TABLE command.</a:t>
            </a:r>
          </a:p>
        </p:txBody>
      </p:sp>
      <p:sp>
        <p:nvSpPr>
          <p:cNvPr id="2" name="Rectangle 1">
            <a:extLst>
              <a:ext uri="{FF2B5EF4-FFF2-40B4-BE49-F238E27FC236}">
                <a16:creationId xmlns:a16="http://schemas.microsoft.com/office/drawing/2014/main" id="{46741919-72B2-4A68-59D4-98291EDDF9A0}"/>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15215506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42162-7FFC-B442-A44E-509935B6E2BD}"/>
              </a:ext>
            </a:extLst>
          </p:cNvPr>
          <p:cNvSpPr>
            <a:spLocks noGrp="1"/>
          </p:cNvSpPr>
          <p:nvPr>
            <p:ph type="title"/>
          </p:nvPr>
        </p:nvSpPr>
        <p:spPr/>
        <p:txBody>
          <a:bodyPr/>
          <a:lstStyle/>
          <a:p>
            <a:r>
              <a:rPr lang="en-US" dirty="0"/>
              <a:t>Creating Views</a:t>
            </a:r>
          </a:p>
        </p:txBody>
      </p:sp>
      <p:sp>
        <p:nvSpPr>
          <p:cNvPr id="3" name="Content Placeholder 2">
            <a:extLst>
              <a:ext uri="{FF2B5EF4-FFF2-40B4-BE49-F238E27FC236}">
                <a16:creationId xmlns:a16="http://schemas.microsoft.com/office/drawing/2014/main" id="{D7AC7DDC-7648-2047-956F-7B0D3BF36293}"/>
              </a:ext>
            </a:extLst>
          </p:cNvPr>
          <p:cNvSpPr>
            <a:spLocks noGrp="1"/>
          </p:cNvSpPr>
          <p:nvPr>
            <p:ph idx="1"/>
          </p:nvPr>
        </p:nvSpPr>
        <p:spPr/>
        <p:txBody>
          <a:bodyPr>
            <a:normAutofit fontScale="92500" lnSpcReduction="20000"/>
          </a:bodyPr>
          <a:lstStyle/>
          <a:p>
            <a:pPr marL="0" indent="0">
              <a:buNone/>
            </a:pPr>
            <a:r>
              <a:rPr lang="en-US" dirty="0"/>
              <a:t>A view is a query saved in a database.</a:t>
            </a:r>
          </a:p>
          <a:p>
            <a:pPr marL="0" indent="0">
              <a:buNone/>
            </a:pPr>
            <a:endParaRPr lang="en-US" dirty="0"/>
          </a:p>
          <a:p>
            <a:pPr marL="0" indent="0">
              <a:buNone/>
            </a:pPr>
            <a:r>
              <a:rPr lang="en-US" dirty="0"/>
              <a:t>Query from a view just like a table, but often cannot modify the data.</a:t>
            </a:r>
          </a:p>
          <a:p>
            <a:pPr marL="0" indent="0">
              <a:buNone/>
            </a:pPr>
            <a:endParaRPr lang="en-US" dirty="0"/>
          </a:p>
          <a:p>
            <a:pPr marL="0" indent="0">
              <a:buNone/>
            </a:pPr>
            <a:r>
              <a:rPr lang="en-US" dirty="0"/>
              <a:t>Syntax:  </a:t>
            </a:r>
          </a:p>
          <a:p>
            <a:pPr marL="0" indent="0">
              <a:buNone/>
            </a:pPr>
            <a:endParaRPr lang="en-US" dirty="0"/>
          </a:p>
          <a:p>
            <a:pPr marL="914400" lvl="2" indent="0">
              <a:buNone/>
            </a:pPr>
            <a:r>
              <a:rPr lang="en-US" sz="1800" dirty="0">
                <a:latin typeface="Consolas" panose="020B0609020204030204" pitchFamily="49" charset="0"/>
                <a:cs typeface="Consolas" panose="020B0609020204030204" pitchFamily="49" charset="0"/>
              </a:rPr>
              <a:t>CREATE VIEW &lt;view name&gt; AS</a:t>
            </a:r>
          </a:p>
          <a:p>
            <a:pPr marL="914400" lvl="2" indent="0">
              <a:buNone/>
            </a:pPr>
            <a:r>
              <a:rPr lang="en-US" sz="1800" dirty="0">
                <a:latin typeface="Consolas" panose="020B0609020204030204" pitchFamily="49" charset="0"/>
                <a:cs typeface="Consolas" panose="020B0609020204030204" pitchFamily="49" charset="0"/>
              </a:rPr>
              <a:t>	SELECT &lt;col1&gt;, </a:t>
            </a:r>
          </a:p>
          <a:p>
            <a:pPr marL="914400" lvl="2" indent="0">
              <a:buNone/>
            </a:pPr>
            <a:r>
              <a:rPr lang="en-US" sz="1800" dirty="0">
                <a:latin typeface="Consolas" panose="020B0609020204030204" pitchFamily="49" charset="0"/>
                <a:cs typeface="Consolas" panose="020B0609020204030204" pitchFamily="49" charset="0"/>
              </a:rPr>
              <a:t>	       &lt;col2&gt;, </a:t>
            </a:r>
          </a:p>
          <a:p>
            <a:pPr marL="914400" lvl="2" indent="0">
              <a:buNone/>
            </a:pPr>
            <a:r>
              <a:rPr lang="en-US" sz="1800" dirty="0">
                <a:latin typeface="Consolas" panose="020B0609020204030204" pitchFamily="49" charset="0"/>
                <a:cs typeface="Consolas" panose="020B0609020204030204" pitchFamily="49" charset="0"/>
              </a:rPr>
              <a:t>	       …</a:t>
            </a:r>
          </a:p>
          <a:p>
            <a:pPr marL="914400" lvl="2" indent="0">
              <a:buNone/>
            </a:pPr>
            <a:r>
              <a:rPr lang="en-US" sz="1800" dirty="0">
                <a:latin typeface="Consolas" panose="020B0609020204030204" pitchFamily="49" charset="0"/>
                <a:cs typeface="Consolas" panose="020B0609020204030204" pitchFamily="49" charset="0"/>
              </a:rPr>
              <a:t>        FROM …;</a:t>
            </a:r>
          </a:p>
          <a:p>
            <a:pPr marL="0" indent="0">
              <a:buNone/>
            </a:pPr>
            <a:endParaRPr lang="en-US" dirty="0"/>
          </a:p>
        </p:txBody>
      </p:sp>
      <p:sp>
        <p:nvSpPr>
          <p:cNvPr id="4" name="Rectangle 3">
            <a:extLst>
              <a:ext uri="{FF2B5EF4-FFF2-40B4-BE49-F238E27FC236}">
                <a16:creationId xmlns:a16="http://schemas.microsoft.com/office/drawing/2014/main" id="{9772FDFB-2BFD-B54A-F215-AAB79B12EEE1}"/>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11474511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E745-5509-EE4F-B6F6-678B17C62E89}"/>
              </a:ext>
            </a:extLst>
          </p:cNvPr>
          <p:cNvSpPr>
            <a:spLocks noGrp="1"/>
          </p:cNvSpPr>
          <p:nvPr>
            <p:ph type="title"/>
          </p:nvPr>
        </p:nvSpPr>
        <p:spPr/>
        <p:txBody>
          <a:bodyPr/>
          <a:lstStyle/>
          <a:p>
            <a:r>
              <a:rPr lang="en-US" dirty="0"/>
              <a:t>Statistical Functions</a:t>
            </a:r>
          </a:p>
        </p:txBody>
      </p:sp>
      <p:sp>
        <p:nvSpPr>
          <p:cNvPr id="3" name="Content Placeholder 2">
            <a:extLst>
              <a:ext uri="{FF2B5EF4-FFF2-40B4-BE49-F238E27FC236}">
                <a16:creationId xmlns:a16="http://schemas.microsoft.com/office/drawing/2014/main" id="{18A2FDD9-7596-B044-A373-7684F4801A4D}"/>
              </a:ext>
            </a:extLst>
          </p:cNvPr>
          <p:cNvSpPr>
            <a:spLocks noGrp="1"/>
          </p:cNvSpPr>
          <p:nvPr>
            <p:ph sz="half" idx="1"/>
          </p:nvPr>
        </p:nvSpPr>
        <p:spPr/>
        <p:txBody>
          <a:bodyPr>
            <a:normAutofit lnSpcReduction="10000"/>
          </a:bodyPr>
          <a:lstStyle/>
          <a:p>
            <a:r>
              <a:rPr lang="en-US" dirty="0">
                <a:cs typeface="Consolas" panose="020B0609020204030204" pitchFamily="49" charset="0"/>
              </a:rPr>
              <a:t>Correlation: </a:t>
            </a:r>
            <a:r>
              <a:rPr lang="en-US" dirty="0">
                <a:latin typeface="Consolas" panose="020B0609020204030204" pitchFamily="49" charset="0"/>
                <a:cs typeface="Consolas" panose="020B0609020204030204" pitchFamily="49" charset="0"/>
              </a:rPr>
              <a:t>CORR(Y, X)</a:t>
            </a:r>
          </a:p>
          <a:p>
            <a:endParaRPr lang="en-US" dirty="0">
              <a:cs typeface="Consolas" panose="020B0609020204030204" pitchFamily="49" charset="0"/>
            </a:endParaRPr>
          </a:p>
          <a:p>
            <a:r>
              <a:rPr lang="en-US" dirty="0">
                <a:cs typeface="Consolas" panose="020B0609020204030204" pitchFamily="49" charset="0"/>
              </a:rPr>
              <a:t>Regression analysis: </a:t>
            </a:r>
          </a:p>
          <a:p>
            <a:pPr lvl="1">
              <a:buFont typeface="Courier New" panose="02070309020205020404" pitchFamily="49" charset="0"/>
              <a:buChar char="o"/>
            </a:pPr>
            <a:r>
              <a:rPr lang="en-US" dirty="0">
                <a:latin typeface="Consolas" panose="020B0609020204030204" pitchFamily="49" charset="0"/>
                <a:cs typeface="Consolas" panose="020B0609020204030204" pitchFamily="49" charset="0"/>
              </a:rPr>
              <a:t>REGR_SLOPE(Y, X)</a:t>
            </a:r>
          </a:p>
          <a:p>
            <a:pPr lvl="1">
              <a:buFont typeface="Courier New" panose="02070309020205020404" pitchFamily="49" charset="0"/>
              <a:buChar char="o"/>
            </a:pPr>
            <a:r>
              <a:rPr lang="en-US" dirty="0">
                <a:latin typeface="Consolas" panose="020B0609020204030204" pitchFamily="49" charset="0"/>
                <a:cs typeface="Consolas" panose="020B0609020204030204" pitchFamily="49" charset="0"/>
              </a:rPr>
              <a:t>REGR_INTERCEPT(Y, X)</a:t>
            </a:r>
          </a:p>
          <a:p>
            <a:endParaRPr lang="en-US" dirty="0">
              <a:cs typeface="Consolas" panose="020B0609020204030204" pitchFamily="49" charset="0"/>
            </a:endParaRPr>
          </a:p>
          <a:p>
            <a:r>
              <a:rPr lang="en-US" dirty="0">
                <a:cs typeface="Consolas" panose="020B0609020204030204" pitchFamily="49" charset="0"/>
              </a:rPr>
              <a:t>Rankings: </a:t>
            </a:r>
          </a:p>
          <a:p>
            <a:pPr lvl="1">
              <a:buFont typeface="Courier New" panose="02070309020205020404" pitchFamily="49" charset="0"/>
              <a:buChar char="o"/>
            </a:pPr>
            <a:r>
              <a:rPr lang="en-US" dirty="0">
                <a:latin typeface="Consolas" panose="020B0609020204030204" pitchFamily="49" charset="0"/>
                <a:cs typeface="Consolas" panose="020B0609020204030204" pitchFamily="49" charset="0"/>
              </a:rPr>
              <a:t>RANK()</a:t>
            </a:r>
          </a:p>
          <a:p>
            <a:pPr lvl="1">
              <a:buFont typeface="Courier New" panose="02070309020205020404" pitchFamily="49" charset="0"/>
              <a:buChar char="o"/>
            </a:pPr>
            <a:r>
              <a:rPr lang="en-US" dirty="0">
                <a:latin typeface="Consolas" panose="020B0609020204030204" pitchFamily="49" charset="0"/>
                <a:cs typeface="Consolas" panose="020B0609020204030204" pitchFamily="49" charset="0"/>
              </a:rPr>
              <a:t>DENSE_RANK()</a:t>
            </a:r>
            <a:endParaRPr lang="en-US" dirty="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p:txBody>
      </p:sp>
      <p:sp>
        <p:nvSpPr>
          <p:cNvPr id="7" name="Content Placeholder 6">
            <a:extLst>
              <a:ext uri="{FF2B5EF4-FFF2-40B4-BE49-F238E27FC236}">
                <a16:creationId xmlns:a16="http://schemas.microsoft.com/office/drawing/2014/main" id="{C48181D4-28FB-7141-BA78-1193EF1EE187}"/>
              </a:ext>
            </a:extLst>
          </p:cNvPr>
          <p:cNvSpPr>
            <a:spLocks noGrp="1"/>
          </p:cNvSpPr>
          <p:nvPr>
            <p:ph sz="half" idx="2"/>
          </p:nvPr>
        </p:nvSpPr>
        <p:spPr/>
        <p:txBody>
          <a:bodyPr>
            <a:normAutofit lnSpcReduction="10000"/>
          </a:bodyPr>
          <a:lstStyle/>
          <a:p>
            <a:endParaRPr lang="en-US"/>
          </a:p>
        </p:txBody>
      </p:sp>
      <p:sp>
        <p:nvSpPr>
          <p:cNvPr id="4" name="Rectangle 3">
            <a:extLst>
              <a:ext uri="{FF2B5EF4-FFF2-40B4-BE49-F238E27FC236}">
                <a16:creationId xmlns:a16="http://schemas.microsoft.com/office/drawing/2014/main" id="{DD9EDE0E-50D5-E03A-8D3C-32F6B65105FB}"/>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3393170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E745-5509-EE4F-B6F6-678B17C62E89}"/>
              </a:ext>
            </a:extLst>
          </p:cNvPr>
          <p:cNvSpPr>
            <a:spLocks noGrp="1"/>
          </p:cNvSpPr>
          <p:nvPr>
            <p:ph type="title"/>
          </p:nvPr>
        </p:nvSpPr>
        <p:spPr/>
        <p:txBody>
          <a:bodyPr/>
          <a:lstStyle/>
          <a:p>
            <a:r>
              <a:rPr lang="en-US" dirty="0"/>
              <a:t>Statistical Functions</a:t>
            </a:r>
          </a:p>
        </p:txBody>
      </p:sp>
      <p:sp>
        <p:nvSpPr>
          <p:cNvPr id="3" name="Content Placeholder 2">
            <a:extLst>
              <a:ext uri="{FF2B5EF4-FFF2-40B4-BE49-F238E27FC236}">
                <a16:creationId xmlns:a16="http://schemas.microsoft.com/office/drawing/2014/main" id="{18A2FDD9-7596-B044-A373-7684F4801A4D}"/>
              </a:ext>
            </a:extLst>
          </p:cNvPr>
          <p:cNvSpPr>
            <a:spLocks noGrp="1"/>
          </p:cNvSpPr>
          <p:nvPr>
            <p:ph sz="half" idx="1"/>
          </p:nvPr>
        </p:nvSpPr>
        <p:spPr/>
        <p:txBody>
          <a:bodyPr>
            <a:normAutofit lnSpcReduction="10000"/>
          </a:bodyPr>
          <a:lstStyle/>
          <a:p>
            <a:r>
              <a:rPr lang="en-US" dirty="0">
                <a:cs typeface="Consolas" panose="020B0609020204030204" pitchFamily="49" charset="0"/>
              </a:rPr>
              <a:t>Correlation: </a:t>
            </a:r>
            <a:r>
              <a:rPr lang="en-US" dirty="0">
                <a:latin typeface="Consolas" panose="020B0609020204030204" pitchFamily="49" charset="0"/>
                <a:cs typeface="Consolas" panose="020B0609020204030204" pitchFamily="49" charset="0"/>
              </a:rPr>
              <a:t>CORR(Y, X)</a:t>
            </a:r>
          </a:p>
          <a:p>
            <a:endParaRPr lang="en-US" dirty="0">
              <a:cs typeface="Consolas" panose="020B0609020204030204" pitchFamily="49" charset="0"/>
            </a:endParaRPr>
          </a:p>
          <a:p>
            <a:r>
              <a:rPr lang="en-US" dirty="0">
                <a:solidFill>
                  <a:schemeClr val="bg1">
                    <a:lumMod val="50000"/>
                  </a:schemeClr>
                </a:solidFill>
                <a:cs typeface="Consolas" panose="020B0609020204030204" pitchFamily="49" charset="0"/>
              </a:rPr>
              <a:t>Regression analysis: </a:t>
            </a:r>
          </a:p>
          <a:p>
            <a:pPr lvl="1">
              <a:buFont typeface="Courier New" panose="02070309020205020404" pitchFamily="49" charset="0"/>
              <a:buChar char="o"/>
            </a:pPr>
            <a:r>
              <a:rPr lang="en-US" dirty="0">
                <a:solidFill>
                  <a:schemeClr val="bg1">
                    <a:lumMod val="50000"/>
                  </a:schemeClr>
                </a:solidFill>
                <a:latin typeface="Consolas" panose="020B0609020204030204" pitchFamily="49" charset="0"/>
                <a:cs typeface="Consolas" panose="020B0609020204030204" pitchFamily="49" charset="0"/>
              </a:rPr>
              <a:t>REGR_SLOPE(Y, X)</a:t>
            </a:r>
          </a:p>
          <a:p>
            <a:pPr lvl="1">
              <a:buFont typeface="Courier New" panose="02070309020205020404" pitchFamily="49" charset="0"/>
              <a:buChar char="o"/>
            </a:pPr>
            <a:r>
              <a:rPr lang="en-US" dirty="0">
                <a:solidFill>
                  <a:schemeClr val="bg1">
                    <a:lumMod val="50000"/>
                  </a:schemeClr>
                </a:solidFill>
                <a:latin typeface="Consolas" panose="020B0609020204030204" pitchFamily="49" charset="0"/>
                <a:cs typeface="Consolas" panose="020B0609020204030204" pitchFamily="49" charset="0"/>
              </a:rPr>
              <a:t>REGR_INTERCEPT(Y, X)</a:t>
            </a:r>
          </a:p>
          <a:p>
            <a:endParaRPr lang="en-US" dirty="0">
              <a:solidFill>
                <a:schemeClr val="bg1">
                  <a:lumMod val="50000"/>
                </a:schemeClr>
              </a:solidFill>
              <a:cs typeface="Consolas" panose="020B0609020204030204" pitchFamily="49" charset="0"/>
            </a:endParaRPr>
          </a:p>
          <a:p>
            <a:r>
              <a:rPr lang="en-US" dirty="0">
                <a:solidFill>
                  <a:schemeClr val="bg1">
                    <a:lumMod val="50000"/>
                  </a:schemeClr>
                </a:solidFill>
                <a:cs typeface="Consolas" panose="020B0609020204030204" pitchFamily="49" charset="0"/>
              </a:rPr>
              <a:t>Rankings: </a:t>
            </a:r>
          </a:p>
          <a:p>
            <a:pPr lvl="1">
              <a:buFont typeface="Courier New" panose="02070309020205020404" pitchFamily="49" charset="0"/>
              <a:buChar char="o"/>
            </a:pPr>
            <a:r>
              <a:rPr lang="en-US" dirty="0">
                <a:solidFill>
                  <a:schemeClr val="bg1">
                    <a:lumMod val="50000"/>
                  </a:schemeClr>
                </a:solidFill>
                <a:latin typeface="Consolas" panose="020B0609020204030204" pitchFamily="49" charset="0"/>
                <a:cs typeface="Consolas" panose="020B0609020204030204" pitchFamily="49" charset="0"/>
              </a:rPr>
              <a:t>RANK()</a:t>
            </a:r>
          </a:p>
          <a:p>
            <a:pPr lvl="1">
              <a:buFont typeface="Courier New" panose="02070309020205020404" pitchFamily="49" charset="0"/>
              <a:buChar char="o"/>
            </a:pPr>
            <a:r>
              <a:rPr lang="en-US" dirty="0">
                <a:solidFill>
                  <a:schemeClr val="bg1">
                    <a:lumMod val="50000"/>
                  </a:schemeClr>
                </a:solidFill>
                <a:latin typeface="Consolas" panose="020B0609020204030204" pitchFamily="49" charset="0"/>
                <a:cs typeface="Consolas" panose="020B0609020204030204" pitchFamily="49" charset="0"/>
              </a:rPr>
              <a:t>DENSE_RANK()</a:t>
            </a:r>
            <a:endParaRPr lang="en-US" dirty="0">
              <a:solidFill>
                <a:schemeClr val="bg1">
                  <a:lumMod val="50000"/>
                </a:schemeClr>
              </a:solidFill>
              <a:cs typeface="Consolas" panose="020B0609020204030204" pitchFamily="49" charset="0"/>
            </a:endParaRPr>
          </a:p>
          <a:p>
            <a:endParaRPr lang="en-US"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4E58C2C9-E71C-DC4B-BE72-CB3E936FEE72}"/>
              </a:ext>
            </a:extLst>
          </p:cNvPr>
          <p:cNvSpPr>
            <a:spLocks noGrp="1"/>
          </p:cNvSpPr>
          <p:nvPr>
            <p:ph sz="half" idx="2"/>
          </p:nvPr>
        </p:nvSpPr>
        <p:spPr/>
        <p:txBody>
          <a:bodyPr>
            <a:normAutofit lnSpcReduction="10000"/>
          </a:bodyPr>
          <a:lstStyle/>
          <a:p>
            <a:pPr marL="457200" lvl="1" indent="0">
              <a:buNone/>
            </a:pPr>
            <a:r>
              <a:rPr lang="en-US" dirty="0">
                <a:latin typeface="Consolas" panose="020B0609020204030204" pitchFamily="49" charset="0"/>
                <a:cs typeface="Consolas" panose="020B0609020204030204" pitchFamily="49" charset="0"/>
              </a:rPr>
              <a:t>SELECT CORR(col1, col2)</a:t>
            </a:r>
          </a:p>
          <a:p>
            <a:pPr marL="457200" lvl="1" indent="0">
              <a:buNone/>
            </a:pPr>
            <a:r>
              <a:rPr lang="en-US" dirty="0">
                <a:latin typeface="Consolas" panose="020B0609020204030204" pitchFamily="49" charset="0"/>
                <a:cs typeface="Consolas" panose="020B0609020204030204" pitchFamily="49" charset="0"/>
              </a:rPr>
              <a:t>FROM table1;</a:t>
            </a:r>
          </a:p>
        </p:txBody>
      </p:sp>
      <p:sp>
        <p:nvSpPr>
          <p:cNvPr id="4" name="Rectangle 3">
            <a:extLst>
              <a:ext uri="{FF2B5EF4-FFF2-40B4-BE49-F238E27FC236}">
                <a16:creationId xmlns:a16="http://schemas.microsoft.com/office/drawing/2014/main" id="{41EE2F6B-C868-3321-A67B-16E3005867C6}"/>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22182730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E745-5509-EE4F-B6F6-678B17C62E89}"/>
              </a:ext>
            </a:extLst>
          </p:cNvPr>
          <p:cNvSpPr>
            <a:spLocks noGrp="1"/>
          </p:cNvSpPr>
          <p:nvPr>
            <p:ph type="title"/>
          </p:nvPr>
        </p:nvSpPr>
        <p:spPr/>
        <p:txBody>
          <a:bodyPr/>
          <a:lstStyle/>
          <a:p>
            <a:r>
              <a:rPr lang="en-US" dirty="0"/>
              <a:t>Statistical Functions</a:t>
            </a:r>
          </a:p>
        </p:txBody>
      </p:sp>
      <p:sp>
        <p:nvSpPr>
          <p:cNvPr id="3" name="Content Placeholder 2">
            <a:extLst>
              <a:ext uri="{FF2B5EF4-FFF2-40B4-BE49-F238E27FC236}">
                <a16:creationId xmlns:a16="http://schemas.microsoft.com/office/drawing/2014/main" id="{18A2FDD9-7596-B044-A373-7684F4801A4D}"/>
              </a:ext>
            </a:extLst>
          </p:cNvPr>
          <p:cNvSpPr>
            <a:spLocks noGrp="1"/>
          </p:cNvSpPr>
          <p:nvPr>
            <p:ph sz="half" idx="1"/>
          </p:nvPr>
        </p:nvSpPr>
        <p:spPr/>
        <p:txBody>
          <a:bodyPr>
            <a:normAutofit lnSpcReduction="10000"/>
          </a:bodyPr>
          <a:lstStyle/>
          <a:p>
            <a:r>
              <a:rPr lang="en-US" dirty="0">
                <a:solidFill>
                  <a:schemeClr val="bg1">
                    <a:lumMod val="50000"/>
                  </a:schemeClr>
                </a:solidFill>
                <a:cs typeface="Consolas" panose="020B0609020204030204" pitchFamily="49" charset="0"/>
              </a:rPr>
              <a:t>Correlation: </a:t>
            </a:r>
            <a:r>
              <a:rPr lang="en-US" dirty="0">
                <a:solidFill>
                  <a:schemeClr val="bg1">
                    <a:lumMod val="50000"/>
                  </a:schemeClr>
                </a:solidFill>
                <a:latin typeface="Consolas" panose="020B0609020204030204" pitchFamily="49" charset="0"/>
                <a:cs typeface="Consolas" panose="020B0609020204030204" pitchFamily="49" charset="0"/>
              </a:rPr>
              <a:t>CORR(Y, X)</a:t>
            </a:r>
          </a:p>
          <a:p>
            <a:endParaRPr lang="en-US" dirty="0">
              <a:cs typeface="Consolas" panose="020B0609020204030204" pitchFamily="49" charset="0"/>
            </a:endParaRPr>
          </a:p>
          <a:p>
            <a:r>
              <a:rPr lang="en-US" dirty="0">
                <a:cs typeface="Consolas" panose="020B0609020204030204" pitchFamily="49" charset="0"/>
              </a:rPr>
              <a:t>Regression analysis: </a:t>
            </a:r>
          </a:p>
          <a:p>
            <a:pPr lvl="1">
              <a:buFont typeface="Courier New" panose="02070309020205020404" pitchFamily="49" charset="0"/>
              <a:buChar char="o"/>
            </a:pPr>
            <a:r>
              <a:rPr lang="en-US" dirty="0">
                <a:latin typeface="Consolas" panose="020B0609020204030204" pitchFamily="49" charset="0"/>
                <a:cs typeface="Consolas" panose="020B0609020204030204" pitchFamily="49" charset="0"/>
              </a:rPr>
              <a:t>REGR_SLOPE(Y, X)</a:t>
            </a:r>
          </a:p>
          <a:p>
            <a:pPr lvl="1">
              <a:buFont typeface="Courier New" panose="02070309020205020404" pitchFamily="49" charset="0"/>
              <a:buChar char="o"/>
            </a:pPr>
            <a:r>
              <a:rPr lang="en-US" dirty="0">
                <a:latin typeface="Consolas" panose="020B0609020204030204" pitchFamily="49" charset="0"/>
                <a:cs typeface="Consolas" panose="020B0609020204030204" pitchFamily="49" charset="0"/>
              </a:rPr>
              <a:t>REGR_INTERCEPT(Y, X)</a:t>
            </a:r>
          </a:p>
          <a:p>
            <a:endParaRPr lang="en-US" dirty="0">
              <a:cs typeface="Consolas" panose="020B0609020204030204" pitchFamily="49" charset="0"/>
            </a:endParaRPr>
          </a:p>
          <a:p>
            <a:r>
              <a:rPr lang="en-US" dirty="0">
                <a:solidFill>
                  <a:schemeClr val="bg1">
                    <a:lumMod val="50000"/>
                  </a:schemeClr>
                </a:solidFill>
                <a:cs typeface="Consolas" panose="020B0609020204030204" pitchFamily="49" charset="0"/>
              </a:rPr>
              <a:t>Rankings: </a:t>
            </a:r>
          </a:p>
          <a:p>
            <a:pPr lvl="1">
              <a:buFont typeface="Courier New" panose="02070309020205020404" pitchFamily="49" charset="0"/>
              <a:buChar char="o"/>
            </a:pPr>
            <a:r>
              <a:rPr lang="en-US" dirty="0">
                <a:solidFill>
                  <a:schemeClr val="bg1">
                    <a:lumMod val="50000"/>
                  </a:schemeClr>
                </a:solidFill>
                <a:latin typeface="Consolas" panose="020B0609020204030204" pitchFamily="49" charset="0"/>
                <a:cs typeface="Consolas" panose="020B0609020204030204" pitchFamily="49" charset="0"/>
              </a:rPr>
              <a:t>RANK()</a:t>
            </a:r>
          </a:p>
          <a:p>
            <a:pPr lvl="1">
              <a:buFont typeface="Courier New" panose="02070309020205020404" pitchFamily="49" charset="0"/>
              <a:buChar char="o"/>
            </a:pPr>
            <a:r>
              <a:rPr lang="en-US" dirty="0">
                <a:solidFill>
                  <a:schemeClr val="bg1">
                    <a:lumMod val="50000"/>
                  </a:schemeClr>
                </a:solidFill>
                <a:latin typeface="Consolas" panose="020B0609020204030204" pitchFamily="49" charset="0"/>
                <a:cs typeface="Consolas" panose="020B0609020204030204" pitchFamily="49" charset="0"/>
              </a:rPr>
              <a:t>DENSE_RANK()</a:t>
            </a:r>
            <a:endParaRPr lang="en-US" dirty="0">
              <a:solidFill>
                <a:schemeClr val="bg1">
                  <a:lumMod val="50000"/>
                </a:schemeClr>
              </a:solidFill>
              <a:cs typeface="Consolas" panose="020B0609020204030204" pitchFamily="49" charset="0"/>
            </a:endParaRPr>
          </a:p>
          <a:p>
            <a:endParaRPr lang="en-US"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4E58C2C9-E71C-DC4B-BE72-CB3E936FEE72}"/>
              </a:ext>
            </a:extLst>
          </p:cNvPr>
          <p:cNvSpPr>
            <a:spLocks noGrp="1"/>
          </p:cNvSpPr>
          <p:nvPr>
            <p:ph sz="half" idx="2"/>
          </p:nvPr>
        </p:nvSpPr>
        <p:spPr>
          <a:xfrm>
            <a:off x="5430644" y="1825625"/>
            <a:ext cx="6200078" cy="4351338"/>
          </a:xfrm>
        </p:spPr>
        <p:txBody>
          <a:bodyPr>
            <a:normAutofit lnSpcReduction="10000"/>
          </a:bodyPr>
          <a:lstStyle/>
          <a:p>
            <a:pPr marL="457200" lvl="1" indent="0">
              <a:buNone/>
            </a:pPr>
            <a:endParaRPr lang="en-US" dirty="0">
              <a:latin typeface="Consolas" panose="020B0609020204030204" pitchFamily="49" charset="0"/>
              <a:cs typeface="Consolas" panose="020B0609020204030204" pitchFamily="49" charset="0"/>
            </a:endParaRPr>
          </a:p>
          <a:p>
            <a:pPr marL="457200" lvl="1" indent="0">
              <a:buNone/>
            </a:pPr>
            <a:r>
              <a:rPr lang="en-US" dirty="0">
                <a:latin typeface="Consolas" panose="020B0609020204030204" pitchFamily="49" charset="0"/>
                <a:cs typeface="Consolas" panose="020B0609020204030204" pitchFamily="49" charset="0"/>
              </a:rPr>
              <a:t>SELECT REGR_SLOPE(col1, col2),   </a:t>
            </a:r>
          </a:p>
          <a:p>
            <a:pPr marL="457200" lvl="1" indent="0">
              <a:buNone/>
            </a:pPr>
            <a:r>
              <a:rPr lang="en-US" dirty="0">
                <a:latin typeface="Consolas" panose="020B0609020204030204" pitchFamily="49" charset="0"/>
                <a:cs typeface="Consolas" panose="020B0609020204030204" pitchFamily="49" charset="0"/>
              </a:rPr>
              <a:t>       REGR_INTERCEPT(col1, col2)</a:t>
            </a:r>
          </a:p>
          <a:p>
            <a:pPr marL="457200" lvl="1" indent="0">
              <a:buNone/>
            </a:pPr>
            <a:r>
              <a:rPr lang="en-US" dirty="0">
                <a:latin typeface="Consolas" panose="020B0609020204030204" pitchFamily="49" charset="0"/>
                <a:cs typeface="Consolas" panose="020B0609020204030204" pitchFamily="49" charset="0"/>
              </a:rPr>
              <a:t>FROM table1;</a:t>
            </a:r>
          </a:p>
          <a:p>
            <a:pPr marL="457200" lvl="1" indent="0">
              <a:buNone/>
            </a:pPr>
            <a:endParaRPr lang="en-US" dirty="0">
              <a:latin typeface="Consolas" panose="020B0609020204030204" pitchFamily="49" charset="0"/>
              <a:cs typeface="Consolas" panose="020B0609020204030204" pitchFamily="49" charset="0"/>
            </a:endParaRPr>
          </a:p>
          <a:p>
            <a:pPr marL="457200" lvl="1" indent="0">
              <a:buNone/>
            </a:pPr>
            <a:r>
              <a:rPr lang="en-US" dirty="0">
                <a:latin typeface="Consolas" panose="020B0609020204030204" pitchFamily="49" charset="0"/>
                <a:cs typeface="Consolas" panose="020B0609020204030204" pitchFamily="49" charset="0"/>
              </a:rPr>
              <a:t>SELECT REGR_R2(col1, col2)</a:t>
            </a:r>
          </a:p>
          <a:p>
            <a:pPr marL="457200" lvl="1" indent="0">
              <a:buNone/>
            </a:pPr>
            <a:r>
              <a:rPr lang="en-US" dirty="0">
                <a:latin typeface="Consolas" panose="020B0609020204030204" pitchFamily="49" charset="0"/>
                <a:cs typeface="Consolas" panose="020B0609020204030204" pitchFamily="49" charset="0"/>
              </a:rPr>
              <a:t>FROM table1;</a:t>
            </a:r>
          </a:p>
        </p:txBody>
      </p:sp>
      <p:sp>
        <p:nvSpPr>
          <p:cNvPr id="4" name="Rectangle 3">
            <a:extLst>
              <a:ext uri="{FF2B5EF4-FFF2-40B4-BE49-F238E27FC236}">
                <a16:creationId xmlns:a16="http://schemas.microsoft.com/office/drawing/2014/main" id="{2BE240E6-D9A3-E258-05FA-DF32A95F73A0}"/>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15478589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E745-5509-EE4F-B6F6-678B17C62E89}"/>
              </a:ext>
            </a:extLst>
          </p:cNvPr>
          <p:cNvSpPr>
            <a:spLocks noGrp="1"/>
          </p:cNvSpPr>
          <p:nvPr>
            <p:ph type="title"/>
          </p:nvPr>
        </p:nvSpPr>
        <p:spPr/>
        <p:txBody>
          <a:bodyPr/>
          <a:lstStyle/>
          <a:p>
            <a:r>
              <a:rPr lang="en-US" dirty="0"/>
              <a:t>Statistical Functions</a:t>
            </a:r>
          </a:p>
        </p:txBody>
      </p:sp>
      <p:sp>
        <p:nvSpPr>
          <p:cNvPr id="3" name="Content Placeholder 2">
            <a:extLst>
              <a:ext uri="{FF2B5EF4-FFF2-40B4-BE49-F238E27FC236}">
                <a16:creationId xmlns:a16="http://schemas.microsoft.com/office/drawing/2014/main" id="{18A2FDD9-7596-B044-A373-7684F4801A4D}"/>
              </a:ext>
            </a:extLst>
          </p:cNvPr>
          <p:cNvSpPr>
            <a:spLocks noGrp="1"/>
          </p:cNvSpPr>
          <p:nvPr>
            <p:ph sz="half" idx="1"/>
          </p:nvPr>
        </p:nvSpPr>
        <p:spPr/>
        <p:txBody>
          <a:bodyPr/>
          <a:lstStyle/>
          <a:p>
            <a:r>
              <a:rPr lang="en-US" sz="2400" dirty="0">
                <a:solidFill>
                  <a:schemeClr val="bg1">
                    <a:lumMod val="50000"/>
                  </a:schemeClr>
                </a:solidFill>
                <a:cs typeface="Consolas" panose="020B0609020204030204" pitchFamily="49" charset="0"/>
              </a:rPr>
              <a:t>Correlation: </a:t>
            </a:r>
            <a:r>
              <a:rPr lang="en-US" sz="2400" dirty="0">
                <a:solidFill>
                  <a:schemeClr val="bg1">
                    <a:lumMod val="50000"/>
                  </a:schemeClr>
                </a:solidFill>
                <a:latin typeface="Consolas" panose="020B0609020204030204" pitchFamily="49" charset="0"/>
                <a:cs typeface="Consolas" panose="020B0609020204030204" pitchFamily="49" charset="0"/>
              </a:rPr>
              <a:t>CORR(Y, X)</a:t>
            </a:r>
          </a:p>
          <a:p>
            <a:endParaRPr lang="en-US" sz="2400" dirty="0">
              <a:cs typeface="Consolas" panose="020B0609020204030204" pitchFamily="49" charset="0"/>
            </a:endParaRPr>
          </a:p>
          <a:p>
            <a:r>
              <a:rPr lang="en-US" sz="2400" dirty="0">
                <a:solidFill>
                  <a:schemeClr val="bg1">
                    <a:lumMod val="50000"/>
                  </a:schemeClr>
                </a:solidFill>
                <a:cs typeface="Consolas" panose="020B0609020204030204" pitchFamily="49" charset="0"/>
              </a:rPr>
              <a:t>Regression analysis: </a:t>
            </a:r>
          </a:p>
          <a:p>
            <a:pPr lvl="1">
              <a:buFont typeface="Courier New" panose="02070309020205020404" pitchFamily="49" charset="0"/>
              <a:buChar char="o"/>
            </a:pPr>
            <a:r>
              <a:rPr lang="en-US" sz="2000" dirty="0">
                <a:solidFill>
                  <a:schemeClr val="bg1">
                    <a:lumMod val="50000"/>
                  </a:schemeClr>
                </a:solidFill>
                <a:latin typeface="Consolas" panose="020B0609020204030204" pitchFamily="49" charset="0"/>
                <a:cs typeface="Consolas" panose="020B0609020204030204" pitchFamily="49" charset="0"/>
              </a:rPr>
              <a:t>REGR_SLOPE(Y, X)</a:t>
            </a:r>
          </a:p>
          <a:p>
            <a:pPr lvl="1">
              <a:buFont typeface="Courier New" panose="02070309020205020404" pitchFamily="49" charset="0"/>
              <a:buChar char="o"/>
            </a:pPr>
            <a:r>
              <a:rPr lang="en-US" sz="2000" dirty="0">
                <a:solidFill>
                  <a:schemeClr val="bg1">
                    <a:lumMod val="50000"/>
                  </a:schemeClr>
                </a:solidFill>
                <a:latin typeface="Consolas" panose="020B0609020204030204" pitchFamily="49" charset="0"/>
                <a:cs typeface="Consolas" panose="020B0609020204030204" pitchFamily="49" charset="0"/>
              </a:rPr>
              <a:t>REGR_INTERCEPT(Y, X)</a:t>
            </a:r>
          </a:p>
          <a:p>
            <a:endParaRPr lang="en-US" sz="2400" dirty="0">
              <a:solidFill>
                <a:schemeClr val="bg1">
                  <a:lumMod val="50000"/>
                </a:schemeClr>
              </a:solidFill>
              <a:cs typeface="Consolas" panose="020B0609020204030204" pitchFamily="49" charset="0"/>
            </a:endParaRPr>
          </a:p>
          <a:p>
            <a:r>
              <a:rPr lang="en-US" sz="2400" dirty="0">
                <a:cs typeface="Consolas" panose="020B0609020204030204" pitchFamily="49" charset="0"/>
              </a:rPr>
              <a:t>Rankings: </a:t>
            </a:r>
          </a:p>
          <a:p>
            <a:pPr lvl="1">
              <a:buFont typeface="Courier New" panose="02070309020205020404" pitchFamily="49" charset="0"/>
              <a:buChar char="o"/>
            </a:pPr>
            <a:r>
              <a:rPr lang="en-US" sz="2000" dirty="0">
                <a:latin typeface="Consolas" panose="020B0609020204030204" pitchFamily="49" charset="0"/>
                <a:cs typeface="Consolas" panose="020B0609020204030204" pitchFamily="49" charset="0"/>
              </a:rPr>
              <a:t>RANK()</a:t>
            </a:r>
          </a:p>
          <a:p>
            <a:pPr lvl="1">
              <a:buFont typeface="Courier New" panose="02070309020205020404" pitchFamily="49" charset="0"/>
              <a:buChar char="o"/>
            </a:pPr>
            <a:r>
              <a:rPr lang="en-US" sz="2000" dirty="0">
                <a:latin typeface="Consolas" panose="020B0609020204030204" pitchFamily="49" charset="0"/>
                <a:cs typeface="Consolas" panose="020B0609020204030204" pitchFamily="49" charset="0"/>
              </a:rPr>
              <a:t>DENSE_RANK()</a:t>
            </a:r>
            <a:endParaRPr lang="en-US" sz="2000" dirty="0">
              <a:cs typeface="Consolas" panose="020B0609020204030204" pitchFamily="49" charset="0"/>
            </a:endParaRPr>
          </a:p>
          <a:p>
            <a:endParaRPr lang="en-US"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4E58C2C9-E71C-DC4B-BE72-CB3E936FEE72}"/>
              </a:ext>
            </a:extLst>
          </p:cNvPr>
          <p:cNvSpPr>
            <a:spLocks noGrp="1"/>
          </p:cNvSpPr>
          <p:nvPr>
            <p:ph sz="half" idx="2"/>
          </p:nvPr>
        </p:nvSpPr>
        <p:spPr>
          <a:xfrm>
            <a:off x="3960541" y="3685574"/>
            <a:ext cx="8720254" cy="2129070"/>
          </a:xfrm>
        </p:spPr>
        <p:txBody>
          <a:bodyPr/>
          <a:lstStyle/>
          <a:p>
            <a:pPr marL="1371600" lvl="3" indent="0">
              <a:buNone/>
            </a:pPr>
            <a:endParaRPr lang="en-US" dirty="0">
              <a:latin typeface="Consolas" panose="020B0609020204030204" pitchFamily="49" charset="0"/>
              <a:cs typeface="Consolas" panose="020B0609020204030204" pitchFamily="49" charset="0"/>
            </a:endParaRPr>
          </a:p>
          <a:p>
            <a:pPr marL="1371600" lvl="3" indent="0">
              <a:buNone/>
            </a:pPr>
            <a:endParaRPr lang="en-US" dirty="0">
              <a:latin typeface="Consolas" panose="020B0609020204030204" pitchFamily="49" charset="0"/>
              <a:cs typeface="Consolas" panose="020B0609020204030204" pitchFamily="49" charset="0"/>
            </a:endParaRPr>
          </a:p>
          <a:p>
            <a:pPr marL="1371600" lvl="3" indent="0">
              <a:buNone/>
            </a:pPr>
            <a:r>
              <a:rPr lang="en-US" dirty="0">
                <a:latin typeface="Consolas" panose="020B0609020204030204" pitchFamily="49" charset="0"/>
                <a:cs typeface="Consolas" panose="020B0609020204030204" pitchFamily="49" charset="0"/>
              </a:rPr>
              <a:t>SELECT col1, </a:t>
            </a:r>
          </a:p>
          <a:p>
            <a:pPr marL="1371600" lvl="3" indent="0">
              <a:buNone/>
            </a:pPr>
            <a:r>
              <a:rPr lang="en-US" dirty="0">
                <a:latin typeface="Consolas" panose="020B0609020204030204" pitchFamily="49" charset="0"/>
                <a:cs typeface="Consolas" panose="020B0609020204030204" pitchFamily="49" charset="0"/>
              </a:rPr>
              <a:t>       col2,</a:t>
            </a:r>
          </a:p>
          <a:p>
            <a:pPr marL="1371600" lvl="3" indent="0">
              <a:buNone/>
            </a:pPr>
            <a:r>
              <a:rPr lang="en-US" dirty="0">
                <a:latin typeface="Consolas" panose="020B0609020204030204" pitchFamily="49" charset="0"/>
                <a:cs typeface="Consolas" panose="020B0609020204030204" pitchFamily="49" charset="0"/>
              </a:rPr>
              <a:t>       RANK() OVER ([PARTITION BY] | [ORDER BY])</a:t>
            </a:r>
          </a:p>
          <a:p>
            <a:pPr marL="1371600" lvl="3" indent="0">
              <a:buNone/>
            </a:pPr>
            <a:r>
              <a:rPr lang="en-US" dirty="0">
                <a:latin typeface="Consolas" panose="020B0609020204030204" pitchFamily="49" charset="0"/>
                <a:cs typeface="Consolas" panose="020B0609020204030204" pitchFamily="49" charset="0"/>
              </a:rPr>
              <a:t>FROM table1; </a:t>
            </a:r>
          </a:p>
        </p:txBody>
      </p:sp>
      <p:sp>
        <p:nvSpPr>
          <p:cNvPr id="4" name="Rectangle 3">
            <a:extLst>
              <a:ext uri="{FF2B5EF4-FFF2-40B4-BE49-F238E27FC236}">
                <a16:creationId xmlns:a16="http://schemas.microsoft.com/office/drawing/2014/main" id="{FB46AD45-A88F-AE38-B53C-3D998AD4C957}"/>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15180240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FCF6-68F1-BA45-903E-A3DBFCA3AD01}"/>
              </a:ext>
            </a:extLst>
          </p:cNvPr>
          <p:cNvSpPr>
            <a:spLocks noGrp="1"/>
          </p:cNvSpPr>
          <p:nvPr>
            <p:ph type="title"/>
          </p:nvPr>
        </p:nvSpPr>
        <p:spPr>
          <a:xfrm>
            <a:off x="838200" y="365125"/>
            <a:ext cx="10515600" cy="1325563"/>
          </a:xfrm>
        </p:spPr>
        <p:txBody>
          <a:bodyPr/>
          <a:lstStyle/>
          <a:p>
            <a:r>
              <a:rPr lang="en-US" dirty="0"/>
              <a:t>Calculating Rates</a:t>
            </a:r>
          </a:p>
        </p:txBody>
      </p:sp>
      <p:sp>
        <p:nvSpPr>
          <p:cNvPr id="13" name="Content Placeholder 12">
            <a:extLst>
              <a:ext uri="{FF2B5EF4-FFF2-40B4-BE49-F238E27FC236}">
                <a16:creationId xmlns:a16="http://schemas.microsoft.com/office/drawing/2014/main" id="{192E43BB-C921-0441-9994-17B20BE69DED}"/>
              </a:ext>
            </a:extLst>
          </p:cNvPr>
          <p:cNvSpPr>
            <a:spLocks noGrp="1"/>
          </p:cNvSpPr>
          <p:nvPr>
            <p:ph idx="1"/>
          </p:nvPr>
        </p:nvSpPr>
        <p:spPr/>
        <p:txBody>
          <a:bodyPr>
            <a:normAutofit fontScale="92500" lnSpcReduction="10000"/>
          </a:bodyPr>
          <a:lstStyle/>
          <a:p>
            <a:r>
              <a:rPr lang="en-US" dirty="0"/>
              <a:t>Rates often provide more meaningful information when comparing between two categories</a:t>
            </a:r>
          </a:p>
          <a:p>
            <a:r>
              <a:rPr lang="en-US" dirty="0"/>
              <a:t>Calculate rates in SQL by using the arithmetic in the SELECT statement</a:t>
            </a:r>
          </a:p>
          <a:p>
            <a:pPr marL="0" indent="0">
              <a:buNone/>
            </a:pPr>
            <a:endParaRPr lang="en-US" dirty="0"/>
          </a:p>
          <a:p>
            <a:pPr marL="914400" lvl="2" indent="0">
              <a:buNone/>
            </a:pPr>
            <a:r>
              <a:rPr lang="en-US" dirty="0"/>
              <a:t>SELECT city,</a:t>
            </a:r>
          </a:p>
          <a:p>
            <a:pPr marL="914400" lvl="2" indent="0">
              <a:buNone/>
            </a:pPr>
            <a:r>
              <a:rPr lang="en-US" dirty="0"/>
              <a:t>              population,</a:t>
            </a:r>
          </a:p>
          <a:p>
            <a:pPr marL="914400" lvl="2" indent="0">
              <a:buNone/>
            </a:pPr>
            <a:r>
              <a:rPr lang="en-US" dirty="0"/>
              <a:t>              </a:t>
            </a:r>
            <a:r>
              <a:rPr lang="en-US" dirty="0" err="1"/>
              <a:t>property_crime</a:t>
            </a:r>
            <a:r>
              <a:rPr lang="en-US" dirty="0"/>
              <a:t>, </a:t>
            </a:r>
          </a:p>
          <a:p>
            <a:pPr marL="914400" lvl="2" indent="0">
              <a:buNone/>
            </a:pPr>
            <a:r>
              <a:rPr lang="en-US" dirty="0"/>
              <a:t>              ROUND((</a:t>
            </a:r>
            <a:r>
              <a:rPr lang="en-US" dirty="0" err="1"/>
              <a:t>property_crime</a:t>
            </a:r>
            <a:r>
              <a:rPr lang="en-US" dirty="0"/>
              <a:t>::numeric / population) * 1000, 1) AS pc_1000</a:t>
            </a:r>
          </a:p>
          <a:p>
            <a:pPr marL="914400" lvl="2" indent="0">
              <a:buNone/>
            </a:pPr>
            <a:r>
              <a:rPr lang="en-US" dirty="0"/>
              <a:t>FROM fbi_crime_data_2015</a:t>
            </a:r>
          </a:p>
          <a:p>
            <a:pPr marL="914400" lvl="2" indent="0">
              <a:buNone/>
            </a:pPr>
            <a:r>
              <a:rPr lang="en-US" dirty="0"/>
              <a:t>WHERE population &gt;= 500000</a:t>
            </a:r>
          </a:p>
          <a:p>
            <a:pPr marL="914400" lvl="2" indent="0">
              <a:buNone/>
            </a:pPr>
            <a:r>
              <a:rPr lang="en-US" dirty="0"/>
              <a:t>ORDER BY(</a:t>
            </a:r>
            <a:r>
              <a:rPr lang="en-US" dirty="0" err="1"/>
              <a:t>property_crime</a:t>
            </a:r>
            <a:r>
              <a:rPr lang="en-US" dirty="0"/>
              <a:t>::numeric / population) DESC;</a:t>
            </a:r>
          </a:p>
        </p:txBody>
      </p:sp>
      <p:sp>
        <p:nvSpPr>
          <p:cNvPr id="3" name="Rectangle 2">
            <a:extLst>
              <a:ext uri="{FF2B5EF4-FFF2-40B4-BE49-F238E27FC236}">
                <a16:creationId xmlns:a16="http://schemas.microsoft.com/office/drawing/2014/main" id="{36F318EA-0D02-1ABD-821A-7AD374A81D87}"/>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4186337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B10A-7525-0645-A724-B4AD42B8D595}"/>
              </a:ext>
            </a:extLst>
          </p:cNvPr>
          <p:cNvSpPr>
            <a:spLocks noGrp="1"/>
          </p:cNvSpPr>
          <p:nvPr>
            <p:ph type="title"/>
          </p:nvPr>
        </p:nvSpPr>
        <p:spPr/>
        <p:txBody>
          <a:bodyPr/>
          <a:lstStyle/>
          <a:p>
            <a:r>
              <a:rPr lang="en-US" dirty="0"/>
              <a:t>Tables</a:t>
            </a:r>
          </a:p>
        </p:txBody>
      </p:sp>
      <p:sp>
        <p:nvSpPr>
          <p:cNvPr id="3" name="Content Placeholder 2">
            <a:extLst>
              <a:ext uri="{FF2B5EF4-FFF2-40B4-BE49-F238E27FC236}">
                <a16:creationId xmlns:a16="http://schemas.microsoft.com/office/drawing/2014/main" id="{4C21412A-0600-2B4C-8C8F-F8D58714B3DA}"/>
              </a:ext>
            </a:extLst>
          </p:cNvPr>
          <p:cNvSpPr>
            <a:spLocks noGrp="1"/>
          </p:cNvSpPr>
          <p:nvPr>
            <p:ph idx="1"/>
          </p:nvPr>
        </p:nvSpPr>
        <p:spPr>
          <a:xfrm>
            <a:off x="838200" y="1825625"/>
            <a:ext cx="5677445" cy="4390118"/>
          </a:xfrm>
        </p:spPr>
        <p:txBody>
          <a:bodyPr>
            <a:noAutofit/>
          </a:bodyPr>
          <a:lstStyle/>
          <a:p>
            <a:pPr marL="0" indent="0">
              <a:buNone/>
            </a:pPr>
            <a:r>
              <a:rPr lang="en-US" dirty="0"/>
              <a:t>A </a:t>
            </a:r>
            <a:r>
              <a:rPr lang="en-US" b="1" dirty="0"/>
              <a:t>table</a:t>
            </a:r>
            <a:r>
              <a:rPr lang="en-US" dirty="0"/>
              <a:t> is a set of rows and columns that stores data. </a:t>
            </a:r>
          </a:p>
          <a:p>
            <a:pPr lvl="1">
              <a:buFont typeface="Courier New" panose="02070309020205020404" pitchFamily="49" charset="0"/>
              <a:buChar char="o"/>
            </a:pPr>
            <a:r>
              <a:rPr lang="en-US" dirty="0"/>
              <a:t>In any single data row, each column contains only one value.</a:t>
            </a:r>
          </a:p>
          <a:p>
            <a:pPr lvl="1">
              <a:buFont typeface="Courier New" panose="02070309020205020404" pitchFamily="49" charset="0"/>
              <a:buChar char="o"/>
            </a:pPr>
            <a:r>
              <a:rPr lang="en-US" dirty="0"/>
              <a:t>The data placed in a column are taken from the column’s </a:t>
            </a:r>
            <a:r>
              <a:rPr lang="en-US" i="1" dirty="0"/>
              <a:t>domain</a:t>
            </a:r>
            <a:r>
              <a:rPr lang="en-US" dirty="0"/>
              <a:t>, i.e. the permissible values for the column.</a:t>
            </a:r>
          </a:p>
          <a:p>
            <a:pPr marL="0" indent="0">
              <a:buNone/>
            </a:pPr>
            <a:endParaRPr lang="en-US" sz="2400" dirty="0"/>
          </a:p>
        </p:txBody>
      </p:sp>
      <p:sp>
        <p:nvSpPr>
          <p:cNvPr id="7" name="Content Placeholder 2">
            <a:extLst>
              <a:ext uri="{FF2B5EF4-FFF2-40B4-BE49-F238E27FC236}">
                <a16:creationId xmlns:a16="http://schemas.microsoft.com/office/drawing/2014/main" id="{D7C02BCF-261E-B84B-BE3F-81237C40115E}"/>
              </a:ext>
            </a:extLst>
          </p:cNvPr>
          <p:cNvSpPr txBox="1">
            <a:spLocks/>
          </p:cNvSpPr>
          <p:nvPr/>
        </p:nvSpPr>
        <p:spPr>
          <a:xfrm>
            <a:off x="838200" y="4889500"/>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6" name="Content Placeholder 13" descr="Table&#10;&#10;Description automatically generated">
            <a:extLst>
              <a:ext uri="{FF2B5EF4-FFF2-40B4-BE49-F238E27FC236}">
                <a16:creationId xmlns:a16="http://schemas.microsoft.com/office/drawing/2014/main" id="{DA930A07-035D-FD49-8D33-CB44634E464C}"/>
              </a:ext>
            </a:extLst>
          </p:cNvPr>
          <p:cNvPicPr>
            <a:picLocks noChangeAspect="1"/>
          </p:cNvPicPr>
          <p:nvPr/>
        </p:nvPicPr>
        <p:blipFill>
          <a:blip r:embed="rId3"/>
          <a:stretch>
            <a:fillRect/>
          </a:stretch>
        </p:blipFill>
        <p:spPr>
          <a:xfrm>
            <a:off x="6820172" y="3788538"/>
            <a:ext cx="4229100" cy="1854200"/>
          </a:xfrm>
          <a:prstGeom prst="rect">
            <a:avLst/>
          </a:prstGeom>
        </p:spPr>
      </p:pic>
      <p:pic>
        <p:nvPicPr>
          <p:cNvPr id="8" name="Picture 7" descr="Text&#10;&#10;Description automatically generated">
            <a:extLst>
              <a:ext uri="{FF2B5EF4-FFF2-40B4-BE49-F238E27FC236}">
                <a16:creationId xmlns:a16="http://schemas.microsoft.com/office/drawing/2014/main" id="{CD76DE47-A405-3D49-8913-734E060179C0}"/>
              </a:ext>
            </a:extLst>
          </p:cNvPr>
          <p:cNvPicPr>
            <a:picLocks noChangeAspect="1"/>
          </p:cNvPicPr>
          <p:nvPr/>
        </p:nvPicPr>
        <p:blipFill>
          <a:blip r:embed="rId4"/>
          <a:stretch>
            <a:fillRect/>
          </a:stretch>
        </p:blipFill>
        <p:spPr>
          <a:xfrm>
            <a:off x="7785372" y="1740716"/>
            <a:ext cx="2298700" cy="1663700"/>
          </a:xfrm>
          <a:prstGeom prst="rect">
            <a:avLst/>
          </a:prstGeom>
        </p:spPr>
      </p:pic>
      <p:sp>
        <p:nvSpPr>
          <p:cNvPr id="4" name="Rectangle 3">
            <a:extLst>
              <a:ext uri="{FF2B5EF4-FFF2-40B4-BE49-F238E27FC236}">
                <a16:creationId xmlns:a16="http://schemas.microsoft.com/office/drawing/2014/main" id="{A9CC186A-6770-9CA5-BBD1-6D6FF248AA1C}"/>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15259892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51217-86ED-F64C-9599-DE56CA08A844}"/>
              </a:ext>
            </a:extLst>
          </p:cNvPr>
          <p:cNvSpPr>
            <a:spLocks noGrp="1"/>
          </p:cNvSpPr>
          <p:nvPr>
            <p:ph type="title"/>
          </p:nvPr>
        </p:nvSpPr>
        <p:spPr/>
        <p:txBody>
          <a:bodyPr/>
          <a:lstStyle/>
          <a:p>
            <a:r>
              <a:rPr lang="en-US" dirty="0"/>
              <a:t>Writing Data</a:t>
            </a:r>
          </a:p>
        </p:txBody>
      </p:sp>
      <p:sp>
        <p:nvSpPr>
          <p:cNvPr id="3" name="Content Placeholder 2">
            <a:extLst>
              <a:ext uri="{FF2B5EF4-FFF2-40B4-BE49-F238E27FC236}">
                <a16:creationId xmlns:a16="http://schemas.microsoft.com/office/drawing/2014/main" id="{CEA5B744-4B7F-6348-ADC6-F2664C5AE6A5}"/>
              </a:ext>
            </a:extLst>
          </p:cNvPr>
          <p:cNvSpPr>
            <a:spLocks noGrp="1"/>
          </p:cNvSpPr>
          <p:nvPr>
            <p:ph sz="half" idx="1"/>
          </p:nvPr>
        </p:nvSpPr>
        <p:spPr/>
        <p:txBody>
          <a:bodyPr>
            <a:normAutofit/>
          </a:bodyPr>
          <a:lstStyle/>
          <a:p>
            <a:pPr marL="0" indent="0">
              <a:buNone/>
            </a:pPr>
            <a:r>
              <a:rPr lang="en-US" sz="2400" dirty="0"/>
              <a:t>INSERT records</a:t>
            </a:r>
          </a:p>
          <a:p>
            <a:pPr marL="0" indent="0">
              <a:buNone/>
            </a:pPr>
            <a:endParaRPr lang="en-US" sz="2400" dirty="0"/>
          </a:p>
          <a:p>
            <a:pPr marL="0" indent="0">
              <a:buNone/>
            </a:pPr>
            <a:r>
              <a:rPr lang="en-US" sz="2400" dirty="0"/>
              <a:t>UPDATE records</a:t>
            </a:r>
          </a:p>
          <a:p>
            <a:pPr marL="0" indent="0">
              <a:buNone/>
            </a:pPr>
            <a:endParaRPr lang="en-US" sz="2400" dirty="0"/>
          </a:p>
          <a:p>
            <a:pPr marL="0" indent="0">
              <a:buNone/>
            </a:pPr>
            <a:r>
              <a:rPr lang="en-US" sz="2400" dirty="0"/>
              <a:t>DELETE records</a:t>
            </a:r>
          </a:p>
          <a:p>
            <a:pPr marL="0" indent="0">
              <a:buNone/>
            </a:pPr>
            <a:endParaRPr lang="en-US" sz="2400" dirty="0"/>
          </a:p>
          <a:p>
            <a:pPr marL="0" indent="0">
              <a:buNone/>
            </a:pPr>
            <a:r>
              <a:rPr lang="en-US" sz="2400" dirty="0"/>
              <a:t>Transactions</a:t>
            </a:r>
          </a:p>
          <a:p>
            <a:pPr marL="0" indent="0">
              <a:buNone/>
            </a:pPr>
            <a:endParaRPr lang="en-US" sz="2400" dirty="0"/>
          </a:p>
          <a:p>
            <a:pPr marL="0" indent="0">
              <a:buNone/>
            </a:pPr>
            <a:r>
              <a:rPr lang="en-US" sz="2400" dirty="0"/>
              <a:t>Indexes</a:t>
            </a:r>
          </a:p>
        </p:txBody>
      </p:sp>
      <p:sp>
        <p:nvSpPr>
          <p:cNvPr id="4" name="Content Placeholder 3">
            <a:extLst>
              <a:ext uri="{FF2B5EF4-FFF2-40B4-BE49-F238E27FC236}">
                <a16:creationId xmlns:a16="http://schemas.microsoft.com/office/drawing/2014/main" id="{BDCB1910-2691-0E4E-BFD9-F29761104758}"/>
              </a:ext>
            </a:extLst>
          </p:cNvPr>
          <p:cNvSpPr>
            <a:spLocks noGrp="1"/>
          </p:cNvSpPr>
          <p:nvPr>
            <p:ph sz="half" idx="2"/>
          </p:nvPr>
        </p:nvSpPr>
        <p:spPr/>
        <p:txBody>
          <a:bodyPr/>
          <a:lstStyle/>
          <a:p>
            <a:endParaRPr lang="en-US"/>
          </a:p>
        </p:txBody>
      </p:sp>
      <p:sp>
        <p:nvSpPr>
          <p:cNvPr id="5" name="Rectangle 4">
            <a:extLst>
              <a:ext uri="{FF2B5EF4-FFF2-40B4-BE49-F238E27FC236}">
                <a16:creationId xmlns:a16="http://schemas.microsoft.com/office/drawing/2014/main" id="{4C303741-29CD-DBB5-FC61-F812448A5EEC}"/>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37385711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04C51-E925-CC49-84F4-690C3A3D2B41}"/>
              </a:ext>
            </a:extLst>
          </p:cNvPr>
          <p:cNvSpPr>
            <a:spLocks noGrp="1"/>
          </p:cNvSpPr>
          <p:nvPr>
            <p:ph type="title"/>
          </p:nvPr>
        </p:nvSpPr>
        <p:spPr>
          <a:xfrm>
            <a:off x="318656" y="745135"/>
            <a:ext cx="4443350" cy="1325563"/>
          </a:xfrm>
        </p:spPr>
        <p:txBody>
          <a:bodyPr>
            <a:normAutofit fontScale="90000"/>
          </a:bodyPr>
          <a:lstStyle/>
          <a:p>
            <a:r>
              <a:rPr lang="en-US" dirty="0"/>
              <a:t>Additional Query Techniques</a:t>
            </a:r>
          </a:p>
        </p:txBody>
      </p:sp>
      <p:sp>
        <p:nvSpPr>
          <p:cNvPr id="3" name="Content Placeholder 2">
            <a:extLst>
              <a:ext uri="{FF2B5EF4-FFF2-40B4-BE49-F238E27FC236}">
                <a16:creationId xmlns:a16="http://schemas.microsoft.com/office/drawing/2014/main" id="{B06DA7F0-D619-E543-B34B-AEB96AB873F1}"/>
              </a:ext>
            </a:extLst>
          </p:cNvPr>
          <p:cNvSpPr>
            <a:spLocks noGrp="1"/>
          </p:cNvSpPr>
          <p:nvPr>
            <p:ph sz="half" idx="1"/>
          </p:nvPr>
        </p:nvSpPr>
        <p:spPr/>
        <p:txBody>
          <a:bodyPr/>
          <a:lstStyle/>
          <a:p>
            <a:pPr marL="0" indent="0">
              <a:buNone/>
            </a:pPr>
            <a:endParaRPr lang="en-US" dirty="0"/>
          </a:p>
          <a:p>
            <a:pPr marL="0" indent="0">
              <a:buNone/>
            </a:pPr>
            <a:r>
              <a:rPr lang="en-US" dirty="0"/>
              <a:t>Subqueries</a:t>
            </a:r>
          </a:p>
          <a:p>
            <a:pPr marL="0" indent="0">
              <a:buNone/>
            </a:pPr>
            <a:endParaRPr lang="en-US" dirty="0"/>
          </a:p>
          <a:p>
            <a:pPr marL="0" indent="0">
              <a:buNone/>
            </a:pPr>
            <a:r>
              <a:rPr lang="en-US" dirty="0"/>
              <a:t>Common Table Expressions (CTEs)</a:t>
            </a:r>
          </a:p>
        </p:txBody>
      </p:sp>
      <p:sp>
        <p:nvSpPr>
          <p:cNvPr id="4" name="Content Placeholder 3">
            <a:extLst>
              <a:ext uri="{FF2B5EF4-FFF2-40B4-BE49-F238E27FC236}">
                <a16:creationId xmlns:a16="http://schemas.microsoft.com/office/drawing/2014/main" id="{F5FA0B65-2A1A-1143-BEAD-141B82D0ACF9}"/>
              </a:ext>
            </a:extLst>
          </p:cNvPr>
          <p:cNvSpPr>
            <a:spLocks noGrp="1"/>
          </p:cNvSpPr>
          <p:nvPr>
            <p:ph sz="half" idx="2"/>
          </p:nvPr>
        </p:nvSpPr>
        <p:spPr>
          <a:xfrm>
            <a:off x="5315197" y="745135"/>
            <a:ext cx="6038603" cy="5655665"/>
          </a:xfrm>
        </p:spPr>
        <p:txBody>
          <a:bodyPr>
            <a:normAutofit/>
          </a:bodyPr>
          <a:lstStyle/>
          <a:p>
            <a:pPr marL="0" indent="0">
              <a:buNone/>
            </a:pPr>
            <a:r>
              <a:rPr lang="en-US" b="1" dirty="0"/>
              <a:t>Subqueries</a:t>
            </a:r>
            <a:r>
              <a:rPr lang="en-US" dirty="0"/>
              <a:t>: A </a:t>
            </a:r>
            <a:r>
              <a:rPr lang="en-US" i="1" dirty="0"/>
              <a:t>subquery</a:t>
            </a:r>
            <a:r>
              <a:rPr lang="en-US" dirty="0"/>
              <a:t> is a complete </a:t>
            </a:r>
            <a:r>
              <a:rPr lang="en-US" dirty="0">
                <a:latin typeface="Consolas" panose="020B0609020204030204" pitchFamily="49" charset="0"/>
                <a:cs typeface="Consolas" panose="020B0609020204030204" pitchFamily="49" charset="0"/>
              </a:rPr>
              <a:t>SELECT</a:t>
            </a:r>
            <a:r>
              <a:rPr lang="en-US" dirty="0"/>
              <a:t> statement embedded within another </a:t>
            </a:r>
            <a:r>
              <a:rPr lang="en-US" dirty="0">
                <a:latin typeface="Consolas" panose="020B0609020204030204" pitchFamily="49" charset="0"/>
                <a:cs typeface="Consolas" panose="020B0609020204030204" pitchFamily="49" charset="0"/>
              </a:rPr>
              <a:t>SELECT.</a:t>
            </a:r>
            <a:endParaRPr lang="en-US" dirty="0"/>
          </a:p>
          <a:p>
            <a:pPr marL="0" indent="0">
              <a:buNone/>
            </a:pPr>
            <a:endParaRPr lang="en-US" sz="1050" dirty="0"/>
          </a:p>
          <a:p>
            <a:pPr marL="1371600" lvl="3" indent="0">
              <a:buNone/>
            </a:pPr>
            <a:r>
              <a:rPr lang="en-US" sz="2000" dirty="0">
                <a:latin typeface="Consolas" panose="020B0609020204030204" pitchFamily="49" charset="0"/>
                <a:cs typeface="Consolas" panose="020B0609020204030204" pitchFamily="49" charset="0"/>
              </a:rPr>
              <a:t>SELECT column(s)</a:t>
            </a:r>
          </a:p>
          <a:p>
            <a:pPr marL="1371600" lvl="3" indent="0">
              <a:buNone/>
            </a:pPr>
            <a:r>
              <a:rPr lang="en-US" sz="2000" dirty="0">
                <a:latin typeface="Consolas" panose="020B0609020204030204" pitchFamily="49" charset="0"/>
                <a:cs typeface="Consolas" panose="020B0609020204030204" pitchFamily="49" charset="0"/>
              </a:rPr>
              <a:t>FROM table</a:t>
            </a:r>
          </a:p>
          <a:p>
            <a:pPr marL="1371600" lvl="3" indent="0">
              <a:buNone/>
            </a:pPr>
            <a:r>
              <a:rPr lang="en-US" sz="2000" dirty="0">
                <a:latin typeface="Consolas" panose="020B0609020204030204" pitchFamily="49" charset="0"/>
                <a:cs typeface="Consolas" panose="020B0609020204030204" pitchFamily="49" charset="0"/>
              </a:rPr>
              <a:t>WHERE </a:t>
            </a:r>
            <a:r>
              <a:rPr lang="en-US" sz="2000" i="1" dirty="0">
                <a:latin typeface="Consolas" panose="020B0609020204030204" pitchFamily="49" charset="0"/>
                <a:cs typeface="Consolas" panose="020B0609020204030204" pitchFamily="49" charset="0"/>
              </a:rPr>
              <a:t>operator </a:t>
            </a:r>
            <a:r>
              <a:rPr lang="en-US" sz="2000" dirty="0">
                <a:latin typeface="Consolas" panose="020B0609020204030204" pitchFamily="49" charset="0"/>
                <a:cs typeface="Consolas" panose="020B0609020204030204" pitchFamily="49" charset="0"/>
              </a:rPr>
              <a:t>(SELECT column(s)</a:t>
            </a:r>
          </a:p>
          <a:p>
            <a:pPr marL="1371600" lvl="3" indent="0">
              <a:buNone/>
            </a:pPr>
            <a:r>
              <a:rPr lang="en-US" sz="2000" dirty="0">
                <a:latin typeface="Consolas" panose="020B0609020204030204" pitchFamily="49" charset="0"/>
                <a:cs typeface="Consolas" panose="020B0609020204030204" pitchFamily="49" charset="0"/>
              </a:rPr>
              <a:t>                FROM table</a:t>
            </a:r>
          </a:p>
          <a:p>
            <a:pPr marL="1371600" lvl="3" indent="0">
              <a:buNone/>
            </a:pPr>
            <a:r>
              <a:rPr lang="en-US" sz="2000" dirty="0">
                <a:latin typeface="Consolas" panose="020B0609020204030204" pitchFamily="49" charset="0"/>
                <a:cs typeface="Consolas" panose="020B0609020204030204" pitchFamily="49" charset="0"/>
              </a:rPr>
              <a:t>                WHERE …); </a:t>
            </a:r>
          </a:p>
          <a:p>
            <a:pPr marL="0" indent="0">
              <a:buNone/>
            </a:pPr>
            <a:endParaRPr lang="en-US" sz="1800" dirty="0"/>
          </a:p>
        </p:txBody>
      </p:sp>
      <p:sp>
        <p:nvSpPr>
          <p:cNvPr id="6" name="TextBox 5">
            <a:extLst>
              <a:ext uri="{FF2B5EF4-FFF2-40B4-BE49-F238E27FC236}">
                <a16:creationId xmlns:a16="http://schemas.microsoft.com/office/drawing/2014/main" id="{6068360B-7AE4-DF47-9900-C87D17B8FC8B}"/>
              </a:ext>
            </a:extLst>
          </p:cNvPr>
          <p:cNvSpPr txBox="1"/>
          <p:nvPr/>
        </p:nvSpPr>
        <p:spPr>
          <a:xfrm>
            <a:off x="5245924" y="4179140"/>
            <a:ext cx="6102926" cy="2000548"/>
          </a:xfrm>
          <a:prstGeom prst="rect">
            <a:avLst/>
          </a:prstGeom>
          <a:noFill/>
        </p:spPr>
        <p:txBody>
          <a:bodyPr wrap="square">
            <a:spAutoFit/>
          </a:bodyPr>
          <a:lstStyle/>
          <a:p>
            <a:r>
              <a:rPr lang="en-US" sz="2800" dirty="0">
                <a:solidFill>
                  <a:schemeClr val="tx1">
                    <a:lumMod val="75000"/>
                    <a:lumOff val="25000"/>
                  </a:schemeClr>
                </a:solidFill>
              </a:rPr>
              <a:t>Notes:</a:t>
            </a:r>
          </a:p>
          <a:p>
            <a:pPr marL="628650" lvl="1" indent="-171450">
              <a:buFont typeface="Arial" panose="020B0604020202020204" pitchFamily="34" charset="0"/>
              <a:buChar char="•"/>
            </a:pPr>
            <a:r>
              <a:rPr lang="en-US" sz="2400" b="0" i="0" kern="1200" dirty="0">
                <a:solidFill>
                  <a:schemeClr val="tx1">
                    <a:lumMod val="75000"/>
                    <a:lumOff val="25000"/>
                  </a:schemeClr>
                </a:solidFill>
                <a:effectLst/>
                <a:latin typeface="+mn-lt"/>
                <a:ea typeface="+mn-ea"/>
                <a:cs typeface="+mn-cs"/>
              </a:rPr>
              <a:t>A subquery must be enclosed in parentheses. </a:t>
            </a:r>
          </a:p>
          <a:p>
            <a:pPr marL="628650" lvl="1" indent="-171450">
              <a:buFont typeface="Arial" panose="020B0604020202020204" pitchFamily="34" charset="0"/>
              <a:buChar char="•"/>
            </a:pPr>
            <a:r>
              <a:rPr lang="en-US" sz="2400" b="0" i="0" kern="1200" dirty="0">
                <a:solidFill>
                  <a:schemeClr val="tx1">
                    <a:lumMod val="75000"/>
                    <a:lumOff val="25000"/>
                  </a:schemeClr>
                </a:solidFill>
                <a:effectLst/>
                <a:latin typeface="+mn-lt"/>
                <a:ea typeface="+mn-ea"/>
                <a:cs typeface="+mn-cs"/>
              </a:rPr>
              <a:t>A subquery must be placed on the right side of the comparison operator. </a:t>
            </a:r>
          </a:p>
        </p:txBody>
      </p:sp>
      <p:sp>
        <p:nvSpPr>
          <p:cNvPr id="5" name="Rectangle 4">
            <a:extLst>
              <a:ext uri="{FF2B5EF4-FFF2-40B4-BE49-F238E27FC236}">
                <a16:creationId xmlns:a16="http://schemas.microsoft.com/office/drawing/2014/main" id="{CF5895AD-382B-05FB-37C4-59595193300F}"/>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11494881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978C-4594-FF45-891D-4CFCCA0D0511}"/>
              </a:ext>
            </a:extLst>
          </p:cNvPr>
          <p:cNvSpPr>
            <a:spLocks noGrp="1"/>
          </p:cNvSpPr>
          <p:nvPr>
            <p:ph type="title"/>
          </p:nvPr>
        </p:nvSpPr>
        <p:spPr/>
        <p:txBody>
          <a:bodyPr/>
          <a:lstStyle/>
          <a:p>
            <a:r>
              <a:rPr lang="en-US" dirty="0"/>
              <a:t>Common Table Expressions (CTEs)</a:t>
            </a:r>
          </a:p>
        </p:txBody>
      </p:sp>
      <p:sp>
        <p:nvSpPr>
          <p:cNvPr id="3" name="Content Placeholder 2">
            <a:extLst>
              <a:ext uri="{FF2B5EF4-FFF2-40B4-BE49-F238E27FC236}">
                <a16:creationId xmlns:a16="http://schemas.microsoft.com/office/drawing/2014/main" id="{D13C6B4E-0382-C549-9B54-110973AEF501}"/>
              </a:ext>
            </a:extLst>
          </p:cNvPr>
          <p:cNvSpPr>
            <a:spLocks noGrp="1"/>
          </p:cNvSpPr>
          <p:nvPr>
            <p:ph idx="1"/>
          </p:nvPr>
        </p:nvSpPr>
        <p:spPr/>
        <p:txBody>
          <a:bodyPr/>
          <a:lstStyle/>
          <a:p>
            <a:pPr marL="0" indent="0">
              <a:buNone/>
            </a:pPr>
            <a:r>
              <a:rPr lang="en-US" dirty="0"/>
              <a:t>Define one or more tables with subqueries; query the result table as often as needed in a main query that follows</a:t>
            </a:r>
          </a:p>
          <a:p>
            <a:endParaRPr lang="en-US" dirty="0"/>
          </a:p>
          <a:p>
            <a:pPr marL="457200" lvl="1" indent="0">
              <a:buNone/>
            </a:pPr>
            <a:endParaRPr lang="en-US" dirty="0"/>
          </a:p>
          <a:p>
            <a:pPr marL="457200" lvl="1" indent="0">
              <a:buNone/>
            </a:pPr>
            <a:endParaRPr lang="en-US" dirty="0"/>
          </a:p>
        </p:txBody>
      </p:sp>
      <p:sp>
        <p:nvSpPr>
          <p:cNvPr id="5" name="TextBox 4">
            <a:extLst>
              <a:ext uri="{FF2B5EF4-FFF2-40B4-BE49-F238E27FC236}">
                <a16:creationId xmlns:a16="http://schemas.microsoft.com/office/drawing/2014/main" id="{F63367B9-3D01-DD47-944F-73C3B4BA9E57}"/>
              </a:ext>
            </a:extLst>
          </p:cNvPr>
          <p:cNvSpPr txBox="1"/>
          <p:nvPr/>
        </p:nvSpPr>
        <p:spPr>
          <a:xfrm>
            <a:off x="5713012" y="3353554"/>
            <a:ext cx="5795176" cy="3139321"/>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WITH </a:t>
            </a:r>
            <a:r>
              <a:rPr lang="en-US" sz="1600" dirty="0" err="1">
                <a:latin typeface="Consolas" panose="020B0609020204030204" pitchFamily="49" charset="0"/>
                <a:cs typeface="Consolas" panose="020B0609020204030204" pitchFamily="49" charset="0"/>
              </a:rPr>
              <a:t>large_counties</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geo_name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st</a:t>
            </a:r>
            <a:r>
              <a:rPr lang="en-US" sz="1600" dirty="0">
                <a:latin typeface="Consolas" panose="020B0609020204030204" pitchFamily="49" charset="0"/>
                <a:cs typeface="Consolas" panose="020B0609020204030204" pitchFamily="49" charset="0"/>
              </a:rPr>
              <a:t>, population)</a:t>
            </a:r>
          </a:p>
          <a:p>
            <a:r>
              <a:rPr lang="en-US" sz="1600" dirty="0">
                <a:latin typeface="Consolas" panose="020B0609020204030204" pitchFamily="49" charset="0"/>
                <a:cs typeface="Consolas" panose="020B0609020204030204" pitchFamily="49" charset="0"/>
              </a:rPr>
              <a:t>AS</a:t>
            </a:r>
          </a:p>
          <a:p>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SELECT </a:t>
            </a:r>
            <a:r>
              <a:rPr lang="en-US" sz="1600" dirty="0" err="1">
                <a:latin typeface="Consolas" panose="020B0609020204030204" pitchFamily="49" charset="0"/>
                <a:cs typeface="Consolas" panose="020B0609020204030204" pitchFamily="49" charset="0"/>
              </a:rPr>
              <a:t>geo_name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state_abbrev</a:t>
            </a:r>
            <a:r>
              <a:rPr lang="en-US" sz="1600" dirty="0">
                <a:latin typeface="Consolas" panose="020B0609020204030204" pitchFamily="49" charset="0"/>
                <a:cs typeface="Consolas" panose="020B0609020204030204" pitchFamily="49" charset="0"/>
              </a:rPr>
              <a:t>, population</a:t>
            </a:r>
          </a:p>
          <a:p>
            <a:r>
              <a:rPr lang="en-US" sz="1600" dirty="0">
                <a:latin typeface="Consolas" panose="020B0609020204030204" pitchFamily="49" charset="0"/>
                <a:cs typeface="Consolas" panose="020B0609020204030204" pitchFamily="49" charset="0"/>
              </a:rPr>
              <a:t>         FROM us_counties_2010</a:t>
            </a:r>
          </a:p>
          <a:p>
            <a:r>
              <a:rPr lang="en-US" sz="1600" dirty="0">
                <a:latin typeface="Consolas" panose="020B0609020204030204" pitchFamily="49" charset="0"/>
                <a:cs typeface="Consolas" panose="020B0609020204030204" pitchFamily="49" charset="0"/>
              </a:rPr>
              <a:t>         WHERE population &gt;= 100000</a:t>
            </a:r>
          </a:p>
          <a:p>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SELECT </a:t>
            </a:r>
            <a:r>
              <a:rPr lang="en-US" sz="1600" dirty="0" err="1">
                <a:latin typeface="Consolas" panose="020B0609020204030204" pitchFamily="49" charset="0"/>
                <a:cs typeface="Consolas" panose="020B0609020204030204" pitchFamily="49" charset="0"/>
              </a:rPr>
              <a:t>st</a:t>
            </a:r>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FROM </a:t>
            </a:r>
            <a:r>
              <a:rPr lang="en-US" sz="1600" dirty="0" err="1">
                <a:latin typeface="Consolas" panose="020B0609020204030204" pitchFamily="49" charset="0"/>
                <a:cs typeface="Consolas" panose="020B0609020204030204" pitchFamily="49" charset="0"/>
              </a:rPr>
              <a:t>large_counties</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GROUP BY </a:t>
            </a:r>
            <a:r>
              <a:rPr lang="en-US" sz="1600" dirty="0" err="1">
                <a:latin typeface="Consolas" panose="020B0609020204030204" pitchFamily="49" charset="0"/>
                <a:cs typeface="Consolas" panose="020B0609020204030204" pitchFamily="49" charset="0"/>
              </a:rPr>
              <a:t>st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ORDER BY COUNT(*) DESC;</a:t>
            </a:r>
          </a:p>
          <a:p>
            <a:endParaRPr lang="en-US" dirty="0">
              <a:latin typeface="Consolas" panose="020B0609020204030204" pitchFamily="49" charset="0"/>
              <a:cs typeface="Consolas" panose="020B0609020204030204" pitchFamily="49" charset="0"/>
            </a:endParaRPr>
          </a:p>
        </p:txBody>
      </p:sp>
      <p:sp>
        <p:nvSpPr>
          <p:cNvPr id="6" name="TextBox 5">
            <a:extLst>
              <a:ext uri="{FF2B5EF4-FFF2-40B4-BE49-F238E27FC236}">
                <a16:creationId xmlns:a16="http://schemas.microsoft.com/office/drawing/2014/main" id="{D3C02B30-2663-DF48-AA10-CAC5E3266B26}"/>
              </a:ext>
            </a:extLst>
          </p:cNvPr>
          <p:cNvSpPr txBox="1"/>
          <p:nvPr/>
        </p:nvSpPr>
        <p:spPr>
          <a:xfrm>
            <a:off x="245327" y="2988527"/>
            <a:ext cx="5359159" cy="1107996"/>
          </a:xfrm>
          <a:prstGeom prst="rect">
            <a:avLst/>
          </a:prstGeom>
          <a:noFill/>
        </p:spPr>
        <p:txBody>
          <a:bodyPr wrap="none" rtlCol="0">
            <a:spAutoFit/>
          </a:bodyPr>
          <a:lstStyle/>
          <a:p>
            <a:pPr lvl="1"/>
            <a:r>
              <a:rPr lang="en-US" sz="1600" dirty="0">
                <a:latin typeface="Consolas" panose="020B0609020204030204" pitchFamily="49" charset="0"/>
                <a:cs typeface="Consolas" panose="020B0609020204030204" pitchFamily="49" charset="0"/>
              </a:rPr>
              <a:t>WITH </a:t>
            </a:r>
            <a:r>
              <a:rPr lang="en-US" sz="1600" dirty="0" err="1">
                <a:latin typeface="Consolas" panose="020B0609020204030204" pitchFamily="49" charset="0"/>
                <a:cs typeface="Consolas" panose="020B0609020204030204" pitchFamily="49" charset="0"/>
              </a:rPr>
              <a:t>expression_name</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column_name</a:t>
            </a:r>
            <a:r>
              <a:rPr lang="en-US" sz="1600" dirty="0">
                <a:latin typeface="Consolas" panose="020B0609020204030204" pitchFamily="49" charset="0"/>
                <a:cs typeface="Consolas" panose="020B0609020204030204" pitchFamily="49" charset="0"/>
              </a:rPr>
              <a:t> [,...])]</a:t>
            </a:r>
          </a:p>
          <a:p>
            <a:pPr lvl="1"/>
            <a:r>
              <a:rPr lang="en-US" sz="1600" dirty="0">
                <a:latin typeface="Consolas" panose="020B0609020204030204" pitchFamily="49" charset="0"/>
                <a:cs typeface="Consolas" panose="020B0609020204030204" pitchFamily="49" charset="0"/>
              </a:rPr>
              <a:t>AS</a:t>
            </a:r>
          </a:p>
          <a:p>
            <a:pPr lvl="1"/>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CTE_definition</a:t>
            </a:r>
            <a:r>
              <a:rPr lang="en-US" sz="1600" dirty="0">
                <a:latin typeface="Consolas" panose="020B0609020204030204" pitchFamily="49" charset="0"/>
                <a:cs typeface="Consolas" panose="020B0609020204030204" pitchFamily="49" charset="0"/>
              </a:rPr>
              <a:t>)</a:t>
            </a:r>
          </a:p>
          <a:p>
            <a:pPr lvl="1"/>
            <a:r>
              <a:rPr lang="en-US" sz="1600" dirty="0" err="1">
                <a:latin typeface="Consolas" panose="020B0609020204030204" pitchFamily="49" charset="0"/>
                <a:cs typeface="Consolas" panose="020B0609020204030204" pitchFamily="49" charset="0"/>
              </a:rPr>
              <a:t>SQL_statement</a:t>
            </a:r>
            <a:r>
              <a:rPr lang="en-US" sz="1600" dirty="0">
                <a:latin typeface="Consolas" panose="020B0609020204030204" pitchFamily="49" charset="0"/>
                <a:cs typeface="Consolas" panose="020B0609020204030204" pitchFamily="49" charset="0"/>
              </a:rPr>
              <a:t>;</a:t>
            </a:r>
          </a:p>
        </p:txBody>
      </p:sp>
      <p:sp>
        <p:nvSpPr>
          <p:cNvPr id="7" name="Bent Arrow 6">
            <a:extLst>
              <a:ext uri="{FF2B5EF4-FFF2-40B4-BE49-F238E27FC236}">
                <a16:creationId xmlns:a16="http://schemas.microsoft.com/office/drawing/2014/main" id="{D3359A3A-A8EB-6E44-9DCA-13ECF29821C8}"/>
              </a:ext>
            </a:extLst>
          </p:cNvPr>
          <p:cNvSpPr/>
          <p:nvPr/>
        </p:nvSpPr>
        <p:spPr>
          <a:xfrm flipV="1">
            <a:off x="2185639" y="4605454"/>
            <a:ext cx="1929161" cy="869795"/>
          </a:xfrm>
          <a:prstGeom prst="bentArrow">
            <a:avLst>
              <a:gd name="adj1" fmla="val 25000"/>
              <a:gd name="adj2" fmla="val 25000"/>
              <a:gd name="adj3" fmla="val 25000"/>
              <a:gd name="adj4"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3">
            <a:extLst>
              <a:ext uri="{FF2B5EF4-FFF2-40B4-BE49-F238E27FC236}">
                <a16:creationId xmlns:a16="http://schemas.microsoft.com/office/drawing/2014/main" id="{2033636F-E370-CBA9-412D-5CD3F6824E53}"/>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271431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6502-A466-EA49-87D7-344A263B876B}"/>
              </a:ext>
            </a:extLst>
          </p:cNvPr>
          <p:cNvSpPr>
            <a:spLocks noGrp="1"/>
          </p:cNvSpPr>
          <p:nvPr>
            <p:ph type="title"/>
          </p:nvPr>
        </p:nvSpPr>
        <p:spPr/>
        <p:txBody>
          <a:bodyPr/>
          <a:lstStyle/>
          <a:p>
            <a:r>
              <a:rPr lang="en-US" dirty="0"/>
              <a:t>Notes About DB Performance</a:t>
            </a:r>
          </a:p>
        </p:txBody>
      </p:sp>
      <p:sp>
        <p:nvSpPr>
          <p:cNvPr id="3" name="Content Placeholder 2">
            <a:extLst>
              <a:ext uri="{FF2B5EF4-FFF2-40B4-BE49-F238E27FC236}">
                <a16:creationId xmlns:a16="http://schemas.microsoft.com/office/drawing/2014/main" id="{9F8C87A0-71C4-1744-94BE-C7D2D96CD8D5}"/>
              </a:ext>
            </a:extLst>
          </p:cNvPr>
          <p:cNvSpPr>
            <a:spLocks noGrp="1"/>
          </p:cNvSpPr>
          <p:nvPr>
            <p:ph idx="1"/>
          </p:nvPr>
        </p:nvSpPr>
        <p:spPr/>
        <p:txBody>
          <a:bodyPr/>
          <a:lstStyle/>
          <a:p>
            <a:r>
              <a:rPr lang="en-US" dirty="0"/>
              <a:t>Add </a:t>
            </a:r>
            <a:r>
              <a:rPr lang="en-US" b="1" dirty="0"/>
              <a:t>indexes</a:t>
            </a:r>
            <a:r>
              <a:rPr lang="en-US" dirty="0"/>
              <a:t> to columns to increase query speed</a:t>
            </a:r>
          </a:p>
          <a:p>
            <a:r>
              <a:rPr lang="en-US" dirty="0">
                <a:latin typeface="Consolas" panose="020B0609020204030204" pitchFamily="49" charset="0"/>
                <a:cs typeface="Consolas" panose="020B0609020204030204" pitchFamily="49" charset="0"/>
              </a:rPr>
              <a:t>SELECT</a:t>
            </a:r>
            <a:r>
              <a:rPr lang="en-US" dirty="0"/>
              <a:t> </a:t>
            </a:r>
            <a:r>
              <a:rPr lang="en-US" b="1" dirty="0"/>
              <a:t>specific fields </a:t>
            </a:r>
            <a:r>
              <a:rPr lang="en-US" dirty="0"/>
              <a:t>instead of selecting all fields ( * )</a:t>
            </a:r>
          </a:p>
          <a:p>
            <a:r>
              <a:rPr lang="en-US" dirty="0"/>
              <a:t>Avoid </a:t>
            </a:r>
            <a:r>
              <a:rPr lang="en-US" dirty="0">
                <a:latin typeface="Consolas" panose="020B0609020204030204" pitchFamily="49" charset="0"/>
                <a:cs typeface="Consolas" panose="020B0609020204030204" pitchFamily="49" charset="0"/>
              </a:rPr>
              <a:t>SELECT </a:t>
            </a:r>
            <a:r>
              <a:rPr lang="en-US" b="1" dirty="0">
                <a:latin typeface="Consolas" panose="020B0609020204030204" pitchFamily="49" charset="0"/>
                <a:cs typeface="Consolas" panose="020B0609020204030204" pitchFamily="49" charset="0"/>
              </a:rPr>
              <a:t>DISTINCT</a:t>
            </a:r>
            <a:r>
              <a:rPr lang="en-US" dirty="0">
                <a:latin typeface="Consolas" panose="020B0609020204030204" pitchFamily="49" charset="0"/>
                <a:cs typeface="Consolas" panose="020B0609020204030204" pitchFamily="49" charset="0"/>
              </a:rPr>
              <a:t> </a:t>
            </a:r>
            <a:r>
              <a:rPr lang="en-US" dirty="0"/>
              <a:t>whenever possible</a:t>
            </a:r>
          </a:p>
          <a:p>
            <a:r>
              <a:rPr lang="en-US" dirty="0"/>
              <a:t>Create joins with </a:t>
            </a:r>
            <a:r>
              <a:rPr lang="en-US" b="1" dirty="0">
                <a:latin typeface="Consolas" panose="020B0609020204030204" pitchFamily="49" charset="0"/>
                <a:cs typeface="Consolas" panose="020B0609020204030204" pitchFamily="49" charset="0"/>
              </a:rPr>
              <a:t>INNER JOIN </a:t>
            </a:r>
            <a:r>
              <a:rPr lang="en-US" dirty="0"/>
              <a:t>(instead of a WHERE clause)</a:t>
            </a:r>
          </a:p>
          <a:p>
            <a:r>
              <a:rPr lang="en-US" dirty="0"/>
              <a:t>Use </a:t>
            </a:r>
            <a:r>
              <a:rPr lang="en-US" b="1" dirty="0"/>
              <a:t>wildcards</a:t>
            </a:r>
            <a:r>
              <a:rPr lang="en-US" dirty="0"/>
              <a:t> at the end of the phrase only</a:t>
            </a:r>
          </a:p>
          <a:p>
            <a:r>
              <a:rPr lang="en-US" dirty="0"/>
              <a:t>Use </a:t>
            </a:r>
            <a:r>
              <a:rPr lang="en-US" b="1" dirty="0">
                <a:latin typeface="Consolas" panose="020B0609020204030204" pitchFamily="49" charset="0"/>
                <a:cs typeface="Consolas" panose="020B0609020204030204" pitchFamily="49" charset="0"/>
              </a:rPr>
              <a:t>LIMIT</a:t>
            </a:r>
            <a:r>
              <a:rPr lang="en-US" dirty="0"/>
              <a:t> to sample query results</a:t>
            </a:r>
          </a:p>
          <a:p>
            <a:r>
              <a:rPr lang="en-US" dirty="0"/>
              <a:t>Query during off-peak hours</a:t>
            </a:r>
          </a:p>
        </p:txBody>
      </p:sp>
      <p:sp>
        <p:nvSpPr>
          <p:cNvPr id="4" name="Rectangle 3">
            <a:extLst>
              <a:ext uri="{FF2B5EF4-FFF2-40B4-BE49-F238E27FC236}">
                <a16:creationId xmlns:a16="http://schemas.microsoft.com/office/drawing/2014/main" id="{C3A7ECD8-83DE-A4DA-920E-221D5742D73F}"/>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26691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C2BE3-D702-D545-B3CF-125CCE35D6A0}"/>
              </a:ext>
            </a:extLst>
          </p:cNvPr>
          <p:cNvSpPr>
            <a:spLocks noGrp="1"/>
          </p:cNvSpPr>
          <p:nvPr>
            <p:ph type="title"/>
          </p:nvPr>
        </p:nvSpPr>
        <p:spPr/>
        <p:txBody>
          <a:bodyPr/>
          <a:lstStyle/>
          <a:p>
            <a:r>
              <a:rPr lang="en-US" dirty="0"/>
              <a:t>Wrap-Up</a:t>
            </a:r>
          </a:p>
        </p:txBody>
      </p:sp>
      <p:sp>
        <p:nvSpPr>
          <p:cNvPr id="4" name="Text Placeholder 3">
            <a:extLst>
              <a:ext uri="{FF2B5EF4-FFF2-40B4-BE49-F238E27FC236}">
                <a16:creationId xmlns:a16="http://schemas.microsoft.com/office/drawing/2014/main" id="{60923343-6482-3048-A05B-6CA58361751C}"/>
              </a:ext>
            </a:extLst>
          </p:cNvPr>
          <p:cNvSpPr>
            <a:spLocks noGrp="1"/>
          </p:cNvSpPr>
          <p:nvPr>
            <p:ph type="body" idx="1"/>
          </p:nvPr>
        </p:nvSpPr>
        <p:spPr/>
        <p:txBody>
          <a:bodyPr/>
          <a:lstStyle/>
          <a:p>
            <a:r>
              <a:rPr lang="en-US" dirty="0"/>
              <a:t>Today</a:t>
            </a:r>
          </a:p>
        </p:txBody>
      </p:sp>
      <p:sp>
        <p:nvSpPr>
          <p:cNvPr id="5" name="Content Placeholder 4">
            <a:extLst>
              <a:ext uri="{FF2B5EF4-FFF2-40B4-BE49-F238E27FC236}">
                <a16:creationId xmlns:a16="http://schemas.microsoft.com/office/drawing/2014/main" id="{D132C783-69D9-7849-AE93-D80820D133C3}"/>
              </a:ext>
            </a:extLst>
          </p:cNvPr>
          <p:cNvSpPr>
            <a:spLocks noGrp="1"/>
          </p:cNvSpPr>
          <p:nvPr>
            <p:ph sz="half" idx="2"/>
          </p:nvPr>
        </p:nvSpPr>
        <p:spPr>
          <a:xfrm>
            <a:off x="839788" y="2505075"/>
            <a:ext cx="5157787" cy="3594936"/>
          </a:xfrm>
        </p:spPr>
        <p:txBody>
          <a:bodyPr>
            <a:normAutofit/>
          </a:bodyPr>
          <a:lstStyle/>
          <a:p>
            <a:r>
              <a:rPr lang="en-US" dirty="0"/>
              <a:t>Data visualization with Excel</a:t>
            </a:r>
          </a:p>
          <a:p>
            <a:r>
              <a:rPr lang="en-US" dirty="0"/>
              <a:t>Relational DBs and SQL</a:t>
            </a:r>
          </a:p>
          <a:p>
            <a:r>
              <a:rPr lang="en-US" dirty="0"/>
              <a:t>Hands-on with SQLite</a:t>
            </a:r>
          </a:p>
          <a:p>
            <a:pPr marL="0" indent="0">
              <a:buNone/>
            </a:pPr>
            <a:endParaRPr lang="en-US" dirty="0"/>
          </a:p>
        </p:txBody>
      </p:sp>
      <p:sp>
        <p:nvSpPr>
          <p:cNvPr id="6" name="Text Placeholder 5">
            <a:extLst>
              <a:ext uri="{FF2B5EF4-FFF2-40B4-BE49-F238E27FC236}">
                <a16:creationId xmlns:a16="http://schemas.microsoft.com/office/drawing/2014/main" id="{80DB5B27-F45D-C04C-901A-7AE43412632B}"/>
              </a:ext>
            </a:extLst>
          </p:cNvPr>
          <p:cNvSpPr>
            <a:spLocks noGrp="1"/>
          </p:cNvSpPr>
          <p:nvPr>
            <p:ph type="body" sz="quarter" idx="3"/>
          </p:nvPr>
        </p:nvSpPr>
        <p:spPr/>
        <p:txBody>
          <a:bodyPr/>
          <a:lstStyle/>
          <a:p>
            <a:r>
              <a:rPr lang="en-US" dirty="0"/>
              <a:t>Tomorrow</a:t>
            </a:r>
          </a:p>
        </p:txBody>
      </p:sp>
      <p:sp>
        <p:nvSpPr>
          <p:cNvPr id="7" name="Content Placeholder 6">
            <a:extLst>
              <a:ext uri="{FF2B5EF4-FFF2-40B4-BE49-F238E27FC236}">
                <a16:creationId xmlns:a16="http://schemas.microsoft.com/office/drawing/2014/main" id="{2CCA865D-81E5-6646-A8BE-832A6F7C5CDC}"/>
              </a:ext>
            </a:extLst>
          </p:cNvPr>
          <p:cNvSpPr>
            <a:spLocks noGrp="1"/>
          </p:cNvSpPr>
          <p:nvPr>
            <p:ph sz="quarter" idx="4"/>
          </p:nvPr>
        </p:nvSpPr>
        <p:spPr>
          <a:xfrm>
            <a:off x="6172200" y="2505075"/>
            <a:ext cx="5183188" cy="3594936"/>
          </a:xfrm>
        </p:spPr>
        <p:txBody>
          <a:bodyPr>
            <a:normAutofit/>
          </a:bodyPr>
          <a:lstStyle/>
          <a:p>
            <a:r>
              <a:rPr lang="en-US" dirty="0"/>
              <a:t>Communicating with Data</a:t>
            </a:r>
          </a:p>
          <a:p>
            <a:pPr lvl="1">
              <a:buFont typeface="Courier New" panose="02070309020205020404" pitchFamily="49" charset="0"/>
              <a:buChar char="o"/>
            </a:pPr>
            <a:r>
              <a:rPr lang="en-US" dirty="0"/>
              <a:t>Identifying an insight and focusing on your audience</a:t>
            </a:r>
          </a:p>
          <a:p>
            <a:pPr lvl="1">
              <a:buFont typeface="Courier New" panose="02070309020205020404" pitchFamily="49" charset="0"/>
              <a:buChar char="o"/>
            </a:pPr>
            <a:r>
              <a:rPr lang="en-US" dirty="0"/>
              <a:t>Big Idea and storyboarding</a:t>
            </a:r>
          </a:p>
          <a:p>
            <a:pPr lvl="1">
              <a:buFont typeface="Courier New" panose="02070309020205020404" pitchFamily="49" charset="0"/>
              <a:buChar char="o"/>
            </a:pPr>
            <a:r>
              <a:rPr lang="en-US" dirty="0"/>
              <a:t>Telling a story &amp; making a point</a:t>
            </a:r>
          </a:p>
          <a:p>
            <a:r>
              <a:rPr lang="en-US" dirty="0"/>
              <a:t>Putting it all together</a:t>
            </a:r>
          </a:p>
          <a:p>
            <a:pPr lvl="1">
              <a:buFont typeface="Courier New" panose="02070309020205020404" pitchFamily="49" charset="0"/>
              <a:buChar char="o"/>
            </a:pPr>
            <a:r>
              <a:rPr lang="en-US" dirty="0"/>
              <a:t>Python / COLAB</a:t>
            </a:r>
          </a:p>
          <a:p>
            <a:pPr lvl="1">
              <a:buFont typeface="Courier New" panose="02070309020205020404" pitchFamily="49" charset="0"/>
              <a:buChar char="o"/>
            </a:pPr>
            <a:r>
              <a:rPr lang="en-US" dirty="0"/>
              <a:t>Meter Data</a:t>
            </a:r>
          </a:p>
        </p:txBody>
      </p:sp>
      <p:sp>
        <p:nvSpPr>
          <p:cNvPr id="3" name="Rectangle 2">
            <a:extLst>
              <a:ext uri="{FF2B5EF4-FFF2-40B4-BE49-F238E27FC236}">
                <a16:creationId xmlns:a16="http://schemas.microsoft.com/office/drawing/2014/main" id="{8775F073-2D17-36BC-43C3-DD42B744C198}"/>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9387959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D919DA6-6AB6-FB46-8B9D-87D5DF18317E}"/>
              </a:ext>
            </a:extLst>
          </p:cNvPr>
          <p:cNvSpPr/>
          <p:nvPr/>
        </p:nvSpPr>
        <p:spPr>
          <a:xfrm>
            <a:off x="5063920" y="0"/>
            <a:ext cx="6541156" cy="1681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DEAD4D-8AE0-AB4B-B289-5D0A77CCEFC8}"/>
              </a:ext>
            </a:extLst>
          </p:cNvPr>
          <p:cNvSpPr>
            <a:spLocks noGrp="1"/>
          </p:cNvSpPr>
          <p:nvPr>
            <p:ph type="title"/>
          </p:nvPr>
        </p:nvSpPr>
        <p:spPr/>
        <p:txBody>
          <a:bodyPr/>
          <a:lstStyle/>
          <a:p>
            <a:r>
              <a:rPr lang="en-US" dirty="0"/>
              <a:t>Training Data</a:t>
            </a:r>
          </a:p>
        </p:txBody>
      </p:sp>
      <p:sp>
        <p:nvSpPr>
          <p:cNvPr id="3" name="Content Placeholder 2">
            <a:extLst>
              <a:ext uri="{FF2B5EF4-FFF2-40B4-BE49-F238E27FC236}">
                <a16:creationId xmlns:a16="http://schemas.microsoft.com/office/drawing/2014/main" id="{DBF97F41-870C-8548-A7B3-147E78C1FBC0}"/>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ABA3E539-715C-E045-9A5B-4731844320F4}"/>
              </a:ext>
            </a:extLst>
          </p:cNvPr>
          <p:cNvSpPr>
            <a:spLocks noGrp="1"/>
          </p:cNvSpPr>
          <p:nvPr>
            <p:ph sz="half" idx="2"/>
          </p:nvPr>
        </p:nvSpPr>
        <p:spPr>
          <a:xfrm>
            <a:off x="5315197" y="868038"/>
            <a:ext cx="6038603" cy="3740288"/>
          </a:xfrm>
        </p:spPr>
        <p:txBody>
          <a:bodyPr/>
          <a:lstStyle/>
          <a:p>
            <a:pPr marL="0" indent="0">
              <a:buNone/>
            </a:pPr>
            <a:r>
              <a:rPr lang="en-US" dirty="0">
                <a:cs typeface="Calibri"/>
              </a:rPr>
              <a:t>AMI 10K Meter Data</a:t>
            </a:r>
          </a:p>
          <a:p>
            <a:r>
              <a:rPr lang="en-US" dirty="0">
                <a:ea typeface="+mn-lt"/>
                <a:cs typeface="+mn-lt"/>
              </a:rPr>
              <a:t>12 months of 15-minute meter data for 10k customers</a:t>
            </a:r>
          </a:p>
          <a:p>
            <a:r>
              <a:rPr lang="en-US" dirty="0">
                <a:ea typeface="+mn-lt"/>
                <a:cs typeface="+mn-lt"/>
              </a:rPr>
              <a:t>Approximate </a:t>
            </a:r>
            <a:r>
              <a:rPr lang="en-US" dirty="0" err="1">
                <a:ea typeface="+mn-lt"/>
                <a:cs typeface="+mn-lt"/>
              </a:rPr>
              <a:t>lat</a:t>
            </a:r>
            <a:r>
              <a:rPr lang="en-US" dirty="0">
                <a:ea typeface="+mn-lt"/>
                <a:cs typeface="+mn-lt"/>
              </a:rPr>
              <a:t>/long location of the 10k customers</a:t>
            </a:r>
            <a:endParaRPr lang="en-US" dirty="0">
              <a:cs typeface="Calibri" panose="020F0502020204030204"/>
            </a:endParaRPr>
          </a:p>
          <a:p>
            <a:endParaRPr lang="en-US" dirty="0"/>
          </a:p>
        </p:txBody>
      </p:sp>
      <p:pic>
        <p:nvPicPr>
          <p:cNvPr id="5" name="Picture 5">
            <a:extLst>
              <a:ext uri="{FF2B5EF4-FFF2-40B4-BE49-F238E27FC236}">
                <a16:creationId xmlns:a16="http://schemas.microsoft.com/office/drawing/2014/main" id="{D576B01F-EA9C-BA45-A640-EBB0F12513D9}"/>
              </a:ext>
            </a:extLst>
          </p:cNvPr>
          <p:cNvPicPr>
            <a:picLocks noChangeAspect="1"/>
          </p:cNvPicPr>
          <p:nvPr/>
        </p:nvPicPr>
        <p:blipFill>
          <a:blip r:embed="rId3"/>
          <a:stretch>
            <a:fillRect/>
          </a:stretch>
        </p:blipFill>
        <p:spPr>
          <a:xfrm>
            <a:off x="1496310" y="2914492"/>
            <a:ext cx="2322576" cy="2322576"/>
          </a:xfrm>
          <a:prstGeom prst="rect">
            <a:avLst/>
          </a:prstGeom>
        </p:spPr>
      </p:pic>
      <p:sp>
        <p:nvSpPr>
          <p:cNvPr id="8" name="Rectangle 7">
            <a:extLst>
              <a:ext uri="{FF2B5EF4-FFF2-40B4-BE49-F238E27FC236}">
                <a16:creationId xmlns:a16="http://schemas.microsoft.com/office/drawing/2014/main" id="{9C27E791-0A35-2145-9F62-BDBC64D19EB6}"/>
              </a:ext>
            </a:extLst>
          </p:cNvPr>
          <p:cNvSpPr/>
          <p:nvPr/>
        </p:nvSpPr>
        <p:spPr>
          <a:xfrm>
            <a:off x="6076720" y="3607440"/>
            <a:ext cx="4515556" cy="2065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Table&#10;&#10;Description automatically generated">
            <a:extLst>
              <a:ext uri="{FF2B5EF4-FFF2-40B4-BE49-F238E27FC236}">
                <a16:creationId xmlns:a16="http://schemas.microsoft.com/office/drawing/2014/main" id="{D28B7A8E-ACF4-DA45-B5F6-BCA0B089311D}"/>
              </a:ext>
            </a:extLst>
          </p:cNvPr>
          <p:cNvPicPr>
            <a:picLocks noChangeAspect="1"/>
          </p:cNvPicPr>
          <p:nvPr/>
        </p:nvPicPr>
        <p:blipFill>
          <a:blip r:embed="rId4"/>
          <a:stretch>
            <a:fillRect/>
          </a:stretch>
        </p:blipFill>
        <p:spPr>
          <a:xfrm>
            <a:off x="6231378" y="3804384"/>
            <a:ext cx="4206240" cy="1671980"/>
          </a:xfrm>
          <a:prstGeom prst="rect">
            <a:avLst/>
          </a:prstGeom>
          <a:effectLst/>
        </p:spPr>
      </p:pic>
      <p:sp>
        <p:nvSpPr>
          <p:cNvPr id="9" name="Rectangle 8">
            <a:extLst>
              <a:ext uri="{FF2B5EF4-FFF2-40B4-BE49-F238E27FC236}">
                <a16:creationId xmlns:a16="http://schemas.microsoft.com/office/drawing/2014/main" id="{8EAAFBA0-1012-60B7-6548-A608E904F4CB}"/>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2687438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C9D2-2E2E-D646-B1DF-B6EB7F625F27}"/>
              </a:ext>
            </a:extLst>
          </p:cNvPr>
          <p:cNvSpPr>
            <a:spLocks noGrp="1"/>
          </p:cNvSpPr>
          <p:nvPr>
            <p:ph type="title"/>
          </p:nvPr>
        </p:nvSpPr>
        <p:spPr/>
        <p:txBody>
          <a:bodyPr/>
          <a:lstStyle/>
          <a:p>
            <a:r>
              <a:rPr lang="en-US" dirty="0"/>
              <a:t>Primary and Foreign Keys</a:t>
            </a:r>
          </a:p>
        </p:txBody>
      </p:sp>
      <p:sp>
        <p:nvSpPr>
          <p:cNvPr id="3" name="Content Placeholder 2">
            <a:extLst>
              <a:ext uri="{FF2B5EF4-FFF2-40B4-BE49-F238E27FC236}">
                <a16:creationId xmlns:a16="http://schemas.microsoft.com/office/drawing/2014/main" id="{A0F777AF-B220-9947-B0CA-3706F568B62C}"/>
              </a:ext>
            </a:extLst>
          </p:cNvPr>
          <p:cNvSpPr>
            <a:spLocks noGrp="1"/>
          </p:cNvSpPr>
          <p:nvPr>
            <p:ph sz="half" idx="1"/>
          </p:nvPr>
        </p:nvSpPr>
        <p:spPr/>
        <p:txBody>
          <a:bodyPr>
            <a:normAutofit lnSpcReduction="10000"/>
          </a:bodyPr>
          <a:lstStyle/>
          <a:p>
            <a:pPr marL="0" indent="0">
              <a:buNone/>
            </a:pPr>
            <a:r>
              <a:rPr lang="en-US" dirty="0"/>
              <a:t>A </a:t>
            </a:r>
            <a:r>
              <a:rPr lang="en-US" i="1" dirty="0"/>
              <a:t>primary key</a:t>
            </a:r>
            <a:r>
              <a:rPr lang="en-US" dirty="0"/>
              <a:t> is a column or set of columns which uniquely identifies each row in the table.</a:t>
            </a:r>
          </a:p>
          <a:p>
            <a:pPr lvl="1">
              <a:buFont typeface="Courier New" panose="02070309020205020404" pitchFamily="49" charset="0"/>
              <a:buChar char="o"/>
            </a:pPr>
            <a:r>
              <a:rPr lang="en-US" dirty="0"/>
              <a:t>Values are unique, never NULL.</a:t>
            </a:r>
          </a:p>
          <a:p>
            <a:pPr lvl="1">
              <a:buFont typeface="Courier New" panose="02070309020205020404" pitchFamily="49" charset="0"/>
              <a:buChar char="o"/>
            </a:pPr>
            <a:r>
              <a:rPr lang="en-US" dirty="0"/>
              <a:t>Multiple columns used together as a key is a </a:t>
            </a:r>
            <a:r>
              <a:rPr lang="en-US" i="1" dirty="0"/>
              <a:t>composite key</a:t>
            </a:r>
            <a:r>
              <a:rPr lang="en-US" dirty="0"/>
              <a:t>. </a:t>
            </a:r>
          </a:p>
          <a:p>
            <a:pPr lvl="1">
              <a:buFont typeface="Courier New" panose="02070309020205020404" pitchFamily="49" charset="0"/>
              <a:buChar char="o"/>
            </a:pPr>
            <a:endParaRPr lang="en-US" dirty="0"/>
          </a:p>
          <a:p>
            <a:pPr marL="0" indent="0">
              <a:buNone/>
            </a:pPr>
            <a:r>
              <a:rPr lang="en-US" dirty="0"/>
              <a:t>A </a:t>
            </a:r>
            <a:r>
              <a:rPr lang="en-US" i="1" dirty="0"/>
              <a:t>foreign key</a:t>
            </a:r>
            <a:r>
              <a:rPr lang="en-US" dirty="0"/>
              <a:t> is a column (or set) that references a primary key in another table.</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1D0A2391-0E5D-9D43-847B-EAFABCCEEC6F}"/>
              </a:ext>
            </a:extLst>
          </p:cNvPr>
          <p:cNvPicPr>
            <a:picLocks noGrp="1" noChangeAspect="1"/>
          </p:cNvPicPr>
          <p:nvPr>
            <p:ph sz="half" idx="2"/>
          </p:nvPr>
        </p:nvPicPr>
        <p:blipFill>
          <a:blip r:embed="rId3"/>
          <a:stretch>
            <a:fillRect/>
          </a:stretch>
        </p:blipFill>
        <p:spPr>
          <a:xfrm>
            <a:off x="6172200" y="2863128"/>
            <a:ext cx="5181600" cy="1665144"/>
          </a:xfrm>
          <a:prstGeom prst="rect">
            <a:avLst/>
          </a:prstGeom>
        </p:spPr>
      </p:pic>
      <p:sp>
        <p:nvSpPr>
          <p:cNvPr id="4" name="Rectangle 3">
            <a:extLst>
              <a:ext uri="{FF2B5EF4-FFF2-40B4-BE49-F238E27FC236}">
                <a16:creationId xmlns:a16="http://schemas.microsoft.com/office/drawing/2014/main" id="{29595869-5E09-1A62-4279-F86588D4B52A}"/>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140117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19106-1878-2742-8821-412D392968F2}"/>
              </a:ext>
            </a:extLst>
          </p:cNvPr>
          <p:cNvSpPr>
            <a:spLocks noGrp="1"/>
          </p:cNvSpPr>
          <p:nvPr>
            <p:ph type="title"/>
          </p:nvPr>
        </p:nvSpPr>
        <p:spPr/>
        <p:txBody>
          <a:bodyPr/>
          <a:lstStyle/>
          <a:p>
            <a:r>
              <a:rPr lang="en-US" dirty="0"/>
              <a:t>What makes it relational?</a:t>
            </a:r>
          </a:p>
        </p:txBody>
      </p:sp>
      <p:sp>
        <p:nvSpPr>
          <p:cNvPr id="3" name="Content Placeholder 2">
            <a:extLst>
              <a:ext uri="{FF2B5EF4-FFF2-40B4-BE49-F238E27FC236}">
                <a16:creationId xmlns:a16="http://schemas.microsoft.com/office/drawing/2014/main" id="{240BE546-108B-8749-94DC-131C051A6FFC}"/>
              </a:ext>
            </a:extLst>
          </p:cNvPr>
          <p:cNvSpPr>
            <a:spLocks noGrp="1"/>
          </p:cNvSpPr>
          <p:nvPr>
            <p:ph idx="1"/>
          </p:nvPr>
        </p:nvSpPr>
        <p:spPr>
          <a:xfrm>
            <a:off x="838201" y="1825625"/>
            <a:ext cx="5122818" cy="4339648"/>
          </a:xfrm>
        </p:spPr>
        <p:txBody>
          <a:bodyPr>
            <a:normAutofit/>
          </a:bodyPr>
          <a:lstStyle/>
          <a:p>
            <a:pPr marL="0" indent="0">
              <a:buNone/>
            </a:pPr>
            <a:r>
              <a:rPr lang="en-US" sz="2400" dirty="0"/>
              <a:t>Individual tables can reference other tables based on relationships between columns in the tables. </a:t>
            </a:r>
          </a:p>
          <a:p>
            <a:pPr marL="0" indent="0">
              <a:buNone/>
            </a:pPr>
            <a:endParaRPr lang="en-US" sz="2300" dirty="0"/>
          </a:p>
          <a:p>
            <a:pPr marL="0" indent="0">
              <a:buNone/>
            </a:pPr>
            <a:r>
              <a:rPr lang="en-US" sz="2300" dirty="0"/>
              <a:t>A </a:t>
            </a:r>
            <a:r>
              <a:rPr lang="en-US" sz="2300" i="1" dirty="0"/>
              <a:t>logical relationship </a:t>
            </a:r>
            <a:r>
              <a:rPr lang="en-US" sz="2300" dirty="0"/>
              <a:t>exists between two tables when a table contains a column (</a:t>
            </a:r>
            <a:r>
              <a:rPr lang="en-US" sz="2300" i="1" dirty="0"/>
              <a:t>foreign key</a:t>
            </a:r>
            <a:r>
              <a:rPr lang="en-US" sz="2300" dirty="0"/>
              <a:t>) that is the same as the primary key in another table.</a:t>
            </a:r>
          </a:p>
        </p:txBody>
      </p:sp>
      <p:pic>
        <p:nvPicPr>
          <p:cNvPr id="5" name="Picture 4" descr="A picture containing graphical user interface&#10;&#10;Description automatically generated">
            <a:extLst>
              <a:ext uri="{FF2B5EF4-FFF2-40B4-BE49-F238E27FC236}">
                <a16:creationId xmlns:a16="http://schemas.microsoft.com/office/drawing/2014/main" id="{F2DF0603-688D-AE44-B3F7-79D65E8AC1C6}"/>
              </a:ext>
            </a:extLst>
          </p:cNvPr>
          <p:cNvPicPr>
            <a:picLocks noChangeAspect="1"/>
          </p:cNvPicPr>
          <p:nvPr/>
        </p:nvPicPr>
        <p:blipFill>
          <a:blip r:embed="rId3"/>
          <a:stretch>
            <a:fillRect/>
          </a:stretch>
        </p:blipFill>
        <p:spPr>
          <a:xfrm>
            <a:off x="6230983" y="2730136"/>
            <a:ext cx="5274774" cy="1695087"/>
          </a:xfrm>
          <a:prstGeom prst="rect">
            <a:avLst/>
          </a:prstGeom>
        </p:spPr>
      </p:pic>
      <p:sp>
        <p:nvSpPr>
          <p:cNvPr id="4" name="Rectangle 3">
            <a:extLst>
              <a:ext uri="{FF2B5EF4-FFF2-40B4-BE49-F238E27FC236}">
                <a16:creationId xmlns:a16="http://schemas.microsoft.com/office/drawing/2014/main" id="{65AB6CFD-9A61-F7F4-8ACF-3E7159C4363F}"/>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3259974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BFE07-B2D3-C245-973D-31562E5DEB2D}"/>
              </a:ext>
            </a:extLst>
          </p:cNvPr>
          <p:cNvSpPr>
            <a:spLocks noGrp="1"/>
          </p:cNvSpPr>
          <p:nvPr>
            <p:ph type="title"/>
          </p:nvPr>
        </p:nvSpPr>
        <p:spPr/>
        <p:txBody>
          <a:bodyPr/>
          <a:lstStyle/>
          <a:p>
            <a:r>
              <a:rPr lang="en-US" dirty="0"/>
              <a:t>Why Not One Big Table?</a:t>
            </a:r>
          </a:p>
        </p:txBody>
      </p:sp>
      <p:sp>
        <p:nvSpPr>
          <p:cNvPr id="3" name="Content Placeholder 2">
            <a:extLst>
              <a:ext uri="{FF2B5EF4-FFF2-40B4-BE49-F238E27FC236}">
                <a16:creationId xmlns:a16="http://schemas.microsoft.com/office/drawing/2014/main" id="{A77620C5-F47A-C846-BEE7-AC5F8F24DC3F}"/>
              </a:ext>
            </a:extLst>
          </p:cNvPr>
          <p:cNvSpPr>
            <a:spLocks noGrp="1"/>
          </p:cNvSpPr>
          <p:nvPr>
            <p:ph sz="half" idx="1"/>
          </p:nvPr>
        </p:nvSpPr>
        <p:spPr>
          <a:xfrm>
            <a:off x="838200" y="1825626"/>
            <a:ext cx="3668486" cy="4455904"/>
          </a:xfrm>
        </p:spPr>
        <p:txBody>
          <a:bodyPr>
            <a:normAutofit/>
          </a:bodyPr>
          <a:lstStyle/>
          <a:p>
            <a:r>
              <a:rPr lang="en-US" dirty="0"/>
              <a:t>Splitting large tables into smaller, related tables reduces data redundancy.</a:t>
            </a:r>
          </a:p>
          <a:p>
            <a:r>
              <a:rPr lang="en-US" dirty="0"/>
              <a:t>Non-</a:t>
            </a:r>
            <a:r>
              <a:rPr lang="en-US" i="1" dirty="0"/>
              <a:t>normalized</a:t>
            </a:r>
            <a:r>
              <a:rPr lang="en-US" dirty="0"/>
              <a:t> databases can be difficult to maintain. </a:t>
            </a:r>
          </a:p>
        </p:txBody>
      </p:sp>
      <p:pic>
        <p:nvPicPr>
          <p:cNvPr id="6" name="Content Placeholder 5" descr="Table, Excel&#10;&#10;Description automatically generated">
            <a:extLst>
              <a:ext uri="{FF2B5EF4-FFF2-40B4-BE49-F238E27FC236}">
                <a16:creationId xmlns:a16="http://schemas.microsoft.com/office/drawing/2014/main" id="{7316FC64-F4B9-A341-9CE4-3C987FBA8C69}"/>
              </a:ext>
            </a:extLst>
          </p:cNvPr>
          <p:cNvPicPr>
            <a:picLocks noGrp="1" noChangeAspect="1"/>
          </p:cNvPicPr>
          <p:nvPr>
            <p:ph sz="half" idx="2"/>
          </p:nvPr>
        </p:nvPicPr>
        <p:blipFill>
          <a:blip r:embed="rId3"/>
          <a:stretch>
            <a:fillRect/>
          </a:stretch>
        </p:blipFill>
        <p:spPr>
          <a:xfrm>
            <a:off x="4506686" y="2117388"/>
            <a:ext cx="7040337" cy="2623224"/>
          </a:xfrm>
        </p:spPr>
      </p:pic>
      <p:sp>
        <p:nvSpPr>
          <p:cNvPr id="4" name="Rectangle 3">
            <a:extLst>
              <a:ext uri="{FF2B5EF4-FFF2-40B4-BE49-F238E27FC236}">
                <a16:creationId xmlns:a16="http://schemas.microsoft.com/office/drawing/2014/main" id="{C9809AD2-E738-5144-4657-3F084925ED52}"/>
              </a:ext>
            </a:extLst>
          </p:cNvPr>
          <p:cNvSpPr/>
          <p:nvPr/>
        </p:nvSpPr>
        <p:spPr>
          <a:xfrm>
            <a:off x="6096000" y="6693904"/>
            <a:ext cx="6096000" cy="230832"/>
          </a:xfrm>
          <a:prstGeom prst="rect">
            <a:avLst/>
          </a:prstGeom>
        </p:spPr>
        <p:txBody>
          <a:bodyPr>
            <a:spAutoFit/>
          </a:bodyPr>
          <a:lstStyle/>
          <a:p>
            <a:pPr algn="r"/>
            <a:r>
              <a:rPr lang="en-US" sz="900" dirty="0">
                <a:solidFill>
                  <a:schemeClr val="bg1">
                    <a:lumMod val="75000"/>
                  </a:schemeClr>
                </a:solidFill>
                <a:latin typeface="Source Sans Pro" panose="020B0503030403020204" pitchFamily="34" charset="0"/>
                <a:ea typeface="Source Sans Pro" panose="020B0503030403020204" pitchFamily="34" charset="0"/>
              </a:rPr>
              <a:t>Copyright 2021, the Board of Regents of the University of Oklahoma.</a:t>
            </a:r>
          </a:p>
        </p:txBody>
      </p:sp>
    </p:spTree>
    <p:extLst>
      <p:ext uri="{BB962C8B-B14F-4D97-AF65-F5344CB8AC3E}">
        <p14:creationId xmlns:p14="http://schemas.microsoft.com/office/powerpoint/2010/main" val="2625978403"/>
      </p:ext>
    </p:extLst>
  </p:cSld>
  <p:clrMapOvr>
    <a:masterClrMapping/>
  </p:clrMapOvr>
</p:sld>
</file>

<file path=ppt/theme/theme1.xml><?xml version="1.0" encoding="utf-8"?>
<a:theme xmlns:a="http://schemas.openxmlformats.org/drawingml/2006/main" name="Office Theme">
  <a:themeElements>
    <a:clrScheme name="UA Summit 2020">
      <a:dk1>
        <a:srgbClr val="000000"/>
      </a:dk1>
      <a:lt1>
        <a:srgbClr val="FFFFFF"/>
      </a:lt1>
      <a:dk2>
        <a:srgbClr val="002443"/>
      </a:dk2>
      <a:lt2>
        <a:srgbClr val="EBEBEB"/>
      </a:lt2>
      <a:accent1>
        <a:srgbClr val="A6CE38"/>
      </a:accent1>
      <a:accent2>
        <a:srgbClr val="00B5D1"/>
      </a:accent2>
      <a:accent3>
        <a:srgbClr val="00AE9A"/>
      </a:accent3>
      <a:accent4>
        <a:srgbClr val="0083C2"/>
      </a:accent4>
      <a:accent5>
        <a:srgbClr val="76B5D1"/>
      </a:accent5>
      <a:accent6>
        <a:srgbClr val="E25247"/>
      </a:accent6>
      <a:hlink>
        <a:srgbClr val="C573D2"/>
      </a:hlink>
      <a:folHlink>
        <a:srgbClr val="CCAEE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20586</TotalTime>
  <Words>14492</Words>
  <Application>Microsoft Macintosh PowerPoint</Application>
  <PresentationFormat>Widescreen</PresentationFormat>
  <Paragraphs>1457</Paragraphs>
  <Slides>65</Slides>
  <Notes>61</Notes>
  <HiddenSlides>23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65</vt:i4>
      </vt:variant>
    </vt:vector>
  </HeadingPairs>
  <TitlesOfParts>
    <vt:vector size="77" baseType="lpstr">
      <vt:lpstr>Arial</vt:lpstr>
      <vt:lpstr>Calibri</vt:lpstr>
      <vt:lpstr>Consolas</vt:lpstr>
      <vt:lpstr>Courier</vt:lpstr>
      <vt:lpstr>Courier New</vt:lpstr>
      <vt:lpstr>Sharp Sans No1 Bold</vt:lpstr>
      <vt:lpstr>Sharp Sans No1 Book</vt:lpstr>
      <vt:lpstr>Source Sans Pro</vt:lpstr>
      <vt:lpstr>Symbol</vt:lpstr>
      <vt:lpstr>Verdana</vt:lpstr>
      <vt:lpstr>Wingdings</vt:lpstr>
      <vt:lpstr>Office Theme</vt:lpstr>
      <vt:lpstr>Utility Analytics</vt:lpstr>
      <vt:lpstr>PowerPoint Presentation</vt:lpstr>
      <vt:lpstr>Why Learn SQL?</vt:lpstr>
      <vt:lpstr>What is a Database?</vt:lpstr>
      <vt:lpstr>Relational databases</vt:lpstr>
      <vt:lpstr>Tables</vt:lpstr>
      <vt:lpstr>Primary and Foreign Keys</vt:lpstr>
      <vt:lpstr>What makes it relational?</vt:lpstr>
      <vt:lpstr>Why Not One Big Table?</vt:lpstr>
      <vt:lpstr>PowerPoint Presentation</vt:lpstr>
      <vt:lpstr>PowerPoint Presentation</vt:lpstr>
      <vt:lpstr>Relational Databases</vt:lpstr>
      <vt:lpstr>SQL</vt:lpstr>
      <vt:lpstr>NoSQL Databases</vt:lpstr>
      <vt:lpstr>SQL vs NoSQL</vt:lpstr>
      <vt:lpstr>SQLite</vt:lpstr>
      <vt:lpstr>Using SQLiteStudio</vt:lpstr>
      <vt:lpstr>SELECT</vt:lpstr>
      <vt:lpstr>Retrieve Columns with SELECT</vt:lpstr>
      <vt:lpstr>Expressions in SELECT Statements</vt:lpstr>
      <vt:lpstr>Math Operators</vt:lpstr>
      <vt:lpstr>Text Concatenation</vt:lpstr>
      <vt:lpstr>WHERE</vt:lpstr>
      <vt:lpstr>Common Comparison and Matching Operators</vt:lpstr>
      <vt:lpstr>NULL values</vt:lpstr>
      <vt:lpstr>AND and OR</vt:lpstr>
      <vt:lpstr>Grouping Conditional Operators</vt:lpstr>
      <vt:lpstr>Working with Dates and Times</vt:lpstr>
      <vt:lpstr>Working with Dates and Times</vt:lpstr>
      <vt:lpstr>GROUP BY &amp;  ORDER BY</vt:lpstr>
      <vt:lpstr>Counting Rows and Values</vt:lpstr>
      <vt:lpstr>Aggregate Functions</vt:lpstr>
      <vt:lpstr>Using  GROUP BY</vt:lpstr>
      <vt:lpstr>HAVING</vt:lpstr>
      <vt:lpstr>DISTINCT</vt:lpstr>
      <vt:lpstr>ORDER BY</vt:lpstr>
      <vt:lpstr>CASE Expressions</vt:lpstr>
      <vt:lpstr>Zero/NULL Case Trick</vt:lpstr>
      <vt:lpstr>Joins</vt:lpstr>
      <vt:lpstr>Primary and Foreign Keys</vt:lpstr>
      <vt:lpstr>Joining Tables</vt:lpstr>
      <vt:lpstr>PowerPoint Presentation</vt:lpstr>
      <vt:lpstr>PowerPoint Presentation</vt:lpstr>
      <vt:lpstr>PowerPoint Presentation</vt:lpstr>
      <vt:lpstr>JOIN Types</vt:lpstr>
      <vt:lpstr>PowerPoint Presentation</vt:lpstr>
      <vt:lpstr>Cardinality</vt:lpstr>
      <vt:lpstr>Creating Tables</vt:lpstr>
      <vt:lpstr>Common Column Types</vt:lpstr>
      <vt:lpstr>Numbers</vt:lpstr>
      <vt:lpstr>Text</vt:lpstr>
      <vt:lpstr>More Data Types</vt:lpstr>
      <vt:lpstr>Setting the Foreign Key</vt:lpstr>
      <vt:lpstr>Creating Views</vt:lpstr>
      <vt:lpstr>Statistical Functions</vt:lpstr>
      <vt:lpstr>Statistical Functions</vt:lpstr>
      <vt:lpstr>Statistical Functions</vt:lpstr>
      <vt:lpstr>Statistical Functions</vt:lpstr>
      <vt:lpstr>Calculating Rates</vt:lpstr>
      <vt:lpstr>Writing Data</vt:lpstr>
      <vt:lpstr>Additional Query Techniques</vt:lpstr>
      <vt:lpstr>Common Table Expressions (CTEs)</vt:lpstr>
      <vt:lpstr>Notes About DB Performance</vt:lpstr>
      <vt:lpstr>Wrap-Up</vt:lpstr>
      <vt:lpstr>Training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Ashley Lutz</dc:creator>
  <cp:lastModifiedBy>Crow, Brandon L.</cp:lastModifiedBy>
  <cp:revision>152</cp:revision>
  <dcterms:created xsi:type="dcterms:W3CDTF">2020-03-06T17:02:36Z</dcterms:created>
  <dcterms:modified xsi:type="dcterms:W3CDTF">2022-11-15T12:10:36Z</dcterms:modified>
</cp:coreProperties>
</file>