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77" r:id="rId4"/>
    <p:sldId id="257" r:id="rId5"/>
    <p:sldId id="259" r:id="rId6"/>
    <p:sldId id="261" r:id="rId7"/>
    <p:sldId id="276" r:id="rId8"/>
    <p:sldId id="262" r:id="rId9"/>
    <p:sldId id="263" r:id="rId10"/>
    <p:sldId id="267" r:id="rId11"/>
    <p:sldId id="264" r:id="rId12"/>
    <p:sldId id="265" r:id="rId13"/>
    <p:sldId id="266" r:id="rId14"/>
    <p:sldId id="273" r:id="rId15"/>
    <p:sldId id="274" r:id="rId16"/>
    <p:sldId id="270" r:id="rId17"/>
    <p:sldId id="272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518F8C2-6951-4806-B2AC-7C56530DA198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4381A7C-0DBC-4245-B997-B9A30E7E762C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F8C2-6951-4806-B2AC-7C56530DA198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1A7C-0DBC-4245-B997-B9A30E7E76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F8C2-6951-4806-B2AC-7C56530DA198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1A7C-0DBC-4245-B997-B9A30E7E76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F8C2-6951-4806-B2AC-7C56530DA198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1A7C-0DBC-4245-B997-B9A30E7E76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F8C2-6951-4806-B2AC-7C56530DA198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1A7C-0DBC-4245-B997-B9A30E7E76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F8C2-6951-4806-B2AC-7C56530DA198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1A7C-0DBC-4245-B997-B9A30E7E762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F8C2-6951-4806-B2AC-7C56530DA198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1A7C-0DBC-4245-B997-B9A30E7E76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F8C2-6951-4806-B2AC-7C56530DA198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1A7C-0DBC-4245-B997-B9A30E7E76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F8C2-6951-4806-B2AC-7C56530DA198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1A7C-0DBC-4245-B997-B9A30E7E76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F8C2-6951-4806-B2AC-7C56530DA198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1A7C-0DBC-4245-B997-B9A30E7E762C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F8C2-6951-4806-B2AC-7C56530DA198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1A7C-0DBC-4245-B997-B9A30E7E76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518F8C2-6951-4806-B2AC-7C56530DA198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4381A7C-0DBC-4245-B997-B9A30E7E762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rcuiteasy.com/automatic-street-light" TargetMode="External" /><Relationship Id="rId2" Type="http://schemas.openxmlformats.org/officeDocument/2006/relationships/hyperlink" Target="http://logixproject.weebly.com/uploads/4/2/3/5/42350931/automatic_street_light_control.pdf" TargetMode="Externa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916832"/>
            <a:ext cx="8676456" cy="2232248"/>
          </a:xfrm>
        </p:spPr>
        <p:txBody>
          <a:bodyPr>
            <a:noAutofit/>
          </a:bodyPr>
          <a:lstStyle/>
          <a:p>
            <a:r>
              <a:rPr lang="en-US" sz="6000" b="1" u="sng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AUTOMATIC STREET LIGHT</a:t>
            </a:r>
            <a:r>
              <a:rPr lang="en-US" sz="6000" u="sng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b="1" u="sng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CONTROL SYSTEM </a:t>
            </a:r>
            <a:endParaRPr lang="en-IN" sz="6000" b="1" u="sng" dirty="0">
              <a:solidFill>
                <a:schemeClr val="accent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4293096"/>
            <a:ext cx="5472608" cy="1656184"/>
          </a:xfrm>
          <a:noFill/>
        </p:spPr>
        <p:txBody>
          <a:bodyPr>
            <a:normAutofit/>
          </a:bodyPr>
          <a:lstStyle/>
          <a:p>
            <a:pPr algn="l"/>
            <a:endParaRPr lang="en-US" sz="2400" b="1" u="sng" dirty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u="sng" dirty="0">
              <a:latin typeface="Calibri" pitchFamily="34" charset="0"/>
              <a:cs typeface="Calibri" pitchFamily="34" charset="0"/>
            </a:endParaRPr>
          </a:p>
          <a:p>
            <a:endParaRPr lang="en-US" sz="2400" b="1" u="sng" dirty="0">
              <a:latin typeface="Calibri" pitchFamily="34" charset="0"/>
              <a:cs typeface="Calibri" pitchFamily="34" charset="0"/>
            </a:endParaRPr>
          </a:p>
          <a:p>
            <a:endParaRPr lang="en-US" sz="2400" b="1" u="sng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81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980728"/>
            <a:ext cx="4680520" cy="854968"/>
          </a:xfrm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b="1" u="sng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CONNECTED CIRCUIT</a:t>
            </a:r>
            <a:endParaRPr lang="en-IN" b="1" u="sng" dirty="0">
              <a:solidFill>
                <a:schemeClr val="accent3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864"/>
            <a:ext cx="5832648" cy="333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04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908720"/>
            <a:ext cx="6408712" cy="864096"/>
          </a:xfrm>
          <a:ln>
            <a:solidFill>
              <a:schemeClr val="bg2"/>
            </a:solidFill>
          </a:ln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HARDWARE CONNECTIONS</a:t>
            </a:r>
            <a:endParaRPr lang="en-IN" u="sng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204864"/>
            <a:ext cx="6921217" cy="384378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3rd pin connected to LED +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GND connected to LED 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through 4.7k.</a:t>
            </a:r>
          </a:p>
          <a:p>
            <a:pPr>
              <a:buFont typeface="Wingdings" pitchFamily="2" charset="2"/>
              <a:buChar char="q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+5v is connected to LDR one end</a:t>
            </a:r>
          </a:p>
          <a:p>
            <a:pPr>
              <a:buFont typeface="Wingdings" pitchFamily="2" charset="2"/>
              <a:buChar char="q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A0 pin is connected to LDR other end.</a:t>
            </a:r>
          </a:p>
          <a:p>
            <a:pPr>
              <a:buFont typeface="Wingdings" pitchFamily="2" charset="2"/>
              <a:buChar char="q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GND is connected to LDR other end with 4.7k.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34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1656184" cy="757888"/>
          </a:xfrm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endParaRPr lang="en-IN" b="1" u="sng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7416824" cy="468052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SoftwareSerial.h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6858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sensorPin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A0;                 // select the input pin for the                LDR   </a:t>
            </a:r>
          </a:p>
          <a:p>
            <a:pPr marL="68580" indent="0" algn="ctr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sensorValue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0;                  // variable to store the value  coming from the sensor</a:t>
            </a:r>
          </a:p>
          <a:p>
            <a:pPr marL="6858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led = 3; </a:t>
            </a:r>
          </a:p>
          <a:p>
            <a:pPr marL="6858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void setup() </a:t>
            </a:r>
          </a:p>
          <a:p>
            <a:pPr marL="6858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{                                                 // declare the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ledPin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as an output</a:t>
            </a:r>
          </a:p>
          <a:p>
            <a:pPr marL="6858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(led, OUTPUT); </a:t>
            </a:r>
          </a:p>
          <a:p>
            <a:pPr marL="6858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Serial.begin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(9600); </a:t>
            </a:r>
          </a:p>
          <a:p>
            <a:pPr marL="6858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6858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void loop() </a:t>
            </a:r>
          </a:p>
          <a:p>
            <a:pPr marL="6858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6858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("Welcome to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TechPonder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LDR Tutorial"); 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sensorValue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analogRead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sensorPin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24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1872208" cy="648072"/>
          </a:xfrm>
          <a:ln>
            <a:solidFill>
              <a:schemeClr val="bg2"/>
            </a:solidFill>
          </a:ln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endParaRPr lang="en-IN" b="1" u="sng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00808"/>
            <a:ext cx="6777317" cy="3508977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sensorValue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marL="68580" indent="0"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sensorValue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&lt; 100)</a:t>
            </a:r>
          </a:p>
          <a:p>
            <a:pPr marL="68580" indent="0"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68580" indent="0"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("LED light on"); </a:t>
            </a:r>
          </a:p>
          <a:p>
            <a:pPr marL="68580" indent="0"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led,HIGH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68580" indent="0"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  delay(1000);</a:t>
            </a:r>
          </a:p>
          <a:p>
            <a:pPr marL="68580" indent="0"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} </a:t>
            </a:r>
          </a:p>
          <a:p>
            <a:pPr marL="68580" indent="0"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led,LOW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marL="68580" indent="0"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delay(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sensorValue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marL="68580" indent="0"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39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2880320" cy="78296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STATISTICS</a:t>
            </a:r>
            <a:endParaRPr lang="en-IN" b="1" u="sng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514" y="2420888"/>
            <a:ext cx="3186430" cy="5040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MANNUAL OPERATION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3140968"/>
            <a:ext cx="3816424" cy="345638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fixed time of operation will be from 5 PM to 5 AM(12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hrs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power consumed 12hrs*10*50(Watt)=6Kwh.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cost of 1 kwh=Rs.5 then for 6Kwh it is Rs.30</a:t>
            </a:r>
          </a:p>
          <a:p>
            <a:pPr>
              <a:buFont typeface="Wingdings" pitchFamily="2" charset="2"/>
              <a:buChar char="q"/>
            </a:pPr>
            <a:endParaRPr lang="en-IN" sz="22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4" y="2492896"/>
            <a:ext cx="3816424" cy="45112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AUTOMATIC OPERATION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3284984"/>
            <a:ext cx="3960440" cy="26642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time of operation will get reduced from 12hrs to 9hrs.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power consumed=9hrs*10*50(Watt)=4.5kwh.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cost of 1Kwh=Rs.5,then for 4.5Kwh it is Rs.22.5</a:t>
            </a:r>
            <a:endParaRPr lang="en-I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412776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us consider a road with 10 street lights of each 50 Watt .(summer season)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25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3024336" cy="782960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STATISTICS</a:t>
            </a:r>
            <a:endParaRPr lang="en-IN" sz="3600" b="1" u="sng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132856"/>
            <a:ext cx="6993225" cy="3699773"/>
          </a:xfrm>
        </p:spPr>
        <p:txBody>
          <a:bodyPr/>
          <a:lstStyle/>
          <a:p>
            <a:pPr marL="6858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metropolitan cities , there are lakhs of street lights operating per day. So through our assumed statistics a huge difference in amount is evident (approximately lakhs per day).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205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908720"/>
            <a:ext cx="3600400" cy="829896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r>
              <a:rPr lang="en-US" sz="3600" b="1" u="sng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ADVANTAGES :</a:t>
            </a:r>
            <a:endParaRPr lang="en-IN" sz="3600" b="1" u="sng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204864"/>
            <a:ext cx="6777317" cy="350897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Energy efficient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Less cost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Economical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 manual work required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Power saving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Accidental free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Low chances of overheating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818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96752"/>
            <a:ext cx="3024336" cy="85496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u="sng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REFERENCES</a:t>
            </a:r>
            <a:endParaRPr lang="en-IN" b="1" u="sng" dirty="0">
              <a:solidFill>
                <a:schemeClr val="accent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348880"/>
            <a:ext cx="6777317" cy="3508977"/>
          </a:xfrm>
        </p:spPr>
        <p:txBody>
          <a:bodyPr/>
          <a:lstStyle/>
          <a:p>
            <a:r>
              <a:rPr lang="en-IN" b="1" dirty="0">
                <a:latin typeface="Calibri" pitchFamily="34" charset="0"/>
                <a:cs typeface="Calibri" pitchFamily="34" charset="0"/>
                <a:hlinkClick r:id="rId2"/>
              </a:rPr>
              <a:t>http://logixproject.weebly.com/uploads/4/2/3/5/42350931/automatic_street_light_control.pdf</a:t>
            </a:r>
            <a:endParaRPr lang="en-IN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IN" dirty="0">
                <a:hlinkClick r:id="rId3"/>
              </a:rPr>
              <a:t>https://www.circuiteasy.com/automatic-street-light</a:t>
            </a:r>
            <a:endParaRPr lang="en-IN" dirty="0"/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5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564904"/>
            <a:ext cx="5112568" cy="1296144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THANK YOU!!!!</a:t>
            </a:r>
            <a:endParaRPr lang="en-IN" sz="6000" b="1" dirty="0">
              <a:solidFill>
                <a:schemeClr val="accent3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980728"/>
            <a:ext cx="4104456" cy="926976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  <a:endParaRPr lang="en-IN" b="1" u="sng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348880"/>
            <a:ext cx="6777317" cy="350897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Durgeshwar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Reddy    (1602-20-735-131)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(1602-20-735-152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Sri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Chandana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(1602-20-735-165)</a:t>
            </a:r>
          </a:p>
          <a:p>
            <a:pPr marL="68580" indent="0">
              <a:buNone/>
            </a:pP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8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2952328" cy="792088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CONTENTS:</a:t>
            </a:r>
            <a:endParaRPr lang="en-IN" sz="3600" b="1" u="sng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844824"/>
            <a:ext cx="6777317" cy="410445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Components description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Circuit diagram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Hardware connections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Statistics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86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4176464" cy="79101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b="1" u="sng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7776864" cy="496843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street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lights</a:t>
            </a:r>
            <a:r>
              <a:rPr lang="en-US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</a:t>
            </a:r>
            <a:r>
              <a:rPr lang="en-US" spc="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 </a:t>
            </a:r>
            <a:r>
              <a:rPr lang="en-US" spc="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today’s</a:t>
            </a:r>
            <a:r>
              <a:rPr lang="en-US" spc="-1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2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</a:t>
            </a:r>
            <a:r>
              <a:rPr lang="en-US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3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pc="-2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safety </a:t>
            </a:r>
            <a:r>
              <a:rPr lang="en-US" spc="-44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purposes </a:t>
            </a:r>
            <a:r>
              <a:rPr lang="en-US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avoiding accidents during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night .Lighting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</a:t>
            </a:r>
            <a:r>
              <a:rPr lang="en-US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3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pc="39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10-38% </a:t>
            </a:r>
            <a:r>
              <a:rPr lang="en-US" spc="-44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total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energy </a:t>
            </a:r>
            <a:r>
              <a:rPr lang="en-US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bill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typical </a:t>
            </a:r>
            <a:r>
              <a:rPr lang="en-US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cities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worldwide.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pc="-1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Street</a:t>
            </a:r>
            <a:r>
              <a:rPr lang="en-US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</a:t>
            </a:r>
            <a:r>
              <a:rPr lang="en-US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controllers</a:t>
            </a:r>
            <a:r>
              <a:rPr lang="en-US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smarter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versions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mechanical or electronic </a:t>
            </a:r>
            <a:r>
              <a:rPr lang="en-US" spc="-44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timers</a:t>
            </a:r>
            <a:r>
              <a:rPr lang="en-US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previously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3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pc="-2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street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light </a:t>
            </a:r>
            <a:r>
              <a:rPr lang="en-US" spc="-44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ON-OFF</a:t>
            </a:r>
            <a:r>
              <a:rPr lang="en-US" spc="-4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Energy efficient technologies and designs can cut street light costs drastically.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pc="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concept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pc="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economical,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power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saving,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accidental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free </a:t>
            </a:r>
            <a:r>
              <a:rPr lang="en-US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style, </a:t>
            </a:r>
            <a:r>
              <a:rPr lang="en-US" spc="-1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reduced </a:t>
            </a:r>
            <a:r>
              <a:rPr lang="en-US" spc="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manual </a:t>
            </a:r>
            <a:r>
              <a:rPr lang="en-US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 in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people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feel</a:t>
            </a:r>
            <a:r>
              <a:rPr lang="en-US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</a:t>
            </a:r>
            <a:r>
              <a:rPr lang="en-US" spc="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walk</a:t>
            </a:r>
            <a:r>
              <a:rPr lang="en-US" spc="4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hours</a:t>
            </a:r>
            <a:r>
              <a:rPr lang="en-US" spc="-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pc="5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darkness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IN" sz="25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62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3888432" cy="85496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endParaRPr lang="en-IN" b="1" u="sng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844824"/>
            <a:ext cx="6777317" cy="4347845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Resistor - 4.7k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LDR -1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LED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Bread Board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Connecting Wires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10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2736304" cy="75788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endParaRPr lang="en-IN" b="1" u="sng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628800"/>
            <a:ext cx="4392488" cy="453650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an open-source platform used for building electronic projects.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consist of both physical programmable circuit board and a piece of software.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has 14 digital input and output pins, 6 analog inputs, USB connection ,a power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jack,and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132856"/>
            <a:ext cx="3419475" cy="256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62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5616624" cy="17727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we used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128792" cy="4680520"/>
          </a:xfrm>
          <a:ln>
            <a:solidFill>
              <a:schemeClr val="bg1"/>
            </a:solidFill>
          </a:ln>
        </p:spPr>
        <p:txBody>
          <a:bodyPr>
            <a:normAutofit fontScale="77500" lnSpcReduction="20000"/>
          </a:bodyPr>
          <a:lstStyle/>
          <a:p>
            <a:pPr marL="582930" indent="-514350">
              <a:buClrTx/>
              <a:buSzPct val="96000"/>
              <a:buFont typeface="+mj-lt"/>
              <a:buAutoNum type="arabicPeriod"/>
            </a:pPr>
            <a:r>
              <a:rPr 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 can be easily loaded into it using USB cable.</a:t>
            </a:r>
          </a:p>
          <a:p>
            <a:pPr marL="582930" indent="-514350">
              <a:buClr>
                <a:schemeClr val="tx1"/>
              </a:buClr>
              <a:buSzPct val="96000"/>
              <a:buFont typeface="+mj-lt"/>
              <a:buAutoNum type="arabicPeriod"/>
            </a:pPr>
            <a:r>
              <a:rPr 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Uses simplified version of language , </a:t>
            </a:r>
            <a:r>
              <a:rPr lang="en-US" sz="31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endParaRPr lang="en-US" sz="3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82930" indent="-514350">
              <a:buClr>
                <a:schemeClr val="tx1"/>
              </a:buClr>
              <a:buSzPct val="96000"/>
              <a:buFont typeface="+mj-lt"/>
              <a:buAutoNum type="arabicPeriod"/>
            </a:pPr>
            <a:r>
              <a:rPr 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Economical</a:t>
            </a:r>
          </a:p>
          <a:p>
            <a:pPr marL="68580" indent="0">
              <a:buNone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en-US" sz="4600" b="1" u="sng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RESISITORS</a:t>
            </a:r>
            <a:r>
              <a:rPr lang="en-US" sz="51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Resistors are passive </a:t>
            </a:r>
            <a:r>
              <a:rPr lang="en-US" sz="31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elctronic</a:t>
            </a:r>
            <a:r>
              <a:rPr 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components which limits the flow of electrons in a circuit.</a:t>
            </a:r>
          </a:p>
          <a:p>
            <a:pPr>
              <a:buFont typeface="Wingdings" pitchFamily="2" charset="2"/>
              <a:buChar char="q"/>
            </a:pPr>
            <a:endParaRPr lang="en-US" sz="3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resistors?</a:t>
            </a:r>
          </a:p>
          <a:p>
            <a:pPr marL="68580" indent="0">
              <a:buNone/>
            </a:pPr>
            <a:r>
              <a:rPr 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It is used </a:t>
            </a:r>
            <a:r>
              <a:rPr lang="en-US" sz="31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safeguard the LED from damage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31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32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6696744" cy="121500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3600" b="1" u="sng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LDR (LIGHT DEPENDENT RESISTOR)</a:t>
            </a:r>
            <a:endParaRPr lang="en-IN" sz="3600" b="1" u="sng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568" y="1988840"/>
            <a:ext cx="5040560" cy="432048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An LDR is a component that has a variable  resistance ,changes with the light intensity that falls upon it.</a:t>
            </a:r>
          </a:p>
          <a:p>
            <a:pPr marL="6858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Why we used LDR?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It automatically switches ON lights when the sunlight goes below the visible region of our eyes.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It automatically switches OFF lights when Sunlight fall on it.</a:t>
            </a:r>
          </a:p>
          <a:p>
            <a:pPr marL="525780" indent="-457200">
              <a:buFont typeface="+mj-lt"/>
              <a:buAutoNum type="arabicPeriod"/>
            </a:pPr>
            <a:endParaRPr lang="en-US" sz="3800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  <a:p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9" y="2348880"/>
            <a:ext cx="237626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17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986" y="986199"/>
            <a:ext cx="4104456" cy="78296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u="sng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CIRCUIT DIAGRAM</a:t>
            </a:r>
            <a:endParaRPr lang="en-IN" b="1" u="sng" dirty="0">
              <a:solidFill>
                <a:schemeClr val="accent3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6336704" cy="372598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412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580</TotalTime>
  <Words>570</Words>
  <Application>Microsoft Office PowerPoint</Application>
  <PresentationFormat>On-screen Show (4:3)</PresentationFormat>
  <Paragraphs>108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AUTOMATIC STREET LIGHT CONTROL SYSTEM </vt:lpstr>
      <vt:lpstr>TEAM MEMBERS</vt:lpstr>
      <vt:lpstr>CONTENTS:</vt:lpstr>
      <vt:lpstr>INTRODUCTION</vt:lpstr>
      <vt:lpstr>COMPONENTS</vt:lpstr>
      <vt:lpstr>ARDUINO</vt:lpstr>
      <vt:lpstr>Why we used arduino? </vt:lpstr>
      <vt:lpstr>LDR (LIGHT DEPENDENT RESISTOR)</vt:lpstr>
      <vt:lpstr>CIRCUIT DIAGRAM</vt:lpstr>
      <vt:lpstr>CONNECTED CIRCUIT</vt:lpstr>
      <vt:lpstr>HARDWARE CONNECTIONS</vt:lpstr>
      <vt:lpstr>CODE</vt:lpstr>
      <vt:lpstr>CODE</vt:lpstr>
      <vt:lpstr>STATISTICS</vt:lpstr>
      <vt:lpstr>STATISTICS</vt:lpstr>
      <vt:lpstr>ADVANTAGES :</vt:lpstr>
      <vt:lpstr>REFERENCES</vt:lpstr>
      <vt:lpstr>THANK YOU!!!!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 STREET LIGHT CONTROL  SYSTEM</dc:title>
  <dc:creator>Sri Harshitha</dc:creator>
  <cp:lastModifiedBy>SRI CHANDANA GALI</cp:lastModifiedBy>
  <cp:revision>29</cp:revision>
  <dcterms:created xsi:type="dcterms:W3CDTF">2022-05-10T17:30:36Z</dcterms:created>
  <dcterms:modified xsi:type="dcterms:W3CDTF">2022-07-03T13:44:05Z</dcterms:modified>
</cp:coreProperties>
</file>