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56" r:id="rId2"/>
    <p:sldId id="258" r:id="rId3"/>
    <p:sldId id="257" r:id="rId4"/>
    <p:sldId id="262" r:id="rId5"/>
    <p:sldId id="261" r:id="rId6"/>
    <p:sldId id="268" r:id="rId7"/>
    <p:sldId id="269" r:id="rId8"/>
    <p:sldId id="270" r:id="rId9"/>
    <p:sldId id="272" r:id="rId10"/>
    <p:sldId id="273" r:id="rId11"/>
    <p:sldId id="274" r:id="rId12"/>
    <p:sldId id="276" r:id="rId13"/>
    <p:sldId id="277" r:id="rId14"/>
    <p:sldId id="275" r:id="rId15"/>
    <p:sldId id="267" r:id="rId16"/>
    <p:sldId id="279" r:id="rId17"/>
    <p:sldId id="282" r:id="rId18"/>
    <p:sldId id="283" r:id="rId19"/>
    <p:sldId id="284" r:id="rId20"/>
    <p:sldId id="285" r:id="rId21"/>
    <p:sldId id="287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8A7D1-7FF5-47FE-91CF-592B7D569F27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A3C3C-F0D1-4206-A70C-4C4AF2429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40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A3C3C-F0D1-4206-A70C-4C4AF2429A3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4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A3C3C-F0D1-4206-A70C-4C4AF2429A3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01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234BA35-90C5-475C-BCA1-26FEF311BCB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0E0B48-06F7-4681-8927-3983AC1D37F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A35-90C5-475C-BCA1-26FEF311BCB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0B48-06F7-4681-8927-3983AC1D37F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A35-90C5-475C-BCA1-26FEF311BCB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F0E0B48-06F7-4681-8927-3983AC1D37F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A35-90C5-475C-BCA1-26FEF311BCB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0B48-06F7-4681-8927-3983AC1D37F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34BA35-90C5-475C-BCA1-26FEF311BCB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F0E0B48-06F7-4681-8927-3983AC1D37F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A35-90C5-475C-BCA1-26FEF311BCB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0B48-06F7-4681-8927-3983AC1D37F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A35-90C5-475C-BCA1-26FEF311BCB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0B48-06F7-4681-8927-3983AC1D37F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A35-90C5-475C-BCA1-26FEF311BCB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0B48-06F7-4681-8927-3983AC1D37F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A35-90C5-475C-BCA1-26FEF311BCB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0B48-06F7-4681-8927-3983AC1D37F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A35-90C5-475C-BCA1-26FEF311BCB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0E0B48-06F7-4681-8927-3983AC1D37F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A35-90C5-475C-BCA1-26FEF311BCB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0B48-06F7-4681-8927-3983AC1D37F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234BA35-90C5-475C-BCA1-26FEF311BCB0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8F0E0B48-06F7-4681-8927-3983AC1D37F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winsider.com/dictionary/intrusion-alarm" TargetMode="External"/><Relationship Id="rId2" Type="http://schemas.openxmlformats.org/officeDocument/2006/relationships/hyperlink" Target="https://bulldogfireandsecurity.com/how-intrusion-alarm-systems-wor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stminuteengineers.com/pir-sensor-arduino-tutorial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1556792"/>
            <a:ext cx="6984776" cy="2448272"/>
          </a:xfrm>
        </p:spPr>
        <p:txBody>
          <a:bodyPr>
            <a:noAutofit/>
          </a:bodyPr>
          <a:lstStyle/>
          <a:p>
            <a:pPr algn="l"/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PERIMETER SECURITY</a:t>
            </a:r>
            <a:b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DEVICE  USING  ARDUINO WITH  IOT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09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WHY  HC-SR501 SENSOR?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low power, low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cost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easy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power 5V – 12V 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Range adjustable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Detectable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angle of 110 degrees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Sensitivity.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sensor output goes HIGH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when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motion is detected and goes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LOW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idle (no motion detected). 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76672"/>
            <a:ext cx="8381260" cy="1054394"/>
          </a:xfrm>
        </p:spPr>
        <p:txBody>
          <a:bodyPr/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HC-SR501 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PIR sensor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92896"/>
            <a:ext cx="3448249" cy="236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6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GSM- Global System For Mobile Communication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Global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for Mobile communication (GSM) module is designed for wireless radiation monitoring through Short Messaging Service (SMS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module is able to receive serial data from radiation monitoring devices such as sensors and transmit the data as text SMS to a host 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provides two-way communication for data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transmission.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Microcontroller provides control for sending, receiving and AT command processing to GSM module.</a:t>
            </a:r>
          </a:p>
          <a:p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GSM MODULE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just"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 commands with a GSM is used to access the SMS services.</a:t>
            </a:r>
          </a:p>
          <a:p>
            <a:pPr marL="45720" indent="0" algn="just"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commonly used AT commands for SMS: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This command is used to check communication between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module and the computer.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CMGS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– This command is used to send a SMS message to a        phone number.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CMGW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– This command is used to store message in the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SIM.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ATD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– This command is used to dial or call a number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+CMGF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– This command is used to set the SMS mode. Either text or PDU mode can be selected by assigning 1 or 0 in the command. 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+CMSS-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command sends message from storage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AT COMMANDS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17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916832"/>
            <a:ext cx="3240360" cy="440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1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Arduino is a single chip microcontroller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platform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open-source) that consists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a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circuit board Arduino IDE 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Integrated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Development Environment)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is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used to write and upload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computer code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the physical board.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has 14 digital pins and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analog pins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voltage limit :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6-20 V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power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saving modes.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Arduino programming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languages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C,C++,assembly language etc.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620688"/>
            <a:ext cx="8381260" cy="1054394"/>
          </a:xfrm>
        </p:spPr>
        <p:txBody>
          <a:bodyPr/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Arduino uno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72816"/>
            <a:ext cx="2952329" cy="38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139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Constant </a:t>
            </a:r>
            <a:r>
              <a:rPr lang="en-US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Protection</a:t>
            </a:r>
            <a:r>
              <a:rPr lang="en-US" dirty="0"/>
              <a:t> –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Employing the use of security guard services on site is challenging and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expensive.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provide you with 24-hour protection against theft and break-ins at a fraction of the cost of a guard.</a:t>
            </a:r>
          </a:p>
          <a:p>
            <a:r>
              <a:rPr lang="en-US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Strong Deterrent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– When an intruder identifies that you have an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alerting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at your location, they are often inclined to move on from your property.  Even if they are unaware that a system exists on site, a siren or other auditory alarm typically drives them away.</a:t>
            </a:r>
          </a:p>
          <a:p>
            <a:r>
              <a:rPr lang="en-US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 Remotely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–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system is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designed with mobility in mind.  Using an app, you can manage, arm/disarm, and monitor your intrusion alarm system from anywhere.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381260" cy="1054394"/>
          </a:xfrm>
        </p:spPr>
        <p:txBody>
          <a:bodyPr/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4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the future, there will be very large scope, this project can be made based on Image processing in which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intruder can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detected by cameras and if it comes towards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prohibited place then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will be directly activated through wireless networks. 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Invaders can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 be detected by using wireless networks such as laser wireless sensors and by sensing this laser or sensor’s security system will be activated.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09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problem of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by  invaders has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become a major social problem in current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Thus this project carries a great social relevance as it aims to address this problem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project will help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people in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protecting their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valuables and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save them from significant financial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losses.</a:t>
            </a: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Security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 can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trust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Detection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 can depend 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61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628800"/>
            <a:ext cx="8407893" cy="5022297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IN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SoftwareSerial.h</a:t>
            </a: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45720" indent="0">
              <a:buNone/>
            </a:pPr>
            <a:r>
              <a:rPr lang="en-IN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SoftwareSerial</a:t>
            </a: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SIM900(9,10</a:t>
            </a: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45720" indent="0">
              <a:buNone/>
            </a:pP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IN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textForSMS</a:t>
            </a: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720" indent="0">
              <a:buNone/>
            </a:pPr>
            <a:r>
              <a:rPr lang="en-IN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calibrationTime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10</a:t>
            </a: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720" indent="0">
              <a:buNone/>
            </a:pPr>
            <a:r>
              <a:rPr lang="en-IN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PIC_IN = 7</a:t>
            </a: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720" indent="0">
              <a:buNone/>
            </a:pPr>
            <a:r>
              <a:rPr lang="en-IN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pir1=3</a:t>
            </a: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720" indent="0">
              <a:buNone/>
            </a:pPr>
            <a:r>
              <a:rPr lang="en-IN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pir2=5</a:t>
            </a: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720" indent="0">
              <a:buNone/>
            </a:pPr>
            <a:r>
              <a:rPr lang="en-IN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LED = 13</a:t>
            </a: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720" indent="0">
              <a:buNone/>
            </a:pPr>
            <a:r>
              <a:rPr lang="en-IN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720" indent="0">
              <a:buNone/>
            </a:pPr>
            <a:r>
              <a:rPr lang="en-IN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pirstate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=LOW</a:t>
            </a: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720" indent="0">
              <a:buNone/>
            </a:pP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setup() </a:t>
            </a:r>
            <a:endParaRPr lang="en-IN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</a:t>
            </a:r>
            <a:endParaRPr lang="en-IN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Serial.begin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(9600); </a:t>
            </a:r>
            <a:endParaRPr lang="en-IN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SIM900.begin(9600); </a:t>
            </a:r>
            <a:endParaRPr lang="en-IN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IN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pinMode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(LED,OUTPUT);   </a:t>
            </a:r>
          </a:p>
          <a:p>
            <a:pPr marL="45720" indent="0">
              <a:buNone/>
            </a:pPr>
            <a:r>
              <a:rPr lang="en-IN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pinMode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(PIC_IN, INPUT); </a:t>
            </a:r>
          </a:p>
          <a:p>
            <a:pPr marL="45720" indent="0">
              <a:buNone/>
            </a:pPr>
            <a:r>
              <a:rPr lang="en-IN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pinMode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(PIC_IN, INPUT); </a:t>
            </a:r>
          </a:p>
          <a:p>
            <a:pPr marL="45720" indent="0">
              <a:buNone/>
            </a:pP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pinMode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(pir1, INPUT);</a:t>
            </a:r>
          </a:p>
          <a:p>
            <a:pPr marL="45720" indent="0">
              <a:buNone/>
            </a:pP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pinMode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(pir2, INPUT);  </a:t>
            </a:r>
          </a:p>
          <a:p>
            <a:pPr marL="45720" indent="0">
              <a:buNone/>
            </a:pP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(LED, LOW);</a:t>
            </a:r>
          </a:p>
          <a:p>
            <a:pPr marL="45720" indent="0">
              <a:buNone/>
            </a:pP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Serial.println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("calibrating sensor ");</a:t>
            </a:r>
          </a:p>
          <a:p>
            <a:pPr marL="45720" indent="0">
              <a:buNone/>
            </a:pP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IN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 = 0; i &lt; </a:t>
            </a:r>
            <a:r>
              <a:rPr lang="en-IN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calibrationTime;i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45720" indent="0">
              <a:buNone/>
            </a:pPr>
            <a:endParaRPr lang="en-IN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endParaRPr lang="en-IN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442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772816"/>
            <a:ext cx="8407893" cy="4878281"/>
          </a:xfrm>
        </p:spPr>
        <p:txBody>
          <a:bodyPr>
            <a:normAutofit fontScale="47500" lnSpcReduction="20000"/>
          </a:bodyPr>
          <a:lstStyle/>
          <a:p>
            <a:pPr marL="45720" indent="0">
              <a:buNone/>
            </a:pP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45720" indent="0">
              <a:buNone/>
            </a:pPr>
            <a:r>
              <a:rPr lang="en-IN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Serial.print</a:t>
            </a: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(".");</a:t>
            </a:r>
          </a:p>
          <a:p>
            <a:pPr marL="45720" indent="0">
              <a:buNone/>
            </a:pP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delay(1000);</a:t>
            </a:r>
          </a:p>
          <a:p>
            <a:pPr marL="45720" indent="0">
              <a:buNone/>
            </a:pP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45720" indent="0">
              <a:buNone/>
            </a:pPr>
            <a:r>
              <a:rPr lang="en-IN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Serial.println</a:t>
            </a: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 done");</a:t>
            </a:r>
          </a:p>
          <a:p>
            <a:pPr marL="45720" indent="0">
              <a:buNone/>
            </a:pPr>
            <a:r>
              <a:rPr lang="en-IN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Serial.println</a:t>
            </a: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("SENSOR ACTIVE</a:t>
            </a:r>
            <a:r>
              <a:rPr lang="en-IN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marL="45720" indent="0">
              <a:buNone/>
            </a:pP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delay(50);</a:t>
            </a:r>
          </a:p>
          <a:p>
            <a:pPr marL="45720" indent="0">
              <a:buNone/>
            </a:pP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45720" indent="0">
              <a:buNone/>
            </a:pP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loop()</a:t>
            </a:r>
          </a:p>
          <a:p>
            <a:pPr marL="45720" indent="0">
              <a:buNone/>
            </a:pP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marL="45720" indent="0">
              <a:buNone/>
            </a:pP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digitalRead</a:t>
            </a: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(PIC_IN);  </a:t>
            </a:r>
          </a:p>
          <a:p>
            <a:pPr marL="45720" indent="0">
              <a:buNone/>
            </a:pP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vab</a:t>
            </a: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digitalRead</a:t>
            </a: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(pir1); </a:t>
            </a:r>
          </a:p>
          <a:p>
            <a:pPr marL="45720" indent="0">
              <a:buNone/>
            </a:pP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vac = </a:t>
            </a:r>
            <a:r>
              <a:rPr lang="en-IN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digitalRead</a:t>
            </a: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(pir2);  </a:t>
            </a:r>
          </a:p>
          <a:p>
            <a:pPr marL="45720" indent="0">
              <a:buNone/>
            </a:pP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if (</a:t>
            </a:r>
            <a:r>
              <a:rPr lang="en-IN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== HIGH)   </a:t>
            </a:r>
          </a:p>
          <a:p>
            <a:pPr marL="45720" indent="0">
              <a:buNone/>
            </a:pP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 </a:t>
            </a:r>
          </a:p>
          <a:p>
            <a:pPr marL="45720" indent="0">
              <a:buNone/>
            </a:pPr>
            <a:r>
              <a:rPr lang="en-IN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(LED, HIGH); </a:t>
            </a:r>
          </a:p>
          <a:p>
            <a:pPr marL="45720" indent="0">
              <a:buNone/>
            </a:pP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textForSMS</a:t>
            </a: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 "motion detected please check ";  </a:t>
            </a:r>
            <a:r>
              <a:rPr lang="en-IN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sendSMS</a:t>
            </a: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textForSMS</a:t>
            </a: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45720" indent="0">
              <a:buNone/>
            </a:pP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if(</a:t>
            </a:r>
            <a:r>
              <a:rPr lang="en-IN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pirstate</a:t>
            </a: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==LOW)</a:t>
            </a:r>
          </a:p>
          <a:p>
            <a:pPr marL="45720" indent="0">
              <a:buNone/>
            </a:pP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45720" indent="0">
              <a:buNone/>
            </a:pPr>
            <a:r>
              <a:rPr lang="en-IN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Serial.println</a:t>
            </a: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("motion detected");</a:t>
            </a:r>
          </a:p>
          <a:p>
            <a:pPr marL="45720" indent="0">
              <a:buNone/>
            </a:pPr>
            <a:r>
              <a:rPr lang="en-IN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Serial.println</a:t>
            </a: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("message sent</a:t>
            </a:r>
            <a:r>
              <a:rPr lang="en-IN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.");</a:t>
            </a:r>
          </a:p>
          <a:p>
            <a:pPr marL="45720" indent="0">
              <a:buNone/>
            </a:pPr>
            <a:r>
              <a:rPr lang="en-IN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pirstate</a:t>
            </a: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=HIGH;</a:t>
            </a:r>
          </a:p>
          <a:p>
            <a:pPr marL="45720" indent="0">
              <a:buNone/>
            </a:pP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marL="45720" indent="0">
              <a:buNone/>
            </a:pP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45720" indent="0">
              <a:buNone/>
            </a:pPr>
            <a:r>
              <a:rPr lang="en-IN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endParaRPr lang="en-I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endParaRPr lang="en-IN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16832"/>
            <a:ext cx="7239000" cy="4846320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1602-20-735-131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DURGESHWAR REDDY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1602-20-735-152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SAI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CHARAN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1602-20-735-165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SRI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CHANDANA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-243408"/>
            <a:ext cx="5472608" cy="1337173"/>
          </a:xfrm>
        </p:spPr>
        <p:txBody>
          <a:bodyPr>
            <a:normAutofit fontScale="90000"/>
          </a:bodyPr>
          <a:lstStyle/>
          <a:p>
            <a:r>
              <a:rPr lang="en-US" sz="4400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sz="4400" b="1" u="sng" dirty="0" smtClean="0">
                <a:latin typeface="Times New Roman" pitchFamily="18" charset="0"/>
                <a:cs typeface="Times New Roman" pitchFamily="18" charset="0"/>
              </a:rPr>
              <a:t>Team members:</a:t>
            </a:r>
            <a:endParaRPr lang="en-IN" sz="44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97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50289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else if (</a:t>
            </a:r>
            <a:r>
              <a:rPr lang="en-IN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vab</a:t>
            </a: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== HIGH)   </a:t>
            </a:r>
          </a:p>
          <a:p>
            <a:pPr marL="45720" indent="0">
              <a:buNone/>
            </a:pP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marL="45720" indent="0">
              <a:buNone/>
            </a:pP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(LED, HIGH); </a:t>
            </a:r>
          </a:p>
          <a:p>
            <a:pPr marL="45720" indent="0">
              <a:buNone/>
            </a:pP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textForSMS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 "motion detected please check "; </a:t>
            </a:r>
            <a:endParaRPr lang="en-IN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sendSMS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textForSMS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45720" indent="0">
              <a:buNone/>
            </a:pP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45720" indent="0">
              <a:buNone/>
            </a:pP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if(</a:t>
            </a:r>
            <a:r>
              <a:rPr lang="en-IN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pirstate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==LOW)</a:t>
            </a:r>
          </a:p>
          <a:p>
            <a:pPr marL="45720" indent="0">
              <a:buNone/>
            </a:pP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45720" indent="0">
              <a:buNone/>
            </a:pPr>
            <a:r>
              <a:rPr lang="en-IN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Serial.println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("motion detected");</a:t>
            </a:r>
          </a:p>
          <a:p>
            <a:pPr marL="45720" indent="0">
              <a:buNone/>
            </a:pPr>
            <a:r>
              <a:rPr lang="en-IN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Serial.println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("message sent."); </a:t>
            </a:r>
          </a:p>
          <a:p>
            <a:pPr marL="45720" indent="0">
              <a:buNone/>
            </a:pPr>
            <a:r>
              <a:rPr lang="en-IN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pirstate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=HIGH;</a:t>
            </a:r>
          </a:p>
          <a:p>
            <a:pPr marL="45720" indent="0">
              <a:buNone/>
            </a:pP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marL="45720" indent="0">
              <a:buNone/>
            </a:pP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}  </a:t>
            </a:r>
          </a:p>
          <a:p>
            <a:pPr marL="45720" indent="0">
              <a:buNone/>
            </a:pP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else if (vac == HIGH)</a:t>
            </a:r>
          </a:p>
          <a:p>
            <a:pPr marL="45720" indent="0">
              <a:buNone/>
            </a:pP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{  </a:t>
            </a:r>
          </a:p>
          <a:p>
            <a:pPr marL="45720" indent="0">
              <a:buNone/>
            </a:pPr>
            <a:r>
              <a:rPr lang="en-IN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(LED, HIGH); </a:t>
            </a:r>
          </a:p>
          <a:p>
            <a:pPr marL="45720" indent="0">
              <a:buNone/>
            </a:pP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textForSMS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 "motion detected please check "; </a:t>
            </a:r>
            <a:endParaRPr lang="en-IN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IN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sendSMS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textForSMS</a:t>
            </a: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45720" indent="0">
              <a:buNone/>
            </a:pP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if(</a:t>
            </a:r>
            <a:r>
              <a:rPr lang="en-IN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pirstate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==LOW){</a:t>
            </a:r>
            <a:r>
              <a:rPr lang="en-IN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Serial.println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("motion detected</a:t>
            </a: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marL="45720" indent="0">
              <a:buNone/>
            </a:pPr>
            <a:r>
              <a:rPr lang="en-IN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Serial.println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("message sent."); </a:t>
            </a:r>
            <a:endParaRPr lang="en-IN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pirstate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=HIGH;}   </a:t>
            </a:r>
            <a:endParaRPr lang="en-IN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45720" indent="0">
              <a:buNone/>
            </a:pP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IN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3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700808"/>
            <a:ext cx="8407893" cy="489654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else   </a:t>
            </a:r>
          </a:p>
          <a:p>
            <a:pPr marL="45720" indent="0">
              <a:buNone/>
            </a:pP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marL="45720" indent="0">
              <a:buNone/>
            </a:pP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(LED, LOW</a:t>
            </a: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45720" indent="0">
              <a:buNone/>
            </a:pP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if(</a:t>
            </a:r>
            <a:r>
              <a:rPr lang="en-IN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pirstate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==HIGH) </a:t>
            </a:r>
            <a:endParaRPr lang="en-IN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{</a:t>
            </a:r>
          </a:p>
          <a:p>
            <a:pPr marL="45720" indent="0">
              <a:buNone/>
            </a:pPr>
            <a:r>
              <a:rPr lang="en-IN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Serial.println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("Motion not detected</a:t>
            </a: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marL="45720" indent="0">
              <a:buNone/>
            </a:pPr>
            <a:r>
              <a:rPr lang="en-IN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pirstate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=LOW;    </a:t>
            </a:r>
            <a:endParaRPr lang="en-IN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 </a:t>
            </a:r>
            <a:endParaRPr lang="en-IN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 marL="45720" indent="0">
              <a:buNone/>
            </a:pP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45720" indent="0">
              <a:buNone/>
            </a:pP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IN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sendSMS</a:t>
            </a: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message</a:t>
            </a: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" indent="0">
              <a:buNone/>
            </a:pP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45720" indent="0">
              <a:buNone/>
            </a:pP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SIM900.print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("AT+CMGF=1\r"); </a:t>
            </a:r>
          </a:p>
          <a:p>
            <a:pPr marL="45720" indent="0">
              <a:buNone/>
            </a:pPr>
            <a:r>
              <a:rPr lang="en-IN" sz="1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messagedelay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(1000);</a:t>
            </a:r>
          </a:p>
          <a:p>
            <a:pPr marL="45720" indent="0">
              <a:buNone/>
            </a:pP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SIM900.println("AT + CMGS = \"+</a:t>
            </a: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919494576649\”);</a:t>
            </a:r>
          </a:p>
          <a:p>
            <a:pPr marL="45720" indent="0">
              <a:buNone/>
            </a:pP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delay(1000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45720" indent="0">
              <a:buNone/>
            </a:pP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SIM900.println(message);                         // message to </a:t>
            </a: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send</a:t>
            </a:r>
          </a:p>
          <a:p>
            <a:pPr marL="45720" indent="0">
              <a:buNone/>
            </a:pP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SIM900.println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((char)26);                        // End AT command with a ^Z, ASCII code 26delay(1000</a:t>
            </a: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45720" indent="0">
              <a:buNone/>
            </a:pPr>
            <a:r>
              <a:rPr lang="en-IN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SIM900.println</a:t>
            </a:r>
            <a:r>
              <a:rPr lang="en-IN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 // give module time to send SMS}</a:t>
            </a:r>
          </a:p>
          <a:p>
            <a:endParaRPr lang="en-IN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endParaRPr lang="en-IN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5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>
              <a:hlinkClick r:id="rId2"/>
            </a:endParaRPr>
          </a:p>
          <a:p>
            <a:endParaRPr lang="en-IN" dirty="0">
              <a:hlinkClick r:id="rId2"/>
            </a:endParaRPr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://bulldogfireandsecurity.com/how-intrusion-alarm-systems-work</a:t>
            </a:r>
            <a:r>
              <a:rPr lang="en-IN" dirty="0" smtClean="0">
                <a:hlinkClick r:id="rId2"/>
              </a:rPr>
              <a:t>/</a:t>
            </a:r>
            <a:endParaRPr lang="en-IN" dirty="0"/>
          </a:p>
          <a:p>
            <a:pPr marL="45720" indent="0">
              <a:buNone/>
            </a:pP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www.lawinsider.com/dictionary/intrusion-alarm</a:t>
            </a:r>
            <a:endParaRPr lang="en-IN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IN" b="1" dirty="0">
                <a:hlinkClick r:id="rId4"/>
              </a:rPr>
              <a:t>https://lastminuteengineers.com/pir-sensor-arduino-tutorial</a:t>
            </a:r>
            <a:r>
              <a:rPr lang="en-IN" b="1" dirty="0" smtClean="0">
                <a:hlinkClick r:id="rId4"/>
              </a:rPr>
              <a:t>/</a:t>
            </a:r>
            <a:endParaRPr lang="en-IN" b="1" dirty="0" smtClean="0"/>
          </a:p>
          <a:p>
            <a:pPr marL="45720" indent="0">
              <a:buNone/>
            </a:pPr>
            <a:endParaRPr lang="en-IN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33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2852936"/>
            <a:ext cx="5832648" cy="151216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6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YOU!</a:t>
            </a:r>
            <a:endParaRPr lang="en-IN" sz="6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5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Components Description</a:t>
            </a:r>
          </a:p>
          <a:p>
            <a:r>
              <a:rPr lang="en-US" dirty="0" smtClean="0"/>
              <a:t>Code</a:t>
            </a:r>
          </a:p>
          <a:p>
            <a:r>
              <a:rPr lang="en-US" dirty="0" smtClean="0"/>
              <a:t>Advantages</a:t>
            </a:r>
          </a:p>
          <a:p>
            <a:r>
              <a:rPr lang="en-US" dirty="0" smtClean="0"/>
              <a:t>Future Scope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lang="en-US" sz="4000" b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IN" sz="4000" b="1" u="sng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20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Perimeter Security Device( PSD) function is to detect intruders and send notifications in the case of a security event.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Through this system an intruder can be detected when, attempting to enter a secured area, and an audible or visual alarm is activated on site while simultaneously sending an alert to device using IOT.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main purpose of this is to protect from burglary, vandalism, property damage, and, of course, the security of the individuals inside the building.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IOT(Internet of Things) is a physical object whose main purpose is connecting and exchanging data with other devices and systems over the internet.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PIR sensors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GSM module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Arduino uno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Breadboard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Connecting wires</a:t>
            </a:r>
          </a:p>
          <a:p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COMPONENTS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63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objects, including the human body, at temperatures above absolute zero (0 Kelvin / -273.15 °C) emit heat energy in the form of infrared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radiation.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PIR sensor is specifically designed to detect such levels of infrared radiation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PIR sensor consists of two main parts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pyro electric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sensor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Fresnel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lens 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PIR SENSORS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21088"/>
            <a:ext cx="50673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5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b="1" u="sng" dirty="0" err="1" smtClean="0">
                <a:latin typeface="Times New Roman" pitchFamily="18" charset="0"/>
                <a:cs typeface="Times New Roman" pitchFamily="18" charset="0"/>
              </a:rPr>
              <a:t>Pyroelectric</a:t>
            </a: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 Sensor:</a:t>
            </a:r>
            <a:endParaRPr lang="en-IN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pyro electric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sensor consists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two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rectangular slots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allows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infrared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radiation to pass through. 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separate infrared sensor electrodes,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responsible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producing the positive output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negative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output.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HOW DO PIR SENSOR WORK?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01008"/>
            <a:ext cx="5712447" cy="237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8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NO INTRUDER, around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sensor, both slots detect the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amount of infrared radiation, resulting in a zero output signal.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an INTRUDER PASSES by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it first intercepts half of the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sensor.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reading this change in voltage, motion is detected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8" name="PIR-Sensor-Working-Animation-Differential-Output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3568" y="3524169"/>
            <a:ext cx="7927473" cy="26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6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FRESNEL LENS: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used to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increase the range and field of view of the PIR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sensor.</a:t>
            </a:r>
          </a:p>
          <a:p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3068960"/>
            <a:ext cx="59721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62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319</TotalTime>
  <Words>954</Words>
  <Application>Microsoft Office PowerPoint</Application>
  <PresentationFormat>On-screen Show (4:3)</PresentationFormat>
  <Paragraphs>193</Paragraphs>
  <Slides>23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Grid</vt:lpstr>
      <vt:lpstr>PERIMETER SECURITY DEVICE  USING  ARDUINO WITH  IOT</vt:lpstr>
      <vt:lpstr>: Team members:</vt:lpstr>
      <vt:lpstr>CONTENTS:</vt:lpstr>
      <vt:lpstr>INTRODUCTION:</vt:lpstr>
      <vt:lpstr>COMPONENTS</vt:lpstr>
      <vt:lpstr>PIR SENSORS</vt:lpstr>
      <vt:lpstr>HOW DO PIR SENSOR WORK?</vt:lpstr>
      <vt:lpstr>PowerPoint Presentation</vt:lpstr>
      <vt:lpstr>PowerPoint Presentation</vt:lpstr>
      <vt:lpstr>HC-SR501 PIR sensor </vt:lpstr>
      <vt:lpstr>GSM MODULE</vt:lpstr>
      <vt:lpstr>AT COMMANDS</vt:lpstr>
      <vt:lpstr>PowerPoint Presentation</vt:lpstr>
      <vt:lpstr>Arduino uno </vt:lpstr>
      <vt:lpstr>ADVANTAGES </vt:lpstr>
      <vt:lpstr>FUTURE SCOPE</vt:lpstr>
      <vt:lpstr>CONCLUSION</vt:lpstr>
      <vt:lpstr>CODE 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PERIMETER SECURITY DEVICE USING ARDUINO WITH IOT</dc:title>
  <dc:creator>Sri Harshitha</dc:creator>
  <cp:lastModifiedBy>Sri Harshitha</cp:lastModifiedBy>
  <cp:revision>29</cp:revision>
  <dcterms:created xsi:type="dcterms:W3CDTF">2022-10-28T13:22:14Z</dcterms:created>
  <dcterms:modified xsi:type="dcterms:W3CDTF">2022-10-28T18:43:06Z</dcterms:modified>
</cp:coreProperties>
</file>