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79" r:id="rId4"/>
    <p:sldId id="280" r:id="rId5"/>
    <p:sldId id="281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70" r:id="rId15"/>
    <p:sldId id="273" r:id="rId16"/>
    <p:sldId id="274" r:id="rId17"/>
    <p:sldId id="275" r:id="rId18"/>
    <p:sldId id="276" r:id="rId19"/>
    <p:sldId id="277" r:id="rId20"/>
    <p:sldId id="282" r:id="rId21"/>
    <p:sldId id="283" r:id="rId22"/>
    <p:sldId id="284" r:id="rId23"/>
    <p:sldId id="285" r:id="rId24"/>
    <p:sldId id="286" r:id="rId25"/>
    <p:sldId id="287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3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8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63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2325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93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000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97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16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9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3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0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8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9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6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3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9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8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8719" y="1868170"/>
            <a:ext cx="6771005" cy="1769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7160" algn="ctr">
              <a:lnSpc>
                <a:spcPts val="4635"/>
              </a:lnSpc>
              <a:spcBef>
                <a:spcPts val="100"/>
              </a:spcBef>
            </a:pPr>
            <a:r>
              <a:rPr sz="4000" spc="-10" dirty="0">
                <a:solidFill>
                  <a:srgbClr val="B6E6FF"/>
                </a:solidFill>
                <a:latin typeface="Arial"/>
                <a:cs typeface="Arial"/>
              </a:rPr>
              <a:t>C++</a:t>
            </a:r>
            <a:r>
              <a:rPr sz="4000" spc="-75" dirty="0">
                <a:solidFill>
                  <a:srgbClr val="B6E6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B6E6FF"/>
                </a:solidFill>
                <a:latin typeface="Arial"/>
                <a:cs typeface="Arial"/>
              </a:rPr>
              <a:t>Classes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ts val="4465"/>
              </a:lnSpc>
            </a:pPr>
            <a:r>
              <a:rPr sz="4000" dirty="0">
                <a:solidFill>
                  <a:srgbClr val="B6E6FF"/>
                </a:solidFill>
                <a:latin typeface="Arial"/>
                <a:cs typeface="Arial"/>
              </a:rPr>
              <a:t>&amp;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ts val="4630"/>
              </a:lnSpc>
            </a:pPr>
            <a:r>
              <a:rPr sz="4000" spc="-5" dirty="0">
                <a:solidFill>
                  <a:srgbClr val="B6E6FF"/>
                </a:solidFill>
                <a:latin typeface="Arial"/>
                <a:cs typeface="Arial"/>
              </a:rPr>
              <a:t>Object Oriented</a:t>
            </a:r>
            <a:r>
              <a:rPr sz="4000" spc="-20" dirty="0">
                <a:solidFill>
                  <a:srgbClr val="B6E6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B6E6FF"/>
                </a:solidFill>
                <a:latin typeface="Arial"/>
                <a:cs typeface="Arial"/>
              </a:rPr>
              <a:t>Programming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1230" y="513079"/>
            <a:ext cx="7208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81555" algn="l"/>
                <a:tab pos="3058795" algn="l"/>
              </a:tabLst>
            </a:pPr>
            <a:r>
              <a:rPr spc="-5" dirty="0"/>
              <a:t>Creating	</a:t>
            </a:r>
            <a:r>
              <a:rPr dirty="0"/>
              <a:t>an	object</a:t>
            </a:r>
            <a:r>
              <a:rPr spc="-3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8459" y="1676400"/>
            <a:ext cx="8213725" cy="395097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54965" marR="67310" indent="-342900">
              <a:lnSpc>
                <a:spcPct val="83500"/>
              </a:lnSpc>
              <a:spcBef>
                <a:spcPts val="655"/>
              </a:spcBef>
              <a:buClr>
                <a:srgbClr val="FFCC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Declaring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a variable of a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type creates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800" spc="10" dirty="0">
                <a:solidFill>
                  <a:srgbClr val="ED931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ED931B"/>
                </a:solidFill>
                <a:latin typeface="Arial"/>
                <a:cs typeface="Arial"/>
              </a:rPr>
              <a:t>object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can have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variables of the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2800" spc="-7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type (class).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30"/>
              </a:spcBef>
              <a:buFont typeface="Arial"/>
              <a:buChar char="–"/>
              <a:tabLst>
                <a:tab pos="755650" algn="l"/>
              </a:tabLst>
            </a:pP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Instantiation</a:t>
            </a:r>
            <a:endParaRPr sz="2400" dirty="0">
              <a:latin typeface="Arial"/>
              <a:cs typeface="Arial"/>
            </a:endParaRPr>
          </a:p>
          <a:p>
            <a:pPr marL="354965" marR="5080" indent="-342900">
              <a:lnSpc>
                <a:spcPct val="83500"/>
              </a:lnSpc>
              <a:spcBef>
                <a:spcPts val="690"/>
              </a:spcBef>
              <a:buClr>
                <a:srgbClr val="FFCC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Once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object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of a certain class is instantiated, a </a:t>
            </a:r>
            <a:r>
              <a:rPr sz="2800" spc="-7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memory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location is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created for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to store its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members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and code</a:t>
            </a:r>
            <a:endParaRPr sz="2800" dirty="0">
              <a:latin typeface="Arial"/>
              <a:cs typeface="Arial"/>
            </a:endParaRPr>
          </a:p>
          <a:p>
            <a:pPr marL="354965" marR="601345" indent="-342900">
              <a:lnSpc>
                <a:spcPts val="2800"/>
              </a:lnSpc>
              <a:spcBef>
                <a:spcPts val="710"/>
              </a:spcBef>
              <a:buClr>
                <a:srgbClr val="FFCC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can instantiate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objects from a class </a:t>
            </a:r>
            <a:r>
              <a:rPr sz="2800" spc="-7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type.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50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Ex)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Circle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c;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Circle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*c;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1900" y="513079"/>
            <a:ext cx="66490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Special</a:t>
            </a:r>
            <a:r>
              <a:rPr spc="-15" dirty="0"/>
              <a:t> </a:t>
            </a:r>
            <a:r>
              <a:rPr dirty="0"/>
              <a:t>Member</a:t>
            </a:r>
            <a:r>
              <a:rPr spc="-1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8459" y="1672590"/>
            <a:ext cx="6392545" cy="392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Constructor: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60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member</a:t>
            </a:r>
            <a:endParaRPr sz="2800">
              <a:latin typeface="Arial"/>
              <a:cs typeface="Arial"/>
            </a:endParaRPr>
          </a:p>
          <a:p>
            <a:pPr marL="755650" marR="5080" lvl="1" indent="-285750">
              <a:lnSpc>
                <a:spcPts val="2800"/>
              </a:lnSpc>
              <a:spcBef>
                <a:spcPts val="710"/>
              </a:spcBef>
              <a:buChar char="–"/>
              <a:tabLst>
                <a:tab pos="755650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called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 new object is created </a:t>
            </a:r>
            <a:r>
              <a:rPr sz="2800" spc="-7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(instantiated).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50"/>
              </a:spcBef>
              <a:buChar char="–"/>
              <a:tabLst>
                <a:tab pos="755650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Initialize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members.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40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as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40"/>
              </a:spcBef>
              <a:buChar char="–"/>
              <a:tabLst>
                <a:tab pos="755650" algn="l"/>
              </a:tabLst>
            </a:pP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50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Several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constructors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130"/>
              </a:spcBef>
              <a:buClr>
                <a:srgbClr val="FFCC00"/>
              </a:buClr>
              <a:buFont typeface="Wingdings"/>
              <a:buChar char=""/>
              <a:tabLst>
                <a:tab pos="11557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overloading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1900" y="513079"/>
            <a:ext cx="66490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Special</a:t>
            </a:r>
            <a:r>
              <a:rPr spc="-15" dirty="0"/>
              <a:t> </a:t>
            </a:r>
            <a:r>
              <a:rPr dirty="0"/>
              <a:t>Member</a:t>
            </a:r>
            <a:r>
              <a:rPr spc="-15" dirty="0"/>
              <a:t> </a:t>
            </a:r>
            <a:r>
              <a:rPr spc="-5" dirty="0"/>
              <a:t>Functions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85837" y="2304097"/>
            <a:ext cx="4429125" cy="3395345"/>
            <a:chOff x="985837" y="2304097"/>
            <a:chExt cx="4429125" cy="3395345"/>
          </a:xfrm>
        </p:grpSpPr>
        <p:sp>
          <p:nvSpPr>
            <p:cNvPr id="4" name="object 4"/>
            <p:cNvSpPr/>
            <p:nvPr/>
          </p:nvSpPr>
          <p:spPr>
            <a:xfrm>
              <a:off x="990600" y="2308860"/>
              <a:ext cx="4419600" cy="3385820"/>
            </a:xfrm>
            <a:custGeom>
              <a:avLst/>
              <a:gdLst/>
              <a:ahLst/>
              <a:cxnLst/>
              <a:rect l="l" t="t" r="r" b="b"/>
              <a:pathLst>
                <a:path w="4419600" h="3385820">
                  <a:moveTo>
                    <a:pt x="4419600" y="0"/>
                  </a:moveTo>
                  <a:lnTo>
                    <a:pt x="0" y="0"/>
                  </a:lnTo>
                  <a:lnTo>
                    <a:pt x="0" y="3385820"/>
                  </a:lnTo>
                  <a:lnTo>
                    <a:pt x="2209800" y="3385820"/>
                  </a:lnTo>
                  <a:lnTo>
                    <a:pt x="4419600" y="3385820"/>
                  </a:lnTo>
                  <a:lnTo>
                    <a:pt x="4419600" y="0"/>
                  </a:lnTo>
                  <a:close/>
                </a:path>
              </a:pathLst>
            </a:custGeom>
            <a:solidFill>
              <a:srgbClr val="009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0600" y="2308860"/>
              <a:ext cx="4419600" cy="3385820"/>
            </a:xfrm>
            <a:custGeom>
              <a:avLst/>
              <a:gdLst/>
              <a:ahLst/>
              <a:cxnLst/>
              <a:rect l="l" t="t" r="r" b="b"/>
              <a:pathLst>
                <a:path w="4419600" h="3385820">
                  <a:moveTo>
                    <a:pt x="2209800" y="3385820"/>
                  </a:moveTo>
                  <a:lnTo>
                    <a:pt x="0" y="3385820"/>
                  </a:lnTo>
                  <a:lnTo>
                    <a:pt x="0" y="0"/>
                  </a:lnTo>
                  <a:lnTo>
                    <a:pt x="4419600" y="0"/>
                  </a:lnTo>
                  <a:lnTo>
                    <a:pt x="4419600" y="3385820"/>
                  </a:lnTo>
                  <a:lnTo>
                    <a:pt x="2209800" y="338582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8069" y="2343150"/>
            <a:ext cx="370268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Circle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33274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private:</a:t>
            </a:r>
            <a:endParaRPr sz="1800" dirty="0">
              <a:latin typeface="Arial"/>
              <a:cs typeface="Arial"/>
            </a:endParaRPr>
          </a:p>
          <a:p>
            <a:pPr marL="332740" marR="1336675" indent="59436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double radius; </a:t>
            </a:r>
            <a:r>
              <a:rPr sz="1800" spc="-4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public:</a:t>
            </a:r>
            <a:endParaRPr sz="1800" dirty="0">
              <a:latin typeface="Arial"/>
              <a:cs typeface="Arial"/>
            </a:endParaRPr>
          </a:p>
          <a:p>
            <a:pPr marL="927100" marR="158877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Circle();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Circle(int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r);</a:t>
            </a:r>
            <a:endParaRPr sz="1800" dirty="0">
              <a:latin typeface="Arial"/>
              <a:cs typeface="Arial"/>
            </a:endParaRPr>
          </a:p>
          <a:p>
            <a:pPr marL="927100" marR="168910" indent="635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void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setRadius(double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r); </a:t>
            </a:r>
            <a:r>
              <a:rPr sz="1800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double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getDiameter();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double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getArea();</a:t>
            </a:r>
            <a:endParaRPr sz="18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double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getCircumference();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};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8130" y="2956559"/>
            <a:ext cx="3125470" cy="1238250"/>
          </a:xfrm>
          <a:custGeom>
            <a:avLst/>
            <a:gdLst/>
            <a:ahLst/>
            <a:cxnLst/>
            <a:rect l="l" t="t" r="r" b="b"/>
            <a:pathLst>
              <a:path w="3125470" h="1238250">
                <a:moveTo>
                  <a:pt x="3125470" y="548640"/>
                </a:moveTo>
                <a:lnTo>
                  <a:pt x="3042920" y="530860"/>
                </a:lnTo>
                <a:lnTo>
                  <a:pt x="3051251" y="562533"/>
                </a:lnTo>
                <a:lnTo>
                  <a:pt x="457187" y="1229360"/>
                </a:lnTo>
                <a:lnTo>
                  <a:pt x="459740" y="1238250"/>
                </a:lnTo>
                <a:lnTo>
                  <a:pt x="3053600" y="571474"/>
                </a:lnTo>
                <a:lnTo>
                  <a:pt x="3061970" y="603250"/>
                </a:lnTo>
                <a:lnTo>
                  <a:pt x="3125470" y="548640"/>
                </a:lnTo>
                <a:close/>
              </a:path>
              <a:path w="3125470" h="1238250">
                <a:moveTo>
                  <a:pt x="3125470" y="15240"/>
                </a:moveTo>
                <a:lnTo>
                  <a:pt x="3042920" y="0"/>
                </a:lnTo>
                <a:lnTo>
                  <a:pt x="3051899" y="32016"/>
                </a:lnTo>
                <a:lnTo>
                  <a:pt x="0" y="925830"/>
                </a:lnTo>
                <a:lnTo>
                  <a:pt x="2540" y="933450"/>
                </a:lnTo>
                <a:lnTo>
                  <a:pt x="3054400" y="40906"/>
                </a:lnTo>
                <a:lnTo>
                  <a:pt x="3063240" y="72390"/>
                </a:lnTo>
                <a:lnTo>
                  <a:pt x="3125470" y="15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97270" y="2471420"/>
            <a:ext cx="1991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Constructor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1800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argument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7270" y="3385820"/>
            <a:ext cx="2118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Constructor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1800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argument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6950" y="513079"/>
            <a:ext cx="71189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Implementing</a:t>
            </a:r>
            <a:r>
              <a:rPr spc="5" dirty="0"/>
              <a:t> </a:t>
            </a:r>
            <a:r>
              <a:rPr dirty="0"/>
              <a:t>class</a:t>
            </a:r>
            <a:r>
              <a:rPr spc="5" dirty="0"/>
              <a:t> </a:t>
            </a:r>
            <a:r>
              <a:rPr spc="-5" dirty="0"/>
              <a:t>methods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05560" y="5209540"/>
            <a:ext cx="1535430" cy="29209"/>
            <a:chOff x="1305560" y="5209540"/>
            <a:chExt cx="1535430" cy="29209"/>
          </a:xfrm>
        </p:grpSpPr>
        <p:sp>
          <p:nvSpPr>
            <p:cNvPr id="4" name="object 4"/>
            <p:cNvSpPr/>
            <p:nvPr/>
          </p:nvSpPr>
          <p:spPr>
            <a:xfrm>
              <a:off x="1316990" y="5229860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0" y="0"/>
                  </a:moveTo>
                  <a:lnTo>
                    <a:pt x="1524000" y="0"/>
                  </a:lnTo>
                </a:path>
              </a:pathLst>
            </a:custGeom>
            <a:ln w="17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5560" y="5218430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0" y="0"/>
                  </a:moveTo>
                  <a:lnTo>
                    <a:pt x="1524000" y="0"/>
                  </a:lnTo>
                </a:path>
              </a:pathLst>
            </a:custGeom>
            <a:ln w="1778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981960" y="5209540"/>
            <a:ext cx="1383030" cy="29209"/>
            <a:chOff x="2981960" y="5209540"/>
            <a:chExt cx="1383030" cy="29209"/>
          </a:xfrm>
        </p:grpSpPr>
        <p:sp>
          <p:nvSpPr>
            <p:cNvPr id="7" name="object 7"/>
            <p:cNvSpPr/>
            <p:nvPr/>
          </p:nvSpPr>
          <p:spPr>
            <a:xfrm>
              <a:off x="2993390" y="5220970"/>
              <a:ext cx="1371600" cy="17780"/>
            </a:xfrm>
            <a:custGeom>
              <a:avLst/>
              <a:gdLst/>
              <a:ahLst/>
              <a:cxnLst/>
              <a:rect l="l" t="t" r="r" b="b"/>
              <a:pathLst>
                <a:path w="1371600" h="17779">
                  <a:moveTo>
                    <a:pt x="0" y="17779"/>
                  </a:moveTo>
                  <a:lnTo>
                    <a:pt x="1371600" y="17779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177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81960" y="5209540"/>
              <a:ext cx="1371600" cy="17780"/>
            </a:xfrm>
            <a:custGeom>
              <a:avLst/>
              <a:gdLst/>
              <a:ahLst/>
              <a:cxnLst/>
              <a:rect l="l" t="t" r="r" b="b"/>
              <a:pathLst>
                <a:path w="1371600" h="17779">
                  <a:moveTo>
                    <a:pt x="0" y="17780"/>
                  </a:moveTo>
                  <a:lnTo>
                    <a:pt x="1371600" y="17780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177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658359" y="5209540"/>
            <a:ext cx="2754630" cy="29209"/>
            <a:chOff x="4658359" y="5209540"/>
            <a:chExt cx="2754630" cy="29209"/>
          </a:xfrm>
        </p:grpSpPr>
        <p:sp>
          <p:nvSpPr>
            <p:cNvPr id="10" name="object 10"/>
            <p:cNvSpPr/>
            <p:nvPr/>
          </p:nvSpPr>
          <p:spPr>
            <a:xfrm>
              <a:off x="4669789" y="5229860"/>
              <a:ext cx="2743200" cy="0"/>
            </a:xfrm>
            <a:custGeom>
              <a:avLst/>
              <a:gdLst/>
              <a:ahLst/>
              <a:cxnLst/>
              <a:rect l="l" t="t" r="r" b="b"/>
              <a:pathLst>
                <a:path w="2743200">
                  <a:moveTo>
                    <a:pt x="0" y="0"/>
                  </a:moveTo>
                  <a:lnTo>
                    <a:pt x="2743200" y="0"/>
                  </a:lnTo>
                </a:path>
              </a:pathLst>
            </a:custGeom>
            <a:ln w="17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58359" y="5218430"/>
              <a:ext cx="2743200" cy="0"/>
            </a:xfrm>
            <a:custGeom>
              <a:avLst/>
              <a:gdLst/>
              <a:ahLst/>
              <a:cxnLst/>
              <a:rect l="l" t="t" r="r" b="b"/>
              <a:pathLst>
                <a:path w="2743200">
                  <a:moveTo>
                    <a:pt x="0" y="0"/>
                  </a:moveTo>
                  <a:lnTo>
                    <a:pt x="2743200" y="0"/>
                  </a:lnTo>
                </a:path>
              </a:pathLst>
            </a:custGeom>
            <a:ln w="1778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78459" y="1676400"/>
            <a:ext cx="8039100" cy="549214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622300" marR="5080" indent="-609600">
              <a:lnSpc>
                <a:spcPct val="74400"/>
              </a:lnSpc>
              <a:spcBef>
                <a:spcPts val="960"/>
              </a:spcBef>
              <a:buClr>
                <a:srgbClr val="FFCC00"/>
              </a:buClr>
              <a:buFont typeface="Wingdings"/>
              <a:buChar char=""/>
              <a:tabLst>
                <a:tab pos="621665" algn="l"/>
                <a:tab pos="622300" algn="l"/>
              </a:tabLst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3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implementation:</a:t>
            </a:r>
            <a:r>
              <a:rPr sz="3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writing</a:t>
            </a:r>
            <a:r>
              <a:rPr sz="3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3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class </a:t>
            </a:r>
            <a:r>
              <a:rPr sz="3600" spc="-7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methods.</a:t>
            </a:r>
            <a:endParaRPr sz="3600" dirty="0">
              <a:latin typeface="Arial"/>
              <a:cs typeface="Arial"/>
            </a:endParaRPr>
          </a:p>
          <a:p>
            <a:pPr marL="622300" indent="-609600">
              <a:lnSpc>
                <a:spcPts val="3120"/>
              </a:lnSpc>
              <a:buClr>
                <a:srgbClr val="FFCC00"/>
              </a:buClr>
              <a:buFont typeface="Wingdings"/>
              <a:buChar char=""/>
              <a:tabLst>
                <a:tab pos="621665" algn="l"/>
                <a:tab pos="622300" algn="l"/>
              </a:tabLst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two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ways:</a:t>
            </a:r>
            <a:endParaRPr sz="3600" dirty="0">
              <a:latin typeface="Arial"/>
              <a:cs typeface="Arial"/>
            </a:endParaRPr>
          </a:p>
          <a:p>
            <a:pPr marL="1003300" lvl="1" indent="-533400">
              <a:lnSpc>
                <a:spcPts val="2775"/>
              </a:lnSpc>
              <a:buChar char="–"/>
              <a:tabLst>
                <a:tab pos="1002665" algn="l"/>
                <a:tab pos="10033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Member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outside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endParaRPr sz="3200" dirty="0">
              <a:latin typeface="Arial"/>
              <a:cs typeface="Arial"/>
            </a:endParaRPr>
          </a:p>
          <a:p>
            <a:pPr marL="1384300" lvl="2" indent="-457200">
              <a:lnSpc>
                <a:spcPts val="2480"/>
              </a:lnSpc>
              <a:buClr>
                <a:srgbClr val="FFCC00"/>
              </a:buClr>
              <a:buFont typeface="Wingdings"/>
              <a:buChar char=""/>
              <a:tabLst>
                <a:tab pos="1383665" algn="l"/>
                <a:tab pos="1384300" algn="l"/>
              </a:tabLst>
            </a:pPr>
            <a:r>
              <a:rPr sz="3600" spc="-7" baseline="264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3600" spc="-15" baseline="26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7" baseline="2645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3600" spc="7" baseline="26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aseline="2645" dirty="0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r>
              <a:rPr sz="3600" spc="-15" baseline="26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7" baseline="2645" dirty="0">
                <a:solidFill>
                  <a:srgbClr val="FFFFFF"/>
                </a:solidFill>
                <a:latin typeface="Arial"/>
                <a:cs typeface="Arial"/>
              </a:rPr>
              <a:t>resolution operator</a:t>
            </a:r>
            <a:r>
              <a:rPr sz="3600" baseline="26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7" baseline="264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600" b="1" spc="-7" baseline="2645" dirty="0">
                <a:solidFill>
                  <a:srgbClr val="FFFFFF"/>
                </a:solidFill>
                <a:latin typeface="Courier New"/>
                <a:cs typeface="Courier New"/>
              </a:rPr>
              <a:t>::</a:t>
            </a:r>
            <a:r>
              <a:rPr sz="3600" spc="-7" baseline="264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600" baseline="2645" dirty="0">
              <a:latin typeface="Arial"/>
              <a:cs typeface="Arial"/>
            </a:endParaRPr>
          </a:p>
          <a:p>
            <a:pPr marL="1384300" lvl="2" indent="-457200">
              <a:lnSpc>
                <a:spcPts val="2335"/>
              </a:lnSpc>
              <a:buClr>
                <a:srgbClr val="FFCC00"/>
              </a:buClr>
              <a:buFont typeface="Wingdings"/>
              <a:buChar char=""/>
              <a:tabLst>
                <a:tab pos="1383665" algn="l"/>
                <a:tab pos="1384300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“Ties”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member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name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2800" dirty="0">
              <a:latin typeface="Arial"/>
              <a:cs typeface="Arial"/>
            </a:endParaRPr>
          </a:p>
          <a:p>
            <a:pPr marL="1384300" lvl="2" indent="-457200">
              <a:lnSpc>
                <a:spcPts val="2280"/>
              </a:lnSpc>
              <a:buClr>
                <a:srgbClr val="FFCC00"/>
              </a:buClr>
              <a:buFont typeface="Wingdings"/>
              <a:buChar char=""/>
              <a:tabLst>
                <a:tab pos="1383665" algn="l"/>
                <a:tab pos="1384300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Uniquely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identify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particular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endParaRPr sz="2800" dirty="0">
              <a:latin typeface="Arial"/>
              <a:cs typeface="Arial"/>
            </a:endParaRPr>
          </a:p>
          <a:p>
            <a:pPr marL="1384300" marR="347980" lvl="2" indent="-457200">
              <a:lnSpc>
                <a:spcPct val="74200"/>
              </a:lnSpc>
              <a:spcBef>
                <a:spcPts val="560"/>
              </a:spcBef>
              <a:buClr>
                <a:srgbClr val="FFCC00"/>
              </a:buClr>
              <a:buFont typeface="Wingdings"/>
              <a:buChar char=""/>
              <a:tabLst>
                <a:tab pos="1383665" algn="l"/>
                <a:tab pos="13843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classes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have member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functions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with same </a:t>
            </a:r>
            <a:r>
              <a:rPr sz="2800" spc="-5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2800" dirty="0">
              <a:latin typeface="Arial"/>
              <a:cs typeface="Arial"/>
            </a:endParaRPr>
          </a:p>
          <a:p>
            <a:pPr marL="1003300" lvl="1" indent="-533400">
              <a:lnSpc>
                <a:spcPts val="2710"/>
              </a:lnSpc>
              <a:buChar char="–"/>
              <a:tabLst>
                <a:tab pos="1002665" algn="l"/>
                <a:tab pos="10033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defining member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3200" dirty="0">
              <a:latin typeface="Arial"/>
              <a:cs typeface="Arial"/>
            </a:endParaRPr>
          </a:p>
          <a:p>
            <a:pPr marL="927100">
              <a:lnSpc>
                <a:spcPts val="2230"/>
              </a:lnSpc>
            </a:pPr>
            <a:r>
              <a:rPr sz="2800" b="1" i="1" spc="-5" dirty="0">
                <a:solidFill>
                  <a:srgbClr val="FFFFFF"/>
                </a:solidFill>
                <a:latin typeface="Courier New"/>
                <a:cs typeface="Courier New"/>
              </a:rPr>
              <a:t>ReturnType</a:t>
            </a:r>
            <a:r>
              <a:rPr sz="2800" b="1" i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b="1" i="1" spc="-5" dirty="0">
                <a:solidFill>
                  <a:srgbClr val="FFFFFF"/>
                </a:solidFill>
                <a:latin typeface="Courier New"/>
                <a:cs typeface="Courier New"/>
              </a:rPr>
              <a:t>ClassName::MemberFunctionName(</a:t>
            </a:r>
            <a:r>
              <a:rPr sz="2800" b="1" i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b="1" i="1" spc="-5" dirty="0">
                <a:solidFill>
                  <a:srgbClr val="FFFFFF"/>
                </a:solidFill>
                <a:latin typeface="Courier New"/>
                <a:cs typeface="Courier New"/>
              </a:rPr>
              <a:t>){</a:t>
            </a:r>
            <a:endParaRPr sz="2800" dirty="0">
              <a:latin typeface="Courier New"/>
              <a:cs typeface="Courier New"/>
            </a:endParaRPr>
          </a:p>
          <a:p>
            <a:pPr marL="1384300">
              <a:lnSpc>
                <a:spcPts val="2315"/>
              </a:lnSpc>
            </a:pPr>
            <a:r>
              <a:rPr sz="2800" b="1" i="1" dirty="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2800" dirty="0">
              <a:latin typeface="Courier New"/>
              <a:cs typeface="Courier New"/>
            </a:endParaRPr>
          </a:p>
          <a:p>
            <a:pPr marL="927100">
              <a:lnSpc>
                <a:spcPts val="2355"/>
              </a:lnSpc>
            </a:pPr>
            <a:r>
              <a:rPr sz="2800" b="1" i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5869" y="513079"/>
            <a:ext cx="6621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9705" algn="l"/>
              </a:tabLst>
            </a:pPr>
            <a:r>
              <a:rPr dirty="0"/>
              <a:t>Accessing	Class</a:t>
            </a:r>
            <a:r>
              <a:rPr spc="-50" dirty="0"/>
              <a:t> </a:t>
            </a:r>
            <a:r>
              <a:rPr spc="-5" dirty="0"/>
              <a:t>Members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8459" y="1602921"/>
            <a:ext cx="6866890" cy="3383279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45"/>
              </a:spcBef>
              <a:buClr>
                <a:srgbClr val="FFCC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Operators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access class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members</a:t>
            </a:r>
            <a:endParaRPr sz="3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650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Identical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those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ourier New"/>
                <a:cs typeface="Courier New"/>
              </a:rPr>
              <a:t>struct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Dot member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selection operator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800" b="1" spc="-1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650"/>
              </a:spcBef>
              <a:buClr>
                <a:srgbClr val="FFCC00"/>
              </a:buClr>
              <a:buFont typeface="Wingdings"/>
              <a:buChar char=""/>
              <a:tabLst>
                <a:tab pos="11557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endParaRPr sz="24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00"/>
              </a:spcBef>
              <a:buClr>
                <a:srgbClr val="FFCC00"/>
              </a:buClr>
              <a:buFont typeface="Wingdings"/>
              <a:buChar char=""/>
              <a:tabLst>
                <a:tab pos="11557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0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Arrow member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selection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800" b="1" spc="-10" dirty="0">
                <a:solidFill>
                  <a:srgbClr val="FFFFFF"/>
                </a:solidFill>
                <a:latin typeface="Courier New"/>
                <a:cs typeface="Courier New"/>
              </a:rPr>
              <a:t>-&gt;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650"/>
              </a:spcBef>
              <a:buClr>
                <a:srgbClr val="FFCC00"/>
              </a:buClr>
              <a:buFont typeface="Wingdings"/>
              <a:buChar char=""/>
              <a:tabLst>
                <a:tab pos="11557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Pointers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4039" y="513079"/>
            <a:ext cx="28848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Destructors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8459" y="1617133"/>
            <a:ext cx="7212330" cy="407162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FFCC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Destructors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Special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member function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90"/>
              </a:spcBef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name as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20"/>
              </a:spcBef>
              <a:buClr>
                <a:srgbClr val="FFCC00"/>
              </a:buClr>
              <a:buFont typeface="Wingdings"/>
              <a:buChar char=""/>
              <a:tabLst>
                <a:tab pos="1155700" algn="l"/>
              </a:tabLst>
            </a:pPr>
            <a:r>
              <a:rPr sz="3000" baseline="2777" dirty="0">
                <a:solidFill>
                  <a:srgbClr val="FFFFFF"/>
                </a:solidFill>
                <a:latin typeface="Arial"/>
                <a:cs typeface="Arial"/>
              </a:rPr>
              <a:t>Preceded</a:t>
            </a:r>
            <a:r>
              <a:rPr sz="3000" spc="-15" baseline="2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2777" dirty="0">
                <a:solidFill>
                  <a:srgbClr val="FFFFFF"/>
                </a:solidFill>
                <a:latin typeface="Arial"/>
                <a:cs typeface="Arial"/>
              </a:rPr>
              <a:t>with tilde</a:t>
            </a:r>
            <a:r>
              <a:rPr sz="3000" spc="-15" baseline="2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" baseline="2777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000" b="1" spc="-7" baseline="2777" dirty="0">
                <a:solidFill>
                  <a:srgbClr val="FFFFFF"/>
                </a:solidFill>
                <a:latin typeface="Courier New"/>
                <a:cs typeface="Courier New"/>
              </a:rPr>
              <a:t>~</a:t>
            </a:r>
            <a:r>
              <a:rPr sz="3000" spc="-7" baseline="2777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000" baseline="2777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90"/>
              </a:spcBef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650" algn="l"/>
              </a:tabLst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Cannot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overloaded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90"/>
              </a:spcBef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reclaims object’s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40"/>
              </a:spcBef>
              <a:buClr>
                <a:srgbClr val="FFCC00"/>
              </a:buClr>
              <a:buFont typeface="Wingdings"/>
              <a:buChar char=""/>
              <a:tabLst>
                <a:tab pos="11557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Reuse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30"/>
              </a:spcBef>
              <a:buClr>
                <a:srgbClr val="FFCC00"/>
              </a:buClr>
              <a:buFont typeface="Wingdings"/>
              <a:buChar char=""/>
              <a:tabLst>
                <a:tab pos="11557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Mainly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de-allocate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locations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1479" y="513079"/>
            <a:ext cx="57511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Another</a:t>
            </a:r>
            <a:r>
              <a:rPr spc="-25" dirty="0"/>
              <a:t> </a:t>
            </a:r>
            <a:r>
              <a:rPr dirty="0"/>
              <a:t>class</a:t>
            </a:r>
            <a:r>
              <a:rPr spc="-10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8459" y="1672590"/>
            <a:ext cx="811275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shows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to handle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time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 parts.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9800" y="2362200"/>
            <a:ext cx="5943600" cy="4231640"/>
          </a:xfrm>
          <a:custGeom>
            <a:avLst/>
            <a:gdLst/>
            <a:ahLst/>
            <a:cxnLst/>
            <a:rect l="l" t="t" r="r" b="b"/>
            <a:pathLst>
              <a:path w="5943600" h="4231640">
                <a:moveTo>
                  <a:pt x="0" y="0"/>
                </a:moveTo>
                <a:lnTo>
                  <a:pt x="5943600" y="0"/>
                </a:lnTo>
                <a:lnTo>
                  <a:pt x="5943600" y="4231640"/>
                </a:lnTo>
                <a:lnTo>
                  <a:pt x="0" y="4231640"/>
                </a:lnTo>
                <a:lnTo>
                  <a:pt x="0" y="0"/>
                </a:lnTo>
                <a:close/>
              </a:path>
            </a:pathLst>
          </a:custGeom>
          <a:solidFill>
            <a:srgbClr val="00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7270" y="2396490"/>
            <a:ext cx="5207000" cy="416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class</a:t>
            </a:r>
            <a:r>
              <a:rPr sz="16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Time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914"/>
              </a:lnSpc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private:</a:t>
            </a:r>
            <a:endParaRPr sz="1600" dirty="0">
              <a:latin typeface="Courier New"/>
              <a:cs typeface="Courier New"/>
            </a:endParaRPr>
          </a:p>
          <a:p>
            <a:pPr marL="500380" marR="1101725" indent="426720">
              <a:lnSpc>
                <a:spcPts val="1910"/>
              </a:lnSpc>
              <a:spcBef>
                <a:spcPts val="70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int *hour,*minute,*second; </a:t>
            </a:r>
            <a:r>
              <a:rPr sz="1600" b="1" spc="-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public:</a:t>
            </a:r>
            <a:endParaRPr sz="1600" dirty="0">
              <a:latin typeface="Courier New"/>
              <a:cs typeface="Courier New"/>
            </a:endParaRPr>
          </a:p>
          <a:p>
            <a:pPr marL="927100">
              <a:lnSpc>
                <a:spcPts val="186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Time();</a:t>
            </a:r>
            <a:endParaRPr sz="1600" dirty="0">
              <a:latin typeface="Courier New"/>
              <a:cs typeface="Courier New"/>
            </a:endParaRPr>
          </a:p>
          <a:p>
            <a:pPr marL="927100" marR="1345565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Time(int h,int m,int s); </a:t>
            </a:r>
            <a:r>
              <a:rPr sz="1600" b="1" spc="-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sz="16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printTime();</a:t>
            </a:r>
            <a:endParaRPr sz="1600" dirty="0">
              <a:latin typeface="Courier New"/>
              <a:cs typeface="Courier New"/>
            </a:endParaRPr>
          </a:p>
          <a:p>
            <a:pPr marL="927100" marR="370205">
              <a:lnSpc>
                <a:spcPts val="1910"/>
              </a:lnSpc>
              <a:spcBef>
                <a:spcPts val="65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void setTime(int h,int m,int s); </a:t>
            </a:r>
            <a:r>
              <a:rPr sz="1600" b="1" spc="-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16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getHour(){return</a:t>
            </a:r>
            <a:r>
              <a:rPr sz="16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*hour;}</a:t>
            </a:r>
            <a:endParaRPr sz="1600" dirty="0">
              <a:latin typeface="Courier New"/>
              <a:cs typeface="Courier New"/>
            </a:endParaRPr>
          </a:p>
          <a:p>
            <a:pPr marL="927100">
              <a:lnSpc>
                <a:spcPts val="186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sz="16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getMinute(){return</a:t>
            </a:r>
            <a:r>
              <a:rPr sz="16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*minute;}</a:t>
            </a:r>
            <a:endParaRPr sz="1600" dirty="0">
              <a:latin typeface="Courier New"/>
              <a:cs typeface="Courier New"/>
            </a:endParaRPr>
          </a:p>
          <a:p>
            <a:pPr marL="927100" marR="5080">
              <a:lnSpc>
                <a:spcPct val="9980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int getSecond(){return *second;}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sz="1600" b="1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setHour(int</a:t>
            </a:r>
            <a:r>
              <a:rPr sz="1600" b="1" spc="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h){*hour</a:t>
            </a:r>
            <a:r>
              <a:rPr sz="1600" b="1" spc="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600" b="1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h;}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void setMinute(int m){*minute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m;} </a:t>
            </a:r>
            <a:r>
              <a:rPr sz="1600" b="1" spc="-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sz="16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setSecond(int</a:t>
            </a:r>
            <a:r>
              <a:rPr sz="16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s){*second</a:t>
            </a:r>
            <a:r>
              <a:rPr sz="16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6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s;}</a:t>
            </a:r>
            <a:endParaRPr sz="1600" dirty="0">
              <a:latin typeface="Courier New"/>
              <a:cs typeface="Courier New"/>
            </a:endParaRPr>
          </a:p>
          <a:p>
            <a:pPr marL="927100">
              <a:lnSpc>
                <a:spcPts val="191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~Time();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};</a:t>
            </a:r>
            <a:endParaRPr sz="1600" dirty="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2527" y="4948327"/>
            <a:ext cx="2695575" cy="1218565"/>
            <a:chOff x="452527" y="4948327"/>
            <a:chExt cx="2695575" cy="1218565"/>
          </a:xfrm>
        </p:grpSpPr>
        <p:sp>
          <p:nvSpPr>
            <p:cNvPr id="7" name="object 7"/>
            <p:cNvSpPr/>
            <p:nvPr/>
          </p:nvSpPr>
          <p:spPr>
            <a:xfrm>
              <a:off x="457199" y="4953000"/>
              <a:ext cx="2686050" cy="1209040"/>
            </a:xfrm>
            <a:custGeom>
              <a:avLst/>
              <a:gdLst/>
              <a:ahLst/>
              <a:cxnLst/>
              <a:rect l="l" t="t" r="r" b="b"/>
              <a:pathLst>
                <a:path w="2686050" h="1209039">
                  <a:moveTo>
                    <a:pt x="998219" y="0"/>
                  </a:moveTo>
                  <a:lnTo>
                    <a:pt x="902969" y="0"/>
                  </a:lnTo>
                  <a:lnTo>
                    <a:pt x="808990" y="2539"/>
                  </a:lnTo>
                  <a:lnTo>
                    <a:pt x="716280" y="7619"/>
                  </a:lnTo>
                  <a:lnTo>
                    <a:pt x="670560" y="11430"/>
                  </a:lnTo>
                  <a:lnTo>
                    <a:pt x="624840" y="16510"/>
                  </a:lnTo>
                  <a:lnTo>
                    <a:pt x="537210" y="26669"/>
                  </a:lnTo>
                  <a:lnTo>
                    <a:pt x="453390" y="39369"/>
                  </a:lnTo>
                  <a:lnTo>
                    <a:pt x="414019" y="46989"/>
                  </a:lnTo>
                  <a:lnTo>
                    <a:pt x="339090" y="62230"/>
                  </a:lnTo>
                  <a:lnTo>
                    <a:pt x="269240" y="81280"/>
                  </a:lnTo>
                  <a:lnTo>
                    <a:pt x="237490" y="90169"/>
                  </a:lnTo>
                  <a:lnTo>
                    <a:pt x="207009" y="100330"/>
                  </a:lnTo>
                  <a:lnTo>
                    <a:pt x="177800" y="111760"/>
                  </a:lnTo>
                  <a:lnTo>
                    <a:pt x="151129" y="121919"/>
                  </a:lnTo>
                  <a:lnTo>
                    <a:pt x="104140" y="144780"/>
                  </a:lnTo>
                  <a:lnTo>
                    <a:pt x="64770" y="170180"/>
                  </a:lnTo>
                  <a:lnTo>
                    <a:pt x="34290" y="195580"/>
                  </a:lnTo>
                  <a:lnTo>
                    <a:pt x="7620" y="233680"/>
                  </a:lnTo>
                  <a:lnTo>
                    <a:pt x="0" y="260350"/>
                  </a:lnTo>
                  <a:lnTo>
                    <a:pt x="0" y="274319"/>
                  </a:lnTo>
                  <a:lnTo>
                    <a:pt x="15240" y="313690"/>
                  </a:lnTo>
                  <a:lnTo>
                    <a:pt x="66040" y="364490"/>
                  </a:lnTo>
                  <a:lnTo>
                    <a:pt x="105409" y="388619"/>
                  </a:lnTo>
                  <a:lnTo>
                    <a:pt x="153670" y="411480"/>
                  </a:lnTo>
                  <a:lnTo>
                    <a:pt x="209550" y="433069"/>
                  </a:lnTo>
                  <a:lnTo>
                    <a:pt x="271780" y="453390"/>
                  </a:lnTo>
                  <a:lnTo>
                    <a:pt x="341630" y="471169"/>
                  </a:lnTo>
                  <a:lnTo>
                    <a:pt x="417830" y="487680"/>
                  </a:lnTo>
                  <a:lnTo>
                    <a:pt x="457200" y="494030"/>
                  </a:lnTo>
                  <a:lnTo>
                    <a:pt x="499109" y="501650"/>
                  </a:lnTo>
                  <a:lnTo>
                    <a:pt x="541019" y="506730"/>
                  </a:lnTo>
                  <a:lnTo>
                    <a:pt x="584200" y="513080"/>
                  </a:lnTo>
                  <a:lnTo>
                    <a:pt x="628650" y="518159"/>
                  </a:lnTo>
                  <a:lnTo>
                    <a:pt x="673100" y="521969"/>
                  </a:lnTo>
                  <a:lnTo>
                    <a:pt x="718819" y="524510"/>
                  </a:lnTo>
                  <a:lnTo>
                    <a:pt x="765810" y="528319"/>
                  </a:lnTo>
                  <a:lnTo>
                    <a:pt x="812800" y="530860"/>
                  </a:lnTo>
                  <a:lnTo>
                    <a:pt x="906780" y="533400"/>
                  </a:lnTo>
                  <a:lnTo>
                    <a:pt x="1002030" y="533400"/>
                  </a:lnTo>
                  <a:lnTo>
                    <a:pt x="1049020" y="532130"/>
                  </a:lnTo>
                  <a:lnTo>
                    <a:pt x="1096010" y="529590"/>
                  </a:lnTo>
                  <a:lnTo>
                    <a:pt x="1143000" y="528319"/>
                  </a:lnTo>
                  <a:lnTo>
                    <a:pt x="1189989" y="524510"/>
                  </a:lnTo>
                  <a:lnTo>
                    <a:pt x="1235710" y="521969"/>
                  </a:lnTo>
                  <a:lnTo>
                    <a:pt x="2686050" y="1209040"/>
                  </a:lnTo>
                  <a:lnTo>
                    <a:pt x="1529080" y="478790"/>
                  </a:lnTo>
                  <a:lnTo>
                    <a:pt x="1565910" y="471169"/>
                  </a:lnTo>
                  <a:lnTo>
                    <a:pt x="1601470" y="462280"/>
                  </a:lnTo>
                  <a:lnTo>
                    <a:pt x="1635760" y="452119"/>
                  </a:lnTo>
                  <a:lnTo>
                    <a:pt x="1668780" y="443230"/>
                  </a:lnTo>
                  <a:lnTo>
                    <a:pt x="1697989" y="433069"/>
                  </a:lnTo>
                  <a:lnTo>
                    <a:pt x="1727200" y="421640"/>
                  </a:lnTo>
                  <a:lnTo>
                    <a:pt x="1753870" y="411480"/>
                  </a:lnTo>
                  <a:lnTo>
                    <a:pt x="1821180" y="375919"/>
                  </a:lnTo>
                  <a:lnTo>
                    <a:pt x="1856739" y="350519"/>
                  </a:lnTo>
                  <a:lnTo>
                    <a:pt x="1891030" y="312419"/>
                  </a:lnTo>
                  <a:lnTo>
                    <a:pt x="1905000" y="273050"/>
                  </a:lnTo>
                  <a:lnTo>
                    <a:pt x="1905000" y="259080"/>
                  </a:lnTo>
                  <a:lnTo>
                    <a:pt x="1889760" y="219710"/>
                  </a:lnTo>
                  <a:lnTo>
                    <a:pt x="1854200" y="180339"/>
                  </a:lnTo>
                  <a:lnTo>
                    <a:pt x="1819910" y="156210"/>
                  </a:lnTo>
                  <a:lnTo>
                    <a:pt x="1776730" y="133350"/>
                  </a:lnTo>
                  <a:lnTo>
                    <a:pt x="1724660" y="110489"/>
                  </a:lnTo>
                  <a:lnTo>
                    <a:pt x="1695450" y="100330"/>
                  </a:lnTo>
                  <a:lnTo>
                    <a:pt x="1664970" y="88900"/>
                  </a:lnTo>
                  <a:lnTo>
                    <a:pt x="1598930" y="71119"/>
                  </a:lnTo>
                  <a:lnTo>
                    <a:pt x="1526539" y="53339"/>
                  </a:lnTo>
                  <a:lnTo>
                    <a:pt x="1487170" y="45719"/>
                  </a:lnTo>
                  <a:lnTo>
                    <a:pt x="1447800" y="39369"/>
                  </a:lnTo>
                  <a:lnTo>
                    <a:pt x="1405889" y="31750"/>
                  </a:lnTo>
                  <a:lnTo>
                    <a:pt x="1363980" y="26669"/>
                  </a:lnTo>
                  <a:lnTo>
                    <a:pt x="1320800" y="20319"/>
                  </a:lnTo>
                  <a:lnTo>
                    <a:pt x="1276350" y="15239"/>
                  </a:lnTo>
                  <a:lnTo>
                    <a:pt x="1184910" y="7619"/>
                  </a:lnTo>
                  <a:lnTo>
                    <a:pt x="1092200" y="2539"/>
                  </a:lnTo>
                  <a:lnTo>
                    <a:pt x="99821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199" y="4953000"/>
              <a:ext cx="2686050" cy="1209040"/>
            </a:xfrm>
            <a:custGeom>
              <a:avLst/>
              <a:gdLst/>
              <a:ahLst/>
              <a:cxnLst/>
              <a:rect l="l" t="t" r="r" b="b"/>
              <a:pathLst>
                <a:path w="2686050" h="1209039">
                  <a:moveTo>
                    <a:pt x="1235710" y="521969"/>
                  </a:moveTo>
                  <a:lnTo>
                    <a:pt x="1189989" y="524510"/>
                  </a:lnTo>
                  <a:lnTo>
                    <a:pt x="1143000" y="528319"/>
                  </a:lnTo>
                  <a:lnTo>
                    <a:pt x="1096010" y="529590"/>
                  </a:lnTo>
                  <a:lnTo>
                    <a:pt x="1049020" y="532130"/>
                  </a:lnTo>
                  <a:lnTo>
                    <a:pt x="1002030" y="533400"/>
                  </a:lnTo>
                  <a:lnTo>
                    <a:pt x="955040" y="533400"/>
                  </a:lnTo>
                  <a:lnTo>
                    <a:pt x="906780" y="533400"/>
                  </a:lnTo>
                  <a:lnTo>
                    <a:pt x="859790" y="532130"/>
                  </a:lnTo>
                  <a:lnTo>
                    <a:pt x="812800" y="530860"/>
                  </a:lnTo>
                  <a:lnTo>
                    <a:pt x="765810" y="528319"/>
                  </a:lnTo>
                  <a:lnTo>
                    <a:pt x="718819" y="524510"/>
                  </a:lnTo>
                  <a:lnTo>
                    <a:pt x="673100" y="521969"/>
                  </a:lnTo>
                  <a:lnTo>
                    <a:pt x="628650" y="518159"/>
                  </a:lnTo>
                  <a:lnTo>
                    <a:pt x="584200" y="513080"/>
                  </a:lnTo>
                  <a:lnTo>
                    <a:pt x="541019" y="506730"/>
                  </a:lnTo>
                  <a:lnTo>
                    <a:pt x="499109" y="501650"/>
                  </a:lnTo>
                  <a:lnTo>
                    <a:pt x="457200" y="494030"/>
                  </a:lnTo>
                  <a:lnTo>
                    <a:pt x="417830" y="487680"/>
                  </a:lnTo>
                  <a:lnTo>
                    <a:pt x="378459" y="480059"/>
                  </a:lnTo>
                  <a:lnTo>
                    <a:pt x="306070" y="462280"/>
                  </a:lnTo>
                  <a:lnTo>
                    <a:pt x="240029" y="443230"/>
                  </a:lnTo>
                  <a:lnTo>
                    <a:pt x="180340" y="422909"/>
                  </a:lnTo>
                  <a:lnTo>
                    <a:pt x="128270" y="400050"/>
                  </a:lnTo>
                  <a:lnTo>
                    <a:pt x="85090" y="377190"/>
                  </a:lnTo>
                  <a:lnTo>
                    <a:pt x="50800" y="351790"/>
                  </a:lnTo>
                  <a:lnTo>
                    <a:pt x="35559" y="339090"/>
                  </a:lnTo>
                  <a:lnTo>
                    <a:pt x="7620" y="300990"/>
                  </a:lnTo>
                  <a:lnTo>
                    <a:pt x="0" y="274319"/>
                  </a:lnTo>
                  <a:lnTo>
                    <a:pt x="0" y="260350"/>
                  </a:lnTo>
                  <a:lnTo>
                    <a:pt x="13970" y="220980"/>
                  </a:lnTo>
                  <a:lnTo>
                    <a:pt x="49529" y="182880"/>
                  </a:lnTo>
                  <a:lnTo>
                    <a:pt x="83820" y="157480"/>
                  </a:lnTo>
                  <a:lnTo>
                    <a:pt x="127000" y="133350"/>
                  </a:lnTo>
                  <a:lnTo>
                    <a:pt x="177800" y="111760"/>
                  </a:lnTo>
                  <a:lnTo>
                    <a:pt x="207009" y="100330"/>
                  </a:lnTo>
                  <a:lnTo>
                    <a:pt x="237490" y="90169"/>
                  </a:lnTo>
                  <a:lnTo>
                    <a:pt x="269240" y="81280"/>
                  </a:lnTo>
                  <a:lnTo>
                    <a:pt x="303530" y="71119"/>
                  </a:lnTo>
                  <a:lnTo>
                    <a:pt x="375919" y="54610"/>
                  </a:lnTo>
                  <a:lnTo>
                    <a:pt x="414019" y="46989"/>
                  </a:lnTo>
                  <a:lnTo>
                    <a:pt x="453390" y="39369"/>
                  </a:lnTo>
                  <a:lnTo>
                    <a:pt x="495300" y="33019"/>
                  </a:lnTo>
                  <a:lnTo>
                    <a:pt x="537210" y="26669"/>
                  </a:lnTo>
                  <a:lnTo>
                    <a:pt x="580390" y="21589"/>
                  </a:lnTo>
                  <a:lnTo>
                    <a:pt x="624840" y="16510"/>
                  </a:lnTo>
                  <a:lnTo>
                    <a:pt x="670560" y="11430"/>
                  </a:lnTo>
                  <a:lnTo>
                    <a:pt x="716280" y="7619"/>
                  </a:lnTo>
                  <a:lnTo>
                    <a:pt x="762000" y="5080"/>
                  </a:lnTo>
                  <a:lnTo>
                    <a:pt x="808990" y="2539"/>
                  </a:lnTo>
                  <a:lnTo>
                    <a:pt x="855980" y="1269"/>
                  </a:lnTo>
                  <a:lnTo>
                    <a:pt x="902969" y="0"/>
                  </a:lnTo>
                  <a:lnTo>
                    <a:pt x="949960" y="0"/>
                  </a:lnTo>
                  <a:lnTo>
                    <a:pt x="998219" y="0"/>
                  </a:lnTo>
                  <a:lnTo>
                    <a:pt x="1045210" y="1269"/>
                  </a:lnTo>
                  <a:lnTo>
                    <a:pt x="1092200" y="2539"/>
                  </a:lnTo>
                  <a:lnTo>
                    <a:pt x="1139190" y="5080"/>
                  </a:lnTo>
                  <a:lnTo>
                    <a:pt x="1184910" y="7619"/>
                  </a:lnTo>
                  <a:lnTo>
                    <a:pt x="1230630" y="11430"/>
                  </a:lnTo>
                  <a:lnTo>
                    <a:pt x="1276350" y="15239"/>
                  </a:lnTo>
                  <a:lnTo>
                    <a:pt x="1320800" y="20319"/>
                  </a:lnTo>
                  <a:lnTo>
                    <a:pt x="1363980" y="26669"/>
                  </a:lnTo>
                  <a:lnTo>
                    <a:pt x="1405889" y="31750"/>
                  </a:lnTo>
                  <a:lnTo>
                    <a:pt x="1447800" y="39369"/>
                  </a:lnTo>
                  <a:lnTo>
                    <a:pt x="1487170" y="45719"/>
                  </a:lnTo>
                  <a:lnTo>
                    <a:pt x="1526539" y="53339"/>
                  </a:lnTo>
                  <a:lnTo>
                    <a:pt x="1598930" y="71119"/>
                  </a:lnTo>
                  <a:lnTo>
                    <a:pt x="1664970" y="88900"/>
                  </a:lnTo>
                  <a:lnTo>
                    <a:pt x="1695450" y="100330"/>
                  </a:lnTo>
                  <a:lnTo>
                    <a:pt x="1724660" y="110489"/>
                  </a:lnTo>
                  <a:lnTo>
                    <a:pt x="1776730" y="133350"/>
                  </a:lnTo>
                  <a:lnTo>
                    <a:pt x="1819910" y="156210"/>
                  </a:lnTo>
                  <a:lnTo>
                    <a:pt x="1854200" y="180339"/>
                  </a:lnTo>
                  <a:lnTo>
                    <a:pt x="1889760" y="219710"/>
                  </a:lnTo>
                  <a:lnTo>
                    <a:pt x="1905000" y="259080"/>
                  </a:lnTo>
                  <a:lnTo>
                    <a:pt x="1905000" y="273050"/>
                  </a:lnTo>
                  <a:lnTo>
                    <a:pt x="1891030" y="312419"/>
                  </a:lnTo>
                  <a:lnTo>
                    <a:pt x="1856739" y="350519"/>
                  </a:lnTo>
                  <a:lnTo>
                    <a:pt x="1821180" y="375919"/>
                  </a:lnTo>
                  <a:lnTo>
                    <a:pt x="1778000" y="400050"/>
                  </a:lnTo>
                  <a:lnTo>
                    <a:pt x="1727200" y="421640"/>
                  </a:lnTo>
                  <a:lnTo>
                    <a:pt x="1697989" y="433069"/>
                  </a:lnTo>
                  <a:lnTo>
                    <a:pt x="1668780" y="443230"/>
                  </a:lnTo>
                  <a:lnTo>
                    <a:pt x="1635760" y="452119"/>
                  </a:lnTo>
                  <a:lnTo>
                    <a:pt x="1601470" y="462280"/>
                  </a:lnTo>
                  <a:lnTo>
                    <a:pt x="1565910" y="471169"/>
                  </a:lnTo>
                  <a:lnTo>
                    <a:pt x="1529080" y="478790"/>
                  </a:lnTo>
                  <a:lnTo>
                    <a:pt x="2686050" y="1209040"/>
                  </a:lnTo>
                  <a:lnTo>
                    <a:pt x="1235710" y="521969"/>
                  </a:lnTo>
                  <a:close/>
                </a:path>
              </a:pathLst>
            </a:custGeom>
            <a:ln w="9344">
              <a:solidFill>
                <a:srgbClr val="B6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71219" y="5066029"/>
            <a:ext cx="1078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A3"/>
                </a:solidFill>
                <a:latin typeface="Arial"/>
                <a:cs typeface="Arial"/>
              </a:rPr>
              <a:t>Destructor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7037" y="528637"/>
            <a:ext cx="5419725" cy="5944235"/>
            <a:chOff x="2967037" y="528637"/>
            <a:chExt cx="5419725" cy="5944235"/>
          </a:xfrm>
        </p:grpSpPr>
        <p:sp>
          <p:nvSpPr>
            <p:cNvPr id="3" name="object 3"/>
            <p:cNvSpPr/>
            <p:nvPr/>
          </p:nvSpPr>
          <p:spPr>
            <a:xfrm>
              <a:off x="2971800" y="533400"/>
              <a:ext cx="5410200" cy="5934710"/>
            </a:xfrm>
            <a:custGeom>
              <a:avLst/>
              <a:gdLst/>
              <a:ahLst/>
              <a:cxnLst/>
              <a:rect l="l" t="t" r="r" b="b"/>
              <a:pathLst>
                <a:path w="5410200" h="5934710">
                  <a:moveTo>
                    <a:pt x="0" y="0"/>
                  </a:moveTo>
                  <a:lnTo>
                    <a:pt x="5410200" y="0"/>
                  </a:lnTo>
                  <a:lnTo>
                    <a:pt x="5410200" y="5934710"/>
                  </a:lnTo>
                  <a:lnTo>
                    <a:pt x="0" y="5934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71800" y="533400"/>
              <a:ext cx="5410200" cy="5934710"/>
            </a:xfrm>
            <a:custGeom>
              <a:avLst/>
              <a:gdLst/>
              <a:ahLst/>
              <a:cxnLst/>
              <a:rect l="l" t="t" r="r" b="b"/>
              <a:pathLst>
                <a:path w="5410200" h="5934710">
                  <a:moveTo>
                    <a:pt x="0" y="0"/>
                  </a:moveTo>
                  <a:lnTo>
                    <a:pt x="5410200" y="0"/>
                  </a:lnTo>
                  <a:lnTo>
                    <a:pt x="5410200" y="5934710"/>
                  </a:lnTo>
                  <a:lnTo>
                    <a:pt x="0" y="593471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98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049270" y="567690"/>
            <a:ext cx="4597400" cy="1729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Time::Time()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914"/>
              </a:lnSpc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927100" marR="1589405">
              <a:lnSpc>
                <a:spcPct val="99700"/>
              </a:lnSpc>
              <a:spcBef>
                <a:spcPts val="5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hour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new int;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minute</a:t>
            </a:r>
            <a:r>
              <a:rPr sz="16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6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new</a:t>
            </a:r>
            <a:r>
              <a:rPr sz="16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int; </a:t>
            </a:r>
            <a:r>
              <a:rPr sz="1600" b="1" spc="-94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second</a:t>
            </a:r>
            <a:r>
              <a:rPr sz="16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6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new</a:t>
            </a:r>
            <a:r>
              <a:rPr sz="16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int;</a:t>
            </a:r>
            <a:endParaRPr sz="16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*hour</a:t>
            </a:r>
            <a:r>
              <a:rPr sz="16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6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*minute</a:t>
            </a:r>
            <a:r>
              <a:rPr sz="16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6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*second</a:t>
            </a:r>
            <a:r>
              <a:rPr sz="16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6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0;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9270" y="2514600"/>
            <a:ext cx="3561079" cy="221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Time::Time(int</a:t>
            </a:r>
            <a:r>
              <a:rPr sz="16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h,int</a:t>
            </a:r>
            <a:r>
              <a:rPr sz="16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m,int</a:t>
            </a:r>
            <a:r>
              <a:rPr sz="16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s)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914"/>
              </a:lnSpc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927100" marR="553085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hour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new int;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minute</a:t>
            </a:r>
            <a:r>
              <a:rPr sz="16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6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new</a:t>
            </a:r>
            <a:r>
              <a:rPr sz="16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int; </a:t>
            </a:r>
            <a:r>
              <a:rPr sz="1600" b="1" spc="-94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second</a:t>
            </a:r>
            <a:r>
              <a:rPr sz="16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6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new</a:t>
            </a:r>
            <a:r>
              <a:rPr sz="16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int;</a:t>
            </a:r>
            <a:endParaRPr sz="1600" dirty="0">
              <a:latin typeface="Courier New"/>
              <a:cs typeface="Courier New"/>
            </a:endParaRPr>
          </a:p>
          <a:p>
            <a:pPr marL="927100">
              <a:lnSpc>
                <a:spcPts val="191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*hour</a:t>
            </a:r>
            <a:r>
              <a:rPr sz="16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6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h;</a:t>
            </a:r>
            <a:endParaRPr sz="1600" dirty="0">
              <a:latin typeface="Courier New"/>
              <a:cs typeface="Courier New"/>
            </a:endParaRPr>
          </a:p>
          <a:p>
            <a:pPr marL="927100">
              <a:lnSpc>
                <a:spcPts val="1914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*minute</a:t>
            </a:r>
            <a:r>
              <a:rPr sz="1600" b="1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600" b="1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m;</a:t>
            </a:r>
            <a:endParaRPr sz="1600" dirty="0">
              <a:latin typeface="Courier New"/>
              <a:cs typeface="Courier New"/>
            </a:endParaRPr>
          </a:p>
          <a:p>
            <a:pPr marL="927100">
              <a:lnSpc>
                <a:spcPts val="1914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*second</a:t>
            </a:r>
            <a:r>
              <a:rPr sz="1600" b="1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600" b="1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s;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9270" y="4947920"/>
            <a:ext cx="4536440" cy="148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sz="16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Time::setTime(int</a:t>
            </a:r>
            <a:r>
              <a:rPr sz="16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h,int</a:t>
            </a:r>
            <a:r>
              <a:rPr sz="16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m,int</a:t>
            </a:r>
            <a:r>
              <a:rPr sz="16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s)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914"/>
              </a:lnSpc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927100">
              <a:lnSpc>
                <a:spcPts val="1914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*hour</a:t>
            </a:r>
            <a:r>
              <a:rPr sz="16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6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h;</a:t>
            </a:r>
            <a:endParaRPr sz="16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*minute</a:t>
            </a:r>
            <a:r>
              <a:rPr sz="1600" b="1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600" b="1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m;</a:t>
            </a:r>
            <a:endParaRPr sz="1600" dirty="0">
              <a:latin typeface="Courier New"/>
              <a:cs typeface="Courier New"/>
            </a:endParaRPr>
          </a:p>
          <a:p>
            <a:pPr marL="927100">
              <a:lnSpc>
                <a:spcPts val="1914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*second</a:t>
            </a:r>
            <a:r>
              <a:rPr sz="1600" b="1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600" b="1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s;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914"/>
              </a:lnSpc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0127" y="2471827"/>
            <a:ext cx="1990725" cy="809625"/>
            <a:chOff x="300127" y="2471827"/>
            <a:chExt cx="1990725" cy="809625"/>
          </a:xfrm>
        </p:grpSpPr>
        <p:sp>
          <p:nvSpPr>
            <p:cNvPr id="9" name="object 9"/>
            <p:cNvSpPr/>
            <p:nvPr/>
          </p:nvSpPr>
          <p:spPr>
            <a:xfrm>
              <a:off x="304799" y="2476499"/>
              <a:ext cx="1981200" cy="800100"/>
            </a:xfrm>
            <a:custGeom>
              <a:avLst/>
              <a:gdLst/>
              <a:ahLst/>
              <a:cxnLst/>
              <a:rect l="l" t="t" r="r" b="b"/>
              <a:pathLst>
                <a:path w="1981200" h="800100">
                  <a:moveTo>
                    <a:pt x="1981200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1981200" y="800100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4799" y="2476499"/>
              <a:ext cx="1981200" cy="800100"/>
            </a:xfrm>
            <a:custGeom>
              <a:avLst/>
              <a:gdLst/>
              <a:ahLst/>
              <a:cxnLst/>
              <a:rect l="l" t="t" r="r" b="b"/>
              <a:pathLst>
                <a:path w="1981200" h="800100">
                  <a:moveTo>
                    <a:pt x="0" y="0"/>
                  </a:moveTo>
                  <a:lnTo>
                    <a:pt x="1981200" y="0"/>
                  </a:lnTo>
                  <a:lnTo>
                    <a:pt x="1981200" y="800100"/>
                  </a:lnTo>
                  <a:lnTo>
                    <a:pt x="0" y="80010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357527" y="1062127"/>
            <a:ext cx="1533525" cy="1533525"/>
            <a:chOff x="2357527" y="1062127"/>
            <a:chExt cx="1533525" cy="1533525"/>
          </a:xfrm>
        </p:grpSpPr>
        <p:sp>
          <p:nvSpPr>
            <p:cNvPr id="12" name="object 12"/>
            <p:cNvSpPr/>
            <p:nvPr/>
          </p:nvSpPr>
          <p:spPr>
            <a:xfrm>
              <a:off x="2362199" y="1399540"/>
              <a:ext cx="1404620" cy="1191260"/>
            </a:xfrm>
            <a:custGeom>
              <a:avLst/>
              <a:gdLst/>
              <a:ahLst/>
              <a:cxnLst/>
              <a:rect l="l" t="t" r="r" b="b"/>
              <a:pathLst>
                <a:path w="1404620" h="1191260">
                  <a:moveTo>
                    <a:pt x="1404620" y="0"/>
                  </a:moveTo>
                  <a:lnTo>
                    <a:pt x="0" y="1191260"/>
                  </a:lnTo>
                  <a:lnTo>
                    <a:pt x="140462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62199" y="1399540"/>
              <a:ext cx="1404620" cy="1191260"/>
            </a:xfrm>
            <a:custGeom>
              <a:avLst/>
              <a:gdLst/>
              <a:ahLst/>
              <a:cxnLst/>
              <a:rect l="l" t="t" r="r" b="b"/>
              <a:pathLst>
                <a:path w="1404620" h="1191260">
                  <a:moveTo>
                    <a:pt x="1404620" y="0"/>
                  </a:moveTo>
                  <a:lnTo>
                    <a:pt x="0" y="1191260"/>
                  </a:lnTo>
                </a:path>
              </a:pathLst>
            </a:custGeom>
            <a:ln w="9344">
              <a:solidFill>
                <a:srgbClr val="0000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09999" y="1066800"/>
              <a:ext cx="76200" cy="685800"/>
            </a:xfrm>
            <a:custGeom>
              <a:avLst/>
              <a:gdLst/>
              <a:ahLst/>
              <a:cxnLst/>
              <a:rect l="l" t="t" r="r" b="b"/>
              <a:pathLst>
                <a:path w="76200" h="685800">
                  <a:moveTo>
                    <a:pt x="76200" y="0"/>
                  </a:moveTo>
                  <a:lnTo>
                    <a:pt x="62210" y="4802"/>
                  </a:lnTo>
                  <a:lnTo>
                    <a:pt x="50006" y="17462"/>
                  </a:lnTo>
                  <a:lnTo>
                    <a:pt x="41374" y="35361"/>
                  </a:lnTo>
                  <a:lnTo>
                    <a:pt x="38100" y="55879"/>
                  </a:lnTo>
                  <a:lnTo>
                    <a:pt x="38100" y="285750"/>
                  </a:lnTo>
                  <a:lnTo>
                    <a:pt x="34825" y="306466"/>
                  </a:lnTo>
                  <a:lnTo>
                    <a:pt x="26193" y="324802"/>
                  </a:lnTo>
                  <a:lnTo>
                    <a:pt x="13989" y="337899"/>
                  </a:lnTo>
                  <a:lnTo>
                    <a:pt x="0" y="342900"/>
                  </a:lnTo>
                  <a:lnTo>
                    <a:pt x="13989" y="347722"/>
                  </a:lnTo>
                  <a:lnTo>
                    <a:pt x="26193" y="360521"/>
                  </a:lnTo>
                  <a:lnTo>
                    <a:pt x="34825" y="378797"/>
                  </a:lnTo>
                  <a:lnTo>
                    <a:pt x="38100" y="400050"/>
                  </a:lnTo>
                  <a:lnTo>
                    <a:pt x="38100" y="628650"/>
                  </a:lnTo>
                  <a:lnTo>
                    <a:pt x="41374" y="649366"/>
                  </a:lnTo>
                  <a:lnTo>
                    <a:pt x="50006" y="667702"/>
                  </a:lnTo>
                  <a:lnTo>
                    <a:pt x="62210" y="680799"/>
                  </a:lnTo>
                  <a:lnTo>
                    <a:pt x="76200" y="6858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4800" y="2476500"/>
            <a:ext cx="1981200" cy="8001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58750" marR="151130" indent="-49530" algn="ctr">
              <a:lnSpc>
                <a:spcPct val="100000"/>
              </a:lnSpc>
              <a:spcBef>
                <a:spcPts val="370"/>
              </a:spcBef>
            </a:pPr>
            <a:r>
              <a:rPr sz="1400" b="1" dirty="0">
                <a:solidFill>
                  <a:srgbClr val="0000A3"/>
                </a:solidFill>
                <a:latin typeface="Arial"/>
                <a:cs typeface="Arial"/>
              </a:rPr>
              <a:t>Dynamic </a:t>
            </a:r>
            <a:r>
              <a:rPr sz="1400" b="1" spc="-5" dirty="0">
                <a:solidFill>
                  <a:srgbClr val="0000A3"/>
                </a:solidFill>
                <a:latin typeface="Arial"/>
                <a:cs typeface="Arial"/>
              </a:rPr>
              <a:t>locations </a:t>
            </a:r>
            <a:r>
              <a:rPr sz="1400" b="1" dirty="0">
                <a:solidFill>
                  <a:srgbClr val="0000A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00A3"/>
                </a:solidFill>
                <a:latin typeface="Arial"/>
                <a:cs typeface="Arial"/>
              </a:rPr>
              <a:t>should</a:t>
            </a:r>
            <a:r>
              <a:rPr sz="1400" b="1" spc="-45" dirty="0">
                <a:solidFill>
                  <a:srgbClr val="0000A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00A3"/>
                </a:solidFill>
                <a:latin typeface="Arial"/>
                <a:cs typeface="Arial"/>
              </a:rPr>
              <a:t>be</a:t>
            </a:r>
            <a:r>
              <a:rPr sz="1400" b="1" spc="-25" dirty="0">
                <a:solidFill>
                  <a:srgbClr val="0000A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00A3"/>
                </a:solidFill>
                <a:latin typeface="Arial"/>
                <a:cs typeface="Arial"/>
              </a:rPr>
              <a:t>allocated </a:t>
            </a:r>
            <a:r>
              <a:rPr sz="1400" b="1" spc="-375" dirty="0">
                <a:solidFill>
                  <a:srgbClr val="0000A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00A3"/>
                </a:solidFill>
                <a:latin typeface="Arial"/>
                <a:cs typeface="Arial"/>
              </a:rPr>
              <a:t>to</a:t>
            </a:r>
            <a:r>
              <a:rPr sz="1400" b="1" spc="-15" dirty="0">
                <a:solidFill>
                  <a:srgbClr val="0000A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00A3"/>
                </a:solidFill>
                <a:latin typeface="Arial"/>
                <a:cs typeface="Arial"/>
              </a:rPr>
              <a:t>pointers </a:t>
            </a:r>
            <a:r>
              <a:rPr sz="1400" b="1" dirty="0">
                <a:solidFill>
                  <a:srgbClr val="0000A3"/>
                </a:solidFill>
                <a:latin typeface="Arial"/>
                <a:cs typeface="Arial"/>
              </a:rPr>
              <a:t>first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273050"/>
            <a:ext cx="8534400" cy="6177280"/>
          </a:xfrm>
          <a:custGeom>
            <a:avLst/>
            <a:gdLst/>
            <a:ahLst/>
            <a:cxnLst/>
            <a:rect l="l" t="t" r="r" b="b"/>
            <a:pathLst>
              <a:path w="8534400" h="6177280">
                <a:moveTo>
                  <a:pt x="8534400" y="0"/>
                </a:moveTo>
                <a:lnTo>
                  <a:pt x="0" y="0"/>
                </a:lnTo>
                <a:lnTo>
                  <a:pt x="0" y="6177280"/>
                </a:lnTo>
                <a:lnTo>
                  <a:pt x="4267200" y="6177280"/>
                </a:lnTo>
                <a:lnTo>
                  <a:pt x="8534400" y="6177280"/>
                </a:lnTo>
                <a:lnTo>
                  <a:pt x="8534400" y="0"/>
                </a:lnTo>
                <a:close/>
              </a:path>
            </a:pathLst>
          </a:custGeom>
          <a:solidFill>
            <a:srgbClr val="00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7200" y="306070"/>
            <a:ext cx="8315959" cy="99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sz="16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Time::printTime()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4"/>
              </a:lnSpc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cout&lt;&lt;"The</a:t>
            </a:r>
            <a:r>
              <a:rPr sz="16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time</a:t>
            </a:r>
            <a:r>
              <a:rPr sz="16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6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6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("&lt;&lt;*hour&lt;&lt;":"&lt;&lt;*minute&lt;&lt;":"&lt;&lt;*second&lt;&lt;")"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&lt;&lt;endl;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278890"/>
            <a:ext cx="147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1765300"/>
            <a:ext cx="16103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Time::~Time()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2252979"/>
            <a:ext cx="5938520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ts val="1914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delete</a:t>
            </a:r>
            <a:r>
              <a:rPr sz="16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hour;</a:t>
            </a:r>
            <a:r>
              <a:rPr sz="16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delete</a:t>
            </a:r>
            <a:r>
              <a:rPr sz="16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minute;delete</a:t>
            </a:r>
            <a:r>
              <a:rPr sz="16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second;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914"/>
              </a:lnSpc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2983229"/>
            <a:ext cx="3500754" cy="124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sz="1600"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main()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914"/>
              </a:lnSpc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927100">
              <a:lnSpc>
                <a:spcPts val="1914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Time</a:t>
            </a:r>
            <a:r>
              <a:rPr sz="1600"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*t;</a:t>
            </a:r>
            <a:endParaRPr sz="1600" dirty="0">
              <a:latin typeface="Courier New"/>
              <a:cs typeface="Courier New"/>
            </a:endParaRPr>
          </a:p>
          <a:p>
            <a:pPr marL="927100" marR="5080">
              <a:lnSpc>
                <a:spcPts val="1920"/>
              </a:lnSpc>
              <a:spcBef>
                <a:spcPts val="60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t= new Time(3,55,54); </a:t>
            </a:r>
            <a:r>
              <a:rPr sz="1600" b="1" spc="-9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t-&gt;printTime();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1600" y="4442459"/>
            <a:ext cx="2098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t-&gt;setHour(7);</a:t>
            </a:r>
            <a:endParaRPr sz="160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t-&gt;setMinute(17)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; 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t-&gt;setSecond(43)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1600" y="5416550"/>
            <a:ext cx="18548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t-&gt;printTime();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600" y="5902959"/>
            <a:ext cx="1122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delete</a:t>
            </a:r>
            <a:r>
              <a:rPr sz="1600" b="1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0" y="6146800"/>
            <a:ext cx="147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43400" y="3048000"/>
            <a:ext cx="4080510" cy="1191260"/>
          </a:xfrm>
          <a:prstGeom prst="rect">
            <a:avLst/>
          </a:prstGeom>
          <a:solidFill>
            <a:srgbClr val="070707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Output:</a:t>
            </a:r>
            <a:endParaRPr sz="1800">
              <a:latin typeface="Arial"/>
              <a:cs typeface="Arial"/>
            </a:endParaRPr>
          </a:p>
          <a:p>
            <a:pPr marL="90170" marR="136779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(3:55:54)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The time is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(7:17:43)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Press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any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key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continue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33727" y="1328827"/>
            <a:ext cx="1838325" cy="4695825"/>
            <a:chOff x="2433727" y="1328827"/>
            <a:chExt cx="1838325" cy="4695825"/>
          </a:xfrm>
        </p:grpSpPr>
        <p:sp>
          <p:nvSpPr>
            <p:cNvPr id="14" name="object 14"/>
            <p:cNvSpPr/>
            <p:nvPr/>
          </p:nvSpPr>
          <p:spPr>
            <a:xfrm>
              <a:off x="2895599" y="1333500"/>
              <a:ext cx="1371600" cy="876300"/>
            </a:xfrm>
            <a:custGeom>
              <a:avLst/>
              <a:gdLst/>
              <a:ahLst/>
              <a:cxnLst/>
              <a:rect l="l" t="t" r="r" b="b"/>
              <a:pathLst>
                <a:path w="1371600" h="876300">
                  <a:moveTo>
                    <a:pt x="1371600" y="0"/>
                  </a:moveTo>
                  <a:lnTo>
                    <a:pt x="0" y="8763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95599" y="1333500"/>
              <a:ext cx="1371600" cy="876300"/>
            </a:xfrm>
            <a:custGeom>
              <a:avLst/>
              <a:gdLst/>
              <a:ahLst/>
              <a:cxnLst/>
              <a:rect l="l" t="t" r="r" b="b"/>
              <a:pathLst>
                <a:path w="1371600" h="876300">
                  <a:moveTo>
                    <a:pt x="0" y="876300"/>
                  </a:moveTo>
                  <a:lnTo>
                    <a:pt x="1371600" y="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8399" y="5410199"/>
              <a:ext cx="1828800" cy="609600"/>
            </a:xfrm>
            <a:custGeom>
              <a:avLst/>
              <a:gdLst/>
              <a:ahLst/>
              <a:cxnLst/>
              <a:rect l="l" t="t" r="r" b="b"/>
              <a:pathLst>
                <a:path w="1828800" h="609600">
                  <a:moveTo>
                    <a:pt x="1828800" y="0"/>
                  </a:moveTo>
                  <a:lnTo>
                    <a:pt x="0" y="6096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38399" y="5410199"/>
              <a:ext cx="1828800" cy="609600"/>
            </a:xfrm>
            <a:custGeom>
              <a:avLst/>
              <a:gdLst/>
              <a:ahLst/>
              <a:cxnLst/>
              <a:rect l="l" t="t" r="r" b="b"/>
              <a:pathLst>
                <a:path w="1828800" h="609600">
                  <a:moveTo>
                    <a:pt x="0" y="609600"/>
                  </a:moveTo>
                  <a:lnTo>
                    <a:pt x="1828800" y="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343400" y="1333500"/>
            <a:ext cx="3733800" cy="609600"/>
          </a:xfrm>
          <a:prstGeom prst="rect">
            <a:avLst/>
          </a:prstGeom>
          <a:solidFill>
            <a:srgbClr val="FFCC00"/>
          </a:solidFill>
          <a:ln w="9344">
            <a:solidFill>
              <a:srgbClr val="FFFFFF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548005" marR="437515" indent="-10287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solidFill>
                  <a:srgbClr val="0000A3"/>
                </a:solidFill>
                <a:latin typeface="Arial"/>
                <a:cs typeface="Arial"/>
              </a:rPr>
              <a:t>Destructor: </a:t>
            </a:r>
            <a:r>
              <a:rPr sz="1800" spc="-10" dirty="0">
                <a:solidFill>
                  <a:srgbClr val="0000A3"/>
                </a:solidFill>
                <a:latin typeface="Arial"/>
                <a:cs typeface="Arial"/>
              </a:rPr>
              <a:t>used </a:t>
            </a:r>
            <a:r>
              <a:rPr sz="1800" spc="-5" dirty="0">
                <a:solidFill>
                  <a:srgbClr val="0000A3"/>
                </a:solidFill>
                <a:latin typeface="Arial"/>
                <a:cs typeface="Arial"/>
              </a:rPr>
              <a:t>here </a:t>
            </a:r>
            <a:r>
              <a:rPr sz="1800" dirty="0">
                <a:solidFill>
                  <a:srgbClr val="0000A3"/>
                </a:solidFill>
                <a:latin typeface="Arial"/>
                <a:cs typeface="Arial"/>
              </a:rPr>
              <a:t>to </a:t>
            </a:r>
            <a:r>
              <a:rPr sz="1800" spc="-10" dirty="0">
                <a:solidFill>
                  <a:srgbClr val="0000A3"/>
                </a:solidFill>
                <a:latin typeface="Arial"/>
                <a:cs typeface="Arial"/>
              </a:rPr>
              <a:t>de- </a:t>
            </a:r>
            <a:r>
              <a:rPr sz="1800" spc="-490" dirty="0">
                <a:solidFill>
                  <a:srgbClr val="0000A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A3"/>
                </a:solidFill>
                <a:latin typeface="Arial"/>
                <a:cs typeface="Arial"/>
              </a:rPr>
              <a:t>allocate</a:t>
            </a:r>
            <a:r>
              <a:rPr sz="1800" spc="-15" dirty="0">
                <a:solidFill>
                  <a:srgbClr val="0000A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A3"/>
                </a:solidFill>
                <a:latin typeface="Arial"/>
                <a:cs typeface="Arial"/>
              </a:rPr>
              <a:t>memory</a:t>
            </a:r>
            <a:r>
              <a:rPr sz="1800" spc="-5" dirty="0">
                <a:solidFill>
                  <a:srgbClr val="0000A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A3"/>
                </a:solidFill>
                <a:latin typeface="Arial"/>
                <a:cs typeface="Arial"/>
              </a:rPr>
              <a:t>locations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43400" y="5295900"/>
            <a:ext cx="3200400" cy="723900"/>
          </a:xfrm>
          <a:prstGeom prst="rect">
            <a:avLst/>
          </a:prstGeom>
          <a:solidFill>
            <a:srgbClr val="FFCC00"/>
          </a:solidFill>
          <a:ln w="9344">
            <a:solidFill>
              <a:srgbClr val="FFFFFF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648970" marR="575945" indent="-6350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solidFill>
                  <a:srgbClr val="0000A3"/>
                </a:solidFill>
                <a:latin typeface="Arial"/>
                <a:cs typeface="Arial"/>
              </a:rPr>
              <a:t>When</a:t>
            </a:r>
            <a:r>
              <a:rPr sz="1800" spc="-45" dirty="0">
                <a:solidFill>
                  <a:srgbClr val="0000A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A3"/>
                </a:solidFill>
                <a:latin typeface="Arial"/>
                <a:cs typeface="Arial"/>
              </a:rPr>
              <a:t>executed,</a:t>
            </a:r>
            <a:r>
              <a:rPr sz="1800" spc="-35" dirty="0">
                <a:solidFill>
                  <a:srgbClr val="0000A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A3"/>
                </a:solidFill>
                <a:latin typeface="Arial"/>
                <a:cs typeface="Arial"/>
              </a:rPr>
              <a:t>the </a:t>
            </a:r>
            <a:r>
              <a:rPr sz="1800" spc="-484" dirty="0">
                <a:solidFill>
                  <a:srgbClr val="0000A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A3"/>
                </a:solidFill>
                <a:latin typeface="Arial"/>
                <a:cs typeface="Arial"/>
              </a:rPr>
              <a:t>destructor</a:t>
            </a:r>
            <a:r>
              <a:rPr sz="1800" spc="-25" dirty="0">
                <a:solidFill>
                  <a:srgbClr val="0000A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A3"/>
                </a:solidFill>
                <a:latin typeface="Arial"/>
                <a:cs typeface="Arial"/>
              </a:rPr>
              <a:t>is</a:t>
            </a:r>
            <a:r>
              <a:rPr sz="1800" spc="-25" dirty="0">
                <a:solidFill>
                  <a:srgbClr val="0000A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A3"/>
                </a:solidFill>
                <a:latin typeface="Arial"/>
                <a:cs typeface="Arial"/>
              </a:rPr>
              <a:t>called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6800" y="513079"/>
            <a:ext cx="44380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Reasons</a:t>
            </a:r>
            <a:r>
              <a:rPr spc="-25" dirty="0"/>
              <a:t> </a:t>
            </a:r>
            <a:r>
              <a:rPr spc="-5" dirty="0"/>
              <a:t>for</a:t>
            </a:r>
            <a:r>
              <a:rPr spc="-30" dirty="0"/>
              <a:t> </a:t>
            </a:r>
            <a:r>
              <a:rPr spc="-5" dirty="0"/>
              <a:t>OOP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33400" y="242281"/>
            <a:ext cx="6554867" cy="4349909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776605" indent="-533400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775970" algn="l"/>
                <a:tab pos="776605" algn="l"/>
              </a:tabLst>
            </a:pPr>
            <a:endParaRPr lang="en-US" spc="-5" dirty="0" smtClean="0"/>
          </a:p>
          <a:p>
            <a:pPr marL="776605" indent="-533400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775970" algn="l"/>
                <a:tab pos="776605" algn="l"/>
              </a:tabLst>
            </a:pPr>
            <a:endParaRPr lang="en-US" spc="-5" dirty="0"/>
          </a:p>
          <a:p>
            <a:pPr marL="776605" indent="-533400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775970" algn="l"/>
                <a:tab pos="776605" algn="l"/>
              </a:tabLst>
            </a:pPr>
            <a:r>
              <a:rPr spc="-5" dirty="0" smtClean="0"/>
              <a:t>Simplify</a:t>
            </a:r>
            <a:r>
              <a:rPr spc="-10" dirty="0" smtClean="0"/>
              <a:t> </a:t>
            </a:r>
            <a:r>
              <a:rPr spc="-5" dirty="0"/>
              <a:t>programming</a:t>
            </a:r>
          </a:p>
          <a:p>
            <a:pPr marL="776605" indent="-533400">
              <a:lnSpc>
                <a:spcPct val="100000"/>
              </a:lnSpc>
              <a:spcBef>
                <a:spcPts val="459"/>
              </a:spcBef>
              <a:buAutoNum type="arabicPeriod"/>
              <a:tabLst>
                <a:tab pos="775970" algn="l"/>
                <a:tab pos="776605" algn="l"/>
              </a:tabLst>
            </a:pPr>
            <a:r>
              <a:rPr dirty="0"/>
              <a:t>Interfaces</a:t>
            </a:r>
          </a:p>
          <a:p>
            <a:pPr marL="1157605" lvl="1" indent="-457200">
              <a:lnSpc>
                <a:spcPct val="100000"/>
              </a:lnSpc>
              <a:spcBef>
                <a:spcPts val="459"/>
              </a:spcBef>
              <a:buClr>
                <a:srgbClr val="FFCC00"/>
              </a:buClr>
              <a:buFont typeface="Wingdings"/>
              <a:buChar char=""/>
              <a:tabLst>
                <a:tab pos="1156970" algn="l"/>
                <a:tab pos="115760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hiding:</a:t>
            </a:r>
            <a:endParaRPr sz="2800" dirty="0">
              <a:latin typeface="Arial"/>
              <a:cs typeface="Arial"/>
            </a:endParaRPr>
          </a:p>
          <a:p>
            <a:pPr marL="1157605">
              <a:lnSpc>
                <a:spcPct val="100000"/>
              </a:lnSpc>
              <a:spcBef>
                <a:spcPts val="340"/>
              </a:spcBef>
              <a:tabLst>
                <a:tab pos="1537970" algn="l"/>
              </a:tabLst>
            </a:pPr>
            <a:r>
              <a:rPr sz="2000" dirty="0"/>
              <a:t>–	</a:t>
            </a:r>
            <a:r>
              <a:rPr sz="2000" spc="-5" dirty="0"/>
              <a:t>Implementation</a:t>
            </a:r>
            <a:r>
              <a:rPr sz="2000" spc="-10" dirty="0"/>
              <a:t> </a:t>
            </a:r>
            <a:r>
              <a:rPr sz="2000" spc="-5" dirty="0"/>
              <a:t>details</a:t>
            </a:r>
            <a:r>
              <a:rPr sz="2000" spc="5" dirty="0"/>
              <a:t> </a:t>
            </a:r>
            <a:r>
              <a:rPr sz="2000" dirty="0"/>
              <a:t>hidden within</a:t>
            </a:r>
            <a:r>
              <a:rPr sz="2000" spc="5" dirty="0"/>
              <a:t> </a:t>
            </a:r>
            <a:r>
              <a:rPr sz="2000" dirty="0"/>
              <a:t>classes themselves</a:t>
            </a:r>
          </a:p>
          <a:p>
            <a:pPr marL="776605" indent="-533400">
              <a:lnSpc>
                <a:spcPct val="100000"/>
              </a:lnSpc>
              <a:spcBef>
                <a:spcPts val="450"/>
              </a:spcBef>
              <a:buAutoNum type="arabicPeriod" startAt="3"/>
              <a:tabLst>
                <a:tab pos="775970" algn="l"/>
                <a:tab pos="776605" algn="l"/>
              </a:tabLst>
            </a:pPr>
            <a:r>
              <a:rPr spc="-5" dirty="0"/>
              <a:t>Software</a:t>
            </a:r>
            <a:r>
              <a:rPr spc="-15" dirty="0"/>
              <a:t> </a:t>
            </a:r>
            <a:r>
              <a:rPr dirty="0"/>
              <a:t>reuse</a:t>
            </a:r>
          </a:p>
          <a:p>
            <a:pPr marL="1157605" marR="858519" lvl="1" indent="-457200">
              <a:lnSpc>
                <a:spcPts val="2680"/>
              </a:lnSpc>
              <a:spcBef>
                <a:spcPts val="645"/>
              </a:spcBef>
              <a:buClr>
                <a:srgbClr val="FFCC00"/>
              </a:buClr>
              <a:buFont typeface="Wingdings"/>
              <a:buChar char=""/>
              <a:tabLst>
                <a:tab pos="1156970" algn="l"/>
                <a:tab pos="115760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Class objects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included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as members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400" spc="-6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9310" y="513079"/>
            <a:ext cx="7453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1779" algn="l"/>
              </a:tabLst>
            </a:pPr>
            <a:r>
              <a:rPr dirty="0"/>
              <a:t>Object</a:t>
            </a:r>
            <a:r>
              <a:rPr spc="-5" dirty="0"/>
              <a:t> Oriented	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8459" y="1672590"/>
            <a:ext cx="8225790" cy="31367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Object-oriented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programming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(OOP)</a:t>
            </a:r>
            <a:endParaRPr sz="3200" dirty="0">
              <a:latin typeface="Arial"/>
              <a:cs typeface="Arial"/>
            </a:endParaRPr>
          </a:p>
          <a:p>
            <a:pPr marL="755650" marR="508634" lvl="1" indent="-285750">
              <a:lnSpc>
                <a:spcPts val="2810"/>
              </a:lnSpc>
              <a:spcBef>
                <a:spcPts val="710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Encapsulates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(attributes)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and functions </a:t>
            </a:r>
            <a:r>
              <a:rPr sz="2800" spc="-7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(behavior)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packages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called classes.</a:t>
            </a:r>
            <a:endParaRPr sz="2800" dirty="0">
              <a:latin typeface="Arial"/>
              <a:cs typeface="Arial"/>
            </a:endParaRPr>
          </a:p>
          <a:p>
            <a:pPr marL="354965" marR="5080" indent="-342900">
              <a:lnSpc>
                <a:spcPts val="3229"/>
              </a:lnSpc>
              <a:spcBef>
                <a:spcPts val="785"/>
              </a:spcBef>
              <a:buClr>
                <a:srgbClr val="FFCC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So, Classes are user-defined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(programmer- </a:t>
            </a:r>
            <a:r>
              <a:rPr sz="3200" spc="-8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defined)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types.</a:t>
            </a:r>
            <a:endParaRPr sz="3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55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(data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members)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40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(member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functions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methods</a:t>
            </a:r>
            <a:r>
              <a:rPr sz="2800" spc="-5" dirty="0" smtClean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7543800" cy="6172200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#include &lt;</a:t>
            </a:r>
            <a:r>
              <a:rPr lang="en-US" sz="1800" dirty="0" err="1">
                <a:solidFill>
                  <a:schemeClr val="bg1"/>
                </a:solidFill>
              </a:rPr>
              <a:t>iostream</a:t>
            </a:r>
            <a:r>
              <a:rPr lang="en-US" sz="1800" dirty="0">
                <a:solidFill>
                  <a:schemeClr val="bg1"/>
                </a:solidFill>
              </a:rPr>
              <a:t>&gt; </a:t>
            </a:r>
          </a:p>
          <a:p>
            <a:r>
              <a:rPr lang="en-US" sz="1800" dirty="0">
                <a:solidFill>
                  <a:schemeClr val="bg1"/>
                </a:solidFill>
              </a:rPr>
              <a:t>using namespace </a:t>
            </a:r>
            <a:r>
              <a:rPr lang="en-US" sz="1800" dirty="0" err="1">
                <a:solidFill>
                  <a:schemeClr val="bg1"/>
                </a:solidFill>
              </a:rPr>
              <a:t>std</a:t>
            </a:r>
            <a:r>
              <a:rPr lang="en-US" sz="1800" dirty="0">
                <a:solidFill>
                  <a:schemeClr val="bg1"/>
                </a:solidFill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class </a:t>
            </a:r>
            <a:r>
              <a:rPr lang="en-US" sz="1800" dirty="0">
                <a:solidFill>
                  <a:schemeClr val="bg1"/>
                </a:solidFill>
              </a:rPr>
              <a:t>Shape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protected: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  </a:t>
            </a:r>
            <a:r>
              <a:rPr lang="en-US" sz="1800" dirty="0" err="1">
                <a:solidFill>
                  <a:schemeClr val="bg1"/>
                </a:solidFill>
              </a:rPr>
              <a:t>int</a:t>
            </a:r>
            <a:r>
              <a:rPr lang="en-US" sz="1800" dirty="0">
                <a:solidFill>
                  <a:schemeClr val="bg1"/>
                </a:solidFill>
              </a:rPr>
              <a:t> width, height;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      </a:t>
            </a:r>
            <a:r>
              <a:rPr lang="en-US" sz="1800" dirty="0">
                <a:solidFill>
                  <a:schemeClr val="bg1"/>
                </a:solidFill>
              </a:rPr>
              <a:t>public: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  Shape( </a:t>
            </a:r>
            <a:r>
              <a:rPr lang="en-US" sz="1800" dirty="0" err="1">
                <a:solidFill>
                  <a:schemeClr val="bg1"/>
                </a:solidFill>
              </a:rPr>
              <a:t>int</a:t>
            </a:r>
            <a:r>
              <a:rPr lang="en-US" sz="1800" dirty="0">
                <a:solidFill>
                  <a:schemeClr val="bg1"/>
                </a:solidFill>
              </a:rPr>
              <a:t> a = 0, </a:t>
            </a:r>
            <a:r>
              <a:rPr lang="en-US" sz="1800" dirty="0" err="1">
                <a:solidFill>
                  <a:schemeClr val="bg1"/>
                </a:solidFill>
              </a:rPr>
              <a:t>int</a:t>
            </a:r>
            <a:r>
              <a:rPr lang="en-US" sz="1800" dirty="0">
                <a:solidFill>
                  <a:schemeClr val="bg1"/>
                </a:solidFill>
              </a:rPr>
              <a:t> b = 0){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     width = a;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     height = b;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  }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 </a:t>
            </a:r>
            <a:r>
              <a:rPr lang="en-US" sz="1800" dirty="0" smtClean="0">
                <a:solidFill>
                  <a:schemeClr val="bg1"/>
                </a:solidFill>
              </a:rPr>
              <a:t>virtual </a:t>
            </a:r>
            <a:r>
              <a:rPr lang="en-US" sz="1800" dirty="0" err="1">
                <a:solidFill>
                  <a:schemeClr val="bg1"/>
                </a:solidFill>
              </a:rPr>
              <a:t>int</a:t>
            </a:r>
            <a:r>
              <a:rPr lang="en-US" sz="1800" dirty="0">
                <a:solidFill>
                  <a:schemeClr val="bg1"/>
                </a:solidFill>
              </a:rPr>
              <a:t> area()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     </a:t>
            </a:r>
            <a:r>
              <a:rPr lang="en-US" sz="1800" dirty="0" err="1">
                <a:solidFill>
                  <a:schemeClr val="bg1"/>
                </a:solidFill>
              </a:rPr>
              <a:t>cout</a:t>
            </a:r>
            <a:r>
              <a:rPr lang="en-US" sz="1800" dirty="0">
                <a:solidFill>
                  <a:schemeClr val="bg1"/>
                </a:solidFill>
              </a:rPr>
              <a:t> &lt;&lt; "Parent class area :" &lt;&lt;</a:t>
            </a:r>
            <a:r>
              <a:rPr lang="en-US" sz="1800" dirty="0" err="1">
                <a:solidFill>
                  <a:schemeClr val="bg1"/>
                </a:solidFill>
              </a:rPr>
              <a:t>endl</a:t>
            </a:r>
            <a:r>
              <a:rPr lang="en-US" sz="1800" dirty="0">
                <a:solidFill>
                  <a:schemeClr val="bg1"/>
                </a:solidFill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     return 0;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  }</a:t>
            </a:r>
          </a:p>
          <a:p>
            <a:r>
              <a:rPr lang="en-US" sz="1800" dirty="0">
                <a:solidFill>
                  <a:schemeClr val="bg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39468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5638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class Rectangle: public Shape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public: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Rectangle( 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a = 0, 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b = 0):Shape(a, b) { }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area () {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</a:t>
            </a:r>
            <a:r>
              <a:rPr lang="en-US" sz="2400" dirty="0" err="1">
                <a:solidFill>
                  <a:schemeClr val="bg1"/>
                </a:solidFill>
              </a:rPr>
              <a:t>cout</a:t>
            </a:r>
            <a:r>
              <a:rPr lang="en-US" sz="2400" dirty="0">
                <a:solidFill>
                  <a:schemeClr val="bg1"/>
                </a:solidFill>
              </a:rPr>
              <a:t> &lt;&lt; "Rectangle class area :" &lt;&lt;</a:t>
            </a:r>
            <a:r>
              <a:rPr lang="en-US" sz="2400" dirty="0" err="1">
                <a:solidFill>
                  <a:schemeClr val="bg1"/>
                </a:solidFill>
              </a:rPr>
              <a:t>endl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return (width * height);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}</a:t>
            </a:r>
          </a:p>
          <a:p>
            <a:r>
              <a:rPr lang="en-US" sz="2400" dirty="0">
                <a:solidFill>
                  <a:schemeClr val="bg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44023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58674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class Triangle: public Shape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public: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Triangle( 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a = 0, 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b = 0):Shape(a, b) { }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area () {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</a:t>
            </a:r>
            <a:r>
              <a:rPr lang="en-US" sz="2400" dirty="0" err="1">
                <a:solidFill>
                  <a:schemeClr val="bg1"/>
                </a:solidFill>
              </a:rPr>
              <a:t>cout</a:t>
            </a:r>
            <a:r>
              <a:rPr lang="en-US" sz="2400" dirty="0">
                <a:solidFill>
                  <a:schemeClr val="bg1"/>
                </a:solidFill>
              </a:rPr>
              <a:t> &lt;&lt; "Triangle class area :" &lt;&lt;</a:t>
            </a:r>
            <a:r>
              <a:rPr lang="en-US" sz="2400" dirty="0" err="1">
                <a:solidFill>
                  <a:schemeClr val="bg1"/>
                </a:solidFill>
              </a:rPr>
              <a:t>endl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return (width * height / 2);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}</a:t>
            </a:r>
          </a:p>
          <a:p>
            <a:r>
              <a:rPr lang="en-US" sz="2400" dirty="0">
                <a:solidFill>
                  <a:schemeClr val="bg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40728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6324600"/>
          </a:xfrm>
        </p:spPr>
        <p:txBody>
          <a:bodyPr>
            <a:no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int</a:t>
            </a:r>
            <a:r>
              <a:rPr lang="en-US" sz="1800" dirty="0">
                <a:solidFill>
                  <a:schemeClr val="bg1"/>
                </a:solidFill>
              </a:rPr>
              <a:t> main()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Shape *shape;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Rectangle rec(10,7);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Triangle  tri(10,5);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   </a:t>
            </a:r>
            <a:r>
              <a:rPr lang="en-US" sz="1800" dirty="0">
                <a:solidFill>
                  <a:schemeClr val="bg1"/>
                </a:solidFill>
              </a:rPr>
              <a:t>// store the address of Rectangle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shape = &amp;rec;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</a:t>
            </a:r>
            <a:r>
              <a:rPr lang="en-US" sz="1800" dirty="0" smtClean="0">
                <a:solidFill>
                  <a:schemeClr val="bg1"/>
                </a:solidFill>
              </a:rPr>
              <a:t>   </a:t>
            </a:r>
            <a:r>
              <a:rPr lang="en-US" sz="1800" dirty="0">
                <a:solidFill>
                  <a:schemeClr val="bg1"/>
                </a:solidFill>
              </a:rPr>
              <a:t>// call rectangle area.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shape-&gt;area();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   </a:t>
            </a:r>
            <a:r>
              <a:rPr lang="en-US" sz="1800" dirty="0">
                <a:solidFill>
                  <a:schemeClr val="bg1"/>
                </a:solidFill>
              </a:rPr>
              <a:t>// store the address of Triangle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shape = &amp;tri;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</a:t>
            </a:r>
            <a:r>
              <a:rPr lang="en-US" sz="1800" dirty="0" smtClean="0">
                <a:solidFill>
                  <a:schemeClr val="bg1"/>
                </a:solidFill>
              </a:rPr>
              <a:t>   </a:t>
            </a:r>
            <a:r>
              <a:rPr lang="en-US" sz="1800" dirty="0">
                <a:solidFill>
                  <a:schemeClr val="bg1"/>
                </a:solidFill>
              </a:rPr>
              <a:t>// call triangle area.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shape-&gt;area();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</a:t>
            </a:r>
            <a:r>
              <a:rPr lang="en-US" sz="1800" dirty="0" smtClean="0">
                <a:solidFill>
                  <a:schemeClr val="bg1"/>
                </a:solidFill>
              </a:rPr>
              <a:t>   </a:t>
            </a:r>
            <a:r>
              <a:rPr lang="en-US" sz="1800" dirty="0">
                <a:solidFill>
                  <a:schemeClr val="bg1"/>
                </a:solidFill>
              </a:rPr>
              <a:t>return 0;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6271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Virtual Functions</a:t>
            </a:r>
          </a:p>
          <a:p>
            <a:r>
              <a:rPr lang="en-US" sz="2800" dirty="0"/>
              <a:t>A </a:t>
            </a:r>
            <a:r>
              <a:rPr lang="en-US" sz="2800" b="1" dirty="0"/>
              <a:t>virtual</a:t>
            </a:r>
            <a:r>
              <a:rPr lang="en-US" sz="2800" dirty="0"/>
              <a:t> function is a function in a base class that is declared using the keyword </a:t>
            </a:r>
            <a:r>
              <a:rPr lang="en-US" sz="2800" b="1" dirty="0"/>
              <a:t>virtual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Defining in a base class a virtual function, with another version in a derived class, signals to the compiler that we don't want </a:t>
            </a:r>
            <a:r>
              <a:rPr lang="en-US" sz="2800" b="1" dirty="0"/>
              <a:t>static linkage </a:t>
            </a:r>
            <a:r>
              <a:rPr lang="en-US" sz="2800" dirty="0"/>
              <a:t>for this function</a:t>
            </a:r>
            <a:r>
              <a:rPr lang="en-US" sz="2800" dirty="0" smtClean="0"/>
              <a:t>.</a:t>
            </a:r>
          </a:p>
          <a:p>
            <a:r>
              <a:rPr lang="en-US" sz="2800" b="1" dirty="0" smtClean="0"/>
              <a:t>Dynamic Linkage </a:t>
            </a:r>
            <a:r>
              <a:rPr lang="en-US" sz="2800" dirty="0" smtClean="0"/>
              <a:t>or </a:t>
            </a:r>
            <a:r>
              <a:rPr lang="en-US" sz="2800" b="1" dirty="0" smtClean="0"/>
              <a:t>Late Binding </a:t>
            </a:r>
            <a:r>
              <a:rPr lang="en-US" sz="2800" dirty="0" smtClean="0"/>
              <a:t>is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53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7391400" cy="6324600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Pure Virtual </a:t>
            </a:r>
            <a:r>
              <a:rPr lang="en-US" sz="2400" b="1" dirty="0" smtClean="0"/>
              <a:t>Functions</a:t>
            </a:r>
          </a:p>
          <a:p>
            <a:r>
              <a:rPr lang="en-US" sz="2400" dirty="0"/>
              <a:t>It is possible that you want to include a virtual function in a base class so that it may be redefined in a derived class to suit the objects of that class</a:t>
            </a:r>
            <a:endParaRPr lang="en-US" sz="2400" b="1" dirty="0"/>
          </a:p>
          <a:p>
            <a:r>
              <a:rPr lang="en-US" dirty="0">
                <a:solidFill>
                  <a:schemeClr val="tx1"/>
                </a:solidFill>
              </a:rPr>
              <a:t>class Shape {</a:t>
            </a:r>
          </a:p>
          <a:p>
            <a:r>
              <a:rPr lang="en-US" dirty="0">
                <a:solidFill>
                  <a:schemeClr val="tx1"/>
                </a:solidFill>
              </a:rPr>
              <a:t>   protected: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width, height;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>
                <a:solidFill>
                  <a:schemeClr val="tx1"/>
                </a:solidFill>
              </a:rPr>
              <a:t>public:</a:t>
            </a:r>
          </a:p>
          <a:p>
            <a:r>
              <a:rPr lang="en-US" dirty="0">
                <a:solidFill>
                  <a:schemeClr val="tx1"/>
                </a:solidFill>
              </a:rPr>
              <a:t>      Shape(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 = 0,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b = 0) {</a:t>
            </a:r>
          </a:p>
          <a:p>
            <a:r>
              <a:rPr lang="en-US" dirty="0">
                <a:solidFill>
                  <a:schemeClr val="tx1"/>
                </a:solidFill>
              </a:rPr>
              <a:t>         width = a;</a:t>
            </a:r>
          </a:p>
          <a:p>
            <a:r>
              <a:rPr lang="en-US" dirty="0">
                <a:solidFill>
                  <a:schemeClr val="tx1"/>
                </a:solidFill>
              </a:rPr>
              <a:t>         height = b;</a:t>
            </a:r>
          </a:p>
          <a:p>
            <a:r>
              <a:rPr lang="en-US" dirty="0">
                <a:solidFill>
                  <a:schemeClr val="tx1"/>
                </a:solidFill>
              </a:rPr>
              <a:t>      }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chemeClr val="tx1"/>
                </a:solidFill>
              </a:rPr>
              <a:t>// pure virtual function</a:t>
            </a:r>
          </a:p>
          <a:p>
            <a:r>
              <a:rPr lang="en-US" dirty="0">
                <a:solidFill>
                  <a:schemeClr val="tx1"/>
                </a:solidFill>
              </a:rPr>
              <a:t>      virtual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area() = 0;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1824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7964" y="0"/>
            <a:ext cx="6554867" cy="762000"/>
          </a:xfrm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6591" y="838200"/>
            <a:ext cx="7717809" cy="6019800"/>
          </a:xfrm>
        </p:spPr>
        <p:txBody>
          <a:bodyPr>
            <a:normAutofit fontScale="77500" lnSpcReduction="20000"/>
          </a:bodyPr>
          <a:lstStyle/>
          <a:p>
            <a:pPr algn="ctr">
              <a:buFontTx/>
              <a:buNone/>
            </a:pPr>
            <a:r>
              <a:rPr lang="en-US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An object is an encapsulation of both functions and data</a:t>
            </a:r>
            <a:r>
              <a:rPr lang="en-US" altLang="en-US" sz="2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r>
              <a:rPr lang="en-US" altLang="en-US" sz="29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Objects are an Abstraction</a:t>
            </a:r>
          </a:p>
          <a:p>
            <a:pPr lvl="1"/>
            <a:r>
              <a:rPr lang="en-US" altLang="en-US" sz="2600" i="1" dirty="0">
                <a:solidFill>
                  <a:schemeClr val="tx1"/>
                </a:solidFill>
                <a:cs typeface="Times New Roman" panose="02020603050405020304" pitchFamily="18" charset="0"/>
              </a:rPr>
              <a:t>represent real world entities</a:t>
            </a:r>
          </a:p>
          <a:p>
            <a:pPr lvl="1"/>
            <a:r>
              <a:rPr lang="en-US" altLang="en-US" sz="2600" i="1" dirty="0">
                <a:solidFill>
                  <a:schemeClr val="tx1"/>
                </a:solidFill>
                <a:cs typeface="Times New Roman" panose="02020603050405020304" pitchFamily="18" charset="0"/>
              </a:rPr>
              <a:t>Classes are data types that define shared common properties or attributes</a:t>
            </a:r>
          </a:p>
          <a:p>
            <a:pPr lvl="1"/>
            <a:r>
              <a:rPr lang="en-US" altLang="en-US" sz="2600" i="1" dirty="0">
                <a:solidFill>
                  <a:schemeClr val="tx1"/>
                </a:solidFill>
                <a:cs typeface="Times New Roman" panose="02020603050405020304" pitchFamily="18" charset="0"/>
              </a:rPr>
              <a:t>Objects are instances of a class</a:t>
            </a:r>
          </a:p>
          <a:p>
            <a:r>
              <a:rPr lang="en-US" altLang="en-US" sz="29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Objects have State</a:t>
            </a:r>
            <a:r>
              <a:rPr lang="en-US" altLang="en-US" sz="3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 </a:t>
            </a:r>
          </a:p>
          <a:p>
            <a:pPr lvl="1"/>
            <a:r>
              <a:rPr lang="en-US" altLang="en-US" sz="2600" i="1" dirty="0">
                <a:solidFill>
                  <a:schemeClr val="tx1"/>
                </a:solidFill>
                <a:cs typeface="Times New Roman" panose="02020603050405020304" pitchFamily="18" charset="0"/>
              </a:rPr>
              <a:t>have a value at a particular time </a:t>
            </a:r>
          </a:p>
          <a:p>
            <a:r>
              <a:rPr lang="en-US" altLang="en-US" sz="29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Objects have Operations</a:t>
            </a:r>
            <a:r>
              <a:rPr lang="en-US" altLang="en-US" sz="3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en-US" sz="2600" i="1" dirty="0">
                <a:solidFill>
                  <a:schemeClr val="tx1"/>
                </a:solidFill>
                <a:cs typeface="Times New Roman" panose="02020603050405020304" pitchFamily="18" charset="0"/>
              </a:rPr>
              <a:t>associated set of operations called methods that describe how to carry out operations</a:t>
            </a:r>
            <a:r>
              <a:rPr lang="en-US" altLang="en-US" sz="29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r>
              <a:rPr lang="en-US" altLang="en-US" sz="29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Objects have Messages</a:t>
            </a:r>
            <a:r>
              <a:rPr lang="en-US" altLang="en-US" sz="3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 lvl="1">
              <a:spcBef>
                <a:spcPct val="0"/>
              </a:spcBef>
            </a:pPr>
            <a:r>
              <a:rPr lang="en-US" altLang="en-US" sz="2600" i="1" dirty="0">
                <a:solidFill>
                  <a:schemeClr val="tx1"/>
                </a:solidFill>
                <a:cs typeface="Times New Roman" panose="02020603050405020304" pitchFamily="18" charset="0"/>
              </a:rPr>
              <a:t>request an object to carry out one of its operations by sending it a message</a:t>
            </a:r>
          </a:p>
          <a:p>
            <a:pPr lvl="1">
              <a:spcBef>
                <a:spcPct val="0"/>
              </a:spcBef>
            </a:pPr>
            <a:r>
              <a:rPr lang="en-US" altLang="en-US" sz="2600" i="1" dirty="0">
                <a:solidFill>
                  <a:schemeClr val="tx1"/>
                </a:solidFill>
                <a:cs typeface="Times New Roman" panose="02020603050405020304" pitchFamily="18" charset="0"/>
              </a:rPr>
              <a:t>messages are the means by which we exchange data between objects</a:t>
            </a:r>
            <a:r>
              <a:rPr lang="en-US" altLang="en-US" sz="29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0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E458-7D34-47DA-8937-475FAB1D527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0013"/>
            <a:ext cx="9144000" cy="1219200"/>
          </a:xfrm>
        </p:spPr>
        <p:txBody>
          <a:bodyPr/>
          <a:lstStyle/>
          <a:p>
            <a:r>
              <a:rPr lang="en-US" altLang="en-US"/>
              <a:t>Object-Oriented Programming Languages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724400"/>
          </a:xfrm>
        </p:spPr>
        <p:txBody>
          <a:bodyPr/>
          <a:lstStyle/>
          <a:p>
            <a:r>
              <a:rPr lang="en-US" altLang="en-US" sz="3600" noProof="1">
                <a:solidFill>
                  <a:schemeClr val="tx1"/>
                </a:solidFill>
              </a:rPr>
              <a:t>C</a:t>
            </a:r>
            <a:r>
              <a:rPr lang="en-US" altLang="en-US" sz="3600" dirty="0" err="1">
                <a:solidFill>
                  <a:schemeClr val="tx1"/>
                </a:solidFill>
              </a:rPr>
              <a:t>haracteristics</a:t>
            </a:r>
            <a:r>
              <a:rPr lang="en-US" altLang="en-US" sz="3600" dirty="0">
                <a:solidFill>
                  <a:schemeClr val="tx1"/>
                </a:solidFill>
              </a:rPr>
              <a:t> of OOPL:</a:t>
            </a:r>
          </a:p>
          <a:p>
            <a:pPr lvl="1"/>
            <a:r>
              <a:rPr lang="en-US" altLang="en-US" sz="3200" dirty="0">
                <a:solidFill>
                  <a:schemeClr val="tx1"/>
                </a:solidFill>
              </a:rPr>
              <a:t>Encapsulation</a:t>
            </a:r>
          </a:p>
          <a:p>
            <a:pPr lvl="1"/>
            <a:r>
              <a:rPr lang="en-US" altLang="en-US" sz="3200" dirty="0">
                <a:solidFill>
                  <a:schemeClr val="tx1"/>
                </a:solidFill>
              </a:rPr>
              <a:t>Inheritance </a:t>
            </a:r>
          </a:p>
          <a:p>
            <a:pPr lvl="1"/>
            <a:r>
              <a:rPr lang="en-US" altLang="en-US" sz="3200" dirty="0">
                <a:solidFill>
                  <a:schemeClr val="tx1"/>
                </a:solidFill>
              </a:rPr>
              <a:t>Polymorphism</a:t>
            </a:r>
            <a:endParaRPr lang="en-US" altLang="en-US" sz="3200" noProof="1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OOPLs support :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Modular Programming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Ease of Development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217097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50EC-376D-4D46-B320-EC71C6C2C26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620000" cy="762000"/>
          </a:xfrm>
        </p:spPr>
        <p:txBody>
          <a:bodyPr/>
          <a:lstStyle/>
          <a:p>
            <a:r>
              <a:rPr lang="en-US" altLang="en-US" noProof="1"/>
              <a:t>C</a:t>
            </a:r>
            <a:r>
              <a:rPr lang="en-US" altLang="en-US" dirty="0" err="1"/>
              <a:t>haracteristics</a:t>
            </a:r>
            <a:r>
              <a:rPr lang="en-US" altLang="en-US" dirty="0"/>
              <a:t> of OOPL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410200"/>
          </a:xfrm>
        </p:spPr>
        <p:txBody>
          <a:bodyPr lIns="0" tIns="0" rIns="0" bIns="0">
            <a:normAutofit fontScale="92500"/>
          </a:bodyPr>
          <a:lstStyle/>
          <a:p>
            <a:r>
              <a:rPr lang="en-US" altLang="en-US" b="1" dirty="0">
                <a:solidFill>
                  <a:schemeClr val="tx1"/>
                </a:solidFill>
              </a:rPr>
              <a:t>Encapsulation: </a:t>
            </a:r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sz="2800" dirty="0">
                <a:solidFill>
                  <a:schemeClr val="tx1"/>
                </a:solidFill>
              </a:rPr>
              <a:t>ombining data structure with actions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Data structure: represents the properties, the state, or characteristics of objects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Actions: permissible behaviors that are controlled through the member functions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	Data</a:t>
            </a:r>
            <a:r>
              <a:rPr lang="en-US" alt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 hiding: Process of making certain data inaccessible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endParaRPr lang="en-US" altLang="en-US" b="1" dirty="0">
              <a:solidFill>
                <a:schemeClr val="tx1"/>
              </a:solidFill>
            </a:endParaRPr>
          </a:p>
          <a:p>
            <a:r>
              <a:rPr lang="en-US" altLang="en-US" b="1" dirty="0">
                <a:solidFill>
                  <a:schemeClr val="tx1"/>
                </a:solidFill>
              </a:rPr>
              <a:t>Inheritance: </a:t>
            </a:r>
            <a:r>
              <a:rPr lang="en-US" altLang="en-US" dirty="0">
                <a:solidFill>
                  <a:schemeClr val="tx1"/>
                </a:solidFill>
              </a:rPr>
              <a:t>A</a:t>
            </a:r>
            <a:r>
              <a:rPr lang="en-US" alt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bility to derive new objects from old</a:t>
            </a:r>
            <a:r>
              <a:rPr lang="en-US" altLang="en-US" sz="2800" b="1" dirty="0">
                <a:solidFill>
                  <a:schemeClr val="tx1"/>
                </a:solidFill>
              </a:rPr>
              <a:t> </a:t>
            </a:r>
            <a:r>
              <a:rPr lang="en-US" altLang="en-US" sz="2800" dirty="0">
                <a:solidFill>
                  <a:schemeClr val="tx1"/>
                </a:solidFill>
              </a:rPr>
              <a:t>ones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permits objects of a more specific class to inherit the properties (data) and behaviors (functions) of a more general/base class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ability to define a hierarchical relationship between objects</a:t>
            </a:r>
            <a:endParaRPr lang="en-US" altLang="en-US" b="1" dirty="0">
              <a:solidFill>
                <a:schemeClr val="tx1"/>
              </a:solidFill>
            </a:endParaRPr>
          </a:p>
          <a:p>
            <a:r>
              <a:rPr lang="en-US" altLang="en-US" b="1" dirty="0">
                <a:solidFill>
                  <a:schemeClr val="tx1"/>
                </a:solidFill>
              </a:rPr>
              <a:t>Polymorphism: </a:t>
            </a:r>
            <a:r>
              <a:rPr lang="en-US" altLang="en-US" dirty="0">
                <a:solidFill>
                  <a:schemeClr val="tx1"/>
                </a:solidFill>
              </a:rPr>
              <a:t>A</a:t>
            </a:r>
            <a:r>
              <a:rPr lang="en-US" altLang="en-US" sz="2400" dirty="0">
                <a:solidFill>
                  <a:schemeClr val="tx1"/>
                </a:solidFill>
              </a:rPr>
              <a:t>bility for different objects to interpret 				     functions differently</a:t>
            </a:r>
          </a:p>
        </p:txBody>
      </p:sp>
    </p:spTree>
    <p:extLst>
      <p:ext uri="{BB962C8B-B14F-4D97-AF65-F5344CB8AC3E}">
        <p14:creationId xmlns:p14="http://schemas.microsoft.com/office/powerpoint/2010/main" val="56679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6679" y="513079"/>
            <a:ext cx="3820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0820" algn="l"/>
              </a:tabLst>
            </a:pPr>
            <a:r>
              <a:rPr dirty="0"/>
              <a:t>Cla</a:t>
            </a:r>
            <a:r>
              <a:rPr spc="5" dirty="0"/>
              <a:t>ss</a:t>
            </a:r>
            <a:r>
              <a:rPr dirty="0"/>
              <a:t>es</a:t>
            </a:r>
            <a:r>
              <a:rPr spc="5" dirty="0"/>
              <a:t> </a:t>
            </a:r>
            <a:r>
              <a:rPr dirty="0"/>
              <a:t>in	C++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8459" y="1672590"/>
            <a:ext cx="8335645" cy="198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715"/>
              </a:lnSpc>
              <a:spcBef>
                <a:spcPts val="100"/>
              </a:spcBef>
              <a:buClr>
                <a:srgbClr val="FFCC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definition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begins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 the keyword</a:t>
            </a:r>
            <a:endParaRPr sz="3200">
              <a:latin typeface="Arial"/>
              <a:cs typeface="Arial"/>
            </a:endParaRPr>
          </a:p>
          <a:p>
            <a:pPr marL="354965">
              <a:lnSpc>
                <a:spcPts val="3715"/>
              </a:lnSpc>
            </a:pPr>
            <a:r>
              <a:rPr sz="3200" i="1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354965" marR="5080" indent="-342900">
              <a:lnSpc>
                <a:spcPts val="3590"/>
              </a:lnSpc>
              <a:spcBef>
                <a:spcPts val="875"/>
              </a:spcBef>
              <a:buClr>
                <a:srgbClr val="FFCC00"/>
              </a:buClr>
              <a:buFont typeface="Wingdings"/>
              <a:buChar char=""/>
              <a:tabLst>
                <a:tab pos="354965" algn="l"/>
                <a:tab pos="355600" algn="l"/>
                <a:tab pos="3502025" algn="l"/>
                <a:tab pos="4088765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body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the class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is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contained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braces,</a:t>
            </a:r>
            <a:r>
              <a:rPr sz="32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{	} ;	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(notice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semi-colon).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00437" y="4033837"/>
            <a:ext cx="2143125" cy="1990725"/>
            <a:chOff x="3500437" y="4033837"/>
            <a:chExt cx="2143125" cy="1990725"/>
          </a:xfrm>
        </p:grpSpPr>
        <p:sp>
          <p:nvSpPr>
            <p:cNvPr id="5" name="object 5"/>
            <p:cNvSpPr/>
            <p:nvPr/>
          </p:nvSpPr>
          <p:spPr>
            <a:xfrm>
              <a:off x="3505200" y="4038600"/>
              <a:ext cx="2133600" cy="1981200"/>
            </a:xfrm>
            <a:custGeom>
              <a:avLst/>
              <a:gdLst/>
              <a:ahLst/>
              <a:cxnLst/>
              <a:rect l="l" t="t" r="r" b="b"/>
              <a:pathLst>
                <a:path w="2133600" h="1981200">
                  <a:moveTo>
                    <a:pt x="2133600" y="0"/>
                  </a:moveTo>
                  <a:lnTo>
                    <a:pt x="0" y="0"/>
                  </a:lnTo>
                  <a:lnTo>
                    <a:pt x="0" y="1981200"/>
                  </a:lnTo>
                  <a:lnTo>
                    <a:pt x="1066800" y="1981200"/>
                  </a:lnTo>
                  <a:lnTo>
                    <a:pt x="2133600" y="19812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009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05200" y="4038600"/>
              <a:ext cx="2133600" cy="1981200"/>
            </a:xfrm>
            <a:custGeom>
              <a:avLst/>
              <a:gdLst/>
              <a:ahLst/>
              <a:cxnLst/>
              <a:rect l="l" t="t" r="r" b="b"/>
              <a:pathLst>
                <a:path w="2133600" h="1981200">
                  <a:moveTo>
                    <a:pt x="1066800" y="1981200"/>
                  </a:moveTo>
                  <a:lnTo>
                    <a:pt x="0" y="1981200"/>
                  </a:lnTo>
                  <a:lnTo>
                    <a:pt x="0" y="0"/>
                  </a:lnTo>
                  <a:lnTo>
                    <a:pt x="2133600" y="0"/>
                  </a:lnTo>
                  <a:lnTo>
                    <a:pt x="2133600" y="1981200"/>
                  </a:lnTo>
                  <a:lnTo>
                    <a:pt x="1066800" y="19812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82670" y="4193540"/>
            <a:ext cx="182689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class_name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….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….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….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};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14800" y="4310379"/>
            <a:ext cx="2438400" cy="1104900"/>
          </a:xfrm>
          <a:custGeom>
            <a:avLst/>
            <a:gdLst/>
            <a:ahLst/>
            <a:cxnLst/>
            <a:rect l="l" t="t" r="r" b="b"/>
            <a:pathLst>
              <a:path w="2438400" h="1104900">
                <a:moveTo>
                  <a:pt x="1981200" y="1094740"/>
                </a:moveTo>
                <a:lnTo>
                  <a:pt x="74993" y="802449"/>
                </a:lnTo>
                <a:lnTo>
                  <a:pt x="80010" y="769620"/>
                </a:lnTo>
                <a:lnTo>
                  <a:pt x="0" y="795020"/>
                </a:lnTo>
                <a:lnTo>
                  <a:pt x="68580" y="844550"/>
                </a:lnTo>
                <a:lnTo>
                  <a:pt x="73634" y="811339"/>
                </a:lnTo>
                <a:lnTo>
                  <a:pt x="1979930" y="1104900"/>
                </a:lnTo>
                <a:lnTo>
                  <a:pt x="1981200" y="1094740"/>
                </a:lnTo>
                <a:close/>
              </a:path>
              <a:path w="2438400" h="1104900">
                <a:moveTo>
                  <a:pt x="2438400" y="104140"/>
                </a:moveTo>
                <a:lnTo>
                  <a:pt x="1446784" y="34124"/>
                </a:lnTo>
                <a:lnTo>
                  <a:pt x="1449070" y="0"/>
                </a:lnTo>
                <a:lnTo>
                  <a:pt x="1371600" y="33020"/>
                </a:lnTo>
                <a:lnTo>
                  <a:pt x="1443990" y="76200"/>
                </a:lnTo>
                <a:lnTo>
                  <a:pt x="1446199" y="42989"/>
                </a:lnTo>
                <a:lnTo>
                  <a:pt x="2437130" y="114300"/>
                </a:lnTo>
                <a:lnTo>
                  <a:pt x="2438400" y="1041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72200" y="5139690"/>
            <a:ext cx="2701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809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Class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body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(data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member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methods)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6869" y="4225290"/>
            <a:ext cx="951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valid </a:t>
            </a:r>
            <a:r>
              <a:rPr sz="1800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identifier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6679" y="513079"/>
            <a:ext cx="3820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0820" algn="l"/>
              </a:tabLst>
            </a:pPr>
            <a:r>
              <a:rPr dirty="0"/>
              <a:t>Cla</a:t>
            </a:r>
            <a:r>
              <a:rPr spc="5" dirty="0"/>
              <a:t>ss</a:t>
            </a:r>
            <a:r>
              <a:rPr dirty="0"/>
              <a:t>es</a:t>
            </a:r>
            <a:r>
              <a:rPr spc="5" dirty="0"/>
              <a:t> </a:t>
            </a:r>
            <a:r>
              <a:rPr dirty="0"/>
              <a:t>in	C++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8459" y="1672590"/>
            <a:ext cx="8069580" cy="396494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54965" marR="26670" indent="-342900">
              <a:lnSpc>
                <a:spcPts val="3229"/>
              </a:lnSpc>
              <a:spcBef>
                <a:spcPts val="715"/>
              </a:spcBef>
              <a:buClr>
                <a:srgbClr val="FFCC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the body, the keywords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0000"/>
                </a:solidFill>
                <a:latin typeface="Arial"/>
                <a:cs typeface="Arial"/>
              </a:rPr>
              <a:t>private: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200" spc="-8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0000"/>
                </a:solidFill>
                <a:latin typeface="Arial"/>
                <a:cs typeface="Arial"/>
              </a:rPr>
              <a:t>public: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specify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access level of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members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class.</a:t>
            </a:r>
            <a:endParaRPr sz="3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5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default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private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00" dirty="0">
              <a:latin typeface="Arial"/>
              <a:cs typeface="Arial"/>
            </a:endParaRPr>
          </a:p>
          <a:p>
            <a:pPr marL="354965" marR="5080" indent="-342900">
              <a:lnSpc>
                <a:spcPts val="3229"/>
              </a:lnSpc>
              <a:buClr>
                <a:srgbClr val="FFCC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Usually, the data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members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of a class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 declared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2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Arial"/>
                <a:cs typeface="Arial"/>
              </a:rPr>
              <a:t>private: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section of the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class </a:t>
            </a:r>
            <a:r>
              <a:rPr sz="3200" spc="-8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and the member functions are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0000"/>
                </a:solidFill>
                <a:latin typeface="Arial"/>
                <a:cs typeface="Arial"/>
              </a:rPr>
              <a:t>public: </a:t>
            </a:r>
            <a:r>
              <a:rPr sz="3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section.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6679" y="513079"/>
            <a:ext cx="3820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0820" algn="l"/>
              </a:tabLst>
            </a:pPr>
            <a:r>
              <a:rPr dirty="0"/>
              <a:t>Cla</a:t>
            </a:r>
            <a:r>
              <a:rPr spc="5" dirty="0"/>
              <a:t>ss</a:t>
            </a:r>
            <a:r>
              <a:rPr dirty="0"/>
              <a:t>es</a:t>
            </a:r>
            <a:r>
              <a:rPr spc="5" dirty="0"/>
              <a:t> </a:t>
            </a:r>
            <a:r>
              <a:rPr dirty="0"/>
              <a:t>in	C++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28837" y="2205037"/>
            <a:ext cx="2981325" cy="3209925"/>
            <a:chOff x="2128837" y="2205037"/>
            <a:chExt cx="2981325" cy="3209925"/>
          </a:xfrm>
        </p:grpSpPr>
        <p:sp>
          <p:nvSpPr>
            <p:cNvPr id="4" name="object 4"/>
            <p:cNvSpPr/>
            <p:nvPr/>
          </p:nvSpPr>
          <p:spPr>
            <a:xfrm>
              <a:off x="2133600" y="2209800"/>
              <a:ext cx="2971800" cy="3200400"/>
            </a:xfrm>
            <a:custGeom>
              <a:avLst/>
              <a:gdLst/>
              <a:ahLst/>
              <a:cxnLst/>
              <a:rect l="l" t="t" r="r" b="b"/>
              <a:pathLst>
                <a:path w="2971800" h="3200400">
                  <a:moveTo>
                    <a:pt x="2971800" y="0"/>
                  </a:moveTo>
                  <a:lnTo>
                    <a:pt x="0" y="0"/>
                  </a:lnTo>
                  <a:lnTo>
                    <a:pt x="0" y="3200400"/>
                  </a:lnTo>
                  <a:lnTo>
                    <a:pt x="1485900" y="3200400"/>
                  </a:lnTo>
                  <a:lnTo>
                    <a:pt x="2971800" y="32004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9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3600" y="2209800"/>
              <a:ext cx="2971800" cy="3200400"/>
            </a:xfrm>
            <a:custGeom>
              <a:avLst/>
              <a:gdLst/>
              <a:ahLst/>
              <a:cxnLst/>
              <a:rect l="l" t="t" r="r" b="b"/>
              <a:pathLst>
                <a:path w="2971800" h="3200400">
                  <a:moveTo>
                    <a:pt x="1485900" y="3200400"/>
                  </a:moveTo>
                  <a:lnTo>
                    <a:pt x="0" y="3200400"/>
                  </a:lnTo>
                  <a:lnTo>
                    <a:pt x="0" y="0"/>
                  </a:lnTo>
                  <a:lnTo>
                    <a:pt x="2971800" y="0"/>
                  </a:lnTo>
                  <a:lnTo>
                    <a:pt x="2971800" y="3200400"/>
                  </a:lnTo>
                  <a:lnTo>
                    <a:pt x="1485900" y="32004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11070" y="2368550"/>
            <a:ext cx="1826895" cy="286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class_name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14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32740">
              <a:lnSpc>
                <a:spcPts val="2014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private: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ts val="202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ts val="2014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332740" marR="662940" indent="594360">
              <a:lnSpc>
                <a:spcPts val="2020"/>
              </a:lnSpc>
              <a:spcBef>
                <a:spcPts val="11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…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public: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ts val="1895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ts val="2014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ts val="2014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};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29000" y="2966719"/>
            <a:ext cx="2058670" cy="1776730"/>
          </a:xfrm>
          <a:custGeom>
            <a:avLst/>
            <a:gdLst/>
            <a:ahLst/>
            <a:cxnLst/>
            <a:rect l="l" t="t" r="r" b="b"/>
            <a:pathLst>
              <a:path w="2058670" h="1776729">
                <a:moveTo>
                  <a:pt x="2057400" y="10160"/>
                </a:moveTo>
                <a:lnTo>
                  <a:pt x="2056130" y="0"/>
                </a:lnTo>
                <a:lnTo>
                  <a:pt x="73520" y="368046"/>
                </a:lnTo>
                <a:lnTo>
                  <a:pt x="67310" y="335280"/>
                </a:lnTo>
                <a:lnTo>
                  <a:pt x="0" y="386080"/>
                </a:lnTo>
                <a:lnTo>
                  <a:pt x="81280" y="408940"/>
                </a:lnTo>
                <a:lnTo>
                  <a:pt x="75184" y="376872"/>
                </a:lnTo>
                <a:lnTo>
                  <a:pt x="2057400" y="10160"/>
                </a:lnTo>
                <a:close/>
              </a:path>
              <a:path w="2058670" h="1776729">
                <a:moveTo>
                  <a:pt x="2058670" y="1305560"/>
                </a:moveTo>
                <a:lnTo>
                  <a:pt x="2056130" y="1295400"/>
                </a:lnTo>
                <a:lnTo>
                  <a:pt x="224853" y="1734959"/>
                </a:lnTo>
                <a:lnTo>
                  <a:pt x="217170" y="1703070"/>
                </a:lnTo>
                <a:lnTo>
                  <a:pt x="152400" y="1757680"/>
                </a:lnTo>
                <a:lnTo>
                  <a:pt x="234950" y="1776730"/>
                </a:lnTo>
                <a:lnTo>
                  <a:pt x="227025" y="1743951"/>
                </a:lnTo>
                <a:lnTo>
                  <a:pt x="2058670" y="13055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40070" y="4225290"/>
            <a:ext cx="286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Public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members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methods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40070" y="2777490"/>
            <a:ext cx="1991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private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members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800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methods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6679" y="513079"/>
            <a:ext cx="3820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0820" algn="l"/>
              </a:tabLst>
            </a:pPr>
            <a:r>
              <a:rPr dirty="0"/>
              <a:t>Cla</a:t>
            </a:r>
            <a:r>
              <a:rPr spc="5" dirty="0"/>
              <a:t>ss</a:t>
            </a:r>
            <a:r>
              <a:rPr dirty="0"/>
              <a:t>es</a:t>
            </a:r>
            <a:r>
              <a:rPr spc="5" dirty="0"/>
              <a:t> </a:t>
            </a:r>
            <a:r>
              <a:rPr dirty="0"/>
              <a:t>in	C++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8459" y="1676400"/>
            <a:ext cx="7926705" cy="268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275"/>
              </a:lnSpc>
              <a:spcBef>
                <a:spcPts val="100"/>
              </a:spcBef>
              <a:buClr>
                <a:srgbClr val="FFCC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Member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access specifiers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ts val="2910"/>
              </a:lnSpc>
              <a:buChar char="–"/>
              <a:tabLst>
                <a:tab pos="755650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public: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ts val="2145"/>
              </a:lnSpc>
              <a:buClr>
                <a:srgbClr val="FFCC00"/>
              </a:buClr>
              <a:buFont typeface="Wingdings"/>
              <a:buChar char=""/>
              <a:tabLst>
                <a:tab pos="11557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accessed outside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class directly.</a:t>
            </a:r>
            <a:endParaRPr sz="2400">
              <a:latin typeface="Arial"/>
              <a:cs typeface="Arial"/>
            </a:endParaRPr>
          </a:p>
          <a:p>
            <a:pPr marL="1384300">
              <a:lnSpc>
                <a:spcPts val="2075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pu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ff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i="1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 i</a:t>
            </a:r>
            <a:r>
              <a:rPr sz="2400" i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terfa</a:t>
            </a:r>
            <a:r>
              <a:rPr sz="2400" i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i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ts val="2855"/>
              </a:lnSpc>
              <a:buChar char="–"/>
              <a:tabLst>
                <a:tab pos="755650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private: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ts val="2740"/>
              </a:lnSpc>
              <a:buClr>
                <a:srgbClr val="FFCC00"/>
              </a:buClr>
              <a:buFont typeface="Wingdings"/>
              <a:buChar char=""/>
              <a:tabLst>
                <a:tab pos="11557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Accessible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only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member functions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  <a:p>
            <a:pPr marL="1155700" marR="5080" lvl="2" indent="-228600">
              <a:lnSpc>
                <a:spcPct val="74300"/>
              </a:lnSpc>
              <a:spcBef>
                <a:spcPts val="670"/>
              </a:spcBef>
              <a:buClr>
                <a:srgbClr val="FFCC00"/>
              </a:buClr>
              <a:buFont typeface="Wingdings"/>
              <a:buChar char=""/>
              <a:tabLst>
                <a:tab pos="11557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Private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members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methods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are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internal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-6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only.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124</TotalTime>
  <Words>1295</Words>
  <Application>Microsoft Office PowerPoint</Application>
  <PresentationFormat>On-screen Show (4:3)</PresentationFormat>
  <Paragraphs>266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Century Gothic</vt:lpstr>
      <vt:lpstr>Courier New</vt:lpstr>
      <vt:lpstr>Times New Roman</vt:lpstr>
      <vt:lpstr>Wingdings</vt:lpstr>
      <vt:lpstr>Wingdings 3</vt:lpstr>
      <vt:lpstr>Slice</vt:lpstr>
      <vt:lpstr>PowerPoint Presentation</vt:lpstr>
      <vt:lpstr>Object Oriented Programming</vt:lpstr>
      <vt:lpstr>Objects</vt:lpstr>
      <vt:lpstr>Object-Oriented Programming Languages</vt:lpstr>
      <vt:lpstr>Characteristics of OOPL</vt:lpstr>
      <vt:lpstr>Classes in C++</vt:lpstr>
      <vt:lpstr>Classes in C++</vt:lpstr>
      <vt:lpstr>Classes in C++</vt:lpstr>
      <vt:lpstr>Classes in C++</vt:lpstr>
      <vt:lpstr>Creating an object of a Class</vt:lpstr>
      <vt:lpstr>Special Member Functions</vt:lpstr>
      <vt:lpstr>Special Member Functions</vt:lpstr>
      <vt:lpstr>Implementing class methods</vt:lpstr>
      <vt:lpstr>Accessing Class Members</vt:lpstr>
      <vt:lpstr>Destructors</vt:lpstr>
      <vt:lpstr>Another class Example</vt:lpstr>
      <vt:lpstr>PowerPoint Presentation</vt:lpstr>
      <vt:lpstr>PowerPoint Presentation</vt:lpstr>
      <vt:lpstr>Reasons for 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Classes  &amp; Object Oriented Programming</dc:title>
  <dc:creator>Hamed</dc:creator>
  <cp:lastModifiedBy>Narendra</cp:lastModifiedBy>
  <cp:revision>8</cp:revision>
  <dcterms:created xsi:type="dcterms:W3CDTF">2021-04-21T06:57:38Z</dcterms:created>
  <dcterms:modified xsi:type="dcterms:W3CDTF">2021-04-23T05:39:20Z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2011-07-27T00:00:00Z</vt:filetime>
  </property>
  <property fmtid="{D5CDD505-2E9C-101B-9397-08002B2CF9AE}" pid="3" name="Creator">
    <vt:lpwstr>Impress</vt:lpwstr>
  </property>
  <property fmtid="{D5CDD505-2E9C-101B-9397-08002B2CF9AE}" pid="4" name="LastSaved">
    <vt:filetime>2011-07-27T00:00:00Z</vt:filetime>
  </property>
</Properties>
</file>