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99" r:id="rId26"/>
    <p:sldId id="300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6" r:id="rId42"/>
    <p:sldId id="297" r:id="rId43"/>
    <p:sldId id="298" r:id="rId44"/>
    <p:sldId id="294" r:id="rId45"/>
    <p:sldId id="295" r:id="rId4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23"/>
            <a:ext cx="9143999" cy="10287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01357" y="0"/>
            <a:ext cx="4742642" cy="5999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088207" cy="102057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-828" y="52323"/>
            <a:ext cx="9145590" cy="90182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426465"/>
            <a:ext cx="8255000" cy="139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7049" y="1911223"/>
            <a:ext cx="8089900" cy="4214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0000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3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9511" y="1673351"/>
            <a:ext cx="6951726" cy="139979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2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732980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30" dirty="0"/>
              <a:t>Unformatted</a:t>
            </a:r>
            <a:r>
              <a:rPr sz="5000" spc="-40" dirty="0"/>
              <a:t> </a:t>
            </a:r>
            <a:r>
              <a:rPr sz="5000" dirty="0"/>
              <a:t>I/O</a:t>
            </a:r>
            <a:r>
              <a:rPr sz="5000" spc="-30" dirty="0"/>
              <a:t> </a:t>
            </a:r>
            <a:r>
              <a:rPr sz="5000" spc="-20" dirty="0"/>
              <a:t>Operations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2232787"/>
            <a:ext cx="4982845" cy="2166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Overloaded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Operators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&gt;&gt;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&lt;&lt;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AD0D9"/>
              </a:buClr>
              <a:buFont typeface="Wingdings 2"/>
              <a:buChar char=""/>
            </a:pPr>
            <a:endParaRPr sz="305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put()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get()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functions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AD0D9"/>
              </a:buClr>
              <a:buFont typeface="Wingdings 2"/>
              <a:buChar char=""/>
            </a:pPr>
            <a:endParaRPr sz="305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getline()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write()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functions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2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111961"/>
            <a:ext cx="757999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Overloaded </a:t>
            </a:r>
            <a:r>
              <a:rPr spc="-30" dirty="0"/>
              <a:t>Operators</a:t>
            </a:r>
            <a:r>
              <a:rPr spc="-25" dirty="0"/>
              <a:t> </a:t>
            </a:r>
            <a:r>
              <a:rPr spc="-5" dirty="0"/>
              <a:t>&gt;&gt;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&lt;&lt;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907564"/>
            <a:ext cx="8077200" cy="4098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6510" indent="-274320">
              <a:lnSpc>
                <a:spcPct val="140000"/>
              </a:lnSpc>
              <a:spcBef>
                <a:spcPts val="100"/>
              </a:spcBef>
              <a:buClr>
                <a:srgbClr val="0AD0D9"/>
              </a:buClr>
              <a:buSzPct val="93181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26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objects</a:t>
            </a:r>
            <a:r>
              <a:rPr sz="2200" spc="254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cin</a:t>
            </a:r>
            <a:r>
              <a:rPr sz="2200" spc="28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</a:t>
            </a:r>
            <a:r>
              <a:rPr sz="2200" spc="31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cout</a:t>
            </a:r>
            <a:r>
              <a:rPr sz="2200" spc="26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are</a:t>
            </a:r>
            <a:r>
              <a:rPr sz="2200" spc="27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used</a:t>
            </a:r>
            <a:r>
              <a:rPr sz="2200" spc="31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for</a:t>
            </a:r>
            <a:r>
              <a:rPr sz="2200" spc="24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26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input</a:t>
            </a:r>
            <a:r>
              <a:rPr sz="2200" spc="254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</a:t>
            </a:r>
            <a:r>
              <a:rPr sz="2200" spc="31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output</a:t>
            </a:r>
            <a:r>
              <a:rPr sz="2200" spc="2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 </a:t>
            </a:r>
            <a:r>
              <a:rPr sz="2200" spc="-5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data</a:t>
            </a:r>
            <a:r>
              <a:rPr sz="2200" spc="-1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various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types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by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overloading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&gt;&gt;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&lt;&lt;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operators.</a:t>
            </a:r>
            <a:endParaRPr sz="2200">
              <a:latin typeface="Constantia"/>
              <a:cs typeface="Constantia"/>
            </a:endParaRPr>
          </a:p>
          <a:p>
            <a:pPr marL="286385" marR="5080" indent="-274320">
              <a:lnSpc>
                <a:spcPct val="140000"/>
              </a:lnSpc>
              <a:spcBef>
                <a:spcPts val="530"/>
              </a:spcBef>
              <a:buClr>
                <a:srgbClr val="0AD0D9"/>
              </a:buClr>
              <a:buSzPct val="93181"/>
              <a:buFont typeface="Wingdings 2"/>
              <a:buChar char=""/>
              <a:tabLst>
                <a:tab pos="286385" algn="l"/>
                <a:tab pos="287020" algn="l"/>
                <a:tab pos="1316990" algn="l"/>
                <a:tab pos="4240530" algn="l"/>
                <a:tab pos="4609465" algn="l"/>
                <a:tab pos="7432675" algn="l"/>
                <a:tab pos="7871459" algn="l"/>
              </a:tabLst>
            </a:pPr>
            <a:r>
              <a:rPr sz="2200" spc="-10" dirty="0">
                <a:latin typeface="Constantia"/>
                <a:cs typeface="Constantia"/>
              </a:rPr>
              <a:t>Th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&gt;&gt;</a:t>
            </a:r>
            <a:r>
              <a:rPr sz="2200" dirty="0">
                <a:latin typeface="Constantia"/>
                <a:cs typeface="Constantia"/>
              </a:rPr>
              <a:t>	</a:t>
            </a:r>
            <a:r>
              <a:rPr sz="2200" spc="-5" dirty="0">
                <a:latin typeface="Constantia"/>
                <a:cs typeface="Constantia"/>
              </a:rPr>
              <a:t>ope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35" dirty="0">
                <a:latin typeface="Constantia"/>
                <a:cs typeface="Constantia"/>
              </a:rPr>
              <a:t>t</a:t>
            </a:r>
            <a:r>
              <a:rPr sz="2200" spc="-5" dirty="0">
                <a:latin typeface="Constantia"/>
                <a:cs typeface="Constantia"/>
              </a:rPr>
              <a:t>or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1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is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125" dirty="0">
                <a:latin typeface="Constantia"/>
                <a:cs typeface="Constantia"/>
              </a:rPr>
              <a:t> </a:t>
            </a:r>
            <a:r>
              <a:rPr sz="2200" spc="-40" dirty="0">
                <a:latin typeface="Constantia"/>
                <a:cs typeface="Constantia"/>
              </a:rPr>
              <a:t>o</a:t>
            </a:r>
            <a:r>
              <a:rPr sz="2200" spc="-60" dirty="0">
                <a:latin typeface="Constantia"/>
                <a:cs typeface="Constantia"/>
              </a:rPr>
              <a:t>v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-40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loaded</a:t>
            </a:r>
            <a:r>
              <a:rPr sz="2200" dirty="0">
                <a:latin typeface="Constantia"/>
                <a:cs typeface="Constantia"/>
              </a:rPr>
              <a:t>	</a:t>
            </a:r>
            <a:r>
              <a:rPr sz="2200" spc="-5" dirty="0">
                <a:latin typeface="Constantia"/>
                <a:cs typeface="Constantia"/>
              </a:rPr>
              <a:t>in</a:t>
            </a:r>
            <a:r>
              <a:rPr sz="2200" dirty="0">
                <a:latin typeface="Constantia"/>
                <a:cs typeface="Constantia"/>
              </a:rPr>
              <a:t>	</a:t>
            </a:r>
            <a:r>
              <a:rPr sz="2200" spc="-15" dirty="0">
                <a:latin typeface="Constantia"/>
                <a:cs typeface="Constantia"/>
              </a:rPr>
              <a:t>t</a:t>
            </a:r>
            <a:r>
              <a:rPr sz="2200" spc="-5" dirty="0">
                <a:latin typeface="Constantia"/>
                <a:cs typeface="Constantia"/>
              </a:rPr>
              <a:t>he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ist</a:t>
            </a:r>
            <a:r>
              <a:rPr sz="2200" spc="-40" dirty="0">
                <a:latin typeface="Constantia"/>
                <a:cs typeface="Constantia"/>
              </a:rPr>
              <a:t>r</a:t>
            </a:r>
            <a:r>
              <a:rPr sz="2200" spc="-15" dirty="0">
                <a:latin typeface="Constantia"/>
                <a:cs typeface="Constantia"/>
              </a:rPr>
              <a:t>e</a:t>
            </a:r>
            <a:r>
              <a:rPr sz="2200" spc="-5" dirty="0">
                <a:latin typeface="Constantia"/>
                <a:cs typeface="Constantia"/>
              </a:rPr>
              <a:t>am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</a:t>
            </a:r>
            <a:r>
              <a:rPr sz="2200" spc="-15" dirty="0">
                <a:latin typeface="Constantia"/>
                <a:cs typeface="Constantia"/>
              </a:rPr>
              <a:t>l</a:t>
            </a:r>
            <a:r>
              <a:rPr sz="2200" spc="-5" dirty="0">
                <a:latin typeface="Constantia"/>
                <a:cs typeface="Constantia"/>
              </a:rPr>
              <a:t>ass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d</a:t>
            </a:r>
            <a:r>
              <a:rPr sz="2200" dirty="0">
                <a:latin typeface="Constantia"/>
                <a:cs typeface="Constantia"/>
              </a:rPr>
              <a:t>	</a:t>
            </a:r>
            <a:r>
              <a:rPr sz="2200" spc="-5" dirty="0">
                <a:latin typeface="Constantia"/>
                <a:cs typeface="Constantia"/>
              </a:rPr>
              <a:t>&lt;&lt;</a:t>
            </a:r>
            <a:r>
              <a:rPr sz="2200" dirty="0">
                <a:latin typeface="Constantia"/>
                <a:cs typeface="Constantia"/>
              </a:rPr>
              <a:t>	</a:t>
            </a:r>
            <a:r>
              <a:rPr sz="2200" spc="-5" dirty="0">
                <a:latin typeface="Constantia"/>
                <a:cs typeface="Constantia"/>
              </a:rPr>
              <a:t>is  </a:t>
            </a:r>
            <a:r>
              <a:rPr sz="2200" spc="-15" dirty="0">
                <a:latin typeface="Constantia"/>
                <a:cs typeface="Constantia"/>
              </a:rPr>
              <a:t>overloaded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in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ostream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class.</a:t>
            </a:r>
            <a:endParaRPr sz="22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1585"/>
              </a:spcBef>
              <a:buClr>
                <a:srgbClr val="0AD0D9"/>
              </a:buClr>
              <a:buSzPct val="93181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general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format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for</a:t>
            </a:r>
            <a:r>
              <a:rPr sz="2200" spc="-12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reading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data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from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keyboard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is:</a:t>
            </a:r>
            <a:endParaRPr sz="2200">
              <a:latin typeface="Constantia"/>
              <a:cs typeface="Constantia"/>
            </a:endParaRPr>
          </a:p>
          <a:p>
            <a:pPr marL="927100">
              <a:lnSpc>
                <a:spcPct val="100000"/>
              </a:lnSpc>
              <a:spcBef>
                <a:spcPts val="1685"/>
              </a:spcBef>
              <a:tabLst>
                <a:tab pos="3662679" algn="l"/>
              </a:tabLst>
            </a:pPr>
            <a:r>
              <a:rPr sz="2400" b="1" spc="-5" dirty="0">
                <a:solidFill>
                  <a:srgbClr val="FF0000"/>
                </a:solidFill>
                <a:latin typeface="Constantia"/>
                <a:cs typeface="Constantia"/>
              </a:rPr>
              <a:t>cin</a:t>
            </a:r>
            <a:r>
              <a:rPr sz="2400" b="1" spc="-2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nstantia"/>
                <a:cs typeface="Constantia"/>
              </a:rPr>
              <a:t>&gt;&gt;</a:t>
            </a:r>
            <a:r>
              <a:rPr sz="2400" b="1" spc="-5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nstantia"/>
                <a:cs typeface="Constantia"/>
              </a:rPr>
              <a:t>variable1</a:t>
            </a:r>
            <a:r>
              <a:rPr sz="2400" b="1" spc="-2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nstantia"/>
                <a:cs typeface="Constantia"/>
              </a:rPr>
              <a:t>&gt;&gt;	variable2</a:t>
            </a:r>
            <a:r>
              <a:rPr sz="2400" b="1" spc="-3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nstantia"/>
                <a:cs typeface="Constantia"/>
              </a:rPr>
              <a:t>&gt;&gt; .......</a:t>
            </a:r>
            <a:r>
              <a:rPr sz="2400" b="1" spc="2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nstantia"/>
                <a:cs typeface="Constantia"/>
              </a:rPr>
              <a:t>&gt;&gt;</a:t>
            </a:r>
            <a:r>
              <a:rPr sz="2400" b="1" spc="-7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nstantia"/>
                <a:cs typeface="Constantia"/>
              </a:rPr>
              <a:t>variableN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1630"/>
              </a:spcBef>
              <a:buClr>
                <a:srgbClr val="0AD0D9"/>
              </a:buClr>
              <a:buSzPct val="95454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9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input</a:t>
            </a:r>
            <a:r>
              <a:rPr sz="2200" spc="9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data</a:t>
            </a:r>
            <a:r>
              <a:rPr sz="2200" spc="10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are</a:t>
            </a:r>
            <a:r>
              <a:rPr sz="2200" spc="9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separated</a:t>
            </a:r>
            <a:r>
              <a:rPr sz="2200" spc="14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by</a:t>
            </a:r>
            <a:r>
              <a:rPr sz="2200" spc="9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white</a:t>
            </a:r>
            <a:r>
              <a:rPr sz="2200" spc="9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spaces</a:t>
            </a:r>
            <a:r>
              <a:rPr sz="2200" spc="10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and</a:t>
            </a:r>
            <a:r>
              <a:rPr sz="2200" spc="14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should</a:t>
            </a:r>
            <a:r>
              <a:rPr sz="2200" spc="14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match</a:t>
            </a:r>
            <a:endParaRPr sz="2200">
              <a:latin typeface="Constantia"/>
              <a:cs typeface="Constantia"/>
            </a:endParaRPr>
          </a:p>
          <a:p>
            <a:pPr marL="286385">
              <a:lnSpc>
                <a:spcPct val="100000"/>
              </a:lnSpc>
              <a:spcBef>
                <a:spcPts val="1055"/>
              </a:spcBef>
            </a:pP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type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variable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in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cin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list.</a:t>
            </a:r>
            <a:endParaRPr sz="2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2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05281"/>
            <a:ext cx="757999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Overloaded </a:t>
            </a:r>
            <a:r>
              <a:rPr spc="-30" dirty="0"/>
              <a:t>Operators</a:t>
            </a:r>
            <a:r>
              <a:rPr spc="-25" dirty="0"/>
              <a:t> </a:t>
            </a:r>
            <a:r>
              <a:rPr spc="-5" dirty="0"/>
              <a:t>&gt;&gt;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&lt;&lt;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913356"/>
            <a:ext cx="8080375" cy="417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40000"/>
              </a:lnSpc>
              <a:spcBef>
                <a:spcPts val="100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000" spc="-5" dirty="0">
                <a:latin typeface="Constantia"/>
                <a:cs typeface="Constantia"/>
              </a:rPr>
              <a:t>The </a:t>
            </a:r>
            <a:r>
              <a:rPr sz="2000" spc="-10" dirty="0">
                <a:latin typeface="Constantia"/>
                <a:cs typeface="Constantia"/>
              </a:rPr>
              <a:t>operator </a:t>
            </a:r>
            <a:r>
              <a:rPr sz="2000" spc="-5" dirty="0">
                <a:latin typeface="Constantia"/>
                <a:cs typeface="Constantia"/>
              </a:rPr>
              <a:t>reads the data </a:t>
            </a:r>
            <a:r>
              <a:rPr sz="2000" spc="-10" dirty="0">
                <a:latin typeface="Constantia"/>
                <a:cs typeface="Constantia"/>
              </a:rPr>
              <a:t>character </a:t>
            </a:r>
            <a:r>
              <a:rPr sz="2000" spc="-15" dirty="0">
                <a:latin typeface="Constantia"/>
                <a:cs typeface="Constantia"/>
              </a:rPr>
              <a:t>by </a:t>
            </a:r>
            <a:r>
              <a:rPr sz="2000" spc="-10" dirty="0">
                <a:latin typeface="Constantia"/>
                <a:cs typeface="Constantia"/>
              </a:rPr>
              <a:t>character </a:t>
            </a:r>
            <a:r>
              <a:rPr sz="2000" spc="-5" dirty="0">
                <a:latin typeface="Constantia"/>
                <a:cs typeface="Constantia"/>
              </a:rPr>
              <a:t>and assigns it </a:t>
            </a:r>
            <a:r>
              <a:rPr sz="2000" spc="-20" dirty="0">
                <a:latin typeface="Constantia"/>
                <a:cs typeface="Constantia"/>
              </a:rPr>
              <a:t>to </a:t>
            </a:r>
            <a:r>
              <a:rPr sz="2000" spc="-5" dirty="0">
                <a:latin typeface="Constantia"/>
                <a:cs typeface="Constantia"/>
              </a:rPr>
              <a:t>the </a:t>
            </a:r>
            <a:r>
              <a:rPr sz="2000" spc="-4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indicated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location.</a:t>
            </a:r>
            <a:endParaRPr sz="2000">
              <a:latin typeface="Constantia"/>
              <a:cs typeface="Constantia"/>
            </a:endParaRPr>
          </a:p>
          <a:p>
            <a:pPr marL="286385" marR="5080" indent="-274320">
              <a:lnSpc>
                <a:spcPct val="140000"/>
              </a:lnSpc>
              <a:spcBef>
                <a:spcPts val="480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34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reading</a:t>
            </a:r>
            <a:r>
              <a:rPr sz="2000" spc="40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for</a:t>
            </a:r>
            <a:r>
              <a:rPr sz="2000" spc="3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33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variable</a:t>
            </a:r>
            <a:r>
              <a:rPr sz="2000" spc="34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will</a:t>
            </a:r>
            <a:r>
              <a:rPr sz="2000" spc="40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be</a:t>
            </a:r>
            <a:r>
              <a:rPr sz="2000" spc="34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terminated</a:t>
            </a:r>
            <a:r>
              <a:rPr sz="2000" spc="40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at</a:t>
            </a:r>
            <a:r>
              <a:rPr sz="2000" spc="34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34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encounter</a:t>
            </a:r>
            <a:r>
              <a:rPr sz="2000" spc="31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of</a:t>
            </a:r>
            <a:r>
              <a:rPr sz="2000" spc="4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 </a:t>
            </a:r>
            <a:r>
              <a:rPr sz="2000" spc="-4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whitespace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or</a:t>
            </a:r>
            <a:r>
              <a:rPr sz="2000" spc="-1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character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that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does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not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match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destination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type.</a:t>
            </a:r>
            <a:endParaRPr sz="20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1440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000" spc="10" dirty="0">
                <a:latin typeface="Constantia"/>
                <a:cs typeface="Constantia"/>
              </a:rPr>
              <a:t>Eg:</a:t>
            </a:r>
            <a:endParaRPr sz="2000">
              <a:latin typeface="Constantia"/>
              <a:cs typeface="Constantia"/>
            </a:endParaRPr>
          </a:p>
          <a:p>
            <a:pPr marL="927100">
              <a:lnSpc>
                <a:spcPct val="100000"/>
              </a:lnSpc>
              <a:spcBef>
                <a:spcPts val="1445"/>
              </a:spcBef>
            </a:pPr>
            <a:r>
              <a:rPr sz="2000" spc="-5" dirty="0">
                <a:latin typeface="Constantia"/>
                <a:cs typeface="Constantia"/>
              </a:rPr>
              <a:t>in</a:t>
            </a:r>
            <a:r>
              <a:rPr sz="2000" dirty="0">
                <a:latin typeface="Constantia"/>
                <a:cs typeface="Constantia"/>
              </a:rPr>
              <a:t>t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40" dirty="0">
                <a:latin typeface="Constantia"/>
                <a:cs typeface="Constantia"/>
              </a:rPr>
              <a:t>c</a:t>
            </a:r>
            <a:r>
              <a:rPr sz="2000" dirty="0">
                <a:latin typeface="Constantia"/>
                <a:cs typeface="Constantia"/>
              </a:rPr>
              <a:t>od</a:t>
            </a:r>
            <a:r>
              <a:rPr sz="2000" spc="-5" dirty="0">
                <a:latin typeface="Constantia"/>
                <a:cs typeface="Constantia"/>
              </a:rPr>
              <a:t>e</a:t>
            </a:r>
            <a:r>
              <a:rPr sz="2000" dirty="0">
                <a:latin typeface="Constantia"/>
                <a:cs typeface="Constantia"/>
              </a:rPr>
              <a:t>;</a:t>
            </a:r>
            <a:endParaRPr sz="2000">
              <a:latin typeface="Constantia"/>
              <a:cs typeface="Constantia"/>
            </a:endParaRPr>
          </a:p>
          <a:p>
            <a:pPr marL="927100">
              <a:lnSpc>
                <a:spcPct val="100000"/>
              </a:lnSpc>
              <a:spcBef>
                <a:spcPts val="1440"/>
              </a:spcBef>
            </a:pPr>
            <a:r>
              <a:rPr sz="2000" spc="-5" dirty="0">
                <a:latin typeface="Constantia"/>
                <a:cs typeface="Constantia"/>
              </a:rPr>
              <a:t>cin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&gt;&gt;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4258D</a:t>
            </a:r>
            <a:endParaRPr sz="2000">
              <a:latin typeface="Constantia"/>
              <a:cs typeface="Constantia"/>
            </a:endParaRPr>
          </a:p>
          <a:p>
            <a:pPr marL="286385" marR="8890" indent="-274320">
              <a:lnSpc>
                <a:spcPct val="140000"/>
              </a:lnSpc>
              <a:spcBef>
                <a:spcPts val="480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37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operator</a:t>
            </a:r>
            <a:r>
              <a:rPr sz="2000" spc="33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will</a:t>
            </a:r>
            <a:r>
              <a:rPr sz="2000" spc="409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read</a:t>
            </a:r>
            <a:r>
              <a:rPr sz="2000" spc="42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37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characters</a:t>
            </a:r>
            <a:r>
              <a:rPr sz="2000" spc="38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upto</a:t>
            </a:r>
            <a:r>
              <a:rPr sz="2000" spc="3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8</a:t>
            </a:r>
            <a:r>
              <a:rPr sz="2000" spc="4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and</a:t>
            </a:r>
            <a:r>
              <a:rPr sz="2000" spc="42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3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value</a:t>
            </a:r>
            <a:r>
              <a:rPr sz="2000" spc="37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4258</a:t>
            </a:r>
            <a:r>
              <a:rPr sz="2000" spc="425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is </a:t>
            </a:r>
            <a:r>
              <a:rPr sz="2000" spc="-48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assigned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to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code.</a:t>
            </a:r>
            <a:endParaRPr sz="20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2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05281"/>
            <a:ext cx="757999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Overloaded </a:t>
            </a:r>
            <a:r>
              <a:rPr spc="-30" dirty="0"/>
              <a:t>Operators</a:t>
            </a:r>
            <a:r>
              <a:rPr spc="-25" dirty="0"/>
              <a:t> </a:t>
            </a:r>
            <a:r>
              <a:rPr spc="-5" dirty="0"/>
              <a:t>&gt;&gt;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&lt;&lt;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2084958"/>
            <a:ext cx="8082915" cy="2416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general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form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displaying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data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screen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is:</a:t>
            </a:r>
            <a:endParaRPr sz="2600">
              <a:latin typeface="Constantia"/>
              <a:cs typeface="Constantia"/>
            </a:endParaRPr>
          </a:p>
          <a:p>
            <a:pPr marL="927100">
              <a:lnSpc>
                <a:spcPct val="100000"/>
              </a:lnSpc>
              <a:spcBef>
                <a:spcPts val="2295"/>
              </a:spcBef>
              <a:tabLst>
                <a:tab pos="5883910" algn="l"/>
              </a:tabLst>
            </a:pPr>
            <a:r>
              <a:rPr sz="2800" b="1" spc="-20" dirty="0">
                <a:solidFill>
                  <a:srgbClr val="FF0000"/>
                </a:solidFill>
                <a:latin typeface="Constantia"/>
                <a:cs typeface="Constantia"/>
              </a:rPr>
              <a:t>cout</a:t>
            </a:r>
            <a:r>
              <a:rPr sz="2800" b="1" spc="-5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onstantia"/>
                <a:cs typeface="Constantia"/>
              </a:rPr>
              <a:t>&lt;&lt;</a:t>
            </a:r>
            <a:r>
              <a:rPr sz="2800" b="1" spc="1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Constantia"/>
                <a:cs typeface="Constantia"/>
              </a:rPr>
              <a:t>item1</a:t>
            </a:r>
            <a:r>
              <a:rPr sz="2800" b="1" spc="2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onstantia"/>
                <a:cs typeface="Constantia"/>
              </a:rPr>
              <a:t>&lt;&lt;</a:t>
            </a:r>
            <a:r>
              <a:rPr sz="2800" b="1" spc="1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Constantia"/>
                <a:cs typeface="Constantia"/>
              </a:rPr>
              <a:t>item2</a:t>
            </a:r>
            <a:r>
              <a:rPr sz="2800" b="1" spc="3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onstantia"/>
                <a:cs typeface="Constantia"/>
              </a:rPr>
              <a:t>&lt;&lt;</a:t>
            </a:r>
            <a:r>
              <a:rPr sz="2800" b="1" spc="2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onstantia"/>
                <a:cs typeface="Constantia"/>
              </a:rPr>
              <a:t>.....	</a:t>
            </a:r>
            <a:r>
              <a:rPr sz="2800" b="1" dirty="0">
                <a:solidFill>
                  <a:srgbClr val="FF0000"/>
                </a:solidFill>
                <a:latin typeface="Constantia"/>
                <a:cs typeface="Constantia"/>
              </a:rPr>
              <a:t>&lt;&lt;</a:t>
            </a:r>
            <a:r>
              <a:rPr sz="2800" b="1" spc="-2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Constantia"/>
                <a:cs typeface="Constantia"/>
              </a:rPr>
              <a:t>itemN</a:t>
            </a:r>
            <a:endParaRPr sz="2800">
              <a:latin typeface="Constantia"/>
              <a:cs typeface="Constantia"/>
            </a:endParaRPr>
          </a:p>
          <a:p>
            <a:pPr marL="286385" marR="5080" indent="-274320">
              <a:lnSpc>
                <a:spcPct val="150100"/>
              </a:lnSpc>
              <a:spcBef>
                <a:spcPts val="67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items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item1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through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itemN </a:t>
            </a:r>
            <a:r>
              <a:rPr sz="2600" spc="-20" dirty="0">
                <a:latin typeface="Constantia"/>
                <a:cs typeface="Constantia"/>
              </a:rPr>
              <a:t>may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variables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or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onst</a:t>
            </a:r>
            <a:r>
              <a:rPr sz="2600" spc="5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nt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f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4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basi</a:t>
            </a:r>
            <a:r>
              <a:rPr sz="2600" dirty="0">
                <a:latin typeface="Constantia"/>
                <a:cs typeface="Constantia"/>
              </a:rPr>
              <a:t>c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type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2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68147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put</a:t>
            </a:r>
            <a:r>
              <a:rPr sz="5000" spc="-10" dirty="0"/>
              <a:t> </a:t>
            </a:r>
            <a:r>
              <a:rPr sz="5000" spc="-15" dirty="0"/>
              <a:t>()</a:t>
            </a:r>
            <a:r>
              <a:rPr sz="5000" spc="-10" dirty="0"/>
              <a:t> </a:t>
            </a:r>
            <a:r>
              <a:rPr sz="5000" dirty="0"/>
              <a:t>and</a:t>
            </a:r>
            <a:r>
              <a:rPr sz="5000" spc="-30" dirty="0"/>
              <a:t> </a:t>
            </a:r>
            <a:r>
              <a:rPr sz="5000" spc="-25" dirty="0"/>
              <a:t>get</a:t>
            </a:r>
            <a:r>
              <a:rPr sz="5000" spc="-5" dirty="0"/>
              <a:t> </a:t>
            </a:r>
            <a:r>
              <a:rPr sz="5000" spc="-15" dirty="0"/>
              <a:t>()</a:t>
            </a:r>
            <a:r>
              <a:rPr sz="5000" spc="-10" dirty="0"/>
              <a:t> </a:t>
            </a:r>
            <a:r>
              <a:rPr sz="5000" spc="-5" dirty="0"/>
              <a:t>Functions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911223"/>
            <a:ext cx="8081645" cy="247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 algn="just">
              <a:lnSpc>
                <a:spcPct val="13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classes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istream</a:t>
            </a:r>
            <a:r>
              <a:rPr sz="2400" dirty="0">
                <a:latin typeface="Constantia"/>
                <a:cs typeface="Constantia"/>
              </a:rPr>
              <a:t> and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ostream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define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two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member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functions </a:t>
            </a:r>
            <a:r>
              <a:rPr sz="2400" spc="-10" dirty="0">
                <a:latin typeface="Constantia"/>
                <a:cs typeface="Constantia"/>
              </a:rPr>
              <a:t>get()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 put()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5" dirty="0">
                <a:latin typeface="Constantia"/>
                <a:cs typeface="Constantia"/>
              </a:rPr>
              <a:t>handle the </a:t>
            </a:r>
            <a:r>
              <a:rPr sz="2400" spc="-10" dirty="0">
                <a:latin typeface="Constantia"/>
                <a:cs typeface="Constantia"/>
              </a:rPr>
              <a:t>single character </a:t>
            </a:r>
            <a:r>
              <a:rPr sz="2400" spc="-5" dirty="0">
                <a:latin typeface="Constantia"/>
                <a:cs typeface="Constantia"/>
              </a:rPr>
              <a:t> input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output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operations.</a:t>
            </a:r>
            <a:endParaRPr sz="2400">
              <a:latin typeface="Constantia"/>
              <a:cs typeface="Constantia"/>
            </a:endParaRPr>
          </a:p>
          <a:p>
            <a:pPr marL="286385" marR="7620" indent="-274320" algn="just">
              <a:lnSpc>
                <a:spcPct val="130100"/>
              </a:lnSpc>
              <a:spcBef>
                <a:spcPts val="57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There </a:t>
            </a:r>
            <a:r>
              <a:rPr sz="2400" spc="-15" dirty="0">
                <a:latin typeface="Constantia"/>
                <a:cs typeface="Constantia"/>
              </a:rPr>
              <a:t>are </a:t>
            </a:r>
            <a:r>
              <a:rPr sz="2400" spc="-30" dirty="0">
                <a:latin typeface="Constantia"/>
                <a:cs typeface="Constantia"/>
              </a:rPr>
              <a:t>two </a:t>
            </a:r>
            <a:r>
              <a:rPr sz="2400" spc="-5" dirty="0">
                <a:latin typeface="Constantia"/>
                <a:cs typeface="Constantia"/>
              </a:rPr>
              <a:t>types of </a:t>
            </a:r>
            <a:r>
              <a:rPr sz="2400" spc="-10" dirty="0">
                <a:latin typeface="Constantia"/>
                <a:cs typeface="Constantia"/>
              </a:rPr>
              <a:t>get() </a:t>
            </a:r>
            <a:r>
              <a:rPr sz="2400" dirty="0">
                <a:latin typeface="Constantia"/>
                <a:cs typeface="Constantia"/>
              </a:rPr>
              <a:t>functions : </a:t>
            </a:r>
            <a:r>
              <a:rPr sz="2400" spc="-20" dirty="0">
                <a:latin typeface="Constantia"/>
                <a:cs typeface="Constantia"/>
              </a:rPr>
              <a:t>get </a:t>
            </a:r>
            <a:r>
              <a:rPr sz="2400" dirty="0">
                <a:latin typeface="Constantia"/>
                <a:cs typeface="Constantia"/>
              </a:rPr>
              <a:t>(char *) and </a:t>
            </a:r>
            <a:r>
              <a:rPr sz="2400" spc="-20" dirty="0">
                <a:latin typeface="Constantia"/>
                <a:cs typeface="Constantia"/>
              </a:rPr>
              <a:t>get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(void).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17357" y="4545329"/>
            <a:ext cx="796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3550" algn="l"/>
              </a:tabLst>
            </a:pP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	</a:t>
            </a:r>
            <a:r>
              <a:rPr sz="2400" spc="10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ts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4436016"/>
            <a:ext cx="7125970" cy="1525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lnSpc>
                <a:spcPct val="130000"/>
              </a:lnSpc>
              <a:spcBef>
                <a:spcPts val="9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  <a:tab pos="1663064" algn="l"/>
                <a:tab pos="2106930" algn="l"/>
                <a:tab pos="3249930" algn="l"/>
                <a:tab pos="4370070" algn="l"/>
                <a:tab pos="4984750" algn="l"/>
                <a:tab pos="5883910" algn="l"/>
              </a:tabLst>
            </a:pPr>
            <a:r>
              <a:rPr sz="2400" b="1" spc="-60" dirty="0">
                <a:solidFill>
                  <a:srgbClr val="FF0000"/>
                </a:solidFill>
                <a:latin typeface="Constantia"/>
                <a:cs typeface="Constantia"/>
              </a:rPr>
              <a:t>g</a:t>
            </a:r>
            <a:r>
              <a:rPr sz="2400" b="1" spc="5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400" b="1" dirty="0">
                <a:solidFill>
                  <a:srgbClr val="FF0000"/>
                </a:solidFill>
                <a:latin typeface="Constantia"/>
                <a:cs typeface="Constantia"/>
              </a:rPr>
              <a:t>t(</a:t>
            </a:r>
            <a:r>
              <a:rPr sz="2400" b="1" spc="5" dirty="0">
                <a:solidFill>
                  <a:srgbClr val="FF0000"/>
                </a:solidFill>
                <a:latin typeface="Constantia"/>
                <a:cs typeface="Constantia"/>
              </a:rPr>
              <a:t>c</a:t>
            </a:r>
            <a:r>
              <a:rPr sz="2400" b="1" spc="-5" dirty="0">
                <a:solidFill>
                  <a:srgbClr val="FF0000"/>
                </a:solidFill>
                <a:latin typeface="Constantia"/>
                <a:cs typeface="Constantia"/>
              </a:rPr>
              <a:t>ha</a:t>
            </a:r>
            <a:r>
              <a:rPr sz="2400" b="1" dirty="0">
                <a:solidFill>
                  <a:srgbClr val="FF0000"/>
                </a:solidFill>
                <a:latin typeface="Constantia"/>
                <a:cs typeface="Constantia"/>
              </a:rPr>
              <a:t>r	</a:t>
            </a:r>
            <a:r>
              <a:rPr sz="2400" b="1" spc="10" dirty="0">
                <a:solidFill>
                  <a:srgbClr val="FF0000"/>
                </a:solidFill>
                <a:latin typeface="Constantia"/>
                <a:cs typeface="Constantia"/>
              </a:rPr>
              <a:t>*</a:t>
            </a:r>
            <a:r>
              <a:rPr sz="2400" b="1" dirty="0">
                <a:solidFill>
                  <a:srgbClr val="FF0000"/>
                </a:solidFill>
                <a:latin typeface="Constantia"/>
                <a:cs typeface="Constantia"/>
              </a:rPr>
              <a:t>)	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ersion	assi</a:t>
            </a:r>
            <a:r>
              <a:rPr sz="2400" spc="5" dirty="0">
                <a:latin typeface="Constantia"/>
                <a:cs typeface="Constantia"/>
              </a:rPr>
              <a:t>g</a:t>
            </a:r>
            <a:r>
              <a:rPr sz="2400" spc="-5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s	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	</a:t>
            </a:r>
            <a:r>
              <a:rPr sz="2400" spc="-5" dirty="0">
                <a:latin typeface="Constantia"/>
                <a:cs typeface="Constantia"/>
              </a:rPr>
              <a:t>inpu</a:t>
            </a:r>
            <a:r>
              <a:rPr sz="2400" dirty="0">
                <a:latin typeface="Constantia"/>
                <a:cs typeface="Constantia"/>
              </a:rPr>
              <a:t>t	</a:t>
            </a:r>
            <a:r>
              <a:rPr sz="2400" spc="-5" dirty="0">
                <a:latin typeface="Constantia"/>
                <a:cs typeface="Constantia"/>
              </a:rPr>
              <a:t>cha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ac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er  </a:t>
            </a:r>
            <a:r>
              <a:rPr sz="2400" spc="-5" dirty="0">
                <a:latin typeface="Constantia"/>
                <a:cs typeface="Constantia"/>
              </a:rPr>
              <a:t>argument.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144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b="1" spc="-15" dirty="0">
                <a:solidFill>
                  <a:srgbClr val="FF0000"/>
                </a:solidFill>
                <a:latin typeface="Constantia"/>
                <a:cs typeface="Constantia"/>
              </a:rPr>
              <a:t>get(void)</a:t>
            </a:r>
            <a:r>
              <a:rPr sz="2400" b="1" spc="-2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version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returns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input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character.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2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68147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put</a:t>
            </a:r>
            <a:r>
              <a:rPr sz="5000" spc="-10" dirty="0"/>
              <a:t> </a:t>
            </a:r>
            <a:r>
              <a:rPr sz="5000" spc="-15" dirty="0"/>
              <a:t>()</a:t>
            </a:r>
            <a:r>
              <a:rPr sz="5000" spc="-10" dirty="0"/>
              <a:t> </a:t>
            </a:r>
            <a:r>
              <a:rPr sz="5000" dirty="0"/>
              <a:t>and</a:t>
            </a:r>
            <a:r>
              <a:rPr sz="5000" spc="-30" dirty="0"/>
              <a:t> </a:t>
            </a:r>
            <a:r>
              <a:rPr sz="5000" spc="-25" dirty="0"/>
              <a:t>get</a:t>
            </a:r>
            <a:r>
              <a:rPr sz="5000" spc="-5" dirty="0"/>
              <a:t> </a:t>
            </a:r>
            <a:r>
              <a:rPr sz="5000" spc="-15" dirty="0"/>
              <a:t>()</a:t>
            </a:r>
            <a:r>
              <a:rPr sz="5000" spc="-10" dirty="0"/>
              <a:t> </a:t>
            </a:r>
            <a:r>
              <a:rPr sz="5000" spc="-5" dirty="0"/>
              <a:t>Functions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887934"/>
            <a:ext cx="8081009" cy="1214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lnSpc>
                <a:spcPct val="15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  <a:tab pos="996950" algn="l"/>
                <a:tab pos="2372360" algn="l"/>
                <a:tab pos="3269615" algn="l"/>
                <a:tab pos="3655060" algn="l"/>
                <a:tab pos="4487545" algn="l"/>
                <a:tab pos="4932680" algn="l"/>
                <a:tab pos="6061075" algn="l"/>
                <a:tab pos="6374765" algn="l"/>
                <a:tab pos="7068184" algn="l"/>
                <a:tab pos="7520940" algn="l"/>
              </a:tabLst>
            </a:pP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	fun</a:t>
            </a:r>
            <a:r>
              <a:rPr sz="2600" spc="-15" dirty="0">
                <a:latin typeface="Constantia"/>
                <a:cs typeface="Constantia"/>
              </a:rPr>
              <a:t>c</a:t>
            </a:r>
            <a:r>
              <a:rPr sz="2600" spc="-5" dirty="0">
                <a:latin typeface="Constantia"/>
                <a:cs typeface="Constantia"/>
              </a:rPr>
              <a:t>tio</a:t>
            </a:r>
            <a:r>
              <a:rPr sz="2600" dirty="0">
                <a:latin typeface="Constantia"/>
                <a:cs typeface="Constantia"/>
              </a:rPr>
              <a:t>n	p</a:t>
            </a:r>
            <a:r>
              <a:rPr sz="2600" spc="-15" dirty="0">
                <a:latin typeface="Constantia"/>
                <a:cs typeface="Constantia"/>
              </a:rPr>
              <a:t>u</a:t>
            </a:r>
            <a:r>
              <a:rPr sz="2600" spc="-5" dirty="0">
                <a:latin typeface="Constantia"/>
                <a:cs typeface="Constantia"/>
              </a:rPr>
              <a:t>t(</a:t>
            </a:r>
            <a:r>
              <a:rPr sz="2600" dirty="0">
                <a:latin typeface="Constantia"/>
                <a:cs typeface="Constantia"/>
              </a:rPr>
              <a:t>)	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	</a:t>
            </a:r>
            <a:r>
              <a:rPr sz="2600" spc="-5" dirty="0">
                <a:latin typeface="Constantia"/>
                <a:cs typeface="Constantia"/>
              </a:rPr>
              <a:t>use</a:t>
            </a:r>
            <a:r>
              <a:rPr sz="2600" dirty="0">
                <a:latin typeface="Constantia"/>
                <a:cs typeface="Constantia"/>
              </a:rPr>
              <a:t>d	</a:t>
            </a:r>
            <a:r>
              <a:rPr sz="2600" spc="-4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	o</a:t>
            </a:r>
            <a:r>
              <a:rPr sz="2600" spc="-10" dirty="0">
                <a:latin typeface="Constantia"/>
                <a:cs typeface="Constantia"/>
              </a:rPr>
              <a:t>u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spc="-5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t	a	li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	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f	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ext  </a:t>
            </a:r>
            <a:r>
              <a:rPr sz="2600" spc="-10" dirty="0">
                <a:latin typeface="Constantia"/>
                <a:cs typeface="Constantia"/>
              </a:rPr>
              <a:t>character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by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character.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5948" y="3353180"/>
            <a:ext cx="2464435" cy="1096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32355" algn="l"/>
              </a:tabLst>
            </a:pP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out</a:t>
            </a:r>
            <a:r>
              <a:rPr sz="2600" spc="-10" dirty="0">
                <a:latin typeface="Constantia"/>
                <a:cs typeface="Constantia"/>
              </a:rPr>
              <a:t>.put</a:t>
            </a:r>
            <a:r>
              <a:rPr sz="2600" dirty="0">
                <a:latin typeface="Constantia"/>
                <a:cs typeface="Constantia"/>
              </a:rPr>
              <a:t>(‘</a:t>
            </a:r>
            <a:r>
              <a:rPr sz="2600" spc="20" dirty="0">
                <a:latin typeface="Constantia"/>
                <a:cs typeface="Constantia"/>
              </a:rPr>
              <a:t>x</a:t>
            </a:r>
            <a:r>
              <a:rPr sz="2600" spc="-5" dirty="0">
                <a:latin typeface="Constantia"/>
                <a:cs typeface="Constantia"/>
              </a:rPr>
              <a:t>’</a:t>
            </a:r>
            <a:r>
              <a:rPr sz="2600" dirty="0">
                <a:latin typeface="Constantia"/>
                <a:cs typeface="Constantia"/>
              </a:rPr>
              <a:t>);	-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  <a:tabLst>
                <a:tab pos="2295525" algn="l"/>
              </a:tabLst>
            </a:pPr>
            <a:r>
              <a:rPr sz="2600" spc="-10" dirty="0">
                <a:latin typeface="Constantia"/>
                <a:cs typeface="Constantia"/>
              </a:rPr>
              <a:t>cout.put(ch);	</a:t>
            </a:r>
            <a:r>
              <a:rPr sz="2600" dirty="0">
                <a:latin typeface="Constantia"/>
                <a:cs typeface="Constantia"/>
              </a:rPr>
              <a:t>-</a:t>
            </a:r>
            <a:endParaRPr sz="2600">
              <a:latin typeface="Constantia"/>
              <a:cs typeface="Constant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387534" y="3111944"/>
            <a:ext cx="5084445" cy="2484755"/>
            <a:chOff x="3387534" y="3111944"/>
            <a:chExt cx="5084445" cy="2484755"/>
          </a:xfrm>
        </p:grpSpPr>
        <p:sp>
          <p:nvSpPr>
            <p:cNvPr id="12" name="object 12"/>
            <p:cNvSpPr/>
            <p:nvPr/>
          </p:nvSpPr>
          <p:spPr>
            <a:xfrm>
              <a:off x="3400551" y="3124962"/>
              <a:ext cx="5058410" cy="2458720"/>
            </a:xfrm>
            <a:custGeom>
              <a:avLst/>
              <a:gdLst/>
              <a:ahLst/>
              <a:cxnLst/>
              <a:rect l="l" t="t" r="r" b="b"/>
              <a:pathLst>
                <a:path w="5058409" h="2458720">
                  <a:moveTo>
                    <a:pt x="2569210" y="1219200"/>
                  </a:moveTo>
                  <a:lnTo>
                    <a:pt x="1502410" y="1219200"/>
                  </a:lnTo>
                  <a:lnTo>
                    <a:pt x="0" y="2458466"/>
                  </a:lnTo>
                  <a:lnTo>
                    <a:pt x="2569210" y="1219200"/>
                  </a:lnTo>
                  <a:close/>
                </a:path>
                <a:path w="5058409" h="2458720">
                  <a:moveTo>
                    <a:pt x="4855209" y="0"/>
                  </a:moveTo>
                  <a:lnTo>
                    <a:pt x="994410" y="0"/>
                  </a:lnTo>
                  <a:lnTo>
                    <a:pt x="947804" y="5364"/>
                  </a:lnTo>
                  <a:lnTo>
                    <a:pt x="905028" y="20645"/>
                  </a:lnTo>
                  <a:lnTo>
                    <a:pt x="867300" y="44626"/>
                  </a:lnTo>
                  <a:lnTo>
                    <a:pt x="835836" y="76090"/>
                  </a:lnTo>
                  <a:lnTo>
                    <a:pt x="811855" y="113818"/>
                  </a:lnTo>
                  <a:lnTo>
                    <a:pt x="796574" y="156594"/>
                  </a:lnTo>
                  <a:lnTo>
                    <a:pt x="791210" y="203200"/>
                  </a:lnTo>
                  <a:lnTo>
                    <a:pt x="791210" y="1016000"/>
                  </a:lnTo>
                  <a:lnTo>
                    <a:pt x="796574" y="1062605"/>
                  </a:lnTo>
                  <a:lnTo>
                    <a:pt x="811855" y="1105381"/>
                  </a:lnTo>
                  <a:lnTo>
                    <a:pt x="835836" y="1143109"/>
                  </a:lnTo>
                  <a:lnTo>
                    <a:pt x="867300" y="1174573"/>
                  </a:lnTo>
                  <a:lnTo>
                    <a:pt x="905028" y="1198554"/>
                  </a:lnTo>
                  <a:lnTo>
                    <a:pt x="947804" y="1213835"/>
                  </a:lnTo>
                  <a:lnTo>
                    <a:pt x="994410" y="1219200"/>
                  </a:lnTo>
                  <a:lnTo>
                    <a:pt x="4855209" y="1219200"/>
                  </a:lnTo>
                  <a:lnTo>
                    <a:pt x="4901815" y="1213835"/>
                  </a:lnTo>
                  <a:lnTo>
                    <a:pt x="4944591" y="1198554"/>
                  </a:lnTo>
                  <a:lnTo>
                    <a:pt x="4982319" y="1174573"/>
                  </a:lnTo>
                  <a:lnTo>
                    <a:pt x="5013783" y="1143109"/>
                  </a:lnTo>
                  <a:lnTo>
                    <a:pt x="5037764" y="1105381"/>
                  </a:lnTo>
                  <a:lnTo>
                    <a:pt x="5053045" y="1062605"/>
                  </a:lnTo>
                  <a:lnTo>
                    <a:pt x="5058409" y="1016000"/>
                  </a:lnTo>
                  <a:lnTo>
                    <a:pt x="5058409" y="203200"/>
                  </a:lnTo>
                  <a:lnTo>
                    <a:pt x="5053045" y="156594"/>
                  </a:lnTo>
                  <a:lnTo>
                    <a:pt x="5037764" y="113818"/>
                  </a:lnTo>
                  <a:lnTo>
                    <a:pt x="5013783" y="76090"/>
                  </a:lnTo>
                  <a:lnTo>
                    <a:pt x="4982319" y="44626"/>
                  </a:lnTo>
                  <a:lnTo>
                    <a:pt x="4944591" y="20645"/>
                  </a:lnTo>
                  <a:lnTo>
                    <a:pt x="4901815" y="5364"/>
                  </a:lnTo>
                  <a:lnTo>
                    <a:pt x="4855209" y="0"/>
                  </a:lnTo>
                  <a:close/>
                </a:path>
              </a:pathLst>
            </a:custGeom>
            <a:solidFill>
              <a:srgbClr val="B5E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00551" y="3124962"/>
              <a:ext cx="5058410" cy="2458720"/>
            </a:xfrm>
            <a:custGeom>
              <a:avLst/>
              <a:gdLst/>
              <a:ahLst/>
              <a:cxnLst/>
              <a:rect l="l" t="t" r="r" b="b"/>
              <a:pathLst>
                <a:path w="5058409" h="2458720">
                  <a:moveTo>
                    <a:pt x="791210" y="203200"/>
                  </a:moveTo>
                  <a:lnTo>
                    <a:pt x="796574" y="156594"/>
                  </a:lnTo>
                  <a:lnTo>
                    <a:pt x="811855" y="113818"/>
                  </a:lnTo>
                  <a:lnTo>
                    <a:pt x="835836" y="76090"/>
                  </a:lnTo>
                  <a:lnTo>
                    <a:pt x="867300" y="44626"/>
                  </a:lnTo>
                  <a:lnTo>
                    <a:pt x="905028" y="20645"/>
                  </a:lnTo>
                  <a:lnTo>
                    <a:pt x="947804" y="5364"/>
                  </a:lnTo>
                  <a:lnTo>
                    <a:pt x="994410" y="0"/>
                  </a:lnTo>
                  <a:lnTo>
                    <a:pt x="1502410" y="0"/>
                  </a:lnTo>
                  <a:lnTo>
                    <a:pt x="2569210" y="0"/>
                  </a:lnTo>
                  <a:lnTo>
                    <a:pt x="4855209" y="0"/>
                  </a:lnTo>
                  <a:lnTo>
                    <a:pt x="4901815" y="5364"/>
                  </a:lnTo>
                  <a:lnTo>
                    <a:pt x="4944591" y="20645"/>
                  </a:lnTo>
                  <a:lnTo>
                    <a:pt x="4982319" y="44626"/>
                  </a:lnTo>
                  <a:lnTo>
                    <a:pt x="5013783" y="76090"/>
                  </a:lnTo>
                  <a:lnTo>
                    <a:pt x="5037764" y="113818"/>
                  </a:lnTo>
                  <a:lnTo>
                    <a:pt x="5053045" y="156594"/>
                  </a:lnTo>
                  <a:lnTo>
                    <a:pt x="5058409" y="203200"/>
                  </a:lnTo>
                  <a:lnTo>
                    <a:pt x="5058409" y="711200"/>
                  </a:lnTo>
                  <a:lnTo>
                    <a:pt x="5058409" y="1016000"/>
                  </a:lnTo>
                  <a:lnTo>
                    <a:pt x="5053045" y="1062605"/>
                  </a:lnTo>
                  <a:lnTo>
                    <a:pt x="5037764" y="1105381"/>
                  </a:lnTo>
                  <a:lnTo>
                    <a:pt x="5013783" y="1143109"/>
                  </a:lnTo>
                  <a:lnTo>
                    <a:pt x="4982319" y="1174573"/>
                  </a:lnTo>
                  <a:lnTo>
                    <a:pt x="4944591" y="1198554"/>
                  </a:lnTo>
                  <a:lnTo>
                    <a:pt x="4901815" y="1213835"/>
                  </a:lnTo>
                  <a:lnTo>
                    <a:pt x="4855209" y="1219200"/>
                  </a:lnTo>
                  <a:lnTo>
                    <a:pt x="2569210" y="1219200"/>
                  </a:lnTo>
                  <a:lnTo>
                    <a:pt x="0" y="2458466"/>
                  </a:lnTo>
                  <a:lnTo>
                    <a:pt x="1502410" y="1219200"/>
                  </a:lnTo>
                  <a:lnTo>
                    <a:pt x="994410" y="1219200"/>
                  </a:lnTo>
                  <a:lnTo>
                    <a:pt x="947804" y="1213835"/>
                  </a:lnTo>
                  <a:lnTo>
                    <a:pt x="905028" y="1198554"/>
                  </a:lnTo>
                  <a:lnTo>
                    <a:pt x="867300" y="1174573"/>
                  </a:lnTo>
                  <a:lnTo>
                    <a:pt x="835836" y="1143109"/>
                  </a:lnTo>
                  <a:lnTo>
                    <a:pt x="811855" y="1105381"/>
                  </a:lnTo>
                  <a:lnTo>
                    <a:pt x="796574" y="1062605"/>
                  </a:lnTo>
                  <a:lnTo>
                    <a:pt x="791210" y="1016000"/>
                  </a:lnTo>
                  <a:lnTo>
                    <a:pt x="791210" y="711200"/>
                  </a:lnTo>
                  <a:lnTo>
                    <a:pt x="791210" y="2032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841115" y="3353180"/>
            <a:ext cx="4677410" cy="109664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963930" marR="663575" indent="-807085">
              <a:lnSpc>
                <a:spcPts val="2540"/>
              </a:lnSpc>
              <a:spcBef>
                <a:spcPts val="670"/>
              </a:spcBef>
            </a:pPr>
            <a:r>
              <a:rPr sz="2600" dirty="0">
                <a:latin typeface="Constantia"/>
                <a:cs typeface="Constantia"/>
              </a:rPr>
              <a:t>Dis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spc="-360" dirty="0">
                <a:latin typeface="Constantia"/>
                <a:cs typeface="Constantia"/>
              </a:rPr>
              <a:t>y</a:t>
            </a:r>
            <a:r>
              <a:rPr sz="3600" spc="-3179" baseline="8101" dirty="0">
                <a:solidFill>
                  <a:srgbClr val="6F2F9F"/>
                </a:solidFill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415" dirty="0">
                <a:latin typeface="Constantia"/>
                <a:cs typeface="Constantia"/>
              </a:rPr>
              <a:t>t</a:t>
            </a:r>
            <a:r>
              <a:rPr sz="3600" spc="-1477" baseline="8101" dirty="0">
                <a:solidFill>
                  <a:srgbClr val="6F2F9F"/>
                </a:solidFill>
                <a:latin typeface="Constantia"/>
                <a:cs typeface="Constantia"/>
              </a:rPr>
              <a:t>h</a:t>
            </a:r>
            <a:r>
              <a:rPr sz="2600" spc="-530" dirty="0">
                <a:latin typeface="Constantia"/>
                <a:cs typeface="Constantia"/>
              </a:rPr>
              <a:t>h</a:t>
            </a:r>
            <a:r>
              <a:rPr sz="3600" spc="-937" baseline="8101" dirty="0">
                <a:solidFill>
                  <a:srgbClr val="6F2F9F"/>
                </a:solidFill>
                <a:latin typeface="Constantia"/>
                <a:cs typeface="Constantia"/>
              </a:rPr>
              <a:t>a</a:t>
            </a:r>
            <a:r>
              <a:rPr sz="2600" spc="-625" dirty="0">
                <a:latin typeface="Constantia"/>
                <a:cs typeface="Constantia"/>
              </a:rPr>
              <a:t>e</a:t>
            </a:r>
            <a:r>
              <a:rPr sz="3600" baseline="8101" dirty="0">
                <a:solidFill>
                  <a:srgbClr val="6F2F9F"/>
                </a:solidFill>
                <a:latin typeface="Constantia"/>
                <a:cs typeface="Constantia"/>
              </a:rPr>
              <a:t>t</a:t>
            </a:r>
            <a:r>
              <a:rPr sz="3600" spc="-457" baseline="8101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spc="-955" dirty="0">
                <a:latin typeface="Constantia"/>
                <a:cs typeface="Constantia"/>
              </a:rPr>
              <a:t>c</a:t>
            </a:r>
            <a:r>
              <a:rPr sz="3600" spc="-667" baseline="8101" dirty="0">
                <a:solidFill>
                  <a:srgbClr val="6F2F9F"/>
                </a:solidFill>
                <a:latin typeface="Constantia"/>
                <a:cs typeface="Constantia"/>
              </a:rPr>
              <a:t>h</a:t>
            </a:r>
            <a:r>
              <a:rPr sz="2600" spc="-1070" dirty="0">
                <a:latin typeface="Constantia"/>
                <a:cs typeface="Constantia"/>
              </a:rPr>
              <a:t>h</a:t>
            </a:r>
            <a:r>
              <a:rPr sz="3600" spc="-135" baseline="8101" dirty="0">
                <a:solidFill>
                  <a:srgbClr val="6F2F9F"/>
                </a:solidFill>
                <a:latin typeface="Constantia"/>
                <a:cs typeface="Constantia"/>
              </a:rPr>
              <a:t>a</a:t>
            </a:r>
            <a:r>
              <a:rPr sz="2600" spc="-1165" dirty="0">
                <a:latin typeface="Constantia"/>
                <a:cs typeface="Constantia"/>
              </a:rPr>
              <a:t>a</a:t>
            </a:r>
            <a:r>
              <a:rPr sz="3600" spc="-277" baseline="8101" dirty="0">
                <a:solidFill>
                  <a:srgbClr val="6F2F9F"/>
                </a:solidFill>
                <a:latin typeface="Constantia"/>
                <a:cs typeface="Constantia"/>
              </a:rPr>
              <a:t>p</a:t>
            </a:r>
            <a:r>
              <a:rPr sz="2600" spc="-819" dirty="0">
                <a:latin typeface="Constantia"/>
                <a:cs typeface="Constantia"/>
              </a:rPr>
              <a:t>r</a:t>
            </a:r>
            <a:r>
              <a:rPr sz="3600" spc="-869" baseline="8101" dirty="0">
                <a:solidFill>
                  <a:srgbClr val="6F2F9F"/>
                </a:solidFill>
                <a:latin typeface="Constantia"/>
                <a:cs typeface="Constantia"/>
              </a:rPr>
              <a:t>p</a:t>
            </a:r>
            <a:r>
              <a:rPr sz="2600" spc="-675" dirty="0">
                <a:latin typeface="Constantia"/>
                <a:cs typeface="Constantia"/>
              </a:rPr>
              <a:t>a</a:t>
            </a:r>
            <a:r>
              <a:rPr sz="3600" spc="-719" baseline="8101" dirty="0">
                <a:solidFill>
                  <a:srgbClr val="6F2F9F"/>
                </a:solidFill>
                <a:latin typeface="Constantia"/>
                <a:cs typeface="Constantia"/>
              </a:rPr>
              <a:t>e</a:t>
            </a:r>
            <a:r>
              <a:rPr sz="2600" spc="-725" dirty="0">
                <a:latin typeface="Constantia"/>
                <a:cs typeface="Constantia"/>
              </a:rPr>
              <a:t>c</a:t>
            </a:r>
            <a:r>
              <a:rPr sz="3600" spc="-1012" baseline="8101" dirty="0">
                <a:solidFill>
                  <a:srgbClr val="6F2F9F"/>
                </a:solidFill>
                <a:latin typeface="Constantia"/>
                <a:cs typeface="Constantia"/>
              </a:rPr>
              <a:t>n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spc="-915" dirty="0">
                <a:latin typeface="Constantia"/>
                <a:cs typeface="Constantia"/>
              </a:rPr>
              <a:t>e</a:t>
            </a:r>
            <a:r>
              <a:rPr sz="3600" spc="-7" baseline="8101" dirty="0">
                <a:solidFill>
                  <a:srgbClr val="6F2F9F"/>
                </a:solidFill>
                <a:latin typeface="Constantia"/>
                <a:cs typeface="Constantia"/>
              </a:rPr>
              <a:t>i</a:t>
            </a:r>
            <a:r>
              <a:rPr sz="3600" spc="-772" baseline="8101" dirty="0">
                <a:solidFill>
                  <a:srgbClr val="6F2F9F"/>
                </a:solidFill>
                <a:latin typeface="Constantia"/>
                <a:cs typeface="Constantia"/>
              </a:rPr>
              <a:t>f</a:t>
            </a:r>
            <a:r>
              <a:rPr sz="2600" spc="125" dirty="0">
                <a:latin typeface="Constantia"/>
                <a:cs typeface="Constantia"/>
              </a:rPr>
              <a:t>r</a:t>
            </a:r>
            <a:r>
              <a:rPr sz="3600" spc="-705" baseline="8101" dirty="0">
                <a:solidFill>
                  <a:srgbClr val="6F2F9F"/>
                </a:solidFill>
                <a:latin typeface="Constantia"/>
                <a:cs typeface="Constantia"/>
              </a:rPr>
              <a:t>t</a:t>
            </a:r>
            <a:r>
              <a:rPr sz="2600" spc="-785" dirty="0">
                <a:latin typeface="Constantia"/>
                <a:cs typeface="Constantia"/>
              </a:rPr>
              <a:t>x</a:t>
            </a:r>
            <a:r>
              <a:rPr sz="3600" spc="-7" baseline="8101" dirty="0">
                <a:solidFill>
                  <a:srgbClr val="6F2F9F"/>
                </a:solidFill>
                <a:latin typeface="Constantia"/>
                <a:cs typeface="Constantia"/>
              </a:rPr>
              <a:t>h</a:t>
            </a:r>
            <a:r>
              <a:rPr sz="3600" spc="7" baseline="8101" dirty="0">
                <a:solidFill>
                  <a:srgbClr val="6F2F9F"/>
                </a:solidFill>
                <a:latin typeface="Constantia"/>
                <a:cs typeface="Constantia"/>
              </a:rPr>
              <a:t>i</a:t>
            </a:r>
            <a:r>
              <a:rPr sz="3600" baseline="8101" dirty="0">
                <a:solidFill>
                  <a:srgbClr val="6F2F9F"/>
                </a:solidFill>
                <a:latin typeface="Constantia"/>
                <a:cs typeface="Constantia"/>
              </a:rPr>
              <a:t>s  </a:t>
            </a:r>
            <a:r>
              <a:rPr sz="2400" spc="-5" dirty="0">
                <a:solidFill>
                  <a:srgbClr val="6F2F9F"/>
                </a:solidFill>
                <a:latin typeface="Constantia"/>
                <a:cs typeface="Constantia"/>
              </a:rPr>
              <a:t>statement</a:t>
            </a:r>
            <a:r>
              <a:rPr sz="2400" spc="-8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Constantia"/>
                <a:cs typeface="Constantia"/>
              </a:rPr>
              <a:t>is</a:t>
            </a:r>
            <a:r>
              <a:rPr sz="2400" spc="-12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400" spc="-15" dirty="0">
                <a:solidFill>
                  <a:srgbClr val="6F2F9F"/>
                </a:solidFill>
                <a:latin typeface="Constantia"/>
                <a:cs typeface="Constantia"/>
              </a:rPr>
              <a:t>executed </a:t>
            </a:r>
            <a:r>
              <a:rPr sz="2400" dirty="0">
                <a:solidFill>
                  <a:srgbClr val="6F2F9F"/>
                </a:solidFill>
                <a:latin typeface="Constantia"/>
                <a:cs typeface="Constantia"/>
              </a:rPr>
              <a:t>?</a:t>
            </a:r>
            <a:endParaRPr sz="2400">
              <a:latin typeface="Constantia"/>
              <a:cs typeface="Constantia"/>
            </a:endParaRPr>
          </a:p>
          <a:p>
            <a:pPr marL="38100">
              <a:lnSpc>
                <a:spcPts val="2780"/>
              </a:lnSpc>
            </a:pPr>
            <a:r>
              <a:rPr sz="2600" spc="-15" dirty="0">
                <a:latin typeface="Constantia"/>
                <a:cs typeface="Constantia"/>
              </a:rPr>
              <a:t>Displays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value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variable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ch.</a:t>
            </a:r>
            <a:endParaRPr sz="2600">
              <a:latin typeface="Constantia"/>
              <a:cs typeface="Constant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056001" y="5474218"/>
            <a:ext cx="5721350" cy="1397635"/>
            <a:chOff x="3056001" y="5474218"/>
            <a:chExt cx="5721350" cy="1397635"/>
          </a:xfrm>
        </p:grpSpPr>
        <p:sp>
          <p:nvSpPr>
            <p:cNvPr id="16" name="object 16"/>
            <p:cNvSpPr/>
            <p:nvPr/>
          </p:nvSpPr>
          <p:spPr>
            <a:xfrm>
              <a:off x="3068955" y="5487172"/>
              <a:ext cx="5695315" cy="1371600"/>
            </a:xfrm>
            <a:custGeom>
              <a:avLst/>
              <a:gdLst/>
              <a:ahLst/>
              <a:cxnLst/>
              <a:rect l="l" t="t" r="r" b="b"/>
              <a:pathLst>
                <a:path w="5695315" h="1371600">
                  <a:moveTo>
                    <a:pt x="3400312" y="5"/>
                  </a:moveTo>
                  <a:lnTo>
                    <a:pt x="3346158" y="0"/>
                  </a:lnTo>
                  <a:lnTo>
                    <a:pt x="3292046" y="364"/>
                  </a:lnTo>
                  <a:lnTo>
                    <a:pt x="3237998" y="1098"/>
                  </a:lnTo>
                  <a:lnTo>
                    <a:pt x="3184039" y="2201"/>
                  </a:lnTo>
                  <a:lnTo>
                    <a:pt x="3130192" y="3671"/>
                  </a:lnTo>
                  <a:lnTo>
                    <a:pt x="3076479" y="5509"/>
                  </a:lnTo>
                  <a:lnTo>
                    <a:pt x="3022925" y="7712"/>
                  </a:lnTo>
                  <a:lnTo>
                    <a:pt x="2969552" y="10280"/>
                  </a:lnTo>
                  <a:lnTo>
                    <a:pt x="2916385" y="13212"/>
                  </a:lnTo>
                  <a:lnTo>
                    <a:pt x="2863446" y="16508"/>
                  </a:lnTo>
                  <a:lnTo>
                    <a:pt x="2810758" y="20166"/>
                  </a:lnTo>
                  <a:lnTo>
                    <a:pt x="2758346" y="24185"/>
                  </a:lnTo>
                  <a:lnTo>
                    <a:pt x="2706232" y="28566"/>
                  </a:lnTo>
                  <a:lnTo>
                    <a:pt x="2654439" y="33306"/>
                  </a:lnTo>
                  <a:lnTo>
                    <a:pt x="2602992" y="38405"/>
                  </a:lnTo>
                  <a:lnTo>
                    <a:pt x="2551914" y="43861"/>
                  </a:lnTo>
                  <a:lnTo>
                    <a:pt x="2501227" y="49675"/>
                  </a:lnTo>
                  <a:lnTo>
                    <a:pt x="2450955" y="55846"/>
                  </a:lnTo>
                  <a:lnTo>
                    <a:pt x="2401122" y="62371"/>
                  </a:lnTo>
                  <a:lnTo>
                    <a:pt x="2351751" y="69251"/>
                  </a:lnTo>
                  <a:lnTo>
                    <a:pt x="2302865" y="76485"/>
                  </a:lnTo>
                  <a:lnTo>
                    <a:pt x="2254487" y="84072"/>
                  </a:lnTo>
                  <a:lnTo>
                    <a:pt x="2206642" y="92010"/>
                  </a:lnTo>
                  <a:lnTo>
                    <a:pt x="2159351" y="100299"/>
                  </a:lnTo>
                  <a:lnTo>
                    <a:pt x="2112640" y="108939"/>
                  </a:lnTo>
                  <a:lnTo>
                    <a:pt x="2066530" y="117927"/>
                  </a:lnTo>
                  <a:lnTo>
                    <a:pt x="2021046" y="127264"/>
                  </a:lnTo>
                  <a:lnTo>
                    <a:pt x="1976210" y="136948"/>
                  </a:lnTo>
                  <a:lnTo>
                    <a:pt x="1932046" y="146979"/>
                  </a:lnTo>
                  <a:lnTo>
                    <a:pt x="1888578" y="157356"/>
                  </a:lnTo>
                  <a:lnTo>
                    <a:pt x="1845829" y="168077"/>
                  </a:lnTo>
                  <a:lnTo>
                    <a:pt x="1803821" y="179142"/>
                  </a:lnTo>
                  <a:lnTo>
                    <a:pt x="1762579" y="190551"/>
                  </a:lnTo>
                  <a:lnTo>
                    <a:pt x="1722126" y="202301"/>
                  </a:lnTo>
                  <a:lnTo>
                    <a:pt x="1682485" y="214393"/>
                  </a:lnTo>
                  <a:lnTo>
                    <a:pt x="1643679" y="226825"/>
                  </a:lnTo>
                  <a:lnTo>
                    <a:pt x="1605732" y="239597"/>
                  </a:lnTo>
                  <a:lnTo>
                    <a:pt x="1568668" y="252707"/>
                  </a:lnTo>
                  <a:lnTo>
                    <a:pt x="1532508" y="266155"/>
                  </a:lnTo>
                  <a:lnTo>
                    <a:pt x="0" y="184977"/>
                  </a:lnTo>
                  <a:lnTo>
                    <a:pt x="1133602" y="499912"/>
                  </a:lnTo>
                  <a:lnTo>
                    <a:pt x="1110554" y="526009"/>
                  </a:lnTo>
                  <a:lnTo>
                    <a:pt x="1091092" y="552197"/>
                  </a:lnTo>
                  <a:lnTo>
                    <a:pt x="1062802" y="604739"/>
                  </a:lnTo>
                  <a:lnTo>
                    <a:pt x="1048488" y="657317"/>
                  </a:lnTo>
                  <a:lnTo>
                    <a:pt x="1046495" y="683552"/>
                  </a:lnTo>
                  <a:lnTo>
                    <a:pt x="1047903" y="709714"/>
                  </a:lnTo>
                  <a:lnTo>
                    <a:pt x="1060802" y="761708"/>
                  </a:lnTo>
                  <a:lnTo>
                    <a:pt x="1086939" y="813082"/>
                  </a:lnTo>
                  <a:lnTo>
                    <a:pt x="1126069" y="863615"/>
                  </a:lnTo>
                  <a:lnTo>
                    <a:pt x="1177947" y="913089"/>
                  </a:lnTo>
                  <a:lnTo>
                    <a:pt x="1208589" y="937359"/>
                  </a:lnTo>
                  <a:lnTo>
                    <a:pt x="1242326" y="961283"/>
                  </a:lnTo>
                  <a:lnTo>
                    <a:pt x="1279127" y="984832"/>
                  </a:lnTo>
                  <a:lnTo>
                    <a:pt x="1318961" y="1007979"/>
                  </a:lnTo>
                  <a:lnTo>
                    <a:pt x="1361798" y="1030696"/>
                  </a:lnTo>
                  <a:lnTo>
                    <a:pt x="1407607" y="1052957"/>
                  </a:lnTo>
                  <a:lnTo>
                    <a:pt x="1456357" y="1074733"/>
                  </a:lnTo>
                  <a:lnTo>
                    <a:pt x="1508018" y="1095998"/>
                  </a:lnTo>
                  <a:lnTo>
                    <a:pt x="1562558" y="1116723"/>
                  </a:lnTo>
                  <a:lnTo>
                    <a:pt x="1619948" y="1136882"/>
                  </a:lnTo>
                  <a:lnTo>
                    <a:pt x="1680156" y="1156447"/>
                  </a:lnTo>
                  <a:lnTo>
                    <a:pt x="1743152" y="1175391"/>
                  </a:lnTo>
                  <a:lnTo>
                    <a:pt x="1808906" y="1193685"/>
                  </a:lnTo>
                  <a:lnTo>
                    <a:pt x="1877385" y="1211304"/>
                  </a:lnTo>
                  <a:lnTo>
                    <a:pt x="1948560" y="1228219"/>
                  </a:lnTo>
                  <a:lnTo>
                    <a:pt x="1995010" y="1238556"/>
                  </a:lnTo>
                  <a:lnTo>
                    <a:pt x="2042048" y="1248499"/>
                  </a:lnTo>
                  <a:lnTo>
                    <a:pt x="2089652" y="1258048"/>
                  </a:lnTo>
                  <a:lnTo>
                    <a:pt x="2137798" y="1267206"/>
                  </a:lnTo>
                  <a:lnTo>
                    <a:pt x="2186463" y="1275972"/>
                  </a:lnTo>
                  <a:lnTo>
                    <a:pt x="2235624" y="1284348"/>
                  </a:lnTo>
                  <a:lnTo>
                    <a:pt x="2285256" y="1292333"/>
                  </a:lnTo>
                  <a:lnTo>
                    <a:pt x="2335338" y="1299930"/>
                  </a:lnTo>
                  <a:lnTo>
                    <a:pt x="2385845" y="1307140"/>
                  </a:lnTo>
                  <a:lnTo>
                    <a:pt x="2436753" y="1313962"/>
                  </a:lnTo>
                  <a:lnTo>
                    <a:pt x="2488041" y="1320398"/>
                  </a:lnTo>
                  <a:lnTo>
                    <a:pt x="2539684" y="1326448"/>
                  </a:lnTo>
                  <a:lnTo>
                    <a:pt x="2591660" y="1332115"/>
                  </a:lnTo>
                  <a:lnTo>
                    <a:pt x="2643943" y="1337397"/>
                  </a:lnTo>
                  <a:lnTo>
                    <a:pt x="2696513" y="1342297"/>
                  </a:lnTo>
                  <a:lnTo>
                    <a:pt x="2749344" y="1346816"/>
                  </a:lnTo>
                  <a:lnTo>
                    <a:pt x="2802414" y="1350953"/>
                  </a:lnTo>
                  <a:lnTo>
                    <a:pt x="2855699" y="1354711"/>
                  </a:lnTo>
                  <a:lnTo>
                    <a:pt x="2909176" y="1358089"/>
                  </a:lnTo>
                  <a:lnTo>
                    <a:pt x="2962822" y="1361089"/>
                  </a:lnTo>
                  <a:lnTo>
                    <a:pt x="3016613" y="1363712"/>
                  </a:lnTo>
                  <a:lnTo>
                    <a:pt x="3070526" y="1365958"/>
                  </a:lnTo>
                  <a:lnTo>
                    <a:pt x="3124537" y="1367829"/>
                  </a:lnTo>
                  <a:lnTo>
                    <a:pt x="3178624" y="1369324"/>
                  </a:lnTo>
                  <a:lnTo>
                    <a:pt x="3232762" y="1370447"/>
                  </a:lnTo>
                  <a:lnTo>
                    <a:pt x="3286929" y="1371196"/>
                  </a:lnTo>
                  <a:lnTo>
                    <a:pt x="3341101" y="1371573"/>
                  </a:lnTo>
                  <a:lnTo>
                    <a:pt x="3395255" y="1371578"/>
                  </a:lnTo>
                  <a:lnTo>
                    <a:pt x="3449367" y="1371214"/>
                  </a:lnTo>
                  <a:lnTo>
                    <a:pt x="3503415" y="1370480"/>
                  </a:lnTo>
                  <a:lnTo>
                    <a:pt x="3557374" y="1369377"/>
                  </a:lnTo>
                  <a:lnTo>
                    <a:pt x="3611221" y="1367907"/>
                  </a:lnTo>
                  <a:lnTo>
                    <a:pt x="3664934" y="1366070"/>
                  </a:lnTo>
                  <a:lnTo>
                    <a:pt x="3718488" y="1363867"/>
                  </a:lnTo>
                  <a:lnTo>
                    <a:pt x="3771861" y="1361299"/>
                  </a:lnTo>
                  <a:lnTo>
                    <a:pt x="3825028" y="1358367"/>
                  </a:lnTo>
                  <a:lnTo>
                    <a:pt x="3877967" y="1355071"/>
                  </a:lnTo>
                  <a:lnTo>
                    <a:pt x="3930655" y="1351413"/>
                  </a:lnTo>
                  <a:lnTo>
                    <a:pt x="3983067" y="1347394"/>
                  </a:lnTo>
                  <a:lnTo>
                    <a:pt x="4035181" y="1343014"/>
                  </a:lnTo>
                  <a:lnTo>
                    <a:pt x="4086974" y="1338274"/>
                  </a:lnTo>
                  <a:lnTo>
                    <a:pt x="4138421" y="1333175"/>
                  </a:lnTo>
                  <a:lnTo>
                    <a:pt x="4189499" y="1327718"/>
                  </a:lnTo>
                  <a:lnTo>
                    <a:pt x="4240186" y="1321904"/>
                  </a:lnTo>
                  <a:lnTo>
                    <a:pt x="4290458" y="1315734"/>
                  </a:lnTo>
                  <a:lnTo>
                    <a:pt x="4340291" y="1309209"/>
                  </a:lnTo>
                  <a:lnTo>
                    <a:pt x="4389662" y="1302329"/>
                  </a:lnTo>
                  <a:lnTo>
                    <a:pt x="4438548" y="1295095"/>
                  </a:lnTo>
                  <a:lnTo>
                    <a:pt x="4486926" y="1287509"/>
                  </a:lnTo>
                  <a:lnTo>
                    <a:pt x="4534771" y="1279570"/>
                  </a:lnTo>
                  <a:lnTo>
                    <a:pt x="4582062" y="1271281"/>
                  </a:lnTo>
                  <a:lnTo>
                    <a:pt x="4628773" y="1262642"/>
                  </a:lnTo>
                  <a:lnTo>
                    <a:pt x="4674883" y="1253653"/>
                  </a:lnTo>
                  <a:lnTo>
                    <a:pt x="4720367" y="1244316"/>
                  </a:lnTo>
                  <a:lnTo>
                    <a:pt x="4765203" y="1234632"/>
                  </a:lnTo>
                  <a:lnTo>
                    <a:pt x="4809367" y="1224601"/>
                  </a:lnTo>
                  <a:lnTo>
                    <a:pt x="4852835" y="1214224"/>
                  </a:lnTo>
                  <a:lnTo>
                    <a:pt x="4895584" y="1203503"/>
                  </a:lnTo>
                  <a:lnTo>
                    <a:pt x="4937592" y="1192437"/>
                  </a:lnTo>
                  <a:lnTo>
                    <a:pt x="4978834" y="1181029"/>
                  </a:lnTo>
                  <a:lnTo>
                    <a:pt x="5019287" y="1169278"/>
                  </a:lnTo>
                  <a:lnTo>
                    <a:pt x="5058928" y="1157186"/>
                  </a:lnTo>
                  <a:lnTo>
                    <a:pt x="5097734" y="1144753"/>
                  </a:lnTo>
                  <a:lnTo>
                    <a:pt x="5135681" y="1131981"/>
                  </a:lnTo>
                  <a:lnTo>
                    <a:pt x="5172745" y="1118871"/>
                  </a:lnTo>
                  <a:lnTo>
                    <a:pt x="5208905" y="1105422"/>
                  </a:lnTo>
                  <a:lnTo>
                    <a:pt x="5258756" y="1085702"/>
                  </a:lnTo>
                  <a:lnTo>
                    <a:pt x="5305860" y="1065630"/>
                  </a:lnTo>
                  <a:lnTo>
                    <a:pt x="5350226" y="1045227"/>
                  </a:lnTo>
                  <a:lnTo>
                    <a:pt x="5391863" y="1024513"/>
                  </a:lnTo>
                  <a:lnTo>
                    <a:pt x="5430779" y="1003508"/>
                  </a:lnTo>
                  <a:lnTo>
                    <a:pt x="5466983" y="982234"/>
                  </a:lnTo>
                  <a:lnTo>
                    <a:pt x="5500484" y="960709"/>
                  </a:lnTo>
                  <a:lnTo>
                    <a:pt x="5559413" y="916993"/>
                  </a:lnTo>
                  <a:lnTo>
                    <a:pt x="5607636" y="872521"/>
                  </a:lnTo>
                  <a:lnTo>
                    <a:pt x="5645224" y="827457"/>
                  </a:lnTo>
                  <a:lnTo>
                    <a:pt x="5672247" y="781964"/>
                  </a:lnTo>
                  <a:lnTo>
                    <a:pt x="5688776" y="736204"/>
                  </a:lnTo>
                  <a:lnTo>
                    <a:pt x="5694882" y="690341"/>
                  </a:lnTo>
                  <a:lnTo>
                    <a:pt x="5694048" y="667421"/>
                  </a:lnTo>
                  <a:lnTo>
                    <a:pt x="5684651" y="621708"/>
                  </a:lnTo>
                  <a:lnTo>
                    <a:pt x="5665008" y="576297"/>
                  </a:lnTo>
                  <a:lnTo>
                    <a:pt x="5635188" y="531353"/>
                  </a:lnTo>
                  <a:lnTo>
                    <a:pt x="5595263" y="487037"/>
                  </a:lnTo>
                  <a:lnTo>
                    <a:pt x="5545304" y="443513"/>
                  </a:lnTo>
                  <a:lnTo>
                    <a:pt x="5485380" y="400944"/>
                  </a:lnTo>
                  <a:lnTo>
                    <a:pt x="5451704" y="380068"/>
                  </a:lnTo>
                  <a:lnTo>
                    <a:pt x="5415563" y="359492"/>
                  </a:lnTo>
                  <a:lnTo>
                    <a:pt x="5376966" y="339236"/>
                  </a:lnTo>
                  <a:lnTo>
                    <a:pt x="5335923" y="319320"/>
                  </a:lnTo>
                  <a:lnTo>
                    <a:pt x="5292441" y="299765"/>
                  </a:lnTo>
                  <a:lnTo>
                    <a:pt x="5246530" y="280591"/>
                  </a:lnTo>
                  <a:lnTo>
                    <a:pt x="5198199" y="261818"/>
                  </a:lnTo>
                  <a:lnTo>
                    <a:pt x="5147457" y="243467"/>
                  </a:lnTo>
                  <a:lnTo>
                    <a:pt x="5094311" y="225559"/>
                  </a:lnTo>
                  <a:lnTo>
                    <a:pt x="5038772" y="208112"/>
                  </a:lnTo>
                  <a:lnTo>
                    <a:pt x="4980848" y="191149"/>
                  </a:lnTo>
                  <a:lnTo>
                    <a:pt x="4920547" y="174689"/>
                  </a:lnTo>
                  <a:lnTo>
                    <a:pt x="4857879" y="158752"/>
                  </a:lnTo>
                  <a:lnTo>
                    <a:pt x="4792853" y="143359"/>
                  </a:lnTo>
                  <a:lnTo>
                    <a:pt x="4746403" y="133022"/>
                  </a:lnTo>
                  <a:lnTo>
                    <a:pt x="4699365" y="123079"/>
                  </a:lnTo>
                  <a:lnTo>
                    <a:pt x="4651761" y="113529"/>
                  </a:lnTo>
                  <a:lnTo>
                    <a:pt x="4603615" y="104371"/>
                  </a:lnTo>
                  <a:lnTo>
                    <a:pt x="4554950" y="95605"/>
                  </a:lnTo>
                  <a:lnTo>
                    <a:pt x="4505789" y="87229"/>
                  </a:lnTo>
                  <a:lnTo>
                    <a:pt x="4456157" y="79243"/>
                  </a:lnTo>
                  <a:lnTo>
                    <a:pt x="4406075" y="71646"/>
                  </a:lnTo>
                  <a:lnTo>
                    <a:pt x="4355568" y="64437"/>
                  </a:lnTo>
                  <a:lnTo>
                    <a:pt x="4304660" y="57615"/>
                  </a:lnTo>
                  <a:lnTo>
                    <a:pt x="4253372" y="51179"/>
                  </a:lnTo>
                  <a:lnTo>
                    <a:pt x="4201729" y="45128"/>
                  </a:lnTo>
                  <a:lnTo>
                    <a:pt x="4149753" y="39462"/>
                  </a:lnTo>
                  <a:lnTo>
                    <a:pt x="4097470" y="34179"/>
                  </a:lnTo>
                  <a:lnTo>
                    <a:pt x="4044900" y="29279"/>
                  </a:lnTo>
                  <a:lnTo>
                    <a:pt x="3992069" y="24761"/>
                  </a:lnTo>
                  <a:lnTo>
                    <a:pt x="3938999" y="20624"/>
                  </a:lnTo>
                  <a:lnTo>
                    <a:pt x="3885714" y="16866"/>
                  </a:lnTo>
                  <a:lnTo>
                    <a:pt x="3832237" y="13488"/>
                  </a:lnTo>
                  <a:lnTo>
                    <a:pt x="3778591" y="10488"/>
                  </a:lnTo>
                  <a:lnTo>
                    <a:pt x="3724800" y="7865"/>
                  </a:lnTo>
                  <a:lnTo>
                    <a:pt x="3670887" y="5619"/>
                  </a:lnTo>
                  <a:lnTo>
                    <a:pt x="3616876" y="3749"/>
                  </a:lnTo>
                  <a:lnTo>
                    <a:pt x="3562789" y="2253"/>
                  </a:lnTo>
                  <a:lnTo>
                    <a:pt x="3508651" y="1131"/>
                  </a:lnTo>
                  <a:lnTo>
                    <a:pt x="3454484" y="382"/>
                  </a:lnTo>
                  <a:lnTo>
                    <a:pt x="3400312" y="5"/>
                  </a:lnTo>
                  <a:close/>
                </a:path>
              </a:pathLst>
            </a:custGeom>
            <a:solidFill>
              <a:srgbClr val="B5E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68955" y="5487172"/>
              <a:ext cx="5695315" cy="1371600"/>
            </a:xfrm>
            <a:custGeom>
              <a:avLst/>
              <a:gdLst/>
              <a:ahLst/>
              <a:cxnLst/>
              <a:rect l="l" t="t" r="r" b="b"/>
              <a:pathLst>
                <a:path w="5695315" h="1371600">
                  <a:moveTo>
                    <a:pt x="0" y="184977"/>
                  </a:moveTo>
                  <a:lnTo>
                    <a:pt x="1532508" y="266155"/>
                  </a:lnTo>
                  <a:lnTo>
                    <a:pt x="1568668" y="252707"/>
                  </a:lnTo>
                  <a:lnTo>
                    <a:pt x="1605732" y="239597"/>
                  </a:lnTo>
                  <a:lnTo>
                    <a:pt x="1643679" y="226825"/>
                  </a:lnTo>
                  <a:lnTo>
                    <a:pt x="1682485" y="214393"/>
                  </a:lnTo>
                  <a:lnTo>
                    <a:pt x="1722126" y="202301"/>
                  </a:lnTo>
                  <a:lnTo>
                    <a:pt x="1762579" y="190551"/>
                  </a:lnTo>
                  <a:lnTo>
                    <a:pt x="1803821" y="179142"/>
                  </a:lnTo>
                  <a:lnTo>
                    <a:pt x="1845829" y="168077"/>
                  </a:lnTo>
                  <a:lnTo>
                    <a:pt x="1888578" y="157356"/>
                  </a:lnTo>
                  <a:lnTo>
                    <a:pt x="1932046" y="146979"/>
                  </a:lnTo>
                  <a:lnTo>
                    <a:pt x="1976210" y="136948"/>
                  </a:lnTo>
                  <a:lnTo>
                    <a:pt x="2021046" y="127264"/>
                  </a:lnTo>
                  <a:lnTo>
                    <a:pt x="2066530" y="117927"/>
                  </a:lnTo>
                  <a:lnTo>
                    <a:pt x="2112640" y="108939"/>
                  </a:lnTo>
                  <a:lnTo>
                    <a:pt x="2159351" y="100299"/>
                  </a:lnTo>
                  <a:lnTo>
                    <a:pt x="2206642" y="92010"/>
                  </a:lnTo>
                  <a:lnTo>
                    <a:pt x="2254487" y="84072"/>
                  </a:lnTo>
                  <a:lnTo>
                    <a:pt x="2302865" y="76485"/>
                  </a:lnTo>
                  <a:lnTo>
                    <a:pt x="2351751" y="69251"/>
                  </a:lnTo>
                  <a:lnTo>
                    <a:pt x="2401122" y="62371"/>
                  </a:lnTo>
                  <a:lnTo>
                    <a:pt x="2450955" y="55846"/>
                  </a:lnTo>
                  <a:lnTo>
                    <a:pt x="2501227" y="49675"/>
                  </a:lnTo>
                  <a:lnTo>
                    <a:pt x="2551914" y="43861"/>
                  </a:lnTo>
                  <a:lnTo>
                    <a:pt x="2602992" y="38405"/>
                  </a:lnTo>
                  <a:lnTo>
                    <a:pt x="2654439" y="33306"/>
                  </a:lnTo>
                  <a:lnTo>
                    <a:pt x="2706232" y="28566"/>
                  </a:lnTo>
                  <a:lnTo>
                    <a:pt x="2758346" y="24185"/>
                  </a:lnTo>
                  <a:lnTo>
                    <a:pt x="2810758" y="20166"/>
                  </a:lnTo>
                  <a:lnTo>
                    <a:pt x="2863446" y="16508"/>
                  </a:lnTo>
                  <a:lnTo>
                    <a:pt x="2916385" y="13212"/>
                  </a:lnTo>
                  <a:lnTo>
                    <a:pt x="2969552" y="10280"/>
                  </a:lnTo>
                  <a:lnTo>
                    <a:pt x="3022925" y="7712"/>
                  </a:lnTo>
                  <a:lnTo>
                    <a:pt x="3076479" y="5509"/>
                  </a:lnTo>
                  <a:lnTo>
                    <a:pt x="3130192" y="3671"/>
                  </a:lnTo>
                  <a:lnTo>
                    <a:pt x="3184039" y="2201"/>
                  </a:lnTo>
                  <a:lnTo>
                    <a:pt x="3237998" y="1098"/>
                  </a:lnTo>
                  <a:lnTo>
                    <a:pt x="3292046" y="364"/>
                  </a:lnTo>
                  <a:lnTo>
                    <a:pt x="3346158" y="0"/>
                  </a:lnTo>
                  <a:lnTo>
                    <a:pt x="3400312" y="5"/>
                  </a:lnTo>
                  <a:lnTo>
                    <a:pt x="3454484" y="382"/>
                  </a:lnTo>
                  <a:lnTo>
                    <a:pt x="3508651" y="1131"/>
                  </a:lnTo>
                  <a:lnTo>
                    <a:pt x="3562789" y="2253"/>
                  </a:lnTo>
                  <a:lnTo>
                    <a:pt x="3616876" y="3749"/>
                  </a:lnTo>
                  <a:lnTo>
                    <a:pt x="3670887" y="5619"/>
                  </a:lnTo>
                  <a:lnTo>
                    <a:pt x="3724800" y="7865"/>
                  </a:lnTo>
                  <a:lnTo>
                    <a:pt x="3778591" y="10488"/>
                  </a:lnTo>
                  <a:lnTo>
                    <a:pt x="3832237" y="13488"/>
                  </a:lnTo>
                  <a:lnTo>
                    <a:pt x="3885714" y="16866"/>
                  </a:lnTo>
                  <a:lnTo>
                    <a:pt x="3938999" y="20624"/>
                  </a:lnTo>
                  <a:lnTo>
                    <a:pt x="3992069" y="24761"/>
                  </a:lnTo>
                  <a:lnTo>
                    <a:pt x="4044900" y="29279"/>
                  </a:lnTo>
                  <a:lnTo>
                    <a:pt x="4097470" y="34179"/>
                  </a:lnTo>
                  <a:lnTo>
                    <a:pt x="4149753" y="39462"/>
                  </a:lnTo>
                  <a:lnTo>
                    <a:pt x="4201729" y="45128"/>
                  </a:lnTo>
                  <a:lnTo>
                    <a:pt x="4253372" y="51179"/>
                  </a:lnTo>
                  <a:lnTo>
                    <a:pt x="4304660" y="57615"/>
                  </a:lnTo>
                  <a:lnTo>
                    <a:pt x="4355568" y="64437"/>
                  </a:lnTo>
                  <a:lnTo>
                    <a:pt x="4406075" y="71646"/>
                  </a:lnTo>
                  <a:lnTo>
                    <a:pt x="4456157" y="79243"/>
                  </a:lnTo>
                  <a:lnTo>
                    <a:pt x="4505789" y="87229"/>
                  </a:lnTo>
                  <a:lnTo>
                    <a:pt x="4554950" y="95605"/>
                  </a:lnTo>
                  <a:lnTo>
                    <a:pt x="4603615" y="104371"/>
                  </a:lnTo>
                  <a:lnTo>
                    <a:pt x="4651761" y="113529"/>
                  </a:lnTo>
                  <a:lnTo>
                    <a:pt x="4699365" y="123079"/>
                  </a:lnTo>
                  <a:lnTo>
                    <a:pt x="4746403" y="133022"/>
                  </a:lnTo>
                  <a:lnTo>
                    <a:pt x="4792853" y="143359"/>
                  </a:lnTo>
                  <a:lnTo>
                    <a:pt x="4857879" y="158752"/>
                  </a:lnTo>
                  <a:lnTo>
                    <a:pt x="4920547" y="174689"/>
                  </a:lnTo>
                  <a:lnTo>
                    <a:pt x="4980848" y="191149"/>
                  </a:lnTo>
                  <a:lnTo>
                    <a:pt x="5038772" y="208112"/>
                  </a:lnTo>
                  <a:lnTo>
                    <a:pt x="5094311" y="225559"/>
                  </a:lnTo>
                  <a:lnTo>
                    <a:pt x="5147457" y="243467"/>
                  </a:lnTo>
                  <a:lnTo>
                    <a:pt x="5198199" y="261818"/>
                  </a:lnTo>
                  <a:lnTo>
                    <a:pt x="5246530" y="280591"/>
                  </a:lnTo>
                  <a:lnTo>
                    <a:pt x="5292441" y="299765"/>
                  </a:lnTo>
                  <a:lnTo>
                    <a:pt x="5335923" y="319320"/>
                  </a:lnTo>
                  <a:lnTo>
                    <a:pt x="5376966" y="339236"/>
                  </a:lnTo>
                  <a:lnTo>
                    <a:pt x="5415563" y="359492"/>
                  </a:lnTo>
                  <a:lnTo>
                    <a:pt x="5451704" y="380068"/>
                  </a:lnTo>
                  <a:lnTo>
                    <a:pt x="5485380" y="400944"/>
                  </a:lnTo>
                  <a:lnTo>
                    <a:pt x="5545304" y="443513"/>
                  </a:lnTo>
                  <a:lnTo>
                    <a:pt x="5595263" y="487037"/>
                  </a:lnTo>
                  <a:lnTo>
                    <a:pt x="5635188" y="531353"/>
                  </a:lnTo>
                  <a:lnTo>
                    <a:pt x="5665008" y="576297"/>
                  </a:lnTo>
                  <a:lnTo>
                    <a:pt x="5684651" y="621708"/>
                  </a:lnTo>
                  <a:lnTo>
                    <a:pt x="5694048" y="667421"/>
                  </a:lnTo>
                  <a:lnTo>
                    <a:pt x="5694882" y="690341"/>
                  </a:lnTo>
                  <a:lnTo>
                    <a:pt x="5693127" y="713276"/>
                  </a:lnTo>
                  <a:lnTo>
                    <a:pt x="5681818" y="759107"/>
                  </a:lnTo>
                  <a:lnTo>
                    <a:pt x="5660051" y="804754"/>
                  </a:lnTo>
                  <a:lnTo>
                    <a:pt x="5627755" y="850053"/>
                  </a:lnTo>
                  <a:lnTo>
                    <a:pt x="5584858" y="894841"/>
                  </a:lnTo>
                  <a:lnTo>
                    <a:pt x="5531291" y="938956"/>
                  </a:lnTo>
                  <a:lnTo>
                    <a:pt x="5466983" y="982234"/>
                  </a:lnTo>
                  <a:lnTo>
                    <a:pt x="5430779" y="1003508"/>
                  </a:lnTo>
                  <a:lnTo>
                    <a:pt x="5391863" y="1024513"/>
                  </a:lnTo>
                  <a:lnTo>
                    <a:pt x="5350226" y="1045227"/>
                  </a:lnTo>
                  <a:lnTo>
                    <a:pt x="5305860" y="1065630"/>
                  </a:lnTo>
                  <a:lnTo>
                    <a:pt x="5258756" y="1085702"/>
                  </a:lnTo>
                  <a:lnTo>
                    <a:pt x="5208905" y="1105422"/>
                  </a:lnTo>
                  <a:lnTo>
                    <a:pt x="5172745" y="1118871"/>
                  </a:lnTo>
                  <a:lnTo>
                    <a:pt x="5135681" y="1131981"/>
                  </a:lnTo>
                  <a:lnTo>
                    <a:pt x="5097734" y="1144753"/>
                  </a:lnTo>
                  <a:lnTo>
                    <a:pt x="5058928" y="1157186"/>
                  </a:lnTo>
                  <a:lnTo>
                    <a:pt x="5019287" y="1169278"/>
                  </a:lnTo>
                  <a:lnTo>
                    <a:pt x="4978834" y="1181029"/>
                  </a:lnTo>
                  <a:lnTo>
                    <a:pt x="4937592" y="1192437"/>
                  </a:lnTo>
                  <a:lnTo>
                    <a:pt x="4895584" y="1203503"/>
                  </a:lnTo>
                  <a:lnTo>
                    <a:pt x="4852835" y="1214224"/>
                  </a:lnTo>
                  <a:lnTo>
                    <a:pt x="4809367" y="1224601"/>
                  </a:lnTo>
                  <a:lnTo>
                    <a:pt x="4765203" y="1234632"/>
                  </a:lnTo>
                  <a:lnTo>
                    <a:pt x="4720367" y="1244316"/>
                  </a:lnTo>
                  <a:lnTo>
                    <a:pt x="4674883" y="1253653"/>
                  </a:lnTo>
                  <a:lnTo>
                    <a:pt x="4628773" y="1262642"/>
                  </a:lnTo>
                  <a:lnTo>
                    <a:pt x="4582062" y="1271281"/>
                  </a:lnTo>
                  <a:lnTo>
                    <a:pt x="4534771" y="1279570"/>
                  </a:lnTo>
                  <a:lnTo>
                    <a:pt x="4486926" y="1287509"/>
                  </a:lnTo>
                  <a:lnTo>
                    <a:pt x="4438548" y="1295095"/>
                  </a:lnTo>
                  <a:lnTo>
                    <a:pt x="4389662" y="1302329"/>
                  </a:lnTo>
                  <a:lnTo>
                    <a:pt x="4340291" y="1309209"/>
                  </a:lnTo>
                  <a:lnTo>
                    <a:pt x="4290458" y="1315734"/>
                  </a:lnTo>
                  <a:lnTo>
                    <a:pt x="4240186" y="1321904"/>
                  </a:lnTo>
                  <a:lnTo>
                    <a:pt x="4189499" y="1327718"/>
                  </a:lnTo>
                  <a:lnTo>
                    <a:pt x="4138421" y="1333175"/>
                  </a:lnTo>
                  <a:lnTo>
                    <a:pt x="4086974" y="1338274"/>
                  </a:lnTo>
                  <a:lnTo>
                    <a:pt x="4035181" y="1343014"/>
                  </a:lnTo>
                  <a:lnTo>
                    <a:pt x="3983067" y="1347394"/>
                  </a:lnTo>
                  <a:lnTo>
                    <a:pt x="3930655" y="1351413"/>
                  </a:lnTo>
                  <a:lnTo>
                    <a:pt x="3877967" y="1355071"/>
                  </a:lnTo>
                  <a:lnTo>
                    <a:pt x="3825028" y="1358367"/>
                  </a:lnTo>
                  <a:lnTo>
                    <a:pt x="3771861" y="1361299"/>
                  </a:lnTo>
                  <a:lnTo>
                    <a:pt x="3718488" y="1363867"/>
                  </a:lnTo>
                  <a:lnTo>
                    <a:pt x="3664934" y="1366070"/>
                  </a:lnTo>
                  <a:lnTo>
                    <a:pt x="3611221" y="1367907"/>
                  </a:lnTo>
                  <a:lnTo>
                    <a:pt x="3557374" y="1369377"/>
                  </a:lnTo>
                  <a:lnTo>
                    <a:pt x="3503415" y="1370480"/>
                  </a:lnTo>
                  <a:lnTo>
                    <a:pt x="3449367" y="1371214"/>
                  </a:lnTo>
                  <a:lnTo>
                    <a:pt x="3395255" y="1371578"/>
                  </a:lnTo>
                  <a:lnTo>
                    <a:pt x="3341101" y="1371573"/>
                  </a:lnTo>
                  <a:lnTo>
                    <a:pt x="3286929" y="1371196"/>
                  </a:lnTo>
                  <a:lnTo>
                    <a:pt x="3232762" y="1370447"/>
                  </a:lnTo>
                  <a:lnTo>
                    <a:pt x="3178624" y="1369324"/>
                  </a:lnTo>
                  <a:lnTo>
                    <a:pt x="3124537" y="1367829"/>
                  </a:lnTo>
                  <a:lnTo>
                    <a:pt x="3070526" y="1365958"/>
                  </a:lnTo>
                  <a:lnTo>
                    <a:pt x="3016613" y="1363712"/>
                  </a:lnTo>
                  <a:lnTo>
                    <a:pt x="2962822" y="1361089"/>
                  </a:lnTo>
                  <a:lnTo>
                    <a:pt x="2909176" y="1358089"/>
                  </a:lnTo>
                  <a:lnTo>
                    <a:pt x="2855699" y="1354711"/>
                  </a:lnTo>
                  <a:lnTo>
                    <a:pt x="2802414" y="1350953"/>
                  </a:lnTo>
                  <a:lnTo>
                    <a:pt x="2749344" y="1346816"/>
                  </a:lnTo>
                  <a:lnTo>
                    <a:pt x="2696513" y="1342297"/>
                  </a:lnTo>
                  <a:lnTo>
                    <a:pt x="2643943" y="1337397"/>
                  </a:lnTo>
                  <a:lnTo>
                    <a:pt x="2591660" y="1332115"/>
                  </a:lnTo>
                  <a:lnTo>
                    <a:pt x="2539684" y="1326448"/>
                  </a:lnTo>
                  <a:lnTo>
                    <a:pt x="2488041" y="1320398"/>
                  </a:lnTo>
                  <a:lnTo>
                    <a:pt x="2436753" y="1313962"/>
                  </a:lnTo>
                  <a:lnTo>
                    <a:pt x="2385845" y="1307140"/>
                  </a:lnTo>
                  <a:lnTo>
                    <a:pt x="2335338" y="1299930"/>
                  </a:lnTo>
                  <a:lnTo>
                    <a:pt x="2285256" y="1292333"/>
                  </a:lnTo>
                  <a:lnTo>
                    <a:pt x="2235624" y="1284348"/>
                  </a:lnTo>
                  <a:lnTo>
                    <a:pt x="2186463" y="1275972"/>
                  </a:lnTo>
                  <a:lnTo>
                    <a:pt x="2137798" y="1267206"/>
                  </a:lnTo>
                  <a:lnTo>
                    <a:pt x="2089652" y="1258048"/>
                  </a:lnTo>
                  <a:lnTo>
                    <a:pt x="2042048" y="1248499"/>
                  </a:lnTo>
                  <a:lnTo>
                    <a:pt x="1995010" y="1238556"/>
                  </a:lnTo>
                  <a:lnTo>
                    <a:pt x="1948560" y="1228219"/>
                  </a:lnTo>
                  <a:lnTo>
                    <a:pt x="1877385" y="1211304"/>
                  </a:lnTo>
                  <a:lnTo>
                    <a:pt x="1808906" y="1193685"/>
                  </a:lnTo>
                  <a:lnTo>
                    <a:pt x="1743152" y="1175391"/>
                  </a:lnTo>
                  <a:lnTo>
                    <a:pt x="1680156" y="1156447"/>
                  </a:lnTo>
                  <a:lnTo>
                    <a:pt x="1619948" y="1136882"/>
                  </a:lnTo>
                  <a:lnTo>
                    <a:pt x="1562558" y="1116723"/>
                  </a:lnTo>
                  <a:lnTo>
                    <a:pt x="1508018" y="1095998"/>
                  </a:lnTo>
                  <a:lnTo>
                    <a:pt x="1456357" y="1074733"/>
                  </a:lnTo>
                  <a:lnTo>
                    <a:pt x="1407607" y="1052957"/>
                  </a:lnTo>
                  <a:lnTo>
                    <a:pt x="1361798" y="1030696"/>
                  </a:lnTo>
                  <a:lnTo>
                    <a:pt x="1318961" y="1007979"/>
                  </a:lnTo>
                  <a:lnTo>
                    <a:pt x="1279127" y="984832"/>
                  </a:lnTo>
                  <a:lnTo>
                    <a:pt x="1242326" y="961283"/>
                  </a:lnTo>
                  <a:lnTo>
                    <a:pt x="1208589" y="937359"/>
                  </a:lnTo>
                  <a:lnTo>
                    <a:pt x="1177947" y="913089"/>
                  </a:lnTo>
                  <a:lnTo>
                    <a:pt x="1126069" y="863615"/>
                  </a:lnTo>
                  <a:lnTo>
                    <a:pt x="1086939" y="813082"/>
                  </a:lnTo>
                  <a:lnTo>
                    <a:pt x="1060802" y="761708"/>
                  </a:lnTo>
                  <a:lnTo>
                    <a:pt x="1047903" y="709714"/>
                  </a:lnTo>
                  <a:lnTo>
                    <a:pt x="1046495" y="683552"/>
                  </a:lnTo>
                  <a:lnTo>
                    <a:pt x="1048488" y="657317"/>
                  </a:lnTo>
                  <a:lnTo>
                    <a:pt x="1062802" y="604739"/>
                  </a:lnTo>
                  <a:lnTo>
                    <a:pt x="1091092" y="552197"/>
                  </a:lnTo>
                  <a:lnTo>
                    <a:pt x="1133602" y="499912"/>
                  </a:lnTo>
                  <a:lnTo>
                    <a:pt x="0" y="184977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35940" y="4700777"/>
            <a:ext cx="7426325" cy="1927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ar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able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h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mu</a:t>
            </a:r>
            <a:r>
              <a:rPr sz="2600" dirty="0">
                <a:latin typeface="Constantia"/>
                <a:cs typeface="Constantia"/>
              </a:rPr>
              <a:t>st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5" dirty="0">
                <a:latin typeface="Constantia"/>
                <a:cs typeface="Constantia"/>
              </a:rPr>
              <a:t>tai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cha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ac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alue.</a:t>
            </a:r>
            <a:endParaRPr sz="2600">
              <a:latin typeface="Constantia"/>
              <a:cs typeface="Constantia"/>
            </a:endParaRPr>
          </a:p>
          <a:p>
            <a:pPr marL="927100">
              <a:lnSpc>
                <a:spcPts val="2790"/>
              </a:lnSpc>
              <a:spcBef>
                <a:spcPts val="2190"/>
              </a:spcBef>
            </a:pPr>
            <a:r>
              <a:rPr sz="2600" spc="-10" dirty="0">
                <a:latin typeface="Constantia"/>
                <a:cs typeface="Constantia"/>
              </a:rPr>
              <a:t>cout.put(68);</a:t>
            </a:r>
            <a:endParaRPr sz="2600">
              <a:latin typeface="Constantia"/>
              <a:cs typeface="Constantia"/>
            </a:endParaRPr>
          </a:p>
          <a:p>
            <a:pPr marL="4387215" algn="ctr">
              <a:lnSpc>
                <a:spcPts val="2070"/>
              </a:lnSpc>
            </a:pPr>
            <a:r>
              <a:rPr sz="2000" spc="-5" dirty="0">
                <a:solidFill>
                  <a:srgbClr val="6F2F9F"/>
                </a:solidFill>
                <a:latin typeface="Constantia"/>
                <a:cs typeface="Constantia"/>
              </a:rPr>
              <a:t>The</a:t>
            </a:r>
            <a:r>
              <a:rPr sz="2000" spc="-10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Constantia"/>
                <a:cs typeface="Constantia"/>
              </a:rPr>
              <a:t>statement</a:t>
            </a:r>
            <a:r>
              <a:rPr sz="2000" spc="-114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Constantia"/>
                <a:cs typeface="Constantia"/>
              </a:rPr>
              <a:t>will</a:t>
            </a:r>
            <a:r>
              <a:rPr sz="2000" spc="-6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000" spc="-20" dirty="0">
                <a:solidFill>
                  <a:srgbClr val="6F2F9F"/>
                </a:solidFill>
                <a:latin typeface="Constantia"/>
                <a:cs typeface="Constantia"/>
              </a:rPr>
              <a:t>convert</a:t>
            </a:r>
            <a:endParaRPr sz="2000">
              <a:latin typeface="Constantia"/>
              <a:cs typeface="Constantia"/>
            </a:endParaRPr>
          </a:p>
          <a:p>
            <a:pPr marL="4384675" algn="ctr">
              <a:lnSpc>
                <a:spcPct val="100000"/>
              </a:lnSpc>
            </a:pPr>
            <a:r>
              <a:rPr sz="2000" spc="-5" dirty="0">
                <a:solidFill>
                  <a:srgbClr val="6F2F9F"/>
                </a:solidFill>
                <a:latin typeface="Constantia"/>
                <a:cs typeface="Constantia"/>
              </a:rPr>
              <a:t>6</a:t>
            </a:r>
            <a:r>
              <a:rPr sz="2000" dirty="0">
                <a:solidFill>
                  <a:srgbClr val="6F2F9F"/>
                </a:solidFill>
                <a:latin typeface="Constantia"/>
                <a:cs typeface="Constantia"/>
              </a:rPr>
              <a:t>8</a:t>
            </a:r>
            <a:r>
              <a:rPr sz="2000" spc="-25" dirty="0">
                <a:solidFill>
                  <a:srgbClr val="6F2F9F"/>
                </a:solidFill>
                <a:latin typeface="Constantia"/>
                <a:cs typeface="Constantia"/>
              </a:rPr>
              <a:t> t</a:t>
            </a:r>
            <a:r>
              <a:rPr sz="2000" dirty="0">
                <a:solidFill>
                  <a:srgbClr val="6F2F9F"/>
                </a:solidFill>
                <a:latin typeface="Constantia"/>
                <a:cs typeface="Constantia"/>
              </a:rPr>
              <a:t>o</a:t>
            </a:r>
            <a:r>
              <a:rPr sz="2000" spc="-12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Constantia"/>
                <a:cs typeface="Constantia"/>
              </a:rPr>
              <a:t>cha</a:t>
            </a:r>
            <a:r>
              <a:rPr sz="2000" dirty="0">
                <a:solidFill>
                  <a:srgbClr val="6F2F9F"/>
                </a:solidFill>
                <a:latin typeface="Constantia"/>
                <a:cs typeface="Constantia"/>
              </a:rPr>
              <a:t>r</a:t>
            </a:r>
            <a:r>
              <a:rPr sz="2000" spc="-13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000" spc="-20" dirty="0">
                <a:solidFill>
                  <a:srgbClr val="6F2F9F"/>
                </a:solidFill>
                <a:latin typeface="Constantia"/>
                <a:cs typeface="Constantia"/>
              </a:rPr>
              <a:t>v</a:t>
            </a:r>
            <a:r>
              <a:rPr sz="2000" dirty="0">
                <a:solidFill>
                  <a:srgbClr val="6F2F9F"/>
                </a:solidFill>
                <a:latin typeface="Constantia"/>
                <a:cs typeface="Constantia"/>
              </a:rPr>
              <a:t>alue</a:t>
            </a:r>
            <a:r>
              <a:rPr sz="2000" spc="-11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000" dirty="0">
                <a:solidFill>
                  <a:srgbClr val="6F2F9F"/>
                </a:solidFill>
                <a:latin typeface="Constantia"/>
                <a:cs typeface="Constantia"/>
              </a:rPr>
              <a:t>and</a:t>
            </a:r>
            <a:r>
              <a:rPr sz="2000" spc="-5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Constantia"/>
                <a:cs typeface="Constantia"/>
              </a:rPr>
              <a:t>displ</a:t>
            </a:r>
            <a:r>
              <a:rPr sz="2000" spc="-40" dirty="0">
                <a:solidFill>
                  <a:srgbClr val="6F2F9F"/>
                </a:solidFill>
                <a:latin typeface="Constantia"/>
                <a:cs typeface="Constantia"/>
              </a:rPr>
              <a:t>a</a:t>
            </a:r>
            <a:r>
              <a:rPr sz="2000" dirty="0">
                <a:solidFill>
                  <a:srgbClr val="6F2F9F"/>
                </a:solidFill>
                <a:latin typeface="Constantia"/>
                <a:cs typeface="Constantia"/>
              </a:rPr>
              <a:t>y</a:t>
            </a:r>
            <a:endParaRPr sz="2000">
              <a:latin typeface="Constantia"/>
              <a:cs typeface="Constantia"/>
            </a:endParaRPr>
          </a:p>
          <a:p>
            <a:pPr marL="4380230" algn="ctr">
              <a:lnSpc>
                <a:spcPct val="100000"/>
              </a:lnSpc>
            </a:pPr>
            <a:r>
              <a:rPr sz="2000" spc="-10" dirty="0">
                <a:solidFill>
                  <a:srgbClr val="6F2F9F"/>
                </a:solidFill>
                <a:latin typeface="Constantia"/>
                <a:cs typeface="Constantia"/>
              </a:rPr>
              <a:t>character</a:t>
            </a:r>
            <a:r>
              <a:rPr sz="2000" spc="-114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000" spc="-65" dirty="0">
                <a:solidFill>
                  <a:srgbClr val="6F2F9F"/>
                </a:solidFill>
                <a:latin typeface="Constantia"/>
                <a:cs typeface="Constantia"/>
              </a:rPr>
              <a:t>D.</a:t>
            </a:r>
            <a:endParaRPr sz="20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2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794321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0" dirty="0"/>
              <a:t>getline()</a:t>
            </a:r>
            <a:r>
              <a:rPr sz="5000" spc="-35" dirty="0"/>
              <a:t> </a:t>
            </a:r>
            <a:r>
              <a:rPr sz="5000" dirty="0"/>
              <a:t>and </a:t>
            </a:r>
            <a:r>
              <a:rPr sz="5000" spc="-15" dirty="0"/>
              <a:t>write</a:t>
            </a:r>
            <a:r>
              <a:rPr sz="5000" spc="-20" dirty="0"/>
              <a:t> </a:t>
            </a:r>
            <a:r>
              <a:rPr sz="5000" spc="-5" dirty="0"/>
              <a:t>()</a:t>
            </a:r>
            <a:r>
              <a:rPr sz="5000" spc="-30" dirty="0"/>
              <a:t> </a:t>
            </a:r>
            <a:r>
              <a:rPr sz="5000" spc="-5" dirty="0"/>
              <a:t>Functions</a:t>
            </a:r>
            <a:endParaRPr sz="5000"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275" marR="8255" indent="-274320">
              <a:lnSpc>
                <a:spcPct val="13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95910" algn="l"/>
              </a:tabLst>
            </a:pPr>
            <a:r>
              <a:rPr dirty="0">
                <a:solidFill>
                  <a:srgbClr val="000000"/>
                </a:solidFill>
              </a:rPr>
              <a:t>The</a:t>
            </a:r>
            <a:r>
              <a:rPr spc="12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getline()</a:t>
            </a:r>
            <a:r>
              <a:rPr spc="19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15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reads</a:t>
            </a:r>
            <a:r>
              <a:rPr spc="1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</a:t>
            </a:r>
            <a:r>
              <a:rPr spc="14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whole</a:t>
            </a:r>
            <a:r>
              <a:rPr spc="1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line</a:t>
            </a:r>
            <a:r>
              <a:rPr spc="13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of</a:t>
            </a:r>
            <a:r>
              <a:rPr spc="25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text</a:t>
            </a:r>
            <a:r>
              <a:rPr spc="13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that</a:t>
            </a:r>
            <a:r>
              <a:rPr spc="1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ends </a:t>
            </a:r>
            <a:r>
              <a:rPr spc="-59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with</a:t>
            </a:r>
            <a:r>
              <a:rPr spc="-10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newline</a:t>
            </a:r>
            <a:r>
              <a:rPr spc="-110" dirty="0">
                <a:solidFill>
                  <a:srgbClr val="000000"/>
                </a:solidFill>
              </a:rPr>
              <a:t> </a:t>
            </a:r>
            <a:r>
              <a:rPr spc="-30" dirty="0">
                <a:solidFill>
                  <a:srgbClr val="000000"/>
                </a:solidFill>
              </a:rPr>
              <a:t>character.</a:t>
            </a:r>
          </a:p>
          <a:p>
            <a:pPr marL="295910" indent="-274320">
              <a:lnSpc>
                <a:spcPct val="100000"/>
              </a:lnSpc>
              <a:spcBef>
                <a:spcPts val="144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95910" algn="l"/>
              </a:tabLst>
            </a:pPr>
            <a:r>
              <a:rPr dirty="0">
                <a:solidFill>
                  <a:srgbClr val="000000"/>
                </a:solidFill>
              </a:rPr>
              <a:t>This</a:t>
            </a:r>
            <a:r>
              <a:rPr spc="-8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10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can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be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invoked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spc="-15" dirty="0">
                <a:solidFill>
                  <a:srgbClr val="000000"/>
                </a:solidFill>
              </a:rPr>
              <a:t>by</a:t>
            </a:r>
            <a:r>
              <a:rPr spc="-9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using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the</a:t>
            </a:r>
            <a:r>
              <a:rPr spc="-13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object</a:t>
            </a:r>
            <a:r>
              <a:rPr spc="-10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cin.</a:t>
            </a:r>
          </a:p>
          <a:p>
            <a:pPr marL="935990">
              <a:lnSpc>
                <a:spcPct val="100000"/>
              </a:lnSpc>
              <a:spcBef>
                <a:spcPts val="1605"/>
              </a:spcBef>
            </a:pPr>
            <a:r>
              <a:rPr sz="2800" b="1" spc="-10" dirty="0">
                <a:latin typeface="Constantia"/>
                <a:cs typeface="Constantia"/>
              </a:rPr>
              <a:t>cin.getline</a:t>
            </a:r>
            <a:r>
              <a:rPr sz="2800" b="1" spc="-85" dirty="0">
                <a:latin typeface="Constantia"/>
                <a:cs typeface="Constantia"/>
              </a:rPr>
              <a:t> </a:t>
            </a:r>
            <a:r>
              <a:rPr sz="2800" b="1" spc="-5" dirty="0">
                <a:latin typeface="Constantia"/>
                <a:cs typeface="Constantia"/>
              </a:rPr>
              <a:t>(line,</a:t>
            </a:r>
            <a:r>
              <a:rPr sz="2800" b="1" spc="-80" dirty="0">
                <a:latin typeface="Constantia"/>
                <a:cs typeface="Constantia"/>
              </a:rPr>
              <a:t> </a:t>
            </a:r>
            <a:r>
              <a:rPr sz="2800" b="1" spc="-10" dirty="0">
                <a:latin typeface="Constantia"/>
                <a:cs typeface="Constantia"/>
              </a:rPr>
              <a:t>size);</a:t>
            </a:r>
            <a:endParaRPr sz="2800">
              <a:latin typeface="Constantia"/>
              <a:cs typeface="Constantia"/>
            </a:endParaRPr>
          </a:p>
          <a:p>
            <a:pPr marL="295275" marR="5080" indent="-274320">
              <a:lnSpc>
                <a:spcPct val="130000"/>
              </a:lnSpc>
              <a:spcBef>
                <a:spcPts val="65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95910" algn="l"/>
              </a:tabLst>
            </a:pPr>
            <a:r>
              <a:rPr dirty="0">
                <a:solidFill>
                  <a:srgbClr val="000000"/>
                </a:solidFill>
              </a:rPr>
              <a:t>The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getline()</a:t>
            </a:r>
            <a:r>
              <a:rPr spc="6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which</a:t>
            </a:r>
            <a:r>
              <a:rPr spc="1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reads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character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input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15" dirty="0">
                <a:solidFill>
                  <a:srgbClr val="000000"/>
                </a:solidFill>
              </a:rPr>
              <a:t>into </a:t>
            </a:r>
            <a:r>
              <a:rPr dirty="0">
                <a:solidFill>
                  <a:srgbClr val="000000"/>
                </a:solidFill>
              </a:rPr>
              <a:t>the </a:t>
            </a:r>
            <a:r>
              <a:rPr spc="-58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variable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line.</a:t>
            </a:r>
          </a:p>
          <a:p>
            <a:pPr marL="295275" marR="7620" indent="-274320">
              <a:lnSpc>
                <a:spcPct val="13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95910" algn="l"/>
                <a:tab pos="934085" algn="l"/>
                <a:tab pos="2066925" algn="l"/>
                <a:tab pos="2406650" algn="l"/>
                <a:tab pos="4005579" algn="l"/>
                <a:tab pos="4404995" algn="l"/>
                <a:tab pos="5168900" algn="l"/>
                <a:tab pos="5569585" algn="l"/>
                <a:tab pos="7034530" algn="l"/>
              </a:tabLst>
            </a:pPr>
            <a:r>
              <a:rPr dirty="0">
                <a:solidFill>
                  <a:srgbClr val="000000"/>
                </a:solidFill>
              </a:rPr>
              <a:t>The	</a:t>
            </a:r>
            <a:r>
              <a:rPr spc="-35" dirty="0">
                <a:solidFill>
                  <a:srgbClr val="000000"/>
                </a:solidFill>
              </a:rPr>
              <a:t>r</a:t>
            </a:r>
            <a:r>
              <a:rPr dirty="0">
                <a:solidFill>
                  <a:srgbClr val="000000"/>
                </a:solidFill>
              </a:rPr>
              <a:t>eading	is	</a:t>
            </a:r>
            <a:r>
              <a:rPr spc="-3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er</a:t>
            </a:r>
            <a:r>
              <a:rPr spc="-5" dirty="0">
                <a:solidFill>
                  <a:srgbClr val="000000"/>
                </a:solidFill>
              </a:rPr>
              <a:t>mina</a:t>
            </a:r>
            <a:r>
              <a:rPr spc="-3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ed	as	</a:t>
            </a:r>
            <a:r>
              <a:rPr spc="10" dirty="0">
                <a:solidFill>
                  <a:srgbClr val="000000"/>
                </a:solidFill>
              </a:rPr>
              <a:t>s</a:t>
            </a:r>
            <a:r>
              <a:rPr dirty="0">
                <a:solidFill>
                  <a:srgbClr val="000000"/>
                </a:solidFill>
              </a:rPr>
              <a:t>o</a:t>
            </a:r>
            <a:r>
              <a:rPr spc="5" dirty="0">
                <a:solidFill>
                  <a:srgbClr val="000000"/>
                </a:solidFill>
              </a:rPr>
              <a:t>o</a:t>
            </a:r>
            <a:r>
              <a:rPr dirty="0">
                <a:solidFill>
                  <a:srgbClr val="000000"/>
                </a:solidFill>
              </a:rPr>
              <a:t>n	as	e</a:t>
            </a:r>
            <a:r>
              <a:rPr spc="5" dirty="0">
                <a:solidFill>
                  <a:srgbClr val="000000"/>
                </a:solidFill>
              </a:rPr>
              <a:t>i</a:t>
            </a:r>
            <a:r>
              <a:rPr spc="-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her </a:t>
            </a:r>
            <a:r>
              <a:rPr spc="-2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th</a:t>
            </a:r>
            <a:r>
              <a:rPr dirty="0">
                <a:solidFill>
                  <a:srgbClr val="000000"/>
                </a:solidFill>
              </a:rPr>
              <a:t>e	</a:t>
            </a:r>
            <a:r>
              <a:rPr spc="-5" dirty="0">
                <a:solidFill>
                  <a:srgbClr val="000000"/>
                </a:solidFill>
              </a:rPr>
              <a:t>n</a:t>
            </a:r>
            <a:r>
              <a:rPr spc="5" dirty="0">
                <a:solidFill>
                  <a:srgbClr val="000000"/>
                </a:solidFill>
              </a:rPr>
              <a:t>e</a:t>
            </a:r>
            <a:r>
              <a:rPr spc="-30" dirty="0">
                <a:solidFill>
                  <a:srgbClr val="000000"/>
                </a:solidFill>
              </a:rPr>
              <a:t>w</a:t>
            </a:r>
            <a:r>
              <a:rPr dirty="0">
                <a:solidFill>
                  <a:srgbClr val="000000"/>
                </a:solidFill>
              </a:rPr>
              <a:t>line  </a:t>
            </a:r>
            <a:r>
              <a:rPr spc="-10" dirty="0">
                <a:solidFill>
                  <a:srgbClr val="000000"/>
                </a:solidFill>
              </a:rPr>
              <a:t>character</a:t>
            </a:r>
            <a:r>
              <a:rPr spc="-10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is</a:t>
            </a:r>
            <a:r>
              <a:rPr spc="-9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read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or</a:t>
            </a:r>
            <a:r>
              <a:rPr spc="-13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size-1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characters</a:t>
            </a:r>
            <a:r>
              <a:rPr spc="-95" dirty="0">
                <a:solidFill>
                  <a:srgbClr val="000000"/>
                </a:solidFill>
              </a:rPr>
              <a:t> </a:t>
            </a:r>
            <a:r>
              <a:rPr spc="-15" dirty="0">
                <a:solidFill>
                  <a:srgbClr val="000000"/>
                </a:solidFill>
              </a:rPr>
              <a:t>are</a:t>
            </a:r>
            <a:r>
              <a:rPr spc="-10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read.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2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794321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0" dirty="0"/>
              <a:t>getline()</a:t>
            </a:r>
            <a:r>
              <a:rPr sz="5000" spc="-35" dirty="0"/>
              <a:t> </a:t>
            </a:r>
            <a:r>
              <a:rPr sz="5000" dirty="0"/>
              <a:t>and </a:t>
            </a:r>
            <a:r>
              <a:rPr sz="5000" spc="-15" dirty="0"/>
              <a:t>write</a:t>
            </a:r>
            <a:r>
              <a:rPr sz="5000" spc="-20" dirty="0"/>
              <a:t> </a:t>
            </a:r>
            <a:r>
              <a:rPr sz="5000" spc="-5" dirty="0"/>
              <a:t>()</a:t>
            </a:r>
            <a:r>
              <a:rPr sz="5000" spc="-30" dirty="0"/>
              <a:t> </a:t>
            </a:r>
            <a:r>
              <a:rPr sz="5000" spc="-5" dirty="0"/>
              <a:t>Functions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2084958"/>
            <a:ext cx="8080375" cy="3011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write()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function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displays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entire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line.</a:t>
            </a:r>
            <a:endParaRPr sz="2600">
              <a:latin typeface="Constantia"/>
              <a:cs typeface="Constantia"/>
            </a:endParaRPr>
          </a:p>
          <a:p>
            <a:pPr marL="927100" algn="just">
              <a:lnSpc>
                <a:spcPct val="100000"/>
              </a:lnSpc>
              <a:spcBef>
                <a:spcPts val="2295"/>
              </a:spcBef>
            </a:pPr>
            <a:r>
              <a:rPr sz="2800" b="1" spc="-15" dirty="0">
                <a:solidFill>
                  <a:srgbClr val="FF0000"/>
                </a:solidFill>
                <a:latin typeface="Constantia"/>
                <a:cs typeface="Constantia"/>
              </a:rPr>
              <a:t>cout.write(line,</a:t>
            </a:r>
            <a:r>
              <a:rPr sz="2800" b="1" spc="-6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onstantia"/>
                <a:cs typeface="Constantia"/>
              </a:rPr>
              <a:t>size);</a:t>
            </a:r>
            <a:endParaRPr sz="2800">
              <a:latin typeface="Constantia"/>
              <a:cs typeface="Constantia"/>
            </a:endParaRPr>
          </a:p>
          <a:p>
            <a:pPr marL="286385" marR="5080" indent="-274320" algn="just">
              <a:lnSpc>
                <a:spcPct val="150000"/>
              </a:lnSpc>
              <a:spcBef>
                <a:spcPts val="68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5" dirty="0">
                <a:latin typeface="Constantia"/>
                <a:cs typeface="Constantia"/>
              </a:rPr>
              <a:t>first </a:t>
            </a:r>
            <a:r>
              <a:rPr sz="2600" spc="-5" dirty="0">
                <a:latin typeface="Constantia"/>
                <a:cs typeface="Constantia"/>
              </a:rPr>
              <a:t>argument line </a:t>
            </a:r>
            <a:r>
              <a:rPr sz="2600" spc="-10" dirty="0">
                <a:latin typeface="Constantia"/>
                <a:cs typeface="Constantia"/>
              </a:rPr>
              <a:t>represents </a:t>
            </a:r>
            <a:r>
              <a:rPr sz="2600" dirty="0">
                <a:latin typeface="Constantia"/>
                <a:cs typeface="Constantia"/>
              </a:rPr>
              <a:t>the </a:t>
            </a:r>
            <a:r>
              <a:rPr sz="2600" spc="-5" dirty="0">
                <a:latin typeface="Constantia"/>
                <a:cs typeface="Constantia"/>
              </a:rPr>
              <a:t>name of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dirty="0">
                <a:latin typeface="Constantia"/>
                <a:cs typeface="Constantia"/>
              </a:rPr>
              <a:t> string </a:t>
            </a:r>
            <a:r>
              <a:rPr sz="2600" spc="-25" dirty="0">
                <a:latin typeface="Constantia"/>
                <a:cs typeface="Constantia"/>
              </a:rPr>
              <a:t>to </a:t>
            </a:r>
            <a:r>
              <a:rPr sz="2600" dirty="0">
                <a:latin typeface="Constantia"/>
                <a:cs typeface="Constantia"/>
              </a:rPr>
              <a:t>be </a:t>
            </a:r>
            <a:r>
              <a:rPr sz="2600" spc="-20" dirty="0">
                <a:latin typeface="Constantia"/>
                <a:cs typeface="Constantia"/>
              </a:rPr>
              <a:t>displayed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10" dirty="0">
                <a:latin typeface="Constantia"/>
                <a:cs typeface="Constantia"/>
              </a:rPr>
              <a:t>second </a:t>
            </a:r>
            <a:r>
              <a:rPr sz="2600" spc="-5" dirty="0">
                <a:latin typeface="Constantia"/>
                <a:cs typeface="Constantia"/>
              </a:rPr>
              <a:t>argument </a:t>
            </a:r>
            <a:r>
              <a:rPr sz="2600" spc="-10" dirty="0">
                <a:latin typeface="Constantia"/>
                <a:cs typeface="Constantia"/>
              </a:rPr>
              <a:t>size 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indicates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number</a:t>
            </a:r>
            <a:r>
              <a:rPr sz="2600" spc="-1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characters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display.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2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69480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30" dirty="0"/>
              <a:t>Formatted </a:t>
            </a:r>
            <a:r>
              <a:rPr sz="5000" dirty="0"/>
              <a:t>I/O</a:t>
            </a:r>
            <a:r>
              <a:rPr sz="5000" spc="-30" dirty="0"/>
              <a:t> </a:t>
            </a:r>
            <a:r>
              <a:rPr sz="5000" spc="-20" dirty="0"/>
              <a:t>Operations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887934"/>
            <a:ext cx="8071484" cy="3085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lnSpc>
                <a:spcPct val="15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C++</a:t>
            </a:r>
            <a:r>
              <a:rPr sz="2600" spc="1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supports</a:t>
            </a:r>
            <a:r>
              <a:rPr sz="2600" spc="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number</a:t>
            </a:r>
            <a:r>
              <a:rPr sz="2600" spc="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spc="1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features</a:t>
            </a:r>
            <a:r>
              <a:rPr sz="2600" spc="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</a:t>
            </a:r>
            <a:r>
              <a:rPr sz="2600" spc="7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could</a:t>
            </a:r>
            <a:r>
              <a:rPr sz="2600" spc="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be</a:t>
            </a:r>
            <a:r>
              <a:rPr sz="2600" spc="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used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formatting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output.</a:t>
            </a:r>
            <a:endParaRPr sz="26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206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latin typeface="Constantia"/>
                <a:cs typeface="Constantia"/>
              </a:rPr>
              <a:t>ios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class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functions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35" dirty="0">
                <a:latin typeface="Constantia"/>
                <a:cs typeface="Constantia"/>
              </a:rPr>
              <a:t>flags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2014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10" dirty="0">
                <a:latin typeface="Constantia"/>
                <a:cs typeface="Constantia"/>
              </a:rPr>
              <a:t>Manipulators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202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latin typeface="Constantia"/>
                <a:cs typeface="Constantia"/>
              </a:rPr>
              <a:t>User-defined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output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functions.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2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784301"/>
            <a:ext cx="710882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dirty="0"/>
              <a:t>ios</a:t>
            </a:r>
            <a:r>
              <a:rPr sz="5000" spc="-30" dirty="0"/>
              <a:t> </a:t>
            </a:r>
            <a:r>
              <a:rPr sz="5000" dirty="0"/>
              <a:t>class</a:t>
            </a:r>
            <a:r>
              <a:rPr sz="5000" spc="-25" dirty="0"/>
              <a:t> </a:t>
            </a:r>
            <a:r>
              <a:rPr sz="5000" spc="-5" dirty="0"/>
              <a:t>functions</a:t>
            </a:r>
            <a:r>
              <a:rPr sz="5000" spc="-60" dirty="0"/>
              <a:t> </a:t>
            </a:r>
            <a:r>
              <a:rPr sz="5000" dirty="0"/>
              <a:t>and</a:t>
            </a:r>
            <a:r>
              <a:rPr sz="5000" spc="-5" dirty="0"/>
              <a:t> flags</a:t>
            </a:r>
            <a:endParaRPr sz="500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50850" y="1974850"/>
          <a:ext cx="8229600" cy="4509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6248400"/>
              </a:tblGrid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Functions</a:t>
                      </a:r>
                      <a:endParaRPr sz="2800">
                        <a:latin typeface="Constantia"/>
                        <a:cs typeface="Constantia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R="273304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50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Task</a:t>
                      </a:r>
                      <a:endParaRPr sz="2800">
                        <a:latin typeface="Constantia"/>
                        <a:cs typeface="Constantia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  <a:tr h="87147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Constantia"/>
                          <a:cs typeface="Constantia"/>
                        </a:rPr>
                        <a:t>Width()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215" dirty="0">
                          <a:latin typeface="Constantia"/>
                          <a:cs typeface="Constantia"/>
                        </a:rPr>
                        <a:t>T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o</a:t>
                      </a:r>
                      <a:r>
                        <a:rPr sz="2400" spc="-10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spec</a:t>
                      </a:r>
                      <a:r>
                        <a:rPr sz="2400" spc="5" dirty="0">
                          <a:latin typeface="Constantia"/>
                          <a:cs typeface="Constantia"/>
                        </a:rPr>
                        <a:t>i</a:t>
                      </a:r>
                      <a:r>
                        <a:rPr sz="2400" spc="80" dirty="0">
                          <a:latin typeface="Constantia"/>
                          <a:cs typeface="Constantia"/>
                        </a:rPr>
                        <a:t>f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y</a:t>
                      </a:r>
                      <a:r>
                        <a:rPr sz="2400" spc="-10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400" spc="-5" dirty="0">
                          <a:latin typeface="Constantia"/>
                          <a:cs typeface="Constantia"/>
                        </a:rPr>
                        <a:t>th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e</a:t>
                      </a:r>
                      <a:r>
                        <a:rPr sz="2400" spc="-10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400" spc="-30" dirty="0">
                          <a:latin typeface="Constantia"/>
                          <a:cs typeface="Constantia"/>
                        </a:rPr>
                        <a:t>r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e</a:t>
                      </a:r>
                      <a:r>
                        <a:rPr sz="2400" spc="5" dirty="0">
                          <a:latin typeface="Constantia"/>
                          <a:cs typeface="Constantia"/>
                        </a:rPr>
                        <a:t>q</a:t>
                      </a:r>
                      <a:r>
                        <a:rPr sz="2400" spc="-5" dirty="0">
                          <a:latin typeface="Constantia"/>
                          <a:cs typeface="Constantia"/>
                        </a:rPr>
                        <a:t>u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i</a:t>
                      </a:r>
                      <a:r>
                        <a:rPr sz="2400" spc="-30" dirty="0">
                          <a:latin typeface="Constantia"/>
                          <a:cs typeface="Constantia"/>
                        </a:rPr>
                        <a:t>r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ed</a:t>
                      </a:r>
                      <a:r>
                        <a:rPr sz="2400" spc="-3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400" spc="55" dirty="0">
                          <a:latin typeface="Constantia"/>
                          <a:cs typeface="Constantia"/>
                        </a:rPr>
                        <a:t>f</a:t>
                      </a:r>
                      <a:r>
                        <a:rPr sz="2400" spc="-5" dirty="0">
                          <a:latin typeface="Constantia"/>
                          <a:cs typeface="Constantia"/>
                        </a:rPr>
                        <a:t>i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eld</a:t>
                      </a:r>
                      <a:r>
                        <a:rPr sz="2400" spc="-7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size</a:t>
                      </a:r>
                      <a:r>
                        <a:rPr sz="2400" spc="-9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400" spc="-15" dirty="0">
                          <a:latin typeface="Constantia"/>
                          <a:cs typeface="Constantia"/>
                        </a:rPr>
                        <a:t>f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or</a:t>
                      </a:r>
                      <a:r>
                        <a:rPr sz="2400" spc="-14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400" spc="-5" dirty="0">
                          <a:latin typeface="Constantia"/>
                          <a:cs typeface="Constantia"/>
                        </a:rPr>
                        <a:t>displ</a:t>
                      </a:r>
                      <a:r>
                        <a:rPr sz="2400" spc="-50" dirty="0">
                          <a:latin typeface="Constantia"/>
                          <a:cs typeface="Constantia"/>
                        </a:rPr>
                        <a:t>a</a:t>
                      </a:r>
                      <a:r>
                        <a:rPr sz="2400" spc="-5" dirty="0">
                          <a:latin typeface="Constantia"/>
                          <a:cs typeface="Constantia"/>
                        </a:rPr>
                        <a:t>ying</a:t>
                      </a:r>
                      <a:endParaRPr sz="2400">
                        <a:latin typeface="Constantia"/>
                        <a:cs typeface="Constanti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nstantia"/>
                          <a:cs typeface="Constantia"/>
                        </a:rPr>
                        <a:t>an</a:t>
                      </a:r>
                      <a:r>
                        <a:rPr sz="2400" spc="-9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ou</a:t>
                      </a:r>
                      <a:r>
                        <a:rPr sz="2400" spc="5" dirty="0">
                          <a:latin typeface="Constantia"/>
                          <a:cs typeface="Constantia"/>
                        </a:rPr>
                        <a:t>t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p</a:t>
                      </a:r>
                      <a:r>
                        <a:rPr sz="2400" spc="5" dirty="0">
                          <a:latin typeface="Constantia"/>
                          <a:cs typeface="Constantia"/>
                        </a:rPr>
                        <a:t>u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t</a:t>
                      </a:r>
                      <a:r>
                        <a:rPr sz="2400" spc="-15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400" spc="-20" dirty="0">
                          <a:latin typeface="Constantia"/>
                          <a:cs typeface="Constantia"/>
                        </a:rPr>
                        <a:t>v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alu</a:t>
                      </a:r>
                      <a:r>
                        <a:rPr sz="2400" spc="5" dirty="0">
                          <a:latin typeface="Constantia"/>
                          <a:cs typeface="Constantia"/>
                        </a:rPr>
                        <a:t>e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.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87147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onstantia"/>
                          <a:cs typeface="Constantia"/>
                        </a:rPr>
                        <a:t>Precision()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89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10" dirty="0">
                          <a:latin typeface="Constantia"/>
                          <a:cs typeface="Constantia"/>
                        </a:rPr>
                        <a:t>T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o</a:t>
                      </a:r>
                      <a:r>
                        <a:rPr sz="2400" spc="-10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sp</a:t>
                      </a:r>
                      <a:r>
                        <a:rPr sz="2400" spc="5" dirty="0">
                          <a:latin typeface="Constantia"/>
                          <a:cs typeface="Constantia"/>
                        </a:rPr>
                        <a:t>e</a:t>
                      </a:r>
                      <a:r>
                        <a:rPr sz="2400" spc="-5" dirty="0">
                          <a:latin typeface="Constantia"/>
                          <a:cs typeface="Constantia"/>
                        </a:rPr>
                        <a:t>ci</a:t>
                      </a:r>
                      <a:r>
                        <a:rPr sz="2400" spc="85" dirty="0">
                          <a:latin typeface="Constantia"/>
                          <a:cs typeface="Constantia"/>
                        </a:rPr>
                        <a:t>f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y</a:t>
                      </a:r>
                      <a:r>
                        <a:rPr sz="2400" spc="-11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400" spc="-5" dirty="0">
                          <a:latin typeface="Constantia"/>
                          <a:cs typeface="Constantia"/>
                        </a:rPr>
                        <a:t>th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e</a:t>
                      </a:r>
                      <a:r>
                        <a:rPr sz="2400" spc="-7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400" spc="-5" dirty="0">
                          <a:latin typeface="Constantia"/>
                          <a:cs typeface="Constantia"/>
                        </a:rPr>
                        <a:t>num</a:t>
                      </a:r>
                      <a:r>
                        <a:rPr sz="2400" spc="-10" dirty="0">
                          <a:latin typeface="Constantia"/>
                          <a:cs typeface="Constantia"/>
                        </a:rPr>
                        <a:t>b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er</a:t>
                      </a:r>
                      <a:r>
                        <a:rPr sz="2400" spc="-13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of</a:t>
                      </a:r>
                      <a:r>
                        <a:rPr sz="2400" spc="-1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400" spc="-5" dirty="0">
                          <a:latin typeface="Constantia"/>
                          <a:cs typeface="Constantia"/>
                        </a:rPr>
                        <a:t>dig</a:t>
                      </a:r>
                      <a:r>
                        <a:rPr sz="2400" spc="5" dirty="0">
                          <a:latin typeface="Constantia"/>
                          <a:cs typeface="Constantia"/>
                        </a:rPr>
                        <a:t>i</a:t>
                      </a:r>
                      <a:r>
                        <a:rPr sz="2400" spc="-5" dirty="0">
                          <a:latin typeface="Constantia"/>
                          <a:cs typeface="Constantia"/>
                        </a:rPr>
                        <a:t>t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s</a:t>
                      </a:r>
                      <a:r>
                        <a:rPr sz="2400" spc="-8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400" spc="-35" dirty="0">
                          <a:latin typeface="Constantia"/>
                          <a:cs typeface="Constantia"/>
                        </a:rPr>
                        <a:t>t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o</a:t>
                      </a:r>
                      <a:r>
                        <a:rPr sz="2400" spc="-6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400" spc="-5" dirty="0">
                          <a:latin typeface="Constantia"/>
                          <a:cs typeface="Constantia"/>
                        </a:rPr>
                        <a:t>b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e</a:t>
                      </a:r>
                      <a:r>
                        <a:rPr sz="2400" spc="-12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400" spc="-5" dirty="0">
                          <a:latin typeface="Constantia"/>
                          <a:cs typeface="Constantia"/>
                        </a:rPr>
                        <a:t>displ</a:t>
                      </a:r>
                      <a:r>
                        <a:rPr sz="2400" spc="-55" dirty="0">
                          <a:latin typeface="Constantia"/>
                          <a:cs typeface="Constantia"/>
                        </a:rPr>
                        <a:t>a</a:t>
                      </a:r>
                      <a:r>
                        <a:rPr sz="2400" spc="-65" dirty="0">
                          <a:latin typeface="Constantia"/>
                          <a:cs typeface="Constantia"/>
                        </a:rPr>
                        <a:t>y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ed  </a:t>
                      </a:r>
                      <a:r>
                        <a:rPr sz="2400" spc="-10" dirty="0">
                          <a:latin typeface="Constantia"/>
                          <a:cs typeface="Constantia"/>
                        </a:rPr>
                        <a:t>after</a:t>
                      </a:r>
                      <a:r>
                        <a:rPr sz="2400" spc="-12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400" spc="-5" dirty="0">
                          <a:latin typeface="Constantia"/>
                          <a:cs typeface="Constantia"/>
                        </a:rPr>
                        <a:t>the</a:t>
                      </a:r>
                      <a:r>
                        <a:rPr sz="2400" spc="-12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400" spc="-5" dirty="0">
                          <a:latin typeface="Constantia"/>
                          <a:cs typeface="Constantia"/>
                        </a:rPr>
                        <a:t>decimal</a:t>
                      </a:r>
                      <a:r>
                        <a:rPr sz="2400" spc="-4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point</a:t>
                      </a:r>
                      <a:r>
                        <a:rPr sz="2400" spc="-12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of</a:t>
                      </a:r>
                      <a:r>
                        <a:rPr sz="2400" spc="-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a</a:t>
                      </a:r>
                      <a:r>
                        <a:rPr sz="2400" spc="-7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400" spc="35" dirty="0">
                          <a:latin typeface="Constantia"/>
                          <a:cs typeface="Constantia"/>
                        </a:rPr>
                        <a:t>float</a:t>
                      </a:r>
                      <a:r>
                        <a:rPr sz="2400" spc="-14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400" spc="-5" dirty="0">
                          <a:latin typeface="Constantia"/>
                          <a:cs typeface="Constantia"/>
                        </a:rPr>
                        <a:t>value.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87147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onstantia"/>
                          <a:cs typeface="Constantia"/>
                        </a:rPr>
                        <a:t>Fill()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51371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10" dirty="0">
                          <a:latin typeface="Constantia"/>
                          <a:cs typeface="Constantia"/>
                        </a:rPr>
                        <a:t>T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o</a:t>
                      </a:r>
                      <a:r>
                        <a:rPr sz="2400" spc="-10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sp</a:t>
                      </a:r>
                      <a:r>
                        <a:rPr sz="2400" spc="5" dirty="0">
                          <a:latin typeface="Constantia"/>
                          <a:cs typeface="Constantia"/>
                        </a:rPr>
                        <a:t>e</a:t>
                      </a:r>
                      <a:r>
                        <a:rPr sz="2400" spc="-5" dirty="0">
                          <a:latin typeface="Constantia"/>
                          <a:cs typeface="Constantia"/>
                        </a:rPr>
                        <a:t>ci</a:t>
                      </a:r>
                      <a:r>
                        <a:rPr sz="2400" spc="85" dirty="0">
                          <a:latin typeface="Constantia"/>
                          <a:cs typeface="Constantia"/>
                        </a:rPr>
                        <a:t>f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y</a:t>
                      </a:r>
                      <a:r>
                        <a:rPr sz="2400" spc="-14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a</a:t>
                      </a:r>
                      <a:r>
                        <a:rPr sz="2400" spc="-12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400" spc="-5" dirty="0">
                          <a:latin typeface="Constantia"/>
                          <a:cs typeface="Constantia"/>
                        </a:rPr>
                        <a:t>cha</a:t>
                      </a:r>
                      <a:r>
                        <a:rPr sz="2400" spc="-25" dirty="0">
                          <a:latin typeface="Constantia"/>
                          <a:cs typeface="Constantia"/>
                        </a:rPr>
                        <a:t>r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ac</a:t>
                      </a:r>
                      <a:r>
                        <a:rPr sz="2400" spc="-30" dirty="0">
                          <a:latin typeface="Constantia"/>
                          <a:cs typeface="Constantia"/>
                        </a:rPr>
                        <a:t>t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er</a:t>
                      </a:r>
                      <a:r>
                        <a:rPr sz="2400" spc="-12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400" spc="-5" dirty="0">
                          <a:latin typeface="Constantia"/>
                          <a:cs typeface="Constantia"/>
                        </a:rPr>
                        <a:t>tha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t</a:t>
                      </a:r>
                      <a:r>
                        <a:rPr sz="2400" spc="-5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400" spc="-5" dirty="0">
                          <a:latin typeface="Constantia"/>
                          <a:cs typeface="Constantia"/>
                        </a:rPr>
                        <a:t>i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s</a:t>
                      </a:r>
                      <a:r>
                        <a:rPr sz="2400" spc="-10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400" spc="-5" dirty="0">
                          <a:latin typeface="Constantia"/>
                          <a:cs typeface="Constantia"/>
                        </a:rPr>
                        <a:t>use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d</a:t>
                      </a:r>
                      <a:r>
                        <a:rPr sz="2400" spc="-3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400" spc="-35" dirty="0">
                          <a:latin typeface="Constantia"/>
                          <a:cs typeface="Constantia"/>
                        </a:rPr>
                        <a:t>t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o</a:t>
                      </a:r>
                      <a:r>
                        <a:rPr sz="2400" spc="-6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400" spc="55" dirty="0">
                          <a:latin typeface="Constantia"/>
                          <a:cs typeface="Constantia"/>
                        </a:rPr>
                        <a:t>f</a:t>
                      </a:r>
                      <a:r>
                        <a:rPr sz="2400" spc="-5" dirty="0">
                          <a:latin typeface="Constantia"/>
                          <a:cs typeface="Constantia"/>
                        </a:rPr>
                        <a:t>il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l</a:t>
                      </a:r>
                      <a:r>
                        <a:rPr sz="2400" spc="-4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400" spc="-5" dirty="0">
                          <a:latin typeface="Constantia"/>
                          <a:cs typeface="Constantia"/>
                        </a:rPr>
                        <a:t>the  unused</a:t>
                      </a:r>
                      <a:r>
                        <a:rPr sz="2400" spc="-5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portion</a:t>
                      </a:r>
                      <a:r>
                        <a:rPr sz="2400" spc="-9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of</a:t>
                      </a:r>
                      <a:r>
                        <a:rPr sz="2400" spc="-2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a</a:t>
                      </a:r>
                      <a:r>
                        <a:rPr sz="2400" spc="-8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400" spc="5" dirty="0">
                          <a:latin typeface="Constantia"/>
                          <a:cs typeface="Constantia"/>
                        </a:rPr>
                        <a:t>field.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871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onstantia"/>
                          <a:cs typeface="Constantia"/>
                        </a:rPr>
                        <a:t>Setf()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53213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210" dirty="0">
                          <a:latin typeface="Constantia"/>
                          <a:cs typeface="Constantia"/>
                        </a:rPr>
                        <a:t>T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o</a:t>
                      </a:r>
                      <a:r>
                        <a:rPr sz="2400" spc="-10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sp</a:t>
                      </a:r>
                      <a:r>
                        <a:rPr sz="2400" spc="5" dirty="0">
                          <a:latin typeface="Constantia"/>
                          <a:cs typeface="Constantia"/>
                        </a:rPr>
                        <a:t>e</a:t>
                      </a:r>
                      <a:r>
                        <a:rPr sz="2400" spc="-5" dirty="0">
                          <a:latin typeface="Constantia"/>
                          <a:cs typeface="Constantia"/>
                        </a:rPr>
                        <a:t>ci</a:t>
                      </a:r>
                      <a:r>
                        <a:rPr sz="2400" spc="85" dirty="0">
                          <a:latin typeface="Constantia"/>
                          <a:cs typeface="Constantia"/>
                        </a:rPr>
                        <a:t>f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y</a:t>
                      </a:r>
                      <a:r>
                        <a:rPr sz="2400" spc="-9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400" spc="-15" dirty="0">
                          <a:latin typeface="Constantia"/>
                          <a:cs typeface="Constantia"/>
                        </a:rPr>
                        <a:t>f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o</a:t>
                      </a:r>
                      <a:r>
                        <a:rPr sz="2400" spc="5" dirty="0">
                          <a:latin typeface="Constantia"/>
                          <a:cs typeface="Constantia"/>
                        </a:rPr>
                        <a:t>r</a:t>
                      </a:r>
                      <a:r>
                        <a:rPr sz="2400" spc="-5" dirty="0">
                          <a:latin typeface="Constantia"/>
                          <a:cs typeface="Constantia"/>
                        </a:rPr>
                        <a:t>ma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t</a:t>
                      </a:r>
                      <a:r>
                        <a:rPr sz="2400" spc="-8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400" spc="190" dirty="0">
                          <a:latin typeface="Constantia"/>
                          <a:cs typeface="Constantia"/>
                        </a:rPr>
                        <a:t>f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la</a:t>
                      </a:r>
                      <a:r>
                        <a:rPr sz="2400" spc="5" dirty="0">
                          <a:latin typeface="Constantia"/>
                          <a:cs typeface="Constantia"/>
                        </a:rPr>
                        <a:t>g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s</a:t>
                      </a:r>
                      <a:r>
                        <a:rPr sz="2400" spc="-8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400" spc="-5" dirty="0">
                          <a:latin typeface="Constantia"/>
                          <a:cs typeface="Constantia"/>
                        </a:rPr>
                        <a:t>t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hat</a:t>
                      </a:r>
                      <a:r>
                        <a:rPr sz="2400" spc="-12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400" spc="-5" dirty="0">
                          <a:latin typeface="Constantia"/>
                          <a:cs typeface="Constantia"/>
                        </a:rPr>
                        <a:t>ca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n</a:t>
                      </a:r>
                      <a:r>
                        <a:rPr sz="2400" spc="-9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400" spc="-50" dirty="0">
                          <a:latin typeface="Constantia"/>
                          <a:cs typeface="Constantia"/>
                        </a:rPr>
                        <a:t>c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ont</a:t>
                      </a:r>
                      <a:r>
                        <a:rPr sz="2400" spc="-30" dirty="0">
                          <a:latin typeface="Constantia"/>
                          <a:cs typeface="Constantia"/>
                        </a:rPr>
                        <a:t>r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ol</a:t>
                      </a:r>
                      <a:r>
                        <a:rPr sz="2400" spc="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400" spc="-5" dirty="0">
                          <a:latin typeface="Constantia"/>
                          <a:cs typeface="Constantia"/>
                        </a:rPr>
                        <a:t>t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he  </a:t>
                      </a:r>
                      <a:r>
                        <a:rPr sz="2400" spc="-5" dirty="0">
                          <a:latin typeface="Constantia"/>
                          <a:cs typeface="Constantia"/>
                        </a:rPr>
                        <a:t>form</a:t>
                      </a:r>
                      <a:r>
                        <a:rPr sz="2400" spc="-10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of</a:t>
                      </a:r>
                      <a:r>
                        <a:rPr sz="2400" spc="-2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output</a:t>
                      </a:r>
                      <a:r>
                        <a:rPr sz="2400" spc="-13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400" spc="-40" dirty="0">
                          <a:latin typeface="Constantia"/>
                          <a:cs typeface="Constantia"/>
                        </a:rPr>
                        <a:t>display.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5049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10" dirty="0">
                          <a:latin typeface="Constantia"/>
                          <a:cs typeface="Constantia"/>
                        </a:rPr>
                        <a:t>Unsetf()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R="269430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210" dirty="0">
                          <a:latin typeface="Constantia"/>
                          <a:cs typeface="Constantia"/>
                        </a:rPr>
                        <a:t>T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o</a:t>
                      </a:r>
                      <a:r>
                        <a:rPr sz="2400" spc="-11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400" spc="-5" dirty="0">
                          <a:latin typeface="Constantia"/>
                          <a:cs typeface="Constantia"/>
                        </a:rPr>
                        <a:t>clea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r</a:t>
                      </a:r>
                      <a:r>
                        <a:rPr sz="2400" spc="-9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400" spc="-5" dirty="0">
                          <a:latin typeface="Constantia"/>
                          <a:cs typeface="Constantia"/>
                        </a:rPr>
                        <a:t>t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he</a:t>
                      </a:r>
                      <a:r>
                        <a:rPr sz="2400" spc="-8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400" spc="190" dirty="0">
                          <a:latin typeface="Constantia"/>
                          <a:cs typeface="Constantia"/>
                        </a:rPr>
                        <a:t>f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la</a:t>
                      </a:r>
                      <a:r>
                        <a:rPr sz="2400" spc="5" dirty="0">
                          <a:latin typeface="Constantia"/>
                          <a:cs typeface="Constantia"/>
                        </a:rPr>
                        <a:t>g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s</a:t>
                      </a:r>
                      <a:r>
                        <a:rPr sz="2400" spc="-10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sp</a:t>
                      </a:r>
                      <a:r>
                        <a:rPr sz="2400" spc="5" dirty="0">
                          <a:latin typeface="Constantia"/>
                          <a:cs typeface="Constantia"/>
                        </a:rPr>
                        <a:t>e</a:t>
                      </a:r>
                      <a:r>
                        <a:rPr sz="2400" spc="-5" dirty="0">
                          <a:latin typeface="Constantia"/>
                          <a:cs typeface="Constantia"/>
                        </a:rPr>
                        <a:t>ci</a:t>
                      </a:r>
                      <a:r>
                        <a:rPr sz="2400" spc="60" dirty="0">
                          <a:latin typeface="Constantia"/>
                          <a:cs typeface="Constantia"/>
                        </a:rPr>
                        <a:t>f</a:t>
                      </a:r>
                      <a:r>
                        <a:rPr sz="2400" spc="-5" dirty="0">
                          <a:latin typeface="Constantia"/>
                          <a:cs typeface="Constantia"/>
                        </a:rPr>
                        <a:t>i</a:t>
                      </a:r>
                      <a:r>
                        <a:rPr sz="2400" spc="5" dirty="0">
                          <a:latin typeface="Constantia"/>
                          <a:cs typeface="Constantia"/>
                        </a:rPr>
                        <a:t>e</a:t>
                      </a:r>
                      <a:r>
                        <a:rPr sz="2400" dirty="0">
                          <a:latin typeface="Constantia"/>
                          <a:cs typeface="Constantia"/>
                        </a:rPr>
                        <a:t>d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2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23399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Co</a:t>
            </a:r>
            <a:r>
              <a:rPr sz="5000" spc="-55" dirty="0"/>
              <a:t>n</a:t>
            </a:r>
            <a:r>
              <a:rPr sz="5000" spc="-45" dirty="0"/>
              <a:t>t</a:t>
            </a:r>
            <a:r>
              <a:rPr sz="5000" dirty="0"/>
              <a:t>e</a:t>
            </a:r>
            <a:r>
              <a:rPr sz="5000" spc="-55" dirty="0"/>
              <a:t>n</a:t>
            </a:r>
            <a:r>
              <a:rPr sz="5000" dirty="0"/>
              <a:t>ts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2084958"/>
            <a:ext cx="6139180" cy="2444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Managing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I/O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console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218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C++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Stream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Classes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218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5" dirty="0">
                <a:latin typeface="Constantia"/>
                <a:cs typeface="Constantia"/>
              </a:rPr>
              <a:t>Formatted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Unformatted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Console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I/O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218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5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sa</a:t>
            </a:r>
            <a:r>
              <a:rPr sz="2600" spc="-60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f</a:t>
            </a:r>
            <a:r>
              <a:rPr sz="2600" spc="5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pula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ors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2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708101"/>
            <a:ext cx="7465059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0" dirty="0"/>
              <a:t>Defining</a:t>
            </a:r>
            <a:r>
              <a:rPr sz="5000" spc="-40" dirty="0"/>
              <a:t> </a:t>
            </a:r>
            <a:r>
              <a:rPr sz="5000" spc="-5" dirty="0"/>
              <a:t>Field</a:t>
            </a:r>
            <a:r>
              <a:rPr sz="5000" spc="-35" dirty="0"/>
              <a:t> </a:t>
            </a:r>
            <a:r>
              <a:rPr sz="5000" dirty="0"/>
              <a:t>Width:</a:t>
            </a:r>
            <a:r>
              <a:rPr sz="5000" spc="-35" dirty="0"/>
              <a:t> </a:t>
            </a:r>
            <a:r>
              <a:rPr sz="5000" dirty="0"/>
              <a:t>width()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640865"/>
            <a:ext cx="8082280" cy="500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50000"/>
              </a:lnSpc>
              <a:spcBef>
                <a:spcPts val="100"/>
              </a:spcBef>
              <a:buClr>
                <a:srgbClr val="0AD0D9"/>
              </a:buClr>
              <a:buSzPct val="93181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width()</a:t>
            </a:r>
            <a:r>
              <a:rPr sz="2200" spc="1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function</a:t>
            </a:r>
            <a:r>
              <a:rPr sz="2200" spc="7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to</a:t>
            </a:r>
            <a:r>
              <a:rPr sz="2200" spc="4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define</a:t>
            </a:r>
            <a:r>
              <a:rPr sz="2200" spc="6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width</a:t>
            </a:r>
            <a:r>
              <a:rPr sz="2200" spc="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1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6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field</a:t>
            </a:r>
            <a:r>
              <a:rPr sz="2200" spc="114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necessary</a:t>
            </a:r>
            <a:r>
              <a:rPr sz="2200" spc="5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for </a:t>
            </a:r>
            <a:r>
              <a:rPr sz="2200" spc="-53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output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item.</a:t>
            </a:r>
            <a:endParaRPr sz="2200">
              <a:latin typeface="Constantia"/>
              <a:cs typeface="Constantia"/>
            </a:endParaRPr>
          </a:p>
          <a:p>
            <a:pPr marL="1841500">
              <a:lnSpc>
                <a:spcPct val="100000"/>
              </a:lnSpc>
              <a:spcBef>
                <a:spcPts val="1960"/>
              </a:spcBef>
            </a:pP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cout.width(w);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1905"/>
              </a:spcBef>
              <a:buClr>
                <a:srgbClr val="0AD0D9"/>
              </a:buClr>
              <a:buSzPct val="93181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200" spc="-15" dirty="0">
                <a:latin typeface="Constantia"/>
                <a:cs typeface="Constantia"/>
              </a:rPr>
              <a:t>Where</a:t>
            </a:r>
            <a:r>
              <a:rPr sz="2200" spc="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w</a:t>
            </a:r>
            <a:r>
              <a:rPr sz="2200" spc="6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is</a:t>
            </a:r>
            <a:r>
              <a:rPr sz="2200" spc="6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60" dirty="0">
                <a:latin typeface="Constantia"/>
                <a:cs typeface="Constantia"/>
              </a:rPr>
              <a:t> </a:t>
            </a:r>
            <a:r>
              <a:rPr sz="2200" spc="5" dirty="0">
                <a:latin typeface="Constantia"/>
                <a:cs typeface="Constantia"/>
              </a:rPr>
              <a:t>field</a:t>
            </a:r>
            <a:r>
              <a:rPr sz="2200" spc="114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width.</a:t>
            </a:r>
            <a:r>
              <a:rPr sz="2200" spc="114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7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output</a:t>
            </a:r>
            <a:r>
              <a:rPr sz="2200" spc="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will</a:t>
            </a:r>
            <a:r>
              <a:rPr sz="2200" spc="10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be</a:t>
            </a:r>
            <a:r>
              <a:rPr sz="2200" spc="6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printed</a:t>
            </a:r>
            <a:r>
              <a:rPr sz="2200" spc="114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in</a:t>
            </a:r>
            <a:r>
              <a:rPr sz="2200" spc="7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5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field</a:t>
            </a:r>
            <a:endParaRPr sz="2200">
              <a:latin typeface="Constantia"/>
              <a:cs typeface="Constantia"/>
            </a:endParaRPr>
          </a:p>
          <a:p>
            <a:pPr marL="286385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w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characters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wide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at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right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end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5" dirty="0">
                <a:latin typeface="Constantia"/>
                <a:cs typeface="Constantia"/>
              </a:rPr>
              <a:t>field.</a:t>
            </a:r>
            <a:endParaRPr sz="22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1850"/>
              </a:spcBef>
              <a:buClr>
                <a:srgbClr val="0AD0D9"/>
              </a:buClr>
              <a:buSzPct val="93181"/>
              <a:buFont typeface="Wingdings 2"/>
              <a:buChar char=""/>
              <a:tabLst>
                <a:tab pos="286385" algn="l"/>
                <a:tab pos="287020" algn="l"/>
                <a:tab pos="1076325" algn="l"/>
              </a:tabLst>
            </a:pPr>
            <a:r>
              <a:rPr sz="2200" dirty="0">
                <a:latin typeface="Constantia"/>
                <a:cs typeface="Constantia"/>
              </a:rPr>
              <a:t>Eg:	</a:t>
            </a:r>
            <a:r>
              <a:rPr sz="2200" spc="-10" dirty="0">
                <a:latin typeface="Constantia"/>
                <a:cs typeface="Constantia"/>
              </a:rPr>
              <a:t>cout.width(5);</a:t>
            </a:r>
            <a:endParaRPr sz="2200">
              <a:latin typeface="Constantia"/>
              <a:cs typeface="Constantia"/>
            </a:endParaRPr>
          </a:p>
          <a:p>
            <a:pPr marL="1053465" marR="5306695" indent="146050">
              <a:lnSpc>
                <a:spcPct val="170000"/>
              </a:lnSpc>
            </a:pPr>
            <a:r>
              <a:rPr sz="2200" spc="-15" dirty="0">
                <a:latin typeface="Constantia"/>
                <a:cs typeface="Constantia"/>
              </a:rPr>
              <a:t>cout&lt;&lt; </a:t>
            </a:r>
            <a:r>
              <a:rPr sz="2200" spc="-10" dirty="0">
                <a:latin typeface="Constantia"/>
                <a:cs typeface="Constantia"/>
              </a:rPr>
              <a:t>543; </a:t>
            </a:r>
            <a:r>
              <a:rPr sz="2200" spc="-5" dirty="0">
                <a:latin typeface="Constantia"/>
                <a:cs typeface="Constantia"/>
              </a:rPr>
              <a:t> </a:t>
            </a:r>
            <a:r>
              <a:rPr sz="2200" spc="-60" dirty="0">
                <a:latin typeface="Constantia"/>
                <a:cs typeface="Constantia"/>
              </a:rPr>
              <a:t>c</a:t>
            </a:r>
            <a:r>
              <a:rPr sz="2200" spc="-5" dirty="0">
                <a:latin typeface="Constantia"/>
                <a:cs typeface="Constantia"/>
              </a:rPr>
              <a:t>out.wid</a:t>
            </a:r>
            <a:r>
              <a:rPr sz="2200" dirty="0">
                <a:latin typeface="Constantia"/>
                <a:cs typeface="Constantia"/>
              </a:rPr>
              <a:t>t</a:t>
            </a:r>
            <a:r>
              <a:rPr sz="2200" spc="-5" dirty="0">
                <a:latin typeface="Constantia"/>
                <a:cs typeface="Constantia"/>
              </a:rPr>
              <a:t>h</a:t>
            </a:r>
            <a:r>
              <a:rPr sz="2200" spc="-15" dirty="0">
                <a:latin typeface="Constantia"/>
                <a:cs typeface="Constantia"/>
              </a:rPr>
              <a:t>(</a:t>
            </a:r>
            <a:r>
              <a:rPr sz="2200" spc="-10" dirty="0">
                <a:latin typeface="Constantia"/>
                <a:cs typeface="Constantia"/>
              </a:rPr>
              <a:t>5</a:t>
            </a:r>
            <a:r>
              <a:rPr sz="2200" spc="-15" dirty="0">
                <a:latin typeface="Constantia"/>
                <a:cs typeface="Constantia"/>
              </a:rPr>
              <a:t>)</a:t>
            </a:r>
            <a:r>
              <a:rPr sz="2200" spc="-5" dirty="0">
                <a:latin typeface="Constantia"/>
                <a:cs typeface="Constantia"/>
              </a:rPr>
              <a:t>;  </a:t>
            </a:r>
            <a:r>
              <a:rPr sz="2200" spc="-15" dirty="0">
                <a:latin typeface="Constantia"/>
                <a:cs typeface="Constantia"/>
              </a:rPr>
              <a:t>cout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&lt;&lt;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12;</a:t>
            </a:r>
            <a:endParaRPr sz="220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38600" y="4806696"/>
            <a:ext cx="4876800" cy="113690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2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708101"/>
            <a:ext cx="734314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5" dirty="0"/>
              <a:t>Setting</a:t>
            </a:r>
            <a:r>
              <a:rPr sz="5000" spc="-50" dirty="0"/>
              <a:t> </a:t>
            </a:r>
            <a:r>
              <a:rPr sz="5000" spc="-5" dirty="0"/>
              <a:t>Precision:</a:t>
            </a:r>
            <a:r>
              <a:rPr sz="5000" spc="-40" dirty="0"/>
              <a:t> </a:t>
            </a:r>
            <a:r>
              <a:rPr sz="5000" spc="-10" dirty="0"/>
              <a:t>precision()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575943"/>
            <a:ext cx="8083550" cy="36658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 algn="just">
              <a:lnSpc>
                <a:spcPct val="13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85" dirty="0">
                <a:latin typeface="Constantia"/>
                <a:cs typeface="Constantia"/>
              </a:rPr>
              <a:t>We </a:t>
            </a:r>
            <a:r>
              <a:rPr sz="2400" dirty="0">
                <a:latin typeface="Constantia"/>
                <a:cs typeface="Constantia"/>
              </a:rPr>
              <a:t>can </a:t>
            </a:r>
            <a:r>
              <a:rPr sz="2400" spc="10" dirty="0">
                <a:latin typeface="Constantia"/>
                <a:cs typeface="Constantia"/>
              </a:rPr>
              <a:t>specify </a:t>
            </a:r>
            <a:r>
              <a:rPr sz="2400" spc="-5" dirty="0">
                <a:latin typeface="Constantia"/>
                <a:cs typeface="Constantia"/>
              </a:rPr>
              <a:t>the number of </a:t>
            </a:r>
            <a:r>
              <a:rPr sz="2400" dirty="0">
                <a:latin typeface="Constantia"/>
                <a:cs typeface="Constantia"/>
              </a:rPr>
              <a:t>digits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5" dirty="0">
                <a:latin typeface="Constantia"/>
                <a:cs typeface="Constantia"/>
              </a:rPr>
              <a:t>be </a:t>
            </a:r>
            <a:r>
              <a:rPr sz="2400" spc="-15" dirty="0">
                <a:latin typeface="Constantia"/>
                <a:cs typeface="Constantia"/>
              </a:rPr>
              <a:t>displayed </a:t>
            </a:r>
            <a:r>
              <a:rPr sz="2400" spc="-10" dirty="0">
                <a:latin typeface="Constantia"/>
                <a:cs typeface="Constantia"/>
              </a:rPr>
              <a:t>after </a:t>
            </a:r>
            <a:r>
              <a:rPr sz="2400" spc="-5" dirty="0">
                <a:latin typeface="Constantia"/>
                <a:cs typeface="Constantia"/>
              </a:rPr>
              <a:t> the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decimal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point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while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printing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20" dirty="0">
                <a:latin typeface="Constantia"/>
                <a:cs typeface="Constantia"/>
              </a:rPr>
              <a:t>floating</a:t>
            </a:r>
            <a:r>
              <a:rPr sz="2400" spc="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point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numbers.</a:t>
            </a:r>
            <a:endParaRPr sz="2400">
              <a:latin typeface="Constantia"/>
              <a:cs typeface="Constantia"/>
            </a:endParaRPr>
          </a:p>
          <a:p>
            <a:pPr marL="927100">
              <a:lnSpc>
                <a:spcPct val="100000"/>
              </a:lnSpc>
              <a:spcBef>
                <a:spcPts val="1605"/>
              </a:spcBef>
            </a:pPr>
            <a:r>
              <a:rPr sz="2800" b="1" spc="-15" dirty="0">
                <a:solidFill>
                  <a:srgbClr val="FF0000"/>
                </a:solidFill>
                <a:latin typeface="Constantia"/>
                <a:cs typeface="Constantia"/>
              </a:rPr>
              <a:t>cout.precision(d);</a:t>
            </a:r>
            <a:endParaRPr sz="28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151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Where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</a:t>
            </a:r>
            <a:r>
              <a:rPr sz="2400" spc="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number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spc="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digits</a:t>
            </a:r>
            <a:r>
              <a:rPr sz="2400" spc="1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right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spc="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decimal</a:t>
            </a:r>
            <a:endParaRPr sz="2400">
              <a:latin typeface="Constantia"/>
              <a:cs typeface="Constantia"/>
            </a:endParaRPr>
          </a:p>
          <a:p>
            <a:pPr marL="286385">
              <a:lnSpc>
                <a:spcPct val="100000"/>
              </a:lnSpc>
              <a:spcBef>
                <a:spcPts val="870"/>
              </a:spcBef>
            </a:pPr>
            <a:r>
              <a:rPr sz="2400" dirty="0">
                <a:latin typeface="Constantia"/>
                <a:cs typeface="Constantia"/>
              </a:rPr>
              <a:t>point.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144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  <a:tab pos="1073150" algn="l"/>
              </a:tabLst>
            </a:pPr>
            <a:r>
              <a:rPr sz="2400" spc="5" dirty="0">
                <a:latin typeface="Constantia"/>
                <a:cs typeface="Constantia"/>
              </a:rPr>
              <a:t>Eg:	</a:t>
            </a:r>
            <a:r>
              <a:rPr sz="2400" spc="-10" dirty="0">
                <a:latin typeface="Constantia"/>
                <a:cs typeface="Constantia"/>
              </a:rPr>
              <a:t>cout.precision(3);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1573" y="5470652"/>
            <a:ext cx="2961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onstantia"/>
                <a:cs typeface="Constantia"/>
              </a:rPr>
              <a:t>cout&lt;&lt;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sqrt(2)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&lt;&lt;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“\n”;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95374" y="6110732"/>
            <a:ext cx="20440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onstantia"/>
                <a:cs typeface="Constantia"/>
              </a:rPr>
              <a:t>cout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&lt;&lt;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3.14159;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37784" y="5206390"/>
            <a:ext cx="1482725" cy="130556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411480">
              <a:lnSpc>
                <a:spcPct val="100000"/>
              </a:lnSpc>
              <a:spcBef>
                <a:spcPts val="1780"/>
              </a:spcBef>
              <a:tabLst>
                <a:tab pos="792480" algn="l"/>
              </a:tabLst>
            </a:pPr>
            <a:r>
              <a:rPr sz="2800" b="1" spc="-5" dirty="0">
                <a:solidFill>
                  <a:srgbClr val="006FC0"/>
                </a:solidFill>
                <a:latin typeface="Constantia"/>
                <a:cs typeface="Constantia"/>
              </a:rPr>
              <a:t>-	</a:t>
            </a:r>
            <a:r>
              <a:rPr sz="2800" b="1" spc="-10" dirty="0">
                <a:solidFill>
                  <a:srgbClr val="006FC0"/>
                </a:solidFill>
                <a:latin typeface="Constantia"/>
                <a:cs typeface="Constantia"/>
              </a:rPr>
              <a:t>1.141</a:t>
            </a:r>
            <a:endParaRPr sz="28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393065" algn="l"/>
              </a:tabLst>
            </a:pPr>
            <a:r>
              <a:rPr sz="2800" b="1" spc="-5" dirty="0">
                <a:solidFill>
                  <a:srgbClr val="006FC0"/>
                </a:solidFill>
                <a:latin typeface="Constantia"/>
                <a:cs typeface="Constantia"/>
              </a:rPr>
              <a:t>-	</a:t>
            </a:r>
            <a:r>
              <a:rPr sz="2800" b="1" spc="-10" dirty="0">
                <a:solidFill>
                  <a:srgbClr val="006FC0"/>
                </a:solidFill>
                <a:latin typeface="Constantia"/>
                <a:cs typeface="Constantia"/>
              </a:rPr>
              <a:t>3.142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2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631901"/>
            <a:ext cx="617918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Filling</a:t>
            </a:r>
            <a:r>
              <a:rPr sz="5000" spc="-45" dirty="0"/>
              <a:t> </a:t>
            </a:r>
            <a:r>
              <a:rPr sz="5000" dirty="0"/>
              <a:t>and</a:t>
            </a:r>
            <a:r>
              <a:rPr sz="5000" spc="-10" dirty="0"/>
              <a:t> </a:t>
            </a:r>
            <a:r>
              <a:rPr sz="5000" spc="-15" dirty="0"/>
              <a:t>Padding:</a:t>
            </a:r>
            <a:r>
              <a:rPr sz="5000" spc="-45" dirty="0"/>
              <a:t> </a:t>
            </a:r>
            <a:r>
              <a:rPr sz="5000" spc="-5" dirty="0"/>
              <a:t>fill()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732914"/>
            <a:ext cx="8080375" cy="4838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3181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unused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positions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3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5" dirty="0">
                <a:latin typeface="Constantia"/>
                <a:cs typeface="Constantia"/>
              </a:rPr>
              <a:t>field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are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filled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with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white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spaces.</a:t>
            </a:r>
            <a:endParaRPr sz="2200">
              <a:latin typeface="Constantia"/>
              <a:cs typeface="Constantia"/>
            </a:endParaRPr>
          </a:p>
          <a:p>
            <a:pPr marL="286385" marR="14604" indent="-274320">
              <a:lnSpc>
                <a:spcPct val="150100"/>
              </a:lnSpc>
              <a:spcBef>
                <a:spcPts val="525"/>
              </a:spcBef>
              <a:buClr>
                <a:srgbClr val="0AD0D9"/>
              </a:buClr>
              <a:buSzPct val="93181"/>
              <a:buFont typeface="Wingdings 2"/>
              <a:buChar char=""/>
              <a:tabLst>
                <a:tab pos="286385" algn="l"/>
                <a:tab pos="287020" algn="l"/>
                <a:tab pos="1557655" algn="l"/>
                <a:tab pos="2106930" algn="l"/>
                <a:tab pos="2800350" algn="l"/>
                <a:tab pos="3986529" algn="l"/>
                <a:tab pos="4568190" algn="l"/>
                <a:tab pos="5010150" algn="l"/>
                <a:tab pos="5735955" algn="l"/>
                <a:tab pos="6137275" algn="l"/>
                <a:tab pos="6624955" algn="l"/>
                <a:tab pos="7174865" algn="l"/>
              </a:tabLst>
            </a:pPr>
            <a:r>
              <a:rPr sz="2200" spc="-50" dirty="0">
                <a:latin typeface="Constantia"/>
                <a:cs typeface="Constantia"/>
              </a:rPr>
              <a:t>H</a:t>
            </a:r>
            <a:r>
              <a:rPr sz="2200" spc="-55" dirty="0">
                <a:latin typeface="Constantia"/>
                <a:cs typeface="Constantia"/>
              </a:rPr>
              <a:t>ow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-50" dirty="0">
                <a:latin typeface="Constantia"/>
                <a:cs typeface="Constantia"/>
              </a:rPr>
              <a:t>v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-180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,</a:t>
            </a:r>
            <a:r>
              <a:rPr sz="2200" dirty="0">
                <a:latin typeface="Constantia"/>
                <a:cs typeface="Constantia"/>
              </a:rPr>
              <a:t>	</a:t>
            </a:r>
            <a:r>
              <a:rPr sz="2200" spc="-10" dirty="0">
                <a:latin typeface="Constantia"/>
                <a:cs typeface="Constantia"/>
              </a:rPr>
              <a:t>t</a:t>
            </a:r>
            <a:r>
              <a:rPr sz="2200" spc="-15" dirty="0">
                <a:latin typeface="Constantia"/>
                <a:cs typeface="Constantia"/>
              </a:rPr>
              <a:t>h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dirty="0">
                <a:latin typeface="Constantia"/>
                <a:cs typeface="Constantia"/>
              </a:rPr>
              <a:t>	</a:t>
            </a:r>
            <a:r>
              <a:rPr sz="2200" spc="40" dirty="0">
                <a:latin typeface="Constantia"/>
                <a:cs typeface="Constantia"/>
              </a:rPr>
              <a:t>f</a:t>
            </a:r>
            <a:r>
              <a:rPr sz="2200" spc="-10" dirty="0">
                <a:latin typeface="Constantia"/>
                <a:cs typeface="Constantia"/>
              </a:rPr>
              <a:t>il</a:t>
            </a:r>
            <a:r>
              <a:rPr sz="2200" spc="-15" dirty="0">
                <a:latin typeface="Constantia"/>
                <a:cs typeface="Constantia"/>
              </a:rPr>
              <a:t>l</a:t>
            </a:r>
            <a:r>
              <a:rPr sz="2200" spc="-5" dirty="0">
                <a:latin typeface="Constantia"/>
                <a:cs typeface="Constantia"/>
              </a:rPr>
              <a:t>()</a:t>
            </a:r>
            <a:r>
              <a:rPr sz="2200" dirty="0">
                <a:latin typeface="Constantia"/>
                <a:cs typeface="Constantia"/>
              </a:rPr>
              <a:t>	</a:t>
            </a:r>
            <a:r>
              <a:rPr sz="2200" spc="-5" dirty="0">
                <a:latin typeface="Constantia"/>
                <a:cs typeface="Constantia"/>
              </a:rPr>
              <a:t>fu</a:t>
            </a:r>
            <a:r>
              <a:rPr sz="2200" dirty="0">
                <a:latin typeface="Constantia"/>
                <a:cs typeface="Constantia"/>
              </a:rPr>
              <a:t>n</a:t>
            </a:r>
            <a:r>
              <a:rPr sz="2200" spc="-10" dirty="0">
                <a:latin typeface="Constantia"/>
                <a:cs typeface="Constantia"/>
              </a:rPr>
              <a:t>ctio</a:t>
            </a:r>
            <a:r>
              <a:rPr sz="2200" spc="-5" dirty="0">
                <a:latin typeface="Constantia"/>
                <a:cs typeface="Constantia"/>
              </a:rPr>
              <a:t>n</a:t>
            </a:r>
            <a:r>
              <a:rPr sz="2200" dirty="0">
                <a:latin typeface="Constantia"/>
                <a:cs typeface="Constantia"/>
              </a:rPr>
              <a:t>	</a:t>
            </a:r>
            <a:r>
              <a:rPr sz="2200" spc="-10" dirty="0">
                <a:latin typeface="Constantia"/>
                <a:cs typeface="Constantia"/>
              </a:rPr>
              <a:t>ca</a:t>
            </a:r>
            <a:r>
              <a:rPr sz="2200" spc="-5" dirty="0">
                <a:latin typeface="Constantia"/>
                <a:cs typeface="Constantia"/>
              </a:rPr>
              <a:t>n</a:t>
            </a:r>
            <a:r>
              <a:rPr sz="2200" dirty="0">
                <a:latin typeface="Constantia"/>
                <a:cs typeface="Constantia"/>
              </a:rPr>
              <a:t>	</a:t>
            </a:r>
            <a:r>
              <a:rPr sz="2200" spc="-20" dirty="0">
                <a:latin typeface="Constantia"/>
                <a:cs typeface="Constantia"/>
              </a:rPr>
              <a:t>b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dirty="0">
                <a:latin typeface="Constantia"/>
                <a:cs typeface="Constantia"/>
              </a:rPr>
              <a:t>	</a:t>
            </a:r>
            <a:r>
              <a:rPr sz="2200" spc="-10" dirty="0">
                <a:latin typeface="Constantia"/>
                <a:cs typeface="Constantia"/>
              </a:rPr>
              <a:t>use</a:t>
            </a:r>
            <a:r>
              <a:rPr sz="2200" spc="-5" dirty="0">
                <a:latin typeface="Constantia"/>
                <a:cs typeface="Constantia"/>
              </a:rPr>
              <a:t>d</a:t>
            </a:r>
            <a:r>
              <a:rPr sz="2200" dirty="0">
                <a:latin typeface="Constantia"/>
                <a:cs typeface="Constantia"/>
              </a:rPr>
              <a:t>	</a:t>
            </a:r>
            <a:r>
              <a:rPr sz="2200" spc="-40" dirty="0">
                <a:latin typeface="Constantia"/>
                <a:cs typeface="Constantia"/>
              </a:rPr>
              <a:t>t</a:t>
            </a:r>
            <a:r>
              <a:rPr sz="2200" spc="-5" dirty="0">
                <a:latin typeface="Constantia"/>
                <a:cs typeface="Constantia"/>
              </a:rPr>
              <a:t>o</a:t>
            </a:r>
            <a:r>
              <a:rPr sz="2200" dirty="0">
                <a:latin typeface="Constantia"/>
                <a:cs typeface="Constantia"/>
              </a:rPr>
              <a:t>	</a:t>
            </a:r>
            <a:r>
              <a:rPr sz="2200" spc="40" dirty="0">
                <a:latin typeface="Constantia"/>
                <a:cs typeface="Constantia"/>
              </a:rPr>
              <a:t>f</a:t>
            </a:r>
            <a:r>
              <a:rPr sz="2200" spc="-10" dirty="0">
                <a:latin typeface="Constantia"/>
                <a:cs typeface="Constantia"/>
              </a:rPr>
              <a:t>i</a:t>
            </a:r>
            <a:r>
              <a:rPr sz="2200" spc="-25" dirty="0">
                <a:latin typeface="Constantia"/>
                <a:cs typeface="Constantia"/>
              </a:rPr>
              <a:t>l</a:t>
            </a:r>
            <a:r>
              <a:rPr sz="2200" spc="-5" dirty="0">
                <a:latin typeface="Constantia"/>
                <a:cs typeface="Constantia"/>
              </a:rPr>
              <a:t>l</a:t>
            </a:r>
            <a:r>
              <a:rPr sz="2200" dirty="0">
                <a:latin typeface="Constantia"/>
                <a:cs typeface="Constantia"/>
              </a:rPr>
              <a:t>	</a:t>
            </a:r>
            <a:r>
              <a:rPr sz="2200" spc="-10" dirty="0">
                <a:latin typeface="Constantia"/>
                <a:cs typeface="Constantia"/>
              </a:rPr>
              <a:t>th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dirty="0">
                <a:latin typeface="Constantia"/>
                <a:cs typeface="Constantia"/>
              </a:rPr>
              <a:t>	</a:t>
            </a:r>
            <a:r>
              <a:rPr sz="2200" spc="-10" dirty="0">
                <a:latin typeface="Constantia"/>
                <a:cs typeface="Constantia"/>
              </a:rPr>
              <a:t>unu</a:t>
            </a:r>
            <a:r>
              <a:rPr sz="2200" spc="-20" dirty="0">
                <a:latin typeface="Constantia"/>
                <a:cs typeface="Constantia"/>
              </a:rPr>
              <a:t>s</a:t>
            </a:r>
            <a:r>
              <a:rPr sz="2200" spc="-15" dirty="0">
                <a:latin typeface="Constantia"/>
                <a:cs typeface="Constantia"/>
              </a:rPr>
              <a:t>e</a:t>
            </a:r>
            <a:r>
              <a:rPr sz="2200" spc="-5" dirty="0">
                <a:latin typeface="Constantia"/>
                <a:cs typeface="Constantia"/>
              </a:rPr>
              <a:t>d  positions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by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any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desired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35" dirty="0">
                <a:latin typeface="Constantia"/>
                <a:cs typeface="Constantia"/>
              </a:rPr>
              <a:t>character.</a:t>
            </a:r>
            <a:endParaRPr sz="2200">
              <a:latin typeface="Constantia"/>
              <a:cs typeface="Constantia"/>
            </a:endParaRPr>
          </a:p>
          <a:p>
            <a:pPr marL="1841500">
              <a:lnSpc>
                <a:spcPct val="100000"/>
              </a:lnSpc>
              <a:spcBef>
                <a:spcPts val="1960"/>
              </a:spcBef>
            </a:pPr>
            <a:r>
              <a:rPr sz="2400" b="1" spc="-5" dirty="0">
                <a:solidFill>
                  <a:srgbClr val="FF0000"/>
                </a:solidFill>
                <a:latin typeface="Constantia"/>
                <a:cs typeface="Constantia"/>
              </a:rPr>
              <a:t>cout.fill(ch);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1905"/>
              </a:spcBef>
              <a:buClr>
                <a:srgbClr val="0AD0D9"/>
              </a:buClr>
              <a:buSzPct val="95454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200" spc="-15" dirty="0">
                <a:latin typeface="Constantia"/>
                <a:cs typeface="Constantia"/>
              </a:rPr>
              <a:t>Where</a:t>
            </a:r>
            <a:r>
              <a:rPr sz="2200" spc="21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ch</a:t>
            </a:r>
            <a:r>
              <a:rPr sz="2200" spc="229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represents</a:t>
            </a:r>
            <a:r>
              <a:rPr sz="2200" spc="2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204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character</a:t>
            </a:r>
            <a:r>
              <a:rPr sz="2200" spc="19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which</a:t>
            </a:r>
            <a:r>
              <a:rPr sz="2200" spc="2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is</a:t>
            </a:r>
            <a:r>
              <a:rPr sz="2200" spc="21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used</a:t>
            </a:r>
            <a:r>
              <a:rPr sz="2200" spc="26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for</a:t>
            </a:r>
            <a:r>
              <a:rPr sz="2200" spc="18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filling</a:t>
            </a:r>
            <a:r>
              <a:rPr sz="2200" spc="2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endParaRPr sz="2200">
              <a:latin typeface="Constantia"/>
              <a:cs typeface="Constantia"/>
            </a:endParaRPr>
          </a:p>
          <a:p>
            <a:pPr marL="286385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onstantia"/>
                <a:cs typeface="Constantia"/>
              </a:rPr>
              <a:t>unused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positions.</a:t>
            </a:r>
            <a:endParaRPr sz="22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1850"/>
              </a:spcBef>
              <a:buClr>
                <a:srgbClr val="0AD0D9"/>
              </a:buClr>
              <a:buSzPct val="95454"/>
              <a:buFont typeface="Wingdings 2"/>
              <a:buChar char=""/>
              <a:tabLst>
                <a:tab pos="286385" algn="l"/>
                <a:tab pos="287020" algn="l"/>
                <a:tab pos="1006475" algn="l"/>
              </a:tabLst>
            </a:pPr>
            <a:r>
              <a:rPr sz="2200" dirty="0">
                <a:latin typeface="Constantia"/>
                <a:cs typeface="Constantia"/>
              </a:rPr>
              <a:t>Eg:	</a:t>
            </a:r>
            <a:r>
              <a:rPr sz="2200" spc="-10" dirty="0">
                <a:latin typeface="Constantia"/>
                <a:cs typeface="Constantia"/>
              </a:rPr>
              <a:t>cout.fill(‘*’);</a:t>
            </a:r>
            <a:endParaRPr sz="2200">
              <a:latin typeface="Constantia"/>
              <a:cs typeface="Constantia"/>
            </a:endParaRPr>
          </a:p>
          <a:p>
            <a:pPr marL="983615" marR="5263515" indent="5715">
              <a:lnSpc>
                <a:spcPct val="170000"/>
              </a:lnSpc>
            </a:pPr>
            <a:r>
              <a:rPr sz="2200" spc="-60" dirty="0">
                <a:latin typeface="Constantia"/>
                <a:cs typeface="Constantia"/>
              </a:rPr>
              <a:t>c</a:t>
            </a:r>
            <a:r>
              <a:rPr sz="2200" spc="-5" dirty="0">
                <a:latin typeface="Constantia"/>
                <a:cs typeface="Constantia"/>
              </a:rPr>
              <a:t>out.wid</a:t>
            </a:r>
            <a:r>
              <a:rPr sz="2200" dirty="0">
                <a:latin typeface="Constantia"/>
                <a:cs typeface="Constantia"/>
              </a:rPr>
              <a:t>t</a:t>
            </a:r>
            <a:r>
              <a:rPr sz="2200" spc="-5" dirty="0">
                <a:latin typeface="Constantia"/>
                <a:cs typeface="Constantia"/>
              </a:rPr>
              <a:t>h</a:t>
            </a:r>
            <a:r>
              <a:rPr sz="2200" spc="-15" dirty="0">
                <a:latin typeface="Constantia"/>
                <a:cs typeface="Constantia"/>
              </a:rPr>
              <a:t>(</a:t>
            </a:r>
            <a:r>
              <a:rPr sz="2200" spc="-10" dirty="0">
                <a:latin typeface="Constantia"/>
                <a:cs typeface="Constantia"/>
              </a:rPr>
              <a:t>1</a:t>
            </a:r>
            <a:r>
              <a:rPr sz="2200" dirty="0">
                <a:latin typeface="Constantia"/>
                <a:cs typeface="Constantia"/>
              </a:rPr>
              <a:t>0</a:t>
            </a:r>
            <a:r>
              <a:rPr sz="2200" spc="-15" dirty="0">
                <a:latin typeface="Constantia"/>
                <a:cs typeface="Constantia"/>
              </a:rPr>
              <a:t>)</a:t>
            </a:r>
            <a:r>
              <a:rPr sz="2200" spc="-5" dirty="0">
                <a:latin typeface="Constantia"/>
                <a:cs typeface="Constantia"/>
              </a:rPr>
              <a:t>;  </a:t>
            </a:r>
            <a:r>
              <a:rPr sz="2200" spc="-20" dirty="0">
                <a:latin typeface="Constantia"/>
                <a:cs typeface="Constantia"/>
              </a:rPr>
              <a:t>cout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&lt;&lt;</a:t>
            </a:r>
            <a:r>
              <a:rPr sz="2200" spc="-15" dirty="0">
                <a:latin typeface="Constantia"/>
                <a:cs typeface="Constantia"/>
              </a:rPr>
              <a:t> 5250</a:t>
            </a:r>
            <a:r>
              <a:rPr sz="2200" spc="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;</a:t>
            </a:r>
            <a:endParaRPr sz="220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05200" y="5486400"/>
            <a:ext cx="5410200" cy="78943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2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27178"/>
            <a:ext cx="719899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Formatting</a:t>
            </a:r>
            <a:r>
              <a:rPr spc="-45" dirty="0"/>
              <a:t> </a:t>
            </a:r>
            <a:r>
              <a:rPr spc="-5" dirty="0"/>
              <a:t>Flags,</a:t>
            </a:r>
            <a:r>
              <a:rPr spc="-20" dirty="0"/>
              <a:t> </a:t>
            </a:r>
            <a:r>
              <a:rPr dirty="0"/>
              <a:t>Bit-fields</a:t>
            </a:r>
            <a:r>
              <a:rPr spc="-20" dirty="0"/>
              <a:t> </a:t>
            </a:r>
            <a:r>
              <a:rPr dirty="0"/>
              <a:t>and </a:t>
            </a:r>
            <a:r>
              <a:rPr spc="-1005" dirty="0"/>
              <a:t> </a:t>
            </a:r>
            <a:r>
              <a:rPr spc="-5" dirty="0"/>
              <a:t>setf()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488465"/>
            <a:ext cx="8077834" cy="4939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715" indent="-274320">
              <a:lnSpc>
                <a:spcPct val="150000"/>
              </a:lnSpc>
              <a:spcBef>
                <a:spcPts val="100"/>
              </a:spcBef>
              <a:buClr>
                <a:srgbClr val="0AD0D9"/>
              </a:buClr>
              <a:buSzPct val="93181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2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setf()</a:t>
            </a:r>
            <a:r>
              <a:rPr sz="2200" spc="28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member</a:t>
            </a:r>
            <a:r>
              <a:rPr sz="2200" spc="204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function</a:t>
            </a:r>
            <a:r>
              <a:rPr sz="2200" spc="254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33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2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ios</a:t>
            </a:r>
            <a:r>
              <a:rPr sz="2200" spc="229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class</a:t>
            </a:r>
            <a:r>
              <a:rPr sz="2200" spc="2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is</a:t>
            </a:r>
            <a:r>
              <a:rPr sz="2200" spc="229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used</a:t>
            </a:r>
            <a:r>
              <a:rPr sz="2200" spc="29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for</a:t>
            </a:r>
            <a:r>
              <a:rPr sz="2200" spc="21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various </a:t>
            </a:r>
            <a:r>
              <a:rPr sz="2200" spc="-5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types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4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formatting.</a:t>
            </a:r>
            <a:endParaRPr sz="2200" dirty="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1845"/>
              </a:spcBef>
              <a:buClr>
                <a:srgbClr val="0AD0D9"/>
              </a:buClr>
              <a:buSzPct val="95454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200" spc="-10" dirty="0">
                <a:latin typeface="Constantia"/>
                <a:cs typeface="Constantia"/>
              </a:rPr>
              <a:t>Syntax:</a:t>
            </a:r>
            <a:endParaRPr sz="2200" dirty="0">
              <a:latin typeface="Constantia"/>
              <a:cs typeface="Constantia"/>
            </a:endParaRPr>
          </a:p>
          <a:p>
            <a:pPr marL="1841500">
              <a:lnSpc>
                <a:spcPct val="100000"/>
              </a:lnSpc>
              <a:spcBef>
                <a:spcPts val="1964"/>
              </a:spcBef>
            </a:pPr>
            <a:r>
              <a:rPr sz="2400" b="1" spc="-10" dirty="0">
                <a:solidFill>
                  <a:srgbClr val="FF0000"/>
                </a:solidFill>
                <a:latin typeface="Constantia"/>
                <a:cs typeface="Constantia"/>
              </a:rPr>
              <a:t>cout.setf(arg1,</a:t>
            </a:r>
            <a:r>
              <a:rPr sz="2400" b="1" spc="-7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onstantia"/>
                <a:cs typeface="Constantia"/>
              </a:rPr>
              <a:t>arg2)</a:t>
            </a:r>
            <a:endParaRPr sz="2400" dirty="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1905"/>
              </a:spcBef>
              <a:buClr>
                <a:srgbClr val="0AD0D9"/>
              </a:buClr>
              <a:buSzPct val="95454"/>
              <a:buFont typeface="Wingdings 2"/>
              <a:buChar char=""/>
              <a:tabLst>
                <a:tab pos="286385" algn="l"/>
                <a:tab pos="287020" algn="l"/>
                <a:tab pos="1471295" algn="l"/>
                <a:tab pos="2731770" algn="l"/>
                <a:tab pos="4670425" algn="l"/>
                <a:tab pos="5443220" algn="l"/>
                <a:tab pos="6795134" algn="l"/>
              </a:tabLst>
            </a:pP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42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arg1	</a:t>
            </a:r>
            <a:r>
              <a:rPr sz="2200" spc="-5" dirty="0">
                <a:latin typeface="Constantia"/>
                <a:cs typeface="Constantia"/>
              </a:rPr>
              <a:t>is</a:t>
            </a:r>
            <a:r>
              <a:rPr sz="2200" spc="434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one</a:t>
            </a:r>
            <a:r>
              <a:rPr sz="2200" spc="4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	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43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formatting	</a:t>
            </a:r>
            <a:r>
              <a:rPr sz="2200" spc="15" dirty="0">
                <a:latin typeface="Constantia"/>
                <a:cs typeface="Constantia"/>
              </a:rPr>
              <a:t>flags,	</a:t>
            </a:r>
            <a:r>
              <a:rPr sz="2200" dirty="0">
                <a:latin typeface="Constantia"/>
                <a:cs typeface="Constantia"/>
              </a:rPr>
              <a:t>specifying	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3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action</a:t>
            </a:r>
            <a:endParaRPr sz="2200" dirty="0">
              <a:latin typeface="Constantia"/>
              <a:cs typeface="Constantia"/>
            </a:endParaRPr>
          </a:p>
          <a:p>
            <a:pPr marL="286385">
              <a:lnSpc>
                <a:spcPct val="100000"/>
              </a:lnSpc>
              <a:spcBef>
                <a:spcPts val="1320"/>
              </a:spcBef>
            </a:pP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equ</a:t>
            </a:r>
            <a:r>
              <a:rPr sz="2200" spc="-10" dirty="0">
                <a:latin typeface="Constantia"/>
                <a:cs typeface="Constantia"/>
              </a:rPr>
              <a:t>i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ed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f</a:t>
            </a:r>
            <a:r>
              <a:rPr sz="2200" spc="-5" dirty="0">
                <a:latin typeface="Constantia"/>
                <a:cs typeface="Constantia"/>
              </a:rPr>
              <a:t>or</a:t>
            </a:r>
            <a:r>
              <a:rPr sz="2200" spc="-12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outpu</a:t>
            </a:r>
            <a:r>
              <a:rPr sz="2200" spc="-10" dirty="0">
                <a:latin typeface="Constantia"/>
                <a:cs typeface="Constantia"/>
              </a:rPr>
              <a:t>t</a:t>
            </a:r>
            <a:r>
              <a:rPr sz="2200" spc="-5" dirty="0">
                <a:latin typeface="Constantia"/>
                <a:cs typeface="Constantia"/>
              </a:rPr>
              <a:t>.</a:t>
            </a:r>
            <a:endParaRPr sz="2200" dirty="0">
              <a:latin typeface="Constantia"/>
              <a:cs typeface="Constantia"/>
            </a:endParaRPr>
          </a:p>
          <a:p>
            <a:pPr marL="286385" marR="5080" indent="-274320">
              <a:lnSpc>
                <a:spcPct val="150100"/>
              </a:lnSpc>
              <a:spcBef>
                <a:spcPts val="525"/>
              </a:spcBef>
              <a:buClr>
                <a:srgbClr val="0AD0D9"/>
              </a:buClr>
              <a:buSzPct val="93181"/>
              <a:buFont typeface="Wingdings 2"/>
              <a:buChar char=""/>
              <a:tabLst>
                <a:tab pos="286385" algn="l"/>
                <a:tab pos="287020" algn="l"/>
                <a:tab pos="1515110" algn="l"/>
                <a:tab pos="3954145" algn="l"/>
              </a:tabLst>
            </a:pP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42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arg2	known</a:t>
            </a:r>
            <a:r>
              <a:rPr sz="2200" spc="434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as</a:t>
            </a:r>
            <a:r>
              <a:rPr sz="2200" spc="41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bit</a:t>
            </a:r>
            <a:r>
              <a:rPr sz="2200" spc="42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field	specifies</a:t>
            </a:r>
            <a:r>
              <a:rPr sz="2200" spc="40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40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group</a:t>
            </a:r>
            <a:r>
              <a:rPr sz="2200" spc="38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to</a:t>
            </a:r>
            <a:r>
              <a:rPr sz="2200" spc="40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which</a:t>
            </a:r>
            <a:r>
              <a:rPr sz="2200" spc="409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 </a:t>
            </a:r>
            <a:r>
              <a:rPr sz="2200" spc="-54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formatting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40" dirty="0">
                <a:latin typeface="Constantia"/>
                <a:cs typeface="Constantia"/>
              </a:rPr>
              <a:t>flag</a:t>
            </a:r>
            <a:r>
              <a:rPr sz="2200" spc="-10" dirty="0">
                <a:latin typeface="Constantia"/>
                <a:cs typeface="Constantia"/>
              </a:rPr>
              <a:t> belongs.</a:t>
            </a:r>
            <a:endParaRPr sz="2200" dirty="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1850"/>
              </a:spcBef>
              <a:buClr>
                <a:srgbClr val="0AD0D9"/>
              </a:buClr>
              <a:buSzPct val="93181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200" spc="-15" dirty="0">
                <a:latin typeface="Constantia"/>
                <a:cs typeface="Constantia"/>
              </a:rPr>
              <a:t>There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are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three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bit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5" dirty="0">
                <a:latin typeface="Constantia"/>
                <a:cs typeface="Constantia"/>
              </a:rPr>
              <a:t>fields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each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has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group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format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20" dirty="0">
                <a:latin typeface="Constantia"/>
                <a:cs typeface="Constantia"/>
              </a:rPr>
              <a:t>flags.</a:t>
            </a:r>
            <a:endParaRPr sz="22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2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378"/>
            <a:ext cx="719899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Formatting</a:t>
            </a:r>
            <a:r>
              <a:rPr spc="-45" dirty="0"/>
              <a:t> </a:t>
            </a:r>
            <a:r>
              <a:rPr spc="-5" dirty="0"/>
              <a:t>Flags,</a:t>
            </a:r>
            <a:r>
              <a:rPr spc="-20" dirty="0"/>
              <a:t> </a:t>
            </a:r>
            <a:r>
              <a:rPr dirty="0"/>
              <a:t>Bit-fields</a:t>
            </a:r>
            <a:r>
              <a:rPr spc="-20" dirty="0"/>
              <a:t> </a:t>
            </a:r>
            <a:r>
              <a:rPr dirty="0"/>
              <a:t>and </a:t>
            </a:r>
            <a:r>
              <a:rPr spc="-1005" dirty="0"/>
              <a:t> </a:t>
            </a:r>
            <a:r>
              <a:rPr spc="-5" dirty="0"/>
              <a:t>setf()</a:t>
            </a: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4800" y="1676400"/>
            <a:ext cx="861060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426465"/>
            <a:ext cx="8255000" cy="6155531"/>
          </a:xfrm>
        </p:spPr>
        <p:txBody>
          <a:bodyPr/>
          <a:lstStyle/>
          <a:p>
            <a:r>
              <a:rPr lang="en-US" sz="4000" dirty="0"/>
              <a:t>#include &lt;</a:t>
            </a:r>
            <a:r>
              <a:rPr lang="en-US" sz="4000" dirty="0" err="1"/>
              <a:t>iostream</a:t>
            </a:r>
            <a:r>
              <a:rPr lang="en-US" sz="4000" dirty="0"/>
              <a:t>&gt;</a:t>
            </a:r>
            <a:br>
              <a:rPr lang="en-US" sz="4000" dirty="0"/>
            </a:br>
            <a:r>
              <a:rPr lang="en-US" sz="4000" dirty="0" smtClean="0"/>
              <a:t>using </a:t>
            </a:r>
            <a:r>
              <a:rPr lang="en-US" sz="4000" dirty="0"/>
              <a:t>namespace </a:t>
            </a:r>
            <a:r>
              <a:rPr lang="en-US" sz="4000" dirty="0" err="1"/>
              <a:t>std</a:t>
            </a:r>
            <a:r>
              <a:rPr lang="en-US" sz="4000" dirty="0"/>
              <a:t>;</a:t>
            </a:r>
            <a:br>
              <a:rPr lang="en-US" sz="4000" dirty="0"/>
            </a:br>
            <a:r>
              <a:rPr lang="en-US" sz="4000" dirty="0" err="1" smtClean="0"/>
              <a:t>int</a:t>
            </a:r>
            <a:r>
              <a:rPr lang="en-US" sz="4000" dirty="0" smtClean="0"/>
              <a:t> </a:t>
            </a:r>
            <a:r>
              <a:rPr lang="en-US" sz="4000" dirty="0"/>
              <a:t>main(void){</a:t>
            </a:r>
            <a:br>
              <a:rPr lang="en-US" sz="4000" dirty="0"/>
            </a:br>
            <a:r>
              <a:rPr lang="en-US" sz="4000" dirty="0" smtClean="0"/>
              <a:t>    </a:t>
            </a:r>
            <a:r>
              <a:rPr lang="en-US" sz="4000" dirty="0" err="1"/>
              <a:t>cout</a:t>
            </a:r>
            <a:r>
              <a:rPr lang="en-US" sz="4000" dirty="0"/>
              <a:t> &lt;&lt; true &lt;&lt; " " &lt;&lt; false &lt;&lt; </a:t>
            </a:r>
            <a:r>
              <a:rPr lang="en-US" sz="4000" dirty="0" err="1"/>
              <a:t>endl</a:t>
            </a:r>
            <a:r>
              <a:rPr lang="en-US" sz="4000" dirty="0"/>
              <a:t>;</a:t>
            </a:r>
            <a:br>
              <a:rPr lang="en-US" sz="4000" dirty="0"/>
            </a:br>
            <a:r>
              <a:rPr lang="en-US" sz="4000" dirty="0" smtClean="0"/>
              <a:t>    </a:t>
            </a:r>
            <a:r>
              <a:rPr lang="en-US" sz="4000" dirty="0" err="1"/>
              <a:t>cout.setf</a:t>
            </a:r>
            <a:r>
              <a:rPr lang="en-US" sz="4000" dirty="0"/>
              <a:t>(</a:t>
            </a:r>
            <a:r>
              <a:rPr lang="en-US" sz="4000" dirty="0" err="1"/>
              <a:t>ios_base</a:t>
            </a:r>
            <a:r>
              <a:rPr lang="en-US" sz="4000" dirty="0"/>
              <a:t>::</a:t>
            </a:r>
            <a:r>
              <a:rPr lang="en-US" sz="4000" dirty="0" err="1"/>
              <a:t>boolalpha</a:t>
            </a:r>
            <a:r>
              <a:rPr lang="en-US" sz="4000" dirty="0"/>
              <a:t>);</a:t>
            </a:r>
            <a:br>
              <a:rPr lang="en-US" sz="4000" dirty="0"/>
            </a:br>
            <a:r>
              <a:rPr lang="en-US" sz="4000" dirty="0" smtClean="0"/>
              <a:t>    </a:t>
            </a:r>
            <a:r>
              <a:rPr lang="en-US" sz="4000" dirty="0" err="1"/>
              <a:t>cout</a:t>
            </a:r>
            <a:r>
              <a:rPr lang="en-US" sz="4000" dirty="0"/>
              <a:t> &lt;&lt; true &lt;&lt; " " &lt;&lt; false &lt;&lt; </a:t>
            </a:r>
            <a:r>
              <a:rPr lang="en-US" sz="4000" dirty="0" err="1"/>
              <a:t>endl</a:t>
            </a:r>
            <a:r>
              <a:rPr lang="en-US" sz="4000" dirty="0"/>
              <a:t>;</a:t>
            </a:r>
            <a:br>
              <a:rPr lang="en-US" sz="4000" dirty="0"/>
            </a:br>
            <a:r>
              <a:rPr lang="en-US" sz="4000" dirty="0" smtClean="0"/>
              <a:t>    </a:t>
            </a:r>
            <a:r>
              <a:rPr lang="en-US" sz="4000" dirty="0" err="1"/>
              <a:t>cout</a:t>
            </a:r>
            <a:r>
              <a:rPr lang="en-US" sz="4000" dirty="0"/>
              <a:t> &lt;&lt; 192.168 &lt;&lt; " ";</a:t>
            </a:r>
            <a:br>
              <a:rPr lang="en-US" sz="4000" dirty="0"/>
            </a:br>
            <a:r>
              <a:rPr lang="en-US" sz="4000" dirty="0" smtClean="0"/>
              <a:t>    </a:t>
            </a:r>
            <a:r>
              <a:rPr lang="en-US" sz="4000" dirty="0" err="1"/>
              <a:t>cout.setf</a:t>
            </a:r>
            <a:r>
              <a:rPr lang="en-US" sz="4000" dirty="0"/>
              <a:t>(</a:t>
            </a:r>
            <a:r>
              <a:rPr lang="en-US" sz="4000" dirty="0" err="1"/>
              <a:t>ios_base</a:t>
            </a:r>
            <a:r>
              <a:rPr lang="en-US" sz="4000" dirty="0"/>
              <a:t>::scientific, </a:t>
            </a:r>
            <a:r>
              <a:rPr lang="en-US" sz="4000" dirty="0" err="1"/>
              <a:t>ios_base</a:t>
            </a:r>
            <a:r>
              <a:rPr lang="en-US" sz="4000" dirty="0"/>
              <a:t>::</a:t>
            </a:r>
            <a:r>
              <a:rPr lang="en-US" sz="4000" dirty="0" err="1"/>
              <a:t>floatfield</a:t>
            </a:r>
            <a:r>
              <a:rPr lang="en-US" sz="4000" dirty="0"/>
              <a:t>);</a:t>
            </a:r>
            <a:br>
              <a:rPr lang="en-US" sz="4000" dirty="0"/>
            </a:br>
            <a:r>
              <a:rPr lang="en-US" sz="4000" dirty="0" smtClean="0"/>
              <a:t>    </a:t>
            </a:r>
            <a:r>
              <a:rPr lang="en-US" sz="4000" dirty="0" err="1"/>
              <a:t>cout</a:t>
            </a:r>
            <a:r>
              <a:rPr lang="en-US" sz="4000" dirty="0"/>
              <a:t> &lt;&lt; 192.168 &lt;&lt; </a:t>
            </a:r>
            <a:r>
              <a:rPr lang="en-US" sz="4000" dirty="0" err="1"/>
              <a:t>endl</a:t>
            </a:r>
            <a:r>
              <a:rPr lang="en-US" sz="4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17050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426465"/>
            <a:ext cx="8255000" cy="5001369"/>
          </a:xfrm>
        </p:spPr>
        <p:txBody>
          <a:bodyPr/>
          <a:lstStyle/>
          <a:p>
            <a:r>
              <a:rPr lang="en-US" sz="4000" dirty="0" err="1"/>
              <a:t>cout.width</a:t>
            </a:r>
            <a:r>
              <a:rPr lang="en-US" sz="4000" dirty="0"/>
              <a:t>(30);</a:t>
            </a:r>
            <a:br>
              <a:rPr lang="en-US" sz="4000" dirty="0"/>
            </a:br>
            <a:r>
              <a:rPr lang="en-US" sz="4000" dirty="0"/>
              <a:t>    </a:t>
            </a:r>
            <a:r>
              <a:rPr lang="en-US" sz="4000" dirty="0" smtClean="0"/>
              <a:t>    </a:t>
            </a:r>
            <a:r>
              <a:rPr lang="en-US" sz="4000" dirty="0" err="1"/>
              <a:t>cout</a:t>
            </a:r>
            <a:r>
              <a:rPr lang="en-US" sz="4000" dirty="0"/>
              <a:t> &lt;&lt; "</a:t>
            </a:r>
            <a:r>
              <a:rPr lang="en-US" sz="4000" dirty="0" err="1"/>
              <a:t>Saluton</a:t>
            </a:r>
            <a:r>
              <a:rPr lang="en-US" sz="4000" dirty="0"/>
              <a:t>, </a:t>
            </a:r>
            <a:r>
              <a:rPr lang="en-US" sz="4000" dirty="0" err="1"/>
              <a:t>Mundo</a:t>
            </a:r>
            <a:r>
              <a:rPr lang="en-US" sz="4000" dirty="0"/>
              <a:t>!" &lt;&lt; </a:t>
            </a:r>
            <a:r>
              <a:rPr lang="en-US" sz="4000" dirty="0" err="1"/>
              <a:t>endl</a:t>
            </a:r>
            <a:r>
              <a:rPr lang="en-US" sz="4000" dirty="0"/>
              <a:t>;</a:t>
            </a:r>
            <a:br>
              <a:rPr lang="en-US" sz="4000" dirty="0"/>
            </a:br>
            <a:r>
              <a:rPr lang="en-US" sz="4000" dirty="0" smtClean="0"/>
              <a:t>    </a:t>
            </a:r>
            <a:r>
              <a:rPr lang="en-US" sz="4000" dirty="0" err="1"/>
              <a:t>cout.setf</a:t>
            </a:r>
            <a:r>
              <a:rPr lang="en-US" sz="4000" dirty="0"/>
              <a:t>(</a:t>
            </a:r>
            <a:r>
              <a:rPr lang="en-US" sz="4000" dirty="0" err="1"/>
              <a:t>ios_base</a:t>
            </a:r>
            <a:r>
              <a:rPr lang="en-US" sz="4000" dirty="0"/>
              <a:t>::left, </a:t>
            </a:r>
            <a:r>
              <a:rPr lang="en-US" sz="4000" dirty="0" err="1"/>
              <a:t>ios_base</a:t>
            </a:r>
            <a:r>
              <a:rPr lang="en-US" sz="4000" dirty="0"/>
              <a:t>::</a:t>
            </a:r>
            <a:r>
              <a:rPr lang="en-US" sz="4000" dirty="0" err="1"/>
              <a:t>adjustfield</a:t>
            </a:r>
            <a:r>
              <a:rPr lang="en-US" sz="4000" dirty="0"/>
              <a:t>);</a:t>
            </a:r>
            <a:br>
              <a:rPr lang="en-US" sz="4000" dirty="0"/>
            </a:br>
            <a:r>
              <a:rPr lang="en-US" sz="4000" dirty="0" smtClean="0"/>
              <a:t>    </a:t>
            </a:r>
            <a:r>
              <a:rPr lang="en-US" sz="4000" dirty="0" err="1"/>
              <a:t>cout.width</a:t>
            </a:r>
            <a:r>
              <a:rPr lang="en-US" sz="4000" dirty="0"/>
              <a:t>(30);</a:t>
            </a:r>
            <a:br>
              <a:rPr lang="en-US" sz="4000" dirty="0"/>
            </a:br>
            <a:r>
              <a:rPr lang="en-US" sz="4000" dirty="0" smtClean="0"/>
              <a:t>    </a:t>
            </a:r>
            <a:r>
              <a:rPr lang="en-US" sz="4000" dirty="0" err="1"/>
              <a:t>cout</a:t>
            </a:r>
            <a:r>
              <a:rPr lang="en-US" sz="4000" dirty="0"/>
              <a:t> &lt;&lt; "</a:t>
            </a:r>
            <a:r>
              <a:rPr lang="en-US" sz="4000" dirty="0" err="1"/>
              <a:t>Saluton</a:t>
            </a:r>
            <a:r>
              <a:rPr lang="en-US" sz="4000" dirty="0"/>
              <a:t>, </a:t>
            </a:r>
            <a:r>
              <a:rPr lang="en-US" sz="4000" dirty="0" err="1"/>
              <a:t>Mundo</a:t>
            </a:r>
            <a:r>
              <a:rPr lang="en-US" sz="4000" dirty="0"/>
              <a:t>!" &lt;&lt; </a:t>
            </a:r>
            <a:r>
              <a:rPr lang="en-US" sz="4000" dirty="0" err="1"/>
              <a:t>endl</a:t>
            </a:r>
            <a:r>
              <a:rPr lang="en-US" sz="4000" dirty="0"/>
              <a:t>;</a:t>
            </a:r>
            <a:br>
              <a:rPr lang="en-US" sz="4000" dirty="0"/>
            </a:br>
            <a:r>
              <a:rPr lang="en-US" sz="4000" dirty="0" smtClean="0"/>
              <a:t>    </a:t>
            </a:r>
            <a:r>
              <a:rPr lang="en-US" sz="4000" dirty="0"/>
              <a:t>return 0;</a:t>
            </a:r>
            <a:br>
              <a:rPr lang="en-US" sz="4000" dirty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678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2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Formatting</a:t>
            </a:r>
            <a:r>
              <a:rPr spc="-45" dirty="0"/>
              <a:t> </a:t>
            </a:r>
            <a:r>
              <a:rPr spc="-5" dirty="0"/>
              <a:t>Flags,</a:t>
            </a:r>
            <a:r>
              <a:rPr spc="-20" dirty="0"/>
              <a:t> </a:t>
            </a:r>
            <a:r>
              <a:rPr dirty="0"/>
              <a:t>Bit-fields</a:t>
            </a:r>
            <a:r>
              <a:rPr spc="-20" dirty="0"/>
              <a:t> </a:t>
            </a:r>
            <a:r>
              <a:rPr dirty="0"/>
              <a:t>and </a:t>
            </a:r>
            <a:r>
              <a:rPr spc="-1005" dirty="0"/>
              <a:t> </a:t>
            </a:r>
            <a:r>
              <a:rPr spc="-5" dirty="0"/>
              <a:t>setf()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2084958"/>
            <a:ext cx="5989955" cy="3791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Consider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following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segment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code:</a:t>
            </a:r>
            <a:endParaRPr sz="2600" dirty="0">
              <a:latin typeface="Constantia"/>
              <a:cs typeface="Constantia"/>
            </a:endParaRPr>
          </a:p>
          <a:p>
            <a:pPr marL="927100">
              <a:lnSpc>
                <a:spcPct val="100000"/>
              </a:lnSpc>
              <a:spcBef>
                <a:spcPts val="2185"/>
              </a:spcBef>
            </a:pPr>
            <a:r>
              <a:rPr sz="2600" spc="-5" dirty="0">
                <a:latin typeface="Constantia"/>
                <a:cs typeface="Constantia"/>
              </a:rPr>
              <a:t>cout.fill(‘*’);</a:t>
            </a:r>
            <a:endParaRPr sz="2600" dirty="0">
              <a:latin typeface="Constantia"/>
              <a:cs typeface="Constantia"/>
            </a:endParaRPr>
          </a:p>
          <a:p>
            <a:pPr marL="927100" marR="205740">
              <a:lnSpc>
                <a:spcPts val="5310"/>
              </a:lnSpc>
              <a:spcBef>
                <a:spcPts val="535"/>
              </a:spcBef>
            </a:pPr>
            <a:r>
              <a:rPr sz="2600" spc="-5" dirty="0">
                <a:latin typeface="Constantia"/>
                <a:cs typeface="Constantia"/>
              </a:rPr>
              <a:t>cout.setf(ios::left,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ios::adjustfield);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cout.width(15);</a:t>
            </a:r>
            <a:endParaRPr sz="2600" dirty="0">
              <a:latin typeface="Constantia"/>
              <a:cs typeface="Constantia"/>
            </a:endParaRPr>
          </a:p>
          <a:p>
            <a:pPr marL="927100">
              <a:lnSpc>
                <a:spcPct val="100000"/>
              </a:lnSpc>
              <a:spcBef>
                <a:spcPts val="1639"/>
              </a:spcBef>
              <a:tabLst>
                <a:tab pos="3279140" algn="l"/>
              </a:tabLst>
            </a:pPr>
            <a:r>
              <a:rPr sz="2600" spc="-10" dirty="0">
                <a:latin typeface="Constantia"/>
                <a:cs typeface="Constantia"/>
              </a:rPr>
              <a:t>cout&lt;&lt;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“TABLE	</a:t>
            </a:r>
            <a:r>
              <a:rPr sz="2600" dirty="0">
                <a:latin typeface="Constantia"/>
                <a:cs typeface="Constantia"/>
              </a:rPr>
              <a:t>1”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&lt;&lt;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“\n”;</a:t>
            </a:r>
            <a:endParaRPr sz="2600" dirty="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218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Will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produce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following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output:</a:t>
            </a:r>
            <a:endParaRPr sz="2600" dirty="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24127" y="5977128"/>
            <a:ext cx="7053072" cy="72847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2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27178"/>
            <a:ext cx="755205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Displaying</a:t>
            </a:r>
            <a:r>
              <a:rPr spc="-20" dirty="0"/>
              <a:t> </a:t>
            </a:r>
            <a:r>
              <a:rPr spc="-15" dirty="0"/>
              <a:t>trailing</a:t>
            </a:r>
            <a:r>
              <a:rPr spc="-5" dirty="0"/>
              <a:t> </a:t>
            </a:r>
            <a:r>
              <a:rPr spc="-40" dirty="0"/>
              <a:t>zeros</a:t>
            </a:r>
            <a:r>
              <a:rPr dirty="0"/>
              <a:t> and</a:t>
            </a:r>
            <a:r>
              <a:rPr spc="-5" dirty="0"/>
              <a:t> </a:t>
            </a:r>
            <a:r>
              <a:rPr spc="-10" dirty="0"/>
              <a:t>Plus </a:t>
            </a:r>
            <a:r>
              <a:rPr spc="-1000" dirty="0"/>
              <a:t> </a:t>
            </a:r>
            <a:r>
              <a:rPr spc="-5" dirty="0"/>
              <a:t>sign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612519"/>
            <a:ext cx="7192645" cy="1294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setf()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used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with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single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argument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achieving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various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format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output.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Their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some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40" dirty="0">
                <a:latin typeface="Constantia"/>
                <a:cs typeface="Constantia"/>
              </a:rPr>
              <a:t>flags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that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do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not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have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bit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fields.</a:t>
            </a:r>
            <a:endParaRPr sz="260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2088" y="2895602"/>
            <a:ext cx="8382000" cy="396239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2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Managing</a:t>
            </a:r>
            <a:r>
              <a:rPr spc="-80" dirty="0"/>
              <a:t> </a:t>
            </a:r>
            <a:r>
              <a:rPr spc="-5" dirty="0"/>
              <a:t>Output</a:t>
            </a:r>
            <a:r>
              <a:rPr spc="-45" dirty="0"/>
              <a:t> </a:t>
            </a:r>
            <a:r>
              <a:rPr dirty="0"/>
              <a:t>with </a:t>
            </a:r>
            <a:r>
              <a:rPr spc="-1000" dirty="0"/>
              <a:t> </a:t>
            </a:r>
            <a:r>
              <a:rPr spc="-15" dirty="0"/>
              <a:t>Manipulators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911223"/>
            <a:ext cx="8082915" cy="4210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6985" indent="-274320" algn="just">
              <a:lnSpc>
                <a:spcPct val="13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The </a:t>
            </a:r>
            <a:r>
              <a:rPr sz="2400" spc="-5" dirty="0">
                <a:latin typeface="Constantia"/>
                <a:cs typeface="Constantia"/>
              </a:rPr>
              <a:t>header </a:t>
            </a:r>
            <a:r>
              <a:rPr sz="2400" spc="5" dirty="0">
                <a:latin typeface="Constantia"/>
                <a:cs typeface="Constantia"/>
              </a:rPr>
              <a:t>file </a:t>
            </a:r>
            <a:r>
              <a:rPr sz="2400" spc="-10" dirty="0">
                <a:latin typeface="Constantia"/>
                <a:cs typeface="Constantia"/>
              </a:rPr>
              <a:t>iomanip </a:t>
            </a:r>
            <a:r>
              <a:rPr sz="2400" spc="-15" dirty="0">
                <a:latin typeface="Constantia"/>
                <a:cs typeface="Constantia"/>
              </a:rPr>
              <a:t>provides </a:t>
            </a:r>
            <a:r>
              <a:rPr sz="2400" dirty="0">
                <a:latin typeface="Constantia"/>
                <a:cs typeface="Constantia"/>
              </a:rPr>
              <a:t>a set of </a:t>
            </a:r>
            <a:r>
              <a:rPr sz="2400" spc="-5" dirty="0">
                <a:latin typeface="Constantia"/>
                <a:cs typeface="Constantia"/>
              </a:rPr>
              <a:t>functions called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manipulators which </a:t>
            </a:r>
            <a:r>
              <a:rPr sz="2400" spc="-5" dirty="0">
                <a:latin typeface="Constantia"/>
                <a:cs typeface="Constantia"/>
              </a:rPr>
              <a:t>can be used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10" dirty="0">
                <a:latin typeface="Constantia"/>
                <a:cs typeface="Constantia"/>
              </a:rPr>
              <a:t>manipulate </a:t>
            </a:r>
            <a:r>
              <a:rPr sz="2400" spc="-5" dirty="0">
                <a:latin typeface="Constantia"/>
                <a:cs typeface="Constantia"/>
              </a:rPr>
              <a:t>the output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formats.</a:t>
            </a:r>
            <a:endParaRPr sz="2400" dirty="0">
              <a:latin typeface="Constantia"/>
              <a:cs typeface="Constantia"/>
            </a:endParaRPr>
          </a:p>
          <a:p>
            <a:pPr marL="286385" marR="5080" indent="-274320" algn="just">
              <a:lnSpc>
                <a:spcPct val="130100"/>
              </a:lnSpc>
              <a:spcBef>
                <a:spcPts val="57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They </a:t>
            </a:r>
            <a:r>
              <a:rPr sz="2400" spc="-15" dirty="0">
                <a:latin typeface="Constantia"/>
                <a:cs typeface="Constantia"/>
              </a:rPr>
              <a:t>provide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dirty="0">
                <a:latin typeface="Constantia"/>
                <a:cs typeface="Constantia"/>
              </a:rPr>
              <a:t>same </a:t>
            </a:r>
            <a:r>
              <a:rPr sz="2400" spc="-10" dirty="0">
                <a:latin typeface="Constantia"/>
                <a:cs typeface="Constantia"/>
              </a:rPr>
              <a:t>features as </a:t>
            </a:r>
            <a:r>
              <a:rPr sz="2400" spc="-5" dirty="0">
                <a:latin typeface="Constantia"/>
                <a:cs typeface="Constantia"/>
              </a:rPr>
              <a:t>that if the ios member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functions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25" dirty="0">
                <a:latin typeface="Constantia"/>
                <a:cs typeface="Constantia"/>
              </a:rPr>
              <a:t>flags.</a:t>
            </a:r>
            <a:endParaRPr sz="2400" dirty="0">
              <a:latin typeface="Constantia"/>
              <a:cs typeface="Constantia"/>
            </a:endParaRPr>
          </a:p>
          <a:p>
            <a:pPr marL="287020" indent="-274320" algn="just">
              <a:lnSpc>
                <a:spcPct val="100000"/>
              </a:lnSpc>
              <a:spcBef>
                <a:spcPts val="144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Manipulators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can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used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chain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one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statement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as:</a:t>
            </a:r>
          </a:p>
          <a:p>
            <a:pPr marL="927100" marR="98425" algn="just">
              <a:lnSpc>
                <a:spcPts val="4680"/>
              </a:lnSpc>
              <a:spcBef>
                <a:spcPts val="185"/>
              </a:spcBef>
            </a:pPr>
            <a:r>
              <a:rPr sz="2600" b="1" spc="-15" dirty="0">
                <a:solidFill>
                  <a:srgbClr val="FF0000"/>
                </a:solidFill>
                <a:latin typeface="Constantia"/>
                <a:cs typeface="Constantia"/>
              </a:rPr>
              <a:t>cout </a:t>
            </a:r>
            <a:r>
              <a:rPr sz="2600" b="1" dirty="0">
                <a:solidFill>
                  <a:srgbClr val="FF0000"/>
                </a:solidFill>
                <a:latin typeface="Constantia"/>
                <a:cs typeface="Constantia"/>
              </a:rPr>
              <a:t>&lt;&lt; manip1 &lt;&lt; </a:t>
            </a:r>
            <a:r>
              <a:rPr sz="2600" b="1" spc="-5" dirty="0">
                <a:solidFill>
                  <a:srgbClr val="FF0000"/>
                </a:solidFill>
                <a:latin typeface="Constantia"/>
                <a:cs typeface="Constantia"/>
              </a:rPr>
              <a:t>manip2 </a:t>
            </a:r>
            <a:r>
              <a:rPr sz="2600" b="1" dirty="0">
                <a:solidFill>
                  <a:srgbClr val="FF0000"/>
                </a:solidFill>
                <a:latin typeface="Constantia"/>
                <a:cs typeface="Constantia"/>
              </a:rPr>
              <a:t>&lt;&lt; </a:t>
            </a:r>
            <a:r>
              <a:rPr sz="2600" b="1" spc="-5" dirty="0">
                <a:solidFill>
                  <a:srgbClr val="FF0000"/>
                </a:solidFill>
                <a:latin typeface="Constantia"/>
                <a:cs typeface="Constantia"/>
              </a:rPr>
              <a:t>mainp3 </a:t>
            </a:r>
            <a:r>
              <a:rPr sz="2600" b="1" dirty="0">
                <a:solidFill>
                  <a:srgbClr val="FF0000"/>
                </a:solidFill>
                <a:latin typeface="Constantia"/>
                <a:cs typeface="Constantia"/>
              </a:rPr>
              <a:t>&lt;&lt; </a:t>
            </a:r>
            <a:r>
              <a:rPr sz="2600" b="1" spc="-5" dirty="0">
                <a:solidFill>
                  <a:srgbClr val="FF0000"/>
                </a:solidFill>
                <a:latin typeface="Constantia"/>
                <a:cs typeface="Constantia"/>
              </a:rPr>
              <a:t>item; </a:t>
            </a:r>
            <a:r>
              <a:rPr sz="2600" b="1" spc="-61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b="1" spc="-15" dirty="0">
                <a:solidFill>
                  <a:srgbClr val="FF0000"/>
                </a:solidFill>
                <a:latin typeface="Constantia"/>
                <a:cs typeface="Constantia"/>
              </a:rPr>
              <a:t>cout</a:t>
            </a:r>
            <a:r>
              <a:rPr sz="2600" b="1" spc="-7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onstantia"/>
                <a:cs typeface="Constantia"/>
              </a:rPr>
              <a:t>&lt;&lt;</a:t>
            </a:r>
            <a:r>
              <a:rPr sz="2600" b="1" spc="-5" dirty="0">
                <a:solidFill>
                  <a:srgbClr val="FF0000"/>
                </a:solidFill>
                <a:latin typeface="Constantia"/>
                <a:cs typeface="Constantia"/>
              </a:rPr>
              <a:t> mainp1</a:t>
            </a:r>
            <a:r>
              <a:rPr sz="2600" b="1" spc="-1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onstantia"/>
                <a:cs typeface="Constantia"/>
              </a:rPr>
              <a:t>&lt;&lt; </a:t>
            </a:r>
            <a:r>
              <a:rPr sz="2600" b="1" spc="-5" dirty="0">
                <a:solidFill>
                  <a:srgbClr val="FF0000"/>
                </a:solidFill>
                <a:latin typeface="Constantia"/>
                <a:cs typeface="Constantia"/>
              </a:rPr>
              <a:t>item1</a:t>
            </a:r>
            <a:r>
              <a:rPr sz="2600" b="1" spc="-1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onstantia"/>
                <a:cs typeface="Constantia"/>
              </a:rPr>
              <a:t>&lt;&lt;</a:t>
            </a:r>
            <a:r>
              <a:rPr sz="2600" b="1" spc="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onstantia"/>
                <a:cs typeface="Constantia"/>
              </a:rPr>
              <a:t>manip2</a:t>
            </a:r>
            <a:r>
              <a:rPr sz="2600" b="1" spc="-2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onstantia"/>
                <a:cs typeface="Constantia"/>
              </a:rPr>
              <a:t>&lt;&lt; </a:t>
            </a:r>
            <a:r>
              <a:rPr sz="2600" b="1" spc="-5" dirty="0">
                <a:solidFill>
                  <a:srgbClr val="FF0000"/>
                </a:solidFill>
                <a:latin typeface="Constantia"/>
                <a:cs typeface="Constantia"/>
              </a:rPr>
              <a:t>item2;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2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67753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dirty="0"/>
              <a:t>Managing</a:t>
            </a:r>
            <a:r>
              <a:rPr sz="5000" spc="-55" dirty="0"/>
              <a:t> </a:t>
            </a:r>
            <a:r>
              <a:rPr sz="5000" dirty="0"/>
              <a:t>I/O</a:t>
            </a:r>
            <a:r>
              <a:rPr sz="5000" spc="-40" dirty="0"/>
              <a:t> </a:t>
            </a:r>
            <a:r>
              <a:rPr sz="5000" spc="-10" dirty="0"/>
              <a:t>console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6436614" y="2084958"/>
            <a:ext cx="217424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23695" algn="l"/>
              </a:tabLst>
            </a:pPr>
            <a:r>
              <a:rPr sz="2600" spc="-15" dirty="0">
                <a:latin typeface="Constantia"/>
                <a:cs typeface="Constantia"/>
              </a:rPr>
              <a:t>f</a:t>
            </a:r>
            <a:r>
              <a:rPr sz="2600" spc="-5" dirty="0">
                <a:latin typeface="Constantia"/>
                <a:cs typeface="Constantia"/>
              </a:rPr>
              <a:t>u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spc="-5" dirty="0">
                <a:latin typeface="Constantia"/>
                <a:cs typeface="Constantia"/>
              </a:rPr>
              <a:t>ctio</a:t>
            </a:r>
            <a:r>
              <a:rPr sz="2600" spc="-2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s	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nd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1887934"/>
            <a:ext cx="5654675" cy="1214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lnSpc>
                <a:spcPct val="15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  <a:tab pos="1138555" algn="l"/>
                <a:tab pos="2646680" algn="l"/>
                <a:tab pos="3068320" algn="l"/>
                <a:tab pos="3899535" algn="l"/>
                <a:tab pos="4571365" algn="l"/>
                <a:tab pos="5129530" algn="l"/>
              </a:tabLst>
            </a:pPr>
            <a:r>
              <a:rPr sz="2600" spc="-5" dirty="0">
                <a:latin typeface="Constantia"/>
                <a:cs typeface="Constantia"/>
              </a:rPr>
              <a:t>C+</a:t>
            </a:r>
            <a:r>
              <a:rPr sz="2600" dirty="0">
                <a:latin typeface="Constantia"/>
                <a:cs typeface="Constantia"/>
              </a:rPr>
              <a:t>+	</a:t>
            </a:r>
            <a:r>
              <a:rPr sz="2600" spc="-10" dirty="0">
                <a:latin typeface="Constantia"/>
                <a:cs typeface="Constantia"/>
              </a:rPr>
              <a:t>s</a:t>
            </a:r>
            <a:r>
              <a:rPr sz="2600" spc="-5" dirty="0">
                <a:latin typeface="Constantia"/>
                <a:cs typeface="Constantia"/>
              </a:rPr>
              <a:t>u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spc="-2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1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s	a	</a:t>
            </a:r>
            <a:r>
              <a:rPr sz="2600" spc="-5" dirty="0">
                <a:latin typeface="Constantia"/>
                <a:cs typeface="Constantia"/>
              </a:rPr>
              <a:t>ric</a:t>
            </a:r>
            <a:r>
              <a:rPr sz="2600" dirty="0">
                <a:latin typeface="Constantia"/>
                <a:cs typeface="Constantia"/>
              </a:rPr>
              <a:t>h	s</a:t>
            </a:r>
            <a:r>
              <a:rPr sz="2600" spc="-10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t	</a:t>
            </a:r>
            <a:r>
              <a:rPr sz="2600" spc="-20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f	I/O  </a:t>
            </a:r>
            <a:r>
              <a:rPr sz="2600" spc="-10" dirty="0">
                <a:latin typeface="Constantia"/>
                <a:cs typeface="Constantia"/>
              </a:rPr>
              <a:t>operations.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3156157"/>
            <a:ext cx="8075295" cy="1808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 algn="just">
              <a:lnSpc>
                <a:spcPct val="15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35" dirty="0">
                <a:latin typeface="Constantia"/>
                <a:cs typeface="Constantia"/>
              </a:rPr>
              <a:t>It </a:t>
            </a:r>
            <a:r>
              <a:rPr sz="2600" spc="-5" dirty="0">
                <a:latin typeface="Constantia"/>
                <a:cs typeface="Constantia"/>
              </a:rPr>
              <a:t>uses the </a:t>
            </a:r>
            <a:r>
              <a:rPr sz="2600" spc="-15" dirty="0">
                <a:latin typeface="Constantia"/>
                <a:cs typeface="Constantia"/>
              </a:rPr>
              <a:t>concept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stream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10" dirty="0">
                <a:latin typeface="Constantia"/>
                <a:cs typeface="Constantia"/>
              </a:rPr>
              <a:t>stream </a:t>
            </a:r>
            <a:r>
              <a:rPr sz="2600" spc="-5" dirty="0">
                <a:latin typeface="Constantia"/>
                <a:cs typeface="Constantia"/>
              </a:rPr>
              <a:t>classes </a:t>
            </a:r>
            <a:r>
              <a:rPr sz="2600" spc="-45" dirty="0">
                <a:latin typeface="Constantia"/>
                <a:cs typeface="Constantia"/>
              </a:rPr>
              <a:t>to 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implement its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I/O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operations </a:t>
            </a:r>
            <a:r>
              <a:rPr sz="2600" dirty="0">
                <a:latin typeface="Constantia"/>
                <a:cs typeface="Constantia"/>
              </a:rPr>
              <a:t>with the </a:t>
            </a:r>
            <a:r>
              <a:rPr sz="2600" spc="-10" dirty="0">
                <a:latin typeface="Constantia"/>
                <a:cs typeface="Constantia"/>
              </a:rPr>
              <a:t>console and </a:t>
            </a:r>
            <a:r>
              <a:rPr sz="2600" spc="-5" dirty="0">
                <a:latin typeface="Constantia"/>
                <a:cs typeface="Constantia"/>
              </a:rPr>
              <a:t> disk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files.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2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111961"/>
            <a:ext cx="750570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Manipulators</a:t>
            </a:r>
            <a:r>
              <a:rPr spc="-3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their</a:t>
            </a:r>
            <a:r>
              <a:rPr spc="-15" dirty="0"/>
              <a:t> </a:t>
            </a:r>
            <a:r>
              <a:rPr dirty="0"/>
              <a:t>meaning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98450" y="2203450"/>
          <a:ext cx="8610600" cy="4370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800"/>
                <a:gridCol w="3810000"/>
                <a:gridCol w="1828800"/>
              </a:tblGrid>
              <a:tr h="5689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Manipulator</a:t>
                      </a:r>
                      <a:endParaRPr sz="2400" dirty="0">
                        <a:latin typeface="Constantia"/>
                        <a:cs typeface="Constant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Meaning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Equivalent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  <a:tr h="46151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200" spc="-5" dirty="0">
                          <a:latin typeface="Constantia"/>
                          <a:cs typeface="Constantia"/>
                        </a:rPr>
                        <a:t>setw</a:t>
                      </a:r>
                      <a:r>
                        <a:rPr sz="2200" spc="-6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200" spc="-5" dirty="0">
                          <a:latin typeface="Constantia"/>
                          <a:cs typeface="Constantia"/>
                        </a:rPr>
                        <a:t>(</a:t>
                      </a:r>
                      <a:r>
                        <a:rPr sz="2200" spc="-2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200" spc="-5" dirty="0">
                          <a:latin typeface="Constantia"/>
                          <a:cs typeface="Constantia"/>
                        </a:rPr>
                        <a:t>int</a:t>
                      </a:r>
                      <a:r>
                        <a:rPr sz="2200" spc="42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200" spc="-5" dirty="0">
                          <a:latin typeface="Constantia"/>
                          <a:cs typeface="Constantia"/>
                        </a:rPr>
                        <a:t>w</a:t>
                      </a:r>
                      <a:r>
                        <a:rPr sz="2200" spc="-6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200" spc="-5" dirty="0">
                          <a:latin typeface="Constantia"/>
                          <a:cs typeface="Constantia"/>
                        </a:rPr>
                        <a:t>)</a:t>
                      </a:r>
                      <a:endParaRPr sz="2200">
                        <a:latin typeface="Constantia"/>
                        <a:cs typeface="Constant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200" spc="-5" dirty="0">
                          <a:latin typeface="Constantia"/>
                          <a:cs typeface="Constantia"/>
                        </a:rPr>
                        <a:t>Set</a:t>
                      </a:r>
                      <a:r>
                        <a:rPr sz="2200" spc="-9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200" spc="-5" dirty="0">
                          <a:latin typeface="Constantia"/>
                          <a:cs typeface="Constantia"/>
                        </a:rPr>
                        <a:t>the</a:t>
                      </a:r>
                      <a:r>
                        <a:rPr sz="2200" spc="-8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200" spc="5" dirty="0">
                          <a:latin typeface="Constantia"/>
                          <a:cs typeface="Constantia"/>
                        </a:rPr>
                        <a:t>field</a:t>
                      </a:r>
                      <a:r>
                        <a:rPr sz="2200" spc="-7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200" spc="-5" dirty="0">
                          <a:latin typeface="Constantia"/>
                          <a:cs typeface="Constantia"/>
                        </a:rPr>
                        <a:t>width</a:t>
                      </a:r>
                      <a:r>
                        <a:rPr sz="2200" spc="-5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200" spc="-20" dirty="0">
                          <a:latin typeface="Constantia"/>
                          <a:cs typeface="Constantia"/>
                        </a:rPr>
                        <a:t>to</a:t>
                      </a:r>
                      <a:r>
                        <a:rPr sz="2200" spc="-114" dirty="0">
                          <a:latin typeface="Constantia"/>
                          <a:cs typeface="Constantia"/>
                        </a:rPr>
                        <a:t> w.</a:t>
                      </a:r>
                      <a:endParaRPr sz="2200">
                        <a:latin typeface="Constantia"/>
                        <a:cs typeface="Constant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200" spc="-5" dirty="0">
                          <a:latin typeface="Constantia"/>
                          <a:cs typeface="Constantia"/>
                        </a:rPr>
                        <a:t>width()</a:t>
                      </a:r>
                      <a:endParaRPr sz="2200" dirty="0">
                        <a:latin typeface="Constantia"/>
                        <a:cs typeface="Constant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200" spc="-10" dirty="0">
                          <a:latin typeface="Constantia"/>
                          <a:cs typeface="Constantia"/>
                        </a:rPr>
                        <a:t>setprecision</a:t>
                      </a:r>
                      <a:r>
                        <a:rPr sz="2200" spc="-4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200" spc="-5" dirty="0">
                          <a:latin typeface="Constantia"/>
                          <a:cs typeface="Constantia"/>
                        </a:rPr>
                        <a:t>(</a:t>
                      </a:r>
                      <a:r>
                        <a:rPr sz="2200" spc="-1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200" spc="-5" dirty="0">
                          <a:latin typeface="Constantia"/>
                          <a:cs typeface="Constantia"/>
                        </a:rPr>
                        <a:t>int</a:t>
                      </a:r>
                      <a:r>
                        <a:rPr sz="2200" spc="42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200" spc="-5" dirty="0">
                          <a:latin typeface="Constantia"/>
                          <a:cs typeface="Constantia"/>
                        </a:rPr>
                        <a:t>d)</a:t>
                      </a:r>
                      <a:endParaRPr sz="2200">
                        <a:latin typeface="Constantia"/>
                        <a:cs typeface="Constant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1569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200" spc="-5" dirty="0">
                          <a:latin typeface="Constantia"/>
                          <a:cs typeface="Constantia"/>
                        </a:rPr>
                        <a:t>Set</a:t>
                      </a:r>
                      <a:r>
                        <a:rPr sz="2200" spc="-10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200" spc="-10" dirty="0">
                          <a:latin typeface="Constantia"/>
                          <a:cs typeface="Constantia"/>
                        </a:rPr>
                        <a:t>the</a:t>
                      </a:r>
                      <a:r>
                        <a:rPr sz="2200" spc="-9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200" spc="20" dirty="0">
                          <a:latin typeface="Constantia"/>
                          <a:cs typeface="Constantia"/>
                        </a:rPr>
                        <a:t>floating</a:t>
                      </a:r>
                      <a:r>
                        <a:rPr sz="2200" spc="-8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200" spc="-5" dirty="0">
                          <a:latin typeface="Constantia"/>
                          <a:cs typeface="Constantia"/>
                        </a:rPr>
                        <a:t>point </a:t>
                      </a:r>
                      <a:r>
                        <a:rPr sz="2200" spc="-53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200" spc="-10" dirty="0">
                          <a:latin typeface="Constantia"/>
                          <a:cs typeface="Constantia"/>
                        </a:rPr>
                        <a:t>precision</a:t>
                      </a:r>
                      <a:r>
                        <a:rPr sz="2200" spc="-6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200" spc="-20" dirty="0">
                          <a:latin typeface="Constantia"/>
                          <a:cs typeface="Constantia"/>
                        </a:rPr>
                        <a:t>to</a:t>
                      </a:r>
                      <a:r>
                        <a:rPr sz="2200" spc="-114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200" spc="-10" dirty="0">
                          <a:latin typeface="Constantia"/>
                          <a:cs typeface="Constantia"/>
                        </a:rPr>
                        <a:t>d.</a:t>
                      </a:r>
                      <a:endParaRPr sz="2200">
                        <a:latin typeface="Constantia"/>
                        <a:cs typeface="Constant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200" spc="-10" dirty="0">
                          <a:latin typeface="Constantia"/>
                          <a:cs typeface="Constantia"/>
                        </a:rPr>
                        <a:t>precision()</a:t>
                      </a:r>
                      <a:endParaRPr sz="2200" dirty="0">
                        <a:latin typeface="Constantia"/>
                        <a:cs typeface="Constant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  <a:tabLst>
                          <a:tab pos="1473835" algn="l"/>
                        </a:tabLst>
                      </a:pPr>
                      <a:r>
                        <a:rPr sz="2200" dirty="0">
                          <a:latin typeface="Constantia"/>
                          <a:cs typeface="Constantia"/>
                        </a:rPr>
                        <a:t>setfill</a:t>
                      </a:r>
                      <a:r>
                        <a:rPr sz="2200" spc="-5" dirty="0">
                          <a:latin typeface="Constantia"/>
                          <a:cs typeface="Constantia"/>
                        </a:rPr>
                        <a:t> (</a:t>
                      </a:r>
                      <a:r>
                        <a:rPr sz="220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200" spc="-5" dirty="0">
                          <a:latin typeface="Constantia"/>
                          <a:cs typeface="Constantia"/>
                        </a:rPr>
                        <a:t>int	</a:t>
                      </a:r>
                      <a:r>
                        <a:rPr sz="2200" spc="-15" dirty="0">
                          <a:latin typeface="Constantia"/>
                          <a:cs typeface="Constantia"/>
                        </a:rPr>
                        <a:t>c)</a:t>
                      </a:r>
                      <a:endParaRPr sz="2200" dirty="0">
                        <a:latin typeface="Constantia"/>
                        <a:cs typeface="Constant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200" spc="-5" dirty="0">
                          <a:latin typeface="Constantia"/>
                          <a:cs typeface="Constantia"/>
                        </a:rPr>
                        <a:t>Set</a:t>
                      </a:r>
                      <a:r>
                        <a:rPr sz="2200" spc="-9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200" spc="-10" dirty="0">
                          <a:latin typeface="Constantia"/>
                          <a:cs typeface="Constantia"/>
                        </a:rPr>
                        <a:t>the</a:t>
                      </a:r>
                      <a:r>
                        <a:rPr sz="2200" spc="-7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200" spc="5" dirty="0">
                          <a:latin typeface="Constantia"/>
                          <a:cs typeface="Constantia"/>
                        </a:rPr>
                        <a:t>fill</a:t>
                      </a:r>
                      <a:r>
                        <a:rPr sz="2200" spc="-7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200" spc="-15" dirty="0">
                          <a:latin typeface="Constantia"/>
                          <a:cs typeface="Constantia"/>
                        </a:rPr>
                        <a:t>character</a:t>
                      </a:r>
                      <a:r>
                        <a:rPr sz="2200" spc="-11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200" spc="-20" dirty="0">
                          <a:latin typeface="Constantia"/>
                          <a:cs typeface="Constantia"/>
                        </a:rPr>
                        <a:t>to</a:t>
                      </a:r>
                      <a:r>
                        <a:rPr sz="2200" spc="-114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200" spc="-10" dirty="0">
                          <a:latin typeface="Constantia"/>
                          <a:cs typeface="Constantia"/>
                        </a:rPr>
                        <a:t>c.</a:t>
                      </a:r>
                      <a:endParaRPr sz="2200">
                        <a:latin typeface="Constantia"/>
                        <a:cs typeface="Constant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200" dirty="0">
                          <a:latin typeface="Constantia"/>
                          <a:cs typeface="Constantia"/>
                        </a:rPr>
                        <a:t>fill()</a:t>
                      </a:r>
                      <a:endParaRPr sz="2200">
                        <a:latin typeface="Constantia"/>
                        <a:cs typeface="Constant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60528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200" spc="10" dirty="0">
                          <a:latin typeface="Constantia"/>
                          <a:cs typeface="Constantia"/>
                        </a:rPr>
                        <a:t>setiosflags</a:t>
                      </a:r>
                      <a:r>
                        <a:rPr sz="2200" spc="-8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200" spc="-5" dirty="0">
                          <a:latin typeface="Constantia"/>
                          <a:cs typeface="Constantia"/>
                        </a:rPr>
                        <a:t>(</a:t>
                      </a:r>
                      <a:r>
                        <a:rPr sz="2200" spc="-1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200" spc="-5" dirty="0">
                          <a:latin typeface="Constantia"/>
                          <a:cs typeface="Constantia"/>
                        </a:rPr>
                        <a:t>long</a:t>
                      </a:r>
                      <a:r>
                        <a:rPr sz="2200" spc="-3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200" spc="-5" dirty="0">
                          <a:latin typeface="Constantia"/>
                          <a:cs typeface="Constantia"/>
                        </a:rPr>
                        <a:t>f</a:t>
                      </a:r>
                      <a:r>
                        <a:rPr sz="2200" spc="2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200" spc="-5" dirty="0">
                          <a:latin typeface="Constantia"/>
                          <a:cs typeface="Constantia"/>
                        </a:rPr>
                        <a:t>)</a:t>
                      </a:r>
                      <a:endParaRPr sz="2200">
                        <a:latin typeface="Constantia"/>
                        <a:cs typeface="Constant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200" spc="-5" dirty="0">
                          <a:latin typeface="Constantia"/>
                          <a:cs typeface="Constantia"/>
                        </a:rPr>
                        <a:t>Set</a:t>
                      </a:r>
                      <a:r>
                        <a:rPr sz="2200" spc="-9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200" spc="-10" dirty="0">
                          <a:latin typeface="Constantia"/>
                          <a:cs typeface="Constantia"/>
                        </a:rPr>
                        <a:t>the</a:t>
                      </a:r>
                      <a:r>
                        <a:rPr sz="2200" spc="-8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200" spc="-5" dirty="0">
                          <a:latin typeface="Constantia"/>
                          <a:cs typeface="Constantia"/>
                        </a:rPr>
                        <a:t>format</a:t>
                      </a:r>
                      <a:r>
                        <a:rPr sz="2200" spc="-10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200" spc="40" dirty="0">
                          <a:latin typeface="Constantia"/>
                          <a:cs typeface="Constantia"/>
                        </a:rPr>
                        <a:t>flag</a:t>
                      </a:r>
                      <a:r>
                        <a:rPr sz="2200" spc="-4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200" spc="-25" dirty="0">
                          <a:latin typeface="Constantia"/>
                          <a:cs typeface="Constantia"/>
                        </a:rPr>
                        <a:t>f.</a:t>
                      </a:r>
                      <a:endParaRPr sz="2200">
                        <a:latin typeface="Constantia"/>
                        <a:cs typeface="Constant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200" spc="-5" dirty="0">
                          <a:latin typeface="Constantia"/>
                          <a:cs typeface="Constantia"/>
                        </a:rPr>
                        <a:t>setf()</a:t>
                      </a:r>
                      <a:endParaRPr sz="2200">
                        <a:latin typeface="Constantia"/>
                        <a:cs typeface="Constant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60098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  <a:tabLst>
                          <a:tab pos="2495550" algn="l"/>
                        </a:tabLst>
                      </a:pPr>
                      <a:r>
                        <a:rPr sz="2200" spc="5" dirty="0">
                          <a:latin typeface="Constantia"/>
                          <a:cs typeface="Constantia"/>
                        </a:rPr>
                        <a:t>resetiosflags</a:t>
                      </a:r>
                      <a:r>
                        <a:rPr sz="2200" spc="-6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200" spc="-5" dirty="0">
                          <a:latin typeface="Constantia"/>
                          <a:cs typeface="Constantia"/>
                        </a:rPr>
                        <a:t>(</a:t>
                      </a:r>
                      <a:r>
                        <a:rPr sz="2200" spc="1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200" spc="-10" dirty="0">
                          <a:latin typeface="Constantia"/>
                          <a:cs typeface="Constantia"/>
                        </a:rPr>
                        <a:t>long	</a:t>
                      </a:r>
                      <a:r>
                        <a:rPr sz="2200" spc="105" dirty="0">
                          <a:latin typeface="Constantia"/>
                          <a:cs typeface="Constantia"/>
                        </a:rPr>
                        <a:t>f)</a:t>
                      </a:r>
                      <a:endParaRPr sz="2200">
                        <a:latin typeface="Constantia"/>
                        <a:cs typeface="Constant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200" spc="-5" dirty="0">
                          <a:latin typeface="Constantia"/>
                          <a:cs typeface="Constantia"/>
                        </a:rPr>
                        <a:t>Clear</a:t>
                      </a:r>
                      <a:r>
                        <a:rPr sz="2200" spc="-114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200" spc="-10" dirty="0">
                          <a:latin typeface="Constantia"/>
                          <a:cs typeface="Constantia"/>
                        </a:rPr>
                        <a:t>the</a:t>
                      </a:r>
                      <a:r>
                        <a:rPr sz="2200" spc="-8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200" spc="40" dirty="0">
                          <a:latin typeface="Constantia"/>
                          <a:cs typeface="Constantia"/>
                        </a:rPr>
                        <a:t>flag</a:t>
                      </a:r>
                      <a:r>
                        <a:rPr sz="2200" spc="-7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200" dirty="0">
                          <a:latin typeface="Constantia"/>
                          <a:cs typeface="Constantia"/>
                        </a:rPr>
                        <a:t>specified</a:t>
                      </a:r>
                      <a:r>
                        <a:rPr sz="2200" spc="-15" dirty="0">
                          <a:latin typeface="Constantia"/>
                          <a:cs typeface="Constantia"/>
                        </a:rPr>
                        <a:t> by</a:t>
                      </a:r>
                      <a:r>
                        <a:rPr sz="2200" spc="-7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200" spc="-25" dirty="0">
                          <a:latin typeface="Constantia"/>
                          <a:cs typeface="Constantia"/>
                        </a:rPr>
                        <a:t>f.</a:t>
                      </a:r>
                      <a:endParaRPr sz="2200">
                        <a:latin typeface="Constantia"/>
                        <a:cs typeface="Constant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200" spc="-10" dirty="0">
                          <a:latin typeface="Constantia"/>
                          <a:cs typeface="Constantia"/>
                        </a:rPr>
                        <a:t>unsetf()</a:t>
                      </a:r>
                      <a:endParaRPr sz="2200">
                        <a:latin typeface="Constantia"/>
                        <a:cs typeface="Constant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200" spc="-5" dirty="0">
                          <a:latin typeface="Constantia"/>
                          <a:cs typeface="Constantia"/>
                        </a:rPr>
                        <a:t>endl</a:t>
                      </a:r>
                      <a:endParaRPr sz="2200">
                        <a:latin typeface="Constantia"/>
                        <a:cs typeface="Constant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200" spc="-5" dirty="0">
                          <a:latin typeface="Constantia"/>
                          <a:cs typeface="Constantia"/>
                        </a:rPr>
                        <a:t>Insert</a:t>
                      </a:r>
                      <a:r>
                        <a:rPr sz="2200" spc="-8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200" spc="-5" dirty="0">
                          <a:latin typeface="Constantia"/>
                          <a:cs typeface="Constantia"/>
                        </a:rPr>
                        <a:t>new</a:t>
                      </a:r>
                      <a:r>
                        <a:rPr sz="2200" spc="-6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200" spc="-5" dirty="0">
                          <a:latin typeface="Constantia"/>
                          <a:cs typeface="Constantia"/>
                        </a:rPr>
                        <a:t>line</a:t>
                      </a:r>
                      <a:r>
                        <a:rPr sz="2200" spc="-12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200" spc="-5" dirty="0">
                          <a:latin typeface="Constantia"/>
                          <a:cs typeface="Constantia"/>
                        </a:rPr>
                        <a:t>and</a:t>
                      </a:r>
                      <a:r>
                        <a:rPr sz="2200" spc="-3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2200" spc="30" dirty="0">
                          <a:latin typeface="Constantia"/>
                          <a:cs typeface="Constantia"/>
                        </a:rPr>
                        <a:t>flush</a:t>
                      </a:r>
                      <a:endParaRPr sz="2200">
                        <a:latin typeface="Constantia"/>
                        <a:cs typeface="Constanti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200" spc="-10" dirty="0">
                          <a:latin typeface="Constantia"/>
                          <a:cs typeface="Constantia"/>
                        </a:rPr>
                        <a:t>stream.</a:t>
                      </a:r>
                      <a:endParaRPr sz="2200">
                        <a:latin typeface="Constantia"/>
                        <a:cs typeface="Constant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200" spc="-40" dirty="0">
                          <a:latin typeface="Constantia"/>
                          <a:cs typeface="Constantia"/>
                        </a:rPr>
                        <a:t>“\n”</a:t>
                      </a:r>
                      <a:endParaRPr sz="2200">
                        <a:latin typeface="Constantia"/>
                        <a:cs typeface="Constant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2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Managing</a:t>
            </a:r>
            <a:r>
              <a:rPr spc="-80" dirty="0"/>
              <a:t> </a:t>
            </a:r>
            <a:r>
              <a:rPr spc="-5" dirty="0"/>
              <a:t>Output</a:t>
            </a:r>
            <a:r>
              <a:rPr spc="-45" dirty="0"/>
              <a:t> </a:t>
            </a:r>
            <a:r>
              <a:rPr dirty="0"/>
              <a:t>with </a:t>
            </a:r>
            <a:r>
              <a:rPr spc="-1000" dirty="0"/>
              <a:t> </a:t>
            </a:r>
            <a:r>
              <a:rPr spc="-15" dirty="0"/>
              <a:t>Manipulators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846070"/>
            <a:ext cx="8072120" cy="4437380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47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Examples: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1605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7020" algn="l"/>
              </a:tabLst>
            </a:pPr>
            <a:r>
              <a:rPr sz="2800" spc="-15" dirty="0">
                <a:solidFill>
                  <a:srgbClr val="FF0000"/>
                </a:solidFill>
                <a:latin typeface="Constantia"/>
                <a:cs typeface="Constantia"/>
              </a:rPr>
              <a:t>cout</a:t>
            </a:r>
            <a:r>
              <a:rPr sz="2800" spc="-9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nstantia"/>
                <a:cs typeface="Constantia"/>
              </a:rPr>
              <a:t>&lt;&lt;</a:t>
            </a:r>
            <a:r>
              <a:rPr sz="2800" spc="-6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nstantia"/>
                <a:cs typeface="Constantia"/>
              </a:rPr>
              <a:t>setw(10)</a:t>
            </a:r>
            <a:r>
              <a:rPr sz="2800" spc="1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nstantia"/>
                <a:cs typeface="Constantia"/>
              </a:rPr>
              <a:t>&lt;&lt;</a:t>
            </a:r>
            <a:r>
              <a:rPr sz="2800" spc="-20" dirty="0">
                <a:solidFill>
                  <a:srgbClr val="FF0000"/>
                </a:solidFill>
                <a:latin typeface="Constantia"/>
                <a:cs typeface="Constantia"/>
              </a:rPr>
              <a:t> 12345;</a:t>
            </a:r>
            <a:endParaRPr sz="28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1440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5" dirty="0">
                <a:latin typeface="Constantia"/>
                <a:cs typeface="Constantia"/>
              </a:rPr>
              <a:t>Prints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value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12345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right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justified</a:t>
            </a:r>
            <a:r>
              <a:rPr sz="2200" spc="-5" dirty="0">
                <a:latin typeface="Constantia"/>
                <a:cs typeface="Constantia"/>
              </a:rPr>
              <a:t> in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5" dirty="0">
                <a:latin typeface="Constantia"/>
                <a:cs typeface="Constantia"/>
              </a:rPr>
              <a:t>field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width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10.</a:t>
            </a:r>
            <a:endParaRPr sz="22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1560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7020" algn="l"/>
              </a:tabLst>
            </a:pPr>
            <a:r>
              <a:rPr sz="2800" spc="-15" dirty="0">
                <a:solidFill>
                  <a:srgbClr val="FF0000"/>
                </a:solidFill>
                <a:latin typeface="Constantia"/>
                <a:cs typeface="Constantia"/>
              </a:rPr>
              <a:t>cout</a:t>
            </a:r>
            <a:r>
              <a:rPr sz="2800" spc="-8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nstantia"/>
                <a:cs typeface="Constantia"/>
              </a:rPr>
              <a:t>&lt;&lt;</a:t>
            </a:r>
            <a:r>
              <a:rPr sz="2800" spc="-6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nstantia"/>
                <a:cs typeface="Constantia"/>
              </a:rPr>
              <a:t>setw(10)</a:t>
            </a:r>
            <a:r>
              <a:rPr sz="2800" spc="1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nstantia"/>
                <a:cs typeface="Constantia"/>
              </a:rPr>
              <a:t>&lt;&lt;setprecision(4)</a:t>
            </a:r>
            <a:r>
              <a:rPr sz="2800" spc="-2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dirty="0">
                <a:solidFill>
                  <a:srgbClr val="FF0000"/>
                </a:solidFill>
                <a:latin typeface="Constantia"/>
                <a:cs typeface="Constantia"/>
              </a:rPr>
              <a:t>&lt;&lt;</a:t>
            </a:r>
            <a:r>
              <a:rPr sz="2800" spc="-4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nstantia"/>
                <a:cs typeface="Constantia"/>
              </a:rPr>
              <a:t>sqrt(2);</a:t>
            </a:r>
            <a:endParaRPr sz="2800">
              <a:latin typeface="Constantia"/>
              <a:cs typeface="Constantia"/>
            </a:endParaRPr>
          </a:p>
          <a:p>
            <a:pPr marL="652780" marR="5080" lvl="1" indent="-247015">
              <a:lnSpc>
                <a:spcPct val="130000"/>
              </a:lnSpc>
              <a:spcBef>
                <a:spcPts val="655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5" dirty="0">
                <a:latin typeface="Constantia"/>
                <a:cs typeface="Constantia"/>
              </a:rPr>
              <a:t>Prints</a:t>
            </a:r>
            <a:r>
              <a:rPr sz="2200" spc="17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18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value</a:t>
            </a:r>
            <a:r>
              <a:rPr sz="2200" spc="17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27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sqrt(2)</a:t>
            </a:r>
            <a:r>
              <a:rPr sz="2200" spc="2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with</a:t>
            </a:r>
            <a:r>
              <a:rPr sz="2200" spc="19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4</a:t>
            </a:r>
            <a:r>
              <a:rPr sz="2200" spc="229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decimal</a:t>
            </a:r>
            <a:r>
              <a:rPr sz="2200" spc="23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places</a:t>
            </a:r>
            <a:r>
              <a:rPr sz="2200" spc="18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in</a:t>
            </a:r>
            <a:r>
              <a:rPr sz="2200" spc="18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180" dirty="0">
                <a:latin typeface="Constantia"/>
                <a:cs typeface="Constantia"/>
              </a:rPr>
              <a:t> </a:t>
            </a:r>
            <a:r>
              <a:rPr sz="2200" spc="5" dirty="0">
                <a:latin typeface="Constantia"/>
                <a:cs typeface="Constantia"/>
              </a:rPr>
              <a:t>field </a:t>
            </a:r>
            <a:r>
              <a:rPr sz="2200" spc="-5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width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10.</a:t>
            </a:r>
            <a:endParaRPr sz="22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1560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7020" algn="l"/>
              </a:tabLst>
            </a:pPr>
            <a:r>
              <a:rPr sz="2800" spc="-15" dirty="0">
                <a:solidFill>
                  <a:srgbClr val="FF0000"/>
                </a:solidFill>
                <a:latin typeface="Constantia"/>
                <a:cs typeface="Constantia"/>
              </a:rPr>
              <a:t>cout</a:t>
            </a:r>
            <a:r>
              <a:rPr sz="2800" spc="-10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dirty="0">
                <a:solidFill>
                  <a:srgbClr val="FF0000"/>
                </a:solidFill>
                <a:latin typeface="Constantia"/>
                <a:cs typeface="Constantia"/>
              </a:rPr>
              <a:t>&lt;&lt;</a:t>
            </a:r>
            <a:r>
              <a:rPr sz="2800" spc="-9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nstantia"/>
                <a:cs typeface="Constantia"/>
              </a:rPr>
              <a:t>endl;</a:t>
            </a:r>
            <a:endParaRPr sz="28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1440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5" dirty="0">
                <a:latin typeface="Constantia"/>
                <a:cs typeface="Constantia"/>
              </a:rPr>
              <a:t>Inserts</a:t>
            </a:r>
            <a:r>
              <a:rPr sz="2200" spc="-1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new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line.</a:t>
            </a:r>
            <a:endParaRPr sz="2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2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782764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0" dirty="0"/>
              <a:t>User-defined</a:t>
            </a:r>
            <a:r>
              <a:rPr sz="5000" spc="-45" dirty="0"/>
              <a:t> </a:t>
            </a:r>
            <a:r>
              <a:rPr sz="5000" spc="-5" dirty="0"/>
              <a:t>output</a:t>
            </a:r>
            <a:r>
              <a:rPr sz="5000" spc="-25" dirty="0"/>
              <a:t> </a:t>
            </a:r>
            <a:r>
              <a:rPr sz="5000" spc="-5" dirty="0"/>
              <a:t>functions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908175"/>
            <a:ext cx="7904480" cy="426720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6385" marR="5080" indent="-274320">
              <a:lnSpc>
                <a:spcPts val="2810"/>
              </a:lnSpc>
              <a:spcBef>
                <a:spcPts val="45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programmer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can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also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define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his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own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manipulator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according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to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requirement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program.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26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Syntax:</a:t>
            </a:r>
            <a:endParaRPr sz="2600">
              <a:latin typeface="Constantia"/>
              <a:cs typeface="Constantia"/>
            </a:endParaRPr>
          </a:p>
          <a:p>
            <a:pPr marL="927100">
              <a:lnSpc>
                <a:spcPct val="100000"/>
              </a:lnSpc>
              <a:spcBef>
                <a:spcPts val="315"/>
              </a:spcBef>
            </a:pPr>
            <a:r>
              <a:rPr sz="2600" spc="-5" dirty="0">
                <a:latin typeface="Constantia"/>
                <a:cs typeface="Constantia"/>
              </a:rPr>
              <a:t>ostream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&amp;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m_name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(ostream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&amp;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o)</a:t>
            </a:r>
            <a:endParaRPr sz="2600">
              <a:latin typeface="Constantia"/>
              <a:cs typeface="Constantia"/>
            </a:endParaRPr>
          </a:p>
          <a:p>
            <a:pPr marL="927100">
              <a:lnSpc>
                <a:spcPct val="100000"/>
              </a:lnSpc>
              <a:spcBef>
                <a:spcPts val="315"/>
              </a:spcBef>
            </a:pPr>
            <a:r>
              <a:rPr sz="2600" dirty="0">
                <a:latin typeface="Constantia"/>
                <a:cs typeface="Constantia"/>
              </a:rPr>
              <a:t>{</a:t>
            </a:r>
            <a:endParaRPr sz="2600">
              <a:latin typeface="Constantia"/>
              <a:cs typeface="Constantia"/>
            </a:endParaRPr>
          </a:p>
          <a:p>
            <a:pPr marL="1841500">
              <a:lnSpc>
                <a:spcPct val="100000"/>
              </a:lnSpc>
              <a:spcBef>
                <a:spcPts val="315"/>
              </a:spcBef>
            </a:pPr>
            <a:r>
              <a:rPr sz="2600" spc="-5" dirty="0">
                <a:latin typeface="Constantia"/>
                <a:cs typeface="Constantia"/>
              </a:rPr>
              <a:t>statement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1;</a:t>
            </a:r>
            <a:endParaRPr sz="2600">
              <a:latin typeface="Constantia"/>
              <a:cs typeface="Constantia"/>
            </a:endParaRPr>
          </a:p>
          <a:p>
            <a:pPr marL="1841500">
              <a:lnSpc>
                <a:spcPct val="100000"/>
              </a:lnSpc>
              <a:spcBef>
                <a:spcPts val="310"/>
              </a:spcBef>
            </a:pPr>
            <a:r>
              <a:rPr sz="2600" spc="-5" dirty="0">
                <a:latin typeface="Constantia"/>
                <a:cs typeface="Constantia"/>
              </a:rPr>
              <a:t>statement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2;</a:t>
            </a:r>
            <a:endParaRPr sz="2600">
              <a:latin typeface="Constantia"/>
              <a:cs typeface="Constantia"/>
            </a:endParaRPr>
          </a:p>
          <a:p>
            <a:pPr marL="1841500">
              <a:lnSpc>
                <a:spcPct val="100000"/>
              </a:lnSpc>
              <a:spcBef>
                <a:spcPts val="310"/>
              </a:spcBef>
            </a:pPr>
            <a:r>
              <a:rPr sz="2600" spc="-5" dirty="0">
                <a:latin typeface="Constantia"/>
                <a:cs typeface="Constantia"/>
              </a:rPr>
              <a:t>return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0;</a:t>
            </a:r>
            <a:endParaRPr sz="2600">
              <a:latin typeface="Constantia"/>
              <a:cs typeface="Constantia"/>
            </a:endParaRPr>
          </a:p>
          <a:p>
            <a:pPr marL="927100">
              <a:lnSpc>
                <a:spcPct val="100000"/>
              </a:lnSpc>
              <a:spcBef>
                <a:spcPts val="315"/>
              </a:spcBef>
            </a:pPr>
            <a:r>
              <a:rPr sz="2600" dirty="0">
                <a:latin typeface="Constantia"/>
                <a:cs typeface="Constantia"/>
              </a:rPr>
              <a:t>}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31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m_name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name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manipulator.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2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573989"/>
            <a:ext cx="782764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0" dirty="0"/>
              <a:t>User-defined</a:t>
            </a:r>
            <a:r>
              <a:rPr sz="5000" spc="-45" dirty="0"/>
              <a:t> </a:t>
            </a:r>
            <a:r>
              <a:rPr sz="5000" spc="-5" dirty="0"/>
              <a:t>output</a:t>
            </a:r>
            <a:r>
              <a:rPr sz="5000" spc="-25" dirty="0"/>
              <a:t> </a:t>
            </a:r>
            <a:r>
              <a:rPr sz="5000" spc="-5" dirty="0"/>
              <a:t>functions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380402"/>
            <a:ext cx="6348730" cy="478282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600" spc="-5" dirty="0">
                <a:latin typeface="Constantia"/>
                <a:cs typeface="Constantia"/>
              </a:rPr>
              <a:t>ostream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&amp;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tab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(ostream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&amp;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o)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600" dirty="0">
                <a:latin typeface="Constantia"/>
                <a:cs typeface="Constantia"/>
              </a:rPr>
              <a:t>{</a:t>
            </a:r>
            <a:endParaRPr sz="2600">
              <a:latin typeface="Constantia"/>
              <a:cs typeface="Constantia"/>
            </a:endParaRPr>
          </a:p>
          <a:p>
            <a:pPr marL="92710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&lt;&lt;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“\t”;</a:t>
            </a:r>
            <a:endParaRPr sz="2600">
              <a:latin typeface="Constantia"/>
              <a:cs typeface="Constantia"/>
            </a:endParaRPr>
          </a:p>
          <a:p>
            <a:pPr marL="927100">
              <a:lnSpc>
                <a:spcPct val="100000"/>
              </a:lnSpc>
              <a:spcBef>
                <a:spcPts val="625"/>
              </a:spcBef>
            </a:pP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et</a:t>
            </a:r>
            <a:r>
              <a:rPr sz="2600" spc="10" dirty="0">
                <a:latin typeface="Constantia"/>
                <a:cs typeface="Constantia"/>
              </a:rPr>
              <a:t>u</a:t>
            </a:r>
            <a:r>
              <a:rPr sz="2600" spc="-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o;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Constantia"/>
                <a:cs typeface="Constantia"/>
              </a:rPr>
              <a:t>}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600" spc="-15" dirty="0">
                <a:latin typeface="Constantia"/>
                <a:cs typeface="Constantia"/>
              </a:rPr>
              <a:t>void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main()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600" dirty="0">
                <a:latin typeface="Constantia"/>
                <a:cs typeface="Constantia"/>
              </a:rPr>
              <a:t>{</a:t>
            </a:r>
            <a:endParaRPr sz="2600">
              <a:latin typeface="Constantia"/>
              <a:cs typeface="Constantia"/>
            </a:endParaRPr>
          </a:p>
          <a:p>
            <a:pPr marL="927100">
              <a:lnSpc>
                <a:spcPct val="100000"/>
              </a:lnSpc>
              <a:spcBef>
                <a:spcPts val="625"/>
              </a:spcBef>
            </a:pPr>
            <a:r>
              <a:rPr sz="2600" spc="-5" dirty="0">
                <a:latin typeface="Constantia"/>
                <a:cs typeface="Constantia"/>
              </a:rPr>
              <a:t>clrscr();</a:t>
            </a:r>
            <a:endParaRPr sz="2600">
              <a:latin typeface="Constantia"/>
              <a:cs typeface="Constantia"/>
            </a:endParaRPr>
          </a:p>
          <a:p>
            <a:pPr marL="927100">
              <a:lnSpc>
                <a:spcPct val="100000"/>
              </a:lnSpc>
              <a:spcBef>
                <a:spcPts val="625"/>
              </a:spcBef>
              <a:tabLst>
                <a:tab pos="2159000" algn="l"/>
                <a:tab pos="2427605" algn="l"/>
                <a:tab pos="2954020" algn="l"/>
                <a:tab pos="3570604" algn="l"/>
                <a:tab pos="4100829" algn="l"/>
                <a:tab pos="4426585" algn="l"/>
                <a:tab pos="5486400" algn="l"/>
                <a:tab pos="6016625" algn="l"/>
              </a:tabLst>
            </a:pPr>
            <a:r>
              <a:rPr sz="2600" spc="-15" dirty="0">
                <a:latin typeface="Constantia"/>
                <a:cs typeface="Constantia"/>
              </a:rPr>
              <a:t>cout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&lt;&lt;	1	&lt;&lt;	</a:t>
            </a:r>
            <a:r>
              <a:rPr sz="2600" spc="-5" dirty="0">
                <a:latin typeface="Constantia"/>
                <a:cs typeface="Constantia"/>
              </a:rPr>
              <a:t>tab	</a:t>
            </a:r>
            <a:r>
              <a:rPr sz="2600" dirty="0">
                <a:latin typeface="Constantia"/>
                <a:cs typeface="Constantia"/>
              </a:rPr>
              <a:t>&lt;&lt;	2	&lt;&lt;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tab	</a:t>
            </a:r>
            <a:r>
              <a:rPr sz="2600" dirty="0">
                <a:latin typeface="Constantia"/>
                <a:cs typeface="Constantia"/>
              </a:rPr>
              <a:t>&lt;&lt;	3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;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Constantia"/>
                <a:cs typeface="Constantia"/>
              </a:rPr>
              <a:t>}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2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631901"/>
            <a:ext cx="71532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30" dirty="0"/>
              <a:t>Working</a:t>
            </a:r>
            <a:r>
              <a:rPr sz="5000" spc="-60" dirty="0"/>
              <a:t> </a:t>
            </a:r>
            <a:r>
              <a:rPr sz="5000" dirty="0"/>
              <a:t>of</a:t>
            </a:r>
            <a:r>
              <a:rPr sz="5000" spc="-40" dirty="0"/>
              <a:t> </a:t>
            </a:r>
            <a:r>
              <a:rPr sz="5000" spc="-20" dirty="0"/>
              <a:t>tab </a:t>
            </a:r>
            <a:r>
              <a:rPr sz="5000" spc="-10" dirty="0"/>
              <a:t>manipulator</a:t>
            </a:r>
            <a:endParaRPr sz="5000"/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4151" y="1600200"/>
            <a:ext cx="7973568" cy="511149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2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327406"/>
            <a:ext cx="248221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/>
              <a:t>Summa</a:t>
            </a:r>
            <a:r>
              <a:rPr sz="5000" spc="20" dirty="0"/>
              <a:t>r</a:t>
            </a:r>
            <a:r>
              <a:rPr sz="5000" dirty="0"/>
              <a:t>y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159510"/>
            <a:ext cx="80835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Font typeface="Wingdings 2"/>
              <a:buChar char=""/>
              <a:tabLst>
                <a:tab pos="286385" algn="l"/>
                <a:tab pos="287020" algn="l"/>
                <a:tab pos="1188720" algn="l"/>
                <a:tab pos="1472565" algn="l"/>
                <a:tab pos="1831975" algn="l"/>
                <a:tab pos="2134235" algn="l"/>
                <a:tab pos="3409950" algn="l"/>
                <a:tab pos="3827779" algn="l"/>
                <a:tab pos="4623435" algn="l"/>
                <a:tab pos="5251450" algn="l"/>
                <a:tab pos="6150610" algn="l"/>
                <a:tab pos="6563995" algn="l"/>
                <a:tab pos="6865620" algn="l"/>
                <a:tab pos="7812405" algn="l"/>
              </a:tabLst>
            </a:pPr>
            <a:r>
              <a:rPr sz="2050" u="sng" spc="5" dirty="0">
                <a:solidFill>
                  <a:srgbClr val="0AD0D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50" spc="5" dirty="0">
                <a:solidFill>
                  <a:srgbClr val="0AD0D9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Constantia"/>
                <a:cs typeface="Constantia"/>
              </a:rPr>
              <a:t>is	a	</a:t>
            </a:r>
            <a:r>
              <a:rPr sz="2200" spc="-20" dirty="0">
                <a:latin typeface="Constantia"/>
                <a:cs typeface="Constantia"/>
              </a:rPr>
              <a:t>s</a:t>
            </a:r>
            <a:r>
              <a:rPr sz="2200" spc="-5" dirty="0">
                <a:latin typeface="Constantia"/>
                <a:cs typeface="Constantia"/>
              </a:rPr>
              <a:t>equ</a:t>
            </a:r>
            <a:r>
              <a:rPr sz="2200" spc="-15" dirty="0">
                <a:latin typeface="Constantia"/>
                <a:cs typeface="Constantia"/>
              </a:rPr>
              <a:t>e</a:t>
            </a:r>
            <a:r>
              <a:rPr sz="2200" spc="-10" dirty="0">
                <a:latin typeface="Constantia"/>
                <a:cs typeface="Constantia"/>
              </a:rPr>
              <a:t>n</a:t>
            </a:r>
            <a:r>
              <a:rPr sz="2200" spc="-55" dirty="0">
                <a:latin typeface="Constantia"/>
                <a:cs typeface="Constantia"/>
              </a:rPr>
              <a:t>c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dirty="0">
                <a:latin typeface="Constantia"/>
                <a:cs typeface="Constantia"/>
              </a:rPr>
              <a:t>	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dirty="0">
                <a:latin typeface="Constantia"/>
                <a:cs typeface="Constantia"/>
              </a:rPr>
              <a:t>	</a:t>
            </a:r>
            <a:r>
              <a:rPr sz="2200" spc="-25" dirty="0">
                <a:latin typeface="Constantia"/>
                <a:cs typeface="Constantia"/>
              </a:rPr>
              <a:t>b</a:t>
            </a:r>
            <a:r>
              <a:rPr sz="2200" spc="-10" dirty="0">
                <a:latin typeface="Constantia"/>
                <a:cs typeface="Constantia"/>
              </a:rPr>
              <a:t>y</a:t>
            </a:r>
            <a:r>
              <a:rPr sz="2200" spc="-35" dirty="0">
                <a:latin typeface="Constantia"/>
                <a:cs typeface="Constantia"/>
              </a:rPr>
              <a:t>t</a:t>
            </a:r>
            <a:r>
              <a:rPr sz="2200" spc="-5" dirty="0">
                <a:latin typeface="Constantia"/>
                <a:cs typeface="Constantia"/>
              </a:rPr>
              <a:t>es</a:t>
            </a:r>
            <a:r>
              <a:rPr sz="2200" dirty="0">
                <a:latin typeface="Constantia"/>
                <a:cs typeface="Constantia"/>
              </a:rPr>
              <a:t>	</a:t>
            </a:r>
            <a:r>
              <a:rPr sz="2200" spc="-20" dirty="0">
                <a:latin typeface="Constantia"/>
                <a:cs typeface="Constantia"/>
              </a:rPr>
              <a:t>a</a:t>
            </a:r>
            <a:r>
              <a:rPr sz="2200" spc="-10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d</a:t>
            </a:r>
            <a:r>
              <a:rPr sz="2200" dirty="0">
                <a:latin typeface="Constantia"/>
                <a:cs typeface="Constantia"/>
              </a:rPr>
              <a:t>	</a:t>
            </a:r>
            <a:r>
              <a:rPr sz="2200" spc="-5" dirty="0">
                <a:latin typeface="Constantia"/>
                <a:cs typeface="Constantia"/>
              </a:rPr>
              <a:t>s</a:t>
            </a:r>
            <a:r>
              <a:rPr sz="2200" spc="-15" dirty="0">
                <a:latin typeface="Constantia"/>
                <a:cs typeface="Constantia"/>
              </a:rPr>
              <a:t>e</a:t>
            </a:r>
            <a:r>
              <a:rPr sz="2200" spc="35" dirty="0">
                <a:latin typeface="Constantia"/>
                <a:cs typeface="Constantia"/>
              </a:rPr>
              <a:t>r</a:t>
            </a:r>
            <a:r>
              <a:rPr sz="2200" spc="-60" dirty="0">
                <a:latin typeface="Constantia"/>
                <a:cs typeface="Constantia"/>
              </a:rPr>
              <a:t>v</a:t>
            </a:r>
            <a:r>
              <a:rPr sz="2200" spc="-5" dirty="0">
                <a:latin typeface="Constantia"/>
                <a:cs typeface="Constantia"/>
              </a:rPr>
              <a:t>es</a:t>
            </a:r>
            <a:r>
              <a:rPr sz="2200" dirty="0">
                <a:latin typeface="Constantia"/>
                <a:cs typeface="Constantia"/>
              </a:rPr>
              <a:t>	</a:t>
            </a:r>
            <a:r>
              <a:rPr sz="2200" spc="-20" dirty="0">
                <a:latin typeface="Constantia"/>
                <a:cs typeface="Constantia"/>
              </a:rPr>
              <a:t>a</a:t>
            </a:r>
            <a:r>
              <a:rPr sz="2200" spc="-5" dirty="0">
                <a:latin typeface="Constantia"/>
                <a:cs typeface="Constantia"/>
              </a:rPr>
              <a:t>s</a:t>
            </a:r>
            <a:r>
              <a:rPr sz="2200" dirty="0">
                <a:latin typeface="Constantia"/>
                <a:cs typeface="Constantia"/>
              </a:rPr>
              <a:t>	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dirty="0">
                <a:latin typeface="Constantia"/>
                <a:cs typeface="Constantia"/>
              </a:rPr>
              <a:t>	</a:t>
            </a:r>
            <a:r>
              <a:rPr sz="2200" spc="-5" dirty="0">
                <a:latin typeface="Constantia"/>
                <a:cs typeface="Constantia"/>
              </a:rPr>
              <a:t>sou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60" dirty="0">
                <a:latin typeface="Constantia"/>
                <a:cs typeface="Constantia"/>
              </a:rPr>
              <a:t>c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dirty="0">
                <a:latin typeface="Constantia"/>
                <a:cs typeface="Constantia"/>
              </a:rPr>
              <a:t>	</a:t>
            </a:r>
            <a:r>
              <a:rPr sz="2200" spc="-5" dirty="0">
                <a:latin typeface="Constantia"/>
                <a:cs typeface="Constantia"/>
              </a:rPr>
              <a:t>or</a:t>
            </a:r>
            <a:endParaRPr sz="22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1340988"/>
            <a:ext cx="8080375" cy="249618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1305"/>
              </a:spcBef>
            </a:pPr>
            <a:r>
              <a:rPr sz="2200" spc="-10" dirty="0">
                <a:latin typeface="Constantia"/>
                <a:cs typeface="Constantia"/>
              </a:rPr>
              <a:t>d</a:t>
            </a:r>
            <a:r>
              <a:rPr sz="2200" dirty="0">
                <a:latin typeface="Constantia"/>
                <a:cs typeface="Constantia"/>
              </a:rPr>
              <a:t>e</a:t>
            </a:r>
            <a:r>
              <a:rPr sz="2200" spc="-5" dirty="0">
                <a:latin typeface="Constantia"/>
                <a:cs typeface="Constantia"/>
              </a:rPr>
              <a:t>sti</a:t>
            </a:r>
            <a:r>
              <a:rPr sz="2200" spc="5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at</a:t>
            </a:r>
            <a:r>
              <a:rPr sz="2200" spc="-10" dirty="0">
                <a:latin typeface="Constantia"/>
                <a:cs typeface="Constantia"/>
              </a:rPr>
              <a:t>io</a:t>
            </a:r>
            <a:r>
              <a:rPr sz="2200" spc="-5" dirty="0">
                <a:latin typeface="Constantia"/>
                <a:cs typeface="Constantia"/>
              </a:rPr>
              <a:t>n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f</a:t>
            </a:r>
            <a:r>
              <a:rPr sz="2200" spc="-5" dirty="0">
                <a:latin typeface="Constantia"/>
                <a:cs typeface="Constantia"/>
              </a:rPr>
              <a:t>or</a:t>
            </a:r>
            <a:r>
              <a:rPr sz="2200" spc="-1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I/O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dat</a:t>
            </a:r>
            <a:r>
              <a:rPr sz="2200" dirty="0">
                <a:latin typeface="Constantia"/>
                <a:cs typeface="Constantia"/>
              </a:rPr>
              <a:t>a</a:t>
            </a:r>
            <a:r>
              <a:rPr sz="2200" spc="-5" dirty="0">
                <a:latin typeface="Constantia"/>
                <a:cs typeface="Constantia"/>
              </a:rPr>
              <a:t>.</a:t>
            </a:r>
            <a:endParaRPr sz="22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1205"/>
              </a:spcBef>
              <a:buClr>
                <a:srgbClr val="0AD0D9"/>
              </a:buClr>
              <a:buSzPct val="93181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31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source</a:t>
            </a:r>
            <a:r>
              <a:rPr sz="2200" spc="30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stream</a:t>
            </a:r>
            <a:r>
              <a:rPr sz="2200" spc="32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that</a:t>
            </a:r>
            <a:r>
              <a:rPr sz="2200" spc="30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provides</a:t>
            </a:r>
            <a:r>
              <a:rPr sz="2200" spc="3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data</a:t>
            </a:r>
            <a:r>
              <a:rPr sz="2200" spc="320" dirty="0">
                <a:latin typeface="Constantia"/>
                <a:cs typeface="Constantia"/>
              </a:rPr>
              <a:t> </a:t>
            </a:r>
            <a:r>
              <a:rPr sz="2200" spc="-25" dirty="0">
                <a:latin typeface="Constantia"/>
                <a:cs typeface="Constantia"/>
              </a:rPr>
              <a:t>to</a:t>
            </a:r>
            <a:r>
              <a:rPr sz="2200" spc="32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32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program</a:t>
            </a:r>
            <a:r>
              <a:rPr sz="2200" spc="3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is</a:t>
            </a:r>
            <a:r>
              <a:rPr sz="2200" spc="31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called</a:t>
            </a:r>
            <a:endParaRPr sz="2200">
              <a:latin typeface="Constantia"/>
              <a:cs typeface="Constantia"/>
            </a:endParaRPr>
          </a:p>
          <a:p>
            <a:pPr marL="286385">
              <a:lnSpc>
                <a:spcPct val="100000"/>
              </a:lnSpc>
              <a:tabLst>
                <a:tab pos="1053465" algn="l"/>
              </a:tabLst>
            </a:pPr>
            <a:r>
              <a:rPr sz="2200" u="sng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	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stream</a:t>
            </a:r>
            <a:r>
              <a:rPr sz="2200" spc="39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</a:t>
            </a:r>
            <a:r>
              <a:rPr sz="2200" spc="42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37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destination</a:t>
            </a:r>
            <a:r>
              <a:rPr sz="2200" spc="39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stream</a:t>
            </a:r>
            <a:r>
              <a:rPr sz="2200" spc="39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that</a:t>
            </a:r>
            <a:r>
              <a:rPr sz="2200" spc="375" dirty="0">
                <a:latin typeface="Constantia"/>
                <a:cs typeface="Constantia"/>
              </a:rPr>
              <a:t> </a:t>
            </a:r>
            <a:r>
              <a:rPr sz="2200" spc="-25" dirty="0">
                <a:latin typeface="Constantia"/>
                <a:cs typeface="Constantia"/>
              </a:rPr>
              <a:t>receives</a:t>
            </a:r>
            <a:r>
              <a:rPr sz="2200" spc="38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output</a:t>
            </a:r>
            <a:endParaRPr sz="2200">
              <a:latin typeface="Constantia"/>
              <a:cs typeface="Constantia"/>
            </a:endParaRPr>
          </a:p>
          <a:p>
            <a:pPr marL="286385">
              <a:lnSpc>
                <a:spcPct val="100000"/>
              </a:lnSpc>
              <a:tabLst>
                <a:tab pos="4687570" algn="l"/>
              </a:tabLst>
            </a:pPr>
            <a:r>
              <a:rPr sz="2200" spc="-10" dirty="0">
                <a:latin typeface="Constantia"/>
                <a:cs typeface="Constantia"/>
              </a:rPr>
              <a:t>from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program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is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called</a:t>
            </a:r>
            <a:r>
              <a:rPr sz="2200" u="sng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	</a:t>
            </a:r>
            <a:r>
              <a:rPr sz="2200" spc="-10" dirty="0">
                <a:latin typeface="Constantia"/>
                <a:cs typeface="Constantia"/>
              </a:rPr>
              <a:t>stream.</a:t>
            </a:r>
            <a:endParaRPr sz="22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1200"/>
              </a:spcBef>
              <a:buClr>
                <a:srgbClr val="0AD0D9"/>
              </a:buClr>
              <a:buSzPct val="93181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254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istream</a:t>
            </a:r>
            <a:r>
              <a:rPr sz="2200" spc="27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and</a:t>
            </a:r>
            <a:r>
              <a:rPr sz="2200" spc="31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ostream</a:t>
            </a:r>
            <a:r>
              <a:rPr sz="2200" spc="27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classes</a:t>
            </a:r>
            <a:r>
              <a:rPr sz="2200" spc="26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define</a:t>
            </a:r>
            <a:r>
              <a:rPr sz="2200" spc="25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two</a:t>
            </a:r>
            <a:r>
              <a:rPr sz="2200" spc="23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member</a:t>
            </a:r>
            <a:r>
              <a:rPr sz="2200" spc="21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functions</a:t>
            </a:r>
            <a:endParaRPr sz="2200">
              <a:latin typeface="Constantia"/>
              <a:cs typeface="Constantia"/>
            </a:endParaRPr>
          </a:p>
          <a:p>
            <a:pPr marL="286385">
              <a:lnSpc>
                <a:spcPct val="100000"/>
              </a:lnSpc>
              <a:tabLst>
                <a:tab pos="1056005" algn="l"/>
                <a:tab pos="2408555" algn="l"/>
              </a:tabLst>
            </a:pPr>
            <a:r>
              <a:rPr sz="2200" u="sng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	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</a:t>
            </a:r>
            <a:r>
              <a:rPr sz="2200" u="sng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	</a:t>
            </a:r>
            <a:r>
              <a:rPr sz="2200" spc="-20" dirty="0">
                <a:latin typeface="Constantia"/>
                <a:cs typeface="Constantia"/>
              </a:rPr>
              <a:t>to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handle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single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character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I/O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operations.</a:t>
            </a:r>
            <a:endParaRPr sz="2200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3964000"/>
            <a:ext cx="807783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5454"/>
              <a:buFont typeface="Wingdings 2"/>
              <a:buChar char=""/>
              <a:tabLst>
                <a:tab pos="286385" algn="l"/>
                <a:tab pos="287020" algn="l"/>
                <a:tab pos="931544" algn="l"/>
                <a:tab pos="1423670" algn="l"/>
                <a:tab pos="2626360" algn="l"/>
                <a:tab pos="2997200" algn="l"/>
                <a:tab pos="4507230" algn="l"/>
                <a:tab pos="4928235" algn="l"/>
                <a:tab pos="5501005" algn="l"/>
                <a:tab pos="6266815" algn="l"/>
                <a:tab pos="7127875" algn="l"/>
                <a:tab pos="7767955" algn="l"/>
              </a:tabLst>
            </a:pPr>
            <a:r>
              <a:rPr sz="2200" spc="-10" dirty="0">
                <a:latin typeface="Constantia"/>
                <a:cs typeface="Constantia"/>
              </a:rPr>
              <a:t>Th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dirty="0">
                <a:latin typeface="Constantia"/>
                <a:cs typeface="Constantia"/>
              </a:rPr>
              <a:t>	</a:t>
            </a:r>
            <a:r>
              <a:rPr sz="2200" spc="-10" dirty="0">
                <a:latin typeface="Constantia"/>
                <a:cs typeface="Constantia"/>
              </a:rPr>
              <a:t>&gt;</a:t>
            </a:r>
            <a:r>
              <a:rPr sz="2200" spc="-5" dirty="0">
                <a:latin typeface="Constantia"/>
                <a:cs typeface="Constantia"/>
              </a:rPr>
              <a:t>&gt;</a:t>
            </a:r>
            <a:r>
              <a:rPr sz="2200" dirty="0">
                <a:latin typeface="Constantia"/>
                <a:cs typeface="Constantia"/>
              </a:rPr>
              <a:t>	</a:t>
            </a:r>
            <a:r>
              <a:rPr sz="2200" spc="-5" dirty="0">
                <a:latin typeface="Constantia"/>
                <a:cs typeface="Constantia"/>
              </a:rPr>
              <a:t>o</a:t>
            </a:r>
            <a:r>
              <a:rPr sz="2200" spc="-15" dirty="0">
                <a:latin typeface="Constantia"/>
                <a:cs typeface="Constantia"/>
              </a:rPr>
              <a:t>p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40" dirty="0">
                <a:latin typeface="Constantia"/>
                <a:cs typeface="Constantia"/>
              </a:rPr>
              <a:t>t</a:t>
            </a:r>
            <a:r>
              <a:rPr sz="2200" spc="-20" dirty="0">
                <a:latin typeface="Constantia"/>
                <a:cs typeface="Constantia"/>
              </a:rPr>
              <a:t>o</a:t>
            </a:r>
            <a:r>
              <a:rPr sz="2200" spc="-5" dirty="0">
                <a:latin typeface="Constantia"/>
                <a:cs typeface="Constantia"/>
              </a:rPr>
              <a:t>r</a:t>
            </a:r>
            <a:r>
              <a:rPr sz="2200" dirty="0">
                <a:latin typeface="Constantia"/>
                <a:cs typeface="Constantia"/>
              </a:rPr>
              <a:t>	</a:t>
            </a:r>
            <a:r>
              <a:rPr sz="2200" spc="-5" dirty="0">
                <a:latin typeface="Constantia"/>
                <a:cs typeface="Constantia"/>
              </a:rPr>
              <a:t>is</a:t>
            </a:r>
            <a:r>
              <a:rPr sz="2200" dirty="0">
                <a:latin typeface="Constantia"/>
                <a:cs typeface="Constantia"/>
              </a:rPr>
              <a:t>	</a:t>
            </a:r>
            <a:r>
              <a:rPr sz="2200" spc="-45" dirty="0">
                <a:latin typeface="Constantia"/>
                <a:cs typeface="Constantia"/>
              </a:rPr>
              <a:t>o</a:t>
            </a:r>
            <a:r>
              <a:rPr sz="2200" spc="-60" dirty="0">
                <a:latin typeface="Constantia"/>
                <a:cs typeface="Constantia"/>
              </a:rPr>
              <a:t>v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-30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l</a:t>
            </a:r>
            <a:r>
              <a:rPr sz="2200" spc="-15" dirty="0">
                <a:latin typeface="Constantia"/>
                <a:cs typeface="Constantia"/>
              </a:rPr>
              <a:t>o</a:t>
            </a:r>
            <a:r>
              <a:rPr sz="2200" spc="-5" dirty="0">
                <a:latin typeface="Constantia"/>
                <a:cs typeface="Constantia"/>
              </a:rPr>
              <a:t>aded</a:t>
            </a:r>
            <a:r>
              <a:rPr sz="2200" dirty="0">
                <a:latin typeface="Constantia"/>
                <a:cs typeface="Constantia"/>
              </a:rPr>
              <a:t>	</a:t>
            </a:r>
            <a:r>
              <a:rPr sz="2200" spc="-5" dirty="0">
                <a:latin typeface="Constantia"/>
                <a:cs typeface="Constantia"/>
              </a:rPr>
              <a:t>in</a:t>
            </a:r>
            <a:r>
              <a:rPr sz="2200" dirty="0">
                <a:latin typeface="Constantia"/>
                <a:cs typeface="Constantia"/>
              </a:rPr>
              <a:t>	</a:t>
            </a:r>
            <a:r>
              <a:rPr sz="2200" spc="-10" dirty="0">
                <a:latin typeface="Constantia"/>
                <a:cs typeface="Constantia"/>
              </a:rPr>
              <a:t>th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dirty="0">
                <a:latin typeface="Constantia"/>
                <a:cs typeface="Constantia"/>
              </a:rPr>
              <a:t>	</a:t>
            </a:r>
            <a:r>
              <a:rPr sz="2200" u="sng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	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18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</a:t>
            </a:r>
            <a:r>
              <a:rPr sz="2200" spc="-20" dirty="0">
                <a:latin typeface="Constantia"/>
                <a:cs typeface="Constantia"/>
              </a:rPr>
              <a:t>l</a:t>
            </a:r>
            <a:r>
              <a:rPr sz="2200" spc="-5" dirty="0">
                <a:latin typeface="Constantia"/>
                <a:cs typeface="Constantia"/>
              </a:rPr>
              <a:t>ass</a:t>
            </a:r>
            <a:r>
              <a:rPr sz="2200" dirty="0">
                <a:latin typeface="Constantia"/>
                <a:cs typeface="Constantia"/>
              </a:rPr>
              <a:t>	</a:t>
            </a:r>
            <a:r>
              <a:rPr sz="2200" spc="-5" dirty="0">
                <a:latin typeface="Constantia"/>
                <a:cs typeface="Constantia"/>
              </a:rPr>
              <a:t>and</a:t>
            </a:r>
            <a:r>
              <a:rPr sz="2200" dirty="0">
                <a:latin typeface="Constantia"/>
                <a:cs typeface="Constantia"/>
              </a:rPr>
              <a:t>	</a:t>
            </a:r>
            <a:r>
              <a:rPr sz="2200" spc="-5" dirty="0">
                <a:latin typeface="Constantia"/>
                <a:cs typeface="Constantia"/>
              </a:rPr>
              <a:t>an</a:t>
            </a:r>
            <a:endParaRPr sz="2200">
              <a:latin typeface="Constantia"/>
              <a:cs typeface="Constant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4146956"/>
            <a:ext cx="8079105" cy="21596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1300"/>
              </a:spcBef>
              <a:tabLst>
                <a:tab pos="6059170" algn="l"/>
              </a:tabLst>
            </a:pPr>
            <a:r>
              <a:rPr sz="2200" spc="-10" dirty="0">
                <a:latin typeface="Constantia"/>
                <a:cs typeface="Constantia"/>
              </a:rPr>
              <a:t>extraction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operator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&lt;&lt;</a:t>
            </a:r>
            <a:r>
              <a:rPr sz="2200" spc="1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is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overloaded</a:t>
            </a:r>
            <a:r>
              <a:rPr sz="2200" spc="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in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u="sng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	</a:t>
            </a:r>
            <a:r>
              <a:rPr sz="2200" spc="-15" dirty="0">
                <a:latin typeface="Constantia"/>
                <a:cs typeface="Constantia"/>
              </a:rPr>
              <a:t>class.</a:t>
            </a:r>
            <a:endParaRPr sz="22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1200"/>
              </a:spcBef>
              <a:buClr>
                <a:srgbClr val="0AD0D9"/>
              </a:buClr>
              <a:buSzPct val="93181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functions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width(),</a:t>
            </a:r>
            <a:r>
              <a:rPr sz="2200" spc="-5" dirty="0">
                <a:latin typeface="Constantia"/>
                <a:cs typeface="Constantia"/>
              </a:rPr>
              <a:t> precision(),</a:t>
            </a:r>
            <a:r>
              <a:rPr sz="2200" dirty="0">
                <a:latin typeface="Constantia"/>
                <a:cs typeface="Constantia"/>
              </a:rPr>
              <a:t> fill(),</a:t>
            </a:r>
            <a:r>
              <a:rPr sz="2200" spc="1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setf()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for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formatting the</a:t>
            </a:r>
            <a:endParaRPr sz="2200">
              <a:latin typeface="Constantia"/>
              <a:cs typeface="Constantia"/>
            </a:endParaRPr>
          </a:p>
          <a:p>
            <a:pPr marL="286385">
              <a:lnSpc>
                <a:spcPct val="100000"/>
              </a:lnSpc>
              <a:tabLst>
                <a:tab pos="3481704" algn="l"/>
              </a:tabLst>
            </a:pPr>
            <a:r>
              <a:rPr sz="2200" spc="-5" dirty="0">
                <a:latin typeface="Constantia"/>
                <a:cs typeface="Constantia"/>
              </a:rPr>
              <a:t>output</a:t>
            </a:r>
            <a:r>
              <a:rPr sz="2200" spc="-12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are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present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in</a:t>
            </a:r>
            <a:r>
              <a:rPr sz="2200" u="sng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	</a:t>
            </a:r>
            <a:r>
              <a:rPr sz="2200" spc="-15" dirty="0">
                <a:latin typeface="Constantia"/>
                <a:cs typeface="Constantia"/>
              </a:rPr>
              <a:t>class.</a:t>
            </a:r>
            <a:endParaRPr sz="2200">
              <a:latin typeface="Constantia"/>
              <a:cs typeface="Constantia"/>
            </a:endParaRPr>
          </a:p>
          <a:p>
            <a:pPr marL="286385" marR="5715" indent="-274320">
              <a:lnSpc>
                <a:spcPct val="100000"/>
              </a:lnSpc>
              <a:spcBef>
                <a:spcPts val="1200"/>
              </a:spcBef>
              <a:buFont typeface="Wingdings 2"/>
              <a:buChar char=""/>
              <a:tabLst>
                <a:tab pos="286385" algn="l"/>
                <a:tab pos="287020" algn="l"/>
                <a:tab pos="1049655" algn="l"/>
                <a:tab pos="3345815" algn="l"/>
              </a:tabLst>
            </a:pPr>
            <a:r>
              <a:rPr sz="2050" u="sng" spc="5" dirty="0">
                <a:solidFill>
                  <a:srgbClr val="0AD0D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50" spc="-15" dirty="0">
                <a:solidFill>
                  <a:srgbClr val="0AD0D9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provides</a:t>
            </a:r>
            <a:r>
              <a:rPr sz="2200" spc="409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4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set</a:t>
            </a:r>
            <a:r>
              <a:rPr sz="2200" spc="4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	</a:t>
            </a:r>
            <a:r>
              <a:rPr sz="2200" spc="-10" dirty="0">
                <a:latin typeface="Constantia"/>
                <a:cs typeface="Constantia"/>
              </a:rPr>
              <a:t>manipulators</a:t>
            </a:r>
            <a:r>
              <a:rPr sz="2200" spc="37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functions</a:t>
            </a:r>
            <a:r>
              <a:rPr sz="2200" spc="38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to</a:t>
            </a:r>
            <a:r>
              <a:rPr sz="2200" spc="37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manipulate </a:t>
            </a:r>
            <a:r>
              <a:rPr sz="2200" spc="-5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output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formats.</a:t>
            </a:r>
            <a:endParaRPr sz="2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2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2280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Short</a:t>
            </a:r>
            <a:r>
              <a:rPr sz="5000" spc="-60" dirty="0"/>
              <a:t> </a:t>
            </a:r>
            <a:r>
              <a:rPr sz="5000" spc="-15" dirty="0"/>
              <a:t>Answer</a:t>
            </a:r>
            <a:r>
              <a:rPr sz="5000" spc="-55" dirty="0"/>
              <a:t> </a:t>
            </a:r>
            <a:r>
              <a:rPr sz="5000" spc="-5" dirty="0"/>
              <a:t>Questions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887934"/>
            <a:ext cx="8079105" cy="4182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12065" indent="-274320">
              <a:lnSpc>
                <a:spcPct val="15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Discuss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2600" spc="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various</a:t>
            </a:r>
            <a:r>
              <a:rPr sz="2600" spc="1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forms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of</a:t>
            </a:r>
            <a:r>
              <a:rPr sz="2600" spc="13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20" dirty="0">
                <a:solidFill>
                  <a:srgbClr val="FF0000"/>
                </a:solidFill>
                <a:latin typeface="Constantia"/>
                <a:cs typeface="Constantia"/>
              </a:rPr>
              <a:t>get()</a:t>
            </a:r>
            <a:r>
              <a:rPr sz="2600" spc="7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functions</a:t>
            </a:r>
            <a:r>
              <a:rPr sz="2600" spc="1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supported </a:t>
            </a:r>
            <a:r>
              <a:rPr sz="2600" spc="-64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25" dirty="0">
                <a:solidFill>
                  <a:srgbClr val="FF0000"/>
                </a:solidFill>
                <a:latin typeface="Constantia"/>
                <a:cs typeface="Constantia"/>
              </a:rPr>
              <a:t>b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y</a:t>
            </a:r>
            <a:r>
              <a:rPr sz="2600" spc="-10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th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600" spc="-7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2600" spc="-15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put</a:t>
            </a:r>
            <a:r>
              <a:rPr sz="2600" spc="-14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2600" spc="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600" spc="-40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ea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m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.</a:t>
            </a:r>
            <a:r>
              <a:rPr sz="2600" spc="-2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5" dirty="0">
                <a:solidFill>
                  <a:srgbClr val="FF0000"/>
                </a:solidFill>
                <a:latin typeface="Constantia"/>
                <a:cs typeface="Constantia"/>
              </a:rPr>
              <a:t>Ho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w</a:t>
            </a:r>
            <a:r>
              <a:rPr sz="2600" spc="-13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600" spc="-45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600" spc="-9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y</a:t>
            </a:r>
            <a:r>
              <a:rPr sz="2600" spc="-114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used?</a:t>
            </a:r>
            <a:endParaRPr sz="2600">
              <a:latin typeface="Constantia"/>
              <a:cs typeface="Constantia"/>
            </a:endParaRPr>
          </a:p>
          <a:p>
            <a:pPr marL="652780" marR="11430" lvl="1" indent="-247015">
              <a:lnSpc>
                <a:spcPct val="150000"/>
              </a:lnSpc>
              <a:spcBef>
                <a:spcPts val="62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10" dirty="0">
                <a:latin typeface="Constantia"/>
                <a:cs typeface="Constantia"/>
              </a:rPr>
              <a:t>There</a:t>
            </a:r>
            <a:r>
              <a:rPr sz="2400" spc="8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8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two</a:t>
            </a:r>
            <a:r>
              <a:rPr sz="2400" spc="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types</a:t>
            </a:r>
            <a:r>
              <a:rPr sz="2400" spc="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spc="2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get()</a:t>
            </a:r>
            <a:r>
              <a:rPr sz="2400" spc="1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functions</a:t>
            </a:r>
            <a:r>
              <a:rPr sz="2400" spc="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:</a:t>
            </a:r>
            <a:r>
              <a:rPr sz="2400" spc="15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get</a:t>
            </a:r>
            <a:r>
              <a:rPr sz="2400" spc="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(char</a:t>
            </a:r>
            <a:r>
              <a:rPr sz="2400" spc="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*)</a:t>
            </a:r>
            <a:r>
              <a:rPr sz="2400" spc="1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get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(void).</a:t>
            </a:r>
            <a:endParaRPr sz="2400">
              <a:latin typeface="Constantia"/>
              <a:cs typeface="Constantia"/>
            </a:endParaRPr>
          </a:p>
          <a:p>
            <a:pPr marL="652780" marR="5080" lvl="1" indent="-247015">
              <a:lnSpc>
                <a:spcPct val="15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  <a:tab pos="1983105" algn="l"/>
                <a:tab pos="2381250" algn="l"/>
                <a:tab pos="3477260" algn="l"/>
                <a:tab pos="4552950" algn="l"/>
                <a:tab pos="5123180" algn="l"/>
                <a:tab pos="5977255" algn="l"/>
                <a:tab pos="7339330" algn="l"/>
                <a:tab pos="7746365" algn="l"/>
              </a:tabLst>
            </a:pPr>
            <a:r>
              <a:rPr sz="2400" b="1" spc="-65" dirty="0">
                <a:solidFill>
                  <a:srgbClr val="FF0000"/>
                </a:solidFill>
                <a:latin typeface="Constantia"/>
                <a:cs typeface="Constantia"/>
              </a:rPr>
              <a:t>g</a:t>
            </a:r>
            <a:r>
              <a:rPr sz="2400" b="1" dirty="0">
                <a:solidFill>
                  <a:srgbClr val="FF0000"/>
                </a:solidFill>
                <a:latin typeface="Constantia"/>
                <a:cs typeface="Constantia"/>
              </a:rPr>
              <a:t>et(char	</a:t>
            </a:r>
            <a:r>
              <a:rPr sz="2400" b="1" spc="10" dirty="0">
                <a:solidFill>
                  <a:srgbClr val="FF0000"/>
                </a:solidFill>
                <a:latin typeface="Constantia"/>
                <a:cs typeface="Constantia"/>
              </a:rPr>
              <a:t>*</a:t>
            </a:r>
            <a:r>
              <a:rPr sz="2400" b="1" dirty="0">
                <a:solidFill>
                  <a:srgbClr val="FF0000"/>
                </a:solidFill>
                <a:latin typeface="Constantia"/>
                <a:cs typeface="Constantia"/>
              </a:rPr>
              <a:t>)	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ersion	</a:t>
            </a:r>
            <a:r>
              <a:rPr sz="2400" spc="5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ssi</a:t>
            </a:r>
            <a:r>
              <a:rPr sz="2400" spc="5" dirty="0">
                <a:latin typeface="Constantia"/>
                <a:cs typeface="Constantia"/>
              </a:rPr>
              <a:t>g</a:t>
            </a:r>
            <a:r>
              <a:rPr sz="2400" spc="-5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s	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	</a:t>
            </a:r>
            <a:r>
              <a:rPr sz="2400" spc="-5" dirty="0">
                <a:latin typeface="Constantia"/>
                <a:cs typeface="Constantia"/>
              </a:rPr>
              <a:t>inpu</a:t>
            </a:r>
            <a:r>
              <a:rPr sz="2400" dirty="0">
                <a:latin typeface="Constantia"/>
                <a:cs typeface="Constantia"/>
              </a:rPr>
              <a:t>t	</a:t>
            </a:r>
            <a:r>
              <a:rPr sz="2400" spc="-5" dirty="0">
                <a:latin typeface="Constantia"/>
                <a:cs typeface="Constantia"/>
              </a:rPr>
              <a:t>cha</a:t>
            </a:r>
            <a:r>
              <a:rPr sz="2400" spc="-5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ac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er	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	its  </a:t>
            </a:r>
            <a:r>
              <a:rPr sz="2400" spc="-5" dirty="0">
                <a:latin typeface="Constantia"/>
                <a:cs typeface="Constantia"/>
              </a:rPr>
              <a:t>argument.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202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15" dirty="0">
                <a:solidFill>
                  <a:srgbClr val="FF0000"/>
                </a:solidFill>
                <a:latin typeface="Constantia"/>
                <a:cs typeface="Constantia"/>
              </a:rPr>
              <a:t>get(void) </a:t>
            </a:r>
            <a:r>
              <a:rPr sz="2400" spc="-10" dirty="0">
                <a:latin typeface="Constantia"/>
                <a:cs typeface="Constantia"/>
              </a:rPr>
              <a:t>version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returns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input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character.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2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2280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Short</a:t>
            </a:r>
            <a:r>
              <a:rPr sz="5000" spc="-60" dirty="0"/>
              <a:t> </a:t>
            </a:r>
            <a:r>
              <a:rPr sz="5000" spc="-15" dirty="0"/>
              <a:t>Answer</a:t>
            </a:r>
            <a:r>
              <a:rPr sz="5000" spc="-55" dirty="0"/>
              <a:t> </a:t>
            </a:r>
            <a:r>
              <a:rPr sz="5000" spc="-5" dirty="0"/>
              <a:t>Questions</a:t>
            </a:r>
            <a:endParaRPr sz="5000"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7292" rIns="0" bIns="0" rtlCol="0">
            <a:spAutoFit/>
          </a:bodyPr>
          <a:lstStyle/>
          <a:p>
            <a:pPr marL="29591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95910" algn="l"/>
              </a:tabLst>
            </a:pPr>
            <a:r>
              <a:rPr spc="-35" dirty="0"/>
              <a:t>How</a:t>
            </a:r>
            <a:r>
              <a:rPr spc="-110" dirty="0"/>
              <a:t> </a:t>
            </a:r>
            <a:r>
              <a:rPr spc="-5" dirty="0"/>
              <a:t>do</a:t>
            </a:r>
            <a:r>
              <a:rPr spc="-85" dirty="0"/>
              <a:t> </a:t>
            </a:r>
            <a:r>
              <a:rPr spc="-5" dirty="0"/>
              <a:t>the</a:t>
            </a:r>
            <a:r>
              <a:rPr spc="-75" dirty="0"/>
              <a:t> </a:t>
            </a:r>
            <a:r>
              <a:rPr spc="-10" dirty="0"/>
              <a:t>following</a:t>
            </a:r>
            <a:r>
              <a:rPr spc="-20" dirty="0"/>
              <a:t> </a:t>
            </a:r>
            <a:r>
              <a:rPr spc="-25" dirty="0"/>
              <a:t>two</a:t>
            </a:r>
            <a:r>
              <a:rPr spc="-95" dirty="0"/>
              <a:t> </a:t>
            </a:r>
            <a:r>
              <a:rPr spc="-5" dirty="0"/>
              <a:t>statements</a:t>
            </a:r>
            <a:r>
              <a:rPr spc="-114" dirty="0"/>
              <a:t> </a:t>
            </a:r>
            <a:r>
              <a:rPr spc="-5" dirty="0"/>
              <a:t>differ</a:t>
            </a:r>
            <a:r>
              <a:rPr spc="-100" dirty="0"/>
              <a:t> </a:t>
            </a:r>
            <a:r>
              <a:rPr dirty="0"/>
              <a:t>in</a:t>
            </a:r>
            <a:r>
              <a:rPr spc="-110" dirty="0"/>
              <a:t> </a:t>
            </a:r>
            <a:r>
              <a:rPr spc="-5" dirty="0"/>
              <a:t>operation?</a:t>
            </a:r>
          </a:p>
          <a:p>
            <a:pPr marL="935990">
              <a:lnSpc>
                <a:spcPct val="100000"/>
              </a:lnSpc>
              <a:spcBef>
                <a:spcPts val="2014"/>
              </a:spcBef>
            </a:pPr>
            <a:r>
              <a:rPr spc="-5" dirty="0"/>
              <a:t>cin</a:t>
            </a:r>
            <a:r>
              <a:rPr spc="-60" dirty="0"/>
              <a:t> </a:t>
            </a:r>
            <a:r>
              <a:rPr spc="-5" dirty="0"/>
              <a:t>&gt;&gt;</a:t>
            </a:r>
            <a:r>
              <a:rPr spc="-85" dirty="0"/>
              <a:t> </a:t>
            </a:r>
            <a:r>
              <a:rPr spc="-5" dirty="0"/>
              <a:t>c;</a:t>
            </a:r>
          </a:p>
          <a:p>
            <a:pPr marL="935990">
              <a:lnSpc>
                <a:spcPct val="100000"/>
              </a:lnSpc>
              <a:spcBef>
                <a:spcPts val="2014"/>
              </a:spcBef>
            </a:pPr>
            <a:r>
              <a:rPr spc="-10" dirty="0"/>
              <a:t>cin.get(c);</a:t>
            </a:r>
          </a:p>
          <a:p>
            <a:pPr marL="661670" lvl="1" indent="-247650">
              <a:lnSpc>
                <a:spcPct val="100000"/>
              </a:lnSpc>
              <a:spcBef>
                <a:spcPts val="1905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62305" algn="l"/>
              </a:tabLst>
            </a:pP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first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statement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using</a:t>
            </a:r>
            <a:r>
              <a:rPr sz="2200" spc="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3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overloaded</a:t>
            </a:r>
            <a:r>
              <a:rPr sz="2200" spc="1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&gt;&gt;</a:t>
            </a:r>
            <a:r>
              <a:rPr sz="2200" spc="1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operator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will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skip</a:t>
            </a:r>
            <a:endParaRPr sz="2200">
              <a:latin typeface="Constantia"/>
              <a:cs typeface="Constantia"/>
            </a:endParaRPr>
          </a:p>
          <a:p>
            <a:pPr marL="661670">
              <a:lnSpc>
                <a:spcPct val="100000"/>
              </a:lnSpc>
              <a:spcBef>
                <a:spcPts val="1325"/>
              </a:spcBef>
            </a:pPr>
            <a:r>
              <a:rPr sz="2200" spc="-10" dirty="0">
                <a:solidFill>
                  <a:srgbClr val="000000"/>
                </a:solidFill>
              </a:rPr>
              <a:t>the</a:t>
            </a:r>
            <a:r>
              <a:rPr sz="2200" spc="-114" dirty="0">
                <a:solidFill>
                  <a:srgbClr val="000000"/>
                </a:solidFill>
              </a:rPr>
              <a:t> </a:t>
            </a:r>
            <a:r>
              <a:rPr sz="2200" spc="-15" dirty="0">
                <a:solidFill>
                  <a:srgbClr val="000000"/>
                </a:solidFill>
              </a:rPr>
              <a:t>white</a:t>
            </a:r>
            <a:r>
              <a:rPr sz="2200" spc="-90" dirty="0">
                <a:solidFill>
                  <a:srgbClr val="000000"/>
                </a:solidFill>
              </a:rPr>
              <a:t> </a:t>
            </a:r>
            <a:r>
              <a:rPr sz="2200" spc="-15" dirty="0">
                <a:solidFill>
                  <a:srgbClr val="000000"/>
                </a:solidFill>
              </a:rPr>
              <a:t>spaces</a:t>
            </a:r>
            <a:r>
              <a:rPr sz="2200" spc="-90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and </a:t>
            </a:r>
            <a:r>
              <a:rPr sz="2200" spc="-10" dirty="0">
                <a:solidFill>
                  <a:srgbClr val="000000"/>
                </a:solidFill>
              </a:rPr>
              <a:t>newline</a:t>
            </a:r>
            <a:r>
              <a:rPr sz="2200" spc="-120" dirty="0">
                <a:solidFill>
                  <a:srgbClr val="000000"/>
                </a:solidFill>
              </a:rPr>
              <a:t> </a:t>
            </a:r>
            <a:r>
              <a:rPr sz="2200" spc="-35" dirty="0">
                <a:solidFill>
                  <a:srgbClr val="000000"/>
                </a:solidFill>
              </a:rPr>
              <a:t>character.</a:t>
            </a:r>
            <a:endParaRPr sz="2200"/>
          </a:p>
          <a:p>
            <a:pPr marL="661670" marR="6985" lvl="1" indent="-247015">
              <a:lnSpc>
                <a:spcPct val="150100"/>
              </a:lnSpc>
              <a:spcBef>
                <a:spcPts val="525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62305" algn="l"/>
                <a:tab pos="1259205" algn="l"/>
                <a:tab pos="2236470" algn="l"/>
                <a:tab pos="3572510" algn="l"/>
                <a:tab pos="4149090" algn="l"/>
                <a:tab pos="4883785" algn="l"/>
                <a:tab pos="5147310" algn="l"/>
                <a:tab pos="6397625" algn="l"/>
                <a:tab pos="7680959" algn="l"/>
              </a:tabLst>
            </a:pPr>
            <a:r>
              <a:rPr sz="2200" spc="-10" dirty="0">
                <a:latin typeface="Constantia"/>
                <a:cs typeface="Constantia"/>
              </a:rPr>
              <a:t>Th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dirty="0">
                <a:latin typeface="Constantia"/>
                <a:cs typeface="Constantia"/>
              </a:rPr>
              <a:t>	</a:t>
            </a:r>
            <a:r>
              <a:rPr sz="2200" spc="-5" dirty="0">
                <a:latin typeface="Constantia"/>
                <a:cs typeface="Constantia"/>
              </a:rPr>
              <a:t>se</a:t>
            </a:r>
            <a:r>
              <a:rPr sz="2200" spc="-55" dirty="0">
                <a:latin typeface="Constantia"/>
                <a:cs typeface="Constantia"/>
              </a:rPr>
              <a:t>c</a:t>
            </a:r>
            <a:r>
              <a:rPr sz="2200" spc="-5" dirty="0">
                <a:latin typeface="Constantia"/>
                <a:cs typeface="Constantia"/>
              </a:rPr>
              <a:t>ond</a:t>
            </a:r>
            <a:r>
              <a:rPr sz="2200" dirty="0">
                <a:latin typeface="Constantia"/>
                <a:cs typeface="Constantia"/>
              </a:rPr>
              <a:t>	</a:t>
            </a:r>
            <a:r>
              <a:rPr sz="2200" spc="-5" dirty="0">
                <a:latin typeface="Constantia"/>
                <a:cs typeface="Constantia"/>
              </a:rPr>
              <a:t>sta</a:t>
            </a:r>
            <a:r>
              <a:rPr sz="2200" spc="-45" dirty="0">
                <a:latin typeface="Constantia"/>
                <a:cs typeface="Constantia"/>
              </a:rPr>
              <a:t>t</a:t>
            </a:r>
            <a:r>
              <a:rPr sz="2200" spc="-15" dirty="0">
                <a:latin typeface="Constantia"/>
                <a:cs typeface="Constantia"/>
              </a:rPr>
              <a:t>e</a:t>
            </a:r>
            <a:r>
              <a:rPr sz="2200" spc="-10" dirty="0">
                <a:latin typeface="Constantia"/>
                <a:cs typeface="Constantia"/>
              </a:rPr>
              <a:t>me</a:t>
            </a:r>
            <a:r>
              <a:rPr sz="2200" spc="-15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t</a:t>
            </a:r>
            <a:r>
              <a:rPr sz="2200" dirty="0">
                <a:latin typeface="Constantia"/>
                <a:cs typeface="Constantia"/>
              </a:rPr>
              <a:t>	</a:t>
            </a:r>
            <a:r>
              <a:rPr sz="2200" spc="-5" dirty="0">
                <a:latin typeface="Constantia"/>
                <a:cs typeface="Constantia"/>
              </a:rPr>
              <a:t>will</a:t>
            </a:r>
            <a:r>
              <a:rPr sz="2200" dirty="0">
                <a:latin typeface="Constantia"/>
                <a:cs typeface="Constantia"/>
              </a:rPr>
              <a:t>	</a:t>
            </a:r>
            <a:r>
              <a:rPr sz="2200" spc="-15" dirty="0">
                <a:latin typeface="Constantia"/>
                <a:cs typeface="Constantia"/>
              </a:rPr>
              <a:t>f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-35" dirty="0">
                <a:latin typeface="Constantia"/>
                <a:cs typeface="Constantia"/>
              </a:rPr>
              <a:t>t</a:t>
            </a:r>
            <a:r>
              <a:rPr sz="2200" spc="-10" dirty="0">
                <a:latin typeface="Constantia"/>
                <a:cs typeface="Constantia"/>
              </a:rPr>
              <a:t>c</a:t>
            </a:r>
            <a:r>
              <a:rPr sz="2200" spc="-5" dirty="0">
                <a:latin typeface="Constantia"/>
                <a:cs typeface="Constantia"/>
              </a:rPr>
              <a:t>h</a:t>
            </a:r>
            <a:r>
              <a:rPr sz="2200" dirty="0">
                <a:latin typeface="Constantia"/>
                <a:cs typeface="Constantia"/>
              </a:rPr>
              <a:t>	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dirty="0">
                <a:latin typeface="Constantia"/>
                <a:cs typeface="Constantia"/>
              </a:rPr>
              <a:t>	</a:t>
            </a:r>
            <a:r>
              <a:rPr sz="2200" spc="-10" dirty="0">
                <a:latin typeface="Constantia"/>
                <a:cs typeface="Constantia"/>
              </a:rPr>
              <a:t>cha</a:t>
            </a:r>
            <a:r>
              <a:rPr sz="2200" spc="-50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ac</a:t>
            </a:r>
            <a:r>
              <a:rPr sz="2200" spc="-40" dirty="0">
                <a:latin typeface="Constantia"/>
                <a:cs typeface="Constantia"/>
              </a:rPr>
              <a:t>t</a:t>
            </a:r>
            <a:r>
              <a:rPr sz="2200" spc="-15" dirty="0">
                <a:latin typeface="Constantia"/>
                <a:cs typeface="Constantia"/>
              </a:rPr>
              <a:t>e</a:t>
            </a:r>
            <a:r>
              <a:rPr sz="2200" spc="-5" dirty="0">
                <a:latin typeface="Constantia"/>
                <a:cs typeface="Constantia"/>
              </a:rPr>
              <a:t>r</a:t>
            </a:r>
            <a:r>
              <a:rPr sz="2200" dirty="0">
                <a:latin typeface="Constantia"/>
                <a:cs typeface="Constantia"/>
              </a:rPr>
              <a:t>	</a:t>
            </a:r>
            <a:r>
              <a:rPr sz="2200" spc="-15" dirty="0">
                <a:latin typeface="Constantia"/>
                <a:cs typeface="Constantia"/>
              </a:rPr>
              <a:t>i</a:t>
            </a:r>
            <a:r>
              <a:rPr sz="2200" spc="-10" dirty="0">
                <a:latin typeface="Constantia"/>
                <a:cs typeface="Constantia"/>
              </a:rPr>
              <a:t>ncludin</a:t>
            </a:r>
            <a:r>
              <a:rPr sz="2200" spc="-5" dirty="0">
                <a:latin typeface="Constantia"/>
                <a:cs typeface="Constantia"/>
              </a:rPr>
              <a:t>g</a:t>
            </a:r>
            <a:r>
              <a:rPr sz="2200" dirty="0">
                <a:latin typeface="Constantia"/>
                <a:cs typeface="Constantia"/>
              </a:rPr>
              <a:t>	</a:t>
            </a:r>
            <a:r>
              <a:rPr sz="2200" spc="-10" dirty="0">
                <a:latin typeface="Constantia"/>
                <a:cs typeface="Constantia"/>
              </a:rPr>
              <a:t>the  blank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space,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tab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</a:t>
            </a:r>
            <a:r>
              <a:rPr sz="2200" spc="-10" dirty="0">
                <a:latin typeface="Constantia"/>
                <a:cs typeface="Constantia"/>
              </a:rPr>
              <a:t> newline</a:t>
            </a:r>
            <a:r>
              <a:rPr sz="2200" spc="-125" dirty="0">
                <a:latin typeface="Constantia"/>
                <a:cs typeface="Constantia"/>
              </a:rPr>
              <a:t> </a:t>
            </a:r>
            <a:r>
              <a:rPr sz="2200" spc="-35" dirty="0">
                <a:latin typeface="Constantia"/>
                <a:cs typeface="Constantia"/>
              </a:rPr>
              <a:t>character.</a:t>
            </a:r>
            <a:endParaRPr sz="2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2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2280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Short</a:t>
            </a:r>
            <a:r>
              <a:rPr sz="5000" spc="-60" dirty="0"/>
              <a:t> </a:t>
            </a:r>
            <a:r>
              <a:rPr sz="5000" spc="-15" dirty="0"/>
              <a:t>Answer</a:t>
            </a:r>
            <a:r>
              <a:rPr sz="5000" spc="-55" dirty="0"/>
              <a:t> </a:t>
            </a:r>
            <a:r>
              <a:rPr sz="5000" spc="-5" dirty="0"/>
              <a:t>Questions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2048383"/>
            <a:ext cx="8074025" cy="4116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What</a:t>
            </a:r>
            <a:r>
              <a:rPr sz="2400" spc="-13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does</a:t>
            </a:r>
            <a:r>
              <a:rPr sz="2400" spc="-7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2400" spc="-9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following</a:t>
            </a:r>
            <a:r>
              <a:rPr sz="2400" spc="-5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statement</a:t>
            </a:r>
            <a:r>
              <a:rPr sz="2400" spc="-12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do?</a:t>
            </a:r>
            <a:endParaRPr sz="2400">
              <a:latin typeface="Constantia"/>
              <a:cs typeface="Constantia"/>
            </a:endParaRPr>
          </a:p>
          <a:p>
            <a:pPr marL="927100">
              <a:lnSpc>
                <a:spcPct val="100000"/>
              </a:lnSpc>
              <a:spcBef>
                <a:spcPts val="1725"/>
              </a:spcBef>
            </a:pP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cout.write(s1,m).write(s2,n);</a:t>
            </a:r>
            <a:endParaRPr sz="2400">
              <a:latin typeface="Constantia"/>
              <a:cs typeface="Constantia"/>
            </a:endParaRPr>
          </a:p>
          <a:p>
            <a:pPr marL="652780" marR="5080" lvl="1" indent="-247015">
              <a:lnSpc>
                <a:spcPct val="140000"/>
              </a:lnSpc>
              <a:spcBef>
                <a:spcPts val="575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40" dirty="0">
                <a:latin typeface="Constantia"/>
                <a:cs typeface="Constantia"/>
              </a:rPr>
              <a:t> </a:t>
            </a:r>
            <a:r>
              <a:rPr sz="2200" spc="-25" dirty="0">
                <a:latin typeface="Constantia"/>
                <a:cs typeface="Constantia"/>
              </a:rPr>
              <a:t>above</a:t>
            </a:r>
            <a:r>
              <a:rPr sz="2200" spc="4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statement</a:t>
            </a:r>
            <a:r>
              <a:rPr sz="2200" spc="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is</a:t>
            </a:r>
            <a:r>
              <a:rPr sz="2200" spc="3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used</a:t>
            </a:r>
            <a:r>
              <a:rPr sz="2200" spc="9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to</a:t>
            </a:r>
            <a:r>
              <a:rPr sz="2200" spc="2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concatenate</a:t>
            </a:r>
            <a:r>
              <a:rPr sz="2200" spc="3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two</a:t>
            </a:r>
            <a:r>
              <a:rPr sz="2200" spc="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strings</a:t>
            </a:r>
            <a:r>
              <a:rPr sz="2200" spc="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using </a:t>
            </a:r>
            <a:r>
              <a:rPr sz="2200" spc="-54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write() </a:t>
            </a:r>
            <a:r>
              <a:rPr sz="2200" spc="-5" dirty="0">
                <a:latin typeface="Constantia"/>
                <a:cs typeface="Constantia"/>
              </a:rPr>
              <a:t>function.</a:t>
            </a:r>
            <a:endParaRPr sz="22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168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What</a:t>
            </a:r>
            <a:r>
              <a:rPr sz="2400" spc="-7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is</a:t>
            </a:r>
            <a:r>
              <a:rPr sz="2400" spc="-9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2400" spc="-114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difference</a:t>
            </a:r>
            <a:r>
              <a:rPr sz="2400" spc="-7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between</a:t>
            </a:r>
            <a:r>
              <a:rPr sz="2400" spc="-5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put()</a:t>
            </a:r>
            <a:r>
              <a:rPr sz="2400" spc="-7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and</a:t>
            </a:r>
            <a:r>
              <a:rPr sz="2400" spc="-6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write()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?</a:t>
            </a:r>
            <a:endParaRPr sz="2400">
              <a:latin typeface="Constantia"/>
              <a:cs typeface="Constantia"/>
            </a:endParaRPr>
          </a:p>
          <a:p>
            <a:pPr marL="652780" marR="5080" lvl="1" indent="-247015">
              <a:lnSpc>
                <a:spcPct val="140100"/>
              </a:lnSpc>
              <a:spcBef>
                <a:spcPts val="570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  <a:tab pos="1285240" algn="l"/>
                <a:tab pos="2074545" algn="l"/>
                <a:tab pos="2431415" algn="l"/>
                <a:tab pos="3166110" algn="l"/>
                <a:tab pos="3577590" algn="l"/>
                <a:tab pos="4562475" algn="l"/>
                <a:tab pos="4860925" algn="l"/>
                <a:tab pos="5478145" algn="l"/>
                <a:tab pos="5893435" algn="l"/>
                <a:tab pos="6495415" algn="l"/>
                <a:tab pos="7780020" algn="l"/>
              </a:tabLst>
            </a:pPr>
            <a:r>
              <a:rPr sz="2200" spc="-10" dirty="0">
                <a:latin typeface="Constantia"/>
                <a:cs typeface="Constantia"/>
              </a:rPr>
              <a:t>Th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dirty="0">
                <a:latin typeface="Constantia"/>
                <a:cs typeface="Constantia"/>
              </a:rPr>
              <a:t>	</a:t>
            </a:r>
            <a:r>
              <a:rPr sz="2200" spc="-5" dirty="0">
                <a:latin typeface="Constantia"/>
                <a:cs typeface="Constantia"/>
              </a:rPr>
              <a:t>p</a:t>
            </a:r>
            <a:r>
              <a:rPr sz="2200" spc="-15" dirty="0">
                <a:latin typeface="Constantia"/>
                <a:cs typeface="Constantia"/>
              </a:rPr>
              <a:t>u</a:t>
            </a:r>
            <a:r>
              <a:rPr sz="2200" spc="-10" dirty="0">
                <a:latin typeface="Constantia"/>
                <a:cs typeface="Constantia"/>
              </a:rPr>
              <a:t>t(</a:t>
            </a:r>
            <a:r>
              <a:rPr sz="2200" spc="-5" dirty="0">
                <a:latin typeface="Constantia"/>
                <a:cs typeface="Constantia"/>
              </a:rPr>
              <a:t>)</a:t>
            </a:r>
            <a:r>
              <a:rPr sz="2200" dirty="0">
                <a:latin typeface="Constantia"/>
                <a:cs typeface="Constantia"/>
              </a:rPr>
              <a:t>	</a:t>
            </a:r>
            <a:r>
              <a:rPr sz="2200" spc="-5" dirty="0">
                <a:latin typeface="Constantia"/>
                <a:cs typeface="Constantia"/>
              </a:rPr>
              <a:t>is</a:t>
            </a:r>
            <a:r>
              <a:rPr sz="2200" dirty="0">
                <a:latin typeface="Constantia"/>
                <a:cs typeface="Constantia"/>
              </a:rPr>
              <a:t>	</a:t>
            </a:r>
            <a:r>
              <a:rPr sz="2200" spc="-10" dirty="0">
                <a:latin typeface="Constantia"/>
                <a:cs typeface="Constantia"/>
              </a:rPr>
              <a:t>use</a:t>
            </a:r>
            <a:r>
              <a:rPr sz="2200" spc="-5" dirty="0">
                <a:latin typeface="Constantia"/>
                <a:cs typeface="Constantia"/>
              </a:rPr>
              <a:t>d</a:t>
            </a:r>
            <a:r>
              <a:rPr sz="2200" dirty="0">
                <a:latin typeface="Constantia"/>
                <a:cs typeface="Constantia"/>
              </a:rPr>
              <a:t>	</a:t>
            </a:r>
            <a:r>
              <a:rPr sz="2200" spc="-40" dirty="0">
                <a:latin typeface="Constantia"/>
                <a:cs typeface="Constantia"/>
              </a:rPr>
              <a:t>t</a:t>
            </a:r>
            <a:r>
              <a:rPr sz="2200" spc="-5" dirty="0">
                <a:latin typeface="Constantia"/>
                <a:cs typeface="Constantia"/>
              </a:rPr>
              <a:t>o</a:t>
            </a:r>
            <a:r>
              <a:rPr sz="2200" dirty="0">
                <a:latin typeface="Constantia"/>
                <a:cs typeface="Constantia"/>
              </a:rPr>
              <a:t>	</a:t>
            </a:r>
            <a:r>
              <a:rPr sz="2200" spc="-5" dirty="0">
                <a:latin typeface="Constantia"/>
                <a:cs typeface="Constantia"/>
              </a:rPr>
              <a:t>output</a:t>
            </a:r>
            <a:r>
              <a:rPr sz="2200" dirty="0">
                <a:latin typeface="Constantia"/>
                <a:cs typeface="Constantia"/>
              </a:rPr>
              <a:t>	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dirty="0">
                <a:latin typeface="Constantia"/>
                <a:cs typeface="Constantia"/>
              </a:rPr>
              <a:t>	</a:t>
            </a:r>
            <a:r>
              <a:rPr sz="2200" spc="-5" dirty="0">
                <a:latin typeface="Constantia"/>
                <a:cs typeface="Constantia"/>
              </a:rPr>
              <a:t>li</a:t>
            </a:r>
            <a:r>
              <a:rPr sz="2200" spc="-15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dirty="0">
                <a:latin typeface="Constantia"/>
                <a:cs typeface="Constantia"/>
              </a:rPr>
              <a:t>	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dirty="0">
                <a:latin typeface="Constantia"/>
                <a:cs typeface="Constantia"/>
              </a:rPr>
              <a:t>	</a:t>
            </a:r>
            <a:r>
              <a:rPr sz="2200" spc="-40" dirty="0">
                <a:latin typeface="Constantia"/>
                <a:cs typeface="Constantia"/>
              </a:rPr>
              <a:t>t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-15" dirty="0">
                <a:latin typeface="Constantia"/>
                <a:cs typeface="Constantia"/>
              </a:rPr>
              <a:t>s</a:t>
            </a:r>
            <a:r>
              <a:rPr sz="2200" spc="-5" dirty="0">
                <a:latin typeface="Constantia"/>
                <a:cs typeface="Constantia"/>
              </a:rPr>
              <a:t>t</a:t>
            </a:r>
            <a:r>
              <a:rPr sz="2200" dirty="0">
                <a:latin typeface="Constantia"/>
                <a:cs typeface="Constantia"/>
              </a:rPr>
              <a:t>	</a:t>
            </a:r>
            <a:r>
              <a:rPr sz="2200" spc="-10" dirty="0">
                <a:latin typeface="Constantia"/>
                <a:cs typeface="Constantia"/>
              </a:rPr>
              <a:t>cha</a:t>
            </a:r>
            <a:r>
              <a:rPr sz="2200" spc="-50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ac</a:t>
            </a:r>
            <a:r>
              <a:rPr sz="2200" spc="-40" dirty="0">
                <a:latin typeface="Constantia"/>
                <a:cs typeface="Constantia"/>
              </a:rPr>
              <a:t>t</a:t>
            </a:r>
            <a:r>
              <a:rPr sz="2200" spc="-5" dirty="0">
                <a:latin typeface="Constantia"/>
                <a:cs typeface="Constantia"/>
              </a:rPr>
              <a:t>er</a:t>
            </a:r>
            <a:r>
              <a:rPr sz="2200" dirty="0">
                <a:latin typeface="Constantia"/>
                <a:cs typeface="Constantia"/>
              </a:rPr>
              <a:t>	</a:t>
            </a:r>
            <a:r>
              <a:rPr sz="2200" spc="-45" dirty="0">
                <a:latin typeface="Constantia"/>
                <a:cs typeface="Constantia"/>
              </a:rPr>
              <a:t>by  </a:t>
            </a:r>
            <a:r>
              <a:rPr sz="2200" spc="-35" dirty="0">
                <a:latin typeface="Constantia"/>
                <a:cs typeface="Constantia"/>
              </a:rPr>
              <a:t>character.</a:t>
            </a:r>
            <a:endParaRPr sz="22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1585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write()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is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used</a:t>
            </a:r>
            <a:r>
              <a:rPr sz="2200" spc="-20" dirty="0">
                <a:latin typeface="Constantia"/>
                <a:cs typeface="Constantia"/>
              </a:rPr>
              <a:t> to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display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entire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line.</a:t>
            </a:r>
            <a:endParaRPr sz="2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2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708101"/>
            <a:ext cx="62280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Short</a:t>
            </a:r>
            <a:r>
              <a:rPr sz="5000" spc="-60" dirty="0"/>
              <a:t> </a:t>
            </a:r>
            <a:r>
              <a:rPr sz="5000" spc="-15" dirty="0"/>
              <a:t>Answer</a:t>
            </a:r>
            <a:r>
              <a:rPr sz="5000" spc="-55" dirty="0"/>
              <a:t> </a:t>
            </a:r>
            <a:r>
              <a:rPr sz="5000" spc="-5" dirty="0"/>
              <a:t>Questions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533880"/>
            <a:ext cx="7187565" cy="383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87020">
              <a:lnSpc>
                <a:spcPct val="120000"/>
              </a:lnSpc>
              <a:spcBef>
                <a:spcPts val="10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What</a:t>
            </a:r>
            <a:r>
              <a:rPr sz="2600" spc="-13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will</a:t>
            </a:r>
            <a:r>
              <a:rPr sz="2600" spc="-3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be</a:t>
            </a:r>
            <a:r>
              <a:rPr sz="2600" spc="-7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2600" spc="-13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output</a:t>
            </a:r>
            <a:r>
              <a:rPr sz="2600" spc="-17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of</a:t>
            </a:r>
            <a:r>
              <a:rPr sz="2600" spc="3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following</a:t>
            </a:r>
            <a:r>
              <a:rPr sz="2600" spc="-7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statements: </a:t>
            </a:r>
            <a:r>
              <a:rPr sz="2600" spc="-64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cout.setf(ios</a:t>
            </a:r>
            <a:r>
              <a:rPr sz="2600" spc="-9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::</a:t>
            </a:r>
            <a:r>
              <a:rPr sz="2600" spc="-7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showpoint);</a:t>
            </a:r>
            <a:endParaRPr sz="2600">
              <a:latin typeface="Constantia"/>
              <a:cs typeface="Constantia"/>
            </a:endParaRPr>
          </a:p>
          <a:p>
            <a:pPr marL="927100" marR="2739390">
              <a:lnSpc>
                <a:spcPts val="3750"/>
              </a:lnSpc>
              <a:spcBef>
                <a:spcPts val="220"/>
              </a:spcBef>
            </a:pP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cout.setf(ios</a:t>
            </a:r>
            <a:r>
              <a:rPr sz="2600" spc="-9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::</a:t>
            </a:r>
            <a:r>
              <a:rPr sz="2600" spc="-7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showpos); </a:t>
            </a:r>
            <a:r>
              <a:rPr sz="2600" spc="-64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cout.precision(3);</a:t>
            </a:r>
            <a:endParaRPr sz="2600">
              <a:latin typeface="Constantia"/>
              <a:cs typeface="Constantia"/>
            </a:endParaRPr>
          </a:p>
          <a:p>
            <a:pPr marL="927100">
              <a:lnSpc>
                <a:spcPct val="100000"/>
              </a:lnSpc>
              <a:spcBef>
                <a:spcPts val="390"/>
              </a:spcBef>
            </a:pP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cout.setf(ios</a:t>
            </a:r>
            <a:r>
              <a:rPr sz="2600" spc="-9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::</a:t>
            </a:r>
            <a:r>
              <a:rPr sz="2600" spc="-4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fixed, ios</a:t>
            </a:r>
            <a:r>
              <a:rPr sz="2600" spc="-6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::</a:t>
            </a:r>
            <a:r>
              <a:rPr sz="2600" spc="-5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20" dirty="0">
                <a:solidFill>
                  <a:srgbClr val="FF0000"/>
                </a:solidFill>
                <a:latin typeface="Constantia"/>
                <a:cs typeface="Constantia"/>
              </a:rPr>
              <a:t>floatfield);</a:t>
            </a:r>
            <a:endParaRPr sz="2600">
              <a:latin typeface="Constantia"/>
              <a:cs typeface="Constantia"/>
            </a:endParaRPr>
          </a:p>
          <a:p>
            <a:pPr marL="927100" marR="437515">
              <a:lnSpc>
                <a:spcPct val="120000"/>
              </a:lnSpc>
              <a:spcBef>
                <a:spcPts val="5"/>
              </a:spcBef>
            </a:pP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cout.setf(ios</a:t>
            </a:r>
            <a:r>
              <a:rPr sz="2600" spc="-10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::</a:t>
            </a:r>
            <a:r>
              <a:rPr sz="2600" spc="-3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internal,</a:t>
            </a:r>
            <a:r>
              <a:rPr sz="2600" spc="-3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ios</a:t>
            </a:r>
            <a:r>
              <a:rPr sz="2600" spc="-6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::</a:t>
            </a:r>
            <a:r>
              <a:rPr sz="2600" spc="-10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5" dirty="0">
                <a:solidFill>
                  <a:srgbClr val="FF0000"/>
                </a:solidFill>
                <a:latin typeface="Constantia"/>
                <a:cs typeface="Constantia"/>
              </a:rPr>
              <a:t>adjustfield); </a:t>
            </a:r>
            <a:r>
              <a:rPr sz="2600" spc="-63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cout.width(10);</a:t>
            </a:r>
            <a:endParaRPr sz="2600">
              <a:latin typeface="Constantia"/>
              <a:cs typeface="Constantia"/>
            </a:endParaRPr>
          </a:p>
          <a:p>
            <a:pPr marL="927100">
              <a:lnSpc>
                <a:spcPct val="100000"/>
              </a:lnSpc>
              <a:spcBef>
                <a:spcPts val="625"/>
              </a:spcBef>
            </a:pPr>
            <a:r>
              <a:rPr sz="2600" spc="-15" dirty="0">
                <a:solidFill>
                  <a:srgbClr val="FF0000"/>
                </a:solidFill>
                <a:latin typeface="Constantia"/>
                <a:cs typeface="Constantia"/>
              </a:rPr>
              <a:t>cout</a:t>
            </a:r>
            <a:r>
              <a:rPr sz="2600" spc="-11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&lt;&lt;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Constantia"/>
                <a:cs typeface="Constantia"/>
              </a:rPr>
              <a:t>275.5</a:t>
            </a:r>
            <a:r>
              <a:rPr sz="2600" spc="-2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&lt;&lt;</a:t>
            </a:r>
            <a:r>
              <a:rPr sz="2600" spc="-2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60" dirty="0">
                <a:solidFill>
                  <a:srgbClr val="FF0000"/>
                </a:solidFill>
                <a:latin typeface="Constantia"/>
                <a:cs typeface="Constantia"/>
              </a:rPr>
              <a:t>“\n”;</a:t>
            </a:r>
            <a:endParaRPr sz="260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24000" y="5591555"/>
            <a:ext cx="6548628" cy="10378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2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323913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5" dirty="0"/>
              <a:t>C++</a:t>
            </a:r>
            <a:r>
              <a:rPr sz="5000" spc="-90" dirty="0"/>
              <a:t> </a:t>
            </a:r>
            <a:r>
              <a:rPr sz="5000" spc="-10" dirty="0"/>
              <a:t>Streams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902529"/>
            <a:ext cx="8083550" cy="4415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lnSpc>
                <a:spcPct val="140000"/>
              </a:lnSpc>
              <a:spcBef>
                <a:spcPts val="9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  <a:tab pos="1519555" algn="l"/>
              </a:tabLst>
            </a:pP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3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I/O	</a:t>
            </a:r>
            <a:r>
              <a:rPr sz="2400" spc="-15" dirty="0">
                <a:latin typeface="Constantia"/>
                <a:cs typeface="Constantia"/>
              </a:rPr>
              <a:t>system</a:t>
            </a:r>
            <a:r>
              <a:rPr sz="2400" spc="3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supplies</a:t>
            </a:r>
            <a:r>
              <a:rPr sz="2400" spc="3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38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interface</a:t>
            </a:r>
            <a:r>
              <a:rPr sz="2400" spc="36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3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3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programmer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independent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spc="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actual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device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being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accessed.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173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This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interface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known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onstantia"/>
                <a:cs typeface="Constantia"/>
              </a:rPr>
              <a:t>stream</a:t>
            </a:r>
            <a:r>
              <a:rPr sz="2400" spc="-10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173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stream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sequence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spc="3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bytes.</a:t>
            </a:r>
            <a:endParaRPr sz="2400">
              <a:latin typeface="Constantia"/>
              <a:cs typeface="Constantia"/>
            </a:endParaRPr>
          </a:p>
          <a:p>
            <a:pPr marL="286385" marR="7620" indent="-274320">
              <a:lnSpc>
                <a:spcPct val="14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  <a:tab pos="934719" algn="l"/>
                <a:tab pos="1928495" algn="l"/>
                <a:tab pos="2969260" algn="l"/>
                <a:tab pos="3646170" algn="l"/>
                <a:tab pos="4905375" algn="l"/>
                <a:tab pos="5615305" algn="l"/>
                <a:tab pos="6021070" algn="l"/>
                <a:tab pos="6589395" algn="l"/>
                <a:tab pos="7856220" algn="l"/>
              </a:tabLst>
            </a:pPr>
            <a:r>
              <a:rPr sz="2400" dirty="0">
                <a:latin typeface="Constantia"/>
                <a:cs typeface="Constantia"/>
              </a:rPr>
              <a:t>The	sou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e	st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eam	</a:t>
            </a:r>
            <a:r>
              <a:rPr sz="2400" spc="-5" dirty="0">
                <a:latin typeface="Constantia"/>
                <a:cs typeface="Constantia"/>
              </a:rPr>
              <a:t>tha</a:t>
            </a:r>
            <a:r>
              <a:rPr sz="2400" dirty="0">
                <a:latin typeface="Constantia"/>
                <a:cs typeface="Constantia"/>
              </a:rPr>
              <a:t>t	p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spc="-40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v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de</a:t>
            </a:r>
            <a:r>
              <a:rPr sz="2400" dirty="0">
                <a:latin typeface="Constantia"/>
                <a:cs typeface="Constantia"/>
              </a:rPr>
              <a:t>s	</a:t>
            </a:r>
            <a:r>
              <a:rPr sz="2400" spc="-5" dirty="0">
                <a:latin typeface="Constantia"/>
                <a:cs typeface="Constantia"/>
              </a:rPr>
              <a:t>dat</a:t>
            </a:r>
            <a:r>
              <a:rPr sz="2400" dirty="0">
                <a:latin typeface="Constantia"/>
                <a:cs typeface="Constantia"/>
              </a:rPr>
              <a:t>a	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	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	p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og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am	is  </a:t>
            </a:r>
            <a:r>
              <a:rPr sz="2400" spc="-5" dirty="0">
                <a:latin typeface="Constantia"/>
                <a:cs typeface="Constantia"/>
              </a:rPr>
              <a:t>called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nstantia"/>
                <a:cs typeface="Constantia"/>
              </a:rPr>
              <a:t>input</a:t>
            </a:r>
            <a:r>
              <a:rPr sz="2400" b="1" spc="-9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onstantia"/>
                <a:cs typeface="Constantia"/>
              </a:rPr>
              <a:t>stream</a:t>
            </a:r>
            <a:r>
              <a:rPr sz="2400" spc="-10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286385" marR="8890" indent="-274320">
              <a:lnSpc>
                <a:spcPct val="14000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  <a:tab pos="986155" algn="l"/>
                <a:tab pos="2675255" algn="l"/>
                <a:tab pos="3768090" algn="l"/>
                <a:tab pos="4497070" algn="l"/>
                <a:tab pos="5720715" algn="l"/>
                <a:tab pos="6809105" algn="l"/>
                <a:tab pos="7635240" algn="l"/>
              </a:tabLst>
            </a:pPr>
            <a:r>
              <a:rPr sz="2400" dirty="0">
                <a:latin typeface="Constantia"/>
                <a:cs typeface="Constantia"/>
              </a:rPr>
              <a:t>The	</a:t>
            </a:r>
            <a:r>
              <a:rPr sz="2400" spc="-5" dirty="0">
                <a:latin typeface="Constantia"/>
                <a:cs typeface="Constantia"/>
              </a:rPr>
              <a:t>dest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natio</a:t>
            </a:r>
            <a:r>
              <a:rPr sz="2400" dirty="0">
                <a:latin typeface="Constantia"/>
                <a:cs typeface="Constantia"/>
              </a:rPr>
              <a:t>n	st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eam	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hat	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50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20" dirty="0">
                <a:latin typeface="Constantia"/>
                <a:cs typeface="Constantia"/>
              </a:rPr>
              <a:t>i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es	outp</a:t>
            </a:r>
            <a:r>
              <a:rPr sz="2400" spc="5" dirty="0">
                <a:latin typeface="Constantia"/>
                <a:cs typeface="Constantia"/>
              </a:rPr>
              <a:t>u</a:t>
            </a:r>
            <a:r>
              <a:rPr sz="2400" dirty="0">
                <a:latin typeface="Constantia"/>
                <a:cs typeface="Constantia"/>
              </a:rPr>
              <a:t>t	f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om	</a:t>
            </a:r>
            <a:r>
              <a:rPr sz="2400" spc="-5" dirty="0">
                <a:latin typeface="Constantia"/>
                <a:cs typeface="Constantia"/>
              </a:rPr>
              <a:t>the  </a:t>
            </a:r>
            <a:r>
              <a:rPr sz="2400" spc="-10" dirty="0">
                <a:latin typeface="Constantia"/>
                <a:cs typeface="Constantia"/>
              </a:rPr>
              <a:t>program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called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nstantia"/>
                <a:cs typeface="Constantia"/>
              </a:rPr>
              <a:t>output</a:t>
            </a:r>
            <a:r>
              <a:rPr sz="2400" b="1" spc="-11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onstantia"/>
                <a:cs typeface="Constantia"/>
              </a:rPr>
              <a:t>stream</a:t>
            </a:r>
            <a:r>
              <a:rPr sz="2400" spc="-10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2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784301"/>
            <a:ext cx="62280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Short</a:t>
            </a:r>
            <a:r>
              <a:rPr sz="5000" spc="-60" dirty="0"/>
              <a:t> </a:t>
            </a:r>
            <a:r>
              <a:rPr sz="5000" spc="-15" dirty="0"/>
              <a:t>Answer</a:t>
            </a:r>
            <a:r>
              <a:rPr sz="5000" spc="-55" dirty="0"/>
              <a:t> </a:t>
            </a:r>
            <a:r>
              <a:rPr sz="5000" spc="-5" dirty="0"/>
              <a:t>Questions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628855"/>
            <a:ext cx="8082280" cy="4823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 algn="just">
              <a:lnSpc>
                <a:spcPct val="15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What</a:t>
            </a:r>
            <a:r>
              <a:rPr sz="2600" spc="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is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basic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Constantia"/>
                <a:cs typeface="Constantia"/>
              </a:rPr>
              <a:t>difference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 between</a:t>
            </a:r>
            <a:r>
              <a:rPr sz="2600" spc="63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manipulators </a:t>
            </a:r>
            <a:r>
              <a:rPr sz="2600" spc="-64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and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ios member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functions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in implementation? </a:t>
            </a:r>
            <a:r>
              <a:rPr sz="2600" spc="-25" dirty="0">
                <a:solidFill>
                  <a:srgbClr val="FF0000"/>
                </a:solidFill>
                <a:latin typeface="Constantia"/>
                <a:cs typeface="Constantia"/>
              </a:rPr>
              <a:t>Give </a:t>
            </a:r>
            <a:r>
              <a:rPr sz="2600" spc="-2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examples.</a:t>
            </a:r>
            <a:endParaRPr sz="2600">
              <a:latin typeface="Constantia"/>
              <a:cs typeface="Constantia"/>
            </a:endParaRPr>
          </a:p>
          <a:p>
            <a:pPr marL="652780" marR="8255" lvl="1" indent="-247015" algn="just">
              <a:lnSpc>
                <a:spcPct val="150100"/>
              </a:lnSpc>
              <a:spcBef>
                <a:spcPts val="61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10" dirty="0">
                <a:latin typeface="Constantia"/>
                <a:cs typeface="Constantia"/>
              </a:rPr>
              <a:t>Manipulators </a:t>
            </a:r>
            <a:r>
              <a:rPr sz="2400" spc="-15" dirty="0">
                <a:latin typeface="Constantia"/>
                <a:cs typeface="Constantia"/>
              </a:rPr>
              <a:t>are </a:t>
            </a:r>
            <a:r>
              <a:rPr sz="2400" spc="-10" dirty="0">
                <a:latin typeface="Constantia"/>
                <a:cs typeface="Constantia"/>
              </a:rPr>
              <a:t>more </a:t>
            </a:r>
            <a:r>
              <a:rPr sz="2400" spc="-15" dirty="0">
                <a:latin typeface="Constantia"/>
                <a:cs typeface="Constantia"/>
              </a:rPr>
              <a:t>convenient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5" dirty="0">
                <a:latin typeface="Constantia"/>
                <a:cs typeface="Constantia"/>
              </a:rPr>
              <a:t>use </a:t>
            </a:r>
            <a:r>
              <a:rPr sz="2400" dirty="0">
                <a:latin typeface="Constantia"/>
                <a:cs typeface="Constantia"/>
              </a:rPr>
              <a:t>than </a:t>
            </a:r>
            <a:r>
              <a:rPr sz="2400" spc="-15" dirty="0">
                <a:latin typeface="Constantia"/>
                <a:cs typeface="Constantia"/>
              </a:rPr>
              <a:t>compare 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ios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member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functions.</a:t>
            </a:r>
            <a:endParaRPr sz="2400">
              <a:latin typeface="Constantia"/>
              <a:cs typeface="Constantia"/>
            </a:endParaRPr>
          </a:p>
          <a:p>
            <a:pPr marL="652780" marR="6985" lvl="1" indent="-247015" algn="just">
              <a:lnSpc>
                <a:spcPct val="1501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manipulators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cab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ne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used</a:t>
            </a:r>
            <a:r>
              <a:rPr sz="2400" dirty="0">
                <a:latin typeface="Constantia"/>
                <a:cs typeface="Constantia"/>
              </a:rPr>
              <a:t> as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chain</a:t>
            </a:r>
            <a:r>
              <a:rPr sz="2400" dirty="0">
                <a:latin typeface="Constantia"/>
                <a:cs typeface="Constantia"/>
              </a:rPr>
              <a:t> in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one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statement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as:</a:t>
            </a:r>
            <a:endParaRPr sz="2400">
              <a:latin typeface="Constantia"/>
              <a:cs typeface="Constantia"/>
            </a:endParaRPr>
          </a:p>
          <a:p>
            <a:pPr marL="927100" algn="just">
              <a:lnSpc>
                <a:spcPct val="100000"/>
              </a:lnSpc>
              <a:spcBef>
                <a:spcPts val="2140"/>
              </a:spcBef>
            </a:pPr>
            <a:r>
              <a:rPr sz="2600" spc="-15" dirty="0">
                <a:latin typeface="Constantia"/>
                <a:cs typeface="Constantia"/>
              </a:rPr>
              <a:t>cout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&lt;&lt;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manip1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&lt;&lt;</a:t>
            </a:r>
            <a:r>
              <a:rPr sz="2600" spc="-5" dirty="0">
                <a:latin typeface="Constantia"/>
                <a:cs typeface="Constantia"/>
              </a:rPr>
              <a:t> manip2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&lt;&lt;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manip3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&lt;&lt;</a:t>
            </a:r>
            <a:r>
              <a:rPr sz="2600" spc="-10" dirty="0">
                <a:latin typeface="Constantia"/>
                <a:cs typeface="Constantia"/>
              </a:rPr>
              <a:t> item;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377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62622"/>
            <a:ext cx="6076950" cy="478097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7049" y="228600"/>
            <a:ext cx="8089900" cy="60959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34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5502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2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286004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90" dirty="0"/>
              <a:t>R</a:t>
            </a:r>
            <a:r>
              <a:rPr sz="5000" spc="-55" dirty="0"/>
              <a:t>e</a:t>
            </a:r>
            <a:r>
              <a:rPr sz="5000" spc="-130" dirty="0"/>
              <a:t>f</a:t>
            </a:r>
            <a:r>
              <a:rPr sz="5000" dirty="0"/>
              <a:t>e</a:t>
            </a:r>
            <a:r>
              <a:rPr sz="5000" spc="-75" dirty="0"/>
              <a:t>r</a:t>
            </a:r>
            <a:r>
              <a:rPr sz="5000" dirty="0"/>
              <a:t>en</a:t>
            </a:r>
            <a:r>
              <a:rPr sz="5000" spc="-15" dirty="0"/>
              <a:t>c</a:t>
            </a:r>
            <a:r>
              <a:rPr sz="5000" dirty="0"/>
              <a:t>es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6837045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Object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Oriented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Programming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with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C++</a:t>
            </a:r>
            <a:r>
              <a:rPr sz="2600" spc="-15" dirty="0">
                <a:latin typeface="Constantia"/>
                <a:cs typeface="Constantia"/>
              </a:rPr>
              <a:t> by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E.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Balagurusamy.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591" y="1991855"/>
            <a:ext cx="3224022" cy="5600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2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323913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5" dirty="0"/>
              <a:t>C++</a:t>
            </a:r>
            <a:r>
              <a:rPr sz="5000" spc="-90" dirty="0"/>
              <a:t> </a:t>
            </a:r>
            <a:r>
              <a:rPr sz="5000" spc="-10" dirty="0"/>
              <a:t>Streams</a:t>
            </a:r>
            <a:endParaRPr sz="5000"/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3379" y="1969007"/>
            <a:ext cx="8465819" cy="42793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2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98221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5" dirty="0"/>
              <a:t>C++</a:t>
            </a:r>
            <a:r>
              <a:rPr sz="5000" spc="-55" dirty="0"/>
              <a:t> </a:t>
            </a:r>
            <a:r>
              <a:rPr sz="5000" spc="-10" dirty="0"/>
              <a:t>Stream</a:t>
            </a:r>
            <a:r>
              <a:rPr sz="5000" spc="-50" dirty="0"/>
              <a:t> </a:t>
            </a:r>
            <a:r>
              <a:rPr sz="5000" spc="-5" dirty="0"/>
              <a:t>Classes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887934"/>
            <a:ext cx="8079105" cy="3155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 algn="just">
              <a:lnSpc>
                <a:spcPct val="15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 C++ </a:t>
            </a:r>
            <a:r>
              <a:rPr sz="2600" spc="5" dirty="0">
                <a:latin typeface="Constantia"/>
                <a:cs typeface="Constantia"/>
              </a:rPr>
              <a:t>I/O </a:t>
            </a:r>
            <a:r>
              <a:rPr sz="2600" spc="-15" dirty="0">
                <a:latin typeface="Constantia"/>
                <a:cs typeface="Constantia"/>
              </a:rPr>
              <a:t>system </a:t>
            </a:r>
            <a:r>
              <a:rPr sz="2600" spc="-10" dirty="0">
                <a:latin typeface="Constantia"/>
                <a:cs typeface="Constantia"/>
              </a:rPr>
              <a:t>contains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15" dirty="0">
                <a:latin typeface="Constantia"/>
                <a:cs typeface="Constantia"/>
              </a:rPr>
              <a:t>hierarchy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classes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 </a:t>
            </a:r>
            <a:r>
              <a:rPr sz="2600" spc="-15" dirty="0">
                <a:latin typeface="Constantia"/>
                <a:cs typeface="Constantia"/>
              </a:rPr>
              <a:t>are </a:t>
            </a:r>
            <a:r>
              <a:rPr sz="2600" spc="-5" dirty="0">
                <a:latin typeface="Constantia"/>
                <a:cs typeface="Constantia"/>
              </a:rPr>
              <a:t>used </a:t>
            </a:r>
            <a:r>
              <a:rPr sz="2600" spc="-20" dirty="0">
                <a:latin typeface="Constantia"/>
                <a:cs typeface="Constantia"/>
              </a:rPr>
              <a:t>to </a:t>
            </a:r>
            <a:r>
              <a:rPr sz="2600" spc="5" dirty="0">
                <a:latin typeface="Constantia"/>
                <a:cs typeface="Constantia"/>
              </a:rPr>
              <a:t>define </a:t>
            </a:r>
            <a:r>
              <a:rPr sz="2600" spc="-5" dirty="0">
                <a:latin typeface="Constantia"/>
                <a:cs typeface="Constantia"/>
              </a:rPr>
              <a:t>various </a:t>
            </a:r>
            <a:r>
              <a:rPr sz="2600" spc="-10" dirty="0">
                <a:latin typeface="Constantia"/>
                <a:cs typeface="Constantia"/>
              </a:rPr>
              <a:t>streams </a:t>
            </a:r>
            <a:r>
              <a:rPr sz="2600" spc="-20" dirty="0">
                <a:latin typeface="Constantia"/>
                <a:cs typeface="Constantia"/>
              </a:rPr>
              <a:t>to </a:t>
            </a:r>
            <a:r>
              <a:rPr sz="2600" spc="-5" dirty="0">
                <a:latin typeface="Constantia"/>
                <a:cs typeface="Constantia"/>
              </a:rPr>
              <a:t>deal </a:t>
            </a:r>
            <a:r>
              <a:rPr sz="2600" dirty="0">
                <a:latin typeface="Constantia"/>
                <a:cs typeface="Constantia"/>
              </a:rPr>
              <a:t>with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both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console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disk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files.</a:t>
            </a:r>
            <a:endParaRPr sz="2600">
              <a:latin typeface="Constantia"/>
              <a:cs typeface="Constantia"/>
            </a:endParaRPr>
          </a:p>
          <a:p>
            <a:pPr marL="287020" indent="-274320" algn="just">
              <a:lnSpc>
                <a:spcPct val="100000"/>
              </a:lnSpc>
              <a:spcBef>
                <a:spcPts val="218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These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classes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called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stream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classes.</a:t>
            </a:r>
            <a:endParaRPr sz="2600">
              <a:latin typeface="Constantia"/>
              <a:cs typeface="Constantia"/>
            </a:endParaRPr>
          </a:p>
          <a:p>
            <a:pPr marL="287020" indent="-274320" algn="just">
              <a:lnSpc>
                <a:spcPct val="100000"/>
              </a:lnSpc>
              <a:spcBef>
                <a:spcPts val="218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These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classes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declared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header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10" dirty="0">
                <a:latin typeface="Constantia"/>
                <a:cs typeface="Constantia"/>
              </a:rPr>
              <a:t>file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iostream.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2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98221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5" dirty="0"/>
              <a:t>C++</a:t>
            </a:r>
            <a:r>
              <a:rPr sz="5000" spc="-55" dirty="0"/>
              <a:t> </a:t>
            </a:r>
            <a:r>
              <a:rPr sz="5000" spc="-10" dirty="0"/>
              <a:t>Stream</a:t>
            </a:r>
            <a:r>
              <a:rPr sz="5000" spc="-50" dirty="0"/>
              <a:t> </a:t>
            </a:r>
            <a:r>
              <a:rPr sz="5000" spc="-5" dirty="0"/>
              <a:t>Classes</a:t>
            </a:r>
            <a:endParaRPr sz="5000"/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5300" y="1981200"/>
            <a:ext cx="81915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2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936701"/>
            <a:ext cx="498221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5" dirty="0"/>
              <a:t>C++</a:t>
            </a:r>
            <a:r>
              <a:rPr sz="5000" spc="-55" dirty="0"/>
              <a:t> </a:t>
            </a:r>
            <a:r>
              <a:rPr sz="5000" spc="-10" dirty="0"/>
              <a:t>Stream</a:t>
            </a:r>
            <a:r>
              <a:rPr sz="5000" spc="-50" dirty="0"/>
              <a:t> </a:t>
            </a:r>
            <a:r>
              <a:rPr sz="5000" spc="-5" dirty="0"/>
              <a:t>Classes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907564"/>
            <a:ext cx="8080375" cy="4451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1430" indent="-274320" algn="just">
              <a:lnSpc>
                <a:spcPct val="140000"/>
              </a:lnSpc>
              <a:spcBef>
                <a:spcPts val="100"/>
              </a:spcBef>
              <a:buClr>
                <a:srgbClr val="0AD0D9"/>
              </a:buClr>
              <a:buSzPct val="93181"/>
              <a:buFont typeface="Wingdings 2"/>
              <a:buChar char=""/>
              <a:tabLst>
                <a:tab pos="287020" algn="l"/>
              </a:tabLst>
            </a:pP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5" dirty="0">
                <a:latin typeface="Constantia"/>
                <a:cs typeface="Constantia"/>
              </a:rPr>
              <a:t> class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ios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provides</a:t>
            </a:r>
            <a:r>
              <a:rPr sz="2200" spc="-10" dirty="0">
                <a:latin typeface="Constantia"/>
                <a:cs typeface="Constantia"/>
              </a:rPr>
              <a:t> the</a:t>
            </a:r>
            <a:r>
              <a:rPr sz="2200" spc="-5" dirty="0">
                <a:latin typeface="Constantia"/>
                <a:cs typeface="Constantia"/>
              </a:rPr>
              <a:t> basic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support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for</a:t>
            </a:r>
            <a:r>
              <a:rPr sz="2200" spc="-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formatted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 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unformatted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I/O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operations.</a:t>
            </a:r>
            <a:endParaRPr sz="2200">
              <a:latin typeface="Constantia"/>
              <a:cs typeface="Constantia"/>
            </a:endParaRPr>
          </a:p>
          <a:p>
            <a:pPr marL="286385" marR="6985" indent="-274320" algn="just">
              <a:lnSpc>
                <a:spcPct val="140000"/>
              </a:lnSpc>
              <a:spcBef>
                <a:spcPts val="530"/>
              </a:spcBef>
              <a:buClr>
                <a:srgbClr val="0AD0D9"/>
              </a:buClr>
              <a:buSzPct val="93181"/>
              <a:buFont typeface="Wingdings 2"/>
              <a:buChar char=""/>
              <a:tabLst>
                <a:tab pos="287020" algn="l"/>
              </a:tabLst>
            </a:pP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5" dirty="0">
                <a:latin typeface="Constantia"/>
                <a:cs typeface="Constantia"/>
              </a:rPr>
              <a:t> class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istream</a:t>
            </a:r>
            <a:r>
              <a:rPr sz="2200" spc="-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provides</a:t>
            </a:r>
            <a:r>
              <a:rPr sz="2200" spc="-10" dirty="0">
                <a:latin typeface="Constantia"/>
                <a:cs typeface="Constantia"/>
              </a:rPr>
              <a:t> the</a:t>
            </a:r>
            <a:r>
              <a:rPr sz="2200" spc="-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facilities</a:t>
            </a:r>
            <a:r>
              <a:rPr sz="2200" spc="-5" dirty="0">
                <a:latin typeface="Constantia"/>
                <a:cs typeface="Constantia"/>
              </a:rPr>
              <a:t> for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formatted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and 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unformatted </a:t>
            </a:r>
            <a:r>
              <a:rPr sz="2200" spc="-5" dirty="0">
                <a:latin typeface="Constantia"/>
                <a:cs typeface="Constantia"/>
              </a:rPr>
              <a:t>input </a:t>
            </a:r>
            <a:r>
              <a:rPr sz="2200" spc="-10" dirty="0">
                <a:latin typeface="Constantia"/>
                <a:cs typeface="Constantia"/>
              </a:rPr>
              <a:t>while the </a:t>
            </a:r>
            <a:r>
              <a:rPr sz="2200" spc="-5" dirty="0">
                <a:latin typeface="Constantia"/>
                <a:cs typeface="Constantia"/>
              </a:rPr>
              <a:t>class </a:t>
            </a:r>
            <a:r>
              <a:rPr sz="2200" spc="-10" dirty="0">
                <a:latin typeface="Constantia"/>
                <a:cs typeface="Constantia"/>
              </a:rPr>
              <a:t>ostream </a:t>
            </a:r>
            <a:r>
              <a:rPr sz="2200" spc="-15" dirty="0">
                <a:latin typeface="Constantia"/>
                <a:cs typeface="Constantia"/>
              </a:rPr>
              <a:t>provides </a:t>
            </a:r>
            <a:r>
              <a:rPr sz="2200" spc="-10" dirty="0">
                <a:latin typeface="Constantia"/>
                <a:cs typeface="Constantia"/>
              </a:rPr>
              <a:t>the </a:t>
            </a:r>
            <a:r>
              <a:rPr sz="2200" spc="-5" dirty="0">
                <a:latin typeface="Constantia"/>
                <a:cs typeface="Constantia"/>
              </a:rPr>
              <a:t>facilities </a:t>
            </a:r>
            <a:r>
              <a:rPr sz="2200" spc="-5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for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formatted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output.</a:t>
            </a:r>
            <a:endParaRPr sz="2200">
              <a:latin typeface="Constantia"/>
              <a:cs typeface="Constantia"/>
            </a:endParaRPr>
          </a:p>
          <a:p>
            <a:pPr marL="286385" marR="5080" indent="-274320" algn="just">
              <a:lnSpc>
                <a:spcPct val="140000"/>
              </a:lnSpc>
              <a:spcBef>
                <a:spcPts val="530"/>
              </a:spcBef>
              <a:buClr>
                <a:srgbClr val="0AD0D9"/>
              </a:buClr>
              <a:buSzPct val="93181"/>
              <a:buFont typeface="Wingdings 2"/>
              <a:buChar char=""/>
              <a:tabLst>
                <a:tab pos="287020" algn="l"/>
              </a:tabLst>
            </a:pPr>
            <a:r>
              <a:rPr sz="2200" spc="-10" dirty="0">
                <a:latin typeface="Constantia"/>
                <a:cs typeface="Constantia"/>
              </a:rPr>
              <a:t>The </a:t>
            </a:r>
            <a:r>
              <a:rPr sz="2200" spc="-5" dirty="0">
                <a:latin typeface="Constantia"/>
                <a:cs typeface="Constantia"/>
              </a:rPr>
              <a:t>class </a:t>
            </a:r>
            <a:r>
              <a:rPr sz="2200" spc="-10" dirty="0">
                <a:latin typeface="Constantia"/>
                <a:cs typeface="Constantia"/>
              </a:rPr>
              <a:t>iostream </a:t>
            </a:r>
            <a:r>
              <a:rPr sz="2200" spc="-15" dirty="0">
                <a:latin typeface="Constantia"/>
                <a:cs typeface="Constantia"/>
              </a:rPr>
              <a:t>provides </a:t>
            </a:r>
            <a:r>
              <a:rPr sz="2200" spc="-10" dirty="0">
                <a:latin typeface="Constantia"/>
                <a:cs typeface="Constantia"/>
              </a:rPr>
              <a:t>the </a:t>
            </a:r>
            <a:r>
              <a:rPr sz="2200" spc="-5" dirty="0">
                <a:latin typeface="Constantia"/>
                <a:cs typeface="Constantia"/>
              </a:rPr>
              <a:t>facilities for handling </a:t>
            </a:r>
            <a:r>
              <a:rPr sz="2200" spc="-10" dirty="0">
                <a:latin typeface="Constantia"/>
                <a:cs typeface="Constantia"/>
              </a:rPr>
              <a:t>both input </a:t>
            </a:r>
            <a:r>
              <a:rPr sz="2200" spc="-54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and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output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streams.</a:t>
            </a:r>
            <a:endParaRPr sz="2200">
              <a:latin typeface="Constantia"/>
              <a:cs typeface="Constantia"/>
            </a:endParaRPr>
          </a:p>
          <a:p>
            <a:pPr marL="286385" marR="10795" indent="-274320" algn="just">
              <a:lnSpc>
                <a:spcPct val="140000"/>
              </a:lnSpc>
              <a:spcBef>
                <a:spcPts val="530"/>
              </a:spcBef>
              <a:buClr>
                <a:srgbClr val="0AD0D9"/>
              </a:buClr>
              <a:buSzPct val="93181"/>
              <a:buFont typeface="Wingdings 2"/>
              <a:buChar char=""/>
              <a:tabLst>
                <a:tab pos="287020" algn="l"/>
              </a:tabLst>
            </a:pPr>
            <a:r>
              <a:rPr sz="2200" spc="-15" dirty="0">
                <a:latin typeface="Constantia"/>
                <a:cs typeface="Constantia"/>
              </a:rPr>
              <a:t>Three</a:t>
            </a:r>
            <a:r>
              <a:rPr sz="2200" spc="52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classes</a:t>
            </a:r>
            <a:r>
              <a:rPr sz="2200" spc="-5" dirty="0">
                <a:latin typeface="Constantia"/>
                <a:cs typeface="Constantia"/>
              </a:rPr>
              <a:t> istream_withassign,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ostream_withassign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 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ios</a:t>
            </a:r>
            <a:r>
              <a:rPr sz="2200" dirty="0">
                <a:latin typeface="Constantia"/>
                <a:cs typeface="Constantia"/>
              </a:rPr>
              <a:t>t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dirty="0">
                <a:latin typeface="Constantia"/>
                <a:cs typeface="Constantia"/>
              </a:rPr>
              <a:t>am_</a:t>
            </a:r>
            <a:r>
              <a:rPr sz="2200" spc="-5" dirty="0">
                <a:latin typeface="Constantia"/>
                <a:cs typeface="Constantia"/>
              </a:rPr>
              <a:t>wi</a:t>
            </a:r>
            <a:r>
              <a:rPr sz="2200" dirty="0">
                <a:latin typeface="Constantia"/>
                <a:cs typeface="Constantia"/>
              </a:rPr>
              <a:t>t</a:t>
            </a:r>
            <a:r>
              <a:rPr sz="2200" spc="-5" dirty="0">
                <a:latin typeface="Constantia"/>
                <a:cs typeface="Constantia"/>
              </a:rPr>
              <a:t>has</a:t>
            </a:r>
            <a:r>
              <a:rPr sz="2200" dirty="0">
                <a:latin typeface="Constantia"/>
                <a:cs typeface="Constantia"/>
              </a:rPr>
              <a:t>s</a:t>
            </a:r>
            <a:r>
              <a:rPr sz="2200" spc="-10" dirty="0">
                <a:latin typeface="Constantia"/>
                <a:cs typeface="Constantia"/>
              </a:rPr>
              <a:t>ig</a:t>
            </a:r>
            <a:r>
              <a:rPr sz="2200" spc="-5" dirty="0">
                <a:latin typeface="Constantia"/>
                <a:cs typeface="Constantia"/>
              </a:rPr>
              <a:t>n</a:t>
            </a:r>
            <a:r>
              <a:rPr sz="2200" spc="-1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add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assig</a:t>
            </a:r>
            <a:r>
              <a:rPr sz="2200" dirty="0">
                <a:latin typeface="Constantia"/>
                <a:cs typeface="Constantia"/>
              </a:rPr>
              <a:t>n</a:t>
            </a:r>
            <a:r>
              <a:rPr sz="2200" spc="-10" dirty="0">
                <a:latin typeface="Constantia"/>
                <a:cs typeface="Constantia"/>
              </a:rPr>
              <a:t>m</a:t>
            </a:r>
            <a:r>
              <a:rPr sz="2200" dirty="0">
                <a:latin typeface="Constantia"/>
                <a:cs typeface="Constantia"/>
              </a:rPr>
              <a:t>e</a:t>
            </a:r>
            <a:r>
              <a:rPr sz="2200" spc="-10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t</a:t>
            </a:r>
            <a:r>
              <a:rPr sz="2200" spc="-1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op</a:t>
            </a:r>
            <a:r>
              <a:rPr sz="2200" spc="-50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ea</a:t>
            </a:r>
            <a:r>
              <a:rPr sz="2200" spc="-30" dirty="0">
                <a:latin typeface="Constantia"/>
                <a:cs typeface="Constantia"/>
              </a:rPr>
              <a:t>t</a:t>
            </a:r>
            <a:r>
              <a:rPr sz="2200" spc="-5" dirty="0">
                <a:latin typeface="Constantia"/>
                <a:cs typeface="Constantia"/>
              </a:rPr>
              <a:t>ors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40" dirty="0">
                <a:latin typeface="Constantia"/>
                <a:cs typeface="Constantia"/>
              </a:rPr>
              <a:t>t</a:t>
            </a:r>
            <a:r>
              <a:rPr sz="2200" spc="-5" dirty="0">
                <a:latin typeface="Constantia"/>
                <a:cs typeface="Constantia"/>
              </a:rPr>
              <a:t>o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</a:t>
            </a:r>
            <a:r>
              <a:rPr sz="2200" spc="-5" dirty="0">
                <a:latin typeface="Constantia"/>
                <a:cs typeface="Constantia"/>
              </a:rPr>
              <a:t>ese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</a:t>
            </a:r>
            <a:r>
              <a:rPr sz="2200" spc="-15" dirty="0">
                <a:latin typeface="Constantia"/>
                <a:cs typeface="Constantia"/>
              </a:rPr>
              <a:t>l</a:t>
            </a:r>
            <a:r>
              <a:rPr sz="2200" spc="-5" dirty="0">
                <a:latin typeface="Constantia"/>
                <a:cs typeface="Constantia"/>
              </a:rPr>
              <a:t>asse</a:t>
            </a:r>
            <a:r>
              <a:rPr sz="2200" spc="-35" dirty="0">
                <a:latin typeface="Constantia"/>
                <a:cs typeface="Constantia"/>
              </a:rPr>
              <a:t>s</a:t>
            </a:r>
            <a:r>
              <a:rPr sz="2200" spc="-5" dirty="0">
                <a:latin typeface="Constantia"/>
                <a:cs typeface="Constantia"/>
              </a:rPr>
              <a:t>.</a:t>
            </a:r>
            <a:endParaRPr sz="2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2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565149"/>
            <a:ext cx="77590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Stream</a:t>
            </a:r>
            <a:r>
              <a:rPr sz="4000" spc="5" dirty="0"/>
              <a:t> </a:t>
            </a:r>
            <a:r>
              <a:rPr sz="4000" spc="-5" dirty="0"/>
              <a:t>classes</a:t>
            </a:r>
            <a:r>
              <a:rPr sz="4000" spc="-15" dirty="0"/>
              <a:t> </a:t>
            </a:r>
            <a:r>
              <a:rPr sz="4000" spc="-35" dirty="0"/>
              <a:t>for</a:t>
            </a:r>
            <a:r>
              <a:rPr sz="4000" spc="5" dirty="0"/>
              <a:t> </a:t>
            </a:r>
            <a:r>
              <a:rPr sz="4000" spc="-15" dirty="0"/>
              <a:t>console</a:t>
            </a:r>
            <a:r>
              <a:rPr sz="4000" dirty="0"/>
              <a:t> </a:t>
            </a:r>
            <a:r>
              <a:rPr sz="4000" spc="-20" dirty="0"/>
              <a:t>operations</a:t>
            </a:r>
            <a:endParaRPr sz="4000"/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219199"/>
            <a:ext cx="9143999" cy="56387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</TotalTime>
  <Words>1432</Words>
  <Application>Microsoft Office PowerPoint</Application>
  <PresentationFormat>On-screen Show (4:3)</PresentationFormat>
  <Paragraphs>245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Calibri</vt:lpstr>
      <vt:lpstr>Constantia</vt:lpstr>
      <vt:lpstr>Times New Roman</vt:lpstr>
      <vt:lpstr>Wingdings 2</vt:lpstr>
      <vt:lpstr>Office Theme</vt:lpstr>
      <vt:lpstr>PowerPoint Presentation</vt:lpstr>
      <vt:lpstr>Contents</vt:lpstr>
      <vt:lpstr>Managing I/O console</vt:lpstr>
      <vt:lpstr>C++ Streams</vt:lpstr>
      <vt:lpstr>C++ Streams</vt:lpstr>
      <vt:lpstr>C++ Stream Classes</vt:lpstr>
      <vt:lpstr>C++ Stream Classes</vt:lpstr>
      <vt:lpstr>C++ Stream Classes</vt:lpstr>
      <vt:lpstr>Stream classes for console operations</vt:lpstr>
      <vt:lpstr>Unformatted I/O Operations</vt:lpstr>
      <vt:lpstr>Overloaded Operators &gt;&gt; and &lt;&lt;</vt:lpstr>
      <vt:lpstr>Overloaded Operators &gt;&gt; and &lt;&lt;</vt:lpstr>
      <vt:lpstr>Overloaded Operators &gt;&gt; and &lt;&lt;</vt:lpstr>
      <vt:lpstr>put () and get () Functions</vt:lpstr>
      <vt:lpstr>put () and get () Functions</vt:lpstr>
      <vt:lpstr>getline() and write () Functions</vt:lpstr>
      <vt:lpstr>getline() and write () Functions</vt:lpstr>
      <vt:lpstr>Formatted I/O Operations</vt:lpstr>
      <vt:lpstr>ios class functions and flags</vt:lpstr>
      <vt:lpstr>Defining Field Width: width()</vt:lpstr>
      <vt:lpstr>Setting Precision: precision()</vt:lpstr>
      <vt:lpstr>Filling and Padding: fill()</vt:lpstr>
      <vt:lpstr>Formatting Flags, Bit-fields and  setf()</vt:lpstr>
      <vt:lpstr>Formatting Flags, Bit-fields and  setf()</vt:lpstr>
      <vt:lpstr>#include &lt;iostream&gt; using namespace std; int main(void){     cout &lt;&lt; true &lt;&lt; " " &lt;&lt; false &lt;&lt; endl;     cout.setf(ios_base::boolalpha);     cout &lt;&lt; true &lt;&lt; " " &lt;&lt; false &lt;&lt; endl;     cout &lt;&lt; 192.168 &lt;&lt; " ";     cout.setf(ios_base::scientific, ios_base::floatfield);     cout &lt;&lt; 192.168 &lt;&lt; endl;</vt:lpstr>
      <vt:lpstr>cout.width(30);         cout &lt;&lt; "Saluton, Mundo!" &lt;&lt; endl;     cout.setf(ios_base::left, ios_base::adjustfield);     cout.width(30);     cout &lt;&lt; "Saluton, Mundo!" &lt;&lt; endl;     return 0; }</vt:lpstr>
      <vt:lpstr>Formatting Flags, Bit-fields and  setf()</vt:lpstr>
      <vt:lpstr>Displaying trailing zeros and Plus  sign</vt:lpstr>
      <vt:lpstr>Managing Output with  Manipulators</vt:lpstr>
      <vt:lpstr>Manipulators and their meaning</vt:lpstr>
      <vt:lpstr>Managing Output with  Manipulators</vt:lpstr>
      <vt:lpstr>User-defined output functions</vt:lpstr>
      <vt:lpstr>User-defined output functions</vt:lpstr>
      <vt:lpstr>Working of tab manipulator</vt:lpstr>
      <vt:lpstr>Summary</vt:lpstr>
      <vt:lpstr>Short Answer Questions</vt:lpstr>
      <vt:lpstr>Short Answer Questions</vt:lpstr>
      <vt:lpstr>Short Answer Questions</vt:lpstr>
      <vt:lpstr>Short Answer Questions</vt:lpstr>
      <vt:lpstr>Short Answer Questions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Narendra</cp:lastModifiedBy>
  <cp:revision>5</cp:revision>
  <dcterms:created xsi:type="dcterms:W3CDTF">2021-04-21T06:39:58Z</dcterms:created>
  <dcterms:modified xsi:type="dcterms:W3CDTF">2021-04-26T14:56:58Z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2021-04-21T00:00:00Z</vt:filetime>
  </property>
</Properties>
</file>