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2209E14-4F08-4AF3-82EB-0873CBD9A85E}" type="datetimeFigureOut">
              <a:rPr lang="en-US" smtClean="0"/>
              <a:t>9/15/2024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23865CEC-BDC4-4EAE-8F62-E43B2988F2F6}" type="slidenum">
              <a:rPr lang="en-US" smtClean="0"/>
              <a:t>‹#›</a:t>
            </a:fld>
            <a:endParaRPr lang="en-US"/>
          </a:p>
        </p:txBody>
      </p:sp>
    </p:spTree>
    <p:extLst>
      <p:ext uri="{BB962C8B-B14F-4D97-AF65-F5344CB8AC3E}">
        <p14:creationId xmlns:p14="http://schemas.microsoft.com/office/powerpoint/2010/main" val="2877004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209E14-4F08-4AF3-82EB-0873CBD9A85E}" type="datetimeFigureOut">
              <a:rPr lang="en-US" smtClean="0"/>
              <a:t>9/15/2024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65CEC-BDC4-4EAE-8F62-E43B2988F2F6}" type="slidenum">
              <a:rPr lang="en-US" smtClean="0"/>
              <a:t>‹#›</a:t>
            </a:fld>
            <a:endParaRPr lang="en-US"/>
          </a:p>
        </p:txBody>
      </p:sp>
    </p:spTree>
    <p:extLst>
      <p:ext uri="{BB962C8B-B14F-4D97-AF65-F5344CB8AC3E}">
        <p14:creationId xmlns:p14="http://schemas.microsoft.com/office/powerpoint/2010/main" val="1177897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209E14-4F08-4AF3-82EB-0873CBD9A85E}" type="datetimeFigureOut">
              <a:rPr lang="en-US" smtClean="0"/>
              <a:t>9/15/2024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65CEC-BDC4-4EAE-8F62-E43B2988F2F6}" type="slidenum">
              <a:rPr lang="en-US" smtClean="0"/>
              <a:t>‹#›</a:t>
            </a:fld>
            <a:endParaRPr lang="en-US"/>
          </a:p>
        </p:txBody>
      </p:sp>
    </p:spTree>
    <p:extLst>
      <p:ext uri="{BB962C8B-B14F-4D97-AF65-F5344CB8AC3E}">
        <p14:creationId xmlns:p14="http://schemas.microsoft.com/office/powerpoint/2010/main" val="2370910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209E14-4F08-4AF3-82EB-0873CBD9A85E}" type="datetimeFigureOut">
              <a:rPr lang="en-US" smtClean="0"/>
              <a:t>9/15/2024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65CEC-BDC4-4EAE-8F62-E43B2988F2F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6917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209E14-4F08-4AF3-82EB-0873CBD9A85E}" type="datetimeFigureOut">
              <a:rPr lang="en-US" smtClean="0"/>
              <a:t>9/15/2024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65CEC-BDC4-4EAE-8F62-E43B2988F2F6}" type="slidenum">
              <a:rPr lang="en-US" smtClean="0"/>
              <a:t>‹#›</a:t>
            </a:fld>
            <a:endParaRPr lang="en-US"/>
          </a:p>
        </p:txBody>
      </p:sp>
    </p:spTree>
    <p:extLst>
      <p:ext uri="{BB962C8B-B14F-4D97-AF65-F5344CB8AC3E}">
        <p14:creationId xmlns:p14="http://schemas.microsoft.com/office/powerpoint/2010/main" val="2396907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2209E14-4F08-4AF3-82EB-0873CBD9A85E}" type="datetimeFigureOut">
              <a:rPr lang="en-US" smtClean="0"/>
              <a:t>9/15/2024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865CEC-BDC4-4EAE-8F62-E43B2988F2F6}" type="slidenum">
              <a:rPr lang="en-US" smtClean="0"/>
              <a:t>‹#›</a:t>
            </a:fld>
            <a:endParaRPr lang="en-US"/>
          </a:p>
        </p:txBody>
      </p:sp>
    </p:spTree>
    <p:extLst>
      <p:ext uri="{BB962C8B-B14F-4D97-AF65-F5344CB8AC3E}">
        <p14:creationId xmlns:p14="http://schemas.microsoft.com/office/powerpoint/2010/main" val="544492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2209E14-4F08-4AF3-82EB-0873CBD9A85E}" type="datetimeFigureOut">
              <a:rPr lang="en-US" smtClean="0"/>
              <a:t>9/15/2024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865CEC-BDC4-4EAE-8F62-E43B2988F2F6}" type="slidenum">
              <a:rPr lang="en-US" smtClean="0"/>
              <a:t>‹#›</a:t>
            </a:fld>
            <a:endParaRPr lang="en-US"/>
          </a:p>
        </p:txBody>
      </p:sp>
    </p:spTree>
    <p:extLst>
      <p:ext uri="{BB962C8B-B14F-4D97-AF65-F5344CB8AC3E}">
        <p14:creationId xmlns:p14="http://schemas.microsoft.com/office/powerpoint/2010/main" val="2713608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209E14-4F08-4AF3-82EB-0873CBD9A85E}" type="datetimeFigureOut">
              <a:rPr lang="en-US" smtClean="0"/>
              <a:t>9/15/2024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65CEC-BDC4-4EAE-8F62-E43B2988F2F6}" type="slidenum">
              <a:rPr lang="en-US" smtClean="0"/>
              <a:t>‹#›</a:t>
            </a:fld>
            <a:endParaRPr lang="en-US"/>
          </a:p>
        </p:txBody>
      </p:sp>
    </p:spTree>
    <p:extLst>
      <p:ext uri="{BB962C8B-B14F-4D97-AF65-F5344CB8AC3E}">
        <p14:creationId xmlns:p14="http://schemas.microsoft.com/office/powerpoint/2010/main" val="1113826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209E14-4F08-4AF3-82EB-0873CBD9A85E}" type="datetimeFigureOut">
              <a:rPr lang="en-US" smtClean="0"/>
              <a:t>9/15/2024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65CEC-BDC4-4EAE-8F62-E43B2988F2F6}" type="slidenum">
              <a:rPr lang="en-US" smtClean="0"/>
              <a:t>‹#›</a:t>
            </a:fld>
            <a:endParaRPr lang="en-US"/>
          </a:p>
        </p:txBody>
      </p:sp>
    </p:spTree>
    <p:extLst>
      <p:ext uri="{BB962C8B-B14F-4D97-AF65-F5344CB8AC3E}">
        <p14:creationId xmlns:p14="http://schemas.microsoft.com/office/powerpoint/2010/main" val="2643101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209E14-4F08-4AF3-82EB-0873CBD9A85E}" type="datetimeFigureOut">
              <a:rPr lang="en-US" smtClean="0"/>
              <a:t>9/15/2024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65CEC-BDC4-4EAE-8F62-E43B2988F2F6}" type="slidenum">
              <a:rPr lang="en-US" smtClean="0"/>
              <a:t>‹#›</a:t>
            </a:fld>
            <a:endParaRPr lang="en-US"/>
          </a:p>
        </p:txBody>
      </p:sp>
    </p:spTree>
    <p:extLst>
      <p:ext uri="{BB962C8B-B14F-4D97-AF65-F5344CB8AC3E}">
        <p14:creationId xmlns:p14="http://schemas.microsoft.com/office/powerpoint/2010/main" val="1180401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09E14-4F08-4AF3-82EB-0873CBD9A85E}" type="datetimeFigureOut">
              <a:rPr lang="en-US" smtClean="0"/>
              <a:t>9/15/2024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65CEC-BDC4-4EAE-8F62-E43B2988F2F6}" type="slidenum">
              <a:rPr lang="en-US" smtClean="0"/>
              <a:t>‹#›</a:t>
            </a:fld>
            <a:endParaRPr lang="en-US"/>
          </a:p>
        </p:txBody>
      </p:sp>
    </p:spTree>
    <p:extLst>
      <p:ext uri="{BB962C8B-B14F-4D97-AF65-F5344CB8AC3E}">
        <p14:creationId xmlns:p14="http://schemas.microsoft.com/office/powerpoint/2010/main" val="3455200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209E14-4F08-4AF3-82EB-0873CBD9A85E}" type="datetimeFigureOut">
              <a:rPr lang="en-US" smtClean="0"/>
              <a:t>9/15/2024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65CEC-BDC4-4EAE-8F62-E43B2988F2F6}" type="slidenum">
              <a:rPr lang="en-US" smtClean="0"/>
              <a:t>‹#›</a:t>
            </a:fld>
            <a:endParaRPr lang="en-US"/>
          </a:p>
        </p:txBody>
      </p:sp>
    </p:spTree>
    <p:extLst>
      <p:ext uri="{BB962C8B-B14F-4D97-AF65-F5344CB8AC3E}">
        <p14:creationId xmlns:p14="http://schemas.microsoft.com/office/powerpoint/2010/main" val="896091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209E14-4F08-4AF3-82EB-0873CBD9A85E}" type="datetimeFigureOut">
              <a:rPr lang="en-US" smtClean="0"/>
              <a:t>9/15/2024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865CEC-BDC4-4EAE-8F62-E43B2988F2F6}" type="slidenum">
              <a:rPr lang="en-US" smtClean="0"/>
              <a:t>‹#›</a:t>
            </a:fld>
            <a:endParaRPr lang="en-US"/>
          </a:p>
        </p:txBody>
      </p:sp>
    </p:spTree>
    <p:extLst>
      <p:ext uri="{BB962C8B-B14F-4D97-AF65-F5344CB8AC3E}">
        <p14:creationId xmlns:p14="http://schemas.microsoft.com/office/powerpoint/2010/main" val="1566346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209E14-4F08-4AF3-82EB-0873CBD9A85E}" type="datetimeFigureOut">
              <a:rPr lang="en-US" smtClean="0"/>
              <a:t>9/15/2024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865CEC-BDC4-4EAE-8F62-E43B2988F2F6}" type="slidenum">
              <a:rPr lang="en-US" smtClean="0"/>
              <a:t>‹#›</a:t>
            </a:fld>
            <a:endParaRPr lang="en-US"/>
          </a:p>
        </p:txBody>
      </p:sp>
    </p:spTree>
    <p:extLst>
      <p:ext uri="{BB962C8B-B14F-4D97-AF65-F5344CB8AC3E}">
        <p14:creationId xmlns:p14="http://schemas.microsoft.com/office/powerpoint/2010/main" val="4132384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209E14-4F08-4AF3-82EB-0873CBD9A85E}" type="datetimeFigureOut">
              <a:rPr lang="en-US" smtClean="0"/>
              <a:t>9/15/2024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865CEC-BDC4-4EAE-8F62-E43B2988F2F6}" type="slidenum">
              <a:rPr lang="en-US" smtClean="0"/>
              <a:t>‹#›</a:t>
            </a:fld>
            <a:endParaRPr lang="en-US"/>
          </a:p>
        </p:txBody>
      </p:sp>
    </p:spTree>
    <p:extLst>
      <p:ext uri="{BB962C8B-B14F-4D97-AF65-F5344CB8AC3E}">
        <p14:creationId xmlns:p14="http://schemas.microsoft.com/office/powerpoint/2010/main" val="2629731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209E14-4F08-4AF3-82EB-0873CBD9A85E}" type="datetimeFigureOut">
              <a:rPr lang="en-US" smtClean="0"/>
              <a:t>9/15/2024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65CEC-BDC4-4EAE-8F62-E43B2988F2F6}" type="slidenum">
              <a:rPr lang="en-US" smtClean="0"/>
              <a:t>‹#›</a:t>
            </a:fld>
            <a:endParaRPr lang="en-US"/>
          </a:p>
        </p:txBody>
      </p:sp>
    </p:spTree>
    <p:extLst>
      <p:ext uri="{BB962C8B-B14F-4D97-AF65-F5344CB8AC3E}">
        <p14:creationId xmlns:p14="http://schemas.microsoft.com/office/powerpoint/2010/main" val="322040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209E14-4F08-4AF3-82EB-0873CBD9A85E}" type="datetimeFigureOut">
              <a:rPr lang="en-US" smtClean="0"/>
              <a:t>9/15/2024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65CEC-BDC4-4EAE-8F62-E43B2988F2F6}" type="slidenum">
              <a:rPr lang="en-US" smtClean="0"/>
              <a:t>‹#›</a:t>
            </a:fld>
            <a:endParaRPr lang="en-US"/>
          </a:p>
        </p:txBody>
      </p:sp>
    </p:spTree>
    <p:extLst>
      <p:ext uri="{BB962C8B-B14F-4D97-AF65-F5344CB8AC3E}">
        <p14:creationId xmlns:p14="http://schemas.microsoft.com/office/powerpoint/2010/main" val="1707487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2209E14-4F08-4AF3-82EB-0873CBD9A85E}" type="datetimeFigureOut">
              <a:rPr lang="en-US" smtClean="0"/>
              <a:t>9/15/2024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3865CEC-BDC4-4EAE-8F62-E43B2988F2F6}" type="slidenum">
              <a:rPr lang="en-US" smtClean="0"/>
              <a:t>‹#›</a:t>
            </a:fld>
            <a:endParaRPr lang="en-US"/>
          </a:p>
        </p:txBody>
      </p:sp>
    </p:spTree>
    <p:extLst>
      <p:ext uri="{BB962C8B-B14F-4D97-AF65-F5344CB8AC3E}">
        <p14:creationId xmlns:p14="http://schemas.microsoft.com/office/powerpoint/2010/main" val="238240864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5180C-B411-A58F-36BD-A7D39CBD5099}"/>
              </a:ext>
            </a:extLst>
          </p:cNvPr>
          <p:cNvSpPr>
            <a:spLocks noGrp="1"/>
          </p:cNvSpPr>
          <p:nvPr>
            <p:ph type="ctrTitle"/>
          </p:nvPr>
        </p:nvSpPr>
        <p:spPr/>
        <p:txBody>
          <a:bodyPr>
            <a:normAutofit/>
          </a:bodyPr>
          <a:lstStyle/>
          <a:p>
            <a:pPr algn="ctr"/>
            <a:r>
              <a:rPr lang="en-US" sz="3600" dirty="0"/>
              <a:t>CASE PROJECT</a:t>
            </a:r>
            <a:br>
              <a:rPr lang="en-US" dirty="0"/>
            </a:br>
            <a:br>
              <a:rPr lang="en-US" sz="6000" dirty="0">
                <a:solidFill>
                  <a:srgbClr val="C00000"/>
                </a:solidFill>
                <a:latin typeface="Algerian" panose="04020705040A02060702" pitchFamily="82" charset="0"/>
              </a:rPr>
            </a:br>
            <a:r>
              <a:rPr lang="en-US" sz="6000" dirty="0">
                <a:solidFill>
                  <a:srgbClr val="C00000"/>
                </a:solidFill>
                <a:latin typeface="Algerian" panose="04020705040A02060702" pitchFamily="82" charset="0"/>
              </a:rPr>
              <a:t>sales prediction</a:t>
            </a:r>
          </a:p>
        </p:txBody>
      </p:sp>
      <p:sp>
        <p:nvSpPr>
          <p:cNvPr id="3" name="Subtitle 2">
            <a:extLst>
              <a:ext uri="{FF2B5EF4-FFF2-40B4-BE49-F238E27FC236}">
                <a16:creationId xmlns:a16="http://schemas.microsoft.com/office/drawing/2014/main" id="{43C38AB2-AD01-177C-B95E-F50000C96A7A}"/>
              </a:ext>
            </a:extLst>
          </p:cNvPr>
          <p:cNvSpPr>
            <a:spLocks noGrp="1"/>
          </p:cNvSpPr>
          <p:nvPr>
            <p:ph type="subTitle" idx="1"/>
          </p:nvPr>
        </p:nvSpPr>
        <p:spPr>
          <a:xfrm>
            <a:off x="1876423" y="4079875"/>
            <a:ext cx="8791575" cy="1655762"/>
          </a:xfrm>
        </p:spPr>
        <p:txBody>
          <a:bodyPr/>
          <a:lstStyle/>
          <a:p>
            <a:pPr algn="r"/>
            <a:r>
              <a:rPr lang="en-US" dirty="0"/>
              <a:t>- Sanjana </a:t>
            </a:r>
            <a:r>
              <a:rPr lang="en-US" dirty="0" err="1"/>
              <a:t>kulkarni</a:t>
            </a:r>
            <a:endParaRPr lang="en-US" dirty="0"/>
          </a:p>
        </p:txBody>
      </p:sp>
    </p:spTree>
    <p:extLst>
      <p:ext uri="{BB962C8B-B14F-4D97-AF65-F5344CB8AC3E}">
        <p14:creationId xmlns:p14="http://schemas.microsoft.com/office/powerpoint/2010/main" val="2244384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63FB3-D6C2-5EDB-79BD-7166D8F2CC83}"/>
              </a:ext>
            </a:extLst>
          </p:cNvPr>
          <p:cNvSpPr>
            <a:spLocks noGrp="1"/>
          </p:cNvSpPr>
          <p:nvPr>
            <p:ph type="title"/>
          </p:nvPr>
        </p:nvSpPr>
        <p:spPr>
          <a:xfrm>
            <a:off x="3761581" y="315686"/>
            <a:ext cx="3856037" cy="620485"/>
          </a:xfrm>
        </p:spPr>
        <p:txBody>
          <a:bodyPr>
            <a:normAutofit fontScale="90000"/>
          </a:bodyPr>
          <a:lstStyle/>
          <a:p>
            <a:pPr algn="ctr"/>
            <a:r>
              <a:rPr lang="en-US" dirty="0">
                <a:solidFill>
                  <a:srgbClr val="C00000"/>
                </a:solidFill>
              </a:rPr>
              <a:t>Average expenditure</a:t>
            </a:r>
          </a:p>
        </p:txBody>
      </p:sp>
      <p:pic>
        <p:nvPicPr>
          <p:cNvPr id="5" name="Content Placeholder 4">
            <a:extLst>
              <a:ext uri="{FF2B5EF4-FFF2-40B4-BE49-F238E27FC236}">
                <a16:creationId xmlns:a16="http://schemas.microsoft.com/office/drawing/2014/main" id="{831E7A51-74CF-8D2D-FE3B-A8DD618743C6}"/>
              </a:ext>
            </a:extLst>
          </p:cNvPr>
          <p:cNvPicPr>
            <a:picLocks noGrp="1" noChangeAspect="1"/>
          </p:cNvPicPr>
          <p:nvPr>
            <p:ph idx="1"/>
          </p:nvPr>
        </p:nvPicPr>
        <p:blipFill>
          <a:blip r:embed="rId2"/>
          <a:stretch>
            <a:fillRect/>
          </a:stretch>
        </p:blipFill>
        <p:spPr>
          <a:xfrm>
            <a:off x="5689600" y="1121229"/>
            <a:ext cx="5891213" cy="4800600"/>
          </a:xfrm>
          <a:prstGeom prst="rect">
            <a:avLst/>
          </a:prstGeom>
        </p:spPr>
      </p:pic>
      <p:sp>
        <p:nvSpPr>
          <p:cNvPr id="4" name="Text Placeholder 3">
            <a:extLst>
              <a:ext uri="{FF2B5EF4-FFF2-40B4-BE49-F238E27FC236}">
                <a16:creationId xmlns:a16="http://schemas.microsoft.com/office/drawing/2014/main" id="{13095119-CD2F-0D80-5FC4-23A3FE517F82}"/>
              </a:ext>
            </a:extLst>
          </p:cNvPr>
          <p:cNvSpPr>
            <a:spLocks noGrp="1"/>
          </p:cNvSpPr>
          <p:nvPr>
            <p:ph type="body" sz="half" idx="2"/>
          </p:nvPr>
        </p:nvSpPr>
        <p:spPr>
          <a:xfrm>
            <a:off x="611187" y="3886200"/>
            <a:ext cx="4646614" cy="1904999"/>
          </a:xfrm>
        </p:spPr>
        <p:txBody>
          <a:bodyPr>
            <a:normAutofit/>
          </a:bodyPr>
          <a:lstStyle/>
          <a:p>
            <a:pPr marL="285750" indent="-285750">
              <a:buFont typeface="Wingdings" panose="05000000000000000000" pitchFamily="2" charset="2"/>
              <a:buChar char="ü"/>
            </a:pPr>
            <a:r>
              <a:rPr lang="en-US" sz="2400" dirty="0"/>
              <a:t>The highest amount is spent on TV advertisement while the lowest is spent on radio</a:t>
            </a:r>
          </a:p>
        </p:txBody>
      </p:sp>
      <p:graphicFrame>
        <p:nvGraphicFramePr>
          <p:cNvPr id="6" name="Table 5">
            <a:extLst>
              <a:ext uri="{FF2B5EF4-FFF2-40B4-BE49-F238E27FC236}">
                <a16:creationId xmlns:a16="http://schemas.microsoft.com/office/drawing/2014/main" id="{22BF133B-3341-FB13-08C3-AD6FCF355224}"/>
              </a:ext>
            </a:extLst>
          </p:cNvPr>
          <p:cNvGraphicFramePr>
            <a:graphicFrameLocks noGrp="1"/>
          </p:cNvGraphicFramePr>
          <p:nvPr>
            <p:extLst>
              <p:ext uri="{D42A27DB-BD31-4B8C-83A1-F6EECF244321}">
                <p14:modId xmlns:p14="http://schemas.microsoft.com/office/powerpoint/2010/main" val="678365744"/>
              </p:ext>
            </p:extLst>
          </p:nvPr>
        </p:nvGraphicFramePr>
        <p:xfrm>
          <a:off x="611187" y="1121229"/>
          <a:ext cx="4646614" cy="2492828"/>
        </p:xfrm>
        <a:graphic>
          <a:graphicData uri="http://schemas.openxmlformats.org/drawingml/2006/table">
            <a:tbl>
              <a:tblPr firstRow="1" bandRow="1">
                <a:tableStyleId>{5C22544A-7EE6-4342-B048-85BDC9FD1C3A}</a:tableStyleId>
              </a:tblPr>
              <a:tblGrid>
                <a:gridCol w="2323307">
                  <a:extLst>
                    <a:ext uri="{9D8B030D-6E8A-4147-A177-3AD203B41FA5}">
                      <a16:colId xmlns:a16="http://schemas.microsoft.com/office/drawing/2014/main" val="4279330472"/>
                    </a:ext>
                  </a:extLst>
                </a:gridCol>
                <a:gridCol w="2323307">
                  <a:extLst>
                    <a:ext uri="{9D8B030D-6E8A-4147-A177-3AD203B41FA5}">
                      <a16:colId xmlns:a16="http://schemas.microsoft.com/office/drawing/2014/main" val="3160103096"/>
                    </a:ext>
                  </a:extLst>
                </a:gridCol>
              </a:tblGrid>
              <a:tr h="623207">
                <a:tc>
                  <a:txBody>
                    <a:bodyPr/>
                    <a:lstStyle/>
                    <a:p>
                      <a:pPr algn="ctr"/>
                      <a:r>
                        <a:rPr lang="en-US" sz="2400" dirty="0"/>
                        <a:t>FEATURES</a:t>
                      </a:r>
                    </a:p>
                  </a:txBody>
                  <a:tcPr/>
                </a:tc>
                <a:tc>
                  <a:txBody>
                    <a:bodyPr/>
                    <a:lstStyle/>
                    <a:p>
                      <a:pPr algn="ctr"/>
                      <a:r>
                        <a:rPr lang="en-US" sz="2400" dirty="0"/>
                        <a:t>AVERAGE</a:t>
                      </a:r>
                    </a:p>
                  </a:txBody>
                  <a:tcPr/>
                </a:tc>
                <a:extLst>
                  <a:ext uri="{0D108BD9-81ED-4DB2-BD59-A6C34878D82A}">
                    <a16:rowId xmlns:a16="http://schemas.microsoft.com/office/drawing/2014/main" val="2399601211"/>
                  </a:ext>
                </a:extLst>
              </a:tr>
              <a:tr h="623207">
                <a:tc>
                  <a:txBody>
                    <a:bodyPr/>
                    <a:lstStyle/>
                    <a:p>
                      <a:pPr algn="ctr"/>
                      <a:r>
                        <a:rPr lang="en-US" sz="2400" dirty="0"/>
                        <a:t>TV</a:t>
                      </a:r>
                    </a:p>
                  </a:txBody>
                  <a:tcPr/>
                </a:tc>
                <a:tc>
                  <a:txBody>
                    <a:bodyPr/>
                    <a:lstStyle/>
                    <a:p>
                      <a:pPr algn="ctr"/>
                      <a:r>
                        <a:rPr lang="en-US" sz="2400" b="0" i="0" kern="1200" dirty="0">
                          <a:solidFill>
                            <a:schemeClr val="dk1"/>
                          </a:solidFill>
                          <a:effectLst/>
                          <a:latin typeface="+mn-lt"/>
                          <a:ea typeface="+mn-ea"/>
                          <a:cs typeface="+mn-cs"/>
                        </a:rPr>
                        <a:t>147.0425</a:t>
                      </a:r>
                      <a:endParaRPr lang="en-US" sz="2400" dirty="0"/>
                    </a:p>
                  </a:txBody>
                  <a:tcPr/>
                </a:tc>
                <a:extLst>
                  <a:ext uri="{0D108BD9-81ED-4DB2-BD59-A6C34878D82A}">
                    <a16:rowId xmlns:a16="http://schemas.microsoft.com/office/drawing/2014/main" val="2649019891"/>
                  </a:ext>
                </a:extLst>
              </a:tr>
              <a:tr h="623207">
                <a:tc>
                  <a:txBody>
                    <a:bodyPr/>
                    <a:lstStyle/>
                    <a:p>
                      <a:pPr algn="ctr"/>
                      <a:r>
                        <a:rPr lang="en-US" sz="2400" dirty="0"/>
                        <a:t>RADIO</a:t>
                      </a:r>
                    </a:p>
                  </a:txBody>
                  <a:tcPr/>
                </a:tc>
                <a:tc>
                  <a:txBody>
                    <a:bodyPr/>
                    <a:lstStyle/>
                    <a:p>
                      <a:pPr algn="ctr"/>
                      <a:r>
                        <a:rPr lang="en-US" sz="2400" b="0" i="0" kern="1200" dirty="0">
                          <a:solidFill>
                            <a:schemeClr val="dk1"/>
                          </a:solidFill>
                          <a:effectLst/>
                          <a:latin typeface="+mn-lt"/>
                          <a:ea typeface="+mn-ea"/>
                          <a:cs typeface="+mn-cs"/>
                        </a:rPr>
                        <a:t>23.2606060</a:t>
                      </a:r>
                      <a:endParaRPr lang="en-US" sz="2400" dirty="0"/>
                    </a:p>
                  </a:txBody>
                  <a:tcPr/>
                </a:tc>
                <a:extLst>
                  <a:ext uri="{0D108BD9-81ED-4DB2-BD59-A6C34878D82A}">
                    <a16:rowId xmlns:a16="http://schemas.microsoft.com/office/drawing/2014/main" val="3591472050"/>
                  </a:ext>
                </a:extLst>
              </a:tr>
              <a:tr h="623207">
                <a:tc>
                  <a:txBody>
                    <a:bodyPr/>
                    <a:lstStyle/>
                    <a:p>
                      <a:pPr algn="ctr"/>
                      <a:r>
                        <a:rPr lang="en-US" sz="2400" dirty="0"/>
                        <a:t>NEWSPAPER</a:t>
                      </a:r>
                    </a:p>
                  </a:txBody>
                  <a:tcPr/>
                </a:tc>
                <a:tc>
                  <a:txBody>
                    <a:bodyPr/>
                    <a:lstStyle/>
                    <a:p>
                      <a:pPr algn="ctr"/>
                      <a:r>
                        <a:rPr lang="en-US" sz="2400" b="0" i="0" kern="1200" dirty="0">
                          <a:solidFill>
                            <a:schemeClr val="dk1"/>
                          </a:solidFill>
                          <a:effectLst/>
                          <a:latin typeface="+mn-lt"/>
                          <a:ea typeface="+mn-ea"/>
                          <a:cs typeface="+mn-cs"/>
                        </a:rPr>
                        <a:t>25.75</a:t>
                      </a:r>
                      <a:endParaRPr lang="en-US" sz="2400" dirty="0"/>
                    </a:p>
                  </a:txBody>
                  <a:tcPr/>
                </a:tc>
                <a:extLst>
                  <a:ext uri="{0D108BD9-81ED-4DB2-BD59-A6C34878D82A}">
                    <a16:rowId xmlns:a16="http://schemas.microsoft.com/office/drawing/2014/main" val="288515306"/>
                  </a:ext>
                </a:extLst>
              </a:tr>
            </a:tbl>
          </a:graphicData>
        </a:graphic>
      </p:graphicFrame>
    </p:spTree>
    <p:extLst>
      <p:ext uri="{BB962C8B-B14F-4D97-AF65-F5344CB8AC3E}">
        <p14:creationId xmlns:p14="http://schemas.microsoft.com/office/powerpoint/2010/main" val="3159155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31E01-A592-0EB6-8171-2F960D17AF64}"/>
              </a:ext>
            </a:extLst>
          </p:cNvPr>
          <p:cNvSpPr>
            <a:spLocks noGrp="1"/>
          </p:cNvSpPr>
          <p:nvPr>
            <p:ph type="title"/>
          </p:nvPr>
        </p:nvSpPr>
        <p:spPr>
          <a:xfrm>
            <a:off x="3803006" y="312173"/>
            <a:ext cx="3856037" cy="504256"/>
          </a:xfrm>
        </p:spPr>
        <p:txBody>
          <a:bodyPr>
            <a:noAutofit/>
          </a:bodyPr>
          <a:lstStyle/>
          <a:p>
            <a:pPr algn="ctr"/>
            <a:r>
              <a:rPr lang="en-US" sz="3600" dirty="0">
                <a:solidFill>
                  <a:srgbClr val="C00000"/>
                </a:solidFill>
              </a:rPr>
              <a:t>correlation</a:t>
            </a:r>
          </a:p>
        </p:txBody>
      </p:sp>
      <p:pic>
        <p:nvPicPr>
          <p:cNvPr id="5" name="Content Placeholder 4">
            <a:extLst>
              <a:ext uri="{FF2B5EF4-FFF2-40B4-BE49-F238E27FC236}">
                <a16:creationId xmlns:a16="http://schemas.microsoft.com/office/drawing/2014/main" id="{0736EBF1-B55B-17F8-FDCB-B35F7DB73F3A}"/>
              </a:ext>
            </a:extLst>
          </p:cNvPr>
          <p:cNvPicPr>
            <a:picLocks noGrp="1" noChangeAspect="1"/>
          </p:cNvPicPr>
          <p:nvPr>
            <p:ph idx="1"/>
          </p:nvPr>
        </p:nvPicPr>
        <p:blipFill>
          <a:blip r:embed="rId2"/>
          <a:stretch>
            <a:fillRect/>
          </a:stretch>
        </p:blipFill>
        <p:spPr>
          <a:xfrm>
            <a:off x="5731025" y="1113857"/>
            <a:ext cx="5891213" cy="4927714"/>
          </a:xfrm>
          <a:prstGeom prst="rect">
            <a:avLst/>
          </a:prstGeom>
        </p:spPr>
      </p:pic>
      <p:sp>
        <p:nvSpPr>
          <p:cNvPr id="4" name="Text Placeholder 3">
            <a:extLst>
              <a:ext uri="{FF2B5EF4-FFF2-40B4-BE49-F238E27FC236}">
                <a16:creationId xmlns:a16="http://schemas.microsoft.com/office/drawing/2014/main" id="{DB1CEE4C-445F-6A0A-CF74-016721974CDC}"/>
              </a:ext>
            </a:extLst>
          </p:cNvPr>
          <p:cNvSpPr>
            <a:spLocks noGrp="1"/>
          </p:cNvSpPr>
          <p:nvPr>
            <p:ph type="body" sz="half" idx="2"/>
          </p:nvPr>
        </p:nvSpPr>
        <p:spPr>
          <a:xfrm>
            <a:off x="569762" y="986741"/>
            <a:ext cx="4949296" cy="5559086"/>
          </a:xfrm>
        </p:spPr>
        <p:txBody>
          <a:bodyPr>
            <a:normAutofit fontScale="92500" lnSpcReduction="20000"/>
          </a:bodyPr>
          <a:lstStyle/>
          <a:p>
            <a:pPr marL="342900" indent="-342900">
              <a:buFont typeface="Wingdings" panose="05000000000000000000" pitchFamily="2" charset="2"/>
              <a:buChar char="ü"/>
            </a:pPr>
            <a:r>
              <a:rPr lang="en-US" sz="2000" dirty="0"/>
              <a:t>The relation between newspaper expenditure and sales is the weakest 0.055</a:t>
            </a:r>
          </a:p>
          <a:p>
            <a:pPr marL="342900" indent="-342900">
              <a:buFont typeface="Wingdings" panose="05000000000000000000" pitchFamily="2" charset="2"/>
              <a:buChar char="ü"/>
            </a:pPr>
            <a:r>
              <a:rPr lang="en-US" sz="2000" dirty="0"/>
              <a:t>Thus it doesn’t affect the sales at all</a:t>
            </a:r>
          </a:p>
          <a:p>
            <a:pPr marL="342900" indent="-342900">
              <a:buFont typeface="Wingdings" panose="05000000000000000000" pitchFamily="2" charset="2"/>
              <a:buChar char="ü"/>
            </a:pPr>
            <a:r>
              <a:rPr lang="en-US" sz="2000" dirty="0"/>
              <a:t>While </a:t>
            </a:r>
            <a:r>
              <a:rPr lang="en-US" sz="2000" dirty="0">
                <a:solidFill>
                  <a:srgbClr val="FFFF00"/>
                </a:solidFill>
              </a:rPr>
              <a:t>the Radio amount and the sales </a:t>
            </a:r>
            <a:r>
              <a:rPr lang="en-US" sz="2000" dirty="0"/>
              <a:t>have </a:t>
            </a:r>
            <a:r>
              <a:rPr lang="en-US" sz="2000" dirty="0">
                <a:solidFill>
                  <a:srgbClr val="FFFF00"/>
                </a:solidFill>
              </a:rPr>
              <a:t>moderate positive </a:t>
            </a:r>
            <a:r>
              <a:rPr lang="en-US" sz="2000" dirty="0"/>
              <a:t>correlation .</a:t>
            </a:r>
          </a:p>
          <a:p>
            <a:pPr marL="342900" indent="-342900">
              <a:buFont typeface="Wingdings" panose="05000000000000000000" pitchFamily="2" charset="2"/>
              <a:buChar char="ü"/>
            </a:pPr>
            <a:r>
              <a:rPr lang="en-US" sz="2000" dirty="0"/>
              <a:t> Hence practically with increase in cost spent on radio increases the sales but it is not the main factor which affects the sales</a:t>
            </a:r>
          </a:p>
          <a:p>
            <a:pPr marL="342900" indent="-342900">
              <a:buFont typeface="Wingdings" panose="05000000000000000000" pitchFamily="2" charset="2"/>
              <a:buChar char="ü"/>
            </a:pPr>
            <a:r>
              <a:rPr lang="en-US" sz="2000" dirty="0">
                <a:solidFill>
                  <a:srgbClr val="FFFF00"/>
                </a:solidFill>
              </a:rPr>
              <a:t>TV and sales </a:t>
            </a:r>
            <a:r>
              <a:rPr lang="en-US" sz="2000" dirty="0"/>
              <a:t>have </a:t>
            </a:r>
            <a:r>
              <a:rPr lang="en-US" sz="2000" dirty="0">
                <a:solidFill>
                  <a:srgbClr val="FFFF00"/>
                </a:solidFill>
              </a:rPr>
              <a:t>strong positive </a:t>
            </a:r>
            <a:r>
              <a:rPr lang="en-US" sz="2000" dirty="0"/>
              <a:t>correlation. </a:t>
            </a:r>
          </a:p>
          <a:p>
            <a:pPr marL="342900" indent="-342900">
              <a:buFont typeface="Wingdings" panose="05000000000000000000" pitchFamily="2" charset="2"/>
              <a:buChar char="ü"/>
            </a:pPr>
            <a:r>
              <a:rPr lang="en-US" sz="2000" dirty="0"/>
              <a:t>This indicates that an increase in sales is highly dependent on the amount spent on TV advertising.</a:t>
            </a:r>
          </a:p>
          <a:p>
            <a:pPr marL="342900" indent="-342900">
              <a:buFont typeface="Wingdings" panose="05000000000000000000" pitchFamily="2" charset="2"/>
              <a:buChar char="ü"/>
            </a:pPr>
            <a:r>
              <a:rPr lang="en-US" sz="2000" dirty="0"/>
              <a:t> In other words, as the expenditure on TV advertising increases, sales tend to increase as well.</a:t>
            </a:r>
          </a:p>
        </p:txBody>
      </p:sp>
    </p:spTree>
    <p:extLst>
      <p:ext uri="{BB962C8B-B14F-4D97-AF65-F5344CB8AC3E}">
        <p14:creationId xmlns:p14="http://schemas.microsoft.com/office/powerpoint/2010/main" val="3601852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DC0-92D6-8112-278A-7C832C315A4C}"/>
              </a:ext>
            </a:extLst>
          </p:cNvPr>
          <p:cNvSpPr>
            <a:spLocks noGrp="1"/>
          </p:cNvSpPr>
          <p:nvPr>
            <p:ph type="title"/>
          </p:nvPr>
        </p:nvSpPr>
        <p:spPr>
          <a:xfrm>
            <a:off x="3129018" y="206827"/>
            <a:ext cx="5933962" cy="505580"/>
          </a:xfrm>
        </p:spPr>
        <p:txBody>
          <a:bodyPr>
            <a:normAutofit fontScale="90000"/>
          </a:bodyPr>
          <a:lstStyle/>
          <a:p>
            <a:pPr algn="ctr"/>
            <a:r>
              <a:rPr lang="en-US" sz="4000" dirty="0">
                <a:solidFill>
                  <a:srgbClr val="C00000"/>
                </a:solidFill>
              </a:rPr>
              <a:t>Linear</a:t>
            </a:r>
            <a:r>
              <a:rPr lang="en-US" dirty="0">
                <a:solidFill>
                  <a:srgbClr val="C00000"/>
                </a:solidFill>
              </a:rPr>
              <a:t> </a:t>
            </a:r>
            <a:r>
              <a:rPr lang="en-US" sz="4000" dirty="0">
                <a:solidFill>
                  <a:srgbClr val="C00000"/>
                </a:solidFill>
              </a:rPr>
              <a:t>regression</a:t>
            </a:r>
            <a:r>
              <a:rPr lang="en-US" dirty="0">
                <a:solidFill>
                  <a:srgbClr val="C00000"/>
                </a:solidFill>
              </a:rPr>
              <a:t> </a:t>
            </a:r>
            <a:r>
              <a:rPr lang="en-US" sz="4000" dirty="0">
                <a:solidFill>
                  <a:srgbClr val="C00000"/>
                </a:solidFill>
              </a:rPr>
              <a:t>model</a:t>
            </a:r>
          </a:p>
        </p:txBody>
      </p:sp>
      <p:pic>
        <p:nvPicPr>
          <p:cNvPr id="6" name="Content Placeholder 5">
            <a:extLst>
              <a:ext uri="{FF2B5EF4-FFF2-40B4-BE49-F238E27FC236}">
                <a16:creationId xmlns:a16="http://schemas.microsoft.com/office/drawing/2014/main" id="{791B8BB8-6D6B-4E2C-D6B5-379DB9D55339}"/>
              </a:ext>
            </a:extLst>
          </p:cNvPr>
          <p:cNvPicPr>
            <a:picLocks noGrp="1" noChangeAspect="1"/>
          </p:cNvPicPr>
          <p:nvPr>
            <p:ph idx="1"/>
          </p:nvPr>
        </p:nvPicPr>
        <p:blipFill>
          <a:blip r:embed="rId2"/>
          <a:stretch>
            <a:fillRect/>
          </a:stretch>
        </p:blipFill>
        <p:spPr>
          <a:xfrm>
            <a:off x="6422572" y="1024994"/>
            <a:ext cx="5181600" cy="4333876"/>
          </a:xfrm>
          <a:prstGeom prst="rect">
            <a:avLst/>
          </a:prstGeom>
        </p:spPr>
      </p:pic>
      <p:pic>
        <p:nvPicPr>
          <p:cNvPr id="5" name="Picture 4">
            <a:extLst>
              <a:ext uri="{FF2B5EF4-FFF2-40B4-BE49-F238E27FC236}">
                <a16:creationId xmlns:a16="http://schemas.microsoft.com/office/drawing/2014/main" id="{7E5028CA-7652-2F99-4327-0579D4FBBF25}"/>
              </a:ext>
            </a:extLst>
          </p:cNvPr>
          <p:cNvPicPr>
            <a:picLocks noChangeAspect="1"/>
          </p:cNvPicPr>
          <p:nvPr/>
        </p:nvPicPr>
        <p:blipFill>
          <a:blip r:embed="rId3"/>
          <a:stretch>
            <a:fillRect/>
          </a:stretch>
        </p:blipFill>
        <p:spPr>
          <a:xfrm>
            <a:off x="742950" y="1024995"/>
            <a:ext cx="5353050" cy="4333875"/>
          </a:xfrm>
          <a:prstGeom prst="rect">
            <a:avLst/>
          </a:prstGeom>
        </p:spPr>
      </p:pic>
      <p:sp>
        <p:nvSpPr>
          <p:cNvPr id="4" name="Text Placeholder 3">
            <a:extLst>
              <a:ext uri="{FF2B5EF4-FFF2-40B4-BE49-F238E27FC236}">
                <a16:creationId xmlns:a16="http://schemas.microsoft.com/office/drawing/2014/main" id="{166345AB-DC91-FFA1-3C8A-A065E2575652}"/>
              </a:ext>
            </a:extLst>
          </p:cNvPr>
          <p:cNvSpPr>
            <a:spLocks noGrp="1"/>
          </p:cNvSpPr>
          <p:nvPr>
            <p:ph type="body" sz="half" idx="2"/>
          </p:nvPr>
        </p:nvSpPr>
        <p:spPr>
          <a:xfrm rot="10800000" flipV="1">
            <a:off x="1563952" y="5756805"/>
            <a:ext cx="9499523" cy="661365"/>
          </a:xfrm>
        </p:spPr>
        <p:txBody>
          <a:bodyPr>
            <a:normAutofit/>
          </a:bodyPr>
          <a:lstStyle/>
          <a:p>
            <a:pPr algn="ctr"/>
            <a:r>
              <a:rPr lang="en-US" sz="2000" dirty="0"/>
              <a:t>Thus the model is predicting the results approximately same as the actual values</a:t>
            </a:r>
          </a:p>
        </p:txBody>
      </p:sp>
    </p:spTree>
    <p:extLst>
      <p:ext uri="{BB962C8B-B14F-4D97-AF65-F5344CB8AC3E}">
        <p14:creationId xmlns:p14="http://schemas.microsoft.com/office/powerpoint/2010/main" val="3734110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29F01-CCA8-61EA-0337-FC0F24E531D3}"/>
              </a:ext>
            </a:extLst>
          </p:cNvPr>
          <p:cNvSpPr>
            <a:spLocks noGrp="1"/>
          </p:cNvSpPr>
          <p:nvPr>
            <p:ph type="title"/>
          </p:nvPr>
        </p:nvSpPr>
        <p:spPr>
          <a:xfrm>
            <a:off x="1883229" y="217032"/>
            <a:ext cx="8360228" cy="696686"/>
          </a:xfrm>
        </p:spPr>
        <p:txBody>
          <a:bodyPr>
            <a:normAutofit/>
          </a:bodyPr>
          <a:lstStyle/>
          <a:p>
            <a:pPr algn="ctr"/>
            <a:r>
              <a:rPr lang="en-US" dirty="0">
                <a:solidFill>
                  <a:srgbClr val="C00000"/>
                </a:solidFill>
              </a:rPr>
              <a:t>Model on normalized dataset</a:t>
            </a:r>
          </a:p>
        </p:txBody>
      </p:sp>
      <p:pic>
        <p:nvPicPr>
          <p:cNvPr id="5" name="Picture 4">
            <a:extLst>
              <a:ext uri="{FF2B5EF4-FFF2-40B4-BE49-F238E27FC236}">
                <a16:creationId xmlns:a16="http://schemas.microsoft.com/office/drawing/2014/main" id="{7204DBD2-5063-A9FD-EA44-FAABC3E03826}"/>
              </a:ext>
            </a:extLst>
          </p:cNvPr>
          <p:cNvPicPr>
            <a:picLocks noChangeAspect="1"/>
          </p:cNvPicPr>
          <p:nvPr/>
        </p:nvPicPr>
        <p:blipFill>
          <a:blip r:embed="rId2"/>
          <a:stretch>
            <a:fillRect/>
          </a:stretch>
        </p:blipFill>
        <p:spPr>
          <a:xfrm>
            <a:off x="695325" y="1224132"/>
            <a:ext cx="5400675" cy="4333875"/>
          </a:xfrm>
          <a:prstGeom prst="rect">
            <a:avLst/>
          </a:prstGeom>
        </p:spPr>
      </p:pic>
      <p:pic>
        <p:nvPicPr>
          <p:cNvPr id="6" name="Picture 5">
            <a:extLst>
              <a:ext uri="{FF2B5EF4-FFF2-40B4-BE49-F238E27FC236}">
                <a16:creationId xmlns:a16="http://schemas.microsoft.com/office/drawing/2014/main" id="{24653902-F85D-B534-087A-9E16BBE8B539}"/>
              </a:ext>
            </a:extLst>
          </p:cNvPr>
          <p:cNvPicPr>
            <a:picLocks noChangeAspect="1"/>
          </p:cNvPicPr>
          <p:nvPr/>
        </p:nvPicPr>
        <p:blipFill>
          <a:blip r:embed="rId3"/>
          <a:stretch>
            <a:fillRect/>
          </a:stretch>
        </p:blipFill>
        <p:spPr>
          <a:xfrm>
            <a:off x="6487205" y="1224131"/>
            <a:ext cx="5400675" cy="4333875"/>
          </a:xfrm>
          <a:prstGeom prst="rect">
            <a:avLst/>
          </a:prstGeom>
        </p:spPr>
      </p:pic>
      <p:sp>
        <p:nvSpPr>
          <p:cNvPr id="4" name="Text Placeholder 3">
            <a:extLst>
              <a:ext uri="{FF2B5EF4-FFF2-40B4-BE49-F238E27FC236}">
                <a16:creationId xmlns:a16="http://schemas.microsoft.com/office/drawing/2014/main" id="{411960A4-93A1-D3A6-53E8-2B1E76233400}"/>
              </a:ext>
            </a:extLst>
          </p:cNvPr>
          <p:cNvSpPr>
            <a:spLocks noGrp="1"/>
          </p:cNvSpPr>
          <p:nvPr>
            <p:ph type="body" sz="half" idx="2"/>
          </p:nvPr>
        </p:nvSpPr>
        <p:spPr>
          <a:xfrm>
            <a:off x="1409323" y="5713211"/>
            <a:ext cx="10087352" cy="1082962"/>
          </a:xfrm>
        </p:spPr>
        <p:txBody>
          <a:bodyPr>
            <a:normAutofit/>
          </a:bodyPr>
          <a:lstStyle/>
          <a:p>
            <a:r>
              <a:rPr lang="en-US" dirty="0"/>
              <a:t>Normalization helps prevent the prediction from being dominated by features with high values. Although the data may be somewhat scattered, normalization ensures that the range of values is consistent and manageable.</a:t>
            </a:r>
          </a:p>
        </p:txBody>
      </p:sp>
    </p:spTree>
    <p:extLst>
      <p:ext uri="{BB962C8B-B14F-4D97-AF65-F5344CB8AC3E}">
        <p14:creationId xmlns:p14="http://schemas.microsoft.com/office/powerpoint/2010/main" val="2606459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B803A-0029-E244-8647-43B37CE94A04}"/>
              </a:ext>
            </a:extLst>
          </p:cNvPr>
          <p:cNvSpPr>
            <a:spLocks noGrp="1"/>
          </p:cNvSpPr>
          <p:nvPr>
            <p:ph type="title"/>
          </p:nvPr>
        </p:nvSpPr>
        <p:spPr>
          <a:xfrm>
            <a:off x="2725134" y="402772"/>
            <a:ext cx="6908724" cy="652461"/>
          </a:xfrm>
        </p:spPr>
        <p:txBody>
          <a:bodyPr>
            <a:normAutofit/>
          </a:bodyPr>
          <a:lstStyle/>
          <a:p>
            <a:pPr algn="ctr"/>
            <a:r>
              <a:rPr lang="en-US" dirty="0">
                <a:solidFill>
                  <a:srgbClr val="C00000"/>
                </a:solidFill>
              </a:rPr>
              <a:t>Excluding Tv dataset</a:t>
            </a:r>
          </a:p>
        </p:txBody>
      </p:sp>
      <p:pic>
        <p:nvPicPr>
          <p:cNvPr id="6" name="Content Placeholder 5">
            <a:extLst>
              <a:ext uri="{FF2B5EF4-FFF2-40B4-BE49-F238E27FC236}">
                <a16:creationId xmlns:a16="http://schemas.microsoft.com/office/drawing/2014/main" id="{BB7FF841-7AA9-1459-AAA1-7AAE2E7B6204}"/>
              </a:ext>
            </a:extLst>
          </p:cNvPr>
          <p:cNvPicPr>
            <a:picLocks noGrp="1" noChangeAspect="1"/>
          </p:cNvPicPr>
          <p:nvPr>
            <p:ph idx="1"/>
          </p:nvPr>
        </p:nvPicPr>
        <p:blipFill>
          <a:blip r:embed="rId2"/>
          <a:stretch>
            <a:fillRect/>
          </a:stretch>
        </p:blipFill>
        <p:spPr>
          <a:xfrm>
            <a:off x="6096000" y="1262062"/>
            <a:ext cx="5486400" cy="4333875"/>
          </a:xfrm>
          <a:prstGeom prst="rect">
            <a:avLst/>
          </a:prstGeom>
        </p:spPr>
      </p:pic>
      <p:sp>
        <p:nvSpPr>
          <p:cNvPr id="4" name="Text Placeholder 3">
            <a:extLst>
              <a:ext uri="{FF2B5EF4-FFF2-40B4-BE49-F238E27FC236}">
                <a16:creationId xmlns:a16="http://schemas.microsoft.com/office/drawing/2014/main" id="{1E8BB1D1-0822-CE7D-71B6-E47A4DE8B4F7}"/>
              </a:ext>
            </a:extLst>
          </p:cNvPr>
          <p:cNvSpPr>
            <a:spLocks noGrp="1"/>
          </p:cNvSpPr>
          <p:nvPr>
            <p:ph type="body" sz="half" idx="2"/>
          </p:nvPr>
        </p:nvSpPr>
        <p:spPr>
          <a:xfrm>
            <a:off x="1146705" y="1175657"/>
            <a:ext cx="4481209" cy="4615543"/>
          </a:xfrm>
        </p:spPr>
        <p:txBody>
          <a:bodyPr>
            <a:normAutofit fontScale="92500" lnSpcReduction="20000"/>
          </a:bodyPr>
          <a:lstStyle/>
          <a:p>
            <a:pPr marL="342900" indent="-342900">
              <a:buFont typeface="Arial" panose="020B0604020202020204" pitchFamily="34" charset="0"/>
              <a:buChar char="•"/>
            </a:pPr>
            <a:r>
              <a:rPr lang="en-US" sz="2400" dirty="0"/>
              <a:t>As observed from the regression line, the actual sales data points are from the line </a:t>
            </a:r>
            <a:r>
              <a:rPr lang="en-US" sz="2400" dirty="0">
                <a:solidFill>
                  <a:srgbClr val="FFFF00"/>
                </a:solidFill>
              </a:rPr>
              <a:t>significantly dispersed </a:t>
            </a:r>
            <a:endParaRPr lang="en-US" sz="2400" dirty="0"/>
          </a:p>
          <a:p>
            <a:pPr marL="342900" indent="-342900">
              <a:buFont typeface="Arial" panose="020B0604020202020204" pitchFamily="34" charset="0"/>
              <a:buChar char="•"/>
            </a:pPr>
            <a:r>
              <a:rPr lang="en-US" sz="2400" dirty="0"/>
              <a:t>This discrepancy arises because the TV expenditure dataset has a much </a:t>
            </a:r>
            <a:r>
              <a:rPr lang="en-US" sz="2400" dirty="0">
                <a:solidFill>
                  <a:srgbClr val="FFFF00"/>
                </a:solidFill>
              </a:rPr>
              <a:t>larger impact </a:t>
            </a:r>
            <a:r>
              <a:rPr lang="en-US" sz="2400" dirty="0"/>
              <a:t>on the sales values, and we have not  considered this factor</a:t>
            </a:r>
          </a:p>
          <a:p>
            <a:pPr marL="342900" indent="-342900">
              <a:buFont typeface="Arial" panose="020B0604020202020204" pitchFamily="34" charset="0"/>
              <a:buChar char="•"/>
            </a:pPr>
            <a:r>
              <a:rPr lang="en-US" sz="2400" dirty="0"/>
              <a:t>Consequently, the graph appears more scattered, and the model's predictions are not accurate.</a:t>
            </a:r>
          </a:p>
        </p:txBody>
      </p:sp>
    </p:spTree>
    <p:extLst>
      <p:ext uri="{BB962C8B-B14F-4D97-AF65-F5344CB8AC3E}">
        <p14:creationId xmlns:p14="http://schemas.microsoft.com/office/powerpoint/2010/main" val="1807246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203C6-9877-A831-1451-E75B086C07B6}"/>
              </a:ext>
            </a:extLst>
          </p:cNvPr>
          <p:cNvSpPr>
            <a:spLocks noGrp="1"/>
          </p:cNvSpPr>
          <p:nvPr>
            <p:ph type="title"/>
          </p:nvPr>
        </p:nvSpPr>
        <p:spPr>
          <a:xfrm>
            <a:off x="1031057" y="3429000"/>
            <a:ext cx="9905955" cy="2035632"/>
          </a:xfrm>
        </p:spPr>
        <p:txBody>
          <a:bodyPr>
            <a:normAutofit/>
          </a:bodyPr>
          <a:lstStyle/>
          <a:p>
            <a:pPr algn="ctr"/>
            <a:r>
              <a:rPr lang="en-US" sz="6600" dirty="0">
                <a:solidFill>
                  <a:srgbClr val="C00000"/>
                </a:solidFill>
                <a:latin typeface="Algerian" panose="04020705040A02060702" pitchFamily="82" charset="0"/>
              </a:rPr>
              <a:t>Thank you !!</a:t>
            </a:r>
          </a:p>
        </p:txBody>
      </p:sp>
      <p:sp>
        <p:nvSpPr>
          <p:cNvPr id="3" name="Text Placeholder 2">
            <a:extLst>
              <a:ext uri="{FF2B5EF4-FFF2-40B4-BE49-F238E27FC236}">
                <a16:creationId xmlns:a16="http://schemas.microsoft.com/office/drawing/2014/main" id="{867E4A90-2F0D-C16F-0B81-5F86DB6B584A}"/>
              </a:ext>
            </a:extLst>
          </p:cNvPr>
          <p:cNvSpPr>
            <a:spLocks noGrp="1"/>
          </p:cNvSpPr>
          <p:nvPr>
            <p:ph type="body" sz="half" idx="2"/>
          </p:nvPr>
        </p:nvSpPr>
        <p:spPr>
          <a:xfrm>
            <a:off x="1032553" y="1393365"/>
            <a:ext cx="9904459" cy="1807035"/>
          </a:xfrm>
        </p:spPr>
        <p:txBody>
          <a:bodyPr>
            <a:normAutofit/>
          </a:bodyPr>
          <a:lstStyle/>
          <a:p>
            <a:r>
              <a:rPr lang="en-US" sz="2800" dirty="0"/>
              <a:t>In conclusion,</a:t>
            </a:r>
          </a:p>
          <a:p>
            <a:r>
              <a:rPr lang="en-US" sz="2800" dirty="0"/>
              <a:t>Company should spent </a:t>
            </a:r>
            <a:r>
              <a:rPr lang="en-US" sz="2800" dirty="0">
                <a:solidFill>
                  <a:srgbClr val="FFFF00"/>
                </a:solidFill>
              </a:rPr>
              <a:t>more amount </a:t>
            </a:r>
            <a:r>
              <a:rPr lang="en-US" sz="2800" dirty="0"/>
              <a:t>on the advertising expenditure on </a:t>
            </a:r>
            <a:r>
              <a:rPr lang="en-US" sz="2800" dirty="0">
                <a:solidFill>
                  <a:srgbClr val="FFFF00"/>
                </a:solidFill>
              </a:rPr>
              <a:t>TV</a:t>
            </a:r>
            <a:r>
              <a:rPr lang="en-US" sz="2800" dirty="0"/>
              <a:t> to increase the sale and should spend less on the NEWSPAPER</a:t>
            </a:r>
          </a:p>
        </p:txBody>
      </p:sp>
    </p:spTree>
    <p:extLst>
      <p:ext uri="{BB962C8B-B14F-4D97-AF65-F5344CB8AC3E}">
        <p14:creationId xmlns:p14="http://schemas.microsoft.com/office/powerpoint/2010/main" val="38636392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40</TotalTime>
  <Words>280</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Algerian</vt:lpstr>
      <vt:lpstr>Arial</vt:lpstr>
      <vt:lpstr>Tw Cen MT</vt:lpstr>
      <vt:lpstr>Wingdings</vt:lpstr>
      <vt:lpstr>Circuit</vt:lpstr>
      <vt:lpstr>CASE PROJECT  sales prediction</vt:lpstr>
      <vt:lpstr>Average expenditure</vt:lpstr>
      <vt:lpstr>correlation</vt:lpstr>
      <vt:lpstr>Linear regression model</vt:lpstr>
      <vt:lpstr>Model on normalized dataset</vt:lpstr>
      <vt:lpstr>Excluding Tv dataset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kulkarni.sanjana1004@gmail.com</dc:creator>
  <cp:lastModifiedBy>kulkarni.sanjana1004@gmail.com</cp:lastModifiedBy>
  <cp:revision>1</cp:revision>
  <dcterms:created xsi:type="dcterms:W3CDTF">2024-09-15T18:26:51Z</dcterms:created>
  <dcterms:modified xsi:type="dcterms:W3CDTF">2024-09-15T19:06:57Z</dcterms:modified>
</cp:coreProperties>
</file>