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7809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BA1CF-3A70-6741-8046-5396CC3FD8B1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8138D-FA38-A245-9D52-5827B4CBF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20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Incorporating such information is somewhat unnatural for classifiers whose input consists simply of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individual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vectors, such as Naive Bayes or SVMs, precisely because such classifiers label each test item in isolation.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Thus we define synthetic features or feature vectors to attempt to overcome this obstacle.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138D-FA38-A245-9D52-5827B4CBF6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8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u="sng" dirty="0" smtClean="0"/>
              <a:t>unigram-presence features:</a:t>
            </a:r>
            <a:r>
              <a:rPr lang="en-US" sz="1600" b="1" u="sng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coordinate of a feature vector is 1 if the corresponding unigram occurs in the input text, 0 otherwise.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138D-FA38-A245-9D52-5827B4CBF6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99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comparison via the paired t-test reveals that this is statistically indistinguishable from the 86.4% that is achieved by running the SVM polarity classifier on </a:t>
            </a:r>
            <a:r>
              <a:rPr lang="en-US" dirty="0" err="1" smtClean="0"/>
              <a:t>Extract</a:t>
            </a:r>
            <a:r>
              <a:rPr lang="en-US" baseline="-25000" dirty="0" err="1" smtClean="0"/>
              <a:t>NB</a:t>
            </a:r>
            <a:r>
              <a:rPr lang="en-US" dirty="0" smtClean="0"/>
              <a:t> input.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 confirms our hypothesis that sentences discarded by the subjectivity extraction process are indeed much less indicative of sentiment polarity. 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138D-FA38-A245-9D52-5827B4CBF6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7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may reflect a (hardly surprising) tendency for movie-review authors to place plot descriptions at the beginning rather than the end of the text and conclude with overtly opinionated statements.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138D-FA38-A245-9D52-5827B4CBF6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49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review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yielded substantially worse results for the NB default polarity classifier— and at any rate, the graph-derived extracts are still substantially more concise than the full texts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138D-FA38-A245-9D52-5827B4CBF6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68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 of point 2. which suggests 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 they are not only shorter, but also “cleaner” representations of the intended polarity.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138D-FA38-A245-9D52-5827B4CBF6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6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551713"/>
            <a:ext cx="8386354" cy="1306287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/>
              <a:t>Sentiment </a:t>
            </a:r>
            <a:r>
              <a:rPr lang="en-US" sz="4000" b="1" dirty="0"/>
              <a:t>Analysis Using Subjectivity Summarization Based on Minimum </a:t>
            </a:r>
            <a:r>
              <a:rPr lang="en-US" sz="4000" b="1" dirty="0" smtClean="0"/>
              <a:t>Cuts</a:t>
            </a:r>
            <a:br>
              <a:rPr lang="en-US" sz="4000" b="1" dirty="0" smtClean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386354" y="5021813"/>
            <a:ext cx="38056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Presented by</a:t>
            </a:r>
            <a:r>
              <a:rPr lang="en-US" sz="2800" dirty="0" smtClean="0"/>
              <a:t>: Sanjana Agarwal and </a:t>
            </a:r>
            <a:r>
              <a:rPr lang="en-US" sz="2800" dirty="0" err="1" smtClean="0"/>
              <a:t>Tejashree</a:t>
            </a:r>
            <a:r>
              <a:rPr lang="en-US" sz="2800" dirty="0" smtClean="0"/>
              <a:t> </a:t>
            </a:r>
            <a:r>
              <a:rPr lang="en-US" sz="2800" dirty="0" err="1" smtClean="0"/>
              <a:t>Khot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398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1858" y="590843"/>
                <a:ext cx="11390142" cy="626715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Thus they build </a:t>
                </a:r>
                <a:r>
                  <a:rPr lang="en-US" dirty="0"/>
                  <a:t>an undirected graph G with vertices {v</a:t>
                </a:r>
                <a:r>
                  <a:rPr lang="en-US" baseline="-25000" dirty="0"/>
                  <a:t>1</a:t>
                </a:r>
                <a:r>
                  <a:rPr lang="en-US" dirty="0"/>
                  <a:t>, . . . , 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n</a:t>
                </a:r>
                <a:r>
                  <a:rPr lang="en-US" dirty="0"/>
                  <a:t>, s, t}; the last two are, </a:t>
                </a:r>
                <a:r>
                  <a:rPr lang="en-US" dirty="0" smtClean="0"/>
                  <a:t>respectively the </a:t>
                </a:r>
                <a:r>
                  <a:rPr lang="en-US" dirty="0"/>
                  <a:t>source and sink. Add n edges (s, v</a:t>
                </a:r>
                <a:r>
                  <a:rPr lang="en-US" baseline="-25000" dirty="0"/>
                  <a:t>i</a:t>
                </a:r>
                <a:r>
                  <a:rPr lang="en-US" dirty="0"/>
                  <a:t>), each with weight ind</a:t>
                </a:r>
                <a:r>
                  <a:rPr lang="en-US" baseline="-25000" dirty="0"/>
                  <a:t>1</a:t>
                </a:r>
                <a:r>
                  <a:rPr lang="en-US" dirty="0"/>
                  <a:t> (</a:t>
                </a:r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), </a:t>
                </a:r>
                <a:r>
                  <a:rPr lang="en-US" dirty="0"/>
                  <a:t>and n edges (</a:t>
                </a:r>
                <a:r>
                  <a:rPr lang="en-US" dirty="0" smtClean="0"/>
                  <a:t>v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, </a:t>
                </a:r>
                <a:r>
                  <a:rPr lang="en-US" dirty="0"/>
                  <a:t>t), each with weight ind</a:t>
                </a:r>
                <a:r>
                  <a:rPr lang="en-US" baseline="-25000" dirty="0"/>
                  <a:t>2</a:t>
                </a:r>
                <a:r>
                  <a:rPr lang="en-US" dirty="0"/>
                  <a:t> (</a:t>
                </a:r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). Cuts in graph G is defined as:</a:t>
                </a:r>
              </a:p>
              <a:p>
                <a:r>
                  <a:rPr lang="en-US" dirty="0" smtClean="0"/>
                  <a:t>A cut(S,T) of G is a partition of its </a:t>
                </a:r>
                <a:r>
                  <a:rPr lang="en-US" dirty="0"/>
                  <a:t>nodes into sets S = {</a:t>
                </a:r>
                <a:r>
                  <a:rPr lang="en-US" dirty="0" smtClean="0"/>
                  <a:t>s}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S’ </a:t>
                </a:r>
                <a:r>
                  <a:rPr lang="en-US" dirty="0"/>
                  <a:t>and T = {t</a:t>
                </a:r>
                <a:r>
                  <a:rPr lang="en-US" dirty="0" smtClean="0"/>
                  <a:t>} </a:t>
                </a:r>
                <a14:m>
                  <m:oMath xmlns:m="http://schemas.openxmlformats.org/officeDocument/2006/math">
                    <m:r>
                      <a:rPr lang="en-US" i="0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dirty="0" smtClean="0"/>
                  <a:t> T’, </a:t>
                </a:r>
                <a:r>
                  <a:rPr lang="en-US" dirty="0"/>
                  <a:t>where s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en-US" dirty="0" smtClean="0"/>
                  <a:t> S’, t </a:t>
                </a:r>
                <a14:m>
                  <m:oMath xmlns:m="http://schemas.openxmlformats.org/officeDocument/2006/math">
                    <m:r>
                      <a:rPr lang="en-US" i="0"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T’. </a:t>
                </a:r>
                <a:r>
                  <a:rPr lang="en-US" dirty="0"/>
                  <a:t>Its cost cost(S,T) is the sum of the weights of all edges crossing from S to </a:t>
                </a:r>
                <a:r>
                  <a:rPr lang="en-US" dirty="0" smtClean="0"/>
                  <a:t>T. </a:t>
                </a:r>
                <a:r>
                  <a:rPr lang="en-US" dirty="0"/>
                  <a:t>A minimum cut of G is one of minimum cost. 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pPr algn="ctr"/>
                <a:r>
                  <a:rPr lang="en-US" dirty="0" smtClean="0"/>
                  <a:t>Figure 2: Graph for classifying three items.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1858" y="590843"/>
                <a:ext cx="11390142" cy="6267157"/>
              </a:xfrm>
              <a:blipFill rotWithShape="0">
                <a:blip r:embed="rId2"/>
                <a:stretch>
                  <a:fillRect l="-321" t="-1654" r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8" y="2436087"/>
            <a:ext cx="10058400" cy="346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85667"/>
            <a:ext cx="9720073" cy="4023360"/>
          </a:xfrm>
        </p:spPr>
        <p:txBody>
          <a:bodyPr/>
          <a:lstStyle/>
          <a:p>
            <a:r>
              <a:rPr lang="en-US" dirty="0" smtClean="0"/>
              <a:t>Advantages:</a:t>
            </a:r>
          </a:p>
          <a:p>
            <a:r>
              <a:rPr lang="en-US" dirty="0" smtClean="0"/>
              <a:t>1) </a:t>
            </a:r>
            <a:r>
              <a:rPr lang="en-US" dirty="0"/>
              <a:t>E</a:t>
            </a:r>
            <a:r>
              <a:rPr lang="en-US" dirty="0" smtClean="0"/>
              <a:t>very </a:t>
            </a:r>
            <a:r>
              <a:rPr lang="en-US" dirty="0"/>
              <a:t>cut corresponds to a partition of the items and has cost equal to the partition cost. Thus, </a:t>
            </a:r>
            <a:r>
              <a:rPr lang="en-US" dirty="0" smtClean="0"/>
              <a:t>the optimization </a:t>
            </a:r>
            <a:r>
              <a:rPr lang="en-US" dirty="0"/>
              <a:t>problem reduces to finding minimum cuts. </a:t>
            </a:r>
            <a:endParaRPr lang="en-US" dirty="0" smtClean="0"/>
          </a:p>
          <a:p>
            <a:r>
              <a:rPr lang="en-US" dirty="0" smtClean="0"/>
              <a:t>2) </a:t>
            </a:r>
            <a:r>
              <a:rPr lang="en-US" dirty="0"/>
              <a:t>M</a:t>
            </a:r>
            <a:r>
              <a:rPr lang="en-US" dirty="0" smtClean="0"/>
              <a:t>odel </a:t>
            </a:r>
            <a:r>
              <a:rPr lang="en-US" dirty="0"/>
              <a:t>item-specific and </a:t>
            </a:r>
            <a:r>
              <a:rPr lang="en-US" dirty="0" smtClean="0"/>
              <a:t>pairwise </a:t>
            </a:r>
            <a:r>
              <a:rPr lang="en-US" dirty="0"/>
              <a:t>information </a:t>
            </a:r>
            <a:r>
              <a:rPr lang="en-US" dirty="0" smtClean="0"/>
              <a:t>independently using subjectivity detection.</a:t>
            </a:r>
          </a:p>
          <a:p>
            <a:r>
              <a:rPr lang="en-US" dirty="0" smtClean="0"/>
              <a:t>3) </a:t>
            </a:r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use maximum-flow algorithms with polynomial </a:t>
            </a:r>
            <a:r>
              <a:rPr lang="en-US" dirty="0" smtClean="0"/>
              <a:t>asymptotic </a:t>
            </a:r>
            <a:r>
              <a:rPr lang="en-US" dirty="0"/>
              <a:t>running </a:t>
            </a:r>
            <a:r>
              <a:rPr lang="en-US" dirty="0" smtClean="0"/>
              <a:t>times and </a:t>
            </a:r>
            <a:r>
              <a:rPr lang="en-US" dirty="0"/>
              <a:t>near-linear running times in </a:t>
            </a:r>
            <a:r>
              <a:rPr lang="en-US" dirty="0" smtClean="0"/>
              <a:t>practice, to </a:t>
            </a:r>
            <a:r>
              <a:rPr lang="en-US" dirty="0"/>
              <a:t>exactly</a:t>
            </a:r>
            <a:r>
              <a:rPr lang="en-US" i="1" dirty="0"/>
              <a:t> </a:t>
            </a:r>
            <a:r>
              <a:rPr lang="en-US" dirty="0"/>
              <a:t>compute the </a:t>
            </a:r>
            <a:r>
              <a:rPr lang="en-US" dirty="0" smtClean="0"/>
              <a:t>minimum-cost cut.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0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200" dirty="0"/>
              <a:t>E</a:t>
            </a:r>
            <a:r>
              <a:rPr lang="en-US" sz="2200" dirty="0" smtClean="0"/>
              <a:t>xperiments </a:t>
            </a:r>
            <a:r>
              <a:rPr lang="en-US" sz="2200" dirty="0"/>
              <a:t>involve classifying movie reviews as either positive or </a:t>
            </a:r>
            <a:r>
              <a:rPr lang="en-US" sz="2200" dirty="0" smtClean="0"/>
              <a:t>negative.</a:t>
            </a:r>
          </a:p>
          <a:p>
            <a:pPr lvl="1"/>
            <a:r>
              <a:rPr lang="en-US" sz="2200" dirty="0" smtClean="0"/>
              <a:t>The data contains </a:t>
            </a:r>
            <a:r>
              <a:rPr lang="en-US" sz="2200" dirty="0"/>
              <a:t>1000 positive and 1000 negative reviews all written before 2002, with a cap of 20 reviews per author (312 authors total) per category. </a:t>
            </a:r>
            <a:r>
              <a:rPr lang="en-US" sz="2200" dirty="0" smtClean="0"/>
              <a:t>The corpus is refereed to as </a:t>
            </a:r>
            <a:r>
              <a:rPr lang="en-US" sz="2200" dirty="0"/>
              <a:t>the </a:t>
            </a:r>
            <a:r>
              <a:rPr lang="en-US" sz="2200" b="1" dirty="0"/>
              <a:t>polarity dataset</a:t>
            </a:r>
            <a:r>
              <a:rPr lang="en-US" sz="2200" dirty="0" smtClean="0"/>
              <a:t>. </a:t>
            </a:r>
          </a:p>
          <a:p>
            <a:r>
              <a:rPr lang="en-US" b="1" dirty="0" smtClean="0"/>
              <a:t>Default Polarity Classifiers:</a:t>
            </a:r>
          </a:p>
          <a:p>
            <a:pPr lvl="1"/>
            <a:r>
              <a:rPr lang="en-US" sz="2200" dirty="0" smtClean="0"/>
              <a:t>Tested Naïve Bayes and Support Vector Machines.</a:t>
            </a:r>
          </a:p>
          <a:p>
            <a:pPr lvl="1"/>
            <a:r>
              <a:rPr lang="en-US" sz="2200" dirty="0" smtClean="0"/>
              <a:t>Used unigram-presence features</a:t>
            </a:r>
          </a:p>
          <a:p>
            <a:pPr lvl="1"/>
            <a:r>
              <a:rPr lang="en-US" sz="2200" dirty="0"/>
              <a:t>Each default </a:t>
            </a:r>
            <a:r>
              <a:rPr lang="en-US" sz="2200" dirty="0" smtClean="0"/>
              <a:t>document </a:t>
            </a:r>
            <a:r>
              <a:rPr lang="en-US" sz="2200" dirty="0"/>
              <a:t>level polarity classifier is trained and tested on the extracts formed by </a:t>
            </a:r>
            <a:r>
              <a:rPr lang="en-US" sz="2200" dirty="0" smtClean="0"/>
              <a:t>the subjectivity detectors.</a:t>
            </a:r>
          </a:p>
        </p:txBody>
      </p:sp>
    </p:spTree>
    <p:extLst>
      <p:ext uri="{BB962C8B-B14F-4D97-AF65-F5344CB8AC3E}">
        <p14:creationId xmlns:p14="http://schemas.microsoft.com/office/powerpoint/2010/main" val="2146521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519" y="203981"/>
            <a:ext cx="10708327" cy="6323427"/>
          </a:xfrm>
        </p:spPr>
        <p:txBody>
          <a:bodyPr>
            <a:normAutofit/>
          </a:bodyPr>
          <a:lstStyle/>
          <a:p>
            <a:r>
              <a:rPr lang="en-US" b="1" dirty="0"/>
              <a:t>Subjectivity Dataset</a:t>
            </a:r>
            <a:r>
              <a:rPr lang="en-US" b="1" dirty="0" smtClean="0"/>
              <a:t>:</a:t>
            </a:r>
          </a:p>
          <a:p>
            <a:pPr lvl="1"/>
            <a:r>
              <a:rPr lang="en-US" sz="2200" dirty="0" smtClean="0"/>
              <a:t>Require a collection of labeled sentences.</a:t>
            </a:r>
          </a:p>
          <a:p>
            <a:pPr lvl="1"/>
            <a:r>
              <a:rPr lang="en-US" sz="2200" dirty="0" smtClean="0"/>
              <a:t>Mined the Web to create a large, automatically labeled sentence corpus.</a:t>
            </a:r>
          </a:p>
          <a:p>
            <a:pPr lvl="1"/>
            <a:r>
              <a:rPr lang="en-US" sz="2200" dirty="0" smtClean="0"/>
              <a:t>For subjective sentences : </a:t>
            </a:r>
            <a:r>
              <a:rPr lang="en-US" sz="2200" dirty="0"/>
              <a:t>collected 5000 </a:t>
            </a:r>
            <a:r>
              <a:rPr lang="en-US" sz="2200" dirty="0" smtClean="0"/>
              <a:t>movie review </a:t>
            </a:r>
            <a:r>
              <a:rPr lang="en-US" sz="2200" i="1" dirty="0"/>
              <a:t>snippets </a:t>
            </a:r>
            <a:r>
              <a:rPr lang="en-US" sz="2200" dirty="0" smtClean="0"/>
              <a:t>(“</a:t>
            </a:r>
            <a:r>
              <a:rPr lang="en-US" sz="2200" dirty="0"/>
              <a:t>bold, imaginative, and </a:t>
            </a:r>
            <a:r>
              <a:rPr lang="en-US" sz="2200" dirty="0" smtClean="0"/>
              <a:t>impossible </a:t>
            </a:r>
            <a:r>
              <a:rPr lang="en-US" sz="2200" dirty="0"/>
              <a:t>to resist”) from </a:t>
            </a:r>
            <a:r>
              <a:rPr lang="en-US" sz="2200" dirty="0" smtClean="0"/>
              <a:t>www.rottentomatoes.com</a:t>
            </a:r>
          </a:p>
          <a:p>
            <a:pPr lvl="1"/>
            <a:r>
              <a:rPr lang="en-US" sz="2200" dirty="0" smtClean="0"/>
              <a:t>For objective sentences: collected 5000 sentences </a:t>
            </a:r>
            <a:r>
              <a:rPr lang="en-US" sz="2200" dirty="0"/>
              <a:t>from plot summaries available from the </a:t>
            </a:r>
            <a:r>
              <a:rPr lang="en-US" sz="2200" dirty="0" smtClean="0"/>
              <a:t>Internet </a:t>
            </a:r>
            <a:r>
              <a:rPr lang="en-US" sz="2200" dirty="0"/>
              <a:t>Movie Database </a:t>
            </a:r>
            <a:r>
              <a:rPr lang="en-US" sz="2200" dirty="0" smtClean="0"/>
              <a:t>www.imdb.com</a:t>
            </a:r>
          </a:p>
          <a:p>
            <a:pPr lvl="1"/>
            <a:r>
              <a:rPr lang="en-US" sz="2200" dirty="0"/>
              <a:t>S</a:t>
            </a:r>
            <a:r>
              <a:rPr lang="en-US" sz="2200" dirty="0" smtClean="0"/>
              <a:t>elected </a:t>
            </a:r>
            <a:r>
              <a:rPr lang="en-US" sz="2200" dirty="0"/>
              <a:t>sentences or snippets </a:t>
            </a:r>
            <a:r>
              <a:rPr lang="en-US" sz="2200" dirty="0" smtClean="0"/>
              <a:t>were at </a:t>
            </a:r>
            <a:r>
              <a:rPr lang="en-US" sz="2200" dirty="0"/>
              <a:t>least ten words long and drawn from reviews or plot summaries of movies released </a:t>
            </a:r>
            <a:r>
              <a:rPr lang="en-US" sz="2200" dirty="0" smtClean="0"/>
              <a:t>post-2001 to prevent overlap </a:t>
            </a:r>
            <a:r>
              <a:rPr lang="en-US" sz="2200" dirty="0"/>
              <a:t>with the polarity dataset. </a:t>
            </a:r>
          </a:p>
          <a:p>
            <a:r>
              <a:rPr lang="en-US" b="1" dirty="0"/>
              <a:t>Subjectivity Detectors</a:t>
            </a:r>
            <a:r>
              <a:rPr lang="en-US" b="1" dirty="0" smtClean="0"/>
              <a:t>:</a:t>
            </a:r>
          </a:p>
          <a:p>
            <a:pPr lvl="1"/>
            <a:r>
              <a:rPr lang="en-US" sz="2000" dirty="0"/>
              <a:t>D</a:t>
            </a:r>
            <a:r>
              <a:rPr lang="en-US" sz="2000" dirty="0" smtClean="0"/>
              <a:t>efault </a:t>
            </a:r>
            <a:r>
              <a:rPr lang="en-US" sz="2000" dirty="0"/>
              <a:t>polarity classifiers as “basic” </a:t>
            </a:r>
            <a:r>
              <a:rPr lang="en-US" sz="2000" dirty="0" smtClean="0"/>
              <a:t>sentence-level subjectivity detectors (after retraining on the subjectivity </a:t>
            </a:r>
            <a:r>
              <a:rPr lang="en-US" sz="2000" dirty="0"/>
              <a:t>dataset</a:t>
            </a:r>
            <a:r>
              <a:rPr lang="en-US" sz="2000" dirty="0" smtClean="0"/>
              <a:t>).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reate </a:t>
            </a:r>
            <a:r>
              <a:rPr lang="en-US" sz="2000" dirty="0"/>
              <a:t>a family of cut-based </a:t>
            </a:r>
            <a:r>
              <a:rPr lang="en-US" sz="2000" dirty="0" smtClean="0"/>
              <a:t>subjectivity </a:t>
            </a:r>
            <a:r>
              <a:rPr lang="en-US" sz="2000" dirty="0"/>
              <a:t>detectors; </a:t>
            </a:r>
            <a:r>
              <a:rPr lang="en-US" sz="2000" dirty="0" smtClean="0"/>
              <a:t>input is </a:t>
            </a:r>
            <a:r>
              <a:rPr lang="en-US" sz="2000" dirty="0"/>
              <a:t>the </a:t>
            </a:r>
            <a:r>
              <a:rPr lang="en-US" sz="2000" i="1" dirty="0"/>
              <a:t>set </a:t>
            </a:r>
            <a:r>
              <a:rPr lang="en-US" sz="2000" dirty="0"/>
              <a:t>of </a:t>
            </a:r>
            <a:r>
              <a:rPr lang="en-US" sz="2000" dirty="0" smtClean="0"/>
              <a:t>sentences </a:t>
            </a:r>
            <a:r>
              <a:rPr lang="en-US" sz="2000" dirty="0"/>
              <a:t>appearing in a single document and </a:t>
            </a:r>
            <a:r>
              <a:rPr lang="en-US" sz="2000" dirty="0" smtClean="0"/>
              <a:t>determine </a:t>
            </a:r>
            <a:r>
              <a:rPr lang="en-US" sz="2000" dirty="0"/>
              <a:t>the subjectivity status of all the </a:t>
            </a:r>
            <a:r>
              <a:rPr lang="en-US" sz="2000" dirty="0" smtClean="0"/>
              <a:t>sentences simultaneously </a:t>
            </a:r>
            <a:r>
              <a:rPr lang="en-US" sz="2000" dirty="0"/>
              <a:t>using per-item and pairwise </a:t>
            </a:r>
            <a:r>
              <a:rPr lang="en-US" sz="2000" dirty="0" smtClean="0"/>
              <a:t>relationship </a:t>
            </a:r>
            <a:r>
              <a:rPr lang="en-US" sz="2000" dirty="0"/>
              <a:t>information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For a given document, </a:t>
            </a:r>
            <a:r>
              <a:rPr lang="en-US" sz="2000" dirty="0"/>
              <a:t>build a graph wherein the source s and sink t </a:t>
            </a:r>
            <a:r>
              <a:rPr lang="en-US" sz="2000" dirty="0" smtClean="0"/>
              <a:t>correspond </a:t>
            </a:r>
            <a:r>
              <a:rPr lang="en-US" sz="2000" dirty="0"/>
              <a:t>to the class of subjective and objective </a:t>
            </a:r>
            <a:r>
              <a:rPr lang="en-US" sz="2000" dirty="0" smtClean="0"/>
              <a:t>sentences.</a:t>
            </a: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0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9" y="829994"/>
            <a:ext cx="10719582" cy="4606535"/>
          </a:xfrm>
        </p:spPr>
      </p:pic>
    </p:spTree>
    <p:extLst>
      <p:ext uri="{BB962C8B-B14F-4D97-AF65-F5344CB8AC3E}">
        <p14:creationId xmlns:p14="http://schemas.microsoft.com/office/powerpoint/2010/main" val="1585762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942535"/>
          </a:xfrm>
        </p:spPr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792" y="1209821"/>
            <a:ext cx="11240086" cy="5500467"/>
          </a:xfrm>
        </p:spPr>
        <p:txBody>
          <a:bodyPr/>
          <a:lstStyle/>
          <a:p>
            <a:r>
              <a:rPr lang="en-US" b="1" u="sng" dirty="0" smtClean="0"/>
              <a:t>1) Basic subjectivity extraction:</a:t>
            </a:r>
          </a:p>
          <a:p>
            <a:endParaRPr lang="en-US" b="1" u="sng" dirty="0" smtClean="0"/>
          </a:p>
          <a:p>
            <a:pPr lvl="1"/>
            <a:r>
              <a:rPr lang="en-US" sz="2000" dirty="0"/>
              <a:t>B</a:t>
            </a:r>
            <a:r>
              <a:rPr lang="en-US" sz="2000" dirty="0" smtClean="0"/>
              <a:t>oth </a:t>
            </a:r>
            <a:r>
              <a:rPr lang="en-US" sz="2000" dirty="0"/>
              <a:t>Naive Bayes and SVMs can be trained on our subjectivity dataset and then used as a basic subjectivity </a:t>
            </a:r>
            <a:r>
              <a:rPr lang="en-US" sz="2000" dirty="0" smtClean="0"/>
              <a:t>detector.</a:t>
            </a:r>
          </a:p>
          <a:p>
            <a:pPr lvl="1"/>
            <a:r>
              <a:rPr lang="en-US" sz="2000" dirty="0" smtClean="0"/>
              <a:t>Naïve Bayes has somewhat </a:t>
            </a:r>
            <a:r>
              <a:rPr lang="en-US" sz="2000" dirty="0"/>
              <a:t>better average </a:t>
            </a:r>
            <a:r>
              <a:rPr lang="en-US" sz="2000" dirty="0" smtClean="0"/>
              <a:t>tenfold </a:t>
            </a:r>
            <a:r>
              <a:rPr lang="en-US" sz="2000" dirty="0"/>
              <a:t>cross-validation performance on the subjectivity dataset (92% vs. 90</a:t>
            </a:r>
            <a:r>
              <a:rPr lang="en-US" sz="2000" dirty="0" smtClean="0"/>
              <a:t>%)</a:t>
            </a:r>
            <a:endParaRPr lang="en-US" sz="2000" dirty="0"/>
          </a:p>
          <a:p>
            <a:pPr lvl="1"/>
            <a:r>
              <a:rPr lang="en-US" sz="2000" dirty="0"/>
              <a:t>Employing Naive Bayes as a subjectivity </a:t>
            </a:r>
            <a:r>
              <a:rPr lang="en-US" sz="2000" dirty="0" smtClean="0"/>
              <a:t>detector </a:t>
            </a:r>
            <a:r>
              <a:rPr lang="en-US" sz="2000" dirty="0"/>
              <a:t>(</a:t>
            </a:r>
            <a:r>
              <a:rPr lang="en-US" sz="2000" i="1" dirty="0" err="1"/>
              <a:t>Extract</a:t>
            </a:r>
            <a:r>
              <a:rPr lang="en-US" sz="2000" i="1" baseline="-25000" dirty="0" err="1"/>
              <a:t>NB</a:t>
            </a:r>
            <a:r>
              <a:rPr lang="en-US" sz="2000" dirty="0"/>
              <a:t>) in conjunction with a Naive Bayes </a:t>
            </a:r>
            <a:r>
              <a:rPr lang="en-US" sz="2000" dirty="0" smtClean="0"/>
              <a:t>document-level </a:t>
            </a:r>
            <a:r>
              <a:rPr lang="en-US" sz="2000" dirty="0"/>
              <a:t>polarity classifier achieves 86.4% </a:t>
            </a:r>
            <a:r>
              <a:rPr lang="en-US" sz="2000" dirty="0" smtClean="0"/>
              <a:t>accuracy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 smtClean="0"/>
              <a:t>It is an improvement over 82.8%, when no extraction is applied.</a:t>
            </a:r>
          </a:p>
          <a:p>
            <a:pPr lvl="1"/>
            <a:r>
              <a:rPr lang="en-US" sz="2000" dirty="0"/>
              <a:t>With SVMs as the polarity classifier instead, the Full </a:t>
            </a:r>
            <a:r>
              <a:rPr lang="en-US" sz="2000" dirty="0" smtClean="0"/>
              <a:t>review </a:t>
            </a:r>
            <a:r>
              <a:rPr lang="en-US" sz="2000" dirty="0"/>
              <a:t>performance rises to 87.15</a:t>
            </a:r>
            <a:r>
              <a:rPr lang="en-US" sz="2000" dirty="0" smtClean="0"/>
              <a:t>%.</a:t>
            </a:r>
          </a:p>
          <a:p>
            <a:pPr lvl="1"/>
            <a:r>
              <a:rPr lang="en-US" sz="2000" dirty="0" smtClean="0"/>
              <a:t>Further </a:t>
            </a:r>
            <a:r>
              <a:rPr lang="en-US" sz="2000" dirty="0"/>
              <a:t>support comes from a “flipping” experiment: if we give as input to the default polarity classifier an extract consisting of the sentences labeled </a:t>
            </a:r>
            <a:r>
              <a:rPr lang="en-US" sz="2000" dirty="0" smtClean="0"/>
              <a:t>‘</a:t>
            </a:r>
            <a:r>
              <a:rPr lang="en-US" sz="2000" i="1" dirty="0" smtClean="0"/>
              <a:t>objective’</a:t>
            </a:r>
            <a:r>
              <a:rPr lang="en-US" sz="2000" dirty="0" smtClean="0"/>
              <a:t>, </a:t>
            </a:r>
            <a:r>
              <a:rPr lang="en-US" sz="2000" dirty="0"/>
              <a:t>accuracy drops dramatically to 71% for NB and 67% for </a:t>
            </a:r>
            <a:r>
              <a:rPr lang="en-US" sz="2000" dirty="0" smtClean="0"/>
              <a:t>SVM. </a:t>
            </a:r>
          </a:p>
          <a:p>
            <a:pPr lvl="1"/>
            <a:r>
              <a:rPr lang="en-US" sz="2000" dirty="0" smtClean="0"/>
              <a:t>The subjectivity </a:t>
            </a:r>
            <a:r>
              <a:rPr lang="en-US" sz="2000" dirty="0"/>
              <a:t>extracts are much more compact than the original documents (an </a:t>
            </a:r>
            <a:r>
              <a:rPr lang="en-US" sz="2000" dirty="0" smtClean="0"/>
              <a:t>important </a:t>
            </a:r>
            <a:r>
              <a:rPr lang="en-US" sz="2000" dirty="0"/>
              <a:t>feature for a summary to have</a:t>
            </a:r>
            <a:r>
              <a:rPr lang="en-US" sz="2000" dirty="0" smtClean="0"/>
              <a:t>). Contain about </a:t>
            </a:r>
            <a:r>
              <a:rPr lang="en-US" sz="2000" dirty="0"/>
              <a:t>60% of the source reviews’ words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8526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724486"/>
            <a:ext cx="9720073" cy="4023360"/>
          </a:xfrm>
        </p:spPr>
        <p:txBody>
          <a:bodyPr/>
          <a:lstStyle/>
          <a:p>
            <a:r>
              <a:rPr lang="en-US" dirty="0" smtClean="0"/>
              <a:t>We can create subjectivity extracts of varying lengths:</a:t>
            </a:r>
          </a:p>
          <a:p>
            <a:r>
              <a:rPr lang="en-US" dirty="0" smtClean="0"/>
              <a:t>- </a:t>
            </a:r>
            <a:r>
              <a:rPr lang="en-US" dirty="0"/>
              <a:t>N most subjective </a:t>
            </a:r>
            <a:r>
              <a:rPr lang="en-US" dirty="0" smtClean="0"/>
              <a:t>sentences </a:t>
            </a:r>
            <a:r>
              <a:rPr lang="en-US" dirty="0"/>
              <a:t>from the originating review. 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/>
              <a:t>C</a:t>
            </a:r>
            <a:r>
              <a:rPr lang="en-US" dirty="0" smtClean="0"/>
              <a:t>anonical summarization </a:t>
            </a:r>
            <a:r>
              <a:rPr lang="en-US" dirty="0"/>
              <a:t>standard of extracting the first N </a:t>
            </a:r>
            <a:r>
              <a:rPr lang="en-US" dirty="0" smtClean="0"/>
              <a:t>sentences. (Authors </a:t>
            </a:r>
            <a:r>
              <a:rPr lang="en-US" dirty="0"/>
              <a:t>often </a:t>
            </a:r>
            <a:r>
              <a:rPr lang="en-US" dirty="0" smtClean="0"/>
              <a:t>begin </a:t>
            </a:r>
            <a:r>
              <a:rPr lang="en-US" dirty="0"/>
              <a:t>documents with an </a:t>
            </a:r>
            <a:r>
              <a:rPr lang="en-US" dirty="0" smtClean="0"/>
              <a:t>overview).</a:t>
            </a:r>
          </a:p>
          <a:p>
            <a:r>
              <a:rPr lang="en-US" dirty="0" smtClean="0"/>
              <a:t>- Consider </a:t>
            </a:r>
            <a:r>
              <a:rPr lang="en-US" dirty="0"/>
              <a:t>the last N </a:t>
            </a:r>
            <a:r>
              <a:rPr lang="en-US" dirty="0" smtClean="0"/>
              <a:t>sentences. (</a:t>
            </a:r>
            <a:r>
              <a:rPr lang="en-US" dirty="0"/>
              <a:t>in many documents, concluding material may be a good summary, and </a:t>
            </a:r>
            <a:r>
              <a:rPr lang="en-US" dirty="0" err="1"/>
              <a:t>www.rottentomatoes.com</a:t>
            </a:r>
            <a:r>
              <a:rPr lang="en-US" dirty="0"/>
              <a:t> tends to select “snippets” from the end of movie </a:t>
            </a:r>
            <a:r>
              <a:rPr lang="en-US" dirty="0" smtClean="0"/>
              <a:t>reviews)</a:t>
            </a:r>
          </a:p>
          <a:p>
            <a:r>
              <a:rPr lang="en-US" dirty="0" smtClean="0"/>
              <a:t>-</a:t>
            </a:r>
            <a:r>
              <a:rPr lang="en-US" dirty="0"/>
              <a:t>N least subjective sentences according to Naive Bayes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15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40"/>
          <a:stretch/>
        </p:blipFill>
        <p:spPr>
          <a:xfrm>
            <a:off x="168813" y="240084"/>
            <a:ext cx="6791777" cy="5780887"/>
          </a:xfrm>
        </p:spPr>
      </p:pic>
      <p:sp>
        <p:nvSpPr>
          <p:cNvPr id="5" name="TextBox 4"/>
          <p:cNvSpPr txBox="1"/>
          <p:nvPr/>
        </p:nvSpPr>
        <p:spPr>
          <a:xfrm>
            <a:off x="6822831" y="1283867"/>
            <a:ext cx="53691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figure </a:t>
            </a:r>
            <a:r>
              <a:rPr lang="en-US" dirty="0"/>
              <a:t>shows the polarity classifier results as N ranges between 1 and 40. </a:t>
            </a:r>
            <a:endParaRPr lang="en-US" dirty="0" smtClean="0"/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 smtClean="0"/>
              <a:t>NB </a:t>
            </a:r>
            <a:r>
              <a:rPr lang="en-US" dirty="0"/>
              <a:t>detector provides very good “bang for the buck”: with subjectivity extracts containing as few as 15 sentences, accuracy is quite close to what one gets if the entire review is used. </a:t>
            </a:r>
            <a:endParaRPr lang="en-US" dirty="0" smtClean="0"/>
          </a:p>
          <a:p>
            <a:pPr marL="342900" indent="-342900">
              <a:buFontTx/>
              <a:buAutoNum type="arabicParenR"/>
            </a:pPr>
            <a:r>
              <a:rPr lang="en-US" dirty="0"/>
              <a:t>J</a:t>
            </a:r>
            <a:r>
              <a:rPr lang="en-US" dirty="0" smtClean="0"/>
              <a:t>ust </a:t>
            </a:r>
            <a:r>
              <a:rPr lang="en-US" dirty="0"/>
              <a:t>using the 5 most subjective sentences is almost as informative as the </a:t>
            </a:r>
            <a:r>
              <a:rPr lang="en-US" i="1" dirty="0"/>
              <a:t>Full review </a:t>
            </a:r>
            <a:r>
              <a:rPr lang="en-US" dirty="0"/>
              <a:t>while containing on average only about 22% of the source reviews’ </a:t>
            </a:r>
            <a:r>
              <a:rPr lang="en-US" dirty="0" smtClean="0"/>
              <a:t>words.</a:t>
            </a: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36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61"/>
          <a:stretch/>
        </p:blipFill>
        <p:spPr>
          <a:xfrm>
            <a:off x="323554" y="618979"/>
            <a:ext cx="7665690" cy="5472332"/>
          </a:xfrm>
        </p:spPr>
      </p:pic>
      <p:sp>
        <p:nvSpPr>
          <p:cNvPr id="5" name="TextBox 4"/>
          <p:cNvSpPr txBox="1"/>
          <p:nvPr/>
        </p:nvSpPr>
        <p:spPr>
          <a:xfrm>
            <a:off x="8243668" y="225083"/>
            <a:ext cx="33481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Observations:</a:t>
            </a:r>
          </a:p>
          <a:p>
            <a:endParaRPr lang="en-US" dirty="0"/>
          </a:p>
          <a:p>
            <a:r>
              <a:rPr lang="en-US" dirty="0" smtClean="0"/>
              <a:t>1) At </a:t>
            </a:r>
            <a:r>
              <a:rPr lang="en-US" dirty="0"/>
              <a:t>N = 30, performance is actually slightly better than (but statistically </a:t>
            </a:r>
            <a:r>
              <a:rPr lang="en-US" dirty="0" smtClean="0"/>
              <a:t>indistinguishable </a:t>
            </a:r>
            <a:r>
              <a:rPr lang="en-US" dirty="0"/>
              <a:t>from) Full </a:t>
            </a:r>
            <a:r>
              <a:rPr lang="en-US" dirty="0" smtClean="0"/>
              <a:t>review. (8</a:t>
            </a:r>
            <a:r>
              <a:rPr lang="pt-BR" dirty="0"/>
              <a:t>7.2% vs. 87.15</a:t>
            </a:r>
            <a:r>
              <a:rPr lang="pt-BR" dirty="0" smtClean="0"/>
              <a:t>%)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32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observations for basic subjectivity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</a:t>
            </a:r>
            <a:r>
              <a:rPr lang="en-US" dirty="0"/>
              <a:t>N </a:t>
            </a:r>
            <a:r>
              <a:rPr lang="en-US" dirty="0" smtClean="0"/>
              <a:t>most subjective sentences </a:t>
            </a:r>
            <a:r>
              <a:rPr lang="en-US" dirty="0"/>
              <a:t>method generally outperforms the other </a:t>
            </a:r>
            <a:r>
              <a:rPr lang="en-US" dirty="0" smtClean="0"/>
              <a:t>summarization methods.</a:t>
            </a:r>
          </a:p>
          <a:p>
            <a:r>
              <a:rPr lang="en-US" dirty="0" smtClean="0"/>
              <a:t>2) Also, how </a:t>
            </a:r>
            <a:r>
              <a:rPr lang="en-US" dirty="0"/>
              <a:t>much better the last N sentences are than the first N </a:t>
            </a:r>
            <a:r>
              <a:rPr lang="en-US" dirty="0" smtClean="0"/>
              <a:t>sentences.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5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determine sentiment polarity, they’ve used:</a:t>
            </a:r>
          </a:p>
          <a:p>
            <a:r>
              <a:rPr lang="en-US" dirty="0" smtClean="0"/>
              <a:t>A </a:t>
            </a:r>
            <a:r>
              <a:rPr lang="en-US" dirty="0"/>
              <a:t>novel machine-learning method that applies text-categorization techniques to just the subjective portions of the document.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subjective portions of the document have been implemented </a:t>
            </a:r>
            <a:r>
              <a:rPr lang="en-US" dirty="0"/>
              <a:t>using efficient techniques for finding minimum cuts in </a:t>
            </a:r>
            <a:r>
              <a:rPr lang="en-US" dirty="0" smtClean="0"/>
              <a:t>graphs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5838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164" y="160372"/>
            <a:ext cx="9720072" cy="1499616"/>
          </a:xfrm>
        </p:spPr>
        <p:txBody>
          <a:bodyPr/>
          <a:lstStyle/>
          <a:p>
            <a:r>
              <a:rPr lang="en-US" dirty="0" smtClean="0"/>
              <a:t>Incorporating context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197" y="1659988"/>
            <a:ext cx="10325685" cy="47267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Contextual constraints </a:t>
            </a:r>
            <a:r>
              <a:rPr lang="en-US" dirty="0"/>
              <a:t>are easily incorporated via the minimum-cut formalism but are not natural inputs for standard Naive Bayes and </a:t>
            </a:r>
            <a:r>
              <a:rPr lang="en-US" dirty="0" smtClean="0"/>
              <a:t>SVMs.</a:t>
            </a:r>
          </a:p>
          <a:p>
            <a:r>
              <a:rPr lang="en-US" i="1" dirty="0" err="1"/>
              <a:t>Extract</a:t>
            </a:r>
            <a:r>
              <a:rPr lang="en-US" i="1" baseline="-25000" dirty="0" err="1"/>
              <a:t>NB+Prox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Extract</a:t>
            </a:r>
            <a:r>
              <a:rPr lang="en-US" i="1" baseline="-25000" dirty="0" err="1"/>
              <a:t>SVM+Prox</a:t>
            </a:r>
            <a:r>
              <a:rPr lang="en-US" i="1" dirty="0"/>
              <a:t> </a:t>
            </a:r>
            <a:r>
              <a:rPr lang="en-US" dirty="0"/>
              <a:t>are the graph-based subjectivity detectors using Naive Bayes and SVMs, </a:t>
            </a:r>
            <a:r>
              <a:rPr lang="en-US" dirty="0" smtClean="0"/>
              <a:t>respectively</a:t>
            </a:r>
            <a:r>
              <a:rPr lang="en-US" dirty="0"/>
              <a:t>, for the individual </a:t>
            </a:r>
            <a:r>
              <a:rPr lang="en-US" dirty="0" smtClean="0"/>
              <a:t>scores.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context-aware graph-based </a:t>
            </a:r>
            <a:r>
              <a:rPr lang="en-US" dirty="0" smtClean="0"/>
              <a:t>subjectivity </a:t>
            </a:r>
            <a:r>
              <a:rPr lang="en-US" dirty="0"/>
              <a:t>detectors tend to create extracts that are more informative </a:t>
            </a:r>
            <a:r>
              <a:rPr lang="en-US" dirty="0" smtClean="0"/>
              <a:t>(significant for </a:t>
            </a:r>
            <a:r>
              <a:rPr lang="en-US" dirty="0"/>
              <a:t>SVM subjectivity detectors only), </a:t>
            </a:r>
            <a:r>
              <a:rPr lang="en-US" dirty="0" smtClean="0"/>
              <a:t>although </a:t>
            </a:r>
            <a:r>
              <a:rPr lang="en-US" dirty="0"/>
              <a:t>these extracts are longer than their </a:t>
            </a:r>
            <a:r>
              <a:rPr lang="en-US" dirty="0" smtClean="0"/>
              <a:t>context-blind </a:t>
            </a:r>
            <a:r>
              <a:rPr lang="en-US" dirty="0"/>
              <a:t>counterparts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Performance </a:t>
            </a:r>
            <a:r>
              <a:rPr lang="en-US" dirty="0"/>
              <a:t>enhancements cannot be attributed entirely to the mere inclusion of more sentences regardless of whether they are subjective or </a:t>
            </a:r>
            <a:r>
              <a:rPr lang="en-US" dirty="0" smtClean="0"/>
              <a:t>not.</a:t>
            </a:r>
          </a:p>
          <a:p>
            <a:r>
              <a:rPr lang="en-US" dirty="0" smtClean="0"/>
              <a:t>Thus, these experiments reveal that </a:t>
            </a:r>
            <a:r>
              <a:rPr lang="en-US" dirty="0"/>
              <a:t>the graph-cut formulation </a:t>
            </a:r>
            <a:r>
              <a:rPr lang="en-US" dirty="0" smtClean="0"/>
              <a:t>is a better </a:t>
            </a:r>
            <a:r>
              <a:rPr lang="en-US" dirty="0"/>
              <a:t>approach: for both default polarity </a:t>
            </a:r>
            <a:r>
              <a:rPr lang="en-US" dirty="0" smtClean="0"/>
              <a:t>classifiers (</a:t>
            </a:r>
            <a:r>
              <a:rPr lang="en-US" dirty="0"/>
              <a:t>NB and SVM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Some choice of parameters yield statistically significant improvement over its non-graph counterpart.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65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6" b="7178"/>
          <a:stretch/>
        </p:blipFill>
        <p:spPr>
          <a:xfrm>
            <a:off x="1" y="0"/>
            <a:ext cx="12192000" cy="4360985"/>
          </a:xfrm>
        </p:spPr>
      </p:pic>
      <p:sp>
        <p:nvSpPr>
          <p:cNvPr id="5" name="TextBox 4"/>
          <p:cNvSpPr txBox="1"/>
          <p:nvPr/>
        </p:nvSpPr>
        <p:spPr>
          <a:xfrm>
            <a:off x="3120684" y="5008098"/>
            <a:ext cx="595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Figure: Word Preservation Rate vs. Accuracy</a:t>
            </a:r>
          </a:p>
        </p:txBody>
      </p:sp>
    </p:spTree>
    <p:extLst>
      <p:ext uri="{BB962C8B-B14F-4D97-AF65-F5344CB8AC3E}">
        <p14:creationId xmlns:p14="http://schemas.microsoft.com/office/powerpoint/2010/main" val="949246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Subjectivity </a:t>
            </a:r>
            <a:r>
              <a:rPr lang="en-US" dirty="0"/>
              <a:t>detection can compress reviews into much shorter extracts that still retain polarity information at a level comparable to that of the full review</a:t>
            </a:r>
            <a:r>
              <a:rPr lang="en-US" dirty="0" smtClean="0"/>
              <a:t>.</a:t>
            </a:r>
          </a:p>
          <a:p>
            <a:r>
              <a:rPr lang="en-US" dirty="0" smtClean="0"/>
              <a:t>2) </a:t>
            </a: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the Naive Bayes polarity classifier, the </a:t>
            </a:r>
            <a:r>
              <a:rPr lang="en-US" dirty="0" smtClean="0"/>
              <a:t>subjectivity </a:t>
            </a:r>
            <a:r>
              <a:rPr lang="en-US" dirty="0"/>
              <a:t>extracts are shown to be more effective </a:t>
            </a:r>
            <a:r>
              <a:rPr lang="en-US" dirty="0" smtClean="0"/>
              <a:t>input </a:t>
            </a:r>
            <a:r>
              <a:rPr lang="en-US" dirty="0"/>
              <a:t>than the originating </a:t>
            </a:r>
            <a:r>
              <a:rPr lang="en-US" dirty="0" smtClean="0"/>
              <a:t>document.</a:t>
            </a:r>
          </a:p>
          <a:p>
            <a:r>
              <a:rPr lang="en-US" dirty="0" smtClean="0"/>
              <a:t>3) </a:t>
            </a:r>
            <a:r>
              <a:rPr lang="en-US" dirty="0"/>
              <a:t>E</a:t>
            </a:r>
            <a:r>
              <a:rPr lang="en-US" dirty="0" smtClean="0"/>
              <a:t>mploying </a:t>
            </a:r>
            <a:r>
              <a:rPr lang="en-US" dirty="0"/>
              <a:t>the minimum-cut framework results in the </a:t>
            </a:r>
            <a:r>
              <a:rPr lang="en-US" dirty="0" smtClean="0"/>
              <a:t>development </a:t>
            </a:r>
            <a:r>
              <a:rPr lang="en-US" dirty="0"/>
              <a:t>of efficient algorithms for sentiment </a:t>
            </a:r>
            <a:r>
              <a:rPr lang="en-US" dirty="0" smtClean="0"/>
              <a:t>analysis</a:t>
            </a:r>
            <a:r>
              <a:rPr lang="en-US" dirty="0"/>
              <a:t>. Utilizing contextual information via this </a:t>
            </a:r>
            <a:r>
              <a:rPr lang="en-US" dirty="0" smtClean="0"/>
              <a:t>framework </a:t>
            </a:r>
            <a:r>
              <a:rPr lang="en-US" dirty="0"/>
              <a:t>can lead to statistically significant </a:t>
            </a:r>
            <a:r>
              <a:rPr lang="en-US" dirty="0" smtClean="0"/>
              <a:t>improvement </a:t>
            </a:r>
            <a:r>
              <a:rPr lang="en-US" dirty="0"/>
              <a:t>in </a:t>
            </a:r>
            <a:r>
              <a:rPr lang="en-US" dirty="0" smtClean="0"/>
              <a:t>polarity classification </a:t>
            </a:r>
            <a:r>
              <a:rPr lang="en-US" dirty="0"/>
              <a:t>accuracy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07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The end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0480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omputational </a:t>
            </a:r>
            <a:r>
              <a:rPr lang="en-US" dirty="0"/>
              <a:t>treatment of opinion, sentiment, and subjectivity has recently attracted a great deal of </a:t>
            </a:r>
            <a:r>
              <a:rPr lang="en-US" dirty="0" smtClean="0"/>
              <a:t>attention.</a:t>
            </a:r>
          </a:p>
          <a:p>
            <a:r>
              <a:rPr lang="en-US" dirty="0" smtClean="0"/>
              <a:t>- Information </a:t>
            </a:r>
            <a:r>
              <a:rPr lang="en-US" dirty="0"/>
              <a:t>extraction and question-answering systems could flag statements and queries regarding opinions rather than </a:t>
            </a:r>
            <a:r>
              <a:rPr lang="en-US" dirty="0" smtClean="0"/>
              <a:t>facts.</a:t>
            </a:r>
          </a:p>
          <a:p>
            <a:r>
              <a:rPr lang="en-US" dirty="0" smtClean="0"/>
              <a:t>- Recommender systems, editorial sites to create summaries of people’s experiences.</a:t>
            </a:r>
            <a:endParaRPr lang="en-US" dirty="0"/>
          </a:p>
          <a:p>
            <a:r>
              <a:rPr lang="en-US" dirty="0" smtClean="0"/>
              <a:t>Document polarity classification poses several challenges. The approach used:</a:t>
            </a:r>
          </a:p>
          <a:p>
            <a:r>
              <a:rPr lang="en-US" dirty="0" smtClean="0"/>
              <a:t>1) </a:t>
            </a:r>
            <a:r>
              <a:rPr lang="en-US" dirty="0"/>
              <a:t>L</a:t>
            </a:r>
            <a:r>
              <a:rPr lang="en-US" dirty="0" smtClean="0"/>
              <a:t>abel </a:t>
            </a:r>
            <a:r>
              <a:rPr lang="en-US" dirty="0"/>
              <a:t>the sentences in the document as either subjective or objective, discarding the </a:t>
            </a:r>
            <a:r>
              <a:rPr lang="en-US" dirty="0" smtClean="0"/>
              <a:t>latter .</a:t>
            </a:r>
          </a:p>
          <a:p>
            <a:r>
              <a:rPr lang="en-US" dirty="0" smtClean="0"/>
              <a:t>2) </a:t>
            </a:r>
            <a:r>
              <a:rPr lang="en-US" dirty="0"/>
              <a:t>A</a:t>
            </a:r>
            <a:r>
              <a:rPr lang="en-US" dirty="0" smtClean="0"/>
              <a:t>pply </a:t>
            </a:r>
            <a:r>
              <a:rPr lang="en-US" dirty="0"/>
              <a:t>a standard machine-learning classifier to the resulting </a:t>
            </a:r>
            <a:r>
              <a:rPr lang="en-US" i="1" dirty="0"/>
              <a:t>extract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Extraction methods are also based on a minimum cut formulation.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5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625" y="770708"/>
            <a:ext cx="10157678" cy="5199017"/>
          </a:xfrm>
        </p:spPr>
        <p:txBody>
          <a:bodyPr/>
          <a:lstStyle/>
          <a:p>
            <a:r>
              <a:rPr lang="en-US" dirty="0" smtClean="0"/>
              <a:t>Prevents polarity classifier from considering irrelevant or even potentially misleading text.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“The </a:t>
            </a:r>
            <a:r>
              <a:rPr lang="en-US" dirty="0"/>
              <a:t>protagonist tries to </a:t>
            </a:r>
            <a:r>
              <a:rPr lang="en-US" dirty="0" smtClean="0"/>
              <a:t>protect </a:t>
            </a:r>
            <a:r>
              <a:rPr lang="en-US" dirty="0"/>
              <a:t>her good </a:t>
            </a:r>
            <a:r>
              <a:rPr lang="en-US" dirty="0" smtClean="0"/>
              <a:t>name.”</a:t>
            </a:r>
          </a:p>
          <a:p>
            <a:r>
              <a:rPr lang="en-US" dirty="0" smtClean="0"/>
              <a:t>Though it </a:t>
            </a:r>
            <a:r>
              <a:rPr lang="en-US" dirty="0"/>
              <a:t>contains the word “good”, it tells us nothing about the author’s opinion and in fact could well be embedded in a negative movie review. 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Thus, </a:t>
            </a:r>
            <a:r>
              <a:rPr lang="en-US" dirty="0"/>
              <a:t>subjectivity </a:t>
            </a:r>
            <a:r>
              <a:rPr lang="en-US" dirty="0" smtClean="0"/>
              <a:t>extracts </a:t>
            </a:r>
            <a:r>
              <a:rPr lang="en-US" dirty="0"/>
              <a:t>can be provided to users as a summary of the </a:t>
            </a:r>
            <a:r>
              <a:rPr lang="en-US" dirty="0" smtClean="0"/>
              <a:t>sentiment oriented </a:t>
            </a:r>
            <a:r>
              <a:rPr lang="en-US" dirty="0"/>
              <a:t>content of the </a:t>
            </a:r>
            <a:r>
              <a:rPr lang="en-US" dirty="0" smtClean="0"/>
              <a:t>document.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8982021" cy="303058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1) Architecture</a:t>
            </a:r>
          </a:p>
          <a:p>
            <a:r>
              <a:rPr lang="en-US" sz="4000" dirty="0" smtClean="0"/>
              <a:t>2) Context and Subjectivity Detection</a:t>
            </a:r>
          </a:p>
          <a:p>
            <a:r>
              <a:rPr lang="en-US" sz="4000" dirty="0" smtClean="0"/>
              <a:t>3) Cut based classification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1609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ocument-level </a:t>
            </a:r>
            <a:r>
              <a:rPr lang="en-US" dirty="0"/>
              <a:t>polarity </a:t>
            </a:r>
            <a:r>
              <a:rPr lang="en-US" dirty="0" smtClean="0"/>
              <a:t>classification is a </a:t>
            </a:r>
            <a:r>
              <a:rPr lang="en-US" dirty="0"/>
              <a:t>special (more difficult) case of text categorization with </a:t>
            </a:r>
            <a:r>
              <a:rPr lang="en-US" dirty="0" smtClean="0"/>
              <a:t>sentiment rather </a:t>
            </a:r>
            <a:r>
              <a:rPr lang="en-US" dirty="0"/>
              <a:t>than topic-based </a:t>
            </a:r>
            <a:r>
              <a:rPr lang="en-US" dirty="0" smtClean="0"/>
              <a:t>categories. Hence</a:t>
            </a:r>
            <a:r>
              <a:rPr lang="en-US" dirty="0"/>
              <a:t>, standard </a:t>
            </a:r>
            <a:r>
              <a:rPr lang="en-US" dirty="0" smtClean="0"/>
              <a:t>machine </a:t>
            </a:r>
            <a:r>
              <a:rPr lang="en-US" dirty="0"/>
              <a:t>learning classification techniques, </a:t>
            </a:r>
            <a:r>
              <a:rPr lang="en-US" dirty="0" smtClean="0"/>
              <a:t>such as SVMs, </a:t>
            </a:r>
            <a:r>
              <a:rPr lang="en-US" dirty="0"/>
              <a:t>can be applied to the </a:t>
            </a:r>
            <a:r>
              <a:rPr lang="en-US" dirty="0" smtClean="0"/>
              <a:t>entire documents. (Default polarity classifier).</a:t>
            </a:r>
          </a:p>
          <a:p>
            <a:endParaRPr lang="en-US" dirty="0"/>
          </a:p>
          <a:p>
            <a:r>
              <a:rPr lang="en-US" dirty="0" smtClean="0"/>
              <a:t>Thus, in the figure on the next page, we see that they built a subjectivity detector.</a:t>
            </a:r>
          </a:p>
          <a:p>
            <a:r>
              <a:rPr lang="en-US" dirty="0" smtClean="0"/>
              <a:t>It determines </a:t>
            </a:r>
            <a:r>
              <a:rPr lang="en-US" dirty="0"/>
              <a:t>whether each sentence is subjective or </a:t>
            </a:r>
            <a:r>
              <a:rPr lang="en-US" dirty="0" smtClean="0"/>
              <a:t>not.</a:t>
            </a:r>
          </a:p>
          <a:p>
            <a:r>
              <a:rPr lang="en-US" dirty="0" smtClean="0"/>
              <a:t>Discard </a:t>
            </a:r>
            <a:r>
              <a:rPr lang="en-US" dirty="0"/>
              <a:t>the objective ones </a:t>
            </a:r>
            <a:r>
              <a:rPr lang="en-US" dirty="0" smtClean="0"/>
              <a:t>and create </a:t>
            </a:r>
            <a:r>
              <a:rPr lang="en-US" dirty="0"/>
              <a:t>an </a:t>
            </a:r>
            <a:r>
              <a:rPr lang="en-US" i="1" dirty="0"/>
              <a:t>extract </a:t>
            </a:r>
            <a:r>
              <a:rPr lang="en-US" dirty="0"/>
              <a:t>that </a:t>
            </a:r>
            <a:r>
              <a:rPr lang="en-US" dirty="0" smtClean="0"/>
              <a:t>represents </a:t>
            </a:r>
            <a:r>
              <a:rPr lang="en-US" dirty="0"/>
              <a:t>a review’s subjective content to a default polarity classifier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8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5" y="209006"/>
            <a:ext cx="10776856" cy="5673012"/>
          </a:xfrm>
        </p:spPr>
      </p:pic>
      <p:sp>
        <p:nvSpPr>
          <p:cNvPr id="5" name="TextBox 4"/>
          <p:cNvSpPr txBox="1"/>
          <p:nvPr/>
        </p:nvSpPr>
        <p:spPr>
          <a:xfrm>
            <a:off x="2952206" y="5882018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Fig 1. </a:t>
            </a:r>
            <a:r>
              <a:rPr lang="en-US" dirty="0" smtClean="0"/>
              <a:t>Polarity classification via subjectivity detection.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5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and subjectivity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Subjectivity </a:t>
            </a:r>
            <a:r>
              <a:rPr lang="en-US" dirty="0"/>
              <a:t>detection </a:t>
            </a:r>
            <a:r>
              <a:rPr lang="en-US" dirty="0" smtClean="0"/>
              <a:t>is performed on </a:t>
            </a:r>
            <a:r>
              <a:rPr lang="en-US" dirty="0"/>
              <a:t>individual sentences by applying a standard classification </a:t>
            </a:r>
            <a:r>
              <a:rPr lang="en-US" dirty="0" smtClean="0"/>
              <a:t>algorithm </a:t>
            </a:r>
            <a:r>
              <a:rPr lang="en-US" dirty="0"/>
              <a:t>on each sentence in isolation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Also, modeling </a:t>
            </a:r>
            <a:r>
              <a:rPr lang="en-US" dirty="0"/>
              <a:t>proximity relationships between sentences </a:t>
            </a:r>
            <a:r>
              <a:rPr lang="en-US" dirty="0" smtClean="0"/>
              <a:t>are used </a:t>
            </a:r>
            <a:r>
              <a:rPr lang="en-US" dirty="0"/>
              <a:t>to leverage </a:t>
            </a:r>
            <a:r>
              <a:rPr lang="en-US" i="1" dirty="0"/>
              <a:t>coherence</a:t>
            </a:r>
            <a:r>
              <a:rPr lang="en-US" dirty="0"/>
              <a:t>: text spans occurring near each </a:t>
            </a:r>
            <a:r>
              <a:rPr lang="en-US" dirty="0" smtClean="0"/>
              <a:t>other </a:t>
            </a:r>
            <a:r>
              <a:rPr lang="en-US" dirty="0"/>
              <a:t>may share the same subjectivity </a:t>
            </a:r>
            <a:r>
              <a:rPr lang="en-US" dirty="0" smtClean="0"/>
              <a:t>status.</a:t>
            </a:r>
          </a:p>
          <a:p>
            <a:r>
              <a:rPr lang="en-US" dirty="0" smtClean="0"/>
              <a:t>Thus, algorithm is supplied with pairwise interaction information i.e. specifying  </a:t>
            </a:r>
            <a:r>
              <a:rPr lang="en-US" dirty="0"/>
              <a:t>that two particular sentences should ideally </a:t>
            </a:r>
            <a:r>
              <a:rPr lang="en-US" dirty="0" smtClean="0"/>
              <a:t>receive </a:t>
            </a:r>
            <a:r>
              <a:rPr lang="en-US" dirty="0"/>
              <a:t>the same subjectivity label but not state which label this should </a:t>
            </a:r>
            <a:r>
              <a:rPr lang="en-US" dirty="0" smtClean="0"/>
              <a:t>be.</a:t>
            </a:r>
          </a:p>
          <a:p>
            <a:r>
              <a:rPr lang="en-US" u="sng" dirty="0" smtClean="0">
                <a:solidFill>
                  <a:srgbClr val="00B0F0"/>
                </a:solidFill>
              </a:rPr>
              <a:t>Algorithm used for this task: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/>
              <a:t>F</a:t>
            </a:r>
            <a:r>
              <a:rPr lang="en-US" dirty="0" smtClean="0"/>
              <a:t>inding minimum cuts (Graph based algorithm)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Cut-based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0326"/>
            <a:ext cx="12192000" cy="512767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</a:t>
            </a:r>
            <a:r>
              <a:rPr lang="en-US" sz="2000" dirty="0"/>
              <a:t>have n items x</a:t>
            </a:r>
            <a:r>
              <a:rPr lang="en-US" sz="2000" baseline="-25000" dirty="0"/>
              <a:t>1</a:t>
            </a:r>
            <a:r>
              <a:rPr lang="en-US" sz="2000" dirty="0"/>
              <a:t>,...,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 to divide into two classes C</a:t>
            </a:r>
            <a:r>
              <a:rPr lang="en-US" sz="2000" baseline="-25000" dirty="0"/>
              <a:t>1</a:t>
            </a:r>
            <a:r>
              <a:rPr lang="en-US" sz="2000" dirty="0"/>
              <a:t> and C</a:t>
            </a:r>
            <a:r>
              <a:rPr lang="en-US" sz="2000" baseline="-25000" dirty="0"/>
              <a:t>2</a:t>
            </a:r>
            <a:r>
              <a:rPr lang="en-US" sz="2000" dirty="0"/>
              <a:t>, and </a:t>
            </a:r>
            <a:r>
              <a:rPr lang="en-US" sz="2000" dirty="0" smtClean="0"/>
              <a:t>access </a:t>
            </a:r>
            <a:r>
              <a:rPr lang="en-US" sz="2000" dirty="0"/>
              <a:t>to two types of information: </a:t>
            </a:r>
            <a:endParaRPr lang="en-US" sz="2000" dirty="0" smtClean="0"/>
          </a:p>
          <a:p>
            <a:pPr lvl="1"/>
            <a:r>
              <a:rPr lang="en-US" sz="2000" i="1" dirty="0">
                <a:solidFill>
                  <a:srgbClr val="00B0F0"/>
                </a:solidFill>
              </a:rPr>
              <a:t>Individual </a:t>
            </a:r>
            <a:r>
              <a:rPr lang="en-US" sz="2000" dirty="0">
                <a:solidFill>
                  <a:srgbClr val="00B0F0"/>
                </a:solidFill>
              </a:rPr>
              <a:t>scores </a:t>
            </a:r>
            <a:r>
              <a:rPr lang="en-US" sz="2000" dirty="0" err="1" smtClean="0"/>
              <a:t>ind</a:t>
            </a:r>
            <a:r>
              <a:rPr lang="en-US" sz="2000" baseline="-25000" dirty="0" err="1" smtClean="0"/>
              <a:t>j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(</a:t>
            </a:r>
            <a:r>
              <a:rPr lang="en-US" sz="2000" dirty="0"/>
              <a:t>x</a:t>
            </a:r>
            <a:r>
              <a:rPr lang="en-US" sz="2000" baseline="-25000" dirty="0"/>
              <a:t>i</a:t>
            </a:r>
            <a:r>
              <a:rPr lang="en-US" sz="2000" dirty="0"/>
              <a:t>): non-negative </a:t>
            </a:r>
            <a:r>
              <a:rPr lang="en-US" sz="2000" dirty="0" smtClean="0"/>
              <a:t>estimates </a:t>
            </a:r>
            <a:r>
              <a:rPr lang="en-US" sz="2000" dirty="0"/>
              <a:t>of each x</a:t>
            </a:r>
            <a:r>
              <a:rPr lang="en-US" sz="2000" baseline="-25000" dirty="0"/>
              <a:t>i</a:t>
            </a:r>
            <a:r>
              <a:rPr lang="en-US" sz="2000" dirty="0"/>
              <a:t>’s preference for being in </a:t>
            </a:r>
            <a:r>
              <a:rPr lang="en-US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baseline="-25000" dirty="0"/>
              <a:t> </a:t>
            </a:r>
            <a:r>
              <a:rPr lang="en-US" sz="2000" dirty="0"/>
              <a:t>based on just the features of x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r>
              <a:rPr lang="en-US" sz="2000" dirty="0" smtClean="0"/>
              <a:t>alone.</a:t>
            </a:r>
          </a:p>
          <a:p>
            <a:pPr lvl="1"/>
            <a:r>
              <a:rPr lang="en-US" sz="2000" i="1" dirty="0">
                <a:solidFill>
                  <a:srgbClr val="00B0F0"/>
                </a:solidFill>
              </a:rPr>
              <a:t>Association </a:t>
            </a:r>
            <a:r>
              <a:rPr lang="en-US" sz="2000" dirty="0">
                <a:solidFill>
                  <a:srgbClr val="00B0F0"/>
                </a:solidFill>
              </a:rPr>
              <a:t>scores </a:t>
            </a:r>
            <a:r>
              <a:rPr lang="en-US" sz="2000" dirty="0" err="1" smtClean="0"/>
              <a:t>assoc</a:t>
            </a:r>
            <a:r>
              <a:rPr lang="en-US" sz="2000" dirty="0" smtClean="0"/>
              <a:t> (x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,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): </a:t>
            </a:r>
            <a:r>
              <a:rPr lang="en-US" sz="2000" dirty="0"/>
              <a:t>non-negative estimates of how important it is that x</a:t>
            </a:r>
            <a:r>
              <a:rPr lang="en-US" sz="2000" baseline="-25000" dirty="0"/>
              <a:t>i</a:t>
            </a:r>
            <a:r>
              <a:rPr lang="en-US" sz="2000" dirty="0"/>
              <a:t> and </a:t>
            </a:r>
            <a:r>
              <a:rPr lang="en-US" sz="2000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 be in the same </a:t>
            </a:r>
            <a:r>
              <a:rPr lang="en-US" sz="2000" dirty="0" smtClean="0"/>
              <a:t>class.</a:t>
            </a:r>
          </a:p>
          <a:p>
            <a:r>
              <a:rPr lang="en-US" sz="2000" dirty="0" smtClean="0"/>
              <a:t>Maximize each item’s net happiness: Its </a:t>
            </a:r>
            <a:r>
              <a:rPr lang="en-US" sz="2000" dirty="0"/>
              <a:t>individual score for the class it is </a:t>
            </a:r>
            <a:r>
              <a:rPr lang="en-US" sz="2000" dirty="0" smtClean="0"/>
              <a:t>assigned </a:t>
            </a:r>
            <a:r>
              <a:rPr lang="en-US" sz="2000" dirty="0"/>
              <a:t>to, minus its individual score for the other </a:t>
            </a:r>
            <a:r>
              <a:rPr lang="en-US" sz="2000" dirty="0" smtClean="0"/>
              <a:t>class.</a:t>
            </a:r>
          </a:p>
          <a:p>
            <a:r>
              <a:rPr lang="en-US" sz="2000" dirty="0"/>
              <a:t>P</a:t>
            </a:r>
            <a:r>
              <a:rPr lang="en-US" sz="2000" dirty="0" smtClean="0"/>
              <a:t>enalize for putting tightly </a:t>
            </a:r>
            <a:r>
              <a:rPr lang="en-US" sz="2000" dirty="0"/>
              <a:t>associated items into different classes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Try to minimize the partition cost: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problem appears intractable, since there are 2</a:t>
            </a:r>
            <a:r>
              <a:rPr lang="en-US" sz="2000" baseline="30000" dirty="0"/>
              <a:t>n</a:t>
            </a:r>
            <a:r>
              <a:rPr lang="en-US" sz="2000" dirty="0"/>
              <a:t> possible binary partitions of the x</a:t>
            </a:r>
            <a:r>
              <a:rPr lang="en-US" sz="2000" baseline="-25000" dirty="0"/>
              <a:t>i</a:t>
            </a:r>
            <a:r>
              <a:rPr lang="en-US" sz="2000" dirty="0"/>
              <a:t>’s. </a:t>
            </a:r>
          </a:p>
          <a:p>
            <a:endParaRPr lang="en-US" sz="2000" dirty="0" smtClean="0"/>
          </a:p>
          <a:p>
            <a:endParaRPr lang="en-US" sz="2000" dirty="0" smtClean="0">
              <a:solidFill>
                <a:srgbClr val="00B0F0"/>
              </a:solidFill>
            </a:endParaRP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4744328"/>
            <a:ext cx="6832600" cy="12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48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147</TotalTime>
  <Words>1931</Words>
  <Application>Microsoft Macintosh PowerPoint</Application>
  <PresentationFormat>Widescreen</PresentationFormat>
  <Paragraphs>153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Cambria Math</vt:lpstr>
      <vt:lpstr>Tw Cen MT</vt:lpstr>
      <vt:lpstr>Tw Cen MT Condensed</vt:lpstr>
      <vt:lpstr>Wingdings 3</vt:lpstr>
      <vt:lpstr>Integral</vt:lpstr>
      <vt:lpstr>Sentiment Analysis Using Subjectivity Summarization Based on Minimum Cuts  </vt:lpstr>
      <vt:lpstr>Abstract</vt:lpstr>
      <vt:lpstr>introduction</vt:lpstr>
      <vt:lpstr>PowerPoint Presentation</vt:lpstr>
      <vt:lpstr>Method</vt:lpstr>
      <vt:lpstr>Architecture</vt:lpstr>
      <vt:lpstr>PowerPoint Presentation</vt:lpstr>
      <vt:lpstr>Context and subjectivity detection</vt:lpstr>
      <vt:lpstr>Cut-based Classification</vt:lpstr>
      <vt:lpstr>PowerPoint Presentation</vt:lpstr>
      <vt:lpstr>PowerPoint Presentation</vt:lpstr>
      <vt:lpstr>Evaluation framework</vt:lpstr>
      <vt:lpstr>PowerPoint Presentation</vt:lpstr>
      <vt:lpstr>PowerPoint Presentation</vt:lpstr>
      <vt:lpstr>Experimental results</vt:lpstr>
      <vt:lpstr>PowerPoint Presentation</vt:lpstr>
      <vt:lpstr>PowerPoint Presentation</vt:lpstr>
      <vt:lpstr>PowerPoint Presentation</vt:lpstr>
      <vt:lpstr>Overall observations for basic subjectivity extraction</vt:lpstr>
      <vt:lpstr>Incorporating context information</vt:lpstr>
      <vt:lpstr>PowerPoint Presentation</vt:lpstr>
      <vt:lpstr>Conclusion</vt:lpstr>
      <vt:lpstr>The end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Using Subjectivity Summarization Based on Minimum Cuts  </dc:title>
  <dc:creator>Sanjana Agarwal</dc:creator>
  <cp:lastModifiedBy>Sanjana Agarwal</cp:lastModifiedBy>
  <cp:revision>24</cp:revision>
  <dcterms:created xsi:type="dcterms:W3CDTF">2016-04-06T04:24:13Z</dcterms:created>
  <dcterms:modified xsi:type="dcterms:W3CDTF">2017-03-15T23:17:23Z</dcterms:modified>
</cp:coreProperties>
</file>