
<file path=[Content_Types].xml><?xml version="1.0" encoding="utf-8"?>
<Types xmlns="http://schemas.openxmlformats.org/package/2006/content-types">
  <Override PartName="/_rels/.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9.png" ContentType="image/png"/>
  <Override PartName="/ppt/media/image10.png" ContentType="image/png"/>
  <Override PartName="/ppt/media/image23.png" ContentType="image/png"/>
  <Override PartName="/ppt/media/image8.png" ContentType="image/png"/>
  <Override PartName="/ppt/media/image7.png" ContentType="image/png"/>
  <Override PartName="/ppt/media/image11.gif" ContentType="image/gif"/>
  <Override PartName="/ppt/media/image22.jpeg" ContentType="image/jpeg"/>
  <Override PartName="/ppt/media/image1.png" ContentType="image/png"/>
  <Override PartName="/ppt/media/image6.png" ContentType="image/png"/>
  <Override PartName="/ppt/media/image21.png" ContentType="image/png"/>
  <Override PartName="/ppt/media/image2.png" ContentType="image/png"/>
  <Override PartName="/ppt/media/image3.png" ContentType="image/png"/>
  <Override PartName="/ppt/media/image4.png" ContentType="image/png"/>
  <Override PartName="/ppt/media/image12.png" ContentType="image/png"/>
  <Override PartName="/ppt/media/image13.png" ContentType="image/png"/>
  <Override PartName="/ppt/media/image14.png" ContentType="image/png"/>
  <Override PartName="/ppt/media/image17.gif" ContentType="image/gif"/>
  <Override PartName="/ppt/media/image15.png" ContentType="image/png"/>
  <Override PartName="/ppt/media/image16.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60" name="" descr=""/>
          <p:cNvPicPr/>
          <p:nvPr/>
        </p:nvPicPr>
        <p:blipFill>
          <a:blip r:embed="rId2"/>
          <a:stretch/>
        </p:blipFill>
        <p:spPr>
          <a:xfrm>
            <a:off x="3602880" y="1604520"/>
            <a:ext cx="4984920" cy="3977280"/>
          </a:xfrm>
          <a:prstGeom prst="rect">
            <a:avLst/>
          </a:prstGeom>
          <a:ln>
            <a:noFill/>
          </a:ln>
        </p:spPr>
      </p:pic>
      <p:pic>
        <p:nvPicPr>
          <p:cNvPr id="61"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7"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8"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22" name="" descr=""/>
          <p:cNvPicPr/>
          <p:nvPr/>
        </p:nvPicPr>
        <p:blipFill>
          <a:blip r:embed="rId2"/>
          <a:stretch/>
        </p:blipFill>
        <p:spPr>
          <a:xfrm>
            <a:off x="3602880" y="1604520"/>
            <a:ext cx="4984920" cy="3977280"/>
          </a:xfrm>
          <a:prstGeom prst="rect">
            <a:avLst/>
          </a:prstGeom>
          <a:ln>
            <a:noFill/>
          </a:ln>
        </p:spPr>
      </p:pic>
      <p:pic>
        <p:nvPicPr>
          <p:cNvPr id="123"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0"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8"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 name="CustomShape 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27360" y="-72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3" name="CustomShape 14"/>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 name="CustomShape 15"/>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5" name="CustomShape 16"/>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6" name="CustomShape 17"/>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7" name="CustomShape 18"/>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8" name="CustomShape 19"/>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9" name="CustomShape 20"/>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0" name="CustomShape 21"/>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1" name="CustomShape 22"/>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2" name="CustomShape 23"/>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3" name="CustomShape 24"/>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24" name="CustomShape 25"/>
          <p:cNvSpPr/>
          <p:nvPr/>
        </p:nvSpPr>
        <p:spPr>
          <a:xfrm>
            <a:off x="0" y="0"/>
            <a:ext cx="182160" cy="685728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CustomShape 26"/>
          <p:cNvSpPr/>
          <p:nvPr/>
        </p:nvSpPr>
        <p:spPr>
          <a:xfrm>
            <a:off x="0" y="4323960"/>
            <a:ext cx="1743840" cy="77796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26" name="PlaceHolder 27"/>
          <p:cNvSpPr>
            <a:spLocks noGrp="1"/>
          </p:cNvSpPr>
          <p:nvPr>
            <p:ph type="title"/>
          </p:nvPr>
        </p:nvSpPr>
        <p:spPr>
          <a:xfrm>
            <a:off x="2593080" y="624240"/>
            <a:ext cx="8911080" cy="1280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63" name="CustomShape 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64" name="CustomShape 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65" name="CustomShape 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66" name="CustomShape 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7" name="CustomShape 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68" name="CustomShape 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69" name="CustomShape 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0" name="CustomShape 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1" name="CustomShape 1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72" name="CustomShape 1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73" name="CustomShape 1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74" name="CustomShape 13"/>
          <p:cNvSpPr/>
          <p:nvPr/>
        </p:nvSpPr>
        <p:spPr>
          <a:xfrm>
            <a:off x="27360" y="-72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75" name="CustomShape 14"/>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76" name="CustomShape 15"/>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77" name="CustomShape 16"/>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78" name="CustomShape 17"/>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79" name="CustomShape 18"/>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0" name="CustomShape 19"/>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81" name="CustomShape 20"/>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82" name="CustomShape 21"/>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83" name="CustomShape 22"/>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84" name="CustomShape 23"/>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85" name="CustomShape 24"/>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86" name="CustomShape 25"/>
          <p:cNvSpPr/>
          <p:nvPr/>
        </p:nvSpPr>
        <p:spPr>
          <a:xfrm>
            <a:off x="0" y="0"/>
            <a:ext cx="182160" cy="685728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87" name="CustomShape 26"/>
          <p:cNvSpPr/>
          <p:nvPr/>
        </p:nvSpPr>
        <p:spPr>
          <a:xfrm flipV="1">
            <a:off x="-4320" y="713520"/>
            <a:ext cx="1587960" cy="5065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88" name="PlaceHolder 27"/>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89" name="PlaceHolder 2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gif"/><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7.gif"/><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jpe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2589120" y="2514600"/>
            <a:ext cx="8914680" cy="22622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5400" spc="-1" strike="noStrike">
                <a:solidFill>
                  <a:srgbClr val="262626"/>
                </a:solidFill>
                <a:uFill>
                  <a:solidFill>
                    <a:srgbClr val="ffffff"/>
                  </a:solidFill>
                </a:uFill>
                <a:latin typeface="Century Gothic"/>
              </a:rPr>
              <a:t>BIG DATA – HADOOP AND COMPONENTS</a:t>
            </a:r>
            <a:endParaRPr b="0" lang="en-US" sz="1800" spc="-1" strike="noStrike">
              <a:solidFill>
                <a:srgbClr val="000000"/>
              </a:solidFill>
              <a:uFill>
                <a:solidFill>
                  <a:srgbClr val="ffffff"/>
                </a:solidFill>
              </a:uFill>
              <a:latin typeface="Arial"/>
            </a:endParaRPr>
          </a:p>
        </p:txBody>
      </p:sp>
      <p:sp>
        <p:nvSpPr>
          <p:cNvPr id="125" name="CustomShape 2"/>
          <p:cNvSpPr/>
          <p:nvPr/>
        </p:nvSpPr>
        <p:spPr>
          <a:xfrm>
            <a:off x="2691720" y="4777560"/>
            <a:ext cx="8914680" cy="11257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595959"/>
                </a:solidFill>
                <a:uFill>
                  <a:solidFill>
                    <a:srgbClr val="ffffff"/>
                  </a:solidFill>
                </a:uFill>
                <a:latin typeface="Century Gothic"/>
              </a:rPr>
              <a:t>PREPARED BY Sanjana Bal </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Other components of Hadoop ecosystem </a:t>
            </a:r>
            <a:endParaRPr b="0" lang="en-US" sz="1800" spc="-1" strike="noStrike">
              <a:solidFill>
                <a:srgbClr val="000000"/>
              </a:solidFill>
              <a:uFill>
                <a:solidFill>
                  <a:srgbClr val="ffffff"/>
                </a:solidFill>
              </a:uFill>
              <a:latin typeface="Arial"/>
            </a:endParaRPr>
          </a:p>
        </p:txBody>
      </p:sp>
      <p:sp>
        <p:nvSpPr>
          <p:cNvPr id="143" name="CustomShape 2"/>
          <p:cNvSpPr/>
          <p:nvPr/>
        </p:nvSpPr>
        <p:spPr>
          <a:xfrm>
            <a:off x="1914120" y="1716840"/>
            <a:ext cx="9589680" cy="4819680"/>
          </a:xfrm>
          <a:prstGeom prst="rect">
            <a:avLst/>
          </a:prstGeom>
          <a:noFill/>
          <a:ln>
            <a:noFill/>
          </a:ln>
        </p:spPr>
        <p:style>
          <a:lnRef idx="0"/>
          <a:fillRef idx="0"/>
          <a:effectRef idx="0"/>
          <a:fontRef idx="minor"/>
        </p:style>
        <p:txBody>
          <a:bodyPr lIns="90000" rIns="90000" tIns="45000" bIns="45000"/>
          <a:p>
            <a:pPr algn="just">
              <a:lnSpc>
                <a:spcPct val="100000"/>
              </a:lnSpc>
            </a:pP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HBase</a:t>
            </a:r>
            <a:r>
              <a:rPr b="0" lang="en-US" sz="1800" spc="-1" strike="noStrike">
                <a:solidFill>
                  <a:srgbClr val="404040"/>
                </a:solidFill>
                <a:uFill>
                  <a:solidFill>
                    <a:srgbClr val="ffffff"/>
                  </a:solidFill>
                </a:uFill>
                <a:latin typeface="Century Gothic"/>
              </a:rPr>
              <a:t>: A scalable, distributed database that supports structured data storage for large tables.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Hive:</a:t>
            </a:r>
            <a:r>
              <a:rPr b="0" lang="en-US" sz="1800" spc="-1" strike="noStrike">
                <a:solidFill>
                  <a:srgbClr val="404040"/>
                </a:solidFill>
                <a:uFill>
                  <a:solidFill>
                    <a:srgbClr val="ffffff"/>
                  </a:solidFill>
                </a:uFill>
                <a:latin typeface="Century Gothic"/>
              </a:rPr>
              <a:t> A data warehouse infrastructure that is built on top of Hadoop and has a SQL -like interface called HiveQL. It compiles a query a Mapreduce jobs and runs them in cluster.</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Pig</a:t>
            </a:r>
            <a:r>
              <a:rPr b="0" lang="en-US" sz="1800" spc="-1" strike="noStrike">
                <a:solidFill>
                  <a:srgbClr val="404040"/>
                </a:solidFill>
                <a:uFill>
                  <a:solidFill>
                    <a:srgbClr val="ffffff"/>
                  </a:solidFill>
                </a:uFill>
                <a:latin typeface="Century Gothic"/>
              </a:rPr>
              <a:t>: A high-level data-flow language and execution framework for parallel computation.</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Flume</a:t>
            </a:r>
            <a:r>
              <a:rPr b="0" lang="en-US" sz="1800" spc="-1" strike="noStrike">
                <a:solidFill>
                  <a:srgbClr val="404040"/>
                </a:solidFill>
                <a:uFill>
                  <a:solidFill>
                    <a:srgbClr val="ffffff"/>
                  </a:solidFill>
                </a:uFill>
                <a:latin typeface="Century Gothic"/>
              </a:rPr>
              <a:t>: A distributed, reliable, and available service for efficiently collecting, aggregating, and moving large amounts of streaming event data.</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ZooKeeper</a:t>
            </a:r>
            <a:r>
              <a:rPr b="0" lang="en-US" sz="1800" spc="-1" strike="noStrike">
                <a:solidFill>
                  <a:srgbClr val="404040"/>
                </a:solidFill>
                <a:uFill>
                  <a:solidFill>
                    <a:srgbClr val="ffffff"/>
                  </a:solidFill>
                </a:uFill>
                <a:latin typeface="Century Gothic"/>
              </a:rPr>
              <a:t>: A high-performance coordination service for distributed applications.</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Hadoop Architecture 1.x</a:t>
            </a:r>
            <a:endParaRPr b="0" lang="en-US" sz="1800" spc="-1" strike="noStrike">
              <a:solidFill>
                <a:srgbClr val="000000"/>
              </a:solidFill>
              <a:uFill>
                <a:solidFill>
                  <a:srgbClr val="ffffff"/>
                </a:solidFill>
              </a:uFill>
              <a:latin typeface="Arial"/>
            </a:endParaRPr>
          </a:p>
        </p:txBody>
      </p:sp>
      <p:pic>
        <p:nvPicPr>
          <p:cNvPr id="145" name="Content Placeholder 3" descr=""/>
          <p:cNvPicPr/>
          <p:nvPr/>
        </p:nvPicPr>
        <p:blipFill>
          <a:blip r:embed="rId1"/>
          <a:stretch/>
        </p:blipFill>
        <p:spPr>
          <a:xfrm>
            <a:off x="2442600" y="2438640"/>
            <a:ext cx="4285440" cy="2723400"/>
          </a:xfrm>
          <a:prstGeom prst="rect">
            <a:avLst/>
          </a:prstGeom>
          <a:ln>
            <a:noFill/>
          </a:ln>
        </p:spPr>
      </p:pic>
      <p:pic>
        <p:nvPicPr>
          <p:cNvPr id="146" name="Picture 4" descr=""/>
          <p:cNvPicPr/>
          <p:nvPr/>
        </p:nvPicPr>
        <p:blipFill>
          <a:blip r:embed="rId2"/>
          <a:stretch/>
        </p:blipFill>
        <p:spPr>
          <a:xfrm>
            <a:off x="7526520" y="2438640"/>
            <a:ext cx="3779640" cy="30823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Limitations of Architecture 1.x</a:t>
            </a:r>
            <a:endParaRPr b="0" lang="en-US" sz="1800" spc="-1" strike="noStrike">
              <a:solidFill>
                <a:srgbClr val="000000"/>
              </a:solidFill>
              <a:uFill>
                <a:solidFill>
                  <a:srgbClr val="ffffff"/>
                </a:solidFill>
              </a:uFill>
              <a:latin typeface="Arial"/>
            </a:endParaRPr>
          </a:p>
        </p:txBody>
      </p:sp>
      <p:sp>
        <p:nvSpPr>
          <p:cNvPr id="148" name="CustomShape 2"/>
          <p:cNvSpPr/>
          <p:nvPr/>
        </p:nvSpPr>
        <p:spPr>
          <a:xfrm>
            <a:off x="2011680" y="161820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It is not suitable for Real-time Data Processing and data Streaming.</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It supports up to </a:t>
            </a:r>
            <a:r>
              <a:rPr b="1" lang="en-US" sz="1800" spc="-1" strike="noStrike">
                <a:solidFill>
                  <a:srgbClr val="404040"/>
                </a:solidFill>
                <a:uFill>
                  <a:solidFill>
                    <a:srgbClr val="ffffff"/>
                  </a:solidFill>
                </a:uFill>
                <a:latin typeface="Century Gothic"/>
              </a:rPr>
              <a:t>4000 Nodes</a:t>
            </a:r>
            <a:r>
              <a:rPr b="0" lang="en-US" sz="1800" spc="-1" strike="noStrike">
                <a:solidFill>
                  <a:srgbClr val="404040"/>
                </a:solidFill>
                <a:uFill>
                  <a:solidFill>
                    <a:srgbClr val="ffffff"/>
                  </a:solidFill>
                </a:uFill>
                <a:latin typeface="Century Gothic"/>
              </a:rPr>
              <a:t> per Cluster.</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It has a single component : Job Tracker to perform many activities like Resource Management, Job Scheduling, Job Monitoring, Re-scheduling Jobs etc.</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Job Tracker is the single point of failure.</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It does not support Multi-tenancy Support.</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It supports only one Name Node and One Namespace per Cluster.</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It runs only Map/Reduce jobs.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It follows Slots concept in HDFS to allocate Resources (Memory, RAM, CPU). It has static Map and Reduce Slots. That means once it assigns resources to Map/Reduce jobs, it cannot re-use them even though some slots are idle.</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For Example:- Suppose, 10 Map and 10 Reduce Jobs are running with 10 + 10 Slots to perform a computation. All Map Jobs are doing their tasks but all Reduce jobs are idle. We cannot use these Idle jobs for other purpose.</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Re-Architecture of 1.x</a:t>
            </a:r>
            <a:endParaRPr b="0" lang="en-US" sz="1800" spc="-1" strike="noStrike">
              <a:solidFill>
                <a:srgbClr val="000000"/>
              </a:solidFill>
              <a:uFill>
                <a:solidFill>
                  <a:srgbClr val="ffffff"/>
                </a:solidFill>
              </a:uFill>
              <a:latin typeface="Arial"/>
            </a:endParaRPr>
          </a:p>
        </p:txBody>
      </p:sp>
      <p:pic>
        <p:nvPicPr>
          <p:cNvPr id="150" name="Content Placeholder 3" descr=""/>
          <p:cNvPicPr/>
          <p:nvPr/>
        </p:nvPicPr>
        <p:blipFill>
          <a:blip r:embed="rId1"/>
          <a:stretch/>
        </p:blipFill>
        <p:spPr>
          <a:xfrm>
            <a:off x="3002400" y="2125080"/>
            <a:ext cx="2619000" cy="3777480"/>
          </a:xfrm>
          <a:prstGeom prst="rect">
            <a:avLst/>
          </a:prstGeom>
          <a:ln>
            <a:noFill/>
          </a:ln>
        </p:spPr>
      </p:pic>
      <p:pic>
        <p:nvPicPr>
          <p:cNvPr id="151" name="Picture 4" descr=""/>
          <p:cNvPicPr/>
          <p:nvPr/>
        </p:nvPicPr>
        <p:blipFill>
          <a:blip r:embed="rId2"/>
          <a:stretch/>
        </p:blipFill>
        <p:spPr>
          <a:xfrm>
            <a:off x="6046560" y="2261160"/>
            <a:ext cx="4285440" cy="30186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Hadoop Architecture – 2.x </a:t>
            </a:r>
            <a:endParaRPr b="0" lang="en-US" sz="1800" spc="-1" strike="noStrike">
              <a:solidFill>
                <a:srgbClr val="000000"/>
              </a:solidFill>
              <a:uFill>
                <a:solidFill>
                  <a:srgbClr val="ffffff"/>
                </a:solidFill>
              </a:uFill>
              <a:latin typeface="Arial"/>
            </a:endParaRPr>
          </a:p>
        </p:txBody>
      </p:sp>
      <p:pic>
        <p:nvPicPr>
          <p:cNvPr id="153" name="Content Placeholder 3" descr=""/>
          <p:cNvPicPr/>
          <p:nvPr/>
        </p:nvPicPr>
        <p:blipFill>
          <a:blip r:embed="rId1"/>
          <a:stretch/>
        </p:blipFill>
        <p:spPr>
          <a:xfrm>
            <a:off x="2691720" y="1645920"/>
            <a:ext cx="6719040" cy="41583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Components of Hadoop 2.X architecture</a:t>
            </a:r>
            <a:endParaRPr b="0" lang="en-US" sz="1800" spc="-1" strike="noStrike">
              <a:solidFill>
                <a:srgbClr val="000000"/>
              </a:solidFill>
              <a:uFill>
                <a:solidFill>
                  <a:srgbClr val="ffffff"/>
                </a:solidFill>
              </a:uFill>
              <a:latin typeface="Arial"/>
            </a:endParaRPr>
          </a:p>
        </p:txBody>
      </p:sp>
      <p:sp>
        <p:nvSpPr>
          <p:cNvPr id="155"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The fundamental idea of YARN is to split up the functionalities of resource management and job scheduling/monitoring into separate daemons. The idea is to have a global Resource Manager (</a:t>
            </a:r>
            <a:r>
              <a:rPr b="0" i="1" lang="en-US" sz="1800" spc="-1" strike="noStrike">
                <a:solidFill>
                  <a:srgbClr val="404040"/>
                </a:solidFill>
                <a:uFill>
                  <a:solidFill>
                    <a:srgbClr val="ffffff"/>
                  </a:solidFill>
                </a:uFill>
                <a:latin typeface="Century Gothic"/>
              </a:rPr>
              <a:t>RM</a:t>
            </a:r>
            <a:r>
              <a:rPr b="0" lang="en-US" sz="1800" spc="-1" strike="noStrike">
                <a:solidFill>
                  <a:srgbClr val="404040"/>
                </a:solidFill>
                <a:uFill>
                  <a:solidFill>
                    <a:srgbClr val="ffffff"/>
                  </a:solidFill>
                </a:uFill>
                <a:latin typeface="Century Gothic"/>
              </a:rPr>
              <a:t>) and per-application Application Master (</a:t>
            </a:r>
            <a:r>
              <a:rPr b="0" i="1" lang="en-US" sz="1800" spc="-1" strike="noStrike">
                <a:solidFill>
                  <a:srgbClr val="404040"/>
                </a:solidFill>
                <a:uFill>
                  <a:solidFill>
                    <a:srgbClr val="ffffff"/>
                  </a:solidFill>
                </a:uFill>
                <a:latin typeface="Century Gothic"/>
              </a:rPr>
              <a:t>AM</a:t>
            </a:r>
            <a:r>
              <a:rPr b="0" lang="en-US" sz="1800" spc="-1" strike="noStrike">
                <a:solidFill>
                  <a:srgbClr val="40404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The main components of Hadoop 2.x architecture is,</a:t>
            </a:r>
            <a:endParaRPr b="0" lang="en-US" sz="1800" spc="-1" strike="noStrike">
              <a:solidFill>
                <a:srgbClr val="000000"/>
              </a:solidFill>
              <a:uFill>
                <a:solidFill>
                  <a:srgbClr val="ffffff"/>
                </a:solidFill>
              </a:uFill>
              <a:latin typeface="Arial"/>
            </a:endParaRPr>
          </a:p>
          <a:p>
            <a:pPr lvl="1" marL="800280" indent="-342360" algn="just">
              <a:lnSpc>
                <a:spcPct val="100000"/>
              </a:lnSpc>
              <a:buClr>
                <a:srgbClr val="a53010"/>
              </a:buClr>
              <a:buFont typeface="Century Gothic"/>
              <a:buAutoNum type="arabicPeriod"/>
            </a:pPr>
            <a:r>
              <a:rPr b="0" lang="en-US" sz="1600" spc="-1" strike="noStrike">
                <a:solidFill>
                  <a:srgbClr val="404040"/>
                </a:solidFill>
                <a:uFill>
                  <a:solidFill>
                    <a:srgbClr val="ffffff"/>
                  </a:solidFill>
                </a:uFill>
                <a:latin typeface="Century Gothic"/>
              </a:rPr>
              <a:t>Resource Manager</a:t>
            </a:r>
            <a:endParaRPr b="0" lang="en-US" sz="1800" spc="-1" strike="noStrike">
              <a:solidFill>
                <a:srgbClr val="000000"/>
              </a:solidFill>
              <a:uFill>
                <a:solidFill>
                  <a:srgbClr val="ffffff"/>
                </a:solidFill>
              </a:uFill>
              <a:latin typeface="Arial"/>
            </a:endParaRPr>
          </a:p>
          <a:p>
            <a:pPr lvl="1" marL="800280" indent="-342360" algn="just">
              <a:lnSpc>
                <a:spcPct val="100000"/>
              </a:lnSpc>
              <a:buClr>
                <a:srgbClr val="a53010"/>
              </a:buClr>
              <a:buFont typeface="Century Gothic"/>
              <a:buAutoNum type="arabicPeriod"/>
            </a:pPr>
            <a:r>
              <a:rPr b="0" lang="en-US" sz="1600" spc="-1" strike="noStrike">
                <a:solidFill>
                  <a:srgbClr val="404040"/>
                </a:solidFill>
                <a:uFill>
                  <a:solidFill>
                    <a:srgbClr val="ffffff"/>
                  </a:solidFill>
                </a:uFill>
                <a:latin typeface="Century Gothic"/>
              </a:rPr>
              <a:t>Node Manager</a:t>
            </a:r>
            <a:endParaRPr b="0" lang="en-US" sz="1800" spc="-1" strike="noStrike">
              <a:solidFill>
                <a:srgbClr val="000000"/>
              </a:solidFill>
              <a:uFill>
                <a:solidFill>
                  <a:srgbClr val="ffffff"/>
                </a:solidFill>
              </a:uFill>
              <a:latin typeface="Arial"/>
            </a:endParaRPr>
          </a:p>
          <a:p>
            <a:pPr lvl="1" marL="800280" indent="-342360" algn="just">
              <a:lnSpc>
                <a:spcPct val="100000"/>
              </a:lnSpc>
              <a:buClr>
                <a:srgbClr val="a53010"/>
              </a:buClr>
              <a:buFont typeface="Century Gothic"/>
              <a:buAutoNum type="arabicPeriod"/>
            </a:pPr>
            <a:r>
              <a:rPr b="0" lang="en-US" sz="1600" spc="-1" strike="noStrike">
                <a:solidFill>
                  <a:srgbClr val="404040"/>
                </a:solidFill>
                <a:uFill>
                  <a:solidFill>
                    <a:srgbClr val="ffffff"/>
                  </a:solidFill>
                </a:uFill>
                <a:latin typeface="Century Gothic"/>
              </a:rPr>
              <a:t>Application Master</a:t>
            </a:r>
            <a:endParaRPr b="0" lang="en-US" sz="1800" spc="-1" strike="noStrike">
              <a:solidFill>
                <a:srgbClr val="000000"/>
              </a:solidFill>
              <a:uFill>
                <a:solidFill>
                  <a:srgbClr val="ffffff"/>
                </a:solidFill>
              </a:uFill>
              <a:latin typeface="Arial"/>
            </a:endParaRPr>
          </a:p>
          <a:p>
            <a:pPr lvl="1" marL="800280" indent="-342360" algn="just">
              <a:lnSpc>
                <a:spcPct val="100000"/>
              </a:lnSpc>
              <a:buClr>
                <a:srgbClr val="a53010"/>
              </a:buClr>
              <a:buFont typeface="Century Gothic"/>
              <a:buAutoNum type="arabicPeriod"/>
            </a:pPr>
            <a:r>
              <a:rPr b="0" lang="en-US" sz="1600" spc="-1" strike="noStrike">
                <a:solidFill>
                  <a:srgbClr val="404040"/>
                </a:solidFill>
                <a:uFill>
                  <a:solidFill>
                    <a:srgbClr val="ffffff"/>
                  </a:solidFill>
                </a:uFill>
                <a:latin typeface="Century Gothic"/>
              </a:rPr>
              <a:t>Container</a:t>
            </a:r>
            <a:endParaRPr b="0" lang="en-US" sz="1800" spc="-1" strike="noStrike">
              <a:solidFill>
                <a:srgbClr val="000000"/>
              </a:solidFill>
              <a:uFill>
                <a:solidFill>
                  <a:srgbClr val="ffffff"/>
                </a:solidFill>
              </a:uFill>
              <a:latin typeface="Arial"/>
            </a:endParaRPr>
          </a:p>
          <a:p>
            <a:pPr lvl="1" marL="800280" indent="-342360" algn="just">
              <a:lnSpc>
                <a:spcPct val="100000"/>
              </a:lnSpc>
              <a:buClr>
                <a:srgbClr val="a53010"/>
              </a:buClr>
              <a:buFont typeface="Century Gothic"/>
              <a:buAutoNum type="arabicPeriod"/>
            </a:pPr>
            <a:r>
              <a:rPr b="0" lang="en-US" sz="1600" spc="-1" strike="noStrike">
                <a:solidFill>
                  <a:srgbClr val="404040"/>
                </a:solidFill>
                <a:uFill>
                  <a:solidFill>
                    <a:srgbClr val="ffffff"/>
                  </a:solidFill>
                </a:uFill>
                <a:latin typeface="Century Gothic"/>
              </a:rPr>
              <a:t>Scheduler</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Advantages of 2.x</a:t>
            </a:r>
            <a:endParaRPr b="0" lang="en-US" sz="1800" spc="-1" strike="noStrike">
              <a:solidFill>
                <a:srgbClr val="000000"/>
              </a:solidFill>
              <a:uFill>
                <a:solidFill>
                  <a:srgbClr val="ffffff"/>
                </a:solidFill>
              </a:uFill>
              <a:latin typeface="Arial"/>
            </a:endParaRPr>
          </a:p>
        </p:txBody>
      </p:sp>
      <p:sp>
        <p:nvSpPr>
          <p:cNvPr id="157"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By decoupling Map Reduce component responsibilities into different components.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By Introducing new YARN component for Resource management.</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By decoupling component’s responsibilities, it supports multiple namespace, Multi-tenancy, Higher Availability and Higher Scalability.</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1800" spc="-1" strike="noStrike">
                <a:solidFill>
                  <a:srgbClr val="404040"/>
                </a:solidFill>
                <a:uFill>
                  <a:solidFill>
                    <a:srgbClr val="ffffff"/>
                  </a:solidFill>
                </a:uFill>
                <a:latin typeface="Century Gothic"/>
              </a:rPr>
              <a:t>Hadoop 2.x YARN Benefits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Highly Scalability</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Highly Availability</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Supports Multiple Programming Models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Supports Multi-Tenancy</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Supports Multiple Namespaces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Improved Cluster Utilization</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Supports Horizontal Scalability</a:t>
            </a: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Resource Manager and Node Manager, Container</a:t>
            </a:r>
            <a:endParaRPr b="0" lang="en-US" sz="1800" spc="-1" strike="noStrike">
              <a:solidFill>
                <a:srgbClr val="000000"/>
              </a:solidFill>
              <a:uFill>
                <a:solidFill>
                  <a:srgbClr val="ffffff"/>
                </a:solidFill>
              </a:uFill>
              <a:latin typeface="Arial"/>
            </a:endParaRPr>
          </a:p>
        </p:txBody>
      </p:sp>
      <p:sp>
        <p:nvSpPr>
          <p:cNvPr id="159"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1" lang="en-US" sz="1800" spc="-1" strike="noStrike">
                <a:solidFill>
                  <a:srgbClr val="ff0000"/>
                </a:solidFill>
                <a:uFill>
                  <a:solidFill>
                    <a:srgbClr val="ffffff"/>
                  </a:solidFill>
                </a:uFill>
                <a:latin typeface="Century Gothic"/>
              </a:rPr>
              <a:t>Resource Manager</a:t>
            </a:r>
            <a:r>
              <a:rPr b="0" lang="en-US" sz="1800" spc="-1" strike="noStrike">
                <a:solidFill>
                  <a:srgbClr val="404040"/>
                </a:solidFill>
                <a:uFill>
                  <a:solidFill>
                    <a:srgbClr val="ffffff"/>
                  </a:solidFill>
                </a:uFill>
                <a:latin typeface="Century Gothic"/>
              </a:rPr>
              <a:t>: The Resource Manager is the ultimate authority that arbitrates resources among all the applications in the system. The Resource Manager has two main components: </a:t>
            </a:r>
            <a:endParaRPr b="0" lang="en-US" sz="1800" spc="-1" strike="noStrike">
              <a:solidFill>
                <a:srgbClr val="000000"/>
              </a:solidFill>
              <a:uFill>
                <a:solidFill>
                  <a:srgbClr val="ffffff"/>
                </a:solidFill>
              </a:uFill>
              <a:latin typeface="Arial"/>
            </a:endParaRPr>
          </a:p>
          <a:p>
            <a:pPr lvl="1" marL="800280" indent="-342360" algn="just">
              <a:lnSpc>
                <a:spcPct val="100000"/>
              </a:lnSpc>
              <a:buClr>
                <a:srgbClr val="a53010"/>
              </a:buClr>
              <a:buFont typeface="Century Gothic"/>
              <a:buAutoNum type="arabicPeriod"/>
            </a:pPr>
            <a:r>
              <a:rPr b="0" lang="en-US" sz="1600" spc="-1" strike="noStrike">
                <a:solidFill>
                  <a:srgbClr val="404040"/>
                </a:solidFill>
                <a:uFill>
                  <a:solidFill>
                    <a:srgbClr val="ffffff"/>
                  </a:solidFill>
                </a:uFill>
                <a:latin typeface="Century Gothic"/>
              </a:rPr>
              <a:t>Scheduler </a:t>
            </a:r>
            <a:endParaRPr b="0" lang="en-US" sz="1800" spc="-1" strike="noStrike">
              <a:solidFill>
                <a:srgbClr val="000000"/>
              </a:solidFill>
              <a:uFill>
                <a:solidFill>
                  <a:srgbClr val="ffffff"/>
                </a:solidFill>
              </a:uFill>
              <a:latin typeface="Arial"/>
            </a:endParaRPr>
          </a:p>
          <a:p>
            <a:pPr lvl="1" marL="800280" indent="-342360" algn="just">
              <a:lnSpc>
                <a:spcPct val="100000"/>
              </a:lnSpc>
              <a:buClr>
                <a:srgbClr val="a53010"/>
              </a:buClr>
              <a:buFont typeface="Century Gothic"/>
              <a:buAutoNum type="arabicPeriod"/>
            </a:pPr>
            <a:r>
              <a:rPr b="0" lang="en-US" sz="1600" spc="-1" strike="noStrike">
                <a:solidFill>
                  <a:srgbClr val="404040"/>
                </a:solidFill>
                <a:uFill>
                  <a:solidFill>
                    <a:srgbClr val="ffffff"/>
                  </a:solidFill>
                </a:uFill>
                <a:latin typeface="Century Gothic"/>
              </a:rPr>
              <a:t>Applications Manager.</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ff0000"/>
                </a:solidFill>
                <a:uFill>
                  <a:solidFill>
                    <a:srgbClr val="ffffff"/>
                  </a:solidFill>
                </a:uFill>
                <a:latin typeface="Century Gothic"/>
              </a:rPr>
              <a:t>Node Manager</a:t>
            </a:r>
            <a:r>
              <a:rPr b="0" lang="en-US" sz="1800" spc="-1" strike="noStrike">
                <a:solidFill>
                  <a:srgbClr val="404040"/>
                </a:solidFill>
                <a:uFill>
                  <a:solidFill>
                    <a:srgbClr val="ffffff"/>
                  </a:solidFill>
                </a:uFill>
                <a:latin typeface="Century Gothic"/>
              </a:rPr>
              <a:t>: It is the per-machine framework agent who is responsible for containers, monitoring their resource usage (CPU, memory, disk, network) and reporting the same to the Resource Manager/Scheduler.</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ff0000"/>
                </a:solidFill>
                <a:uFill>
                  <a:solidFill>
                    <a:srgbClr val="ffffff"/>
                  </a:solidFill>
                </a:uFill>
                <a:latin typeface="Century Gothic"/>
              </a:rPr>
              <a:t>Application Master</a:t>
            </a:r>
            <a:r>
              <a:rPr b="0" lang="en-US" sz="1800" spc="-1" strike="noStrike">
                <a:solidFill>
                  <a:srgbClr val="404040"/>
                </a:solidFill>
                <a:uFill>
                  <a:solidFill>
                    <a:srgbClr val="ffffff"/>
                  </a:solidFill>
                </a:uFill>
                <a:latin typeface="Century Gothic"/>
              </a:rPr>
              <a:t>: The per-application Application Master is, in effect, a framework specific library and is tasked with negotiating resources from the Resource Manager and working with the Node Manager(s) to execute and monitor the tasks.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ff0000"/>
                </a:solidFill>
                <a:uFill>
                  <a:solidFill>
                    <a:srgbClr val="ffffff"/>
                  </a:solidFill>
                </a:uFill>
                <a:latin typeface="Century Gothic"/>
              </a:rPr>
              <a:t>Container</a:t>
            </a:r>
            <a:r>
              <a:rPr b="0" lang="en-US" sz="1800" spc="-1" strike="noStrike">
                <a:solidFill>
                  <a:srgbClr val="404040"/>
                </a:solidFill>
                <a:uFill>
                  <a:solidFill>
                    <a:srgbClr val="ffffff"/>
                  </a:solidFill>
                </a:uFill>
                <a:latin typeface="Century Gothic"/>
              </a:rPr>
              <a:t>: Each Master Node or Slave Node contains set of Containers. Container is a portion of Memory in HDFS (Either Name Node or Data Node). In Hadoop 2.x, Container is similar to Data Slots in Hadoop 1.x.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Scheduler and Application Manager</a:t>
            </a:r>
            <a:endParaRPr b="0" lang="en-US" sz="1800" spc="-1" strike="noStrike">
              <a:solidFill>
                <a:srgbClr val="000000"/>
              </a:solidFill>
              <a:uFill>
                <a:solidFill>
                  <a:srgbClr val="ffffff"/>
                </a:solidFill>
              </a:uFill>
              <a:latin typeface="Arial"/>
            </a:endParaRPr>
          </a:p>
        </p:txBody>
      </p:sp>
      <p:sp>
        <p:nvSpPr>
          <p:cNvPr id="161" name="CustomShape 2"/>
          <p:cNvSpPr/>
          <p:nvPr/>
        </p:nvSpPr>
        <p:spPr>
          <a:xfrm>
            <a:off x="2418120" y="1612440"/>
            <a:ext cx="8914680" cy="465948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1" lang="en-US" sz="1500" spc="-1" strike="noStrike">
                <a:solidFill>
                  <a:srgbClr val="ff0000"/>
                </a:solidFill>
                <a:uFill>
                  <a:solidFill>
                    <a:srgbClr val="ffffff"/>
                  </a:solidFill>
                </a:uFill>
                <a:latin typeface="Century Gothic"/>
              </a:rPr>
              <a:t>The Scheduler </a:t>
            </a:r>
            <a:r>
              <a:rPr b="0" lang="en-US" sz="1800" spc="-1" strike="noStrike">
                <a:solidFill>
                  <a:srgbClr val="404040"/>
                </a:solidFill>
                <a:uFill>
                  <a:solidFill>
                    <a:srgbClr val="ffffff"/>
                  </a:solidFill>
                </a:uFill>
                <a:latin typeface="Century Gothic"/>
              </a:rPr>
              <a:t>is responsible for allocating resources to the various running applications subject to familiar constraints of capacities, queues etc. The Scheduler is pure scheduler in the sense that it performs no monitoring or tracking of status for the application. Also, it offers no guarantees about restarting failed tasks either due to application failure or hardware failures. The Scheduler performs its scheduling function based the resource requirements of the applications. Ex: Fair scheduler and capacity scheduler.</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500" spc="-1" strike="noStrike">
                <a:solidFill>
                  <a:srgbClr val="ff0000"/>
                </a:solidFill>
                <a:uFill>
                  <a:solidFill>
                    <a:srgbClr val="ffffff"/>
                  </a:solidFill>
                </a:uFill>
                <a:latin typeface="Century Gothic"/>
              </a:rPr>
              <a:t>The Applications Manager </a:t>
            </a:r>
            <a:r>
              <a:rPr b="0" lang="en-US" sz="1800" spc="-1" strike="noStrike">
                <a:solidFill>
                  <a:srgbClr val="404040"/>
                </a:solidFill>
                <a:uFill>
                  <a:solidFill>
                    <a:srgbClr val="ffffff"/>
                  </a:solidFill>
                </a:uFill>
                <a:latin typeface="Century Gothic"/>
              </a:rPr>
              <a:t>is responsible for accepting job-submissions, negotiating the first container for executing the application specific Application Master and provides the service for restarting the Application Master container on failure. The per-application Application Master has the responsibility of negotiating appropriate resource containers from the Scheduler, tracking their status and monitoring for progress.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HDFS (Hadoop Distributed File System)</a:t>
            </a:r>
            <a:endParaRPr b="0" lang="en-US" sz="1800" spc="-1" strike="noStrike">
              <a:solidFill>
                <a:srgbClr val="000000"/>
              </a:solidFill>
              <a:uFill>
                <a:solidFill>
                  <a:srgbClr val="ffffff"/>
                </a:solidFill>
              </a:uFill>
              <a:latin typeface="Arial"/>
            </a:endParaRPr>
          </a:p>
        </p:txBody>
      </p:sp>
      <p:sp>
        <p:nvSpPr>
          <p:cNvPr id="163"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HDFS is the primary distributed storage used by Hadoop applications. A HDFS cluster primarily consists of a Name Node that manages the file system metadata and Data Nodes that store the actual data. Clients contact Name Node for file metadata or file modifications and perform actual file I/O directly with the Data Nodes.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Hadoop, including HDFS, is well suited for distributed storage and distributed processing using commodity hardware. It is fault tolerant, scalable, and extremely simple to expand.</a:t>
            </a:r>
            <a:endParaRPr b="0" lang="en-US" sz="1800" spc="-1" strike="noStrike">
              <a:solidFill>
                <a:srgbClr val="000000"/>
              </a:solidFill>
              <a:uFill>
                <a:solidFill>
                  <a:srgbClr val="ffffff"/>
                </a:solidFill>
              </a:uFill>
              <a:latin typeface="Arial"/>
            </a:endParaRPr>
          </a:p>
        </p:txBody>
      </p:sp>
      <p:pic>
        <p:nvPicPr>
          <p:cNvPr id="164" name="Picture 3" descr=""/>
          <p:cNvPicPr/>
          <p:nvPr/>
        </p:nvPicPr>
        <p:blipFill>
          <a:blip r:embed="rId1"/>
          <a:stretch/>
        </p:blipFill>
        <p:spPr>
          <a:xfrm>
            <a:off x="8981280" y="5419440"/>
            <a:ext cx="3047760" cy="143784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82880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600" spc="-1" strike="noStrike">
                <a:solidFill>
                  <a:srgbClr val="262626"/>
                </a:solidFill>
                <a:uFill>
                  <a:solidFill>
                    <a:srgbClr val="ffffff"/>
                  </a:solidFill>
                </a:uFill>
                <a:latin typeface="Century Gothic"/>
              </a:rPr>
              <a:t>What is Big Data?</a:t>
            </a:r>
            <a:endParaRPr b="0" lang="en-US" sz="1800" spc="-1" strike="noStrike">
              <a:solidFill>
                <a:srgbClr val="000000"/>
              </a:solidFill>
              <a:uFill>
                <a:solidFill>
                  <a:srgbClr val="ffffff"/>
                </a:solidFill>
              </a:uFill>
              <a:latin typeface="Arial"/>
            </a:endParaRPr>
          </a:p>
        </p:txBody>
      </p:sp>
      <p:sp>
        <p:nvSpPr>
          <p:cNvPr id="127"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80000"/>
              </a:lnSpc>
              <a:buClr>
                <a:srgbClr val="a53010"/>
              </a:buClr>
              <a:buFont typeface="Wingdings 3" charset="2"/>
              <a:buChar char=""/>
            </a:pPr>
            <a:r>
              <a:rPr b="0" lang="en-US" sz="2000" spc="-1" strike="noStrike">
                <a:solidFill>
                  <a:srgbClr val="404040"/>
                </a:solidFill>
                <a:uFill>
                  <a:solidFill>
                    <a:srgbClr val="ffffff"/>
                  </a:solidFill>
                </a:uFill>
                <a:latin typeface="Century Gothic"/>
              </a:rPr>
              <a:t>Big data can be defined as large sets of Data (structured, unstructured or semi structured) that are so large or complex that traditional data processing application softwares are inadequate to deal with them. </a:t>
            </a:r>
            <a:endParaRPr b="0" lang="en-US" sz="1800" spc="-1" strike="noStrike">
              <a:solidFill>
                <a:srgbClr val="000000"/>
              </a:solidFill>
              <a:uFill>
                <a:solidFill>
                  <a:srgbClr val="ffffff"/>
                </a:solidFill>
              </a:uFill>
              <a:latin typeface="Arial"/>
            </a:endParaRPr>
          </a:p>
          <a:p>
            <a:pPr marL="343080" indent="-342360" algn="just">
              <a:lnSpc>
                <a:spcPct val="80000"/>
              </a:lnSpc>
              <a:buClr>
                <a:srgbClr val="a53010"/>
              </a:buClr>
              <a:buFont typeface="Wingdings 3" charset="2"/>
              <a:buChar char=""/>
            </a:pPr>
            <a:r>
              <a:rPr b="0" lang="en-US" sz="2000" spc="-1" strike="noStrike">
                <a:solidFill>
                  <a:srgbClr val="40404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a:p>
            <a:pPr marL="343080" indent="-342360" algn="just">
              <a:lnSpc>
                <a:spcPct val="80000"/>
              </a:lnSpc>
              <a:buClr>
                <a:srgbClr val="a53010"/>
              </a:buClr>
              <a:buFont typeface="Wingdings 3" charset="2"/>
              <a:buChar char=""/>
            </a:pPr>
            <a:r>
              <a:rPr b="0" lang="en-US" sz="2000" spc="-1" strike="noStrike">
                <a:solidFill>
                  <a:srgbClr val="404040"/>
                </a:solidFill>
                <a:uFill>
                  <a:solidFill>
                    <a:srgbClr val="ffffff"/>
                  </a:solidFill>
                </a:uFill>
                <a:latin typeface="Century Gothic"/>
              </a:rPr>
              <a:t>Big data analytics refers to the use of predictive analytics, user behavior analytics, or certain other advanced data analytics methods that extract value from data, and seldom to a particular size of data set. </a:t>
            </a:r>
            <a:endParaRPr b="0" lang="en-US" sz="1800" spc="-1" strike="noStrike">
              <a:solidFill>
                <a:srgbClr val="000000"/>
              </a:solidFill>
              <a:uFill>
                <a:solidFill>
                  <a:srgbClr val="ffffff"/>
                </a:solidFill>
              </a:uFill>
              <a:latin typeface="Arial"/>
            </a:endParaRPr>
          </a:p>
          <a:p>
            <a:pPr marL="343080" indent="-342360" algn="just">
              <a:lnSpc>
                <a:spcPct val="80000"/>
              </a:lnSpc>
              <a:buClr>
                <a:srgbClr val="a53010"/>
              </a:buClr>
              <a:buFont typeface="Wingdings 3" charset="2"/>
              <a:buChar char=""/>
            </a:pPr>
            <a:r>
              <a:rPr b="0" lang="en-US" sz="2000" spc="-1" strike="noStrike">
                <a:solidFill>
                  <a:srgbClr val="40404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a:p>
            <a:pPr marL="343080" indent="-342360" algn="just">
              <a:lnSpc>
                <a:spcPct val="80000"/>
              </a:lnSpc>
              <a:buClr>
                <a:srgbClr val="a53010"/>
              </a:buClr>
              <a:buFont typeface="Wingdings 3" charset="2"/>
              <a:buChar char=""/>
            </a:pPr>
            <a:r>
              <a:rPr b="0" lang="en-US" sz="2000" spc="-1" strike="noStrike">
                <a:solidFill>
                  <a:srgbClr val="404040"/>
                </a:solidFill>
                <a:uFill>
                  <a:solidFill>
                    <a:srgbClr val="ffffff"/>
                  </a:solidFill>
                </a:uFill>
                <a:latin typeface="Century Gothic"/>
              </a:rPr>
              <a:t>There are a number of concepts associated with big data: originally there were 3 concepts volume, variety, velocity. Other concepts later attributed with big data are veracity and value.</a:t>
            </a:r>
            <a:endParaRPr b="0" lang="en-US" sz="1800" spc="-1" strike="noStrike">
              <a:solidFill>
                <a:srgbClr val="000000"/>
              </a:solidFill>
              <a:uFill>
                <a:solidFill>
                  <a:srgbClr val="ffffff"/>
                </a:solidFill>
              </a:uFill>
              <a:latin typeface="Arial"/>
            </a:endParaRPr>
          </a:p>
          <a:p>
            <a:pPr algn="just">
              <a:lnSpc>
                <a:spcPct val="80000"/>
              </a:lnSpc>
            </a:pPr>
            <a:endParaRPr b="0" lang="en-US" sz="1800" spc="-1" strike="noStrike">
              <a:solidFill>
                <a:srgbClr val="000000"/>
              </a:solidFill>
              <a:uFill>
                <a:solidFill>
                  <a:srgbClr val="ffffff"/>
                </a:solidFill>
              </a:uFill>
              <a:latin typeface="Arial"/>
            </a:endParaRPr>
          </a:p>
          <a:p>
            <a:pPr algn="just">
              <a:lnSpc>
                <a:spcPct val="8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HDFS Architecture</a:t>
            </a:r>
            <a:endParaRPr b="0" lang="en-US" sz="1800" spc="-1" strike="noStrike">
              <a:solidFill>
                <a:srgbClr val="000000"/>
              </a:solidFill>
              <a:uFill>
                <a:solidFill>
                  <a:srgbClr val="ffffff"/>
                </a:solidFill>
              </a:uFill>
              <a:latin typeface="Arial"/>
            </a:endParaRPr>
          </a:p>
        </p:txBody>
      </p:sp>
      <p:pic>
        <p:nvPicPr>
          <p:cNvPr id="166" name="Content Placeholder 3" descr=""/>
          <p:cNvPicPr/>
          <p:nvPr/>
        </p:nvPicPr>
        <p:blipFill>
          <a:blip r:embed="rId1"/>
          <a:stretch/>
        </p:blipFill>
        <p:spPr>
          <a:xfrm>
            <a:off x="3452400" y="1905120"/>
            <a:ext cx="6303240" cy="409572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Name nodes and Data Nodes</a:t>
            </a:r>
            <a:endParaRPr b="0" lang="en-US" sz="1800" spc="-1" strike="noStrike">
              <a:solidFill>
                <a:srgbClr val="000000"/>
              </a:solidFill>
              <a:uFill>
                <a:solidFill>
                  <a:srgbClr val="ffffff"/>
                </a:solidFill>
              </a:uFill>
              <a:latin typeface="Arial"/>
            </a:endParaRPr>
          </a:p>
        </p:txBody>
      </p:sp>
      <p:sp>
        <p:nvSpPr>
          <p:cNvPr id="168"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HDFS has a master/slave architecture. An HDFS cluster consists of a single Name Node, a master server that manages the file system namespace and regulates access to files by clients. In addition, there are a number of Data Nodes, usually one per node in the cluster, which manage storage attached to the nodes that they run on. HDFS exposes a file system namespace and allows user data to be stored in files. Internally, a file is split into one or more blocks and these blocks are stored in a set of Data Nodes.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The </a:t>
            </a:r>
            <a:r>
              <a:rPr b="1" lang="en-US" sz="1800" spc="-1" strike="noStrike">
                <a:solidFill>
                  <a:srgbClr val="ff0000"/>
                </a:solidFill>
                <a:uFill>
                  <a:solidFill>
                    <a:srgbClr val="ffffff"/>
                  </a:solidFill>
                </a:uFill>
                <a:latin typeface="Century Gothic"/>
              </a:rPr>
              <a:t>Name Node </a:t>
            </a:r>
            <a:r>
              <a:rPr b="0" lang="en-US" sz="1800" spc="-1" strike="noStrike">
                <a:solidFill>
                  <a:srgbClr val="404040"/>
                </a:solidFill>
                <a:uFill>
                  <a:solidFill>
                    <a:srgbClr val="ffffff"/>
                  </a:solidFill>
                </a:uFill>
                <a:latin typeface="Century Gothic"/>
              </a:rPr>
              <a:t>executes file system namespace operations like opening, closing, and renaming files and directories. It also determines the mapping of blocks to Data Nodes. The Name Node is the arbitrator and repository for all HDFS metadata.</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The </a:t>
            </a:r>
            <a:r>
              <a:rPr b="1" lang="en-US" sz="1800" spc="-1" strike="noStrike">
                <a:solidFill>
                  <a:srgbClr val="ff0000"/>
                </a:solidFill>
                <a:uFill>
                  <a:solidFill>
                    <a:srgbClr val="ffffff"/>
                  </a:solidFill>
                </a:uFill>
                <a:latin typeface="Century Gothic"/>
              </a:rPr>
              <a:t>Data Nodes </a:t>
            </a:r>
            <a:r>
              <a:rPr b="0" lang="en-US" sz="1800" spc="-1" strike="noStrike">
                <a:solidFill>
                  <a:srgbClr val="404040"/>
                </a:solidFill>
                <a:uFill>
                  <a:solidFill>
                    <a:srgbClr val="ffffff"/>
                  </a:solidFill>
                </a:uFill>
                <a:latin typeface="Century Gothic"/>
              </a:rPr>
              <a:t>are responsible for serving read and write requests from the file system’s clients. The Data Nodes also perform block creation, deletion, and replication upon instruction from the Name Node.</a:t>
            </a: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Rack Awareness in Hadoop</a:t>
            </a:r>
            <a:endParaRPr b="0" lang="en-US" sz="1800" spc="-1" strike="noStrike">
              <a:solidFill>
                <a:srgbClr val="000000"/>
              </a:solidFill>
              <a:uFill>
                <a:solidFill>
                  <a:srgbClr val="ffffff"/>
                </a:solidFill>
              </a:uFill>
              <a:latin typeface="Arial"/>
            </a:endParaRPr>
          </a:p>
        </p:txBody>
      </p:sp>
      <p:sp>
        <p:nvSpPr>
          <p:cNvPr id="170"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Usually Hadoop clusters of more than 30-40 nodes are configured in multiple racks. Communication between two data nodes on the same rack is efficient than the same between two nodes on different racks.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In large clusters of Hadoop, in order to improve network traffic while reading/writing HDFS files, Name Node chooses data nodes which are on the same rack or a near by rack to read/write request (client node).</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Name Node achieves this rack information by maintaining rack ids of each data node. This concept of choosing closer data nodes based on racks information is called Rack Awareness in Hadoop.</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A default Hadoop installation assumes all the nodes belong to the same rack.</a:t>
            </a:r>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Data Replication</a:t>
            </a:r>
            <a:endParaRPr b="0" lang="en-US" sz="1800" spc="-1" strike="noStrike">
              <a:solidFill>
                <a:srgbClr val="000000"/>
              </a:solidFill>
              <a:uFill>
                <a:solidFill>
                  <a:srgbClr val="ffffff"/>
                </a:solidFill>
              </a:uFill>
              <a:latin typeface="Arial"/>
            </a:endParaRPr>
          </a:p>
        </p:txBody>
      </p:sp>
      <p:sp>
        <p:nvSpPr>
          <p:cNvPr id="172"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HDFS is designed to reliably store very large files across machines in a large cluster. It stores each file as a sequence of blocks; all blocks in a file except the last block are the same size. The blocks of a file are replicated for fault tolerance. The block size and replication factor are configurable per file. An application can specify the number of replicas of a file. The replication factor can be specified at file creation time and can be changed later. Files in HDFS are write-once and have strictly one writer at any time.</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The Name Node makes all decisions regarding replication of blocks. It periodically receives a </a:t>
            </a:r>
            <a:r>
              <a:rPr b="1" lang="en-US" sz="1800" spc="-1" strike="noStrike">
                <a:solidFill>
                  <a:srgbClr val="ff0000"/>
                </a:solidFill>
                <a:uFill>
                  <a:solidFill>
                    <a:srgbClr val="ffffff"/>
                  </a:solidFill>
                </a:uFill>
                <a:latin typeface="Century Gothic"/>
              </a:rPr>
              <a:t>Heartbeat </a:t>
            </a:r>
            <a:r>
              <a:rPr b="0" lang="en-US" sz="1800" spc="-1" strike="noStrike">
                <a:solidFill>
                  <a:srgbClr val="404040"/>
                </a:solidFill>
                <a:uFill>
                  <a:solidFill>
                    <a:srgbClr val="ffffff"/>
                  </a:solidFill>
                </a:uFill>
                <a:latin typeface="Century Gothic"/>
              </a:rPr>
              <a:t>and a Block report from each of the Data Nodes in the cluster. Receipt of a Heartbeat implies that the Data Node is functioning properly. A Block report contains a list of all blocks on a Data Node. Typical block size is </a:t>
            </a:r>
            <a:r>
              <a:rPr b="1" lang="en-US" sz="1800" spc="-1" strike="noStrike">
                <a:solidFill>
                  <a:srgbClr val="ff0000"/>
                </a:solidFill>
                <a:uFill>
                  <a:solidFill>
                    <a:srgbClr val="ffffff"/>
                  </a:solidFill>
                </a:uFill>
                <a:latin typeface="Century Gothic"/>
              </a:rPr>
              <a:t>128MB</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MAP REDUCE</a:t>
            </a:r>
            <a:endParaRPr b="0" lang="en-US" sz="1800" spc="-1" strike="noStrike">
              <a:solidFill>
                <a:srgbClr val="000000"/>
              </a:solidFill>
              <a:uFill>
                <a:solidFill>
                  <a:srgbClr val="ffffff"/>
                </a:solidFill>
              </a:uFill>
              <a:latin typeface="Arial"/>
            </a:endParaRPr>
          </a:p>
        </p:txBody>
      </p:sp>
      <p:sp>
        <p:nvSpPr>
          <p:cNvPr id="174"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A Map Reduce job usually splits the input data-set into independent chunks which are processed by the map tasks in a completely parallel manner. The framework sorts the outputs of the maps, which are then input to the reduce tasks. Typically both the input and the output of the job are stored in a file-system. The framework takes care of scheduling tasks, monitoring them and re-executes the failed tasks.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Map Reduce framework consists of single master resource manager, one slave node manager per cluster node and per application master per application.</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The Hadoop job client then submits the job (jar/executable etc.) and configuration to the Resource Manager which then assumes the responsibility of distributing the software/configuration to the slaves, scheduling tasks and monitoring them, providing status and diagnostic information to the job-client.</a:t>
            </a:r>
            <a:endParaRPr b="0" lang="en-US" sz="1800" spc="-1" strike="noStrike">
              <a:solidFill>
                <a:srgbClr val="000000"/>
              </a:solidFill>
              <a:uFill>
                <a:solidFill>
                  <a:srgbClr val="ffffff"/>
                </a:solidFill>
              </a:uFill>
              <a:latin typeface="Arial"/>
            </a:endParaRPr>
          </a:p>
        </p:txBody>
      </p:sp>
      <p:pic>
        <p:nvPicPr>
          <p:cNvPr id="175" name="Picture 3" descr=""/>
          <p:cNvPicPr/>
          <p:nvPr/>
        </p:nvPicPr>
        <p:blipFill>
          <a:blip r:embed="rId1"/>
          <a:stretch/>
        </p:blipFill>
        <p:spPr>
          <a:xfrm>
            <a:off x="8391600" y="5657760"/>
            <a:ext cx="3799800" cy="119952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Map Reduce Example</a:t>
            </a:r>
            <a:endParaRPr b="0" lang="en-US" sz="1800" spc="-1" strike="noStrike">
              <a:solidFill>
                <a:srgbClr val="000000"/>
              </a:solidFill>
              <a:uFill>
                <a:solidFill>
                  <a:srgbClr val="ffffff"/>
                </a:solidFill>
              </a:uFill>
              <a:latin typeface="Arial"/>
            </a:endParaRPr>
          </a:p>
        </p:txBody>
      </p:sp>
      <p:pic>
        <p:nvPicPr>
          <p:cNvPr id="177" name="Content Placeholder 3" descr=""/>
          <p:cNvPicPr/>
          <p:nvPr/>
        </p:nvPicPr>
        <p:blipFill>
          <a:blip r:embed="rId1"/>
          <a:stretch/>
        </p:blipFill>
        <p:spPr>
          <a:xfrm>
            <a:off x="2614680" y="1666440"/>
            <a:ext cx="9413640" cy="445176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Map Reduce Classes</a:t>
            </a:r>
            <a:endParaRPr b="0" lang="en-US" sz="1800" spc="-1" strike="noStrike">
              <a:solidFill>
                <a:srgbClr val="000000"/>
              </a:solidFill>
              <a:uFill>
                <a:solidFill>
                  <a:srgbClr val="ffffff"/>
                </a:solidFill>
              </a:uFill>
              <a:latin typeface="Arial"/>
            </a:endParaRPr>
          </a:p>
        </p:txBody>
      </p:sp>
      <p:sp>
        <p:nvSpPr>
          <p:cNvPr id="179"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Mapper</a:t>
            </a:r>
            <a:r>
              <a:rPr b="0" lang="en-US" sz="1800" spc="-1" strike="noStrike">
                <a:solidFill>
                  <a:srgbClr val="404040"/>
                </a:solidFill>
                <a:uFill>
                  <a:solidFill>
                    <a:srgbClr val="ffffff"/>
                  </a:solidFill>
                </a:uFill>
                <a:latin typeface="Century Gothic"/>
              </a:rPr>
              <a:t>: Mapper maps input key/value pairs to a set of intermediate key/value pairs. The Hadoop Map Reduce framework spawns one map task for each Input Split generated by the Input Format for the job.</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Reducer</a:t>
            </a:r>
            <a:r>
              <a:rPr b="0" lang="en-US" sz="1800" spc="-1" strike="noStrike">
                <a:solidFill>
                  <a:srgbClr val="404040"/>
                </a:solidFill>
                <a:uFill>
                  <a:solidFill>
                    <a:srgbClr val="ffffff"/>
                  </a:solidFill>
                </a:uFill>
                <a:latin typeface="Century Gothic"/>
              </a:rPr>
              <a:t>: Reducer reduces a set of intermediate values which share a key to a smaller set of values. The number of reduces for the job is set by the user via Job.setNumReduceTasks(int).</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Combiner</a:t>
            </a:r>
            <a:r>
              <a:rPr b="0" lang="en-US" sz="1800" spc="-1" strike="noStrike">
                <a:solidFill>
                  <a:srgbClr val="404040"/>
                </a:solidFill>
                <a:uFill>
                  <a:solidFill>
                    <a:srgbClr val="ffffff"/>
                  </a:solidFill>
                </a:uFill>
                <a:latin typeface="Century Gothic"/>
              </a:rPr>
              <a:t>: A Combiner, also known as a </a:t>
            </a:r>
            <a:r>
              <a:rPr b="1" lang="en-US" sz="1800" spc="-1" strike="noStrike">
                <a:solidFill>
                  <a:srgbClr val="ff0000"/>
                </a:solidFill>
                <a:uFill>
                  <a:solidFill>
                    <a:srgbClr val="ffffff"/>
                  </a:solidFill>
                </a:uFill>
                <a:latin typeface="Century Gothic"/>
              </a:rPr>
              <a:t>semi-reducer</a:t>
            </a:r>
            <a:r>
              <a:rPr b="1" lang="en-US" sz="1800" spc="-1" strike="noStrike">
                <a:solidFill>
                  <a:srgbClr val="404040"/>
                </a:solidFill>
                <a:uFill>
                  <a:solidFill>
                    <a:srgbClr val="ffffff"/>
                  </a:solidFill>
                </a:uFill>
                <a:latin typeface="Century Gothic"/>
              </a:rPr>
              <a:t>,</a:t>
            </a:r>
            <a:r>
              <a:rPr b="0" lang="en-US" sz="1800" spc="-1" strike="noStrike">
                <a:solidFill>
                  <a:srgbClr val="404040"/>
                </a:solidFill>
                <a:uFill>
                  <a:solidFill>
                    <a:srgbClr val="ffffff"/>
                  </a:solidFill>
                </a:uFill>
                <a:latin typeface="Century Gothic"/>
              </a:rPr>
              <a:t> is an optional class that operates by accepting the inputs from the Map class and thereafter passing the output key-value pairs to the Reducer class. The main function of a Combiner is to summarize the map output records with the same key. The output (key-value collection) of the combiner will be sent over the network to the actual Reducer task as input.</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Partitioner</a:t>
            </a:r>
            <a:r>
              <a:rPr b="0" lang="en-US" sz="1800" spc="-1" strike="noStrike">
                <a:solidFill>
                  <a:srgbClr val="404040"/>
                </a:solidFill>
                <a:uFill>
                  <a:solidFill>
                    <a:srgbClr val="ffffff"/>
                  </a:solidFill>
                </a:uFill>
                <a:latin typeface="Century Gothic"/>
              </a:rPr>
              <a:t>: Partitioner controls the partitioning of the keys of the intermediate map-outputs. The key (or a subset of the key) is used to derive the partition, typically by a hash function.</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Hive</a:t>
            </a:r>
            <a:endParaRPr b="0" lang="en-US" sz="1800" spc="-1" strike="noStrike">
              <a:solidFill>
                <a:srgbClr val="000000"/>
              </a:solidFill>
              <a:uFill>
                <a:solidFill>
                  <a:srgbClr val="ffffff"/>
                </a:solidFill>
              </a:uFill>
              <a:latin typeface="Arial"/>
            </a:endParaRPr>
          </a:p>
        </p:txBody>
      </p:sp>
      <p:sp>
        <p:nvSpPr>
          <p:cNvPr id="181" name="CustomShape 2"/>
          <p:cNvSpPr/>
          <p:nvPr/>
        </p:nvSpPr>
        <p:spPr>
          <a:xfrm>
            <a:off x="1760400" y="18259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The Apache Hive data warehouse software facilitates reading, writing, and managing large datasets residing in distributed storage using SQL. Structure can be projected onto data already in storage. A command line tool and JDBC driver are provided to connect users to Hive.</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Hive is designed to enable easy data summarization, ad-hoc querying and analysis of large volumes of data. It provides SQL which enables users to do ad-hoc querying, summarization and data analysis easily. At the same time, Hive's SQL gives users multiple places to integrate their own functionality to do custom analysis, such as User Defined Functions (UDFs).  </a:t>
            </a:r>
            <a:endParaRPr b="0" lang="en-US" sz="1800" spc="-1" strike="noStrike">
              <a:solidFill>
                <a:srgbClr val="000000"/>
              </a:solidFill>
              <a:uFill>
                <a:solidFill>
                  <a:srgbClr val="ffffff"/>
                </a:solidFill>
              </a:uFill>
              <a:latin typeface="Arial"/>
            </a:endParaRPr>
          </a:p>
        </p:txBody>
      </p:sp>
      <p:pic>
        <p:nvPicPr>
          <p:cNvPr id="182" name="Picture 4" descr=""/>
          <p:cNvPicPr/>
          <p:nvPr/>
        </p:nvPicPr>
        <p:blipFill>
          <a:blip r:embed="rId1"/>
          <a:stretch/>
        </p:blipFill>
        <p:spPr>
          <a:xfrm>
            <a:off x="9281880" y="4296960"/>
            <a:ext cx="2786760" cy="250776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PIG</a:t>
            </a:r>
            <a:endParaRPr b="0" lang="en-US" sz="1800" spc="-1" strike="noStrike">
              <a:solidFill>
                <a:srgbClr val="000000"/>
              </a:solidFill>
              <a:uFill>
                <a:solidFill>
                  <a:srgbClr val="ffffff"/>
                </a:solidFill>
              </a:uFill>
              <a:latin typeface="Arial"/>
            </a:endParaRPr>
          </a:p>
        </p:txBody>
      </p:sp>
      <p:sp>
        <p:nvSpPr>
          <p:cNvPr id="184"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Apache Pig</a:t>
            </a:r>
            <a:r>
              <a:rPr b="0" lang="en-US" sz="1800" spc="-1" strike="noStrike">
                <a:solidFill>
                  <a:srgbClr val="404040"/>
                </a:solidFill>
                <a:uFill>
                  <a:solidFill>
                    <a:srgbClr val="ffffff"/>
                  </a:solidFill>
                </a:uFill>
                <a:latin typeface="Century Gothic"/>
              </a:rPr>
              <a:t> is a platform for analyzing large data sets that consists of a high-level language for expressing data analysis programs, coupled with infrastructure for evaluating these programs. The salient property of Pig programs is that their structure is amenable to substantial parallelization, which in turns enables them to handle very large data sets.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Key Properties</a:t>
            </a:r>
            <a:r>
              <a:rPr b="0" lang="en-US" sz="1800" spc="-1" strike="noStrike">
                <a:solidFill>
                  <a:srgbClr val="404040"/>
                </a:solidFill>
                <a:uFill>
                  <a:solidFill>
                    <a:srgbClr val="ffffff"/>
                  </a:solidFill>
                </a:uFill>
                <a:latin typeface="Century Gothic"/>
              </a:rPr>
              <a:t>:</a:t>
            </a:r>
            <a:endParaRPr b="0" lang="en-US" sz="1800" spc="-1" strike="noStrike">
              <a:solidFill>
                <a:srgbClr val="000000"/>
              </a:solidFill>
              <a:uFill>
                <a:solidFill>
                  <a:srgbClr val="ffffff"/>
                </a:solidFill>
              </a:uFill>
              <a:latin typeface="Arial"/>
            </a:endParaRPr>
          </a:p>
          <a:p>
            <a:pPr lvl="1" marL="743040" indent="-285120" algn="just">
              <a:lnSpc>
                <a:spcPct val="100000"/>
              </a:lnSpc>
              <a:buClr>
                <a:srgbClr val="a53010"/>
              </a:buClr>
              <a:buFont typeface="Wingdings 3" charset="2"/>
              <a:buChar char=""/>
            </a:pPr>
            <a:r>
              <a:rPr b="0" lang="en-US" sz="1600" spc="-1" strike="noStrike">
                <a:solidFill>
                  <a:srgbClr val="404040"/>
                </a:solidFill>
                <a:uFill>
                  <a:solidFill>
                    <a:srgbClr val="ffffff"/>
                  </a:solidFill>
                </a:uFill>
                <a:latin typeface="Century Gothic"/>
              </a:rPr>
              <a:t>Ease of Programming</a:t>
            </a:r>
            <a:endParaRPr b="0" lang="en-US" sz="1800" spc="-1" strike="noStrike">
              <a:solidFill>
                <a:srgbClr val="000000"/>
              </a:solidFill>
              <a:uFill>
                <a:solidFill>
                  <a:srgbClr val="ffffff"/>
                </a:solidFill>
              </a:uFill>
              <a:latin typeface="Arial"/>
            </a:endParaRPr>
          </a:p>
          <a:p>
            <a:pPr lvl="1" marL="743040" indent="-285120" algn="just">
              <a:lnSpc>
                <a:spcPct val="100000"/>
              </a:lnSpc>
              <a:buClr>
                <a:srgbClr val="a53010"/>
              </a:buClr>
              <a:buFont typeface="Wingdings 3" charset="2"/>
              <a:buChar char=""/>
            </a:pPr>
            <a:r>
              <a:rPr b="0" lang="en-US" sz="1600" spc="-1" strike="noStrike">
                <a:solidFill>
                  <a:srgbClr val="404040"/>
                </a:solidFill>
                <a:uFill>
                  <a:solidFill>
                    <a:srgbClr val="ffffff"/>
                  </a:solidFill>
                </a:uFill>
                <a:latin typeface="Century Gothic"/>
              </a:rPr>
              <a:t>Optimization opportunities</a:t>
            </a:r>
            <a:endParaRPr b="0" lang="en-US" sz="1800" spc="-1" strike="noStrike">
              <a:solidFill>
                <a:srgbClr val="000000"/>
              </a:solidFill>
              <a:uFill>
                <a:solidFill>
                  <a:srgbClr val="ffffff"/>
                </a:solidFill>
              </a:uFill>
              <a:latin typeface="Arial"/>
            </a:endParaRPr>
          </a:p>
          <a:p>
            <a:pPr lvl="1" marL="743040" indent="-285120" algn="just">
              <a:lnSpc>
                <a:spcPct val="100000"/>
              </a:lnSpc>
              <a:buClr>
                <a:srgbClr val="a53010"/>
              </a:buClr>
              <a:buFont typeface="Wingdings 3" charset="2"/>
              <a:buChar char=""/>
            </a:pPr>
            <a:r>
              <a:rPr b="0" lang="en-US" sz="1600" spc="-1" strike="noStrike">
                <a:solidFill>
                  <a:srgbClr val="404040"/>
                </a:solidFill>
                <a:uFill>
                  <a:solidFill>
                    <a:srgbClr val="ffffff"/>
                  </a:solidFill>
                </a:uFill>
                <a:latin typeface="Century Gothic"/>
              </a:rPr>
              <a:t>Extensibility</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Two modes of Pig</a:t>
            </a:r>
            <a:r>
              <a:rPr b="0" lang="en-US" sz="1800" spc="-1" strike="noStrike">
                <a:solidFill>
                  <a:srgbClr val="404040"/>
                </a:solidFill>
                <a:uFill>
                  <a:solidFill>
                    <a:srgbClr val="ffffff"/>
                  </a:solidFill>
                </a:uFill>
                <a:latin typeface="Century Gothic"/>
              </a:rPr>
              <a:t>:</a:t>
            </a:r>
            <a:endParaRPr b="0" lang="en-US" sz="1800" spc="-1" strike="noStrike">
              <a:solidFill>
                <a:srgbClr val="000000"/>
              </a:solidFill>
              <a:uFill>
                <a:solidFill>
                  <a:srgbClr val="ffffff"/>
                </a:solidFill>
              </a:uFill>
              <a:latin typeface="Arial"/>
            </a:endParaRPr>
          </a:p>
          <a:p>
            <a:pPr lvl="1" marL="743040" indent="-285120" algn="just">
              <a:lnSpc>
                <a:spcPct val="100000"/>
              </a:lnSpc>
              <a:buClr>
                <a:srgbClr val="a53010"/>
              </a:buClr>
              <a:buFont typeface="Wingdings 3" charset="2"/>
              <a:buChar char=""/>
            </a:pPr>
            <a:r>
              <a:rPr b="0" lang="en-US" sz="1600" spc="-1" strike="noStrike">
                <a:solidFill>
                  <a:srgbClr val="404040"/>
                </a:solidFill>
                <a:uFill>
                  <a:solidFill>
                    <a:srgbClr val="ffffff"/>
                  </a:solidFill>
                </a:uFill>
                <a:latin typeface="Century Gothic"/>
              </a:rPr>
              <a:t>Local Mode</a:t>
            </a:r>
            <a:endParaRPr b="0" lang="en-US" sz="1800" spc="-1" strike="noStrike">
              <a:solidFill>
                <a:srgbClr val="000000"/>
              </a:solidFill>
              <a:uFill>
                <a:solidFill>
                  <a:srgbClr val="ffffff"/>
                </a:solidFill>
              </a:uFill>
              <a:latin typeface="Arial"/>
            </a:endParaRPr>
          </a:p>
          <a:p>
            <a:pPr lvl="1" marL="743040" indent="-285120" algn="just">
              <a:lnSpc>
                <a:spcPct val="100000"/>
              </a:lnSpc>
              <a:buClr>
                <a:srgbClr val="a53010"/>
              </a:buClr>
              <a:buFont typeface="Wingdings 3" charset="2"/>
              <a:buChar char=""/>
            </a:pPr>
            <a:r>
              <a:rPr b="0" lang="en-US" sz="1600" spc="-1" strike="noStrike">
                <a:solidFill>
                  <a:srgbClr val="404040"/>
                </a:solidFill>
                <a:uFill>
                  <a:solidFill>
                    <a:srgbClr val="ffffff"/>
                  </a:solidFill>
                </a:uFill>
                <a:latin typeface="Century Gothic"/>
              </a:rPr>
              <a:t>Map reduce Mode</a:t>
            </a:r>
            <a:endParaRPr b="0" lang="en-US" sz="1800" spc="-1" strike="noStrike">
              <a:solidFill>
                <a:srgbClr val="000000"/>
              </a:solidFill>
              <a:uFill>
                <a:solidFill>
                  <a:srgbClr val="ffffff"/>
                </a:solidFill>
              </a:uFill>
              <a:latin typeface="Arial"/>
            </a:endParaRPr>
          </a:p>
        </p:txBody>
      </p:sp>
      <p:pic>
        <p:nvPicPr>
          <p:cNvPr id="185" name="Picture 3" descr=""/>
          <p:cNvPicPr/>
          <p:nvPr/>
        </p:nvPicPr>
        <p:blipFill>
          <a:blip r:embed="rId1"/>
          <a:stretch/>
        </p:blipFill>
        <p:spPr>
          <a:xfrm>
            <a:off x="10039320" y="4170240"/>
            <a:ext cx="1639440" cy="246564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HBase</a:t>
            </a:r>
            <a:endParaRPr b="0" lang="en-US" sz="1800" spc="-1" strike="noStrike">
              <a:solidFill>
                <a:srgbClr val="000000"/>
              </a:solidFill>
              <a:uFill>
                <a:solidFill>
                  <a:srgbClr val="ffffff"/>
                </a:solidFill>
              </a:uFill>
              <a:latin typeface="Arial"/>
            </a:endParaRPr>
          </a:p>
        </p:txBody>
      </p:sp>
      <p:sp>
        <p:nvSpPr>
          <p:cNvPr id="187"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Apache HBase is an open-source, distributed, versioned, non-relational database modeled after Google's Bigtable: A Distributed Storage System for Structured Data by Chang et al. Just as Bigtable leverages the distributed data storage provided by the Google File System, Apache HBase provides Bigtable-like capabilities on top of Hadoop and HDFS.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HBase is a type of "NoSQL" database.</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HBase is really more a "Data Store" than "Data Base" because it lacks many of the features you find in an RDBMS, such as typed columns, secondary indexes, triggers, and advanced query languages, etc.</a:t>
            </a:r>
            <a:endParaRPr b="0" lang="en-US" sz="1800" spc="-1" strike="noStrike">
              <a:solidFill>
                <a:srgbClr val="000000"/>
              </a:solidFill>
              <a:uFill>
                <a:solidFill>
                  <a:srgbClr val="ffffff"/>
                </a:solidFill>
              </a:uFill>
              <a:latin typeface="Arial"/>
            </a:endParaRPr>
          </a:p>
        </p:txBody>
      </p:sp>
      <p:pic>
        <p:nvPicPr>
          <p:cNvPr id="188" name="Picture 4" descr=""/>
          <p:cNvPicPr/>
          <p:nvPr/>
        </p:nvPicPr>
        <p:blipFill>
          <a:blip r:embed="rId1"/>
          <a:stretch/>
        </p:blipFill>
        <p:spPr>
          <a:xfrm>
            <a:off x="7254720" y="5468400"/>
            <a:ext cx="4775040" cy="121860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Characteristics of BIG DATA- The 5Vs </a:t>
            </a:r>
            <a:endParaRPr b="0" lang="en-US" sz="1800" spc="-1" strike="noStrike">
              <a:solidFill>
                <a:srgbClr val="000000"/>
              </a:solidFill>
              <a:uFill>
                <a:solidFill>
                  <a:srgbClr val="ffffff"/>
                </a:solidFill>
              </a:uFill>
              <a:latin typeface="Arial"/>
            </a:endParaRPr>
          </a:p>
        </p:txBody>
      </p:sp>
      <p:sp>
        <p:nvSpPr>
          <p:cNvPr id="129"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Volume</a:t>
            </a:r>
            <a:r>
              <a:rPr b="0" lang="en-US" sz="1800" spc="-1" strike="noStrike">
                <a:solidFill>
                  <a:srgbClr val="404040"/>
                </a:solidFill>
                <a:uFill>
                  <a:solidFill>
                    <a:srgbClr val="ffffff"/>
                  </a:solidFill>
                </a:uFill>
                <a:latin typeface="Century Gothic"/>
              </a:rPr>
              <a:t>: The quantity of generated and stored data. The size of the data determines the value and potential insight- and whether it can actually be considered big data or not. For Example- Facebook generates 500 terabytes of data every day.</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Variety</a:t>
            </a:r>
            <a:r>
              <a:rPr b="0" lang="en-US" sz="1800" spc="-1" strike="noStrike">
                <a:solidFill>
                  <a:srgbClr val="404040"/>
                </a:solidFill>
                <a:uFill>
                  <a:solidFill>
                    <a:srgbClr val="ffffff"/>
                  </a:solidFill>
                </a:uFill>
                <a:latin typeface="Century Gothic"/>
              </a:rPr>
              <a:t>: The type and nature of the data. This helps people who analyze it to effectively use the resulting insight. eg. Data can be audio , video or text. Structured or unstructured.</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Velocity</a:t>
            </a:r>
            <a:r>
              <a:rPr b="0" lang="en-US" sz="1800" spc="-1" strike="noStrike">
                <a:solidFill>
                  <a:srgbClr val="404040"/>
                </a:solidFill>
                <a:uFill>
                  <a:solidFill>
                    <a:srgbClr val="ffffff"/>
                  </a:solidFill>
                </a:uFill>
                <a:latin typeface="Century Gothic"/>
              </a:rPr>
              <a:t>: In this context, the speed at which the data is generated and processed to meet the demands and challenges that lie in the path of growth and development. eg. Clickstreams and ad impressions capture user behavior at millions of events per second.</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Variability</a:t>
            </a:r>
            <a:r>
              <a:rPr b="0" lang="en-US" sz="1800" spc="-1" strike="noStrike">
                <a:solidFill>
                  <a:srgbClr val="404040"/>
                </a:solidFill>
                <a:uFill>
                  <a:solidFill>
                    <a:srgbClr val="ffffff"/>
                  </a:solidFill>
                </a:uFill>
                <a:latin typeface="Century Gothic"/>
              </a:rPr>
              <a:t>: Inconsistency of the data set can hamper processes to handle and manage it. Changing data and changing model.</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Veracity</a:t>
            </a:r>
            <a:r>
              <a:rPr b="0" lang="en-US" sz="1800" spc="-1" strike="noStrike">
                <a:solidFill>
                  <a:srgbClr val="404040"/>
                </a:solidFill>
                <a:uFill>
                  <a:solidFill>
                    <a:srgbClr val="ffffff"/>
                  </a:solidFill>
                </a:uFill>
                <a:latin typeface="Century Gothic"/>
              </a:rPr>
              <a:t>: The quality of captured data can vary greatly, affecting the accurate analysis.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Flume</a:t>
            </a:r>
            <a:endParaRPr b="0" lang="en-US" sz="1800" spc="-1" strike="noStrike">
              <a:solidFill>
                <a:srgbClr val="000000"/>
              </a:solidFill>
              <a:uFill>
                <a:solidFill>
                  <a:srgbClr val="ffffff"/>
                </a:solidFill>
              </a:uFill>
              <a:latin typeface="Arial"/>
            </a:endParaRPr>
          </a:p>
        </p:txBody>
      </p:sp>
      <p:sp>
        <p:nvSpPr>
          <p:cNvPr id="190"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Flume is a distributed, reliable, and available service for efficiently collecting, aggregating, and moving large amounts of log data. It has a simple and flexible architecture based on streaming data flows. It is robust and fault tolerant with tunable reliability mechanisms and many failover and recovery mechanisms. It uses a simple extensible data model that allows for online analytic application.</a:t>
            </a:r>
            <a:endParaRPr b="0" lang="en-US" sz="1800" spc="-1" strike="noStrike">
              <a:solidFill>
                <a:srgbClr val="000000"/>
              </a:solidFill>
              <a:uFill>
                <a:solidFill>
                  <a:srgbClr val="ffffff"/>
                </a:solidFill>
              </a:uFill>
              <a:latin typeface="Arial"/>
            </a:endParaRPr>
          </a:p>
        </p:txBody>
      </p:sp>
      <p:pic>
        <p:nvPicPr>
          <p:cNvPr id="191" name="Picture 3" descr=""/>
          <p:cNvPicPr/>
          <p:nvPr/>
        </p:nvPicPr>
        <p:blipFill>
          <a:blip r:embed="rId1"/>
          <a:stretch/>
        </p:blipFill>
        <p:spPr>
          <a:xfrm>
            <a:off x="3180960" y="4211280"/>
            <a:ext cx="4342680" cy="1818720"/>
          </a:xfrm>
          <a:prstGeom prst="rect">
            <a:avLst/>
          </a:prstGeom>
          <a:ln>
            <a:noFill/>
          </a:ln>
        </p:spPr>
      </p:pic>
      <p:pic>
        <p:nvPicPr>
          <p:cNvPr id="192" name="Picture 4" descr=""/>
          <p:cNvPicPr/>
          <p:nvPr/>
        </p:nvPicPr>
        <p:blipFill>
          <a:blip r:embed="rId2"/>
          <a:stretch/>
        </p:blipFill>
        <p:spPr>
          <a:xfrm>
            <a:off x="9878760" y="4737600"/>
            <a:ext cx="1982520" cy="198252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Sqoop</a:t>
            </a:r>
            <a:endParaRPr b="0" lang="en-US" sz="1800" spc="-1" strike="noStrike">
              <a:solidFill>
                <a:srgbClr val="000000"/>
              </a:solidFill>
              <a:uFill>
                <a:solidFill>
                  <a:srgbClr val="ffffff"/>
                </a:solidFill>
              </a:uFill>
              <a:latin typeface="Arial"/>
            </a:endParaRPr>
          </a:p>
        </p:txBody>
      </p:sp>
      <p:sp>
        <p:nvSpPr>
          <p:cNvPr id="194" name="CustomShape 2"/>
          <p:cNvSpPr/>
          <p:nvPr/>
        </p:nvSpPr>
        <p:spPr>
          <a:xfrm>
            <a:off x="2589120" y="1710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Apache Sqoop is a tool designed for efficiently transferring bulk data between Apache Hadoop and structured datastores such as relational databases.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You can use Sqoop to import data from external structured datastores into Hadoop Distributed File System or related systems like Hive and HBase.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Conversely, Sqoop can be used to extract data from Hadoop and export it to external structured datastores such as relational databases and enterprise data warehouses.</a:t>
            </a:r>
            <a:endParaRPr b="0" lang="en-US" sz="1800" spc="-1" strike="noStrike">
              <a:solidFill>
                <a:srgbClr val="000000"/>
              </a:solidFill>
              <a:uFill>
                <a:solidFill>
                  <a:srgbClr val="ffffff"/>
                </a:solidFill>
              </a:uFill>
              <a:latin typeface="Arial"/>
            </a:endParaRPr>
          </a:p>
        </p:txBody>
      </p:sp>
      <p:pic>
        <p:nvPicPr>
          <p:cNvPr id="195" name="Picture 3" descr=""/>
          <p:cNvPicPr/>
          <p:nvPr/>
        </p:nvPicPr>
        <p:blipFill>
          <a:blip r:embed="rId1"/>
          <a:stretch/>
        </p:blipFill>
        <p:spPr>
          <a:xfrm>
            <a:off x="9429480" y="5013360"/>
            <a:ext cx="2761560" cy="1794960"/>
          </a:xfrm>
          <a:prstGeom prst="rect">
            <a:avLst/>
          </a:prstGeom>
          <a:ln>
            <a:noFill/>
          </a:ln>
        </p:spPr>
      </p:pic>
      <p:pic>
        <p:nvPicPr>
          <p:cNvPr id="196" name="Picture 4" descr=""/>
          <p:cNvPicPr/>
          <p:nvPr/>
        </p:nvPicPr>
        <p:blipFill>
          <a:blip r:embed="rId2"/>
          <a:stretch/>
        </p:blipFill>
        <p:spPr>
          <a:xfrm>
            <a:off x="2478240" y="4293720"/>
            <a:ext cx="5389200" cy="251460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280160" y="54828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Zookeeper</a:t>
            </a:r>
            <a:endParaRPr b="0" lang="en-US" sz="1800" spc="-1" strike="noStrike">
              <a:solidFill>
                <a:srgbClr val="000000"/>
              </a:solidFill>
              <a:uFill>
                <a:solidFill>
                  <a:srgbClr val="ffffff"/>
                </a:solidFill>
              </a:uFill>
              <a:latin typeface="Arial"/>
            </a:endParaRPr>
          </a:p>
        </p:txBody>
      </p:sp>
      <p:sp>
        <p:nvSpPr>
          <p:cNvPr id="198" name="CustomShape 2"/>
          <p:cNvSpPr/>
          <p:nvPr/>
        </p:nvSpPr>
        <p:spPr>
          <a:xfrm>
            <a:off x="426960" y="21679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ZooKeeper is a centralized service for maintaining configuration information, naming, providing distributed synchronization, and providing group services. All of these kinds of services are used in some form or another by distributed applications.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Each time they are implemented there is a lot of work that goes into fixing the bugs and race conditions that are inevitable. Because of the difficulty of implementing these kinds of services, applications initially usually skimp on them ,which make them brittle in the presence of change and difficult to manage.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Even when done correctly, different implementations of these services lead to management complexity when the applications are deployed.</a:t>
            </a:r>
            <a:endParaRPr b="0" lang="en-US" sz="1800" spc="-1" strike="noStrike">
              <a:solidFill>
                <a:srgbClr val="000000"/>
              </a:solidFill>
              <a:uFill>
                <a:solidFill>
                  <a:srgbClr val="ffffff"/>
                </a:solidFill>
              </a:uFill>
              <a:latin typeface="Arial"/>
            </a:endParaRPr>
          </a:p>
        </p:txBody>
      </p:sp>
      <p:pic>
        <p:nvPicPr>
          <p:cNvPr id="199" name="Picture 3" descr=""/>
          <p:cNvPicPr/>
          <p:nvPr/>
        </p:nvPicPr>
        <p:blipFill>
          <a:blip r:embed="rId1"/>
          <a:stretch/>
        </p:blipFill>
        <p:spPr>
          <a:xfrm>
            <a:off x="9272160" y="2167920"/>
            <a:ext cx="2919240" cy="452844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9600" spc="-1" strike="noStrike">
                <a:solidFill>
                  <a:srgbClr val="a53010"/>
                </a:solidFill>
                <a:uFill>
                  <a:solidFill>
                    <a:srgbClr val="ffffff"/>
                  </a:solidFill>
                </a:uFill>
                <a:latin typeface="Century Gothic"/>
              </a:rPr>
              <a:t>THANK YOU</a:t>
            </a:r>
            <a:endParaRPr b="0" lang="en-US"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The need for Big Data Analytics in today’s world</a:t>
            </a:r>
            <a:endParaRPr b="0" lang="en-US" sz="1800" spc="-1" strike="noStrike">
              <a:solidFill>
                <a:srgbClr val="000000"/>
              </a:solidFill>
              <a:uFill>
                <a:solidFill>
                  <a:srgbClr val="ffffff"/>
                </a:solidFill>
              </a:uFill>
              <a:latin typeface="Arial"/>
            </a:endParaRPr>
          </a:p>
        </p:txBody>
      </p:sp>
      <p:sp>
        <p:nvSpPr>
          <p:cNvPr id="131"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Faster, better decision making.</a:t>
            </a:r>
            <a:r>
              <a:rPr b="0" lang="en-US" sz="1800" spc="-1" strike="noStrike">
                <a:solidFill>
                  <a:srgbClr val="404040"/>
                </a:solidFill>
                <a:uFill>
                  <a:solidFill>
                    <a:srgbClr val="ffffff"/>
                  </a:solidFill>
                </a:uFill>
                <a:latin typeface="Century Gothic"/>
              </a:rPr>
              <a:t> With the speed of Hadoop and in-memory analytics, combined with the ability to analyze new sources of data, businesses are able to analyze information immediately – and make decisions based on what they’ve learned.</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Cost reduction.</a:t>
            </a:r>
            <a:r>
              <a:rPr b="0" lang="en-US" sz="1800" spc="-1" strike="noStrike">
                <a:solidFill>
                  <a:srgbClr val="404040"/>
                </a:solidFill>
                <a:uFill>
                  <a:solidFill>
                    <a:srgbClr val="ffffff"/>
                  </a:solidFill>
                </a:uFill>
                <a:latin typeface="Century Gothic"/>
              </a:rPr>
              <a:t> Big data technologies such as Hadoop and cloud-based analytics bring significant cost advantages when it comes to storing large amounts of data – plus they can identify more efficient ways of doing business.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New products and services.</a:t>
            </a:r>
            <a:r>
              <a:rPr b="0" lang="en-US" sz="1800" spc="-1" strike="noStrike">
                <a:solidFill>
                  <a:srgbClr val="404040"/>
                </a:solidFill>
                <a:uFill>
                  <a:solidFill>
                    <a:srgbClr val="ffffff"/>
                  </a:solidFill>
                </a:uFill>
                <a:latin typeface="Century Gothic"/>
              </a:rPr>
              <a:t> With the ability to gauge customer needs and satisfaction through analytics comes the power to give customers what they want. Davenport points out that with big data analytics, more companies are creating new products to meet customers’ needs.</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Sectors using Big Data</a:t>
            </a:r>
            <a:endParaRPr b="0" lang="en-US" sz="1800" spc="-1" strike="noStrike">
              <a:solidFill>
                <a:srgbClr val="000000"/>
              </a:solidFill>
              <a:uFill>
                <a:solidFill>
                  <a:srgbClr val="ffffff"/>
                </a:solidFill>
              </a:uFill>
              <a:latin typeface="Arial"/>
            </a:endParaRPr>
          </a:p>
        </p:txBody>
      </p:sp>
      <p:sp>
        <p:nvSpPr>
          <p:cNvPr id="133" name="CustomShape 2"/>
          <p:cNvSpPr/>
          <p:nvPr/>
        </p:nvSpPr>
        <p:spPr>
          <a:xfrm>
            <a:off x="2514960" y="173736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Education (ex: Analyzing student performance)</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Government (ex: Aadhar scheme)</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IT</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Health Care</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Manufacturing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Retail (ex: Day to day transactions and report)</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Finance</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Media</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Banking</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421280" y="64008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Hadoop - Introduction</a:t>
            </a:r>
            <a:endParaRPr b="0" lang="en-US" sz="1800" spc="-1" strike="noStrike">
              <a:solidFill>
                <a:srgbClr val="000000"/>
              </a:solidFill>
              <a:uFill>
                <a:solidFill>
                  <a:srgbClr val="ffffff"/>
                </a:solidFill>
              </a:uFill>
              <a:latin typeface="Arial"/>
            </a:endParaRPr>
          </a:p>
        </p:txBody>
      </p:sp>
      <p:sp>
        <p:nvSpPr>
          <p:cNvPr id="135" name="CustomShape 2"/>
          <p:cNvSpPr/>
          <p:nvPr/>
        </p:nvSpPr>
        <p:spPr>
          <a:xfrm>
            <a:off x="2240640" y="173736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Hadoop was created by computer scientists Doug Cutting and Mike Cafarella in 2005. It was inspired by Google’s Mapreduce.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In 2016 , Apache Hadoop became a registered trademark of the Apache Software Foundation.</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Hadoop is an open source, Java-based programming framework thats allows for the distributed processing of large data sets across clusters of computers using simple programming models.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Hadoop runs applications using the map-reduce algorithm where the data is processed in parallel on different CPU nodes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The distributed file system facilitates rapid data transfer rates among nodes and allows the system to continue operating incase of a node failure.</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36" name="Picture 3" descr=""/>
          <p:cNvPicPr/>
          <p:nvPr/>
        </p:nvPicPr>
        <p:blipFill>
          <a:blip r:embed="rId1"/>
          <a:stretch/>
        </p:blipFill>
        <p:spPr>
          <a:xfrm>
            <a:off x="8534520" y="-37080"/>
            <a:ext cx="3657240" cy="17740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Why is Hadoop needed for analysis?</a:t>
            </a:r>
            <a:endParaRPr b="0" lang="en-US" sz="1800" spc="-1" strike="noStrike">
              <a:solidFill>
                <a:srgbClr val="000000"/>
              </a:solidFill>
              <a:uFill>
                <a:solidFill>
                  <a:srgbClr val="ffffff"/>
                </a:solidFill>
              </a:uFill>
              <a:latin typeface="Arial"/>
            </a:endParaRPr>
          </a:p>
        </p:txBody>
      </p:sp>
      <p:sp>
        <p:nvSpPr>
          <p:cNvPr id="138"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1800" spc="-1" strike="noStrike" cap="all">
                <a:solidFill>
                  <a:srgbClr val="404040"/>
                </a:solidFill>
                <a:uFill>
                  <a:solidFill>
                    <a:srgbClr val="ffffff"/>
                  </a:solidFill>
                </a:uFill>
                <a:latin typeface="Century Gothic"/>
              </a:rPr>
              <a:t>data exploration with full datasets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cap="all">
                <a:solidFill>
                  <a:srgbClr val="404040"/>
                </a:solidFill>
                <a:uFill>
                  <a:solidFill>
                    <a:srgbClr val="ffffff"/>
                  </a:solidFill>
                </a:uFill>
                <a:latin typeface="Century Gothic"/>
              </a:rPr>
              <a:t>Mining larger datasets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cap="all">
                <a:solidFill>
                  <a:srgbClr val="404040"/>
                </a:solidFill>
                <a:uFill>
                  <a:solidFill>
                    <a:srgbClr val="ffffff"/>
                  </a:solidFill>
                </a:uFill>
                <a:latin typeface="Century Gothic"/>
              </a:rPr>
              <a:t>Large scale pre-processing of raw data</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cap="all">
                <a:solidFill>
                  <a:srgbClr val="404040"/>
                </a:solidFill>
                <a:uFill>
                  <a:solidFill>
                    <a:srgbClr val="ffffff"/>
                  </a:solidFill>
                </a:uFill>
                <a:latin typeface="Century Gothic"/>
              </a:rPr>
              <a:t>Data agility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Content Placeholder 3" descr=""/>
          <p:cNvPicPr/>
          <p:nvPr/>
        </p:nvPicPr>
        <p:blipFill>
          <a:blip r:embed="rId1"/>
          <a:stretch/>
        </p:blipFill>
        <p:spPr>
          <a:xfrm>
            <a:off x="2127960" y="334800"/>
            <a:ext cx="9211680" cy="6289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969920" y="624240"/>
            <a:ext cx="8911080" cy="1280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uFill>
                  <a:solidFill>
                    <a:srgbClr val="ffffff"/>
                  </a:solidFill>
                </a:uFill>
                <a:latin typeface="Century Gothic"/>
              </a:rPr>
              <a:t>Key Components of Hadoop</a:t>
            </a:r>
            <a:endParaRPr b="0" lang="en-US" sz="1800" spc="-1" strike="noStrike">
              <a:solidFill>
                <a:srgbClr val="000000"/>
              </a:solidFill>
              <a:uFill>
                <a:solidFill>
                  <a:srgbClr val="ffffff"/>
                </a:solidFill>
              </a:uFill>
              <a:latin typeface="Arial"/>
            </a:endParaRPr>
          </a:p>
        </p:txBody>
      </p:sp>
      <p:sp>
        <p:nvSpPr>
          <p:cNvPr id="141"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Hadoop Distributed File System (HDFS)</a:t>
            </a:r>
            <a:r>
              <a:rPr b="0" lang="en-US" sz="1800" spc="-1" strike="noStrike">
                <a:solidFill>
                  <a:srgbClr val="404040"/>
                </a:solidFill>
                <a:uFill>
                  <a:solidFill>
                    <a:srgbClr val="ffffff"/>
                  </a:solidFill>
                </a:uFill>
                <a:latin typeface="Century Gothic"/>
              </a:rPr>
              <a:t>: A distributed file system that provides high-throughput access to application data. It runs on top of an existing file system. It is designed to handle large files with streaming data access patterns.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Hadoop MapReduce- </a:t>
            </a:r>
            <a:r>
              <a:rPr b="0" lang="en-US" sz="1800" spc="-1" strike="noStrike">
                <a:solidFill>
                  <a:srgbClr val="404040"/>
                </a:solidFill>
                <a:uFill>
                  <a:solidFill>
                    <a:srgbClr val="ffffff"/>
                  </a:solidFill>
                </a:uFill>
                <a:latin typeface="Century Gothic"/>
              </a:rPr>
              <a:t>This is referred to as the heart of Hadoop. Mapreduce is the original framework for writing applications that process large amounts of structured and unstructured data stored in HDFS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Yarn Framework</a:t>
            </a:r>
            <a:r>
              <a:rPr b="0" lang="en-US" sz="1800" spc="-1" strike="noStrike">
                <a:solidFill>
                  <a:srgbClr val="404040"/>
                </a:solidFill>
                <a:uFill>
                  <a:solidFill>
                    <a:srgbClr val="ffffff"/>
                  </a:solidFill>
                </a:uFill>
                <a:latin typeface="Century Gothic"/>
              </a:rPr>
              <a:t>: A framework for job scheduling and cluster resource management. A YARN-based system for parallel processing of large data sets.</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749</TotalTime>
  <Application>LibreOffice/5.1.6.2$Linux_X86_64 LibreOffice_project/10m0$Build-2</Application>
  <Words>2000</Words>
  <Paragraphs>169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2017-09-10T02:55:55Z</dcterms:created>
  <dc:creator>Muthuraman</dc:creator>
  <dc:description/>
  <dc:language>en-US</dc:language>
  <cp:lastModifiedBy/>
  <dcterms:modified xsi:type="dcterms:W3CDTF">2018-04-25T01:22:47Z</dcterms:modified>
  <cp:revision>50</cp:revision>
  <dc:subject/>
  <dc:title>BIG DATA – HADOOP AND COMPONENTS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35</vt:i4>
  </property>
</Properties>
</file>