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937" r:id="rId4"/>
    <p:sldMasterId id="2147486955" r:id="rId5"/>
  </p:sldMasterIdLst>
  <p:notesMasterIdLst>
    <p:notesMasterId r:id="rId37"/>
  </p:notesMasterIdLst>
  <p:handoutMasterIdLst>
    <p:handoutMasterId r:id="rId38"/>
  </p:handoutMasterIdLst>
  <p:sldIdLst>
    <p:sldId id="535" r:id="rId6"/>
    <p:sldId id="516" r:id="rId7"/>
    <p:sldId id="501" r:id="rId8"/>
    <p:sldId id="500" r:id="rId9"/>
    <p:sldId id="506" r:id="rId10"/>
    <p:sldId id="512" r:id="rId11"/>
    <p:sldId id="502" r:id="rId12"/>
    <p:sldId id="504" r:id="rId13"/>
    <p:sldId id="505" r:id="rId14"/>
    <p:sldId id="523" r:id="rId15"/>
    <p:sldId id="524" r:id="rId16"/>
    <p:sldId id="513" r:id="rId17"/>
    <p:sldId id="525" r:id="rId18"/>
    <p:sldId id="514" r:id="rId19"/>
    <p:sldId id="534" r:id="rId20"/>
    <p:sldId id="517" r:id="rId21"/>
    <p:sldId id="518" r:id="rId22"/>
    <p:sldId id="515" r:id="rId23"/>
    <p:sldId id="519" r:id="rId24"/>
    <p:sldId id="528" r:id="rId25"/>
    <p:sldId id="529" r:id="rId26"/>
    <p:sldId id="530" r:id="rId27"/>
    <p:sldId id="531" r:id="rId28"/>
    <p:sldId id="522" r:id="rId29"/>
    <p:sldId id="532" r:id="rId30"/>
    <p:sldId id="533" r:id="rId31"/>
    <p:sldId id="520" r:id="rId32"/>
    <p:sldId id="521" r:id="rId33"/>
    <p:sldId id="526" r:id="rId34"/>
    <p:sldId id="527" r:id="rId35"/>
    <p:sldId id="428"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000000"/>
    <a:srgbClr val="984807"/>
    <a:srgbClr val="00547E"/>
    <a:srgbClr val="B36005"/>
    <a:srgbClr val="D1F0FF"/>
    <a:srgbClr val="FEE1C2"/>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0587" autoAdjust="0"/>
  </p:normalViewPr>
  <p:slideViewPr>
    <p:cSldViewPr snapToGrid="0">
      <p:cViewPr>
        <p:scale>
          <a:sx n="97" d="100"/>
          <a:sy n="97" d="100"/>
        </p:scale>
        <p:origin x="-240" y="360"/>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3768"/>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6" d="100"/>
          <a:sy n="86" d="100"/>
        </p:scale>
        <p:origin x="-16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DD94E7D-B705-4663-A971-1F597F6CDF71}" type="datetimeFigureOut">
              <a:rPr lang="en-US"/>
              <a:pPr>
                <a:defRPr/>
              </a:pPr>
              <a:t>10/3/2017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E062910-11A2-40F2-87D5-227C202707B8}" type="slidenum">
              <a:rPr lang="en-US"/>
              <a:pPr>
                <a:defRPr/>
              </a:pPr>
              <a:t>‹#›</a:t>
            </a:fld>
            <a:endParaRPr lang="en-US" dirty="0"/>
          </a:p>
        </p:txBody>
      </p:sp>
    </p:spTree>
    <p:extLst>
      <p:ext uri="{BB962C8B-B14F-4D97-AF65-F5344CB8AC3E}">
        <p14:creationId xmlns:p14="http://schemas.microsoft.com/office/powerpoint/2010/main" val="935370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285A608-8F84-4169-B00D-DA06E746BAF6}" type="datetimeFigureOut">
              <a:rPr lang="en-US"/>
              <a:pPr>
                <a:defRPr/>
              </a:pPr>
              <a:t>10/3/2017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3626744-9697-48E0-817F-C262E2D79D17}" type="slidenum">
              <a:rPr lang="en-US"/>
              <a:pPr>
                <a:defRPr/>
              </a:pPr>
              <a:t>‹#›</a:t>
            </a:fld>
            <a:endParaRPr lang="en-US" dirty="0"/>
          </a:p>
        </p:txBody>
      </p:sp>
    </p:spTree>
    <p:extLst>
      <p:ext uri="{BB962C8B-B14F-4D97-AF65-F5344CB8AC3E}">
        <p14:creationId xmlns:p14="http://schemas.microsoft.com/office/powerpoint/2010/main" val="4240852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nfluence.atlassian.com/bamboocloud/naming-versions-for-deployment-releases-737184188.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nfluence.atlassian.com/bamboocloud/creating-and-configuring-a-deployment-project-737184186.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confluence.atlassian.com/bamboocloud/creating-a-deployment-environment-737184189.html" TargetMode="External"/><Relationship Id="rId4" Type="http://schemas.openxmlformats.org/officeDocument/2006/relationships/hyperlink" Target="https://confluence.atlassian.com/bamboocloud/naming-versions-for-deployment-releases-737184188.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4960" cy="4113360"/>
          </a:xfrm>
          <a:prstGeom prst="rect">
            <a:avLst/>
          </a:prstGeom>
        </p:spPr>
        <p:txBody>
          <a:bodyPr lIns="0" tIns="0" rIns="0" bIns="0"/>
          <a:lstStyle/>
          <a:p>
            <a:endParaRPr lang="en-IN" sz="2000" strike="noStrike" spc="-1">
              <a:solidFill>
                <a:srgbClr val="000000"/>
              </a:solidFill>
              <a:uFill>
                <a:solidFill>
                  <a:srgbClr val="FFFFFF"/>
                </a:solidFill>
              </a:uFill>
              <a:latin typeface="Arial"/>
            </a:endParaRPr>
          </a:p>
        </p:txBody>
      </p:sp>
      <p:sp>
        <p:nvSpPr>
          <p:cNvPr id="214"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fontAlgn="auto">
              <a:spcBef>
                <a:spcPts val="0"/>
              </a:spcBef>
              <a:spcAft>
                <a:spcPts val="0"/>
              </a:spcAft>
            </a:pPr>
            <a:fld id="{7B5864C3-BD64-4AB8-8401-785AD1003E4F}" type="slidenum">
              <a:rPr lang="en-IN" sz="1200" spc="-1">
                <a:solidFill>
                  <a:srgbClr val="000000"/>
                </a:solidFill>
                <a:uFill>
                  <a:solidFill>
                    <a:srgbClr val="FFFFFF"/>
                  </a:solidFill>
                </a:uFill>
              </a:rPr>
              <a:pPr algn="r" fontAlgn="auto">
                <a:spcBef>
                  <a:spcPts val="0"/>
                </a:spcBef>
                <a:spcAft>
                  <a:spcPts val="0"/>
                </a:spcAft>
              </a:pPr>
              <a:t>1</a:t>
            </a:fld>
            <a:endParaRPr lang="en-IN"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a:t>Deployment project</a:t>
            </a:r>
            <a:r>
              <a:rPr lang="en-US" dirty="0"/>
              <a:t> – Represents the software you are deploying (such as a web application), the releases of the software deployed and the environments that they will be deployed to throughout the lifecycle.</a:t>
            </a:r>
          </a:p>
          <a:p>
            <a:r>
              <a:rPr lang="en-US" b="1" dirty="0"/>
              <a:t>Environment</a:t>
            </a:r>
            <a:r>
              <a:rPr lang="en-US" dirty="0"/>
              <a:t> – Represents the servers or groups of servers where the software release has been deployed to, and the tasks that are needed for the deployment to work smoothly. Example environments could be named Development, QA, Staging or Production. Environments have permissions that allow fine grained control of who can deploy, edit or view an environment and record the full history of releases deployed to it.</a:t>
            </a:r>
          </a:p>
          <a:p>
            <a:pPr fontAlgn="t"/>
            <a:r>
              <a:rPr lang="en-US" b="1" dirty="0" smtClean="0"/>
              <a:t>Artifacts</a:t>
            </a:r>
            <a:endParaRPr lang="en-US" b="1" dirty="0"/>
          </a:p>
          <a:p>
            <a:pPr fontAlgn="t"/>
            <a:r>
              <a:rPr lang="en-US" dirty="0"/>
              <a:t>Create and test deployable artifacts with build plans. Ensure any artifacts you wish to deploy with Bamboo are flagged as "shared" to make them available to the deployment instructions of the environment.</a:t>
            </a:r>
          </a:p>
          <a:p>
            <a:pPr fontAlgn="t"/>
            <a:r>
              <a:rPr lang="en-US" b="1" dirty="0" smtClean="0"/>
              <a:t>Releases</a:t>
            </a:r>
          </a:p>
          <a:p>
            <a:pPr fontAlgn="t"/>
            <a:r>
              <a:rPr lang="en-US" dirty="0" smtClean="0"/>
              <a:t>Any </a:t>
            </a:r>
            <a:r>
              <a:rPr lang="en-US" dirty="0"/>
              <a:t>artifact that has been successfully tested can be used to create a release; you can create as many releases as you like. Bamboo will add other metadata such as related commits and JIRA issues to each release which enable reporting and tracking as it moves through your environments.</a:t>
            </a:r>
          </a:p>
          <a:p>
            <a:pPr fontAlgn="t"/>
            <a:r>
              <a:rPr lang="en-US" b="1" dirty="0"/>
              <a:t>Environments</a:t>
            </a:r>
          </a:p>
          <a:p>
            <a:pPr fontAlgn="t"/>
            <a:r>
              <a:rPr lang="en-US" dirty="0"/>
              <a:t>Environments in Bamboo reflect the development, testing and production environments in your IT infrastructure – hostnames and authentication credentials for each environment reside at the task level inside your deployment jobs. At any point in time, you will be able to see which release is running in each environment, which release it replaced, when it was deployed and who deployed it. You will also be able to see any associated JIRA issues.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21</a:t>
            </a:fld>
            <a:endParaRPr lang="en-US" dirty="0"/>
          </a:p>
        </p:txBody>
      </p:sp>
    </p:spTree>
    <p:extLst>
      <p:ext uri="{BB962C8B-B14F-4D97-AF65-F5344CB8AC3E}">
        <p14:creationId xmlns:p14="http://schemas.microsoft.com/office/powerpoint/2010/main" val="63425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diagram shows, a developer who is responding to JIRA issues, commits a code change and triggers a build. This build produces a number of artifacts. In a deployment, these artifacts are assembled into a release, and the JIRA issue, commits and test/build metadata are added. This release then gets a unique identification name which serves as an identifier throughout the system. You can define the unique identifier according to your needs using the </a:t>
            </a:r>
            <a:r>
              <a:rPr lang="en-US" dirty="0">
                <a:hlinkClick r:id="rId3"/>
              </a:rPr>
              <a:t>release naming system</a:t>
            </a:r>
            <a:r>
              <a:rPr lang="en-US" dirty="0"/>
              <a:t>.</a:t>
            </a:r>
          </a:p>
          <a:p>
            <a:r>
              <a:rPr lang="en-US" dirty="0"/>
              <a:t>Once a release has been created, it is now ready to be deployed to an environment.</a:t>
            </a:r>
          </a:p>
          <a:p>
            <a:endParaRPr lang="en-US" dirty="0"/>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22</a:t>
            </a:fld>
            <a:endParaRPr lang="en-US" dirty="0"/>
          </a:p>
        </p:txBody>
      </p:sp>
    </p:spTree>
    <p:extLst>
      <p:ext uri="{BB962C8B-B14F-4D97-AF65-F5344CB8AC3E}">
        <p14:creationId xmlns:p14="http://schemas.microsoft.com/office/powerpoint/2010/main" val="645479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3100" dirty="0">
                <a:latin typeface="Century Schoolbook" panose="02040604050505020304" pitchFamily="18" charset="0"/>
              </a:rPr>
              <a:t>Step 1: Create a new deployment project</a:t>
            </a:r>
          </a:p>
          <a:p>
            <a:r>
              <a:rPr lang="en-US" sz="3100" dirty="0">
                <a:latin typeface="Century Schoolbook" panose="02040604050505020304" pitchFamily="18" charset="0"/>
              </a:rPr>
              <a:t>Creating the deployment project is the first step. Here we will give the project a name and a description, but most importantly we associate the deployment project with an existing Bamboo build plan. This is why we must have a build plan available to associate with our new deployment project.</a:t>
            </a:r>
          </a:p>
          <a:p>
            <a:r>
              <a:rPr lang="en-US" sz="3100" dirty="0">
                <a:latin typeface="Century Schoolbook" panose="02040604050505020304" pitchFamily="18" charset="0"/>
              </a:rPr>
              <a:t>Learn more about creating a deployment project </a:t>
            </a:r>
            <a:r>
              <a:rPr lang="en-US" sz="3100" dirty="0">
                <a:latin typeface="Century Schoolbook" panose="02040604050505020304" pitchFamily="18" charset="0"/>
                <a:hlinkClick r:id="rId3"/>
              </a:rPr>
              <a:t>here.</a:t>
            </a:r>
            <a:endParaRPr lang="en-US" sz="3100" dirty="0">
              <a:latin typeface="Century Schoolbook" panose="02040604050505020304" pitchFamily="18" charset="0"/>
            </a:endParaRPr>
          </a:p>
          <a:p>
            <a:r>
              <a:rPr lang="en-US" sz="3100" dirty="0">
                <a:latin typeface="Century Schoolbook" panose="02040604050505020304" pitchFamily="18" charset="0"/>
              </a:rPr>
              <a:t>Step 2: Decide on a release naming scheme</a:t>
            </a:r>
          </a:p>
          <a:p>
            <a:r>
              <a:rPr lang="en-US" sz="3100" dirty="0">
                <a:latin typeface="Century Schoolbook" panose="02040604050505020304" pitchFamily="18" charset="0"/>
              </a:rPr>
              <a:t>The next step is to configure the release naming scheme for the deployment project. The release naming scheme will define how Bamboo names the releases that you create from your build artifacts for deployment. You can use either a simple release naming scheme, or a scheme that uses global or plan variables already defined in Bamboo.</a:t>
            </a:r>
          </a:p>
          <a:p>
            <a:r>
              <a:rPr lang="en-US" sz="3100" dirty="0">
                <a:latin typeface="Century Schoolbook" panose="02040604050505020304" pitchFamily="18" charset="0"/>
              </a:rPr>
              <a:t>Learn more about release naming schemes </a:t>
            </a:r>
            <a:r>
              <a:rPr lang="en-US" sz="3100" dirty="0">
                <a:latin typeface="Century Schoolbook" panose="02040604050505020304" pitchFamily="18" charset="0"/>
                <a:hlinkClick r:id="rId4"/>
              </a:rPr>
              <a:t>here.</a:t>
            </a:r>
            <a:endParaRPr lang="en-US" sz="3100" dirty="0">
              <a:latin typeface="Century Schoolbook" panose="02040604050505020304" pitchFamily="18" charset="0"/>
            </a:endParaRPr>
          </a:p>
          <a:p>
            <a:r>
              <a:rPr lang="en-US" sz="3100" dirty="0">
                <a:latin typeface="Century Schoolbook" panose="02040604050505020304" pitchFamily="18" charset="0"/>
              </a:rPr>
              <a:t>Step 3: Decide who can view and edit the project</a:t>
            </a:r>
          </a:p>
          <a:p>
            <a:r>
              <a:rPr lang="en-US" sz="3100" dirty="0">
                <a:latin typeface="Century Schoolbook" panose="02040604050505020304" pitchFamily="18" charset="0"/>
              </a:rPr>
              <a:t>You need to decide who can view and edit the deployment project: This is done using the permission scheme. You can add or remove individuals or groups from the scheme, and give them access to either view and/or edit the project.</a:t>
            </a:r>
          </a:p>
          <a:p>
            <a:r>
              <a:rPr lang="en-US" sz="3100" dirty="0">
                <a:latin typeface="Century Schoolbook" panose="02040604050505020304" pitchFamily="18" charset="0"/>
              </a:rPr>
              <a:t>Learn more about the permissions scheme </a:t>
            </a:r>
            <a:r>
              <a:rPr lang="en-US" sz="3100" dirty="0">
                <a:latin typeface="Century Schoolbook" panose="02040604050505020304" pitchFamily="18" charset="0"/>
                <a:hlinkClick r:id="rId3"/>
              </a:rPr>
              <a:t>here.</a:t>
            </a:r>
            <a:endParaRPr lang="en-US" sz="3100" dirty="0">
              <a:latin typeface="Century Schoolbook" panose="02040604050505020304" pitchFamily="18" charset="0"/>
            </a:endParaRPr>
          </a:p>
          <a:p>
            <a:r>
              <a:rPr lang="en-US" sz="3100" dirty="0">
                <a:latin typeface="Century Schoolbook" panose="02040604050505020304" pitchFamily="18" charset="0"/>
              </a:rPr>
              <a:t>Step 4: Create a deployment environment</a:t>
            </a:r>
          </a:p>
          <a:p>
            <a:r>
              <a:rPr lang="en-US" sz="3100" dirty="0">
                <a:latin typeface="Century Schoolbook" panose="02040604050505020304" pitchFamily="18" charset="0"/>
              </a:rPr>
              <a:t>The next step is to create a deployment environment. A deployment environment represents the servers or groups of servers where the software has been deployed, and any tasks needed for the deployment to go smoothly. You can call the deployment environment anything you like, though typical names are QA, Staging and Production.</a:t>
            </a:r>
          </a:p>
          <a:p>
            <a:r>
              <a:rPr lang="en-US" sz="3100" dirty="0">
                <a:latin typeface="Century Schoolbook" panose="02040604050505020304" pitchFamily="18" charset="0"/>
              </a:rPr>
              <a:t>Learn more about creating a deployment environment </a:t>
            </a:r>
            <a:r>
              <a:rPr lang="en-US" sz="3100" dirty="0">
                <a:latin typeface="Century Schoolbook" panose="02040604050505020304" pitchFamily="18" charset="0"/>
                <a:hlinkClick r:id="rId5"/>
              </a:rPr>
              <a:t>here.</a:t>
            </a:r>
            <a:endParaRPr lang="en-US" sz="3100" dirty="0">
              <a:latin typeface="Century Schoolbook" panose="02040604050505020304" pitchFamily="18" charset="0"/>
            </a:endParaRPr>
          </a:p>
          <a:p>
            <a:r>
              <a:rPr lang="en-US" sz="3100" dirty="0">
                <a:latin typeface="Century Schoolbook" panose="02040604050505020304" pitchFamily="18" charset="0"/>
              </a:rPr>
              <a:t>Step 5: Customize your deployment environment</a:t>
            </a:r>
          </a:p>
          <a:p>
            <a:r>
              <a:rPr lang="en-US" sz="3100" dirty="0">
                <a:latin typeface="Century Schoolbook" panose="02040604050505020304" pitchFamily="18" charset="0"/>
              </a:rPr>
              <a:t>Once you have created your deployment environment, you need to set it up to reflect the needs of your project. You can control most aspects of the deployment environment, including:</a:t>
            </a:r>
          </a:p>
          <a:p>
            <a:r>
              <a:rPr lang="en-US" sz="3100" b="1" dirty="0">
                <a:latin typeface="Century Schoolbook" panose="02040604050505020304" pitchFamily="18" charset="0"/>
              </a:rPr>
              <a:t>Tasks</a:t>
            </a:r>
            <a:r>
              <a:rPr lang="en-US" sz="3100" dirty="0">
                <a:latin typeface="Century Schoolbook" panose="02040604050505020304" pitchFamily="18" charset="0"/>
              </a:rPr>
              <a:t> - Run executable tasks during the deployment process, for example downloading a needed artifact from a different plan</a:t>
            </a:r>
          </a:p>
          <a:p>
            <a:r>
              <a:rPr lang="en-US" sz="3100" b="1" dirty="0">
                <a:latin typeface="Century Schoolbook" panose="02040604050505020304" pitchFamily="18" charset="0"/>
              </a:rPr>
              <a:t>Triggers</a:t>
            </a:r>
            <a:r>
              <a:rPr lang="en-US" sz="3100" dirty="0">
                <a:latin typeface="Century Schoolbook" panose="02040604050505020304" pitchFamily="18" charset="0"/>
              </a:rPr>
              <a:t> - Decide which events or schedule points will trigger off deployment of your project to an environment </a:t>
            </a:r>
          </a:p>
          <a:p>
            <a:r>
              <a:rPr lang="en-US" sz="3100" b="1" dirty="0">
                <a:latin typeface="Century Schoolbook" panose="02040604050505020304" pitchFamily="18" charset="0"/>
              </a:rPr>
              <a:t>Permissions</a:t>
            </a:r>
            <a:r>
              <a:rPr lang="en-US" sz="3100" dirty="0">
                <a:latin typeface="Century Schoolbook" panose="02040604050505020304" pitchFamily="18" charset="0"/>
              </a:rPr>
              <a:t> - Decide who can view and edit your deployment environment</a:t>
            </a:r>
          </a:p>
          <a:p>
            <a:r>
              <a:rPr lang="en-US" sz="3100" b="1" dirty="0">
                <a:latin typeface="Century Schoolbook" panose="02040604050505020304" pitchFamily="18" charset="0"/>
              </a:rPr>
              <a:t>Agents</a:t>
            </a:r>
            <a:r>
              <a:rPr lang="en-US" sz="3100" dirty="0">
                <a:latin typeface="Century Schoolbook" panose="02040604050505020304" pitchFamily="18" charset="0"/>
              </a:rPr>
              <a:t> - Control which agents you will use to support your deployment process</a:t>
            </a:r>
          </a:p>
          <a:p>
            <a:r>
              <a:rPr lang="en-US" sz="3100" b="1" dirty="0">
                <a:latin typeface="Century Schoolbook" panose="02040604050505020304" pitchFamily="18" charset="0"/>
              </a:rPr>
              <a:t>Notifications</a:t>
            </a:r>
            <a:r>
              <a:rPr lang="en-US" sz="3100" dirty="0">
                <a:latin typeface="Century Schoolbook" panose="02040604050505020304" pitchFamily="18" charset="0"/>
              </a:rPr>
              <a:t> - Create a notification scheme to keep you informed about your deployment progress</a:t>
            </a:r>
          </a:p>
          <a:p>
            <a:r>
              <a:rPr lang="en-US" sz="3100" b="1" dirty="0">
                <a:latin typeface="Century Schoolbook" panose="02040604050505020304" pitchFamily="18" charset="0"/>
              </a:rPr>
              <a:t>Variables</a:t>
            </a:r>
            <a:r>
              <a:rPr lang="en-US" sz="3100" dirty="0">
                <a:latin typeface="Century Schoolbook" panose="02040604050505020304" pitchFamily="18" charset="0"/>
              </a:rPr>
              <a:t> - Assign variables for your deployment projects</a:t>
            </a:r>
          </a:p>
          <a:p>
            <a:r>
              <a:rPr lang="en-US" sz="3100" dirty="0">
                <a:latin typeface="Century Schoolbook" panose="02040604050505020304" pitchFamily="18" charset="0"/>
              </a:rPr>
              <a:t>Step 6: Start deploying!</a:t>
            </a:r>
          </a:p>
          <a:p>
            <a:r>
              <a:rPr lang="en-US" sz="3100" dirty="0">
                <a:latin typeface="Century Schoolbook" panose="02040604050505020304" pitchFamily="18" charset="0"/>
              </a:rPr>
              <a:t>Once you have set up your deployment project, you're ready to start the deployment process.</a:t>
            </a:r>
          </a:p>
          <a:p>
            <a:endParaRPr lang="en-US" dirty="0"/>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23</a:t>
            </a:fld>
            <a:endParaRPr lang="en-US" dirty="0"/>
          </a:p>
        </p:txBody>
      </p:sp>
    </p:spTree>
    <p:extLst>
      <p:ext uri="{BB962C8B-B14F-4D97-AF65-F5344CB8AC3E}">
        <p14:creationId xmlns:p14="http://schemas.microsoft.com/office/powerpoint/2010/main" val="3967045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24</a:t>
            </a:fld>
            <a:endParaRPr lang="en-US" dirty="0"/>
          </a:p>
        </p:txBody>
      </p:sp>
    </p:spTree>
    <p:extLst>
      <p:ext uri="{BB962C8B-B14F-4D97-AF65-F5344CB8AC3E}">
        <p14:creationId xmlns:p14="http://schemas.microsoft.com/office/powerpoint/2010/main" val="380901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diagram shows a typical deployment branch example.</a:t>
            </a:r>
          </a:p>
          <a:p>
            <a:pPr marL="228600" indent="-228600">
              <a:buFont typeface="+mj-lt"/>
              <a:buAutoNum type="arabicPeriod"/>
            </a:pPr>
            <a:r>
              <a:rPr lang="en-US" dirty="0"/>
              <a:t>The developer creates a new branch off of the master and a plan branch is automatically created for the new branch in Bamboo</a:t>
            </a:r>
          </a:p>
          <a:p>
            <a:pPr marL="228600" indent="-228600">
              <a:buFont typeface="+mj-lt"/>
              <a:buAutoNum type="arabicPeriod"/>
            </a:pPr>
            <a:r>
              <a:rPr lang="en-US" dirty="0"/>
              <a:t>The developer commits code against the branch and the plan branch automatically builds the changes</a:t>
            </a:r>
          </a:p>
          <a:p>
            <a:pPr marL="228600" indent="-228600">
              <a:buFont typeface="+mj-lt"/>
              <a:buAutoNum type="arabicPeriod"/>
            </a:pPr>
            <a:r>
              <a:rPr lang="en-US" dirty="0"/>
              <a:t>Following a successful build, they then deploy the results of builds #3 and #4 into a test environment for thorough testing</a:t>
            </a:r>
          </a:p>
          <a:p>
            <a:pPr marL="228600" indent="-228600">
              <a:buFont typeface="+mj-lt"/>
              <a:buAutoNum type="arabicPeriod"/>
            </a:pPr>
            <a:r>
              <a:rPr lang="en-US" dirty="0"/>
              <a:t>When satisfied that all of the tests have been passed, the developer manually merges their feature branch back into master</a:t>
            </a:r>
          </a:p>
          <a:p>
            <a:pPr marL="228600" indent="-228600">
              <a:buFont typeface="+mj-lt"/>
              <a:buAutoNum type="arabicPeriod"/>
            </a:pPr>
            <a:r>
              <a:rPr lang="en-US" dirty="0"/>
              <a:t>Now that the changes are in master – sporting the new feature – a new release can be created and deployed to the mainline environments (e.g. QA, Staging and Production).</a:t>
            </a:r>
          </a:p>
          <a:p>
            <a:endParaRPr lang="en-US" dirty="0"/>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25</a:t>
            </a:fld>
            <a:endParaRPr lang="en-US" dirty="0"/>
          </a:p>
        </p:txBody>
      </p:sp>
    </p:spTree>
    <p:extLst>
      <p:ext uri="{BB962C8B-B14F-4D97-AF65-F5344CB8AC3E}">
        <p14:creationId xmlns:p14="http://schemas.microsoft.com/office/powerpoint/2010/main" val="30141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27</a:t>
            </a:fld>
            <a:endParaRPr lang="en-US" dirty="0"/>
          </a:p>
        </p:txBody>
      </p:sp>
    </p:spTree>
    <p:extLst>
      <p:ext uri="{BB962C8B-B14F-4D97-AF65-F5344CB8AC3E}">
        <p14:creationId xmlns:p14="http://schemas.microsoft.com/office/powerpoint/2010/main" val="3408221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28</a:t>
            </a:fld>
            <a:endParaRPr lang="en-US" dirty="0"/>
          </a:p>
        </p:txBody>
      </p:sp>
    </p:spTree>
    <p:extLst>
      <p:ext uri="{BB962C8B-B14F-4D97-AF65-F5344CB8AC3E}">
        <p14:creationId xmlns:p14="http://schemas.microsoft.com/office/powerpoint/2010/main" val="966824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29</a:t>
            </a:fld>
            <a:endParaRPr lang="en-US" dirty="0"/>
          </a:p>
        </p:txBody>
      </p:sp>
    </p:spTree>
    <p:extLst>
      <p:ext uri="{BB962C8B-B14F-4D97-AF65-F5344CB8AC3E}">
        <p14:creationId xmlns:p14="http://schemas.microsoft.com/office/powerpoint/2010/main" val="3580761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922932C-085F-476B-A9E7-CFE920A5A6BE}" type="slidenum">
              <a:rPr lang="en-US" smtClean="0">
                <a:solidFill>
                  <a:prstClr val="black"/>
                </a:solidFill>
              </a:rPr>
              <a:pPr>
                <a:defRPr/>
              </a:pPr>
              <a:t>31</a:t>
            </a:fld>
            <a:endParaRPr lang="en-US" dirty="0"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13</a:t>
            </a:fld>
            <a:endParaRPr lang="en-US" dirty="0"/>
          </a:p>
        </p:txBody>
      </p:sp>
    </p:spTree>
    <p:extLst>
      <p:ext uri="{BB962C8B-B14F-4D97-AF65-F5344CB8AC3E}">
        <p14:creationId xmlns:p14="http://schemas.microsoft.com/office/powerpoint/2010/main" val="141738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14</a:t>
            </a:fld>
            <a:endParaRPr lang="en-US" dirty="0"/>
          </a:p>
        </p:txBody>
      </p:sp>
    </p:spTree>
    <p:extLst>
      <p:ext uri="{BB962C8B-B14F-4D97-AF65-F5344CB8AC3E}">
        <p14:creationId xmlns:p14="http://schemas.microsoft.com/office/powerpoint/2010/main" val="427930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922932C-085F-476B-A9E7-CFE920A5A6BE}" type="slidenum">
              <a:rPr lang="en-US" smtClean="0">
                <a:solidFill>
                  <a:prstClr val="black"/>
                </a:solidFill>
              </a:rPr>
              <a:pPr>
                <a:defRPr/>
              </a:pPr>
              <a:t>15</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16</a:t>
            </a:fld>
            <a:endParaRPr lang="en-US" dirty="0"/>
          </a:p>
        </p:txBody>
      </p:sp>
    </p:spTree>
    <p:extLst>
      <p:ext uri="{BB962C8B-B14F-4D97-AF65-F5344CB8AC3E}">
        <p14:creationId xmlns:p14="http://schemas.microsoft.com/office/powerpoint/2010/main" val="155778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17</a:t>
            </a:fld>
            <a:endParaRPr lang="en-US" dirty="0"/>
          </a:p>
        </p:txBody>
      </p:sp>
    </p:spTree>
    <p:extLst>
      <p:ext uri="{BB962C8B-B14F-4D97-AF65-F5344CB8AC3E}">
        <p14:creationId xmlns:p14="http://schemas.microsoft.com/office/powerpoint/2010/main" val="36718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18</a:t>
            </a:fld>
            <a:endParaRPr lang="en-US" dirty="0"/>
          </a:p>
        </p:txBody>
      </p:sp>
    </p:spTree>
    <p:extLst>
      <p:ext uri="{BB962C8B-B14F-4D97-AF65-F5344CB8AC3E}">
        <p14:creationId xmlns:p14="http://schemas.microsoft.com/office/powerpoint/2010/main" val="1428478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19</a:t>
            </a:fld>
            <a:endParaRPr lang="en-US" dirty="0"/>
          </a:p>
        </p:txBody>
      </p:sp>
    </p:spTree>
    <p:extLst>
      <p:ext uri="{BB962C8B-B14F-4D97-AF65-F5344CB8AC3E}">
        <p14:creationId xmlns:p14="http://schemas.microsoft.com/office/powerpoint/2010/main" val="170695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Using a traditional Continuous Integration server for Continuous Delivery is less than ideal because:</a:t>
            </a:r>
          </a:p>
          <a:p>
            <a:r>
              <a:rPr lang="en-US" b="1" dirty="0"/>
              <a:t>Deployed builds are difficult to find</a:t>
            </a:r>
            <a:r>
              <a:rPr lang="en-US" dirty="0"/>
              <a:t> – Builds that were deployed only a few days ago are de-emphasized by the system. While this is good for a Continuous Integration workflow, the behavior makes it difficult for team members to identify which builds have been deployed and when, versus which have </a:t>
            </a:r>
            <a:r>
              <a:rPr lang="en-US" dirty="0" err="1"/>
              <a:t>not.Teams</a:t>
            </a:r>
            <a:r>
              <a:rPr lang="en-US" dirty="0"/>
              <a:t> can work around this with a system that uses labeling but it's not immediately obvious how it should work unless team members are trained to use it correctly.</a:t>
            </a:r>
          </a:p>
          <a:p>
            <a:r>
              <a:rPr lang="en-US" b="1" dirty="0"/>
              <a:t>Difficult to find what changes were made between deployments</a:t>
            </a:r>
            <a:r>
              <a:rPr lang="en-US" dirty="0"/>
              <a:t> – Build results report commit and issue data between a specific build result and the one immediately before it. There can be many build results between two different deployments. Often the entire history has to be navigated between the two deployments to build a complete view of the changes between them. Sometimes, even other tools have to be used, such as version control systems.</a:t>
            </a:r>
          </a:p>
          <a:p>
            <a:r>
              <a:rPr lang="en-US" b="1" dirty="0"/>
              <a:t>Difficult to know what was deployed, and when and where it was deployed</a:t>
            </a:r>
            <a:r>
              <a:rPr lang="en-US" dirty="0"/>
              <a:t> – Builds do not have visibility of where code is deployed or what was previously deployed to an environment.</a:t>
            </a:r>
          </a:p>
          <a:p>
            <a:r>
              <a:rPr lang="en-US" b="1" dirty="0"/>
              <a:t>Lack of insight into the QA process</a:t>
            </a:r>
            <a:r>
              <a:rPr lang="en-US" dirty="0"/>
              <a:t> – Given a list of deployment candidates, builds offer no clear way (other than commenting or labeling) for QA to 'sign off' on a tested release or mark a release as broken or un-releasable.</a:t>
            </a:r>
          </a:p>
          <a:p>
            <a:r>
              <a:rPr lang="en-US" b="1" dirty="0"/>
              <a:t>Poor control over who can deploy</a:t>
            </a:r>
            <a:r>
              <a:rPr lang="en-US" dirty="0"/>
              <a:t> – While it can be controlled by permissions who can run, view or edit a build, they do not give enough fine grained control over which people in the team can deploy to production or other sensitive environments. In essence, if someone has permission to run the build they can deploy the software any time they wish</a:t>
            </a:r>
          </a:p>
          <a:p>
            <a:endParaRPr lang="en-US" dirty="0"/>
          </a:p>
        </p:txBody>
      </p:sp>
      <p:sp>
        <p:nvSpPr>
          <p:cNvPr id="4" name="Slide Number Placeholder 3"/>
          <p:cNvSpPr>
            <a:spLocks noGrp="1"/>
          </p:cNvSpPr>
          <p:nvPr>
            <p:ph type="sldNum" sz="quarter" idx="10"/>
          </p:nvPr>
        </p:nvSpPr>
        <p:spPr/>
        <p:txBody>
          <a:bodyPr/>
          <a:lstStyle/>
          <a:p>
            <a:pPr>
              <a:defRPr/>
            </a:pPr>
            <a:fld id="{93626744-9697-48E0-817F-C262E2D79D17}" type="slidenum">
              <a:rPr lang="en-US" smtClean="0"/>
              <a:pPr>
                <a:defRPr/>
              </a:pPr>
              <a:t>20</a:t>
            </a:fld>
            <a:endParaRPr lang="en-US" dirty="0"/>
          </a:p>
        </p:txBody>
      </p:sp>
    </p:spTree>
    <p:extLst>
      <p:ext uri="{BB962C8B-B14F-4D97-AF65-F5344CB8AC3E}">
        <p14:creationId xmlns:p14="http://schemas.microsoft.com/office/powerpoint/2010/main" val="115765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1583B477-D9C1-457F-A2F5-A0D79BD5A68F}" type="datetimeFigureOut">
              <a:rPr lang="en-US" smtClean="0"/>
              <a:pPr>
                <a:defRPr/>
              </a:pPr>
              <a:t>10/3/2017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CD03C20-A730-410B-B54A-69B5FF879742}" type="slidenum">
              <a:rPr lang="en-US" smtClean="0"/>
              <a:pPr>
                <a:defRPr/>
              </a:pPr>
              <a:t>‹#›</a:t>
            </a:fld>
            <a:endParaRPr lang="en-US" dirty="0"/>
          </a:p>
        </p:txBody>
      </p:sp>
    </p:spTree>
    <p:extLst>
      <p:ext uri="{BB962C8B-B14F-4D97-AF65-F5344CB8AC3E}">
        <p14:creationId xmlns:p14="http://schemas.microsoft.com/office/powerpoint/2010/main" val="24379058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3337952-B9A9-484C-8DA7-8AD2A4AE8762}" type="datetimeFigureOut">
              <a:rPr lang="en-US" smtClean="0"/>
              <a:pPr>
                <a:defRPr/>
              </a:pPr>
              <a:t>10/3/2017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1F1F5B-5694-4794-861E-FF7151D8F475}" type="slidenum">
              <a:rPr lang="en-US" smtClean="0"/>
              <a:pPr>
                <a:defRPr/>
              </a:pPr>
              <a:t>‹#›</a:t>
            </a:fld>
            <a:endParaRPr lang="en-US" dirty="0"/>
          </a:p>
        </p:txBody>
      </p:sp>
    </p:spTree>
    <p:extLst>
      <p:ext uri="{BB962C8B-B14F-4D97-AF65-F5344CB8AC3E}">
        <p14:creationId xmlns:p14="http://schemas.microsoft.com/office/powerpoint/2010/main" val="39090629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E794ACE-D69A-45CE-A60E-BA5070F96B2C}" type="datetimeFigureOut">
              <a:rPr lang="en-US" smtClean="0"/>
              <a:pPr>
                <a:defRPr/>
              </a:pPr>
              <a:t>10/3/2017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88D055-0A6B-4589-BEAD-FF5FAFFCB7D1}" type="slidenum">
              <a:rPr lang="en-US" smtClean="0"/>
              <a:pPr>
                <a:defRPr/>
              </a:pPr>
              <a:t>‹#›</a:t>
            </a:fld>
            <a:endParaRPr lang="en-US" dirty="0"/>
          </a:p>
        </p:txBody>
      </p:sp>
    </p:spTree>
    <p:extLst>
      <p:ext uri="{BB962C8B-B14F-4D97-AF65-F5344CB8AC3E}">
        <p14:creationId xmlns:p14="http://schemas.microsoft.com/office/powerpoint/2010/main" val="24523633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29DC99AF-D003-40DD-A932-FCB5686392B8}" type="slidenum">
              <a:rPr lang="en-US"/>
              <a:pPr>
                <a:defRPr/>
              </a:pPr>
              <a:t>‹#›</a:t>
            </a:fld>
            <a:endParaRPr lang="en-US" dirty="0"/>
          </a:p>
        </p:txBody>
      </p:sp>
    </p:spTree>
    <p:extLst>
      <p:ext uri="{BB962C8B-B14F-4D97-AF65-F5344CB8AC3E}">
        <p14:creationId xmlns:p14="http://schemas.microsoft.com/office/powerpoint/2010/main" val="149940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cs typeface="Arial" pitchFamily="34" charset="0"/>
              </a:rPr>
              <a:t>Copyright © 2013.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CC394A-24CC-4479-8AE6-5989EAAF7BFA}" type="slidenum">
              <a:rPr lang="en-US"/>
              <a:pPr>
                <a:defRPr/>
              </a:pPr>
              <a:t>‹#›</a:t>
            </a:fld>
            <a:endParaRPr lang="en-US" dirty="0"/>
          </a:p>
        </p:txBody>
      </p:sp>
    </p:spTree>
    <p:extLst>
      <p:ext uri="{BB962C8B-B14F-4D97-AF65-F5344CB8AC3E}">
        <p14:creationId xmlns:p14="http://schemas.microsoft.com/office/powerpoint/2010/main" val="221372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AB4C679-387A-42AC-91A2-C685656E39A1}" type="slidenum">
              <a:rPr lang="en-US"/>
              <a:pPr>
                <a:defRPr/>
              </a:pPr>
              <a:t>‹#›</a:t>
            </a:fld>
            <a:endParaRPr lang="en-US" dirty="0"/>
          </a:p>
        </p:txBody>
      </p:sp>
    </p:spTree>
    <p:extLst>
      <p:ext uri="{BB962C8B-B14F-4D97-AF65-F5344CB8AC3E}">
        <p14:creationId xmlns:p14="http://schemas.microsoft.com/office/powerpoint/2010/main" val="1060170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 Slide with Text - Option I">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DDBBD716-6FD9-464C-994E-F3C3DEC001F4}" type="slidenum">
              <a:rPr lang="en-US"/>
              <a:pPr>
                <a:defRPr/>
              </a:pPr>
              <a:t>‹#›</a:t>
            </a:fld>
            <a:endParaRPr lang="en-US" dirty="0"/>
          </a:p>
        </p:txBody>
      </p:sp>
    </p:spTree>
    <p:extLst>
      <p:ext uri="{BB962C8B-B14F-4D97-AF65-F5344CB8AC3E}">
        <p14:creationId xmlns:p14="http://schemas.microsoft.com/office/powerpoint/2010/main" val="2579256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2C4E7AD-773F-4297-A9F7-E8359C9B9FF9}" type="slidenum">
              <a:rPr lang="en-US"/>
              <a:pPr>
                <a:defRPr/>
              </a:pPr>
              <a:t>‹#›</a:t>
            </a:fld>
            <a:endParaRPr lang="en-US" dirty="0"/>
          </a:p>
        </p:txBody>
      </p:sp>
    </p:spTree>
    <p:extLst>
      <p:ext uri="{BB962C8B-B14F-4D97-AF65-F5344CB8AC3E}">
        <p14:creationId xmlns:p14="http://schemas.microsoft.com/office/powerpoint/2010/main" val="319790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FF70AEC-6B87-45FD-9D81-1100ADDF2D81}" type="slidenum">
              <a:rPr lang="en-US"/>
              <a:pPr>
                <a:defRPr/>
              </a:pPr>
              <a:t>‹#›</a:t>
            </a:fld>
            <a:endParaRPr lang="en-US" dirty="0"/>
          </a:p>
        </p:txBody>
      </p:sp>
    </p:spTree>
    <p:extLst>
      <p:ext uri="{BB962C8B-B14F-4D97-AF65-F5344CB8AC3E}">
        <p14:creationId xmlns:p14="http://schemas.microsoft.com/office/powerpoint/2010/main" val="1256415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2014. Cybage Software Pvt. Ltd. All Rights Reserved. Cybage Confidential.</a:t>
            </a:r>
          </a:p>
        </p:txBody>
      </p:sp>
      <p:pic>
        <p:nvPicPr>
          <p:cNvPr id="7"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463" y="17463"/>
            <a:ext cx="23431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50542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EAD9E4A-34CE-47E6-9E18-C1DA1E61F8C6}" type="slidenum">
              <a:rPr lang="en-US"/>
              <a:pPr>
                <a:defRPr/>
              </a:pPr>
              <a:t>‹#›</a:t>
            </a:fld>
            <a:endParaRPr lang="en-US" dirty="0"/>
          </a:p>
        </p:txBody>
      </p:sp>
    </p:spTree>
    <p:extLst>
      <p:ext uri="{BB962C8B-B14F-4D97-AF65-F5344CB8AC3E}">
        <p14:creationId xmlns:p14="http://schemas.microsoft.com/office/powerpoint/2010/main" val="160456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4C7586C-58BE-40E4-88EE-9CFC10DEEEE0}" type="datetimeFigureOut">
              <a:rPr lang="en-US" smtClean="0"/>
              <a:pPr>
                <a:defRPr/>
              </a:pPr>
              <a:t>10/3/2017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E63872-7111-4971-AAAF-D9C3FBDE66A3}" type="slidenum">
              <a:rPr lang="en-US" smtClean="0"/>
              <a:pPr>
                <a:defRPr/>
              </a:pPr>
              <a:t>‹#›</a:t>
            </a:fld>
            <a:endParaRPr lang="en-US" dirty="0"/>
          </a:p>
        </p:txBody>
      </p:sp>
    </p:spTree>
    <p:extLst>
      <p:ext uri="{BB962C8B-B14F-4D97-AF65-F5344CB8AC3E}">
        <p14:creationId xmlns:p14="http://schemas.microsoft.com/office/powerpoint/2010/main" val="45704593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defRPr/>
            </a:pPr>
            <a:r>
              <a:rPr lang="en-US" altLang="en-US" sz="900" smtClean="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cs typeface="Arial" pitchFamily="34" charset="0"/>
              </a:rPr>
              <a:t>Copyright © 2013.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25E7748-EC13-458A-98E2-A5BC73C53116}" type="slidenum">
              <a:rPr lang="en-US"/>
              <a:pPr>
                <a:defRPr/>
              </a:pPr>
              <a:t>‹#›</a:t>
            </a:fld>
            <a:endParaRPr lang="en-US" dirty="0"/>
          </a:p>
        </p:txBody>
      </p:sp>
    </p:spTree>
    <p:extLst>
      <p:ext uri="{BB962C8B-B14F-4D97-AF65-F5344CB8AC3E}">
        <p14:creationId xmlns:p14="http://schemas.microsoft.com/office/powerpoint/2010/main" val="1330455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943F2C5-E878-4E8F-AA89-C42696AE8E1D}" type="slidenum">
              <a:rPr lang="en-US"/>
              <a:pPr>
                <a:defRPr/>
              </a:pPr>
              <a:t>‹#›</a:t>
            </a:fld>
            <a:endParaRPr lang="en-US" dirty="0"/>
          </a:p>
        </p:txBody>
      </p:sp>
    </p:spTree>
    <p:extLst>
      <p:ext uri="{BB962C8B-B14F-4D97-AF65-F5344CB8AC3E}">
        <p14:creationId xmlns:p14="http://schemas.microsoft.com/office/powerpoint/2010/main" val="2774150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879D85-7ACF-4858-B344-7AF00267BDDA}" type="slidenum">
              <a:rPr lang="en-US"/>
              <a:pPr>
                <a:defRPr/>
              </a:pPr>
              <a:t>‹#›</a:t>
            </a:fld>
            <a:endParaRPr lang="en-US" dirty="0"/>
          </a:p>
        </p:txBody>
      </p:sp>
    </p:spTree>
    <p:extLst>
      <p:ext uri="{BB962C8B-B14F-4D97-AF65-F5344CB8AC3E}">
        <p14:creationId xmlns:p14="http://schemas.microsoft.com/office/powerpoint/2010/main" val="3522715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6365967-89FB-4AFE-90B8-CE49A457AB34}" type="slidenum">
              <a:rPr lang="en-US"/>
              <a:pPr>
                <a:defRPr/>
              </a:pPr>
              <a:t>‹#›</a:t>
            </a:fld>
            <a:endParaRPr lang="en-US" dirty="0"/>
          </a:p>
        </p:txBody>
      </p:sp>
    </p:spTree>
    <p:extLst>
      <p:ext uri="{BB962C8B-B14F-4D97-AF65-F5344CB8AC3E}">
        <p14:creationId xmlns:p14="http://schemas.microsoft.com/office/powerpoint/2010/main" val="3759397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defRPr/>
            </a:pPr>
            <a:r>
              <a:rPr lang="en-US" altLang="en-US" smtClean="0"/>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dirty="0" smtClean="0">
                <a:solidFill>
                  <a:srgbClr val="262626"/>
                </a:solidFill>
                <a:cs typeface="Arial" charset="0"/>
              </a:rPr>
              <a:t>Copyright © 2013.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7AE78F7-7E7C-4173-89EC-8BCD95F9AA67}" type="slidenum">
              <a:rPr lang="en-US"/>
              <a:pPr>
                <a:defRPr/>
              </a:pPr>
              <a:t>‹#›</a:t>
            </a:fld>
            <a:endParaRPr lang="en-US" dirty="0"/>
          </a:p>
        </p:txBody>
      </p:sp>
    </p:spTree>
    <p:extLst>
      <p:ext uri="{BB962C8B-B14F-4D97-AF65-F5344CB8AC3E}">
        <p14:creationId xmlns:p14="http://schemas.microsoft.com/office/powerpoint/2010/main" val="3014726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defRPr/>
            </a:pPr>
            <a:endParaRPr lang="en-US" altLang="en-US" sz="1600" smtClean="0">
              <a:solidFill>
                <a:srgbClr val="262626"/>
              </a:solidFill>
              <a:latin typeface="Microsoft Sans Serif" pitchFamily="34" charset="0"/>
              <a:ea typeface="Kozuka Gothic Pro L" pitchFamily="34" charset="-128"/>
              <a:cs typeface="Microsoft Sans Serif"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8F620D9-9574-4917-96CB-D09C40E16440}" type="slidenum">
              <a:rPr lang="en-US"/>
              <a:pPr>
                <a:defRPr/>
              </a:pPr>
              <a:t>‹#›</a:t>
            </a:fld>
            <a:endParaRPr lang="en-US" dirty="0"/>
          </a:p>
        </p:txBody>
      </p:sp>
    </p:spTree>
    <p:extLst>
      <p:ext uri="{BB962C8B-B14F-4D97-AF65-F5344CB8AC3E}">
        <p14:creationId xmlns:p14="http://schemas.microsoft.com/office/powerpoint/2010/main" val="3030533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673FE6A-26E6-47D1-A3A8-63E271E6503A}" type="slidenum">
              <a:rPr lang="en-US"/>
              <a:pPr>
                <a:defRPr/>
              </a:pPr>
              <a:t>‹#›</a:t>
            </a:fld>
            <a:endParaRPr lang="en-US" dirty="0"/>
          </a:p>
        </p:txBody>
      </p:sp>
    </p:spTree>
    <p:extLst>
      <p:ext uri="{BB962C8B-B14F-4D97-AF65-F5344CB8AC3E}">
        <p14:creationId xmlns:p14="http://schemas.microsoft.com/office/powerpoint/2010/main" val="2614061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32046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93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111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2292D99-D611-4EBB-B634-493CDD252388}" type="datetimeFigureOut">
              <a:rPr lang="en-US" smtClean="0"/>
              <a:pPr>
                <a:defRPr/>
              </a:pPr>
              <a:t>10/3/2017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0D4175-3382-44BD-BB0C-AEE235BBDA21}" type="slidenum">
              <a:rPr lang="en-US" smtClean="0"/>
              <a:pPr>
                <a:defRPr/>
              </a:pPr>
              <a:t>‹#›</a:t>
            </a:fld>
            <a:endParaRPr lang="en-US" dirty="0"/>
          </a:p>
        </p:txBody>
      </p:sp>
    </p:spTree>
    <p:extLst>
      <p:ext uri="{BB962C8B-B14F-4D97-AF65-F5344CB8AC3E}">
        <p14:creationId xmlns:p14="http://schemas.microsoft.com/office/powerpoint/2010/main" val="72897885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90226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51083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87676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538501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58279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09152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65552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740341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3682080"/>
            <a:ext cx="4015800" cy="189684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4165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tIns="0" rIns="0" bIns="0"/>
          <a:lstStyle/>
          <a:p>
            <a:endParaRPr lang="en-IN" sz="3200" strike="noStrike" spc="-1">
              <a:solidFill>
                <a:srgbClr val="000000"/>
              </a:solidFill>
              <a:uFill>
                <a:solidFill>
                  <a:srgbClr val="FFFFFF"/>
                </a:solidFill>
              </a:uFill>
              <a:latin typeface="Arial"/>
            </a:endParaRPr>
          </a:p>
        </p:txBody>
      </p:sp>
      <p:pic>
        <p:nvPicPr>
          <p:cNvPr id="40" name="Picture 39"/>
          <p:cNvPicPr/>
          <p:nvPr/>
        </p:nvPicPr>
        <p:blipFill>
          <a:blip r:embed="rId2"/>
          <a:stretch/>
        </p:blipFill>
        <p:spPr>
          <a:xfrm>
            <a:off x="2079000" y="1604520"/>
            <a:ext cx="4984920" cy="3977280"/>
          </a:xfrm>
          <a:prstGeom prst="rect">
            <a:avLst/>
          </a:prstGeom>
          <a:ln>
            <a:noFill/>
          </a:ln>
        </p:spPr>
      </p:pic>
      <p:pic>
        <p:nvPicPr>
          <p:cNvPr id="41" name="Picture 40"/>
          <p:cNvPicPr/>
          <p:nvPr/>
        </p:nvPicPr>
        <p:blipFill>
          <a:blip r:embed="rId2"/>
          <a:stretch/>
        </p:blipFill>
        <p:spPr>
          <a:xfrm>
            <a:off x="2079000" y="1604520"/>
            <a:ext cx="4984920" cy="3977280"/>
          </a:xfrm>
          <a:prstGeom prst="rect">
            <a:avLst/>
          </a:prstGeom>
          <a:ln>
            <a:noFill/>
          </a:ln>
        </p:spPr>
      </p:pic>
    </p:spTree>
    <p:extLst>
      <p:ext uri="{BB962C8B-B14F-4D97-AF65-F5344CB8AC3E}">
        <p14:creationId xmlns:p14="http://schemas.microsoft.com/office/powerpoint/2010/main" val="42800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BF188767-008A-492B-A818-9DF11034023D}" type="datetimeFigureOut">
              <a:rPr lang="en-US" smtClean="0"/>
              <a:pPr>
                <a:defRPr/>
              </a:pPr>
              <a:t>10/3/2017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50E9D4-7838-4BE3-8016-E94BACE547E1}" type="slidenum">
              <a:rPr lang="en-US" smtClean="0"/>
              <a:pPr>
                <a:defRPr/>
              </a:pPr>
              <a:t>‹#›</a:t>
            </a:fld>
            <a:endParaRPr lang="en-US" dirty="0"/>
          </a:p>
        </p:txBody>
      </p:sp>
    </p:spTree>
    <p:extLst>
      <p:ext uri="{BB962C8B-B14F-4D97-AF65-F5344CB8AC3E}">
        <p14:creationId xmlns:p14="http://schemas.microsoft.com/office/powerpoint/2010/main" val="24176534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9024B9A-97CA-49AF-B708-B7F292A213B3}" type="datetimeFigureOut">
              <a:rPr lang="en-US" smtClean="0"/>
              <a:pPr>
                <a:defRPr/>
              </a:pPr>
              <a:t>10/3/2017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F21E0B-AFFE-4539-A7C2-E1909756A5D8}" type="slidenum">
              <a:rPr lang="en-US" smtClean="0"/>
              <a:pPr>
                <a:defRPr/>
              </a:pPr>
              <a:t>‹#›</a:t>
            </a:fld>
            <a:endParaRPr lang="en-US" dirty="0"/>
          </a:p>
        </p:txBody>
      </p:sp>
    </p:spTree>
    <p:extLst>
      <p:ext uri="{BB962C8B-B14F-4D97-AF65-F5344CB8AC3E}">
        <p14:creationId xmlns:p14="http://schemas.microsoft.com/office/powerpoint/2010/main" val="13361523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8321966E-EEE0-489E-B0D9-C93EC34AB6EC}" type="datetimeFigureOut">
              <a:rPr lang="en-US" smtClean="0"/>
              <a:pPr>
                <a:defRPr/>
              </a:pPr>
              <a:t>10/3/2017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C74F101-EB6C-40F1-9B93-13B2DC48A2A9}" type="slidenum">
              <a:rPr lang="en-US" smtClean="0"/>
              <a:pPr>
                <a:defRPr/>
              </a:pPr>
              <a:t>‹#›</a:t>
            </a:fld>
            <a:endParaRPr lang="en-US" dirty="0"/>
          </a:p>
        </p:txBody>
      </p:sp>
    </p:spTree>
    <p:extLst>
      <p:ext uri="{BB962C8B-B14F-4D97-AF65-F5344CB8AC3E}">
        <p14:creationId xmlns:p14="http://schemas.microsoft.com/office/powerpoint/2010/main" val="5079852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38D67B2-170B-4E25-81A1-E13E6D52D05D}" type="datetimeFigureOut">
              <a:rPr lang="en-US" smtClean="0"/>
              <a:pPr>
                <a:defRPr/>
              </a:pPr>
              <a:t>10/3/2017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B07BD61-FBD9-499D-B64F-8DD7A912E13B}" type="slidenum">
              <a:rPr lang="en-US" smtClean="0"/>
              <a:pPr>
                <a:defRPr/>
              </a:pPr>
              <a:t>‹#›</a:t>
            </a:fld>
            <a:endParaRPr lang="en-US" dirty="0"/>
          </a:p>
        </p:txBody>
      </p:sp>
    </p:spTree>
    <p:extLst>
      <p:ext uri="{BB962C8B-B14F-4D97-AF65-F5344CB8AC3E}">
        <p14:creationId xmlns:p14="http://schemas.microsoft.com/office/powerpoint/2010/main" val="4982725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58DA58B-99D7-4101-B35D-BBF8BD73C1E6}" type="datetimeFigureOut">
              <a:rPr lang="en-US" smtClean="0"/>
              <a:pPr>
                <a:defRPr/>
              </a:pPr>
              <a:t>10/3/2017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081D6B-4F9C-44D9-830E-CF3104741276}" type="slidenum">
              <a:rPr lang="en-US" smtClean="0"/>
              <a:pPr>
                <a:defRPr/>
              </a:pPr>
              <a:t>‹#›</a:t>
            </a:fld>
            <a:endParaRPr lang="en-US" dirty="0"/>
          </a:p>
        </p:txBody>
      </p:sp>
    </p:spTree>
    <p:extLst>
      <p:ext uri="{BB962C8B-B14F-4D97-AF65-F5344CB8AC3E}">
        <p14:creationId xmlns:p14="http://schemas.microsoft.com/office/powerpoint/2010/main" val="8029021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C2261EA-1784-4CAF-971A-51B7964B8B99}" type="datetimeFigureOut">
              <a:rPr lang="en-US" smtClean="0"/>
              <a:pPr>
                <a:defRPr/>
              </a:pPr>
              <a:t>10/3/2017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2E8E7F-F237-4D9D-90E9-F91F59EAA254}" type="slidenum">
              <a:rPr lang="en-US" smtClean="0"/>
              <a:pPr>
                <a:defRPr/>
              </a:pPr>
              <a:t>‹#›</a:t>
            </a:fld>
            <a:endParaRPr lang="en-US" dirty="0"/>
          </a:p>
        </p:txBody>
      </p:sp>
    </p:spTree>
    <p:extLst>
      <p:ext uri="{BB962C8B-B14F-4D97-AF65-F5344CB8AC3E}">
        <p14:creationId xmlns:p14="http://schemas.microsoft.com/office/powerpoint/2010/main" val="943062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9EB5312-C217-44EE-93AB-344E295E87F0}" type="datetimeFigureOut">
              <a:rPr lang="en-US" smtClean="0"/>
              <a:pPr>
                <a:defRPr/>
              </a:pPr>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463EF5C-99AB-47B1-B582-6EA743A1FA4C}" type="slidenum">
              <a:rPr lang="en-US" smtClean="0"/>
              <a:pPr>
                <a:defRPr/>
              </a:pPr>
              <a:t>‹#›</a:t>
            </a:fld>
            <a:endParaRPr lang="en-US" dirty="0"/>
          </a:p>
        </p:txBody>
      </p:sp>
      <p:sp>
        <p:nvSpPr>
          <p:cNvPr id="7" name="Rectangle 6"/>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cs typeface="Arial" pitchFamily="34" charset="0"/>
              </a:rPr>
              <a:t>Copyright © 2013. Cybage Software Pvt. Ltd. All Rights Reserved. Cybage Confidential.</a:t>
            </a:r>
          </a:p>
        </p:txBody>
      </p:sp>
      <p:sp>
        <p:nvSpPr>
          <p:cNvPr id="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defRPr/>
            </a:pPr>
            <a:r>
              <a:rPr lang="en-US" altLang="en-US" sz="900" smtClean="0">
                <a:solidFill>
                  <a:srgbClr val="0075B0"/>
                </a:solidFill>
                <a:ea typeface="Kozuka Gothic Pro R" pitchFamily="34" charset="-128"/>
                <a:cs typeface="Arial" charset="0"/>
              </a:rPr>
              <a:t>www.cybage.com</a:t>
            </a:r>
          </a:p>
        </p:txBody>
      </p:sp>
      <p:pic>
        <p:nvPicPr>
          <p:cNvPr id="10" name="Picture 7"/>
          <p:cNvPicPr>
            <a:picLocks noChangeAspect="1" noChangeArrowheads="1"/>
          </p:cNvPicPr>
          <p:nvPr userDrawn="1"/>
        </p:nvPicPr>
        <p:blipFill>
          <a:blip r:embed="rId29" cstate="print">
            <a:extLst>
              <a:ext uri="{28A0092B-C50C-407E-A947-70E740481C1C}">
                <a14:useLocalDpi xmlns:a14="http://schemas.microsoft.com/office/drawing/2010/main" val="0"/>
              </a:ext>
            </a:extLst>
          </a:blip>
          <a:srcRect/>
          <a:stretch>
            <a:fillRect/>
          </a:stretch>
        </p:blipFill>
        <p:spPr bwMode="auto">
          <a:xfrm>
            <a:off x="6929438" y="134938"/>
            <a:ext cx="2033587"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11974"/>
      </p:ext>
    </p:extLst>
  </p:cSld>
  <p:clrMap bg1="lt1" tx1="dk1" bg2="lt2" tx2="dk2" accent1="accent1" accent2="accent2" accent3="accent3" accent4="accent4" accent5="accent5" accent6="accent6" hlink="hlink" folHlink="folHlink"/>
  <p:sldLayoutIdLst>
    <p:sldLayoutId id="2147486938" r:id="rId1"/>
    <p:sldLayoutId id="2147486939" r:id="rId2"/>
    <p:sldLayoutId id="2147486940" r:id="rId3"/>
    <p:sldLayoutId id="2147486941" r:id="rId4"/>
    <p:sldLayoutId id="2147486942" r:id="rId5"/>
    <p:sldLayoutId id="2147486943" r:id="rId6"/>
    <p:sldLayoutId id="2147486944" r:id="rId7"/>
    <p:sldLayoutId id="2147486945" r:id="rId8"/>
    <p:sldLayoutId id="2147486946" r:id="rId9"/>
    <p:sldLayoutId id="2147486947" r:id="rId10"/>
    <p:sldLayoutId id="2147486948" r:id="rId11"/>
    <p:sldLayoutId id="2147486949" r:id="rId12"/>
    <p:sldLayoutId id="2147486950" r:id="rId13"/>
    <p:sldLayoutId id="2147486951" r:id="rId14"/>
    <p:sldLayoutId id="2147486952" r:id="rId15"/>
    <p:sldLayoutId id="2147486953" r:id="rId16"/>
    <p:sldLayoutId id="2147486954" r:id="rId17"/>
    <p:sldLayoutId id="2147486884" r:id="rId18"/>
    <p:sldLayoutId id="2147486886" r:id="rId19"/>
    <p:sldLayoutId id="2147486887" r:id="rId20"/>
    <p:sldLayoutId id="2147486889" r:id="rId21"/>
    <p:sldLayoutId id="2147486890" r:id="rId22"/>
    <p:sldLayoutId id="2147486891" r:id="rId23"/>
    <p:sldLayoutId id="2147486894" r:id="rId24"/>
    <p:sldLayoutId id="2147486896" r:id="rId25"/>
    <p:sldLayoutId id="2147486897" r:id="rId26"/>
    <p:sldLayoutId id="2147486898"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4320"/>
            <a:ext cx="9142560" cy="6843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3733920" y="6497640"/>
            <a:ext cx="5265720" cy="23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fontAlgn="auto">
              <a:spcBef>
                <a:spcPts val="0"/>
              </a:spcBef>
              <a:spcAft>
                <a:spcPts val="0"/>
              </a:spcAft>
            </a:pPr>
            <a:r>
              <a:rPr lang="en-IN" sz="650" spc="-1">
                <a:solidFill>
                  <a:srgbClr val="000000"/>
                </a:solidFill>
                <a:uFill>
                  <a:solidFill>
                    <a:srgbClr val="FFFFFF"/>
                  </a:solidFill>
                </a:uFill>
                <a:latin typeface="Kozuka Gothic Pro M"/>
              </a:rPr>
              <a:t> </a:t>
            </a:r>
            <a:r>
              <a:rPr lang="en-IN" sz="650" spc="-1">
                <a:solidFill>
                  <a:srgbClr val="262626"/>
                </a:solidFill>
                <a:uFill>
                  <a:solidFill>
                    <a:srgbClr val="FFFFFF"/>
                  </a:solidFill>
                </a:uFill>
                <a:latin typeface="Microsoft Sans Serif"/>
              </a:rPr>
              <a:t>Copyright © 2016. Cybage Software Pvt. Ltd. All Rights Reserved. Cybage Confidential.</a:t>
            </a:r>
            <a:endParaRPr lang="en-IN" spc="-1">
              <a:solidFill>
                <a:srgbClr val="000000"/>
              </a:solidFill>
              <a:uFill>
                <a:solidFill>
                  <a:srgbClr val="FFFFFF"/>
                </a:solidFill>
              </a:uFill>
            </a:endParaRPr>
          </a:p>
        </p:txBody>
      </p:sp>
      <p:sp>
        <p:nvSpPr>
          <p:cNvPr id="2" name="CustomShape 3"/>
          <p:cNvSpPr/>
          <p:nvPr/>
        </p:nvSpPr>
        <p:spPr>
          <a:xfrm>
            <a:off x="133200" y="219240"/>
            <a:ext cx="1370160" cy="176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150000"/>
              </a:lnSpc>
              <a:spcBef>
                <a:spcPts val="0"/>
              </a:spcBef>
              <a:spcAft>
                <a:spcPts val="0"/>
              </a:spcAft>
            </a:pPr>
            <a:r>
              <a:rPr lang="en-IN" sz="900" spc="-1">
                <a:solidFill>
                  <a:srgbClr val="0075B0"/>
                </a:solidFill>
                <a:uFill>
                  <a:solidFill>
                    <a:srgbClr val="FFFFFF"/>
                  </a:solidFill>
                </a:uFill>
                <a:ea typeface="Kozuka Gothic Pro R"/>
              </a:rPr>
              <a:t>www.cybage.com</a:t>
            </a:r>
            <a:endParaRPr lang="en-IN" spc="-1">
              <a:solidFill>
                <a:srgbClr val="000000"/>
              </a:solidFill>
              <a:uFill>
                <a:solidFill>
                  <a:srgbClr val="FFFFFF"/>
                </a:solidFill>
              </a:uFill>
            </a:endParaRPr>
          </a:p>
        </p:txBody>
      </p:sp>
      <p:pic>
        <p:nvPicPr>
          <p:cNvPr id="3" name="Picture 7"/>
          <p:cNvPicPr/>
          <p:nvPr/>
        </p:nvPicPr>
        <p:blipFill>
          <a:blip r:embed="rId14"/>
          <a:stretch/>
        </p:blipFill>
        <p:spPr>
          <a:xfrm>
            <a:off x="7169040" y="162000"/>
            <a:ext cx="1704960" cy="376560"/>
          </a:xfrm>
          <a:prstGeom prst="rect">
            <a:avLst/>
          </a:prstGeom>
          <a:ln>
            <a:noFill/>
          </a:ln>
        </p:spPr>
      </p:pic>
      <p:sp>
        <p:nvSpPr>
          <p:cNvPr id="4" name="CustomShape 4"/>
          <p:cNvSpPr/>
          <p:nvPr/>
        </p:nvSpPr>
        <p:spPr>
          <a:xfrm>
            <a:off x="0" y="4653000"/>
            <a:ext cx="1525680" cy="1525680"/>
          </a:xfrm>
          <a:prstGeom prst="rect">
            <a:avLst/>
          </a:prstGeom>
          <a:solidFill>
            <a:srgbClr val="F88608">
              <a:alpha val="70000"/>
            </a:srgbClr>
          </a:solidFill>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a:off x="1521000" y="4653000"/>
            <a:ext cx="7621560" cy="1525680"/>
          </a:xfrm>
          <a:prstGeom prst="rect">
            <a:avLst/>
          </a:prstGeom>
          <a:solidFill>
            <a:srgbClr val="0075B0">
              <a:alpha val="70000"/>
            </a:srgbClr>
          </a:solidFill>
          <a:ln>
            <a:noFill/>
          </a:ln>
        </p:spPr>
        <p:style>
          <a:lnRef idx="2">
            <a:schemeClr val="accent1">
              <a:shade val="50000"/>
            </a:schemeClr>
          </a:lnRef>
          <a:fillRef idx="1">
            <a:schemeClr val="accent1"/>
          </a:fillRef>
          <a:effectRef idx="0">
            <a:schemeClr val="accent1"/>
          </a:effectRef>
          <a:fontRef idx="minor"/>
        </p:style>
      </p:sp>
      <p:sp>
        <p:nvSpPr>
          <p:cNvPr id="6"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en-IN" sz="4400" strike="noStrike" spc="-1">
                <a:solidFill>
                  <a:srgbClr val="000000"/>
                </a:solidFill>
                <a:uFill>
                  <a:solidFill>
                    <a:srgbClr val="FFFFFF"/>
                  </a:solidFill>
                </a:uFill>
                <a:latin typeface="Arial"/>
              </a:rPr>
              <a:t>Click to edit the title text format</a:t>
            </a:r>
          </a:p>
        </p:txBody>
      </p:sp>
      <p:sp>
        <p:nvSpPr>
          <p:cNvPr id="7"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993067944"/>
      </p:ext>
    </p:extLst>
  </p:cSld>
  <p:clrMap bg1="lt1" tx1="dk1" bg2="lt2" tx2="dk2" accent1="accent1" accent2="accent2" accent3="accent3" accent4="accent4" accent5="accent5" accent6="accent6" hlink="hlink" folHlink="folHlink"/>
  <p:sldLayoutIdLst>
    <p:sldLayoutId id="2147486956" r:id="rId1"/>
    <p:sldLayoutId id="2147486957" r:id="rId2"/>
    <p:sldLayoutId id="2147486958" r:id="rId3"/>
    <p:sldLayoutId id="2147486959" r:id="rId4"/>
    <p:sldLayoutId id="2147486960" r:id="rId5"/>
    <p:sldLayoutId id="2147486961" r:id="rId6"/>
    <p:sldLayoutId id="2147486962" r:id="rId7"/>
    <p:sldLayoutId id="2147486963" r:id="rId8"/>
    <p:sldLayoutId id="2147486964" r:id="rId9"/>
    <p:sldLayoutId id="2147486965" r:id="rId10"/>
    <p:sldLayoutId id="2147486966" r:id="rId11"/>
    <p:sldLayoutId id="2147486967"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75" name="CustomShape 1"/>
          <p:cNvSpPr/>
          <p:nvPr/>
        </p:nvSpPr>
        <p:spPr>
          <a:xfrm>
            <a:off x="2250960" y="5088240"/>
            <a:ext cx="3997440" cy="56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z="3200" spc="-1" dirty="0">
                <a:solidFill>
                  <a:srgbClr val="FFFFFF"/>
                </a:solidFill>
                <a:uFill>
                  <a:solidFill>
                    <a:srgbClr val="FFFFFF"/>
                  </a:solidFill>
                </a:uFill>
                <a:latin typeface="Microsoft Sans Serif"/>
              </a:rPr>
              <a:t>   </a:t>
            </a:r>
            <a:r>
              <a:rPr lang="en-IN" sz="3200" spc="-1" dirty="0" smtClean="0">
                <a:solidFill>
                  <a:srgbClr val="FFFFFF"/>
                </a:solidFill>
                <a:uFill>
                  <a:solidFill>
                    <a:srgbClr val="FFFFFF"/>
                  </a:solidFill>
                </a:uFill>
                <a:latin typeface="Microsoft Sans Serif"/>
              </a:rPr>
              <a:t>Atlassian Bamboo</a:t>
            </a:r>
            <a:endParaRPr lang="en-IN" spc="-1" dirty="0">
              <a:solidFill>
                <a:srgbClr val="000000"/>
              </a:solidFill>
              <a:uFill>
                <a:solidFill>
                  <a:srgbClr val="FFFFFF"/>
                </a:solidFill>
              </a:uFill>
            </a:endParaRPr>
          </a:p>
        </p:txBody>
      </p:sp>
      <p:sp>
        <p:nvSpPr>
          <p:cNvPr id="176" name="CustomShape 2"/>
          <p:cNvSpPr/>
          <p:nvPr/>
        </p:nvSpPr>
        <p:spPr>
          <a:xfrm>
            <a:off x="148320" y="6300360"/>
            <a:ext cx="5507280" cy="5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z="700" spc="-1" dirty="0">
                <a:solidFill>
                  <a:srgbClr val="404040"/>
                </a:solidFill>
                <a:uFill>
                  <a:solidFill>
                    <a:srgbClr val="FFFFFF"/>
                  </a:solidFill>
                </a:uFill>
              </a:rPr>
              <a:t>This document and all its contents contain information from </a:t>
            </a:r>
            <a:r>
              <a:rPr lang="en-IN" sz="700" spc="-1" dirty="0" err="1">
                <a:solidFill>
                  <a:srgbClr val="404040"/>
                </a:solidFill>
                <a:uFill>
                  <a:solidFill>
                    <a:srgbClr val="FFFFFF"/>
                  </a:solidFill>
                </a:uFill>
              </a:rPr>
              <a:t>Cybage</a:t>
            </a:r>
            <a:r>
              <a:rPr lang="en-IN" sz="700" spc="-1" dirty="0">
                <a:solidFill>
                  <a:srgbClr val="404040"/>
                </a:solidFill>
                <a:uFill>
                  <a:solidFill>
                    <a:srgbClr val="FFFFFF"/>
                  </a:solidFill>
                </a:uFill>
              </a:rPr>
              <a:t> Software Private Limited which may be privileged, confidential, </a:t>
            </a:r>
            <a:endParaRPr lang="en-IN" spc="-1" dirty="0">
              <a:solidFill>
                <a:srgbClr val="000000"/>
              </a:solidFill>
              <a:uFill>
                <a:solidFill>
                  <a:srgbClr val="FFFFFF"/>
                </a:solidFill>
              </a:uFill>
            </a:endParaRPr>
          </a:p>
          <a:p>
            <a:pPr fontAlgn="auto">
              <a:spcBef>
                <a:spcPts val="0"/>
              </a:spcBef>
              <a:spcAft>
                <a:spcPts val="0"/>
              </a:spcAft>
            </a:pPr>
            <a:r>
              <a:rPr lang="en-IN" sz="700" spc="-1" dirty="0">
                <a:solidFill>
                  <a:srgbClr val="404040"/>
                </a:solidFill>
                <a:uFill>
                  <a:solidFill>
                    <a:srgbClr val="FFFFFF"/>
                  </a:solidFill>
                </a:uFill>
              </a:rPr>
              <a:t>or otherwise protected from disclosure. The information is intended to be for the addressee(s) only. Any unauthorized disclosure, </a:t>
            </a:r>
            <a:endParaRPr lang="en-IN" spc="-1" dirty="0">
              <a:solidFill>
                <a:srgbClr val="000000"/>
              </a:solidFill>
              <a:uFill>
                <a:solidFill>
                  <a:srgbClr val="FFFFFF"/>
                </a:solidFill>
              </a:uFill>
            </a:endParaRPr>
          </a:p>
          <a:p>
            <a:pPr fontAlgn="auto">
              <a:spcBef>
                <a:spcPts val="0"/>
              </a:spcBef>
              <a:spcAft>
                <a:spcPts val="0"/>
              </a:spcAft>
            </a:pPr>
            <a:r>
              <a:rPr lang="en-IN" sz="700" spc="-1" dirty="0">
                <a:solidFill>
                  <a:srgbClr val="404040"/>
                </a:solidFill>
                <a:uFill>
                  <a:solidFill>
                    <a:srgbClr val="FFFFFF"/>
                  </a:solidFill>
                </a:uFill>
              </a:rPr>
              <a:t>copy, distribution, or use of the contents of this message is strictly prohibited. </a:t>
            </a:r>
            <a:endParaRPr lang="en-IN" spc="-1" dirty="0">
              <a:solidFill>
                <a:srgbClr val="000000"/>
              </a:solidFill>
              <a:uFill>
                <a:solidFill>
                  <a:srgbClr val="FFFFFF"/>
                </a:solidFill>
              </a:uFill>
            </a:endParaRPr>
          </a:p>
          <a:p>
            <a:pPr fontAlgn="auto">
              <a:spcBef>
                <a:spcPts val="0"/>
              </a:spcBef>
              <a:spcAft>
                <a:spcPts val="0"/>
              </a:spcAft>
            </a:pPr>
            <a:endParaRPr lang="en-IN" spc="-1" dirty="0">
              <a:solidFill>
                <a:srgbClr val="000000"/>
              </a:solidFill>
              <a:uFill>
                <a:solidFill>
                  <a:srgbClr val="FFFFFF"/>
                </a:solidFill>
              </a:uFill>
            </a:endParaRPr>
          </a:p>
        </p:txBody>
      </p:sp>
      <p:pic>
        <p:nvPicPr>
          <p:cNvPr id="177" name="Picture 6"/>
          <p:cNvPicPr/>
          <p:nvPr/>
        </p:nvPicPr>
        <p:blipFill>
          <a:blip r:embed="rId4"/>
          <a:stretch/>
        </p:blipFill>
        <p:spPr>
          <a:xfrm>
            <a:off x="148320" y="120240"/>
            <a:ext cx="1545480" cy="437040"/>
          </a:xfrm>
          <a:prstGeom prst="rect">
            <a:avLst/>
          </a:prstGeom>
          <a:ln>
            <a:noFill/>
          </a:ln>
        </p:spPr>
      </p:pic>
      <p:sp>
        <p:nvSpPr>
          <p:cNvPr id="178" name="CustomShape 3"/>
          <p:cNvSpPr/>
          <p:nvPr/>
        </p:nvSpPr>
        <p:spPr>
          <a:xfrm>
            <a:off x="3368169" y="5827207"/>
            <a:ext cx="5543280" cy="345600"/>
          </a:xfrm>
          <a:prstGeom prst="rect">
            <a:avLst/>
          </a:prstGeom>
          <a:noFill/>
          <a:ln>
            <a:solidFill>
              <a:srgbClr val="3465A4"/>
            </a:solid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pPr>
            <a:r>
              <a:rPr lang="en-IN" spc="-1" smtClean="0">
                <a:solidFill>
                  <a:srgbClr val="000000"/>
                </a:solidFill>
                <a:uFill>
                  <a:solidFill>
                    <a:srgbClr val="FFFFFF"/>
                  </a:solidFill>
                </a:uFill>
              </a:rPr>
              <a:t>	</a:t>
            </a:r>
            <a:r>
              <a:rPr lang="en-IN" spc="-1">
                <a:solidFill>
                  <a:srgbClr val="000000"/>
                </a:solidFill>
                <a:uFill>
                  <a:solidFill>
                    <a:srgbClr val="FFFFFF"/>
                  </a:solidFill>
                </a:uFill>
              </a:rPr>
              <a:t> </a:t>
            </a:r>
            <a:r>
              <a:rPr lang="en-IN" spc="-1" smtClean="0">
                <a:solidFill>
                  <a:srgbClr val="000000"/>
                </a:solidFill>
                <a:uFill>
                  <a:solidFill>
                    <a:srgbClr val="FFFFFF"/>
                  </a:solidFill>
                </a:uFill>
              </a:rPr>
              <a:t>                         </a:t>
            </a:r>
            <a:r>
              <a:rPr lang="en-IN" spc="-1" smtClean="0">
                <a:solidFill>
                  <a:srgbClr val="000000"/>
                </a:solidFill>
                <a:uFill>
                  <a:solidFill>
                    <a:srgbClr val="FFFFFF"/>
                  </a:solidFill>
                </a:uFill>
              </a:rPr>
              <a:t>Author</a:t>
            </a:r>
            <a:r>
              <a:rPr lang="en-IN" spc="-1" dirty="0" smtClean="0">
                <a:solidFill>
                  <a:srgbClr val="000000"/>
                </a:solidFill>
                <a:uFill>
                  <a:solidFill>
                    <a:srgbClr val="FFFFFF"/>
                  </a:solidFill>
                </a:uFill>
              </a:rPr>
              <a:t>: </a:t>
            </a:r>
            <a:r>
              <a:rPr lang="en-IN" spc="-1" smtClean="0">
                <a:solidFill>
                  <a:srgbClr val="000000"/>
                </a:solidFill>
                <a:uFill>
                  <a:solidFill>
                    <a:srgbClr val="FFFFFF"/>
                  </a:solidFill>
                </a:uFill>
              </a:rPr>
              <a:t>Sanjana Chaturvedi</a:t>
            </a:r>
            <a:endParaRPr lang="en-IN" spc="-1" dirty="0">
              <a:solidFill>
                <a:srgbClr val="000000"/>
              </a:solidFill>
              <a:uFill>
                <a:solidFill>
                  <a:srgbClr val="FFFFFF"/>
                </a:solidFill>
              </a:uFill>
            </a:endParaRPr>
          </a:p>
        </p:txBody>
      </p:sp>
    </p:spTree>
    <p:extLst>
      <p:ext uri="{BB962C8B-B14F-4D97-AF65-F5344CB8AC3E}">
        <p14:creationId xmlns:p14="http://schemas.microsoft.com/office/powerpoint/2010/main" val="35805713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and capabilities</a:t>
            </a:r>
            <a:endParaRPr lang="en-US" dirty="0"/>
          </a:p>
        </p:txBody>
      </p:sp>
      <p:sp>
        <p:nvSpPr>
          <p:cNvPr id="3" name="Text Placeholder 2"/>
          <p:cNvSpPr>
            <a:spLocks noGrp="1"/>
          </p:cNvSpPr>
          <p:nvPr>
            <p:ph type="body" sz="half" idx="2"/>
          </p:nvPr>
        </p:nvSpPr>
        <p:spPr>
          <a:xfrm>
            <a:off x="1477297" y="1751299"/>
            <a:ext cx="7666703" cy="4649501"/>
          </a:xfrm>
        </p:spPr>
        <p:txBody>
          <a:bodyPr>
            <a:noAutofit/>
          </a:bodyPr>
          <a:lstStyle/>
          <a:p>
            <a:r>
              <a:rPr lang="en-US" sz="1600" dirty="0" smtClean="0">
                <a:latin typeface="+mn-lt"/>
              </a:rPr>
              <a:t>A </a:t>
            </a:r>
            <a:r>
              <a:rPr lang="en-US" sz="1600" b="1" dirty="0" smtClean="0">
                <a:latin typeface="+mn-lt"/>
              </a:rPr>
              <a:t>Bamboo Agent </a:t>
            </a:r>
            <a:r>
              <a:rPr lang="en-US" sz="1600" dirty="0" smtClean="0">
                <a:latin typeface="+mn-lt"/>
              </a:rPr>
              <a:t>is </a:t>
            </a:r>
            <a:r>
              <a:rPr lang="en-US" sz="1600" dirty="0">
                <a:latin typeface="+mn-lt"/>
              </a:rPr>
              <a:t>a service that can run </a:t>
            </a:r>
            <a:r>
              <a:rPr lang="en-US" sz="1600" dirty="0" smtClean="0">
                <a:latin typeface="+mn-lt"/>
              </a:rPr>
              <a:t>job builds.</a:t>
            </a:r>
          </a:p>
          <a:p>
            <a:endParaRPr lang="en-US" sz="1600" dirty="0">
              <a:latin typeface="+mn-lt"/>
            </a:endParaRPr>
          </a:p>
          <a:p>
            <a:r>
              <a:rPr lang="en-US" sz="1600" dirty="0" smtClean="0">
                <a:latin typeface="+mn-lt"/>
              </a:rPr>
              <a:t>There </a:t>
            </a:r>
            <a:r>
              <a:rPr lang="en-US" sz="1600" dirty="0">
                <a:latin typeface="+mn-lt"/>
              </a:rPr>
              <a:t>are the following types of Bamboo agents:</a:t>
            </a:r>
          </a:p>
          <a:p>
            <a:pPr marL="285750" indent="-285750" fontAlgn="t">
              <a:buFont typeface="Arial" panose="020B0604020202020204" pitchFamily="34" charset="0"/>
              <a:buChar char="•"/>
            </a:pPr>
            <a:r>
              <a:rPr lang="en-US" sz="1600" b="1" i="1" dirty="0">
                <a:latin typeface="+mn-lt"/>
              </a:rPr>
              <a:t>L</a:t>
            </a:r>
            <a:r>
              <a:rPr lang="en-US" sz="1600" b="1" i="1" dirty="0" smtClean="0">
                <a:latin typeface="+mn-lt"/>
              </a:rPr>
              <a:t>ocal </a:t>
            </a:r>
            <a:r>
              <a:rPr lang="en-US" sz="1600" b="1" i="1" dirty="0">
                <a:latin typeface="+mn-lt"/>
              </a:rPr>
              <a:t>agents</a:t>
            </a:r>
            <a:r>
              <a:rPr lang="en-US" sz="1600" dirty="0">
                <a:latin typeface="+mn-lt"/>
              </a:rPr>
              <a:t> run as part of the Bamboo </a:t>
            </a:r>
            <a:r>
              <a:rPr lang="en-US" sz="1600" dirty="0" smtClean="0">
                <a:latin typeface="+mn-lt"/>
              </a:rPr>
              <a:t>server</a:t>
            </a:r>
            <a:endParaRPr lang="en-US" sz="1600" dirty="0">
              <a:latin typeface="+mn-lt"/>
            </a:endParaRPr>
          </a:p>
          <a:p>
            <a:pPr marL="285750" indent="-285750" fontAlgn="t">
              <a:buFont typeface="Arial" panose="020B0604020202020204" pitchFamily="34" charset="0"/>
              <a:buChar char="•"/>
            </a:pPr>
            <a:r>
              <a:rPr lang="en-US" sz="1600" b="1" i="1" dirty="0">
                <a:latin typeface="+mn-lt"/>
              </a:rPr>
              <a:t>R</a:t>
            </a:r>
            <a:r>
              <a:rPr lang="en-US" sz="1600" b="1" i="1" dirty="0" smtClean="0">
                <a:latin typeface="+mn-lt"/>
              </a:rPr>
              <a:t>emote </a:t>
            </a:r>
            <a:r>
              <a:rPr lang="en-US" sz="1600" b="1" i="1" dirty="0">
                <a:latin typeface="+mn-lt"/>
              </a:rPr>
              <a:t>agents</a:t>
            </a:r>
            <a:r>
              <a:rPr lang="en-US" sz="1600" dirty="0">
                <a:latin typeface="+mn-lt"/>
              </a:rPr>
              <a:t> run on computers, other than the Bamboo server, that run the </a:t>
            </a:r>
            <a:r>
              <a:rPr lang="en-US" sz="1600" dirty="0" smtClean="0">
                <a:latin typeface="+mn-lt"/>
              </a:rPr>
              <a:t>remote agent</a:t>
            </a:r>
            <a:r>
              <a:rPr lang="en-US" sz="1600" dirty="0">
                <a:latin typeface="+mn-lt"/>
              </a:rPr>
              <a:t> </a:t>
            </a:r>
            <a:r>
              <a:rPr lang="en-US" sz="1600" dirty="0" smtClean="0">
                <a:latin typeface="+mn-lt"/>
              </a:rPr>
              <a:t>tool</a:t>
            </a:r>
          </a:p>
          <a:p>
            <a:pPr marL="285750" indent="-285750" fontAlgn="t">
              <a:buFont typeface="Arial" panose="020B0604020202020204" pitchFamily="34" charset="0"/>
              <a:buChar char="•"/>
            </a:pPr>
            <a:r>
              <a:rPr lang="en-US" sz="1600" b="1" i="1" dirty="0" smtClean="0">
                <a:latin typeface="+mn-lt"/>
              </a:rPr>
              <a:t>Elastic agents</a:t>
            </a:r>
            <a:r>
              <a:rPr lang="en-US" sz="1600" dirty="0">
                <a:latin typeface="+mn-lt"/>
              </a:rPr>
              <a:t> run in the </a:t>
            </a:r>
            <a:r>
              <a:rPr lang="en-US" sz="1600" dirty="0" smtClean="0">
                <a:latin typeface="+mn-lt"/>
              </a:rPr>
              <a:t>Amazon EC2</a:t>
            </a:r>
            <a:endParaRPr lang="en-US" sz="1600" dirty="0">
              <a:latin typeface="+mn-lt"/>
            </a:endParaRPr>
          </a:p>
          <a:p>
            <a:pPr fontAlgn="t"/>
            <a:endParaRPr lang="en-US" sz="1600" dirty="0" smtClean="0">
              <a:latin typeface="+mn-lt"/>
            </a:endParaRPr>
          </a:p>
          <a:p>
            <a:pPr fontAlgn="t"/>
            <a:r>
              <a:rPr lang="en-US" sz="1600" dirty="0" smtClean="0">
                <a:latin typeface="+mn-lt"/>
              </a:rPr>
              <a:t>Local </a:t>
            </a:r>
            <a:r>
              <a:rPr lang="en-US" sz="1600" dirty="0">
                <a:latin typeface="+mn-lt"/>
              </a:rPr>
              <a:t>agents run in the Bamboo server's process, i.e. in the same JVM as the server. </a:t>
            </a:r>
            <a:endParaRPr lang="en-US" sz="1600" dirty="0" smtClean="0">
              <a:latin typeface="+mn-lt"/>
            </a:endParaRPr>
          </a:p>
          <a:p>
            <a:pPr fontAlgn="t"/>
            <a:endParaRPr lang="en-US" sz="1600" dirty="0" smtClean="0">
              <a:latin typeface="+mn-lt"/>
            </a:endParaRPr>
          </a:p>
          <a:p>
            <a:pPr fontAlgn="t"/>
            <a:r>
              <a:rPr lang="en-US" sz="1600" dirty="0" smtClean="0">
                <a:latin typeface="+mn-lt"/>
              </a:rPr>
              <a:t>Each </a:t>
            </a:r>
            <a:r>
              <a:rPr lang="en-US" sz="1600" dirty="0">
                <a:latin typeface="+mn-lt"/>
              </a:rPr>
              <a:t>remote agent runs in its own process, i.e. has its own JVM</a:t>
            </a:r>
            <a:r>
              <a:rPr lang="en-US" sz="1600" dirty="0" smtClean="0">
                <a:latin typeface="+mn-lt"/>
              </a:rPr>
              <a:t>.</a:t>
            </a:r>
          </a:p>
          <a:p>
            <a:pPr fontAlgn="t"/>
            <a:endParaRPr lang="en-US" sz="1600" dirty="0">
              <a:latin typeface="+mn-lt"/>
            </a:endParaRPr>
          </a:p>
          <a:p>
            <a:pPr fontAlgn="t"/>
            <a:r>
              <a:rPr lang="en-US" sz="1600" b="1" i="1" dirty="0">
                <a:latin typeface="+mn-lt"/>
              </a:rPr>
              <a:t>Each agent has a defined set of </a:t>
            </a:r>
            <a:r>
              <a:rPr lang="en-US" sz="1600" b="1" i="1" dirty="0" smtClean="0">
                <a:latin typeface="+mn-lt"/>
              </a:rPr>
              <a:t>capabilities and </a:t>
            </a:r>
            <a:r>
              <a:rPr lang="en-US" sz="1600" b="1" i="1" dirty="0">
                <a:latin typeface="+mn-lt"/>
              </a:rPr>
              <a:t>can only run builds for </a:t>
            </a:r>
            <a:r>
              <a:rPr lang="en-US" sz="1600" b="1" i="1" dirty="0" smtClean="0">
                <a:latin typeface="+mn-lt"/>
              </a:rPr>
              <a:t>jobs</a:t>
            </a:r>
          </a:p>
          <a:p>
            <a:pPr fontAlgn="t"/>
            <a:r>
              <a:rPr lang="en-US" sz="1600" b="1" i="1" dirty="0" smtClean="0">
                <a:latin typeface="+mn-lt"/>
              </a:rPr>
              <a:t>whose</a:t>
            </a:r>
            <a:r>
              <a:rPr lang="en-US" sz="1600" b="1" i="1" dirty="0">
                <a:latin typeface="+mn-lt"/>
              </a:rPr>
              <a:t> </a:t>
            </a:r>
            <a:r>
              <a:rPr lang="en-US" sz="1600" b="1" i="1" dirty="0" smtClean="0">
                <a:latin typeface="+mn-lt"/>
              </a:rPr>
              <a:t>requirements</a:t>
            </a:r>
            <a:r>
              <a:rPr lang="en-US" sz="1600" b="1" i="1" dirty="0">
                <a:latin typeface="+mn-lt"/>
              </a:rPr>
              <a:t> match the agent's capabilities. </a:t>
            </a:r>
          </a:p>
          <a:p>
            <a:endParaRPr lang="en-US" sz="1600" dirty="0" smtClean="0">
              <a:latin typeface="+mn-lt"/>
            </a:endParaRPr>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10</a:t>
            </a:fld>
            <a:endParaRPr lang="en-US" dirty="0"/>
          </a:p>
        </p:txBody>
      </p:sp>
    </p:spTree>
    <p:extLst>
      <p:ext uri="{BB962C8B-B14F-4D97-AF65-F5344CB8AC3E}">
        <p14:creationId xmlns:p14="http://schemas.microsoft.com/office/powerpoint/2010/main" val="27767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 calcmode="lin" valueType="num">
                                      <p:cBhvr additive="base">
                                        <p:cTn id="4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 calcmode="lin" valueType="num">
                                      <p:cBhvr>
                                        <p:cTn id="46"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48" dur="500"/>
                                        <p:tgtEl>
                                          <p:spTgt spid="3">
                                            <p:txEl>
                                              <p:pRg st="11" end="11"/>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p:cTn id="51"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Agents and </a:t>
            </a:r>
            <a:r>
              <a:rPr lang="en-US" dirty="0" smtClean="0"/>
              <a:t>capabilities contd.</a:t>
            </a:r>
            <a:endParaRPr lang="en-US" dirty="0"/>
          </a:p>
        </p:txBody>
      </p:sp>
      <p:sp>
        <p:nvSpPr>
          <p:cNvPr id="3" name="Text Placeholder 2"/>
          <p:cNvSpPr>
            <a:spLocks noGrp="1"/>
          </p:cNvSpPr>
          <p:nvPr>
            <p:ph type="body" sz="half" idx="2"/>
          </p:nvPr>
        </p:nvSpPr>
        <p:spPr>
          <a:xfrm>
            <a:off x="1465006" y="1721802"/>
            <a:ext cx="7450394" cy="4610171"/>
          </a:xfrm>
        </p:spPr>
        <p:txBody>
          <a:bodyPr>
            <a:noAutofit/>
          </a:bodyPr>
          <a:lstStyle/>
          <a:p>
            <a:pPr marL="285750" indent="-285750">
              <a:buFont typeface="Wingdings" panose="05000000000000000000" pitchFamily="2" charset="2"/>
              <a:buChar char="Ø"/>
            </a:pPr>
            <a:r>
              <a:rPr lang="en-US" sz="1400" dirty="0">
                <a:latin typeface="+mn-lt"/>
              </a:rPr>
              <a:t>A </a:t>
            </a:r>
            <a:r>
              <a:rPr lang="en-US" sz="1400" b="1" dirty="0">
                <a:latin typeface="+mn-lt"/>
              </a:rPr>
              <a:t>C</a:t>
            </a:r>
            <a:r>
              <a:rPr lang="en-US" sz="1400" b="1" dirty="0" smtClean="0">
                <a:latin typeface="+mn-lt"/>
              </a:rPr>
              <a:t>apability</a:t>
            </a:r>
            <a:r>
              <a:rPr lang="en-US" sz="1400" dirty="0">
                <a:latin typeface="+mn-lt"/>
              </a:rPr>
              <a:t> is a feature of an </a:t>
            </a:r>
            <a:r>
              <a:rPr lang="en-US" sz="1400" b="1" dirty="0">
                <a:latin typeface="+mn-lt"/>
              </a:rPr>
              <a:t>A</a:t>
            </a:r>
            <a:r>
              <a:rPr lang="en-US" sz="1400" b="1" dirty="0" smtClean="0">
                <a:latin typeface="+mn-lt"/>
              </a:rPr>
              <a:t>gent</a:t>
            </a:r>
            <a:r>
              <a:rPr lang="en-US" sz="1400" dirty="0" smtClean="0">
                <a:latin typeface="+mn-lt"/>
              </a:rPr>
              <a:t>. </a:t>
            </a:r>
          </a:p>
          <a:p>
            <a:pPr marL="0" indent="0"/>
            <a:endParaRPr lang="en-US" sz="1400" dirty="0" smtClean="0">
              <a:latin typeface="+mn-lt"/>
            </a:endParaRPr>
          </a:p>
          <a:p>
            <a:pPr marL="285750" indent="-285750">
              <a:buFont typeface="Wingdings" panose="05000000000000000000" pitchFamily="2" charset="2"/>
              <a:buChar char="Ø"/>
            </a:pPr>
            <a:r>
              <a:rPr lang="en-US" sz="1400" dirty="0">
                <a:latin typeface="+mn-lt"/>
              </a:rPr>
              <a:t>Capabilities typically define the </a:t>
            </a:r>
            <a:r>
              <a:rPr lang="en-US" sz="1400" b="1" dirty="0">
                <a:latin typeface="+mn-lt"/>
              </a:rPr>
              <a:t>path to an executable </a:t>
            </a:r>
            <a:r>
              <a:rPr lang="en-US" sz="1400" dirty="0">
                <a:latin typeface="+mn-lt"/>
              </a:rPr>
              <a:t>that has already been</a:t>
            </a:r>
            <a:r>
              <a:rPr lang="en-US" sz="1400" b="1" dirty="0">
                <a:latin typeface="+mn-lt"/>
              </a:rPr>
              <a:t> installed</a:t>
            </a:r>
            <a:r>
              <a:rPr lang="en-US" sz="1400" dirty="0">
                <a:latin typeface="+mn-lt"/>
              </a:rPr>
              <a:t>, and </a:t>
            </a:r>
            <a:r>
              <a:rPr lang="en-US" sz="1400" dirty="0" smtClean="0">
                <a:latin typeface="+mn-lt"/>
              </a:rPr>
              <a:t>must be </a:t>
            </a:r>
            <a:r>
              <a:rPr lang="en-US" sz="1400" dirty="0">
                <a:latin typeface="+mn-lt"/>
              </a:rPr>
              <a:t>defined in Bamboo before Bamboo or its agents can make use of </a:t>
            </a:r>
            <a:r>
              <a:rPr lang="en-US" sz="1400" dirty="0" smtClean="0">
                <a:latin typeface="+mn-lt"/>
              </a:rPr>
              <a:t>those</a:t>
            </a:r>
          </a:p>
          <a:p>
            <a:pPr marL="285750" indent="-285750">
              <a:buFont typeface="Wingdings" panose="05000000000000000000" pitchFamily="2" charset="2"/>
              <a:buChar char="Ø"/>
            </a:pPr>
            <a:endParaRPr lang="en-US" sz="1400" dirty="0">
              <a:latin typeface="+mn-lt"/>
            </a:endParaRPr>
          </a:p>
          <a:p>
            <a:pPr marL="285750" indent="-285750">
              <a:buFont typeface="Wingdings" panose="05000000000000000000" pitchFamily="2" charset="2"/>
              <a:buChar char="Ø"/>
            </a:pPr>
            <a:r>
              <a:rPr lang="en-US" sz="1400" dirty="0">
                <a:latin typeface="+mn-lt"/>
              </a:rPr>
              <a:t>Capabilities can be defined specifically for an agent, or they can be shared between either all local agents or all remote agents. </a:t>
            </a:r>
            <a:endParaRPr lang="en-US" sz="1400" dirty="0" smtClean="0">
              <a:latin typeface="+mn-lt"/>
            </a:endParaRPr>
          </a:p>
          <a:p>
            <a:pPr marL="0" indent="0"/>
            <a:endParaRPr lang="en-US" sz="1400" dirty="0" smtClean="0">
              <a:latin typeface="+mn-lt"/>
            </a:endParaRPr>
          </a:p>
          <a:p>
            <a:pPr marL="0" indent="0"/>
            <a:r>
              <a:rPr lang="en-US" sz="1400" b="1" i="1" dirty="0" smtClean="0">
                <a:latin typeface="+mn-lt"/>
              </a:rPr>
              <a:t>Note : the </a:t>
            </a:r>
            <a:r>
              <a:rPr lang="en-US" sz="1400" b="1" i="1" dirty="0">
                <a:latin typeface="+mn-lt"/>
              </a:rPr>
              <a:t>value of an agent-specific capability overrides the value of a shared capability of the same name (if one exists).</a:t>
            </a:r>
          </a:p>
          <a:p>
            <a:pPr marL="285750" indent="-285750">
              <a:buFont typeface="Wingdings" panose="05000000000000000000" pitchFamily="2" charset="2"/>
              <a:buChar char="Ø"/>
            </a:pPr>
            <a:endParaRPr lang="en-US" sz="1400" dirty="0">
              <a:latin typeface="+mn-lt"/>
            </a:endParaRPr>
          </a:p>
          <a:p>
            <a:pPr marL="285750" indent="-285750">
              <a:buFont typeface="Wingdings" panose="05000000000000000000" pitchFamily="2" charset="2"/>
              <a:buChar char="Ø"/>
            </a:pPr>
            <a:r>
              <a:rPr lang="en-US" sz="1400" dirty="0" smtClean="0">
                <a:latin typeface="+mn-lt"/>
              </a:rPr>
              <a:t>A </a:t>
            </a:r>
            <a:r>
              <a:rPr lang="en-US" sz="1400" dirty="0">
                <a:latin typeface="+mn-lt"/>
              </a:rPr>
              <a:t>capability can be defined on an agent for:</a:t>
            </a:r>
          </a:p>
          <a:p>
            <a:pPr marL="285750" indent="-285750">
              <a:buFont typeface="Arial" panose="020B0604020202020204" pitchFamily="34" charset="0"/>
              <a:buChar char="•"/>
            </a:pPr>
            <a:r>
              <a:rPr lang="en-US" sz="1400" dirty="0">
                <a:latin typeface="+mn-lt"/>
              </a:rPr>
              <a:t>an executable (e.g. Maven)</a:t>
            </a:r>
          </a:p>
          <a:p>
            <a:pPr marL="285750" indent="-285750">
              <a:buFont typeface="Arial" panose="020B0604020202020204" pitchFamily="34" charset="0"/>
              <a:buChar char="•"/>
            </a:pPr>
            <a:r>
              <a:rPr lang="en-US" sz="1400" dirty="0">
                <a:latin typeface="+mn-lt"/>
              </a:rPr>
              <a:t>a JDK</a:t>
            </a:r>
          </a:p>
          <a:p>
            <a:pPr marL="285750" indent="-285750">
              <a:buFont typeface="Arial" panose="020B0604020202020204" pitchFamily="34" charset="0"/>
              <a:buChar char="•"/>
            </a:pPr>
            <a:r>
              <a:rPr lang="en-US" sz="1400" dirty="0">
                <a:latin typeface="+mn-lt"/>
              </a:rPr>
              <a:t>a Version Control System client application (e.g. Git)</a:t>
            </a:r>
          </a:p>
          <a:p>
            <a:pPr marL="285750" indent="-285750">
              <a:buFont typeface="Arial" panose="020B0604020202020204" pitchFamily="34" charset="0"/>
              <a:buChar char="•"/>
            </a:pPr>
            <a:r>
              <a:rPr lang="en-US" sz="1400" dirty="0">
                <a:latin typeface="+mn-lt"/>
              </a:rPr>
              <a:t>a custom capability. This is a key-value property which defines a particular characteristic of an agent (e.g. '</a:t>
            </a:r>
            <a:r>
              <a:rPr lang="en-US" sz="1400" dirty="0" err="1">
                <a:latin typeface="+mn-lt"/>
              </a:rPr>
              <a:t>operating.system</a:t>
            </a:r>
            <a:r>
              <a:rPr lang="en-US" sz="1400" dirty="0">
                <a:latin typeface="+mn-lt"/>
              </a:rPr>
              <a:t>=</a:t>
            </a:r>
            <a:r>
              <a:rPr lang="en-US" sz="1400" dirty="0" err="1">
                <a:latin typeface="+mn-lt"/>
              </a:rPr>
              <a:t>WindowsXP</a:t>
            </a:r>
            <a:r>
              <a:rPr lang="en-US" sz="1400" dirty="0">
                <a:latin typeface="+mn-lt"/>
              </a:rPr>
              <a:t>' or '</a:t>
            </a:r>
            <a:r>
              <a:rPr lang="en-US" sz="1400" dirty="0" err="1">
                <a:latin typeface="+mn-lt"/>
              </a:rPr>
              <a:t>fast.builds</a:t>
            </a:r>
            <a:r>
              <a:rPr lang="en-US" sz="1400" dirty="0">
                <a:latin typeface="+mn-lt"/>
              </a:rPr>
              <a:t>=true').</a:t>
            </a:r>
          </a:p>
          <a:p>
            <a:r>
              <a:rPr lang="en-US" sz="1400" dirty="0">
                <a:latin typeface="+mn-lt"/>
              </a:rPr>
              <a:t/>
            </a:r>
            <a:br>
              <a:rPr lang="en-US" sz="1400" dirty="0">
                <a:latin typeface="+mn-lt"/>
              </a:rPr>
            </a:br>
            <a:endParaRPr lang="en-US" sz="1400" dirty="0">
              <a:latin typeface="+mn-lt"/>
            </a:endParaRPr>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11</a:t>
            </a:fld>
            <a:endParaRPr lang="en-US" dirty="0"/>
          </a:p>
        </p:txBody>
      </p:sp>
    </p:spTree>
    <p:extLst>
      <p:ext uri="{BB962C8B-B14F-4D97-AF65-F5344CB8AC3E}">
        <p14:creationId xmlns:p14="http://schemas.microsoft.com/office/powerpoint/2010/main" val="362161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additive="base">
                                        <p:cTn id="3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 calcmode="lin" valueType="num">
                                      <p:cBhvr additive="base">
                                        <p:cTn id="3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 calcmode="lin" valueType="num">
                                      <p:cBhvr additive="base">
                                        <p:cTn id="4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 calcmode="lin" valueType="num">
                                      <p:cBhvr additive="base">
                                        <p:cTn id="4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914400" y="2379406"/>
            <a:ext cx="7580671" cy="3756218"/>
          </a:xfrm>
        </p:spPr>
        <p:txBody>
          <a:bodyPr/>
          <a:lstStyle/>
          <a:p>
            <a:pPr marL="285750" indent="-285750">
              <a:buFont typeface="Wingdings" panose="05000000000000000000" pitchFamily="2" charset="2"/>
              <a:buChar char="q"/>
            </a:pPr>
            <a:endParaRPr lang="en-US" sz="2000" dirty="0" smtClean="0">
              <a:latin typeface="+mn-lt"/>
            </a:endParaRPr>
          </a:p>
          <a:p>
            <a:pPr marL="285750" indent="-285750">
              <a:buFont typeface="Wingdings" panose="05000000000000000000" pitchFamily="2" charset="2"/>
              <a:buChar char="q"/>
            </a:pPr>
            <a:endParaRPr lang="en-US" sz="2000" dirty="0">
              <a:latin typeface="+mn-lt"/>
            </a:endParaRPr>
          </a:p>
          <a:p>
            <a:pPr marL="285750" indent="-285750">
              <a:buFont typeface="Wingdings" panose="05000000000000000000" pitchFamily="2" charset="2"/>
              <a:buChar char="q"/>
            </a:pPr>
            <a:r>
              <a:rPr lang="en-US" sz="2000" dirty="0" smtClean="0">
                <a:latin typeface="+mn-lt"/>
              </a:rPr>
              <a:t>Simple start</a:t>
            </a:r>
          </a:p>
          <a:p>
            <a:pPr marL="285750" indent="-285750">
              <a:buFont typeface="Wingdings" panose="05000000000000000000" pitchFamily="2" charset="2"/>
              <a:buChar char="q"/>
            </a:pPr>
            <a:endParaRPr lang="en-US" sz="2000" dirty="0" smtClean="0">
              <a:latin typeface="+mn-lt"/>
            </a:endParaRPr>
          </a:p>
          <a:p>
            <a:pPr marL="285750" indent="-285750">
              <a:buFont typeface="Wingdings" panose="05000000000000000000" pitchFamily="2" charset="2"/>
              <a:buChar char="q"/>
            </a:pPr>
            <a:r>
              <a:rPr lang="en-US" sz="2000" dirty="0" smtClean="0">
                <a:latin typeface="+mn-lt"/>
              </a:rPr>
              <a:t>Dashboard walk-through</a:t>
            </a:r>
          </a:p>
          <a:p>
            <a:pPr marL="0" indent="0"/>
            <a:endParaRPr lang="en-US" sz="2000" dirty="0" smtClean="0">
              <a:latin typeface="+mn-lt"/>
            </a:endParaRPr>
          </a:p>
          <a:p>
            <a:pPr marL="285750" indent="-285750">
              <a:buFont typeface="Wingdings" panose="05000000000000000000" pitchFamily="2" charset="2"/>
              <a:buChar char="q"/>
            </a:pPr>
            <a:r>
              <a:rPr lang="en-US" sz="2000" dirty="0" smtClean="0">
                <a:latin typeface="+mn-lt"/>
              </a:rPr>
              <a:t>Working build plan - CI with PHP</a:t>
            </a:r>
          </a:p>
          <a:p>
            <a:pPr marL="285750" indent="-285750">
              <a:buFont typeface="Wingdings" panose="05000000000000000000" pitchFamily="2" charset="2"/>
              <a:buChar char="q"/>
            </a:pPr>
            <a:endParaRPr lang="en-US" sz="2000" dirty="0">
              <a:latin typeface="+mn-lt"/>
            </a:endParaRPr>
          </a:p>
          <a:p>
            <a:pPr marL="285750" indent="-285750">
              <a:buFont typeface="Wingdings" panose="05000000000000000000" pitchFamily="2" charset="2"/>
              <a:buChar char="q"/>
            </a:pPr>
            <a:r>
              <a:rPr lang="en-US" sz="2000" dirty="0">
                <a:latin typeface="+mn-lt"/>
              </a:rPr>
              <a:t>Branching and </a:t>
            </a:r>
            <a:r>
              <a:rPr lang="en-US" sz="2000" dirty="0" smtClean="0">
                <a:latin typeface="+mn-lt"/>
              </a:rPr>
              <a:t>merging</a:t>
            </a:r>
            <a:endParaRPr lang="en-US" sz="2000" dirty="0">
              <a:latin typeface="+mn-lt"/>
            </a:endParaRP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p:txBody>
      </p:sp>
      <p:sp>
        <p:nvSpPr>
          <p:cNvPr id="5" name="Title 4"/>
          <p:cNvSpPr>
            <a:spLocks noGrp="1"/>
          </p:cNvSpPr>
          <p:nvPr>
            <p:ph type="title"/>
          </p:nvPr>
        </p:nvSpPr>
        <p:spPr/>
        <p:txBody>
          <a:bodyPr>
            <a:normAutofit/>
          </a:bodyPr>
          <a:lstStyle/>
          <a:p>
            <a:pPr marL="285750" indent="-285750" algn="ctr" fontAlgn="auto">
              <a:spcAft>
                <a:spcPts val="0"/>
              </a:spcAft>
              <a:defRPr/>
            </a:pPr>
            <a:r>
              <a:rPr lang="en-US" sz="2800" dirty="0">
                <a:latin typeface="Century Schoolbook" panose="02040604050505020304" pitchFamily="18" charset="0"/>
              </a:rPr>
              <a:t>Let’s dive-in Bamboo[Demo]</a:t>
            </a:r>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12</a:t>
            </a:fld>
            <a:endParaRPr lang="en-US" dirty="0"/>
          </a:p>
        </p:txBody>
      </p:sp>
    </p:spTree>
    <p:extLst>
      <p:ext uri="{BB962C8B-B14F-4D97-AF65-F5344CB8AC3E}">
        <p14:creationId xmlns:p14="http://schemas.microsoft.com/office/powerpoint/2010/main" val="240350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80">
                                          <p:stCondLst>
                                            <p:cond delay="0"/>
                                          </p:stCondLst>
                                        </p:cTn>
                                        <p:tgtEl>
                                          <p:spTgt spid="6">
                                            <p:txEl>
                                              <p:pRg st="2" end="2"/>
                                            </p:txEl>
                                          </p:spTgt>
                                        </p:tgtEl>
                                      </p:cBhvr>
                                    </p:animEffect>
                                    <p:anim calcmode="lin" valueType="num">
                                      <p:cBhvr>
                                        <p:cTn id="8"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2" end="2"/>
                                            </p:txEl>
                                          </p:spTgt>
                                        </p:tgtEl>
                                      </p:cBhvr>
                                      <p:to x="100000" y="60000"/>
                                    </p:animScale>
                                    <p:animScale>
                                      <p:cBhvr>
                                        <p:cTn id="14" dur="166" decel="50000">
                                          <p:stCondLst>
                                            <p:cond delay="676"/>
                                          </p:stCondLst>
                                        </p:cTn>
                                        <p:tgtEl>
                                          <p:spTgt spid="6">
                                            <p:txEl>
                                              <p:pRg st="2" end="2"/>
                                            </p:txEl>
                                          </p:spTgt>
                                        </p:tgtEl>
                                      </p:cBhvr>
                                      <p:to x="100000" y="100000"/>
                                    </p:animScale>
                                    <p:animScale>
                                      <p:cBhvr>
                                        <p:cTn id="15" dur="26">
                                          <p:stCondLst>
                                            <p:cond delay="1312"/>
                                          </p:stCondLst>
                                        </p:cTn>
                                        <p:tgtEl>
                                          <p:spTgt spid="6">
                                            <p:txEl>
                                              <p:pRg st="2" end="2"/>
                                            </p:txEl>
                                          </p:spTgt>
                                        </p:tgtEl>
                                      </p:cBhvr>
                                      <p:to x="100000" y="80000"/>
                                    </p:animScale>
                                    <p:animScale>
                                      <p:cBhvr>
                                        <p:cTn id="16" dur="166" decel="50000">
                                          <p:stCondLst>
                                            <p:cond delay="1338"/>
                                          </p:stCondLst>
                                        </p:cTn>
                                        <p:tgtEl>
                                          <p:spTgt spid="6">
                                            <p:txEl>
                                              <p:pRg st="2" end="2"/>
                                            </p:txEl>
                                          </p:spTgt>
                                        </p:tgtEl>
                                      </p:cBhvr>
                                      <p:to x="100000" y="100000"/>
                                    </p:animScale>
                                    <p:animScale>
                                      <p:cBhvr>
                                        <p:cTn id="17" dur="26">
                                          <p:stCondLst>
                                            <p:cond delay="1642"/>
                                          </p:stCondLst>
                                        </p:cTn>
                                        <p:tgtEl>
                                          <p:spTgt spid="6">
                                            <p:txEl>
                                              <p:pRg st="2" end="2"/>
                                            </p:txEl>
                                          </p:spTgt>
                                        </p:tgtEl>
                                      </p:cBhvr>
                                      <p:to x="100000" y="90000"/>
                                    </p:animScale>
                                    <p:animScale>
                                      <p:cBhvr>
                                        <p:cTn id="18" dur="166" decel="50000">
                                          <p:stCondLst>
                                            <p:cond delay="1668"/>
                                          </p:stCondLst>
                                        </p:cTn>
                                        <p:tgtEl>
                                          <p:spTgt spid="6">
                                            <p:txEl>
                                              <p:pRg st="2" end="2"/>
                                            </p:txEl>
                                          </p:spTgt>
                                        </p:tgtEl>
                                      </p:cBhvr>
                                      <p:to x="100000" y="100000"/>
                                    </p:animScale>
                                    <p:animScale>
                                      <p:cBhvr>
                                        <p:cTn id="19" dur="26">
                                          <p:stCondLst>
                                            <p:cond delay="1808"/>
                                          </p:stCondLst>
                                        </p:cTn>
                                        <p:tgtEl>
                                          <p:spTgt spid="6">
                                            <p:txEl>
                                              <p:pRg st="2" end="2"/>
                                            </p:txEl>
                                          </p:spTgt>
                                        </p:tgtEl>
                                      </p:cBhvr>
                                      <p:to x="100000" y="95000"/>
                                    </p:animScale>
                                    <p:animScale>
                                      <p:cBhvr>
                                        <p:cTn id="20" dur="166" decel="50000">
                                          <p:stCondLst>
                                            <p:cond delay="1834"/>
                                          </p:stCondLst>
                                        </p:cTn>
                                        <p:tgtEl>
                                          <p:spTgt spid="6">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80">
                                          <p:stCondLst>
                                            <p:cond delay="0"/>
                                          </p:stCondLst>
                                        </p:cTn>
                                        <p:tgtEl>
                                          <p:spTgt spid="6">
                                            <p:txEl>
                                              <p:pRg st="4" end="4"/>
                                            </p:txEl>
                                          </p:spTgt>
                                        </p:tgtEl>
                                      </p:cBhvr>
                                    </p:animEffect>
                                    <p:anim calcmode="lin" valueType="num">
                                      <p:cBhvr>
                                        <p:cTn id="26"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xEl>
                                              <p:pRg st="4" end="4"/>
                                            </p:txEl>
                                          </p:spTgt>
                                        </p:tgtEl>
                                      </p:cBhvr>
                                      <p:to x="100000" y="60000"/>
                                    </p:animScale>
                                    <p:animScale>
                                      <p:cBhvr>
                                        <p:cTn id="32" dur="166" decel="50000">
                                          <p:stCondLst>
                                            <p:cond delay="676"/>
                                          </p:stCondLst>
                                        </p:cTn>
                                        <p:tgtEl>
                                          <p:spTgt spid="6">
                                            <p:txEl>
                                              <p:pRg st="4" end="4"/>
                                            </p:txEl>
                                          </p:spTgt>
                                        </p:tgtEl>
                                      </p:cBhvr>
                                      <p:to x="100000" y="100000"/>
                                    </p:animScale>
                                    <p:animScale>
                                      <p:cBhvr>
                                        <p:cTn id="33" dur="26">
                                          <p:stCondLst>
                                            <p:cond delay="1312"/>
                                          </p:stCondLst>
                                        </p:cTn>
                                        <p:tgtEl>
                                          <p:spTgt spid="6">
                                            <p:txEl>
                                              <p:pRg st="4" end="4"/>
                                            </p:txEl>
                                          </p:spTgt>
                                        </p:tgtEl>
                                      </p:cBhvr>
                                      <p:to x="100000" y="80000"/>
                                    </p:animScale>
                                    <p:animScale>
                                      <p:cBhvr>
                                        <p:cTn id="34" dur="166" decel="50000">
                                          <p:stCondLst>
                                            <p:cond delay="1338"/>
                                          </p:stCondLst>
                                        </p:cTn>
                                        <p:tgtEl>
                                          <p:spTgt spid="6">
                                            <p:txEl>
                                              <p:pRg st="4" end="4"/>
                                            </p:txEl>
                                          </p:spTgt>
                                        </p:tgtEl>
                                      </p:cBhvr>
                                      <p:to x="100000" y="100000"/>
                                    </p:animScale>
                                    <p:animScale>
                                      <p:cBhvr>
                                        <p:cTn id="35" dur="26">
                                          <p:stCondLst>
                                            <p:cond delay="1642"/>
                                          </p:stCondLst>
                                        </p:cTn>
                                        <p:tgtEl>
                                          <p:spTgt spid="6">
                                            <p:txEl>
                                              <p:pRg st="4" end="4"/>
                                            </p:txEl>
                                          </p:spTgt>
                                        </p:tgtEl>
                                      </p:cBhvr>
                                      <p:to x="100000" y="90000"/>
                                    </p:animScale>
                                    <p:animScale>
                                      <p:cBhvr>
                                        <p:cTn id="36" dur="166" decel="50000">
                                          <p:stCondLst>
                                            <p:cond delay="1668"/>
                                          </p:stCondLst>
                                        </p:cTn>
                                        <p:tgtEl>
                                          <p:spTgt spid="6">
                                            <p:txEl>
                                              <p:pRg st="4" end="4"/>
                                            </p:txEl>
                                          </p:spTgt>
                                        </p:tgtEl>
                                      </p:cBhvr>
                                      <p:to x="100000" y="100000"/>
                                    </p:animScale>
                                    <p:animScale>
                                      <p:cBhvr>
                                        <p:cTn id="37" dur="26">
                                          <p:stCondLst>
                                            <p:cond delay="1808"/>
                                          </p:stCondLst>
                                        </p:cTn>
                                        <p:tgtEl>
                                          <p:spTgt spid="6">
                                            <p:txEl>
                                              <p:pRg st="4" end="4"/>
                                            </p:txEl>
                                          </p:spTgt>
                                        </p:tgtEl>
                                      </p:cBhvr>
                                      <p:to x="100000" y="95000"/>
                                    </p:animScale>
                                    <p:animScale>
                                      <p:cBhvr>
                                        <p:cTn id="38" dur="166" decel="50000">
                                          <p:stCondLst>
                                            <p:cond delay="1834"/>
                                          </p:stCondLst>
                                        </p:cTn>
                                        <p:tgtEl>
                                          <p:spTgt spid="6">
                                            <p:txEl>
                                              <p:pRg st="4" end="4"/>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wipe(down)">
                                      <p:cBhvr>
                                        <p:cTn id="43" dur="580">
                                          <p:stCondLst>
                                            <p:cond delay="0"/>
                                          </p:stCondLst>
                                        </p:cTn>
                                        <p:tgtEl>
                                          <p:spTgt spid="6">
                                            <p:txEl>
                                              <p:pRg st="6" end="6"/>
                                            </p:txEl>
                                          </p:spTgt>
                                        </p:tgtEl>
                                      </p:cBhvr>
                                    </p:animEffect>
                                    <p:anim calcmode="lin" valueType="num">
                                      <p:cBhvr>
                                        <p:cTn id="44" dur="1822" tmFilter="0,0; 0.14,0.36; 0.43,0.73; 0.71,0.91; 1.0,1.0">
                                          <p:stCondLst>
                                            <p:cond delay="0"/>
                                          </p:stCondLst>
                                        </p:cTn>
                                        <p:tgtEl>
                                          <p:spTgt spid="6">
                                            <p:txEl>
                                              <p:pRg st="6" end="6"/>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xEl>
                                              <p:pRg st="6" end="6"/>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xEl>
                                              <p:pRg st="6" end="6"/>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xEl>
                                              <p:pRg st="6" end="6"/>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xEl>
                                              <p:pRg st="6" end="6"/>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xEl>
                                              <p:pRg st="6" end="6"/>
                                            </p:txEl>
                                          </p:spTgt>
                                        </p:tgtEl>
                                      </p:cBhvr>
                                      <p:to x="100000" y="60000"/>
                                    </p:animScale>
                                    <p:animScale>
                                      <p:cBhvr>
                                        <p:cTn id="50" dur="166" decel="50000">
                                          <p:stCondLst>
                                            <p:cond delay="676"/>
                                          </p:stCondLst>
                                        </p:cTn>
                                        <p:tgtEl>
                                          <p:spTgt spid="6">
                                            <p:txEl>
                                              <p:pRg st="6" end="6"/>
                                            </p:txEl>
                                          </p:spTgt>
                                        </p:tgtEl>
                                      </p:cBhvr>
                                      <p:to x="100000" y="100000"/>
                                    </p:animScale>
                                    <p:animScale>
                                      <p:cBhvr>
                                        <p:cTn id="51" dur="26">
                                          <p:stCondLst>
                                            <p:cond delay="1312"/>
                                          </p:stCondLst>
                                        </p:cTn>
                                        <p:tgtEl>
                                          <p:spTgt spid="6">
                                            <p:txEl>
                                              <p:pRg st="6" end="6"/>
                                            </p:txEl>
                                          </p:spTgt>
                                        </p:tgtEl>
                                      </p:cBhvr>
                                      <p:to x="100000" y="80000"/>
                                    </p:animScale>
                                    <p:animScale>
                                      <p:cBhvr>
                                        <p:cTn id="52" dur="166" decel="50000">
                                          <p:stCondLst>
                                            <p:cond delay="1338"/>
                                          </p:stCondLst>
                                        </p:cTn>
                                        <p:tgtEl>
                                          <p:spTgt spid="6">
                                            <p:txEl>
                                              <p:pRg st="6" end="6"/>
                                            </p:txEl>
                                          </p:spTgt>
                                        </p:tgtEl>
                                      </p:cBhvr>
                                      <p:to x="100000" y="100000"/>
                                    </p:animScale>
                                    <p:animScale>
                                      <p:cBhvr>
                                        <p:cTn id="53" dur="26">
                                          <p:stCondLst>
                                            <p:cond delay="1642"/>
                                          </p:stCondLst>
                                        </p:cTn>
                                        <p:tgtEl>
                                          <p:spTgt spid="6">
                                            <p:txEl>
                                              <p:pRg st="6" end="6"/>
                                            </p:txEl>
                                          </p:spTgt>
                                        </p:tgtEl>
                                      </p:cBhvr>
                                      <p:to x="100000" y="90000"/>
                                    </p:animScale>
                                    <p:animScale>
                                      <p:cBhvr>
                                        <p:cTn id="54" dur="166" decel="50000">
                                          <p:stCondLst>
                                            <p:cond delay="1668"/>
                                          </p:stCondLst>
                                        </p:cTn>
                                        <p:tgtEl>
                                          <p:spTgt spid="6">
                                            <p:txEl>
                                              <p:pRg st="6" end="6"/>
                                            </p:txEl>
                                          </p:spTgt>
                                        </p:tgtEl>
                                      </p:cBhvr>
                                      <p:to x="100000" y="100000"/>
                                    </p:animScale>
                                    <p:animScale>
                                      <p:cBhvr>
                                        <p:cTn id="55" dur="26">
                                          <p:stCondLst>
                                            <p:cond delay="1808"/>
                                          </p:stCondLst>
                                        </p:cTn>
                                        <p:tgtEl>
                                          <p:spTgt spid="6">
                                            <p:txEl>
                                              <p:pRg st="6" end="6"/>
                                            </p:txEl>
                                          </p:spTgt>
                                        </p:tgtEl>
                                      </p:cBhvr>
                                      <p:to x="100000" y="95000"/>
                                    </p:animScale>
                                    <p:animScale>
                                      <p:cBhvr>
                                        <p:cTn id="56" dur="166" decel="50000">
                                          <p:stCondLst>
                                            <p:cond delay="1834"/>
                                          </p:stCondLst>
                                        </p:cTn>
                                        <p:tgtEl>
                                          <p:spTgt spid="6">
                                            <p:txEl>
                                              <p:pRg st="6" end="6"/>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wipe(down)">
                                      <p:cBhvr>
                                        <p:cTn id="61" dur="580">
                                          <p:stCondLst>
                                            <p:cond delay="0"/>
                                          </p:stCondLst>
                                        </p:cTn>
                                        <p:tgtEl>
                                          <p:spTgt spid="6">
                                            <p:txEl>
                                              <p:pRg st="8" end="8"/>
                                            </p:txEl>
                                          </p:spTgt>
                                        </p:tgtEl>
                                      </p:cBhvr>
                                    </p:animEffect>
                                    <p:anim calcmode="lin" valueType="num">
                                      <p:cBhvr>
                                        <p:cTn id="62" dur="1822" tmFilter="0,0; 0.14,0.36; 0.43,0.73; 0.71,0.91; 1.0,1.0">
                                          <p:stCondLst>
                                            <p:cond delay="0"/>
                                          </p:stCondLst>
                                        </p:cTn>
                                        <p:tgtEl>
                                          <p:spTgt spid="6">
                                            <p:txEl>
                                              <p:pRg st="8" end="8"/>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
                                            <p:txEl>
                                              <p:pRg st="8" end="8"/>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
                                            <p:txEl>
                                              <p:pRg st="8" end="8"/>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
                                            <p:txEl>
                                              <p:pRg st="8" end="8"/>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
                                            <p:txEl>
                                              <p:pRg st="8" end="8"/>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6">
                                            <p:txEl>
                                              <p:pRg st="8" end="8"/>
                                            </p:txEl>
                                          </p:spTgt>
                                        </p:tgtEl>
                                      </p:cBhvr>
                                      <p:to x="100000" y="60000"/>
                                    </p:animScale>
                                    <p:animScale>
                                      <p:cBhvr>
                                        <p:cTn id="68" dur="166" decel="50000">
                                          <p:stCondLst>
                                            <p:cond delay="676"/>
                                          </p:stCondLst>
                                        </p:cTn>
                                        <p:tgtEl>
                                          <p:spTgt spid="6">
                                            <p:txEl>
                                              <p:pRg st="8" end="8"/>
                                            </p:txEl>
                                          </p:spTgt>
                                        </p:tgtEl>
                                      </p:cBhvr>
                                      <p:to x="100000" y="100000"/>
                                    </p:animScale>
                                    <p:animScale>
                                      <p:cBhvr>
                                        <p:cTn id="69" dur="26">
                                          <p:stCondLst>
                                            <p:cond delay="1312"/>
                                          </p:stCondLst>
                                        </p:cTn>
                                        <p:tgtEl>
                                          <p:spTgt spid="6">
                                            <p:txEl>
                                              <p:pRg st="8" end="8"/>
                                            </p:txEl>
                                          </p:spTgt>
                                        </p:tgtEl>
                                      </p:cBhvr>
                                      <p:to x="100000" y="80000"/>
                                    </p:animScale>
                                    <p:animScale>
                                      <p:cBhvr>
                                        <p:cTn id="70" dur="166" decel="50000">
                                          <p:stCondLst>
                                            <p:cond delay="1338"/>
                                          </p:stCondLst>
                                        </p:cTn>
                                        <p:tgtEl>
                                          <p:spTgt spid="6">
                                            <p:txEl>
                                              <p:pRg st="8" end="8"/>
                                            </p:txEl>
                                          </p:spTgt>
                                        </p:tgtEl>
                                      </p:cBhvr>
                                      <p:to x="100000" y="100000"/>
                                    </p:animScale>
                                    <p:animScale>
                                      <p:cBhvr>
                                        <p:cTn id="71" dur="26">
                                          <p:stCondLst>
                                            <p:cond delay="1642"/>
                                          </p:stCondLst>
                                        </p:cTn>
                                        <p:tgtEl>
                                          <p:spTgt spid="6">
                                            <p:txEl>
                                              <p:pRg st="8" end="8"/>
                                            </p:txEl>
                                          </p:spTgt>
                                        </p:tgtEl>
                                      </p:cBhvr>
                                      <p:to x="100000" y="90000"/>
                                    </p:animScale>
                                    <p:animScale>
                                      <p:cBhvr>
                                        <p:cTn id="72" dur="166" decel="50000">
                                          <p:stCondLst>
                                            <p:cond delay="1668"/>
                                          </p:stCondLst>
                                        </p:cTn>
                                        <p:tgtEl>
                                          <p:spTgt spid="6">
                                            <p:txEl>
                                              <p:pRg st="8" end="8"/>
                                            </p:txEl>
                                          </p:spTgt>
                                        </p:tgtEl>
                                      </p:cBhvr>
                                      <p:to x="100000" y="100000"/>
                                    </p:animScale>
                                    <p:animScale>
                                      <p:cBhvr>
                                        <p:cTn id="73" dur="26">
                                          <p:stCondLst>
                                            <p:cond delay="1808"/>
                                          </p:stCondLst>
                                        </p:cTn>
                                        <p:tgtEl>
                                          <p:spTgt spid="6">
                                            <p:txEl>
                                              <p:pRg st="8" end="8"/>
                                            </p:txEl>
                                          </p:spTgt>
                                        </p:tgtEl>
                                      </p:cBhvr>
                                      <p:to x="100000" y="95000"/>
                                    </p:animScale>
                                    <p:animScale>
                                      <p:cBhvr>
                                        <p:cTn id="74" dur="166" decel="50000">
                                          <p:stCondLst>
                                            <p:cond delay="1834"/>
                                          </p:stCondLst>
                                        </p:cTn>
                                        <p:tgtEl>
                                          <p:spTgt spid="6">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Bamboo’s Working Directory</a:t>
            </a:r>
            <a:endParaRPr lang="en-US" dirty="0"/>
          </a:p>
        </p:txBody>
      </p:sp>
      <p:sp>
        <p:nvSpPr>
          <p:cNvPr id="2" name="Text Placeholder 1"/>
          <p:cNvSpPr>
            <a:spLocks noGrp="1"/>
          </p:cNvSpPr>
          <p:nvPr>
            <p:ph type="body" sz="half" idx="2"/>
          </p:nvPr>
        </p:nvSpPr>
        <p:spPr>
          <a:xfrm>
            <a:off x="1248697" y="2359742"/>
            <a:ext cx="7578213" cy="4498258"/>
          </a:xfrm>
        </p:spPr>
        <p:txBody>
          <a:bodyPr>
            <a:noAutofit/>
          </a:bodyPr>
          <a:lstStyle/>
          <a:p>
            <a:pPr marL="285750" indent="-285750" fontAlgn="t">
              <a:buFont typeface="Wingdings" panose="05000000000000000000" pitchFamily="2" charset="2"/>
              <a:buChar char="Ø"/>
            </a:pPr>
            <a:r>
              <a:rPr lang="en-US" sz="1400" dirty="0" smtClean="0">
                <a:latin typeface="+mn-lt"/>
              </a:rPr>
              <a:t>The</a:t>
            </a:r>
            <a:r>
              <a:rPr lang="en-US" sz="1400" dirty="0">
                <a:latin typeface="+mn-lt"/>
              </a:rPr>
              <a:t> </a:t>
            </a:r>
            <a:r>
              <a:rPr lang="en-US" sz="1400" b="1" dirty="0">
                <a:latin typeface="+mn-lt"/>
              </a:rPr>
              <a:t>Working Directory</a:t>
            </a:r>
            <a:r>
              <a:rPr lang="en-US" sz="1400" dirty="0">
                <a:latin typeface="+mn-lt"/>
              </a:rPr>
              <a:t> is where Bamboo temporarily puts the checked-out files it is </a:t>
            </a:r>
            <a:r>
              <a:rPr lang="en-US" sz="1400" dirty="0" smtClean="0">
                <a:latin typeface="+mn-lt"/>
              </a:rPr>
              <a:t>building</a:t>
            </a:r>
          </a:p>
          <a:p>
            <a:pPr marL="285750" indent="-285750" fontAlgn="t">
              <a:buFont typeface="Wingdings" panose="05000000000000000000" pitchFamily="2" charset="2"/>
              <a:buChar char="Ø"/>
            </a:pPr>
            <a:r>
              <a:rPr lang="en-US" sz="1400" dirty="0" smtClean="0">
                <a:latin typeface="+mn-lt"/>
              </a:rPr>
              <a:t>By </a:t>
            </a:r>
            <a:r>
              <a:rPr lang="en-US" sz="1400" dirty="0">
                <a:latin typeface="+mn-lt"/>
              </a:rPr>
              <a:t>default, this directory is located under the  </a:t>
            </a:r>
            <a:r>
              <a:rPr lang="en-US" sz="1400" b="1" dirty="0">
                <a:latin typeface="+mn-lt"/>
              </a:rPr>
              <a:t>xml-data</a:t>
            </a:r>
            <a:r>
              <a:rPr lang="en-US" sz="1400" dirty="0">
                <a:latin typeface="+mn-lt"/>
              </a:rPr>
              <a:t>  directory in the </a:t>
            </a:r>
            <a:r>
              <a:rPr lang="en-US" sz="1400" dirty="0" smtClean="0">
                <a:latin typeface="+mn-lt"/>
              </a:rPr>
              <a:t>Bamboo home directory</a:t>
            </a:r>
            <a:endParaRPr lang="en-US" sz="1400" dirty="0">
              <a:latin typeface="+mn-lt"/>
            </a:endParaRPr>
          </a:p>
          <a:p>
            <a:pPr marL="285750" indent="-285750" fontAlgn="t">
              <a:buFont typeface="Wingdings" panose="05000000000000000000" pitchFamily="2" charset="2"/>
              <a:buChar char="Ø"/>
            </a:pPr>
            <a:r>
              <a:rPr lang="en-US" sz="1400" dirty="0" smtClean="0">
                <a:latin typeface="+mn-lt"/>
              </a:rPr>
              <a:t>Each </a:t>
            </a:r>
            <a:r>
              <a:rPr lang="en-US" sz="1400" dirty="0">
                <a:latin typeface="+mn-lt"/>
              </a:rPr>
              <a:t>build's jobs have their own working directory relative to this configured </a:t>
            </a:r>
            <a:r>
              <a:rPr lang="en-US" sz="1400" i="1" dirty="0">
                <a:latin typeface="+mn-lt"/>
              </a:rPr>
              <a:t>working directory:</a:t>
            </a:r>
            <a:endParaRPr lang="en-US" sz="1400" dirty="0">
              <a:latin typeface="+mn-lt"/>
            </a:endParaRPr>
          </a:p>
          <a:p>
            <a:pPr fontAlgn="t"/>
            <a:r>
              <a:rPr lang="en-US" sz="1400" dirty="0" smtClean="0">
                <a:latin typeface="+mn-lt"/>
              </a:rPr>
              <a:t>xml-data/build-</a:t>
            </a:r>
            <a:r>
              <a:rPr lang="en-US" sz="1400" dirty="0" err="1" smtClean="0">
                <a:latin typeface="+mn-lt"/>
              </a:rPr>
              <a:t>dir</a:t>
            </a:r>
            <a:r>
              <a:rPr lang="en-US" sz="1400" dirty="0" smtClean="0">
                <a:latin typeface="+mn-lt"/>
              </a:rPr>
              <a:t>/</a:t>
            </a:r>
            <a:r>
              <a:rPr lang="en-US" sz="1400" i="1" dirty="0" smtClean="0">
                <a:latin typeface="+mn-lt"/>
              </a:rPr>
              <a:t>JOB_KEY</a:t>
            </a:r>
          </a:p>
          <a:p>
            <a:pPr fontAlgn="t"/>
            <a:r>
              <a:rPr lang="en-US" sz="1400" dirty="0">
                <a:latin typeface="+mn-lt"/>
              </a:rPr>
              <a:t> </a:t>
            </a:r>
          </a:p>
          <a:p>
            <a:pPr fontAlgn="t"/>
            <a:r>
              <a:rPr lang="en-US" sz="1400" b="1" dirty="0">
                <a:latin typeface="+mn-lt"/>
              </a:rPr>
              <a:t>To change the location of Bamboo's working directory:</a:t>
            </a:r>
            <a:endParaRPr lang="en-US" sz="1400" dirty="0">
              <a:latin typeface="+mn-lt"/>
            </a:endParaRPr>
          </a:p>
          <a:p>
            <a:pPr marL="342900" indent="-342900" fontAlgn="t">
              <a:buFont typeface="+mj-lt"/>
              <a:buAutoNum type="arabicPeriod"/>
            </a:pPr>
            <a:r>
              <a:rPr lang="en-US" sz="1400" dirty="0">
                <a:latin typeface="+mn-lt"/>
              </a:rPr>
              <a:t>Shut down </a:t>
            </a:r>
            <a:r>
              <a:rPr lang="en-US" sz="1400" dirty="0" smtClean="0">
                <a:latin typeface="+mn-lt"/>
              </a:rPr>
              <a:t>Bamboo</a:t>
            </a:r>
          </a:p>
          <a:p>
            <a:pPr marL="342900" indent="-342900" fontAlgn="t">
              <a:buFont typeface="+mj-lt"/>
              <a:buAutoNum type="arabicPeriod"/>
            </a:pPr>
            <a:r>
              <a:rPr lang="en-US" sz="1400" dirty="0" smtClean="0">
                <a:latin typeface="+mn-lt"/>
              </a:rPr>
              <a:t>Open </a:t>
            </a:r>
            <a:r>
              <a:rPr lang="en-US" sz="1400" dirty="0">
                <a:latin typeface="+mn-lt"/>
              </a:rPr>
              <a:t>the &lt;Bamboo-Home&gt;/bamboo.cfg.xml file in a text editor. Find the following line -</a:t>
            </a:r>
          </a:p>
          <a:p>
            <a:pPr fontAlgn="t"/>
            <a:endParaRPr lang="en-US" sz="1400" dirty="0">
              <a:latin typeface="+mn-lt"/>
            </a:endParaRPr>
          </a:p>
          <a:p>
            <a:pPr fontAlgn="t"/>
            <a:r>
              <a:rPr lang="en-US" sz="1400" dirty="0">
                <a:latin typeface="+mn-lt"/>
              </a:rPr>
              <a:t>  &lt;property name="</a:t>
            </a:r>
            <a:r>
              <a:rPr lang="en-US" sz="1400" dirty="0" err="1">
                <a:latin typeface="+mn-lt"/>
              </a:rPr>
              <a:t>buildWorkingDir</a:t>
            </a:r>
            <a:r>
              <a:rPr lang="en-US" sz="1400" dirty="0">
                <a:latin typeface="+mn-lt"/>
              </a:rPr>
              <a:t>"&gt;/home/Bamboo-home/xml-data/build-</a:t>
            </a:r>
            <a:r>
              <a:rPr lang="en-US" sz="1400" dirty="0" err="1">
                <a:latin typeface="+mn-lt"/>
              </a:rPr>
              <a:t>dir</a:t>
            </a:r>
            <a:r>
              <a:rPr lang="en-US" sz="1400" dirty="0">
                <a:latin typeface="+mn-lt"/>
              </a:rPr>
              <a:t>&lt;/property&gt;</a:t>
            </a:r>
          </a:p>
          <a:p>
            <a:pPr fontAlgn="t"/>
            <a:endParaRPr lang="en-US" sz="1400" dirty="0">
              <a:latin typeface="+mn-lt"/>
            </a:endParaRPr>
          </a:p>
          <a:p>
            <a:pPr fontAlgn="t"/>
            <a:r>
              <a:rPr lang="en-US" sz="1400" dirty="0">
                <a:latin typeface="+mn-lt"/>
              </a:rPr>
              <a:t>Edit the Bamboo working directory to point to a new folder on </a:t>
            </a:r>
            <a:r>
              <a:rPr lang="en-US" sz="1400" dirty="0" smtClean="0">
                <a:latin typeface="+mn-lt"/>
              </a:rPr>
              <a:t>disk</a:t>
            </a:r>
            <a:endParaRPr lang="en-US" sz="1400" dirty="0">
              <a:latin typeface="+mn-lt"/>
            </a:endParaRPr>
          </a:p>
          <a:p>
            <a:pPr fontAlgn="t"/>
            <a:r>
              <a:rPr lang="en-US" sz="1400" dirty="0" smtClean="0">
                <a:latin typeface="+mn-lt"/>
              </a:rPr>
              <a:t>3</a:t>
            </a:r>
            <a:r>
              <a:rPr lang="en-US" sz="1400" b="1" dirty="0" smtClean="0">
                <a:latin typeface="+mn-lt"/>
              </a:rPr>
              <a:t>. Save</a:t>
            </a:r>
            <a:r>
              <a:rPr lang="en-US" sz="1400" dirty="0">
                <a:latin typeface="+mn-lt"/>
              </a:rPr>
              <a:t> the changes and restart Bamboo</a:t>
            </a:r>
            <a:r>
              <a:rPr lang="en-US" sz="1400" dirty="0" smtClean="0">
                <a:latin typeface="+mn-lt"/>
              </a:rPr>
              <a:t>.</a:t>
            </a:r>
          </a:p>
          <a:p>
            <a:pPr fontAlgn="t"/>
            <a:endParaRPr lang="en-US" sz="1400" dirty="0">
              <a:latin typeface="+mn-lt"/>
            </a:endParaRPr>
          </a:p>
          <a:p>
            <a:pPr fontAlgn="t"/>
            <a:r>
              <a:rPr lang="en-US" sz="1200" b="1" i="1" dirty="0" smtClean="0">
                <a:latin typeface="+mn-lt"/>
              </a:rPr>
              <a:t>Note</a:t>
            </a:r>
            <a:r>
              <a:rPr lang="en-US" sz="1200" b="1" i="1" dirty="0">
                <a:latin typeface="+mn-lt"/>
              </a:rPr>
              <a:t>: Bamboo will do a fresh checkout and perform a clean build of all your plans, once the directory is changed.</a:t>
            </a:r>
          </a:p>
          <a:p>
            <a:endParaRPr lang="en-US" sz="1400" dirty="0">
              <a:latin typeface="+mn-lt"/>
            </a:endParaRPr>
          </a:p>
        </p:txBody>
      </p:sp>
      <p:sp>
        <p:nvSpPr>
          <p:cNvPr id="4" name="Slide Number Placeholder 3"/>
          <p:cNvSpPr>
            <a:spLocks noGrp="1"/>
          </p:cNvSpPr>
          <p:nvPr>
            <p:ph type="sldNum" sz="quarter" idx="10"/>
          </p:nvPr>
        </p:nvSpPr>
        <p:spPr>
          <a:xfrm>
            <a:off x="8524565" y="6552990"/>
            <a:ext cx="403123" cy="365125"/>
          </a:xfrm>
        </p:spPr>
        <p:txBody>
          <a:bodyPr/>
          <a:lstStyle/>
          <a:p>
            <a:pPr>
              <a:defRPr/>
            </a:pPr>
            <a:fld id="{DDBBD716-6FD9-464C-994E-F3C3DEC001F4}" type="slidenum">
              <a:rPr lang="en-US" smtClean="0"/>
              <a:pPr>
                <a:defRPr/>
              </a:pPr>
              <a:t>13</a:t>
            </a:fld>
            <a:endParaRPr lang="en-US" dirty="0"/>
          </a:p>
        </p:txBody>
      </p:sp>
    </p:spTree>
    <p:extLst>
      <p:ext uri="{BB962C8B-B14F-4D97-AF65-F5344CB8AC3E}">
        <p14:creationId xmlns:p14="http://schemas.microsoft.com/office/powerpoint/2010/main" val="390346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barn(inVertical)">
                                      <p:cBhvr>
                                        <p:cTn id="29" dur="500"/>
                                        <p:tgtEl>
                                          <p:spTgt spid="2">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fade">
                                      <p:cBhvr>
                                        <p:cTn id="43" dur="500"/>
                                        <p:tgtEl>
                                          <p:spTgt spid="2">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barn(inVertical)">
                                      <p:cBhvr>
                                        <p:cTn id="48" dur="500"/>
                                        <p:tgtEl>
                                          <p:spTgt spid="2">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 calcmode="lin" valueType="num">
                                      <p:cBhvr>
                                        <p:cTn id="53" dur="5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54" dur="500" fill="hold"/>
                                        <p:tgtEl>
                                          <p:spTgt spid="2">
                                            <p:txEl>
                                              <p:pRg st="14" end="14"/>
                                            </p:txEl>
                                          </p:spTgt>
                                        </p:tgtEl>
                                        <p:attrNameLst>
                                          <p:attrName>ppt_h</p:attrName>
                                        </p:attrNameLst>
                                      </p:cBhvr>
                                      <p:tavLst>
                                        <p:tav tm="0">
                                          <p:val>
                                            <p:fltVal val="0"/>
                                          </p:val>
                                        </p:tav>
                                        <p:tav tm="100000">
                                          <p:val>
                                            <p:strVal val="#ppt_h"/>
                                          </p:val>
                                        </p:tav>
                                      </p:tavLst>
                                    </p:anim>
                                    <p:animEffect transition="in" filter="fade">
                                      <p:cBhvr>
                                        <p:cTn id="5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619432" y="2310581"/>
            <a:ext cx="7787149" cy="3913238"/>
          </a:xfrm>
        </p:spPr>
        <p:txBody>
          <a:bodyPr>
            <a:noAutofit/>
          </a:bodyPr>
          <a:lstStyle/>
          <a:p>
            <a:pPr marL="285750" indent="-285750">
              <a:buFont typeface="Wingdings" panose="05000000000000000000" pitchFamily="2" charset="2"/>
              <a:buChar char="Ø"/>
            </a:pPr>
            <a:r>
              <a:rPr lang="en-US" sz="2000" dirty="0" smtClean="0">
                <a:latin typeface="+mn-lt"/>
              </a:rPr>
              <a:t>Users</a:t>
            </a:r>
          </a:p>
          <a:p>
            <a:pPr marL="0" indent="0"/>
            <a:endParaRPr lang="en-US" sz="2000" dirty="0" smtClean="0">
              <a:latin typeface="+mn-lt"/>
            </a:endParaRPr>
          </a:p>
          <a:p>
            <a:pPr marL="285750" indent="-285750">
              <a:buFont typeface="Wingdings" panose="05000000000000000000" pitchFamily="2" charset="2"/>
              <a:buChar char="Ø"/>
            </a:pPr>
            <a:r>
              <a:rPr lang="en-US" sz="2000" dirty="0" smtClean="0">
                <a:latin typeface="+mn-lt"/>
              </a:rPr>
              <a:t>Groups</a:t>
            </a:r>
          </a:p>
          <a:p>
            <a:pPr marL="285750" indent="-285750">
              <a:buFont typeface="Wingdings" panose="05000000000000000000" pitchFamily="2" charset="2"/>
              <a:buChar char="Ø"/>
            </a:pPr>
            <a:endParaRPr lang="en-US" sz="2000" dirty="0" smtClean="0">
              <a:latin typeface="+mn-lt"/>
            </a:endParaRPr>
          </a:p>
          <a:p>
            <a:pPr marL="0" indent="0"/>
            <a:r>
              <a:rPr lang="en-US" sz="2000" dirty="0" smtClean="0">
                <a:latin typeface="+mn-lt"/>
              </a:rPr>
              <a:t>3 types of Permissions -&gt;</a:t>
            </a:r>
          </a:p>
          <a:p>
            <a:pPr marL="0" indent="0"/>
            <a:endParaRPr lang="en-US" sz="2000" dirty="0" smtClean="0">
              <a:latin typeface="+mn-lt"/>
            </a:endParaRPr>
          </a:p>
          <a:p>
            <a:pPr marL="342900" indent="-342900">
              <a:buFont typeface="+mj-lt"/>
              <a:buAutoNum type="alphaUcPeriod"/>
            </a:pPr>
            <a:r>
              <a:rPr lang="en-US" sz="2000" dirty="0">
                <a:latin typeface="+mn-lt"/>
              </a:rPr>
              <a:t>Granting global permissions to users or groups.</a:t>
            </a:r>
          </a:p>
          <a:p>
            <a:pPr marL="342900" indent="-342900">
              <a:buFont typeface="+mj-lt"/>
              <a:buAutoNum type="alphaUcPeriod"/>
            </a:pPr>
            <a:endParaRPr lang="en-US" sz="2000" dirty="0" smtClean="0">
              <a:latin typeface="+mn-lt"/>
            </a:endParaRPr>
          </a:p>
          <a:p>
            <a:pPr marL="342900" indent="-342900">
              <a:buFont typeface="+mj-lt"/>
              <a:buAutoNum type="alphaUcPeriod"/>
            </a:pPr>
            <a:r>
              <a:rPr lang="en-US" sz="2000" dirty="0" smtClean="0">
                <a:latin typeface="+mn-lt"/>
              </a:rPr>
              <a:t>Granting plan permissions in bulk.</a:t>
            </a:r>
          </a:p>
          <a:p>
            <a:pPr marL="342900" indent="-342900">
              <a:buFont typeface="+mj-lt"/>
              <a:buAutoNum type="alphaUcPeriod"/>
            </a:pPr>
            <a:endParaRPr lang="en-US" sz="2000" dirty="0">
              <a:latin typeface="+mn-lt"/>
            </a:endParaRPr>
          </a:p>
          <a:p>
            <a:pPr marL="342900" indent="-342900">
              <a:buFont typeface="+mj-lt"/>
              <a:buAutoNum type="alphaUcPeriod"/>
            </a:pPr>
            <a:r>
              <a:rPr lang="en-US" sz="2000" dirty="0" smtClean="0">
                <a:latin typeface="+mn-lt"/>
              </a:rPr>
              <a:t>Allowing anonymous access to Bamboo.</a:t>
            </a:r>
            <a:endParaRPr lang="en-US" sz="2000" dirty="0">
              <a:latin typeface="+mn-lt"/>
            </a:endParaRPr>
          </a:p>
        </p:txBody>
      </p:sp>
      <p:sp>
        <p:nvSpPr>
          <p:cNvPr id="3" name="Title 2"/>
          <p:cNvSpPr>
            <a:spLocks noGrp="1"/>
          </p:cNvSpPr>
          <p:nvPr>
            <p:ph type="title"/>
          </p:nvPr>
        </p:nvSpPr>
        <p:spPr>
          <a:xfrm>
            <a:off x="1481131" y="1165594"/>
            <a:ext cx="7304913" cy="566610"/>
          </a:xfrm>
        </p:spPr>
        <p:txBody>
          <a:bodyPr>
            <a:normAutofit/>
          </a:bodyPr>
          <a:lstStyle/>
          <a:p>
            <a:pPr algn="ctr"/>
            <a:r>
              <a:rPr lang="en-US" sz="2800" dirty="0" smtClean="0">
                <a:latin typeface="Century Schoolbook" panose="02040604050505020304" pitchFamily="18" charset="0"/>
              </a:rPr>
              <a:t>Permissions</a:t>
            </a:r>
            <a:endParaRPr lang="en-US" sz="2800" dirty="0">
              <a:latin typeface="Century Schoolbook" panose="02040604050505020304" pitchFamily="18" charset="0"/>
            </a:endParaRPr>
          </a:p>
        </p:txBody>
      </p:sp>
      <p:sp>
        <p:nvSpPr>
          <p:cNvPr id="4" name="Slide Number Placeholder 3"/>
          <p:cNvSpPr>
            <a:spLocks noGrp="1"/>
          </p:cNvSpPr>
          <p:nvPr>
            <p:ph type="sldNum" sz="quarter" idx="10"/>
          </p:nvPr>
        </p:nvSpPr>
        <p:spPr/>
        <p:txBody>
          <a:bodyPr/>
          <a:lstStyle/>
          <a:p>
            <a:pPr>
              <a:defRPr/>
            </a:pPr>
            <a:fld id="{DDBBD716-6FD9-464C-994E-F3C3DEC001F4}" type="slidenum">
              <a:rPr lang="en-US" smtClean="0"/>
              <a:pPr>
                <a:defRPr/>
              </a:pPr>
              <a:t>14</a:t>
            </a:fld>
            <a:endParaRPr lang="en-US" dirty="0"/>
          </a:p>
        </p:txBody>
      </p:sp>
    </p:spTree>
    <p:extLst>
      <p:ext uri="{BB962C8B-B14F-4D97-AF65-F5344CB8AC3E}">
        <p14:creationId xmlns:p14="http://schemas.microsoft.com/office/powerpoint/2010/main" val="244004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1000"/>
                                        <p:tgtEl>
                                          <p:spTgt spid="2">
                                            <p:txEl>
                                              <p:pRg st="10" end="10"/>
                                            </p:txEl>
                                          </p:spTgt>
                                        </p:tgtEl>
                                      </p:cBhvr>
                                    </p:animEffect>
                                    <p:anim calcmode="lin" valueType="num">
                                      <p:cBhvr>
                                        <p:cTn id="3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lgn="ctr" fontAlgn="auto">
              <a:spcAft>
                <a:spcPts val="0"/>
              </a:spcAft>
              <a:defRPr/>
            </a:pPr>
            <a:r>
              <a:rPr lang="en-US" altLang="en-US" sz="3600" cap="none" dirty="0" smtClean="0">
                <a:latin typeface="Segoe Print" panose="02000600000000000000" pitchFamily="2" charset="0"/>
              </a:rPr>
              <a:t>Thank you!</a:t>
            </a:r>
          </a:p>
        </p:txBody>
      </p:sp>
    </p:spTree>
    <p:extLst>
      <p:ext uri="{BB962C8B-B14F-4D97-AF65-F5344CB8AC3E}">
        <p14:creationId xmlns:p14="http://schemas.microsoft.com/office/powerpoint/2010/main" val="847660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Effect transition="in" filter="fade">
                                      <p:cBhvr>
                                        <p:cTn id="9"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Level 2</a:t>
            </a:r>
            <a:endParaRPr lang="en-US" dirty="0"/>
          </a:p>
        </p:txBody>
      </p:sp>
      <p:sp>
        <p:nvSpPr>
          <p:cNvPr id="4" name="Slide Number Placeholder 3"/>
          <p:cNvSpPr>
            <a:spLocks noGrp="1"/>
          </p:cNvSpPr>
          <p:nvPr>
            <p:ph type="sldNum" sz="quarter" idx="10"/>
          </p:nvPr>
        </p:nvSpPr>
        <p:spPr/>
        <p:txBody>
          <a:bodyPr/>
          <a:lstStyle/>
          <a:p>
            <a:pPr>
              <a:defRPr/>
            </a:pPr>
            <a:fld id="{DDBBD716-6FD9-464C-994E-F3C3DEC001F4}" type="slidenum">
              <a:rPr lang="en-US" smtClean="0"/>
              <a:pPr>
                <a:defRPr/>
              </a:pPr>
              <a:t>16</a:t>
            </a:fld>
            <a:endParaRPr lang="en-US" dirty="0"/>
          </a:p>
        </p:txBody>
      </p:sp>
    </p:spTree>
    <p:extLst>
      <p:ext uri="{BB962C8B-B14F-4D97-AF65-F5344CB8AC3E}">
        <p14:creationId xmlns:p14="http://schemas.microsoft.com/office/powerpoint/2010/main" val="909707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0000"/>
          </a:bodyPr>
          <a:lstStyle/>
          <a:p>
            <a:pPr algn="ctr" fontAlgn="auto">
              <a:spcAft>
                <a:spcPts val="0"/>
              </a:spcAft>
              <a:defRPr/>
            </a:pPr>
            <a:r>
              <a:rPr lang="en-US" altLang="en-US" sz="3600" cap="none" dirty="0" smtClean="0">
                <a:latin typeface="Century Schoolbook" panose="02040604050505020304" pitchFamily="18" charset="0"/>
              </a:rPr>
              <a:t>Agenda</a:t>
            </a:r>
          </a:p>
        </p:txBody>
      </p:sp>
      <p:sp>
        <p:nvSpPr>
          <p:cNvPr id="4" name="Slide Number Placeholder 3"/>
          <p:cNvSpPr>
            <a:spLocks noGrp="1"/>
          </p:cNvSpPr>
          <p:nvPr>
            <p:ph type="sldNum" sz="quarter" idx="10"/>
          </p:nvPr>
        </p:nvSpPr>
        <p:spPr/>
        <p:txBody>
          <a:bodyPr/>
          <a:lstStyle/>
          <a:p>
            <a:pPr>
              <a:defRPr/>
            </a:pPr>
            <a:fld id="{3E85B9B1-C9A2-483C-951F-BA2D6468D718}" type="slidenum">
              <a:rPr lang="en-US" smtClean="0"/>
              <a:pPr>
                <a:defRPr/>
              </a:pPr>
              <a:t>17</a:t>
            </a:fld>
            <a:endParaRPr lang="en-US" dirty="0"/>
          </a:p>
        </p:txBody>
      </p:sp>
      <p:sp>
        <p:nvSpPr>
          <p:cNvPr id="3" name="Text Placeholder 2"/>
          <p:cNvSpPr>
            <a:spLocks noGrp="1"/>
          </p:cNvSpPr>
          <p:nvPr>
            <p:ph type="body" sz="half" idx="4294967295"/>
          </p:nvPr>
        </p:nvSpPr>
        <p:spPr>
          <a:xfrm>
            <a:off x="1418559" y="2448182"/>
            <a:ext cx="7450137" cy="4205287"/>
          </a:xfrm>
        </p:spPr>
        <p:txBody>
          <a:bodyPr rtlCol="0">
            <a:normAutofit/>
          </a:bodyPr>
          <a:lstStyle/>
          <a:p>
            <a:pPr marL="285750" indent="-285750" fontAlgn="auto">
              <a:spcAft>
                <a:spcPts val="0"/>
              </a:spcAft>
              <a:buFont typeface="Arial" panose="020B0604020202020204" pitchFamily="34" charset="0"/>
              <a:buChar char="•"/>
              <a:defRPr/>
            </a:pPr>
            <a:r>
              <a:rPr lang="en-US" sz="2000" dirty="0" smtClean="0">
                <a:latin typeface="+mn-lt"/>
              </a:rPr>
              <a:t>Artifact Promotion</a:t>
            </a:r>
          </a:p>
          <a:p>
            <a:pPr marL="285750" indent="-285750" fontAlgn="auto">
              <a:spcAft>
                <a:spcPts val="0"/>
              </a:spcAft>
              <a:buFont typeface="Arial" panose="020B0604020202020204" pitchFamily="34" charset="0"/>
              <a:buChar char="•"/>
              <a:defRPr/>
            </a:pPr>
            <a:r>
              <a:rPr lang="en-US" sz="2000" dirty="0" smtClean="0">
                <a:latin typeface="+mn-lt"/>
              </a:rPr>
              <a:t>Introduction to Continuous Delivery</a:t>
            </a:r>
          </a:p>
          <a:p>
            <a:pPr marL="285750" indent="-285750" fontAlgn="auto">
              <a:spcAft>
                <a:spcPts val="0"/>
              </a:spcAft>
              <a:buFont typeface="Arial" panose="020B0604020202020204" pitchFamily="34" charset="0"/>
              <a:buChar char="•"/>
              <a:defRPr/>
            </a:pPr>
            <a:r>
              <a:rPr lang="en-US" sz="2000" dirty="0" smtClean="0">
                <a:latin typeface="+mn-lt"/>
              </a:rPr>
              <a:t>Problems in a traditional CI server for Continuous Delivery</a:t>
            </a:r>
          </a:p>
          <a:p>
            <a:pPr marL="285750" indent="-285750" fontAlgn="auto">
              <a:spcAft>
                <a:spcPts val="0"/>
              </a:spcAft>
              <a:buFont typeface="Arial" panose="020B0604020202020204" pitchFamily="34" charset="0"/>
              <a:buChar char="•"/>
              <a:defRPr/>
            </a:pPr>
            <a:r>
              <a:rPr lang="en-US" sz="2000" dirty="0" smtClean="0">
                <a:latin typeface="+mn-lt"/>
              </a:rPr>
              <a:t>Bamboo’s Solution</a:t>
            </a:r>
          </a:p>
          <a:p>
            <a:pPr marL="285750" indent="-285750" fontAlgn="auto">
              <a:spcAft>
                <a:spcPts val="0"/>
              </a:spcAft>
              <a:buFont typeface="Arial" panose="020B0604020202020204" pitchFamily="34" charset="0"/>
              <a:buChar char="•"/>
              <a:defRPr/>
            </a:pPr>
            <a:r>
              <a:rPr lang="en-US" sz="2000" dirty="0" smtClean="0">
                <a:latin typeface="+mn-lt"/>
              </a:rPr>
              <a:t>Artifacts and Deployment releases</a:t>
            </a:r>
          </a:p>
          <a:p>
            <a:pPr marL="285750" indent="-285750" fontAlgn="auto">
              <a:spcAft>
                <a:spcPts val="0"/>
              </a:spcAft>
              <a:buFont typeface="Arial" panose="020B0604020202020204" pitchFamily="34" charset="0"/>
              <a:buChar char="•"/>
              <a:defRPr/>
            </a:pPr>
            <a:r>
              <a:rPr lang="en-US" sz="2000" dirty="0" smtClean="0">
                <a:latin typeface="+mn-lt"/>
              </a:rPr>
              <a:t>Deployment Project Workflow</a:t>
            </a:r>
          </a:p>
          <a:p>
            <a:pPr marL="285750" indent="-285750" fontAlgn="auto">
              <a:spcAft>
                <a:spcPts val="0"/>
              </a:spcAft>
              <a:buFont typeface="Arial" panose="020B0604020202020204" pitchFamily="34" charset="0"/>
              <a:buChar char="•"/>
              <a:defRPr/>
            </a:pPr>
            <a:r>
              <a:rPr lang="en-US" sz="2000" dirty="0" smtClean="0">
                <a:latin typeface="+mn-lt"/>
              </a:rPr>
              <a:t>Creating and Configuring a Deployment Project</a:t>
            </a:r>
          </a:p>
          <a:p>
            <a:pPr marL="285750" indent="-285750" fontAlgn="auto">
              <a:spcAft>
                <a:spcPts val="0"/>
              </a:spcAft>
              <a:buFont typeface="Arial" panose="020B0604020202020204" pitchFamily="34" charset="0"/>
              <a:buChar char="•"/>
              <a:defRPr/>
            </a:pPr>
            <a:r>
              <a:rPr lang="en-US" sz="2000" dirty="0" smtClean="0">
                <a:latin typeface="+mn-lt"/>
              </a:rPr>
              <a:t>Branch Deployments and their Strategies</a:t>
            </a:r>
          </a:p>
          <a:p>
            <a:pPr marL="285750" indent="-285750" fontAlgn="auto">
              <a:spcAft>
                <a:spcPts val="0"/>
              </a:spcAft>
              <a:buFont typeface="Arial" panose="020B0604020202020204" pitchFamily="34" charset="0"/>
              <a:buChar char="•"/>
              <a:defRPr/>
            </a:pPr>
            <a:r>
              <a:rPr lang="en-US" sz="2000" b="0" dirty="0" smtClean="0">
                <a:latin typeface="+mn-lt"/>
              </a:rPr>
              <a:t>Elastic Bamboo</a:t>
            </a:r>
          </a:p>
          <a:p>
            <a:pPr marL="285750" indent="-285750" fontAlgn="auto">
              <a:spcAft>
                <a:spcPts val="0"/>
              </a:spcAft>
              <a:defRPr/>
            </a:pPr>
            <a:r>
              <a:rPr lang="en-US" sz="2000" dirty="0" smtClean="0">
                <a:latin typeface="+mn-lt"/>
              </a:rPr>
              <a:t>Elastic Bamboo[</a:t>
            </a:r>
            <a:r>
              <a:rPr lang="en-US" sz="2000" dirty="0"/>
              <a:t>Walkthrough</a:t>
            </a:r>
            <a:r>
              <a:rPr lang="en-US" sz="2000" dirty="0" smtClean="0">
                <a:latin typeface="+mn-lt"/>
              </a:rPr>
              <a:t>]</a:t>
            </a:r>
          </a:p>
          <a:p>
            <a:pPr marL="285750" indent="-285750" fontAlgn="auto">
              <a:spcAft>
                <a:spcPts val="0"/>
              </a:spcAft>
              <a:buFont typeface="Arial" panose="020B0604020202020204" pitchFamily="34" charset="0"/>
              <a:buChar char="•"/>
              <a:defRPr/>
            </a:pPr>
            <a:r>
              <a:rPr lang="en-US" sz="2000" b="0" dirty="0" smtClean="0">
                <a:latin typeface="+mn-lt"/>
              </a:rPr>
              <a:t>Bamboo Best practices</a:t>
            </a:r>
          </a:p>
          <a:p>
            <a:pPr marL="0" indent="0" fontAlgn="auto">
              <a:spcAft>
                <a:spcPts val="0"/>
              </a:spcAft>
              <a:buNone/>
              <a:defRPr/>
            </a:pPr>
            <a:endParaRPr lang="en-US" sz="2000" b="0" dirty="0" smtClean="0">
              <a:latin typeface="+mn-lt"/>
            </a:endParaRPr>
          </a:p>
        </p:txBody>
      </p:sp>
    </p:spTree>
    <p:extLst>
      <p:ext uri="{BB962C8B-B14F-4D97-AF65-F5344CB8AC3E}">
        <p14:creationId xmlns:p14="http://schemas.microsoft.com/office/powerpoint/2010/main" val="246445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865239" y="2848019"/>
            <a:ext cx="7344697" cy="3612070"/>
          </a:xfrm>
        </p:spPr>
        <p:txBody>
          <a:bodyPr>
            <a:normAutofit/>
          </a:bodyPr>
          <a:lstStyle/>
          <a:p>
            <a:pPr marL="285750" indent="-285750">
              <a:buFont typeface="Wingdings" panose="05000000000000000000" pitchFamily="2" charset="2"/>
              <a:buChar char="q"/>
            </a:pPr>
            <a:r>
              <a:rPr lang="en-US" sz="2000" dirty="0" smtClean="0">
                <a:latin typeface="+mn-lt"/>
              </a:rPr>
              <a:t>Created for a job.</a:t>
            </a:r>
          </a:p>
          <a:p>
            <a:pPr marL="285750" indent="-285750">
              <a:buFont typeface="Wingdings" panose="05000000000000000000" pitchFamily="2" charset="2"/>
              <a:buChar char="q"/>
            </a:pPr>
            <a:endParaRPr lang="en-US" sz="2000" dirty="0" smtClean="0">
              <a:latin typeface="+mn-lt"/>
            </a:endParaRPr>
          </a:p>
          <a:p>
            <a:pPr marL="285750" indent="-285750">
              <a:buFont typeface="Wingdings" panose="05000000000000000000" pitchFamily="2" charset="2"/>
              <a:buChar char="q"/>
            </a:pPr>
            <a:r>
              <a:rPr lang="en-US" sz="2000" dirty="0" smtClean="0">
                <a:latin typeface="+mn-lt"/>
              </a:rPr>
              <a:t>Shared between jobs.</a:t>
            </a:r>
          </a:p>
          <a:p>
            <a:pPr marL="285750" indent="-285750">
              <a:buFont typeface="Wingdings" panose="05000000000000000000" pitchFamily="2" charset="2"/>
              <a:buChar char="q"/>
            </a:pPr>
            <a:endParaRPr lang="en-US" sz="2000" dirty="0" smtClean="0">
              <a:latin typeface="+mn-lt"/>
            </a:endParaRPr>
          </a:p>
          <a:p>
            <a:pPr marL="285750" indent="-285750">
              <a:buFont typeface="Wingdings" panose="05000000000000000000" pitchFamily="2" charset="2"/>
              <a:buChar char="q"/>
            </a:pPr>
            <a:r>
              <a:rPr lang="en-US" sz="2000" dirty="0" smtClean="0">
                <a:latin typeface="+mn-lt"/>
              </a:rPr>
              <a:t>Shared between plans.</a:t>
            </a:r>
          </a:p>
          <a:p>
            <a:pPr marL="285750" indent="-285750">
              <a:buFont typeface="Wingdings" panose="05000000000000000000" pitchFamily="2" charset="2"/>
              <a:buChar char="q"/>
            </a:pPr>
            <a:endParaRPr lang="en-US" sz="2000" dirty="0" smtClean="0">
              <a:latin typeface="+mn-lt"/>
            </a:endParaRPr>
          </a:p>
          <a:p>
            <a:pPr marL="285750" indent="-285750">
              <a:buFont typeface="Wingdings" panose="05000000000000000000" pitchFamily="2" charset="2"/>
              <a:buChar char="q"/>
            </a:pPr>
            <a:r>
              <a:rPr lang="en-US" sz="2000" dirty="0" smtClean="0">
                <a:latin typeface="+mn-lt"/>
              </a:rPr>
              <a:t>Promoted to a deployment environment.</a:t>
            </a:r>
            <a:endParaRPr lang="en-US" sz="2000" dirty="0">
              <a:latin typeface="+mn-lt"/>
            </a:endParaRPr>
          </a:p>
        </p:txBody>
      </p:sp>
      <p:sp>
        <p:nvSpPr>
          <p:cNvPr id="3" name="Title 2"/>
          <p:cNvSpPr>
            <a:spLocks noGrp="1"/>
          </p:cNvSpPr>
          <p:nvPr>
            <p:ph type="title"/>
          </p:nvPr>
        </p:nvSpPr>
        <p:spPr/>
        <p:txBody>
          <a:bodyPr>
            <a:normAutofit/>
          </a:bodyPr>
          <a:lstStyle/>
          <a:p>
            <a:pPr marL="285750" indent="-285750" algn="ctr" fontAlgn="auto">
              <a:spcAft>
                <a:spcPts val="0"/>
              </a:spcAft>
              <a:defRPr/>
            </a:pPr>
            <a:r>
              <a:rPr lang="en-US" sz="2800" dirty="0" smtClean="0">
                <a:latin typeface="Century Schoolbook" panose="02040604050505020304" pitchFamily="18" charset="0"/>
              </a:rPr>
              <a:t>Artifact Promotion</a:t>
            </a:r>
            <a:endParaRPr lang="en-US" sz="2800" dirty="0">
              <a:latin typeface="Century Schoolbook" panose="02040604050505020304" pitchFamily="18" charset="0"/>
            </a:endParaRPr>
          </a:p>
        </p:txBody>
      </p:sp>
      <p:sp>
        <p:nvSpPr>
          <p:cNvPr id="4" name="Slide Number Placeholder 3"/>
          <p:cNvSpPr>
            <a:spLocks noGrp="1"/>
          </p:cNvSpPr>
          <p:nvPr>
            <p:ph type="sldNum" sz="quarter" idx="10"/>
          </p:nvPr>
        </p:nvSpPr>
        <p:spPr/>
        <p:txBody>
          <a:bodyPr/>
          <a:lstStyle/>
          <a:p>
            <a:pPr>
              <a:defRPr/>
            </a:pPr>
            <a:fld id="{DDBBD716-6FD9-464C-994E-F3C3DEC001F4}" type="slidenum">
              <a:rPr lang="en-US" smtClean="0"/>
              <a:pPr>
                <a:defRPr/>
              </a:pPr>
              <a:t>18</a:t>
            </a:fld>
            <a:endParaRPr lang="en-US" dirty="0"/>
          </a:p>
        </p:txBody>
      </p:sp>
    </p:spTree>
    <p:extLst>
      <p:ext uri="{BB962C8B-B14F-4D97-AF65-F5344CB8AC3E}">
        <p14:creationId xmlns:p14="http://schemas.microsoft.com/office/powerpoint/2010/main" val="69193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1000"/>
                                        <p:tgtEl>
                                          <p:spTgt spid="2">
                                            <p:txEl>
                                              <p:pRg st="6" end="6"/>
                                            </p:txEl>
                                          </p:spTgt>
                                        </p:tgtEl>
                                      </p:cBhvr>
                                    </p:animEffect>
                                    <p:anim calcmode="lin" valueType="num">
                                      <p:cBhvr>
                                        <p:cTn id="2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7332617" y="2699657"/>
            <a:ext cx="1615440" cy="2891245"/>
            <a:chOff x="7332617" y="2699657"/>
            <a:chExt cx="1615440" cy="2891245"/>
          </a:xfrm>
        </p:grpSpPr>
        <p:sp>
          <p:nvSpPr>
            <p:cNvPr id="15" name="Rectangle 14"/>
            <p:cNvSpPr/>
            <p:nvPr/>
          </p:nvSpPr>
          <p:spPr>
            <a:xfrm>
              <a:off x="7343191" y="2699657"/>
              <a:ext cx="1604866" cy="2891245"/>
            </a:xfrm>
            <a:prstGeom prst="rect">
              <a:avLst/>
            </a:prstGeom>
            <a:gradFill flip="none" rotWithShape="1">
              <a:gsLst>
                <a:gs pos="43000">
                  <a:srgbClr val="B9E8FF">
                    <a:alpha val="68000"/>
                  </a:srgbClr>
                </a:gs>
                <a:gs pos="0">
                  <a:srgbClr val="B9E8FF">
                    <a:alpha val="0"/>
                  </a:srgbClr>
                </a:gs>
                <a:gs pos="100000">
                  <a:srgbClr val="B9E8FF"/>
                </a:gs>
              </a:gsLst>
              <a:lin ang="5400000" scaled="1"/>
              <a:tileRect/>
            </a:gradFill>
            <a:ln w="31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332617" y="2704839"/>
              <a:ext cx="1611086" cy="307777"/>
            </a:xfrm>
            <a:prstGeom prst="rect">
              <a:avLst/>
            </a:prstGeom>
          </p:spPr>
          <p:txBody>
            <a:bodyPr wrap="square" rtlCol="0">
              <a:spAutoFit/>
            </a:bodyPr>
            <a:lstStyle/>
            <a:p>
              <a:pPr algn="ctr"/>
              <a:r>
                <a:rPr lang="en-US" sz="1400" b="1" dirty="0">
                  <a:latin typeface="+mn-lt"/>
                </a:rPr>
                <a:t>PROD ENV</a:t>
              </a:r>
            </a:p>
          </p:txBody>
        </p:sp>
      </p:grpSp>
      <p:grpSp>
        <p:nvGrpSpPr>
          <p:cNvPr id="7" name="Group 6"/>
          <p:cNvGrpSpPr/>
          <p:nvPr/>
        </p:nvGrpSpPr>
        <p:grpSpPr>
          <a:xfrm>
            <a:off x="5589036" y="2699657"/>
            <a:ext cx="1660849" cy="2891245"/>
            <a:chOff x="5589036" y="2699657"/>
            <a:chExt cx="1660849" cy="2891245"/>
          </a:xfrm>
        </p:grpSpPr>
        <p:sp>
          <p:nvSpPr>
            <p:cNvPr id="14" name="Rectangle 13"/>
            <p:cNvSpPr/>
            <p:nvPr/>
          </p:nvSpPr>
          <p:spPr>
            <a:xfrm>
              <a:off x="5589036" y="2699657"/>
              <a:ext cx="1660849" cy="2891245"/>
            </a:xfrm>
            <a:prstGeom prst="rect">
              <a:avLst/>
            </a:prstGeom>
            <a:gradFill flip="none" rotWithShape="1">
              <a:gsLst>
                <a:gs pos="43000">
                  <a:srgbClr val="B9E8FF">
                    <a:alpha val="68000"/>
                  </a:srgbClr>
                </a:gs>
                <a:gs pos="0">
                  <a:srgbClr val="B9E8FF">
                    <a:alpha val="0"/>
                  </a:srgbClr>
                </a:gs>
                <a:gs pos="100000">
                  <a:srgbClr val="B9E8FF"/>
                </a:gs>
              </a:gsLst>
              <a:lin ang="5400000" scaled="1"/>
              <a:tileRect/>
            </a:gradFill>
            <a:ln w="31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90902" y="2705606"/>
              <a:ext cx="1628503" cy="307777"/>
            </a:xfrm>
            <a:prstGeom prst="rect">
              <a:avLst/>
            </a:prstGeom>
          </p:spPr>
          <p:txBody>
            <a:bodyPr wrap="square" rtlCol="0">
              <a:spAutoFit/>
            </a:bodyPr>
            <a:lstStyle/>
            <a:p>
              <a:pPr algn="ctr"/>
              <a:r>
                <a:rPr lang="en-US" sz="1400" b="1" dirty="0">
                  <a:latin typeface="+mn-lt"/>
                </a:rPr>
                <a:t>STAGING ENV</a:t>
              </a:r>
            </a:p>
          </p:txBody>
        </p:sp>
      </p:grpSp>
      <p:grpSp>
        <p:nvGrpSpPr>
          <p:cNvPr id="6" name="Group 5"/>
          <p:cNvGrpSpPr/>
          <p:nvPr/>
        </p:nvGrpSpPr>
        <p:grpSpPr>
          <a:xfrm>
            <a:off x="3893977" y="2684601"/>
            <a:ext cx="1573762" cy="2906302"/>
            <a:chOff x="3893977" y="2684601"/>
            <a:chExt cx="1573762" cy="2906302"/>
          </a:xfrm>
        </p:grpSpPr>
        <p:sp>
          <p:nvSpPr>
            <p:cNvPr id="13" name="Rectangle 12"/>
            <p:cNvSpPr/>
            <p:nvPr/>
          </p:nvSpPr>
          <p:spPr>
            <a:xfrm>
              <a:off x="3893977" y="2699657"/>
              <a:ext cx="1573762" cy="2891246"/>
            </a:xfrm>
            <a:prstGeom prst="rect">
              <a:avLst/>
            </a:prstGeom>
            <a:gradFill flip="none" rotWithShape="1">
              <a:gsLst>
                <a:gs pos="43000">
                  <a:srgbClr val="B9E8FF">
                    <a:alpha val="68000"/>
                  </a:srgbClr>
                </a:gs>
                <a:gs pos="0">
                  <a:srgbClr val="B9E8FF">
                    <a:alpha val="0"/>
                  </a:srgbClr>
                </a:gs>
                <a:gs pos="100000">
                  <a:srgbClr val="B9E8FF"/>
                </a:gs>
              </a:gsLst>
              <a:lin ang="5400000" scaled="1"/>
              <a:tileRect/>
            </a:gradFill>
            <a:ln w="31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10149" y="2684601"/>
              <a:ext cx="1541417" cy="307777"/>
            </a:xfrm>
            <a:prstGeom prst="rect">
              <a:avLst/>
            </a:prstGeom>
          </p:spPr>
          <p:txBody>
            <a:bodyPr wrap="square" rtlCol="0">
              <a:spAutoFit/>
            </a:bodyPr>
            <a:lstStyle/>
            <a:p>
              <a:pPr algn="ctr"/>
              <a:r>
                <a:rPr lang="en-US" sz="1400" b="1" dirty="0">
                  <a:latin typeface="+mn-lt"/>
                </a:rPr>
                <a:t>QA ENV</a:t>
              </a:r>
            </a:p>
          </p:txBody>
        </p:sp>
      </p:grpSp>
      <p:grpSp>
        <p:nvGrpSpPr>
          <p:cNvPr id="2" name="Group 1"/>
          <p:cNvGrpSpPr/>
          <p:nvPr/>
        </p:nvGrpSpPr>
        <p:grpSpPr>
          <a:xfrm>
            <a:off x="287383" y="2677038"/>
            <a:ext cx="3454193" cy="2913865"/>
            <a:chOff x="287383" y="2677038"/>
            <a:chExt cx="3454193" cy="2913865"/>
          </a:xfrm>
        </p:grpSpPr>
        <p:sp>
          <p:nvSpPr>
            <p:cNvPr id="8" name="Rectangle 7"/>
            <p:cNvSpPr/>
            <p:nvPr/>
          </p:nvSpPr>
          <p:spPr>
            <a:xfrm>
              <a:off x="289249" y="2699657"/>
              <a:ext cx="3452327" cy="2891246"/>
            </a:xfrm>
            <a:prstGeom prst="rect">
              <a:avLst/>
            </a:prstGeom>
            <a:gradFill flip="none" rotWithShape="1">
              <a:gsLst>
                <a:gs pos="43000">
                  <a:srgbClr val="B9E8FF">
                    <a:alpha val="68000"/>
                  </a:srgbClr>
                </a:gs>
                <a:gs pos="0">
                  <a:srgbClr val="B9E8FF">
                    <a:alpha val="0"/>
                  </a:srgbClr>
                </a:gs>
                <a:gs pos="100000">
                  <a:srgbClr val="B9E8FF"/>
                </a:gs>
              </a:gsLst>
              <a:lin ang="5400000" scaled="1"/>
              <a:tileRect/>
            </a:gradFill>
            <a:ln w="31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7383" y="2677038"/>
              <a:ext cx="3431177" cy="307777"/>
            </a:xfrm>
            <a:prstGeom prst="rect">
              <a:avLst/>
            </a:prstGeom>
            <a:noFill/>
          </p:spPr>
          <p:txBody>
            <a:bodyPr wrap="square" rtlCol="0">
              <a:spAutoFit/>
            </a:bodyPr>
            <a:lstStyle/>
            <a:p>
              <a:pPr algn="ctr"/>
              <a:r>
                <a:rPr lang="en-US" sz="1400" b="1" dirty="0" smtClean="0">
                  <a:latin typeface="+mn-lt"/>
                </a:rPr>
                <a:t>DEV ENV</a:t>
              </a:r>
              <a:endParaRPr lang="en-US" sz="1400" b="1" dirty="0">
                <a:latin typeface="+mn-lt"/>
              </a:endParaRPr>
            </a:p>
          </p:txBody>
        </p:sp>
      </p:grpSp>
      <p:sp>
        <p:nvSpPr>
          <p:cNvPr id="5" name="Right Arrow 4"/>
          <p:cNvSpPr/>
          <p:nvPr/>
        </p:nvSpPr>
        <p:spPr>
          <a:xfrm>
            <a:off x="1201738" y="5710801"/>
            <a:ext cx="6634162" cy="524535"/>
          </a:xfrm>
          <a:prstGeom prst="rightArrow">
            <a:avLst/>
          </a:prstGeom>
          <a:gradFill flip="none" rotWithShape="1">
            <a:gsLst>
              <a:gs pos="0">
                <a:srgbClr val="6CBAD2"/>
              </a:gs>
              <a:gs pos="100000">
                <a:schemeClr val="accent4">
                  <a:lumMod val="75000"/>
                  <a:alpha val="19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Continuous </a:t>
            </a:r>
            <a:r>
              <a:rPr lang="en-US" dirty="0" smtClean="0">
                <a:solidFill>
                  <a:schemeClr val="tx1"/>
                </a:solidFill>
              </a:rPr>
              <a:t>Delivery</a:t>
            </a:r>
            <a:endParaRPr lang="en-IN" dirty="0">
              <a:solidFill>
                <a:schemeClr val="tx1"/>
              </a:solidFill>
            </a:endParaRPr>
          </a:p>
        </p:txBody>
      </p:sp>
      <p:sp>
        <p:nvSpPr>
          <p:cNvPr id="11" name="Slide Number Placeholder 3"/>
          <p:cNvSpPr txBox="1">
            <a:spLocks/>
          </p:cNvSpPr>
          <p:nvPr/>
        </p:nvSpPr>
        <p:spPr>
          <a:xfrm>
            <a:off x="8908093" y="6652727"/>
            <a:ext cx="335902" cy="251927"/>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2770105C-75BA-4D3C-9737-FF2454E923E6}" type="slidenum">
              <a:rPr lang="en-US" smtClean="0">
                <a:solidFill>
                  <a:prstClr val="black">
                    <a:lumMod val="85000"/>
                    <a:lumOff val="15000"/>
                  </a:prstClr>
                </a:solidFill>
              </a:rPr>
              <a:pPr>
                <a:defRPr/>
              </a:pPr>
              <a:t>19</a:t>
            </a:fld>
            <a:endParaRPr lang="en-US" dirty="0">
              <a:solidFill>
                <a:prstClr val="black">
                  <a:lumMod val="85000"/>
                  <a:lumOff val="15000"/>
                </a:prstClr>
              </a:solidFill>
            </a:endParaRPr>
          </a:p>
        </p:txBody>
      </p:sp>
      <p:sp>
        <p:nvSpPr>
          <p:cNvPr id="19" name="TextBox 18"/>
          <p:cNvSpPr txBox="1"/>
          <p:nvPr/>
        </p:nvSpPr>
        <p:spPr>
          <a:xfrm>
            <a:off x="119614" y="1528495"/>
            <a:ext cx="9029702" cy="861774"/>
          </a:xfrm>
          <a:prstGeom prst="rect">
            <a:avLst/>
          </a:prstGeom>
          <a:noFill/>
        </p:spPr>
        <p:txBody>
          <a:bodyPr wrap="square" lIns="274320" rtlCol="0">
            <a:spAutoFit/>
          </a:bodyPr>
          <a:lstStyle/>
          <a:p>
            <a:pPr algn="just"/>
            <a:r>
              <a:rPr lang="en-US" sz="1600" dirty="0" smtClean="0">
                <a:latin typeface="+mn-lt"/>
              </a:rPr>
              <a:t>It is </a:t>
            </a:r>
            <a:r>
              <a:rPr lang="en-US" sz="1600" dirty="0">
                <a:latin typeface="+mn-lt"/>
              </a:rPr>
              <a:t>the process of building software that can be released to production at any </a:t>
            </a:r>
            <a:r>
              <a:rPr lang="en-US" sz="1600" dirty="0" smtClean="0">
                <a:latin typeface="+mn-lt"/>
              </a:rPr>
              <a:t>time. It </a:t>
            </a:r>
            <a:r>
              <a:rPr lang="en-US" sz="1600" dirty="0">
                <a:latin typeface="+mn-lt"/>
              </a:rPr>
              <a:t>helps to reduce the cost, time, and risk of delivering incremental changes to </a:t>
            </a:r>
            <a:r>
              <a:rPr lang="en-US" sz="1600" dirty="0" smtClean="0">
                <a:latin typeface="+mn-lt"/>
              </a:rPr>
              <a:t>users, following </a:t>
            </a:r>
            <a:r>
              <a:rPr lang="en-US" sz="1600" dirty="0">
                <a:latin typeface="+mn-lt"/>
              </a:rPr>
              <a:t>set of practices.</a:t>
            </a:r>
          </a:p>
          <a:p>
            <a:endParaRPr lang="en-US" dirty="0">
              <a:latin typeface="+mn-lt"/>
            </a:endParaRPr>
          </a:p>
        </p:txBody>
      </p:sp>
      <p:sp>
        <p:nvSpPr>
          <p:cNvPr id="4" name="Title 3"/>
          <p:cNvSpPr>
            <a:spLocks noGrp="1"/>
          </p:cNvSpPr>
          <p:nvPr>
            <p:ph type="title"/>
          </p:nvPr>
        </p:nvSpPr>
        <p:spPr/>
        <p:txBody>
          <a:bodyPr/>
          <a:lstStyle/>
          <a:p>
            <a:r>
              <a:rPr lang="en-US" sz="2800" dirty="0" smtClean="0">
                <a:latin typeface="+mj-lt"/>
              </a:rPr>
              <a:t>Continuous </a:t>
            </a:r>
            <a:r>
              <a:rPr lang="en-US" sz="2800" dirty="0">
                <a:latin typeface="+mj-lt"/>
              </a:rPr>
              <a:t>Delivery</a:t>
            </a:r>
          </a:p>
        </p:txBody>
      </p:sp>
      <p:sp>
        <p:nvSpPr>
          <p:cNvPr id="21" name="Shape 20"/>
          <p:cNvSpPr/>
          <p:nvPr/>
        </p:nvSpPr>
        <p:spPr>
          <a:xfrm>
            <a:off x="1580141" y="4031581"/>
            <a:ext cx="1551408" cy="1551408"/>
          </a:xfrm>
          <a:prstGeom prst="leftCircularArrow">
            <a:avLst>
              <a:gd name="adj1" fmla="val 3800"/>
              <a:gd name="adj2" fmla="val 474929"/>
              <a:gd name="adj3" fmla="val 2212545"/>
              <a:gd name="adj4" fmla="val 8986595"/>
              <a:gd name="adj5" fmla="val 4434"/>
            </a:avLst>
          </a:pr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grpSp>
        <p:nvGrpSpPr>
          <p:cNvPr id="56" name="Group 55"/>
          <p:cNvGrpSpPr/>
          <p:nvPr/>
        </p:nvGrpSpPr>
        <p:grpSpPr>
          <a:xfrm>
            <a:off x="463950" y="3741999"/>
            <a:ext cx="1461291" cy="1317177"/>
            <a:chOff x="463950" y="3741999"/>
            <a:chExt cx="1461291" cy="1317177"/>
          </a:xfrm>
        </p:grpSpPr>
        <p:grpSp>
          <p:nvGrpSpPr>
            <p:cNvPr id="20" name="Group 19"/>
            <p:cNvGrpSpPr/>
            <p:nvPr/>
          </p:nvGrpSpPr>
          <p:grpSpPr>
            <a:xfrm>
              <a:off x="463950" y="3741999"/>
              <a:ext cx="1315162" cy="1084734"/>
              <a:chOff x="636" y="1119563"/>
              <a:chExt cx="1315162" cy="1084734"/>
            </a:xfrm>
          </p:grpSpPr>
          <p:sp>
            <p:nvSpPr>
              <p:cNvPr id="53" name="Rounded Rectangle 52"/>
              <p:cNvSpPr/>
              <p:nvPr/>
            </p:nvSpPr>
            <p:spPr>
              <a:xfrm>
                <a:off x="636" y="1119563"/>
                <a:ext cx="1315162" cy="1084734"/>
              </a:xfrm>
              <a:prstGeom prst="roundRect">
                <a:avLst>
                  <a:gd name="adj" fmla="val 10000"/>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25599" y="1144526"/>
                <a:ext cx="1265236" cy="802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Code </a:t>
                </a:r>
                <a:r>
                  <a:rPr lang="en-US" sz="1300" dirty="0"/>
                  <a:t>chec</a:t>
                </a:r>
                <a:r>
                  <a:rPr lang="en-US" sz="1300" kern="1200" dirty="0" smtClean="0"/>
                  <a:t>k-ins</a:t>
                </a:r>
                <a:endParaRPr lang="en-IN" sz="1300" kern="1200" dirty="0"/>
              </a:p>
            </p:txBody>
          </p:sp>
        </p:grpSp>
        <p:grpSp>
          <p:nvGrpSpPr>
            <p:cNvPr id="22" name="Group 21"/>
            <p:cNvGrpSpPr/>
            <p:nvPr/>
          </p:nvGrpSpPr>
          <p:grpSpPr>
            <a:xfrm>
              <a:off x="756208" y="4594290"/>
              <a:ext cx="1169033" cy="464886"/>
              <a:chOff x="292894" y="1971854"/>
              <a:chExt cx="1169033" cy="464886"/>
            </a:xfrm>
          </p:grpSpPr>
          <p:sp>
            <p:nvSpPr>
              <p:cNvPr id="51" name="Rounded Rectangle 50"/>
              <p:cNvSpPr/>
              <p:nvPr/>
            </p:nvSpPr>
            <p:spPr>
              <a:xfrm>
                <a:off x="292894" y="1971854"/>
                <a:ext cx="1169033" cy="464886"/>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2" name="Rounded Rectangle 7"/>
              <p:cNvSpPr/>
              <p:nvPr/>
            </p:nvSpPr>
            <p:spPr>
              <a:xfrm>
                <a:off x="306510" y="1985470"/>
                <a:ext cx="1141801" cy="437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SCM </a:t>
                </a:r>
                <a:endParaRPr lang="en-IN" sz="1800" kern="1200" dirty="0"/>
              </a:p>
            </p:txBody>
          </p:sp>
        </p:grpSp>
      </p:grpSp>
      <p:grpSp>
        <p:nvGrpSpPr>
          <p:cNvPr id="61" name="Group 60"/>
          <p:cNvGrpSpPr/>
          <p:nvPr/>
        </p:nvGrpSpPr>
        <p:grpSpPr>
          <a:xfrm>
            <a:off x="2915095" y="2814251"/>
            <a:ext cx="1719370" cy="1719370"/>
            <a:chOff x="2915095" y="2814251"/>
            <a:chExt cx="1719370" cy="1719370"/>
          </a:xfrm>
        </p:grpSpPr>
        <p:sp>
          <p:nvSpPr>
            <p:cNvPr id="3" name="TextBox 2"/>
            <p:cNvSpPr txBox="1"/>
            <p:nvPr/>
          </p:nvSpPr>
          <p:spPr>
            <a:xfrm>
              <a:off x="3520443" y="3207668"/>
              <a:ext cx="951723" cy="276999"/>
            </a:xfrm>
            <a:prstGeom prst="rect">
              <a:avLst/>
            </a:prstGeom>
            <a:noFill/>
          </p:spPr>
          <p:txBody>
            <a:bodyPr wrap="square" rtlCol="0">
              <a:spAutoFit/>
            </a:bodyPr>
            <a:lstStyle/>
            <a:p>
              <a:r>
                <a:rPr lang="en-US" sz="1200" dirty="0">
                  <a:latin typeface="+mn-lt"/>
                </a:rPr>
                <a:t>D</a:t>
              </a:r>
              <a:r>
                <a:rPr lang="en-US" sz="1200" dirty="0" smtClean="0">
                  <a:latin typeface="+mn-lt"/>
                </a:rPr>
                <a:t>eploy</a:t>
              </a:r>
              <a:endParaRPr lang="en-US" sz="1200" dirty="0">
                <a:latin typeface="+mn-lt"/>
              </a:endParaRPr>
            </a:p>
          </p:txBody>
        </p:sp>
        <p:sp>
          <p:nvSpPr>
            <p:cNvPr id="24" name="Circular Arrow 23"/>
            <p:cNvSpPr/>
            <p:nvPr/>
          </p:nvSpPr>
          <p:spPr>
            <a:xfrm>
              <a:off x="2915095" y="2814251"/>
              <a:ext cx="1719370" cy="1719370"/>
            </a:xfrm>
            <a:prstGeom prst="circularArrow">
              <a:avLst>
                <a:gd name="adj1" fmla="val 3429"/>
                <a:gd name="adj2" fmla="val 424743"/>
                <a:gd name="adj3" fmla="val 19399746"/>
                <a:gd name="adj4" fmla="val 12575511"/>
                <a:gd name="adj5" fmla="val 4001"/>
              </a:avLst>
            </a:prstGeom>
          </p:spPr>
          <p:style>
            <a:lnRef idx="0">
              <a:schemeClr val="lt1">
                <a:hueOff val="0"/>
                <a:satOff val="0"/>
                <a:lumOff val="0"/>
                <a:alphaOff val="0"/>
              </a:schemeClr>
            </a:lnRef>
            <a:fillRef idx="1">
              <a:schemeClr val="accent4">
                <a:hueOff val="-1488257"/>
                <a:satOff val="8966"/>
                <a:lumOff val="719"/>
                <a:alphaOff val="0"/>
              </a:schemeClr>
            </a:fillRef>
            <a:effectRef idx="0">
              <a:schemeClr val="accent4">
                <a:hueOff val="-1488257"/>
                <a:satOff val="8966"/>
                <a:lumOff val="719"/>
                <a:alphaOff val="0"/>
              </a:schemeClr>
            </a:effectRef>
            <a:fontRef idx="minor">
              <a:schemeClr val="lt1"/>
            </a:fontRef>
          </p:style>
        </p:sp>
      </p:grpSp>
      <p:grpSp>
        <p:nvGrpSpPr>
          <p:cNvPr id="57" name="Group 56"/>
          <p:cNvGrpSpPr/>
          <p:nvPr/>
        </p:nvGrpSpPr>
        <p:grpSpPr>
          <a:xfrm>
            <a:off x="2205992" y="3509556"/>
            <a:ext cx="1461291" cy="1303531"/>
            <a:chOff x="2205992" y="3509556"/>
            <a:chExt cx="1461291" cy="1303531"/>
          </a:xfrm>
        </p:grpSpPr>
        <p:grpSp>
          <p:nvGrpSpPr>
            <p:cNvPr id="23" name="Group 22"/>
            <p:cNvGrpSpPr/>
            <p:nvPr/>
          </p:nvGrpSpPr>
          <p:grpSpPr>
            <a:xfrm>
              <a:off x="2205992" y="3728353"/>
              <a:ext cx="1315162" cy="1084734"/>
              <a:chOff x="1742678" y="1105917"/>
              <a:chExt cx="1315162" cy="1084734"/>
            </a:xfrm>
          </p:grpSpPr>
          <p:sp>
            <p:nvSpPr>
              <p:cNvPr id="49" name="Rounded Rectangle 48"/>
              <p:cNvSpPr/>
              <p:nvPr/>
            </p:nvSpPr>
            <p:spPr>
              <a:xfrm>
                <a:off x="1742678" y="1105917"/>
                <a:ext cx="1315162" cy="1084734"/>
              </a:xfrm>
              <a:prstGeom prst="roundRect">
                <a:avLst>
                  <a:gd name="adj" fmla="val 10000"/>
                </a:avLst>
              </a:prstGeom>
            </p:spPr>
            <p:style>
              <a:lnRef idx="2">
                <a:schemeClr val="accent4">
                  <a:hueOff val="-1116192"/>
                  <a:satOff val="6725"/>
                  <a:lumOff val="53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0" name="Rounded Rectangle 9"/>
              <p:cNvSpPr/>
              <p:nvPr/>
            </p:nvSpPr>
            <p:spPr>
              <a:xfrm>
                <a:off x="1767641" y="1363323"/>
                <a:ext cx="1265236" cy="802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solidFill>
                      <a:schemeClr val="tx1"/>
                    </a:solidFill>
                  </a:rPr>
                  <a:t>Code </a:t>
                </a:r>
                <a:r>
                  <a:rPr lang="en-US" sz="1300" dirty="0">
                    <a:solidFill>
                      <a:schemeClr val="tx1"/>
                    </a:solidFill>
                  </a:rPr>
                  <a:t>ana</a:t>
                </a:r>
                <a:r>
                  <a:rPr lang="en-US" sz="1300" kern="1200" dirty="0" smtClean="0">
                    <a:solidFill>
                      <a:schemeClr val="tx1"/>
                    </a:solidFill>
                  </a:rPr>
                  <a:t>lysis</a:t>
                </a:r>
                <a:endParaRPr lang="en-IN" sz="13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smtClean="0">
                    <a:solidFill>
                      <a:schemeClr val="tx1"/>
                    </a:solidFill>
                  </a:rPr>
                  <a:t>Unit test</a:t>
                </a:r>
                <a:endParaRPr lang="en-IN" sz="1300" kern="1200" dirty="0">
                  <a:solidFill>
                    <a:schemeClr val="tx1"/>
                  </a:solidFill>
                </a:endParaRPr>
              </a:p>
              <a:p>
                <a:pPr marL="114300" lvl="1" indent="-114300" algn="l" defTabSz="577850">
                  <a:lnSpc>
                    <a:spcPct val="90000"/>
                  </a:lnSpc>
                  <a:spcBef>
                    <a:spcPct val="0"/>
                  </a:spcBef>
                  <a:spcAft>
                    <a:spcPct val="15000"/>
                  </a:spcAft>
                  <a:buChar char="••"/>
                </a:pPr>
                <a:r>
                  <a:rPr lang="en-IN" sz="1300" kern="1200" dirty="0" smtClean="0">
                    <a:solidFill>
                      <a:schemeClr val="tx1"/>
                    </a:solidFill>
                  </a:rPr>
                  <a:t>Code coverage</a:t>
                </a:r>
                <a:endParaRPr lang="en-IN" sz="1300" kern="1200" dirty="0">
                  <a:solidFill>
                    <a:schemeClr val="tx1"/>
                  </a:solidFill>
                </a:endParaRPr>
              </a:p>
            </p:txBody>
          </p:sp>
        </p:grpSp>
        <p:grpSp>
          <p:nvGrpSpPr>
            <p:cNvPr id="25" name="Group 24"/>
            <p:cNvGrpSpPr/>
            <p:nvPr/>
          </p:nvGrpSpPr>
          <p:grpSpPr>
            <a:xfrm>
              <a:off x="2498250" y="3509556"/>
              <a:ext cx="1169033" cy="464886"/>
              <a:chOff x="2034936" y="887120"/>
              <a:chExt cx="1169033" cy="464886"/>
            </a:xfrm>
          </p:grpSpPr>
          <p:sp>
            <p:nvSpPr>
              <p:cNvPr id="47" name="Rounded Rectangle 46"/>
              <p:cNvSpPr/>
              <p:nvPr/>
            </p:nvSpPr>
            <p:spPr>
              <a:xfrm>
                <a:off x="2034936" y="887120"/>
                <a:ext cx="1169033" cy="464886"/>
              </a:xfrm>
              <a:prstGeom prst="roundRect">
                <a:avLst>
                  <a:gd name="adj" fmla="val 10000"/>
                </a:avLst>
              </a:prstGeom>
            </p:spPr>
            <p:style>
              <a:lnRef idx="2">
                <a:schemeClr val="lt1">
                  <a:hueOff val="0"/>
                  <a:satOff val="0"/>
                  <a:lumOff val="0"/>
                  <a:alphaOff val="0"/>
                </a:schemeClr>
              </a:lnRef>
              <a:fillRef idx="1">
                <a:schemeClr val="accent4">
                  <a:hueOff val="-1116192"/>
                  <a:satOff val="6725"/>
                  <a:lumOff val="539"/>
                  <a:alphaOff val="0"/>
                </a:schemeClr>
              </a:fillRef>
              <a:effectRef idx="0">
                <a:schemeClr val="accent4">
                  <a:hueOff val="-1116192"/>
                  <a:satOff val="6725"/>
                  <a:lumOff val="539"/>
                  <a:alphaOff val="0"/>
                </a:schemeClr>
              </a:effectRef>
              <a:fontRef idx="minor">
                <a:schemeClr val="lt1"/>
              </a:fontRef>
            </p:style>
          </p:sp>
          <p:sp>
            <p:nvSpPr>
              <p:cNvPr id="48" name="Rounded Rectangle 12"/>
              <p:cNvSpPr/>
              <p:nvPr/>
            </p:nvSpPr>
            <p:spPr>
              <a:xfrm>
                <a:off x="2048552" y="900736"/>
                <a:ext cx="1141801" cy="437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Integration </a:t>
                </a:r>
                <a:endParaRPr lang="en-IN" sz="1800" kern="1200" dirty="0"/>
              </a:p>
            </p:txBody>
          </p:sp>
        </p:grpSp>
      </p:grpSp>
      <p:grpSp>
        <p:nvGrpSpPr>
          <p:cNvPr id="62" name="Group 61"/>
          <p:cNvGrpSpPr/>
          <p:nvPr/>
        </p:nvGrpSpPr>
        <p:grpSpPr>
          <a:xfrm>
            <a:off x="4673314" y="4017870"/>
            <a:ext cx="1551483" cy="1551483"/>
            <a:chOff x="4673314" y="4017870"/>
            <a:chExt cx="1551483" cy="1551483"/>
          </a:xfrm>
        </p:grpSpPr>
        <p:sp>
          <p:nvSpPr>
            <p:cNvPr id="9" name="TextBox 8"/>
            <p:cNvSpPr txBox="1"/>
            <p:nvPr/>
          </p:nvSpPr>
          <p:spPr>
            <a:xfrm>
              <a:off x="5187822" y="5138085"/>
              <a:ext cx="951723" cy="276999"/>
            </a:xfrm>
            <a:prstGeom prst="rect">
              <a:avLst/>
            </a:prstGeom>
            <a:noFill/>
          </p:spPr>
          <p:txBody>
            <a:bodyPr wrap="square" rtlCol="0">
              <a:spAutoFit/>
            </a:bodyPr>
            <a:lstStyle/>
            <a:p>
              <a:r>
                <a:rPr lang="en-US" sz="1200" dirty="0">
                  <a:latin typeface="+mn-lt"/>
                </a:rPr>
                <a:t>D</a:t>
              </a:r>
              <a:r>
                <a:rPr lang="en-US" sz="1200" dirty="0" smtClean="0">
                  <a:latin typeface="+mn-lt"/>
                </a:rPr>
                <a:t>eploy</a:t>
              </a:r>
              <a:endParaRPr lang="en-US" sz="1200" dirty="0">
                <a:latin typeface="+mn-lt"/>
              </a:endParaRPr>
            </a:p>
          </p:txBody>
        </p:sp>
        <p:sp>
          <p:nvSpPr>
            <p:cNvPr id="27" name="Shape 26"/>
            <p:cNvSpPr/>
            <p:nvPr/>
          </p:nvSpPr>
          <p:spPr>
            <a:xfrm rot="21160725">
              <a:off x="4673314" y="4017870"/>
              <a:ext cx="1551483" cy="1551483"/>
            </a:xfrm>
            <a:prstGeom prst="leftCircularArrow">
              <a:avLst>
                <a:gd name="adj1" fmla="val 3800"/>
                <a:gd name="adj2" fmla="val 474904"/>
                <a:gd name="adj3" fmla="val 2302233"/>
                <a:gd name="adj4" fmla="val 9076307"/>
                <a:gd name="adj5" fmla="val 4433"/>
              </a:avLst>
            </a:prstGeom>
          </p:spPr>
          <p:style>
            <a:lnRef idx="0">
              <a:schemeClr val="lt1">
                <a:hueOff val="0"/>
                <a:satOff val="0"/>
                <a:lumOff val="0"/>
                <a:alphaOff val="0"/>
              </a:schemeClr>
            </a:lnRef>
            <a:fillRef idx="1">
              <a:schemeClr val="accent4">
                <a:hueOff val="-2976513"/>
                <a:satOff val="17933"/>
                <a:lumOff val="1437"/>
                <a:alphaOff val="0"/>
              </a:schemeClr>
            </a:fillRef>
            <a:effectRef idx="0">
              <a:schemeClr val="accent4">
                <a:hueOff val="-2976513"/>
                <a:satOff val="17933"/>
                <a:lumOff val="1437"/>
                <a:alphaOff val="0"/>
              </a:schemeClr>
            </a:effectRef>
            <a:fontRef idx="minor">
              <a:schemeClr val="lt1"/>
            </a:fontRef>
          </p:style>
        </p:sp>
      </p:grpSp>
      <p:grpSp>
        <p:nvGrpSpPr>
          <p:cNvPr id="58" name="Group 57"/>
          <p:cNvGrpSpPr/>
          <p:nvPr/>
        </p:nvGrpSpPr>
        <p:grpSpPr>
          <a:xfrm>
            <a:off x="3948034" y="3741999"/>
            <a:ext cx="1461291" cy="1298517"/>
            <a:chOff x="3948034" y="3741999"/>
            <a:chExt cx="1461291" cy="1298517"/>
          </a:xfrm>
        </p:grpSpPr>
        <p:grpSp>
          <p:nvGrpSpPr>
            <p:cNvPr id="26" name="Group 25"/>
            <p:cNvGrpSpPr/>
            <p:nvPr/>
          </p:nvGrpSpPr>
          <p:grpSpPr>
            <a:xfrm>
              <a:off x="3948034" y="3741999"/>
              <a:ext cx="1315162" cy="1084734"/>
              <a:chOff x="3484720" y="1119563"/>
              <a:chExt cx="1315162" cy="1084734"/>
            </a:xfrm>
          </p:grpSpPr>
          <p:sp>
            <p:nvSpPr>
              <p:cNvPr id="45" name="Rounded Rectangle 44"/>
              <p:cNvSpPr/>
              <p:nvPr/>
            </p:nvSpPr>
            <p:spPr>
              <a:xfrm>
                <a:off x="3484720" y="1119563"/>
                <a:ext cx="1315162" cy="1084734"/>
              </a:xfrm>
              <a:prstGeom prst="roundRect">
                <a:avLst>
                  <a:gd name="adj" fmla="val 10000"/>
                </a:avLst>
              </a:prstGeom>
            </p:spPr>
            <p:style>
              <a:lnRef idx="2">
                <a:schemeClr val="accent4">
                  <a:hueOff val="-2232385"/>
                  <a:satOff val="13449"/>
                  <a:lumOff val="1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Rounded Rectangle 14"/>
              <p:cNvSpPr/>
              <p:nvPr/>
            </p:nvSpPr>
            <p:spPr>
              <a:xfrm>
                <a:off x="3509683" y="1144526"/>
                <a:ext cx="1265236" cy="802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solidFill>
                      <a:schemeClr val="tx1"/>
                    </a:solidFill>
                  </a:rPr>
                  <a:t>Functional test  (Automated)</a:t>
                </a:r>
                <a:endParaRPr lang="en-IN" sz="1300" kern="1200" dirty="0">
                  <a:solidFill>
                    <a:schemeClr val="tx1"/>
                  </a:solidFill>
                </a:endParaRPr>
              </a:p>
            </p:txBody>
          </p:sp>
        </p:grpSp>
        <p:grpSp>
          <p:nvGrpSpPr>
            <p:cNvPr id="28" name="Group 27"/>
            <p:cNvGrpSpPr/>
            <p:nvPr/>
          </p:nvGrpSpPr>
          <p:grpSpPr>
            <a:xfrm>
              <a:off x="4240292" y="4575630"/>
              <a:ext cx="1169033" cy="464886"/>
              <a:chOff x="3776978" y="1953194"/>
              <a:chExt cx="1169033" cy="464886"/>
            </a:xfrm>
          </p:grpSpPr>
          <p:sp>
            <p:nvSpPr>
              <p:cNvPr id="43" name="Rounded Rectangle 42"/>
              <p:cNvSpPr/>
              <p:nvPr/>
            </p:nvSpPr>
            <p:spPr>
              <a:xfrm>
                <a:off x="3776978" y="1953194"/>
                <a:ext cx="1169033" cy="464886"/>
              </a:xfrm>
              <a:prstGeom prst="roundRect">
                <a:avLst>
                  <a:gd name="adj" fmla="val 10000"/>
                </a:avLst>
              </a:prstGeom>
            </p:spPr>
            <p:style>
              <a:lnRef idx="2">
                <a:schemeClr val="lt1">
                  <a:hueOff val="0"/>
                  <a:satOff val="0"/>
                  <a:lumOff val="0"/>
                  <a:alphaOff val="0"/>
                </a:schemeClr>
              </a:lnRef>
              <a:fillRef idx="1">
                <a:schemeClr val="accent4">
                  <a:hueOff val="-2232385"/>
                  <a:satOff val="13449"/>
                  <a:lumOff val="1078"/>
                  <a:alphaOff val="0"/>
                </a:schemeClr>
              </a:fillRef>
              <a:effectRef idx="0">
                <a:schemeClr val="accent4">
                  <a:hueOff val="-2232385"/>
                  <a:satOff val="13449"/>
                  <a:lumOff val="1078"/>
                  <a:alphaOff val="0"/>
                </a:schemeClr>
              </a:effectRef>
              <a:fontRef idx="minor">
                <a:schemeClr val="lt1"/>
              </a:fontRef>
            </p:style>
          </p:sp>
          <p:sp>
            <p:nvSpPr>
              <p:cNvPr id="44" name="Rounded Rectangle 17"/>
              <p:cNvSpPr/>
              <p:nvPr/>
            </p:nvSpPr>
            <p:spPr>
              <a:xfrm>
                <a:off x="3790594" y="1966810"/>
                <a:ext cx="1141801" cy="437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IN" sz="1800" kern="1200" dirty="0"/>
              </a:p>
            </p:txBody>
          </p:sp>
        </p:grpSp>
      </p:grpSp>
      <p:grpSp>
        <p:nvGrpSpPr>
          <p:cNvPr id="63" name="Group 62"/>
          <p:cNvGrpSpPr/>
          <p:nvPr/>
        </p:nvGrpSpPr>
        <p:grpSpPr>
          <a:xfrm>
            <a:off x="6396567" y="2899464"/>
            <a:ext cx="1759419" cy="1759419"/>
            <a:chOff x="6396567" y="2899464"/>
            <a:chExt cx="1759419" cy="1759419"/>
          </a:xfrm>
        </p:grpSpPr>
        <p:sp>
          <p:nvSpPr>
            <p:cNvPr id="10" name="TextBox 9"/>
            <p:cNvSpPr txBox="1"/>
            <p:nvPr/>
          </p:nvSpPr>
          <p:spPr>
            <a:xfrm>
              <a:off x="6977483" y="3207664"/>
              <a:ext cx="951723" cy="276999"/>
            </a:xfrm>
            <a:prstGeom prst="rect">
              <a:avLst/>
            </a:prstGeom>
            <a:noFill/>
          </p:spPr>
          <p:txBody>
            <a:bodyPr wrap="square" rtlCol="0">
              <a:spAutoFit/>
            </a:bodyPr>
            <a:lstStyle/>
            <a:p>
              <a:r>
                <a:rPr lang="en-US" sz="1200" dirty="0">
                  <a:latin typeface="+mn-lt"/>
                </a:rPr>
                <a:t>D</a:t>
              </a:r>
              <a:r>
                <a:rPr lang="en-US" sz="1200" dirty="0" smtClean="0">
                  <a:latin typeface="+mn-lt"/>
                </a:rPr>
                <a:t>eploy</a:t>
              </a:r>
              <a:endParaRPr lang="en-US" sz="1200" dirty="0">
                <a:latin typeface="+mn-lt"/>
              </a:endParaRPr>
            </a:p>
          </p:txBody>
        </p:sp>
        <p:sp>
          <p:nvSpPr>
            <p:cNvPr id="30" name="Circular Arrow 29"/>
            <p:cNvSpPr/>
            <p:nvPr/>
          </p:nvSpPr>
          <p:spPr>
            <a:xfrm>
              <a:off x="6396567" y="2899464"/>
              <a:ext cx="1759419" cy="1759419"/>
            </a:xfrm>
            <a:prstGeom prst="circularArrow">
              <a:avLst>
                <a:gd name="adj1" fmla="val 3351"/>
                <a:gd name="adj2" fmla="val 414305"/>
                <a:gd name="adj3" fmla="val 19410184"/>
                <a:gd name="adj4" fmla="val 12575511"/>
                <a:gd name="adj5" fmla="val 3909"/>
              </a:avLst>
            </a:prstGeom>
          </p:spPr>
          <p:style>
            <a:lnRef idx="0">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grpSp>
      <p:grpSp>
        <p:nvGrpSpPr>
          <p:cNvPr id="59" name="Group 58"/>
          <p:cNvGrpSpPr/>
          <p:nvPr/>
        </p:nvGrpSpPr>
        <p:grpSpPr>
          <a:xfrm>
            <a:off x="5690076" y="3509556"/>
            <a:ext cx="1461291" cy="1317177"/>
            <a:chOff x="5690076" y="3509556"/>
            <a:chExt cx="1461291" cy="1317177"/>
          </a:xfrm>
        </p:grpSpPr>
        <p:grpSp>
          <p:nvGrpSpPr>
            <p:cNvPr id="29" name="Group 28"/>
            <p:cNvGrpSpPr/>
            <p:nvPr/>
          </p:nvGrpSpPr>
          <p:grpSpPr>
            <a:xfrm>
              <a:off x="5690076" y="3741999"/>
              <a:ext cx="1315162" cy="1084734"/>
              <a:chOff x="5226762" y="1119563"/>
              <a:chExt cx="1315162" cy="1084734"/>
            </a:xfrm>
          </p:grpSpPr>
          <p:sp>
            <p:nvSpPr>
              <p:cNvPr id="41" name="Rounded Rectangle 40"/>
              <p:cNvSpPr/>
              <p:nvPr/>
            </p:nvSpPr>
            <p:spPr>
              <a:xfrm>
                <a:off x="5226762" y="1119563"/>
                <a:ext cx="1315162" cy="1084734"/>
              </a:xfrm>
              <a:prstGeom prst="roundRect">
                <a:avLst>
                  <a:gd name="adj" fmla="val 10000"/>
                </a:avLst>
              </a:prstGeom>
            </p:spPr>
            <p:style>
              <a:lnRef idx="2">
                <a:schemeClr val="accent4">
                  <a:hueOff val="-3348577"/>
                  <a:satOff val="20174"/>
                  <a:lumOff val="161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Rounded Rectangle 19"/>
              <p:cNvSpPr/>
              <p:nvPr/>
            </p:nvSpPr>
            <p:spPr>
              <a:xfrm>
                <a:off x="5251725" y="1376969"/>
                <a:ext cx="1265236" cy="802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solidFill>
                      <a:schemeClr val="tx1"/>
                    </a:solidFill>
                  </a:rPr>
                  <a:t>Acceptance test</a:t>
                </a:r>
                <a:endParaRPr lang="en-IN" sz="1300" kern="1200" dirty="0">
                  <a:solidFill>
                    <a:schemeClr val="tx1"/>
                  </a:solidFill>
                </a:endParaRPr>
              </a:p>
              <a:p>
                <a:pPr marL="114300" lvl="1" indent="-114300" algn="l" defTabSz="577850">
                  <a:lnSpc>
                    <a:spcPct val="90000"/>
                  </a:lnSpc>
                  <a:spcBef>
                    <a:spcPct val="0"/>
                  </a:spcBef>
                  <a:spcAft>
                    <a:spcPct val="15000"/>
                  </a:spcAft>
                  <a:buChar char="••"/>
                </a:pPr>
                <a:r>
                  <a:rPr lang="en-US" sz="1300" kern="1200" dirty="0" smtClean="0">
                    <a:solidFill>
                      <a:schemeClr val="tx1"/>
                    </a:solidFill>
                  </a:rPr>
                  <a:t>Performance test</a:t>
                </a:r>
                <a:endParaRPr lang="en-IN" sz="1300" kern="1200" dirty="0">
                  <a:solidFill>
                    <a:schemeClr val="tx1"/>
                  </a:solidFill>
                </a:endParaRPr>
              </a:p>
            </p:txBody>
          </p:sp>
        </p:grpSp>
        <p:grpSp>
          <p:nvGrpSpPr>
            <p:cNvPr id="31" name="Group 30"/>
            <p:cNvGrpSpPr/>
            <p:nvPr/>
          </p:nvGrpSpPr>
          <p:grpSpPr>
            <a:xfrm>
              <a:off x="5982334" y="3509556"/>
              <a:ext cx="1169033" cy="464886"/>
              <a:chOff x="5519020" y="887120"/>
              <a:chExt cx="1169033" cy="464886"/>
            </a:xfrm>
          </p:grpSpPr>
          <p:sp>
            <p:nvSpPr>
              <p:cNvPr id="39" name="Rounded Rectangle 38"/>
              <p:cNvSpPr/>
              <p:nvPr/>
            </p:nvSpPr>
            <p:spPr>
              <a:xfrm>
                <a:off x="5519020" y="887120"/>
                <a:ext cx="1169033" cy="464886"/>
              </a:xfrm>
              <a:prstGeom prst="roundRect">
                <a:avLst>
                  <a:gd name="adj" fmla="val 10000"/>
                </a:avLst>
              </a:prstGeom>
            </p:spPr>
            <p:style>
              <a:lnRef idx="2">
                <a:schemeClr val="lt1">
                  <a:hueOff val="0"/>
                  <a:satOff val="0"/>
                  <a:lumOff val="0"/>
                  <a:alphaOff val="0"/>
                </a:schemeClr>
              </a:lnRef>
              <a:fillRef idx="1">
                <a:schemeClr val="accent4">
                  <a:hueOff val="-3348577"/>
                  <a:satOff val="20174"/>
                  <a:lumOff val="1617"/>
                  <a:alphaOff val="0"/>
                </a:schemeClr>
              </a:fillRef>
              <a:effectRef idx="0">
                <a:schemeClr val="accent4">
                  <a:hueOff val="-3348577"/>
                  <a:satOff val="20174"/>
                  <a:lumOff val="1617"/>
                  <a:alphaOff val="0"/>
                </a:schemeClr>
              </a:effectRef>
              <a:fontRef idx="minor">
                <a:schemeClr val="lt1"/>
              </a:fontRef>
            </p:style>
          </p:sp>
          <p:sp>
            <p:nvSpPr>
              <p:cNvPr id="40" name="Rounded Rectangle 22"/>
              <p:cNvSpPr/>
              <p:nvPr/>
            </p:nvSpPr>
            <p:spPr>
              <a:xfrm>
                <a:off x="5532636" y="900736"/>
                <a:ext cx="1141801" cy="437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Staging</a:t>
                </a:r>
                <a:endParaRPr lang="en-IN" sz="1800" kern="1200" dirty="0"/>
              </a:p>
            </p:txBody>
          </p:sp>
        </p:grpSp>
      </p:grpSp>
      <p:grpSp>
        <p:nvGrpSpPr>
          <p:cNvPr id="60" name="Group 59"/>
          <p:cNvGrpSpPr/>
          <p:nvPr/>
        </p:nvGrpSpPr>
        <p:grpSpPr>
          <a:xfrm>
            <a:off x="7466943" y="3741999"/>
            <a:ext cx="1426466" cy="1317177"/>
            <a:chOff x="7466943" y="3741999"/>
            <a:chExt cx="1426466" cy="1317177"/>
          </a:xfrm>
        </p:grpSpPr>
        <p:grpSp>
          <p:nvGrpSpPr>
            <p:cNvPr id="32" name="Group 31"/>
            <p:cNvGrpSpPr/>
            <p:nvPr/>
          </p:nvGrpSpPr>
          <p:grpSpPr>
            <a:xfrm>
              <a:off x="7466943" y="3741999"/>
              <a:ext cx="1315162" cy="1084734"/>
              <a:chOff x="7003629" y="1119563"/>
              <a:chExt cx="1315162" cy="1084734"/>
            </a:xfrm>
          </p:grpSpPr>
          <p:sp>
            <p:nvSpPr>
              <p:cNvPr id="37" name="Rounded Rectangle 36"/>
              <p:cNvSpPr/>
              <p:nvPr/>
            </p:nvSpPr>
            <p:spPr>
              <a:xfrm>
                <a:off x="7003629" y="1119563"/>
                <a:ext cx="1315162" cy="1084734"/>
              </a:xfrm>
              <a:prstGeom prst="roundRect">
                <a:avLst>
                  <a:gd name="adj" fmla="val 10000"/>
                </a:avLst>
              </a:prstGeom>
            </p:spPr>
            <p:style>
              <a:lnRef idx="2">
                <a:schemeClr val="accent4">
                  <a:hueOff val="-4464770"/>
                  <a:satOff val="26899"/>
                  <a:lumOff val="215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24"/>
              <p:cNvSpPr/>
              <p:nvPr/>
            </p:nvSpPr>
            <p:spPr>
              <a:xfrm>
                <a:off x="7028592" y="1144526"/>
                <a:ext cx="1265236" cy="802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Continuous Monitoring</a:t>
                </a:r>
                <a:endParaRPr lang="en-IN" sz="1300" kern="1200" dirty="0"/>
              </a:p>
            </p:txBody>
          </p:sp>
        </p:grpSp>
        <p:grpSp>
          <p:nvGrpSpPr>
            <p:cNvPr id="33" name="Group 32"/>
            <p:cNvGrpSpPr/>
            <p:nvPr/>
          </p:nvGrpSpPr>
          <p:grpSpPr>
            <a:xfrm>
              <a:off x="7724376" y="4594290"/>
              <a:ext cx="1169033" cy="464886"/>
              <a:chOff x="7261062" y="1971854"/>
              <a:chExt cx="1169033" cy="464886"/>
            </a:xfrm>
          </p:grpSpPr>
          <p:sp>
            <p:nvSpPr>
              <p:cNvPr id="35" name="Rounded Rectangle 34"/>
              <p:cNvSpPr/>
              <p:nvPr/>
            </p:nvSpPr>
            <p:spPr>
              <a:xfrm>
                <a:off x="7261062" y="1971854"/>
                <a:ext cx="1169033" cy="464886"/>
              </a:xfrm>
              <a:prstGeom prst="roundRect">
                <a:avLst>
                  <a:gd name="adj" fmla="val 10000"/>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36" name="Rounded Rectangle 26"/>
              <p:cNvSpPr/>
              <p:nvPr/>
            </p:nvSpPr>
            <p:spPr>
              <a:xfrm>
                <a:off x="7274678" y="1985470"/>
                <a:ext cx="1141801" cy="437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Production</a:t>
                </a:r>
                <a:endParaRPr lang="en-IN" sz="1800" kern="1200" dirty="0"/>
              </a:p>
            </p:txBody>
          </p:sp>
        </p:grpSp>
      </p:grpSp>
    </p:spTree>
    <p:extLst>
      <p:ext uri="{BB962C8B-B14F-4D97-AF65-F5344CB8AC3E}">
        <p14:creationId xmlns:p14="http://schemas.microsoft.com/office/powerpoint/2010/main" val="110071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Level 1</a:t>
            </a:r>
            <a:endParaRPr lang="en-US" dirty="0"/>
          </a:p>
        </p:txBody>
      </p:sp>
      <p:sp>
        <p:nvSpPr>
          <p:cNvPr id="3" name="Slide Number Placeholder 2"/>
          <p:cNvSpPr>
            <a:spLocks noGrp="1"/>
          </p:cNvSpPr>
          <p:nvPr>
            <p:ph type="sldNum" sz="quarter" idx="10"/>
          </p:nvPr>
        </p:nvSpPr>
        <p:spPr/>
        <p:txBody>
          <a:bodyPr/>
          <a:lstStyle/>
          <a:p>
            <a:pPr>
              <a:defRPr/>
            </a:pPr>
            <a:fld id="{29DC99AF-D003-40DD-A932-FCB5686392B8}" type="slidenum">
              <a:rPr lang="en-US" smtClean="0"/>
              <a:pPr>
                <a:defRPr/>
              </a:pPr>
              <a:t>2</a:t>
            </a:fld>
            <a:endParaRPr lang="en-US" dirty="0"/>
          </a:p>
        </p:txBody>
      </p:sp>
    </p:spTree>
    <p:extLst>
      <p:ext uri="{BB962C8B-B14F-4D97-AF65-F5344CB8AC3E}">
        <p14:creationId xmlns:p14="http://schemas.microsoft.com/office/powerpoint/2010/main" val="3218661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Problems in a traditional CI server for Continuous Delivery</a:t>
            </a:r>
            <a:endParaRPr lang="en-US" sz="2000" dirty="0"/>
          </a:p>
        </p:txBody>
      </p:sp>
      <p:sp>
        <p:nvSpPr>
          <p:cNvPr id="3" name="Text Placeholder 2"/>
          <p:cNvSpPr>
            <a:spLocks noGrp="1"/>
          </p:cNvSpPr>
          <p:nvPr>
            <p:ph type="body" sz="half" idx="2"/>
          </p:nvPr>
        </p:nvSpPr>
        <p:spPr>
          <a:xfrm>
            <a:off x="1606337" y="2134757"/>
            <a:ext cx="7269734" cy="3612070"/>
          </a:xfrm>
        </p:spPr>
        <p:txBody>
          <a:bodyPr>
            <a:normAutofit/>
          </a:bodyPr>
          <a:lstStyle/>
          <a:p>
            <a:pPr marL="285750" indent="-285750">
              <a:buFont typeface="Wingdings" panose="05000000000000000000" pitchFamily="2" charset="2"/>
              <a:buChar char="§"/>
            </a:pPr>
            <a:r>
              <a:rPr lang="en-US" sz="1800" dirty="0">
                <a:latin typeface="+mn-lt"/>
              </a:rPr>
              <a:t>Deployed builds are difficult to </a:t>
            </a:r>
            <a:r>
              <a:rPr lang="en-US" sz="1800" dirty="0" smtClean="0">
                <a:latin typeface="+mn-lt"/>
              </a:rPr>
              <a:t>find</a:t>
            </a:r>
          </a:p>
          <a:p>
            <a:pPr marL="285750" indent="-285750">
              <a:buFont typeface="Wingdings" panose="05000000000000000000" pitchFamily="2" charset="2"/>
              <a:buChar char="§"/>
            </a:pPr>
            <a:endParaRPr lang="en-US" sz="1800" dirty="0" smtClean="0">
              <a:latin typeface="+mn-lt"/>
            </a:endParaRPr>
          </a:p>
          <a:p>
            <a:pPr marL="285750" indent="-285750">
              <a:buFont typeface="Wingdings" panose="05000000000000000000" pitchFamily="2" charset="2"/>
              <a:buChar char="§"/>
            </a:pPr>
            <a:r>
              <a:rPr lang="en-US" sz="1800" dirty="0">
                <a:latin typeface="+mn-lt"/>
              </a:rPr>
              <a:t>Difficult to find what changes were made between </a:t>
            </a:r>
            <a:r>
              <a:rPr lang="en-US" sz="1800" dirty="0" smtClean="0">
                <a:latin typeface="+mn-lt"/>
              </a:rPr>
              <a:t>deployments</a:t>
            </a:r>
          </a:p>
          <a:p>
            <a:pPr marL="285750" indent="-285750">
              <a:buFont typeface="Wingdings" panose="05000000000000000000" pitchFamily="2" charset="2"/>
              <a:buChar char="§"/>
            </a:pPr>
            <a:endParaRPr lang="en-US" sz="1800" dirty="0" smtClean="0">
              <a:latin typeface="+mn-lt"/>
            </a:endParaRPr>
          </a:p>
          <a:p>
            <a:pPr marL="285750" indent="-285750">
              <a:buFont typeface="Wingdings" panose="05000000000000000000" pitchFamily="2" charset="2"/>
              <a:buChar char="§"/>
            </a:pPr>
            <a:r>
              <a:rPr lang="en-US" sz="1800" dirty="0">
                <a:latin typeface="+mn-lt"/>
              </a:rPr>
              <a:t>Difficult to know what was deployed, and when and where it was </a:t>
            </a:r>
            <a:r>
              <a:rPr lang="en-US" sz="1800" dirty="0" smtClean="0">
                <a:latin typeface="+mn-lt"/>
              </a:rPr>
              <a:t>deployed</a:t>
            </a:r>
          </a:p>
          <a:p>
            <a:pPr marL="285750" indent="-285750">
              <a:buFont typeface="Wingdings" panose="05000000000000000000" pitchFamily="2" charset="2"/>
              <a:buChar char="§"/>
            </a:pPr>
            <a:endParaRPr lang="en-US" sz="1800" dirty="0" smtClean="0">
              <a:latin typeface="+mn-lt"/>
            </a:endParaRPr>
          </a:p>
          <a:p>
            <a:pPr marL="285750" indent="-285750">
              <a:buFont typeface="Wingdings" panose="05000000000000000000" pitchFamily="2" charset="2"/>
              <a:buChar char="§"/>
            </a:pPr>
            <a:r>
              <a:rPr lang="en-US" sz="1800" dirty="0">
                <a:latin typeface="+mn-lt"/>
              </a:rPr>
              <a:t>Lack of insight into the QA process </a:t>
            </a:r>
            <a:endParaRPr lang="en-US" sz="1800" dirty="0" smtClean="0">
              <a:latin typeface="+mn-lt"/>
            </a:endParaRPr>
          </a:p>
          <a:p>
            <a:pPr marL="285750" indent="-285750">
              <a:buFont typeface="Wingdings" panose="05000000000000000000" pitchFamily="2" charset="2"/>
              <a:buChar char="§"/>
            </a:pPr>
            <a:endParaRPr lang="en-US" sz="1800" dirty="0" smtClean="0">
              <a:latin typeface="+mn-lt"/>
            </a:endParaRPr>
          </a:p>
          <a:p>
            <a:pPr marL="285750" indent="-285750">
              <a:buFont typeface="Wingdings" panose="05000000000000000000" pitchFamily="2" charset="2"/>
              <a:buChar char="§"/>
            </a:pPr>
            <a:r>
              <a:rPr lang="en-US" sz="1800" dirty="0">
                <a:latin typeface="+mn-lt"/>
              </a:rPr>
              <a:t>Poor control over who can deploy</a:t>
            </a:r>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20</a:t>
            </a:fld>
            <a:endParaRPr lang="en-US" dirty="0"/>
          </a:p>
        </p:txBody>
      </p:sp>
    </p:spTree>
    <p:extLst>
      <p:ext uri="{BB962C8B-B14F-4D97-AF65-F5344CB8AC3E}">
        <p14:creationId xmlns:p14="http://schemas.microsoft.com/office/powerpoint/2010/main" val="4119239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Bamboo’s Solution </a:t>
            </a:r>
            <a:endParaRPr lang="en-US" dirty="0"/>
          </a:p>
        </p:txBody>
      </p:sp>
      <p:sp>
        <p:nvSpPr>
          <p:cNvPr id="3" name="Text Placeholder 2"/>
          <p:cNvSpPr>
            <a:spLocks noGrp="1"/>
          </p:cNvSpPr>
          <p:nvPr>
            <p:ph type="body" sz="half" idx="2"/>
          </p:nvPr>
        </p:nvSpPr>
        <p:spPr>
          <a:xfrm>
            <a:off x="1539967" y="1525157"/>
            <a:ext cx="7269734" cy="3612070"/>
          </a:xfrm>
        </p:spPr>
        <p:txBody>
          <a:bodyPr/>
          <a:lstStyle/>
          <a:p>
            <a:pPr marL="342900" indent="-342900">
              <a:buFont typeface="Wingdings" panose="05000000000000000000" pitchFamily="2" charset="2"/>
              <a:buChar char="Ø"/>
            </a:pPr>
            <a:r>
              <a:rPr lang="en-US" sz="2000" dirty="0" smtClean="0">
                <a:latin typeface="+mn-lt"/>
              </a:rPr>
              <a:t>Deployment Project</a:t>
            </a:r>
          </a:p>
          <a:p>
            <a:pPr marL="342900" indent="-342900">
              <a:buFont typeface="Wingdings" panose="05000000000000000000" pitchFamily="2" charset="2"/>
              <a:buChar char="Ø"/>
            </a:pPr>
            <a:r>
              <a:rPr lang="en-US" sz="2000" dirty="0" smtClean="0">
                <a:latin typeface="+mn-lt"/>
              </a:rPr>
              <a:t>Environment</a:t>
            </a:r>
          </a:p>
          <a:p>
            <a:pPr marL="342900" indent="-342900">
              <a:buFont typeface="Wingdings" panose="05000000000000000000" pitchFamily="2" charset="2"/>
              <a:buChar char="Ø"/>
            </a:pPr>
            <a:r>
              <a:rPr lang="en-US" sz="2000" dirty="0" smtClean="0">
                <a:latin typeface="+mn-lt"/>
              </a:rPr>
              <a:t>Release</a:t>
            </a:r>
          </a:p>
          <a:p>
            <a:r>
              <a:rPr lang="en-US" dirty="0"/>
              <a:t> </a:t>
            </a:r>
            <a:r>
              <a:rPr lang="en-US" dirty="0" smtClean="0"/>
              <a:t>                        </a:t>
            </a:r>
            <a:r>
              <a:rPr lang="en-US" b="1" dirty="0" smtClean="0"/>
              <a:t>How do deployment projects work?</a:t>
            </a:r>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21</a:t>
            </a:fld>
            <a:endParaRPr lang="en-US" dirty="0"/>
          </a:p>
        </p:txBody>
      </p:sp>
      <p:pic>
        <p:nvPicPr>
          <p:cNvPr id="1026" name="Picture 2" descr="https://confluence.atlassian.com/bamboocloud/files/737183354/737183578/1/1430804058697/BambooDeploymentProjec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92" y="3330573"/>
            <a:ext cx="5930595" cy="311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41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p:cTn id="27" dur="500" fill="hold"/>
                                        <p:tgtEl>
                                          <p:spTgt spid="1026"/>
                                        </p:tgtEl>
                                        <p:attrNameLst>
                                          <p:attrName>ppt_w</p:attrName>
                                        </p:attrNameLst>
                                      </p:cBhvr>
                                      <p:tavLst>
                                        <p:tav tm="0">
                                          <p:val>
                                            <p:fltVal val="0"/>
                                          </p:val>
                                        </p:tav>
                                        <p:tav tm="100000">
                                          <p:val>
                                            <p:strVal val="#ppt_w"/>
                                          </p:val>
                                        </p:tav>
                                      </p:tavLst>
                                    </p:anim>
                                    <p:anim calcmode="lin" valueType="num">
                                      <p:cBhvr>
                                        <p:cTn id="28" dur="500" fill="hold"/>
                                        <p:tgtEl>
                                          <p:spTgt spid="1026"/>
                                        </p:tgtEl>
                                        <p:attrNameLst>
                                          <p:attrName>ppt_h</p:attrName>
                                        </p:attrNameLst>
                                      </p:cBhvr>
                                      <p:tavLst>
                                        <p:tav tm="0">
                                          <p:val>
                                            <p:fltVal val="0"/>
                                          </p:val>
                                        </p:tav>
                                        <p:tav tm="100000">
                                          <p:val>
                                            <p:strVal val="#ppt_h"/>
                                          </p:val>
                                        </p:tav>
                                      </p:tavLst>
                                    </p:anim>
                                    <p:animEffect transition="in" filter="fade">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artifacts and deployment releases work together?</a:t>
            </a:r>
            <a:endParaRPr lang="en-US" dirty="0"/>
          </a:p>
        </p:txBody>
      </p:sp>
      <p:sp>
        <p:nvSpPr>
          <p:cNvPr id="3" name="Text Placeholder 2"/>
          <p:cNvSpPr>
            <a:spLocks noGrp="1"/>
          </p:cNvSpPr>
          <p:nvPr>
            <p:ph type="body" sz="half" idx="2"/>
          </p:nvPr>
        </p:nvSpPr>
        <p:spPr>
          <a:xfrm>
            <a:off x="1272040" y="1682474"/>
            <a:ext cx="7269734" cy="3612070"/>
          </a:xfrm>
        </p:spPr>
        <p:txBody>
          <a:bodyPr/>
          <a:lstStyle/>
          <a:p>
            <a:r>
              <a:rPr lang="en-US" sz="1600" dirty="0" smtClean="0">
                <a:solidFill>
                  <a:schemeClr val="tx1"/>
                </a:solidFill>
                <a:latin typeface="+mn-lt"/>
              </a:rPr>
              <a:t>    The </a:t>
            </a:r>
            <a:r>
              <a:rPr lang="en-US" sz="1600" dirty="0">
                <a:solidFill>
                  <a:schemeClr val="tx1"/>
                </a:solidFill>
                <a:latin typeface="+mn-lt"/>
              </a:rPr>
              <a:t>relationship between artifacts and releases shows the </a:t>
            </a:r>
            <a:r>
              <a:rPr lang="en-US" sz="1600" dirty="0" smtClean="0">
                <a:solidFill>
                  <a:schemeClr val="tx1"/>
                </a:solidFill>
                <a:latin typeface="+mn-lt"/>
              </a:rPr>
              <a:t>'hand-over point</a:t>
            </a:r>
            <a:r>
              <a:rPr lang="en-US" sz="1600" dirty="0">
                <a:solidFill>
                  <a:schemeClr val="tx1"/>
                </a:solidFill>
                <a:latin typeface="+mn-lt"/>
              </a:rPr>
              <a:t>' </a:t>
            </a:r>
            <a:r>
              <a:rPr lang="en-US" sz="1600" dirty="0" smtClean="0">
                <a:solidFill>
                  <a:schemeClr val="tx1"/>
                </a:solidFill>
                <a:latin typeface="+mn-lt"/>
              </a:rPr>
              <a:t> between Bamboo </a:t>
            </a:r>
            <a:r>
              <a:rPr lang="en-US" sz="1600" dirty="0">
                <a:solidFill>
                  <a:schemeClr val="tx1"/>
                </a:solidFill>
                <a:latin typeface="+mn-lt"/>
              </a:rPr>
              <a:t>builds and Bamboo </a:t>
            </a:r>
            <a:r>
              <a:rPr lang="en-US" sz="1600" dirty="0" smtClean="0">
                <a:solidFill>
                  <a:schemeClr val="tx1"/>
                </a:solidFill>
                <a:latin typeface="+mn-lt"/>
              </a:rPr>
              <a:t>deployments</a:t>
            </a:r>
          </a:p>
          <a:p>
            <a:endParaRPr lang="en-US" sz="1600" dirty="0">
              <a:solidFill>
                <a:schemeClr val="tx1"/>
              </a:solidFill>
              <a:latin typeface="+mn-lt"/>
            </a:endParaRPr>
          </a:p>
          <a:p>
            <a:endParaRPr lang="en-US" sz="160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22</a:t>
            </a:fld>
            <a:endParaRPr lang="en-US" dirty="0"/>
          </a:p>
        </p:txBody>
      </p:sp>
      <p:pic>
        <p:nvPicPr>
          <p:cNvPr id="2051" name="Picture 3" descr="D:\D-Data\PALLAVI\ALM\ALMTasks\BAMBOO_BambooCloud\BambooDeploymentProjectArtifac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167" y="2577586"/>
            <a:ext cx="6784259" cy="330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4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p:cTn id="12" dur="500" fill="hold"/>
                                        <p:tgtEl>
                                          <p:spTgt spid="2051"/>
                                        </p:tgtEl>
                                        <p:attrNameLst>
                                          <p:attrName>ppt_w</p:attrName>
                                        </p:attrNameLst>
                                      </p:cBhvr>
                                      <p:tavLst>
                                        <p:tav tm="0">
                                          <p:val>
                                            <p:fltVal val="0"/>
                                          </p:val>
                                        </p:tav>
                                        <p:tav tm="100000">
                                          <p:val>
                                            <p:strVal val="#ppt_w"/>
                                          </p:val>
                                        </p:tav>
                                      </p:tavLst>
                                    </p:anim>
                                    <p:anim calcmode="lin" valueType="num">
                                      <p:cBhvr>
                                        <p:cTn id="13" dur="500" fill="hold"/>
                                        <p:tgtEl>
                                          <p:spTgt spid="2051"/>
                                        </p:tgtEl>
                                        <p:attrNameLst>
                                          <p:attrName>ppt_h</p:attrName>
                                        </p:attrNameLst>
                                      </p:cBhvr>
                                      <p:tavLst>
                                        <p:tav tm="0">
                                          <p:val>
                                            <p:fltVal val="0"/>
                                          </p:val>
                                        </p:tav>
                                        <p:tav tm="100000">
                                          <p:val>
                                            <p:strVal val="#ppt_h"/>
                                          </p:val>
                                        </p:tav>
                                      </p:tavLst>
                                    </p:anim>
                                    <p:animEffect transition="in" filter="fade">
                                      <p:cBhvr>
                                        <p:cTn id="14"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Project Workflow</a:t>
            </a:r>
            <a:endParaRPr lang="en-US" dirty="0"/>
          </a:p>
        </p:txBody>
      </p:sp>
      <p:sp>
        <p:nvSpPr>
          <p:cNvPr id="3" name="Text Placeholder 2"/>
          <p:cNvSpPr>
            <a:spLocks noGrp="1"/>
          </p:cNvSpPr>
          <p:nvPr>
            <p:ph type="body" sz="half" idx="2"/>
          </p:nvPr>
        </p:nvSpPr>
        <p:spPr>
          <a:xfrm>
            <a:off x="1573161" y="1721802"/>
            <a:ext cx="7342239" cy="4452855"/>
          </a:xfrm>
        </p:spPr>
        <p:txBody>
          <a:bodyPr>
            <a:normAutofit fontScale="92500" lnSpcReduction="10000"/>
          </a:bodyPr>
          <a:lstStyle/>
          <a:p>
            <a:r>
              <a:rPr lang="en-US" sz="1900" b="1" dirty="0" smtClean="0">
                <a:latin typeface="+mn-lt"/>
              </a:rPr>
              <a:t>Prerequisites</a:t>
            </a:r>
          </a:p>
          <a:p>
            <a:pPr marL="342900" indent="-342900">
              <a:buFont typeface="+mj-lt"/>
              <a:buAutoNum type="arabicPeriod"/>
            </a:pPr>
            <a:r>
              <a:rPr lang="en-US" sz="1900" dirty="0">
                <a:latin typeface="+mn-lt"/>
              </a:rPr>
              <a:t>A build plan</a:t>
            </a:r>
          </a:p>
          <a:p>
            <a:pPr marL="342900" indent="-342900">
              <a:buFont typeface="+mj-lt"/>
              <a:buAutoNum type="arabicPeriod"/>
            </a:pPr>
            <a:r>
              <a:rPr lang="en-US" sz="1900" dirty="0">
                <a:latin typeface="+mn-lt"/>
              </a:rPr>
              <a:t>Artifacts to deploy (these are produced by the build plan and shared)</a:t>
            </a:r>
          </a:p>
          <a:p>
            <a:endParaRPr lang="en-US" sz="1900" dirty="0" smtClean="0">
              <a:latin typeface="+mn-lt"/>
            </a:endParaRPr>
          </a:p>
          <a:p>
            <a:r>
              <a:rPr lang="en-US" sz="1900" b="1" dirty="0" smtClean="0">
                <a:latin typeface="+mn-lt"/>
              </a:rPr>
              <a:t>Workflow</a:t>
            </a:r>
          </a:p>
          <a:p>
            <a:r>
              <a:rPr lang="en-US" sz="1900" dirty="0">
                <a:latin typeface="+mn-lt"/>
              </a:rPr>
              <a:t>Step 1: Create a new deployment project</a:t>
            </a:r>
          </a:p>
          <a:p>
            <a:r>
              <a:rPr lang="en-US" sz="1900" dirty="0">
                <a:latin typeface="+mn-lt"/>
              </a:rPr>
              <a:t>Step 2: Decide on a release naming scheme</a:t>
            </a:r>
          </a:p>
          <a:p>
            <a:r>
              <a:rPr lang="en-US" sz="1900" dirty="0">
                <a:latin typeface="+mn-lt"/>
              </a:rPr>
              <a:t>Step 3: Decide who can view and edit the project</a:t>
            </a:r>
          </a:p>
          <a:p>
            <a:r>
              <a:rPr lang="en-US" sz="1900" dirty="0">
                <a:latin typeface="+mn-lt"/>
              </a:rPr>
              <a:t>Step 4: Create a deployment environment</a:t>
            </a:r>
          </a:p>
          <a:p>
            <a:r>
              <a:rPr lang="en-US" sz="1900" dirty="0">
                <a:latin typeface="+mn-lt"/>
              </a:rPr>
              <a:t>Step 5: Customize your deployment </a:t>
            </a:r>
            <a:r>
              <a:rPr lang="en-US" sz="1900" dirty="0" smtClean="0">
                <a:latin typeface="+mn-lt"/>
              </a:rPr>
              <a:t>environment </a:t>
            </a:r>
          </a:p>
          <a:p>
            <a:r>
              <a:rPr lang="en-US" sz="1900" dirty="0">
                <a:latin typeface="+mn-lt"/>
              </a:rPr>
              <a:t> </a:t>
            </a:r>
            <a:r>
              <a:rPr lang="en-US" sz="1900" dirty="0" smtClean="0">
                <a:latin typeface="+mn-lt"/>
              </a:rPr>
              <a:t>            (Tasks, Triggers, Permissions, Agents, Notifications, Variables) </a:t>
            </a:r>
            <a:endParaRPr lang="en-US" sz="1900" dirty="0">
              <a:latin typeface="+mn-lt"/>
            </a:endParaRPr>
          </a:p>
          <a:p>
            <a:r>
              <a:rPr lang="en-US" sz="1900" dirty="0">
                <a:latin typeface="+mn-lt"/>
              </a:rPr>
              <a:t>Step 6: Start deploying!</a:t>
            </a:r>
          </a:p>
          <a:p>
            <a:r>
              <a:rPr lang="en-US" dirty="0"/>
              <a:t/>
            </a:r>
            <a:br>
              <a:rPr lang="en-US" dirty="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23</a:t>
            </a:fld>
            <a:endParaRPr lang="en-US" dirty="0"/>
          </a:p>
        </p:txBody>
      </p:sp>
    </p:spTree>
    <p:extLst>
      <p:ext uri="{BB962C8B-B14F-4D97-AF65-F5344CB8AC3E}">
        <p14:creationId xmlns:p14="http://schemas.microsoft.com/office/powerpoint/2010/main" val="386568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wipe(down)">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and configuring a Deployment Project [Walkthrough]</a:t>
            </a:r>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24</a:t>
            </a:fld>
            <a:endParaRPr lang="en-US" dirty="0"/>
          </a:p>
        </p:txBody>
      </p:sp>
    </p:spTree>
    <p:extLst>
      <p:ext uri="{BB962C8B-B14F-4D97-AF65-F5344CB8AC3E}">
        <p14:creationId xmlns:p14="http://schemas.microsoft.com/office/powerpoint/2010/main" val="1223336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Branch Deployments</a:t>
            </a:r>
            <a:endParaRPr lang="en-US" dirty="0"/>
          </a:p>
        </p:txBody>
      </p:sp>
      <p:sp>
        <p:nvSpPr>
          <p:cNvPr id="3" name="Slide Number Placeholder 2"/>
          <p:cNvSpPr>
            <a:spLocks noGrp="1"/>
          </p:cNvSpPr>
          <p:nvPr>
            <p:ph type="sldNum" sz="quarter" idx="10"/>
          </p:nvPr>
        </p:nvSpPr>
        <p:spPr/>
        <p:txBody>
          <a:bodyPr/>
          <a:lstStyle/>
          <a:p>
            <a:pPr>
              <a:defRPr/>
            </a:pPr>
            <a:fld id="{29DC99AF-D003-40DD-A932-FCB5686392B8}" type="slidenum">
              <a:rPr lang="en-US" smtClean="0"/>
              <a:pPr>
                <a:defRPr/>
              </a:pPr>
              <a:t>25</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55" y="1773892"/>
            <a:ext cx="7783323" cy="449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82994" y="2334332"/>
            <a:ext cx="6449962" cy="3416320"/>
          </a:xfrm>
          <a:prstGeom prst="rect">
            <a:avLst/>
          </a:prstGeom>
          <a:noFill/>
        </p:spPr>
        <p:txBody>
          <a:bodyPr wrap="square" rtlCol="0">
            <a:spAutoFit/>
          </a:bodyPr>
          <a:lstStyle/>
          <a:p>
            <a:pPr marL="342900" indent="-342900">
              <a:buFont typeface="Wingdings" panose="05000000000000000000" pitchFamily="2" charset="2"/>
              <a:buChar char="ü"/>
            </a:pPr>
            <a:r>
              <a:rPr lang="en-US" dirty="0">
                <a:latin typeface="+mn-lt"/>
              </a:rPr>
              <a:t>Bamboo deployments allow a plan branch to be deployed to a non-critical test environment before the feature code is merged back to </a:t>
            </a:r>
            <a:r>
              <a:rPr lang="en-US" dirty="0" smtClean="0">
                <a:latin typeface="+mn-lt"/>
              </a:rPr>
              <a:t>master</a:t>
            </a:r>
          </a:p>
          <a:p>
            <a:pPr marL="342900" indent="-342900">
              <a:buFont typeface="Wingdings" panose="05000000000000000000" pitchFamily="2" charset="2"/>
              <a:buChar char="ü"/>
            </a:pPr>
            <a:endParaRPr lang="en-US" dirty="0" smtClean="0">
              <a:latin typeface="+mn-lt"/>
            </a:endParaRPr>
          </a:p>
          <a:p>
            <a:pPr marL="342900" indent="-342900">
              <a:buFont typeface="Wingdings" panose="05000000000000000000" pitchFamily="2" charset="2"/>
              <a:buChar char="ü"/>
            </a:pPr>
            <a:r>
              <a:rPr lang="en-US" dirty="0" smtClean="0">
                <a:latin typeface="+mn-lt"/>
              </a:rPr>
              <a:t> </a:t>
            </a:r>
            <a:r>
              <a:rPr lang="en-US" dirty="0">
                <a:latin typeface="+mn-lt"/>
              </a:rPr>
              <a:t>This means that the feature code can be thoroughly tested and evaluated in a real server environment before the developer merges back the changes to </a:t>
            </a:r>
            <a:r>
              <a:rPr lang="en-US" dirty="0" smtClean="0">
                <a:latin typeface="+mn-lt"/>
              </a:rPr>
              <a:t>master</a:t>
            </a:r>
          </a:p>
          <a:p>
            <a:pPr marL="342900" indent="-342900">
              <a:buFont typeface="Wingdings" panose="05000000000000000000" pitchFamily="2" charset="2"/>
              <a:buChar char="ü"/>
            </a:pPr>
            <a:endParaRPr lang="en-US" dirty="0" smtClean="0">
              <a:latin typeface="+mn-lt"/>
            </a:endParaRPr>
          </a:p>
          <a:p>
            <a:pPr marL="342900" indent="-342900">
              <a:buFont typeface="Wingdings" panose="05000000000000000000" pitchFamily="2" charset="2"/>
              <a:buChar char="ü"/>
            </a:pPr>
            <a:r>
              <a:rPr lang="en-US" dirty="0">
                <a:latin typeface="+mn-lt"/>
              </a:rPr>
              <a:t>Developers should consider using branch deployments whenever they want to keep their in-progress development code separate from the master code, but want to test it within a deployable environment</a:t>
            </a:r>
          </a:p>
        </p:txBody>
      </p:sp>
    </p:spTree>
    <p:extLst>
      <p:ext uri="{BB962C8B-B14F-4D97-AF65-F5344CB8AC3E}">
        <p14:creationId xmlns:p14="http://schemas.microsoft.com/office/powerpoint/2010/main" val="272362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p:cTn id="11" dur="500" fill="hold"/>
                                        <p:tgtEl>
                                          <p:spTgt spid="3074"/>
                                        </p:tgtEl>
                                        <p:attrNameLst>
                                          <p:attrName>ppt_w</p:attrName>
                                        </p:attrNameLst>
                                      </p:cBhvr>
                                      <p:tavLst>
                                        <p:tav tm="0">
                                          <p:val>
                                            <p:fltVal val="0"/>
                                          </p:val>
                                        </p:tav>
                                        <p:tav tm="100000">
                                          <p:val>
                                            <p:strVal val="#ppt_w"/>
                                          </p:val>
                                        </p:tav>
                                      </p:tavLst>
                                    </p:anim>
                                    <p:anim calcmode="lin" valueType="num">
                                      <p:cBhvr>
                                        <p:cTn id="12" dur="500" fill="hold"/>
                                        <p:tgtEl>
                                          <p:spTgt spid="3074"/>
                                        </p:tgtEl>
                                        <p:attrNameLst>
                                          <p:attrName>ppt_h</p:attrName>
                                        </p:attrNameLst>
                                      </p:cBhvr>
                                      <p:tavLst>
                                        <p:tav tm="0">
                                          <p:val>
                                            <p:fltVal val="0"/>
                                          </p:val>
                                        </p:tav>
                                        <p:tav tm="100000">
                                          <p:val>
                                            <p:strVal val="#ppt_h"/>
                                          </p:val>
                                        </p:tav>
                                      </p:tavLst>
                                    </p:anim>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of Branch Deployment</a:t>
            </a:r>
            <a:endParaRPr lang="en-US" dirty="0"/>
          </a:p>
        </p:txBody>
      </p:sp>
      <p:sp>
        <p:nvSpPr>
          <p:cNvPr id="3" name="Text Placeholder 2"/>
          <p:cNvSpPr>
            <a:spLocks noGrp="1"/>
          </p:cNvSpPr>
          <p:nvPr>
            <p:ph type="body" sz="half" idx="2"/>
          </p:nvPr>
        </p:nvSpPr>
        <p:spPr/>
        <p:txBody>
          <a:bodyPr/>
          <a:lstStyle/>
          <a:p>
            <a:pPr marL="342900" indent="-342900">
              <a:buFont typeface="+mj-lt"/>
              <a:buAutoNum type="arabicPeriod"/>
            </a:pPr>
            <a:r>
              <a:rPr lang="en-US" sz="1800" dirty="0" smtClean="0">
                <a:latin typeface="+mn-lt"/>
              </a:rPr>
              <a:t>Manual Deployment</a:t>
            </a:r>
          </a:p>
          <a:p>
            <a:pPr marL="342900" indent="-342900">
              <a:buFont typeface="+mj-lt"/>
              <a:buAutoNum type="arabicPeriod"/>
            </a:pPr>
            <a:endParaRPr lang="en-US" sz="1800" dirty="0">
              <a:latin typeface="+mn-lt"/>
            </a:endParaRPr>
          </a:p>
          <a:p>
            <a:pPr marL="342900" indent="-342900">
              <a:buFont typeface="+mj-lt"/>
              <a:buAutoNum type="arabicPeriod"/>
            </a:pPr>
            <a:r>
              <a:rPr lang="en-US" sz="1800" dirty="0">
                <a:latin typeface="+mn-lt"/>
              </a:rPr>
              <a:t>Automated Deployment</a:t>
            </a:r>
          </a:p>
          <a:p>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26</a:t>
            </a:fld>
            <a:endParaRPr lang="en-US" dirty="0"/>
          </a:p>
        </p:txBody>
      </p:sp>
    </p:spTree>
    <p:extLst>
      <p:ext uri="{BB962C8B-B14F-4D97-AF65-F5344CB8AC3E}">
        <p14:creationId xmlns:p14="http://schemas.microsoft.com/office/powerpoint/2010/main" val="2645344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Elastic Bamboo</a:t>
            </a:r>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27</a:t>
            </a:fld>
            <a:endParaRPr lang="en-US" dirty="0"/>
          </a:p>
        </p:txBody>
      </p:sp>
      <p:sp>
        <p:nvSpPr>
          <p:cNvPr id="10" name="TextBox 9"/>
          <p:cNvSpPr txBox="1"/>
          <p:nvPr/>
        </p:nvSpPr>
        <p:spPr>
          <a:xfrm>
            <a:off x="1514168" y="1868129"/>
            <a:ext cx="7039896" cy="4770537"/>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mn-lt"/>
              </a:rPr>
              <a:t>When Bamboo is set-up to use the </a:t>
            </a:r>
            <a:r>
              <a:rPr lang="en-US" sz="1600" b="1" dirty="0">
                <a:latin typeface="+mn-lt"/>
              </a:rPr>
              <a:t>Amazon Elastic Compute </a:t>
            </a:r>
            <a:r>
              <a:rPr lang="en-US" sz="1600" b="1" dirty="0" smtClean="0">
                <a:latin typeface="+mn-lt"/>
              </a:rPr>
              <a:t>Cloud</a:t>
            </a:r>
          </a:p>
          <a:p>
            <a:pPr marL="285750" indent="-285750">
              <a:buFont typeface="Wingdings" panose="05000000000000000000" pitchFamily="2" charset="2"/>
              <a:buChar char="ü"/>
            </a:pPr>
            <a:endParaRPr lang="en-US" sz="1600" dirty="0">
              <a:latin typeface="+mn-lt"/>
            </a:endParaRPr>
          </a:p>
          <a:p>
            <a:pPr marL="285750" indent="-285750">
              <a:buFont typeface="Wingdings" panose="05000000000000000000" pitchFamily="2" charset="2"/>
              <a:buChar char="ü"/>
            </a:pPr>
            <a:r>
              <a:rPr lang="en-US" sz="1600" dirty="0">
                <a:latin typeface="+mn-lt"/>
              </a:rPr>
              <a:t>Elastic Bamboo uses </a:t>
            </a:r>
            <a:r>
              <a:rPr lang="en-US" sz="1600" b="1" dirty="0">
                <a:latin typeface="+mn-lt"/>
              </a:rPr>
              <a:t>AMI</a:t>
            </a:r>
            <a:r>
              <a:rPr lang="en-US" sz="1600" dirty="0">
                <a:latin typeface="+mn-lt"/>
              </a:rPr>
              <a:t> to create instances of agents in the </a:t>
            </a:r>
            <a:r>
              <a:rPr lang="en-US" sz="1600" b="1" dirty="0">
                <a:latin typeface="+mn-lt"/>
              </a:rPr>
              <a:t>EC2</a:t>
            </a:r>
          </a:p>
          <a:p>
            <a:pPr marL="285750" indent="-285750">
              <a:buFont typeface="Wingdings" panose="05000000000000000000" pitchFamily="2" charset="2"/>
              <a:buChar char="ü"/>
            </a:pPr>
            <a:endParaRPr lang="en-US" sz="1600" dirty="0">
              <a:latin typeface="+mn-lt"/>
            </a:endParaRPr>
          </a:p>
          <a:p>
            <a:pPr marL="285750" indent="-285750">
              <a:buFont typeface="Wingdings" panose="05000000000000000000" pitchFamily="2" charset="2"/>
              <a:buChar char="ü"/>
            </a:pPr>
            <a:endParaRPr lang="en-US" sz="1600" dirty="0">
              <a:latin typeface="+mn-lt"/>
            </a:endParaRPr>
          </a:p>
          <a:p>
            <a:pPr marL="285750" indent="-285750">
              <a:buFont typeface="Wingdings" panose="05000000000000000000" pitchFamily="2" charset="2"/>
              <a:buChar char="ü"/>
            </a:pPr>
            <a:r>
              <a:rPr lang="en-US" sz="1600" b="1" dirty="0" smtClean="0">
                <a:latin typeface="+mn-lt"/>
              </a:rPr>
              <a:t>Key Concepts</a:t>
            </a:r>
          </a:p>
          <a:p>
            <a:endParaRPr lang="en-US" sz="1600" dirty="0">
              <a:latin typeface="+mn-lt"/>
            </a:endParaRPr>
          </a:p>
          <a:p>
            <a:pPr marL="285750" indent="-285750">
              <a:buFont typeface="Wingdings" panose="05000000000000000000" pitchFamily="2" charset="2"/>
              <a:buChar char="Ø"/>
            </a:pPr>
            <a:r>
              <a:rPr lang="en-US" sz="1600" b="1" i="1" dirty="0">
                <a:latin typeface="+mn-lt"/>
              </a:rPr>
              <a:t>Elastic </a:t>
            </a:r>
            <a:r>
              <a:rPr lang="en-US" sz="1600" b="1" i="1" dirty="0" smtClean="0">
                <a:latin typeface="+mn-lt"/>
              </a:rPr>
              <a:t>Image </a:t>
            </a:r>
            <a:r>
              <a:rPr lang="en-US" sz="1600" dirty="0" smtClean="0">
                <a:latin typeface="+mn-lt"/>
              </a:rPr>
              <a:t>- an </a:t>
            </a:r>
            <a:r>
              <a:rPr lang="en-US" sz="1600" dirty="0">
                <a:latin typeface="+mn-lt"/>
              </a:rPr>
              <a:t>Amazon Machine Image (AMI) that is stored in one of Amazon data centers for use with the </a:t>
            </a:r>
            <a:r>
              <a:rPr lang="en-US" sz="1600" dirty="0" smtClean="0">
                <a:latin typeface="+mn-lt"/>
              </a:rPr>
              <a:t>Elastic Bamboo feature, unique identification : AMI ID</a:t>
            </a:r>
          </a:p>
          <a:p>
            <a:pPr marL="285750" indent="-285750">
              <a:buFont typeface="Wingdings" panose="05000000000000000000" pitchFamily="2" charset="2"/>
              <a:buChar char="Ø"/>
            </a:pPr>
            <a:endParaRPr lang="en-US" sz="1600" dirty="0">
              <a:latin typeface="+mn-lt"/>
            </a:endParaRPr>
          </a:p>
          <a:p>
            <a:pPr marL="285750" indent="-285750">
              <a:buFont typeface="Wingdings" panose="05000000000000000000" pitchFamily="2" charset="2"/>
              <a:buChar char="Ø"/>
            </a:pPr>
            <a:r>
              <a:rPr lang="en-US" sz="1600" b="1" i="1" dirty="0">
                <a:latin typeface="+mn-lt"/>
              </a:rPr>
              <a:t>Elastic </a:t>
            </a:r>
            <a:r>
              <a:rPr lang="en-US" sz="1600" b="1" i="1" dirty="0" smtClean="0">
                <a:latin typeface="+mn-lt"/>
              </a:rPr>
              <a:t>Instance</a:t>
            </a:r>
            <a:r>
              <a:rPr lang="en-US" sz="1600" dirty="0" smtClean="0">
                <a:latin typeface="+mn-lt"/>
              </a:rPr>
              <a:t> - </a:t>
            </a:r>
            <a:r>
              <a:rPr lang="en-US" sz="1600" dirty="0">
                <a:latin typeface="+mn-lt"/>
              </a:rPr>
              <a:t>An elastic instance is a running instance of an </a:t>
            </a:r>
            <a:r>
              <a:rPr lang="en-US" sz="1600" dirty="0" smtClean="0">
                <a:latin typeface="+mn-lt"/>
              </a:rPr>
              <a:t>elastic image</a:t>
            </a:r>
            <a:endParaRPr lang="en-US" sz="1600" dirty="0">
              <a:latin typeface="+mn-lt"/>
            </a:endParaRPr>
          </a:p>
          <a:p>
            <a:endParaRPr lang="en-US" sz="1600" dirty="0">
              <a:latin typeface="+mn-lt"/>
            </a:endParaRPr>
          </a:p>
          <a:p>
            <a:pPr marL="285750" indent="-285750">
              <a:buFont typeface="Wingdings" panose="05000000000000000000" pitchFamily="2" charset="2"/>
              <a:buChar char="Ø"/>
            </a:pPr>
            <a:r>
              <a:rPr lang="en-US" sz="1600" b="1" i="1" dirty="0">
                <a:latin typeface="+mn-lt"/>
              </a:rPr>
              <a:t>Elastic </a:t>
            </a:r>
            <a:r>
              <a:rPr lang="en-US" sz="1600" b="1" i="1" dirty="0" smtClean="0">
                <a:latin typeface="+mn-lt"/>
              </a:rPr>
              <a:t>Agent </a:t>
            </a:r>
            <a:r>
              <a:rPr lang="en-US" sz="1600" dirty="0" smtClean="0">
                <a:latin typeface="+mn-lt"/>
              </a:rPr>
              <a:t>– </a:t>
            </a:r>
          </a:p>
          <a:p>
            <a:pPr marL="285750" indent="-285750">
              <a:buFont typeface="Wingdings" panose="05000000000000000000" pitchFamily="2" charset="2"/>
              <a:buChar char="v"/>
            </a:pPr>
            <a:r>
              <a:rPr lang="en-US" sz="1600" dirty="0" smtClean="0">
                <a:latin typeface="+mn-lt"/>
              </a:rPr>
              <a:t>	An </a:t>
            </a:r>
            <a:r>
              <a:rPr lang="en-US" sz="1600" dirty="0">
                <a:latin typeface="+mn-lt"/>
              </a:rPr>
              <a:t>agent that runs in the Amazon </a:t>
            </a:r>
            <a:r>
              <a:rPr lang="en-US" sz="1600" dirty="0" smtClean="0">
                <a:latin typeface="+mn-lt"/>
              </a:rPr>
              <a:t>EC2</a:t>
            </a:r>
          </a:p>
          <a:p>
            <a:pPr marL="285750" indent="-285750">
              <a:buFont typeface="Wingdings" panose="05000000000000000000" pitchFamily="2" charset="2"/>
              <a:buChar char="v"/>
            </a:pPr>
            <a:r>
              <a:rPr lang="en-US" sz="1600" dirty="0">
                <a:latin typeface="+mn-lt"/>
              </a:rPr>
              <a:t>	</a:t>
            </a:r>
            <a:r>
              <a:rPr lang="en-US" sz="1600" dirty="0" smtClean="0">
                <a:latin typeface="+mn-lt"/>
              </a:rPr>
              <a:t>An </a:t>
            </a:r>
            <a:r>
              <a:rPr lang="en-US" sz="1600" dirty="0">
                <a:latin typeface="+mn-lt"/>
              </a:rPr>
              <a:t>elastic agent process runs in an </a:t>
            </a:r>
            <a:r>
              <a:rPr lang="en-US" sz="1600" dirty="0" smtClean="0">
                <a:latin typeface="+mn-lt"/>
              </a:rPr>
              <a:t>elastic instance of an elastic image</a:t>
            </a:r>
            <a:endParaRPr lang="en-US" sz="1600" dirty="0">
              <a:latin typeface="+mn-lt"/>
            </a:endParaRPr>
          </a:p>
          <a:p>
            <a:pPr marL="285750" indent="-285750">
              <a:buFont typeface="Wingdings" panose="05000000000000000000" pitchFamily="2" charset="2"/>
              <a:buChar char="v"/>
            </a:pPr>
            <a:r>
              <a:rPr lang="en-US" sz="1600" dirty="0" smtClean="0">
                <a:latin typeface="+mn-lt"/>
              </a:rPr>
              <a:t>  	Inherits </a:t>
            </a:r>
            <a:r>
              <a:rPr lang="en-US" sz="1600" dirty="0">
                <a:latin typeface="+mn-lt"/>
              </a:rPr>
              <a:t>its capabilities from </a:t>
            </a:r>
            <a:r>
              <a:rPr lang="en-US" sz="1600" dirty="0" smtClean="0">
                <a:latin typeface="+mn-lt"/>
              </a:rPr>
              <a:t>the elastic image that </a:t>
            </a:r>
            <a:r>
              <a:rPr lang="en-US" sz="1600" dirty="0">
                <a:latin typeface="+mn-lt"/>
              </a:rPr>
              <a:t>it was created from.</a:t>
            </a:r>
          </a:p>
          <a:p>
            <a:endParaRPr lang="en-US" sz="1600" dirty="0" smtClean="0">
              <a:latin typeface="+mn-lt"/>
            </a:endParaRPr>
          </a:p>
          <a:p>
            <a:endParaRPr lang="en-US" sz="1600" dirty="0" smtClean="0">
              <a:latin typeface="+mn-lt"/>
            </a:endParaRPr>
          </a:p>
        </p:txBody>
      </p:sp>
    </p:spTree>
    <p:extLst>
      <p:ext uri="{BB962C8B-B14F-4D97-AF65-F5344CB8AC3E}">
        <p14:creationId xmlns:p14="http://schemas.microsoft.com/office/powerpoint/2010/main" val="29127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1000"/>
                                        <p:tgtEl>
                                          <p:spTgt spid="10">
                                            <p:txEl>
                                              <p:pRg st="2" end="2"/>
                                            </p:txEl>
                                          </p:spTgt>
                                        </p:tgtEl>
                                      </p:cBhvr>
                                    </p:animEffect>
                                    <p:anim calcmode="lin" valueType="num">
                                      <p:cBhvr>
                                        <p:cTn id="1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barn(inVertical)">
                                      <p:cBhvr>
                                        <p:cTn id="19" dur="500"/>
                                        <p:tgtEl>
                                          <p:spTgt spid="10">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barn(inVertical)">
                                      <p:cBhvr>
                                        <p:cTn id="22" dur="500"/>
                                        <p:tgtEl>
                                          <p:spTgt spid="1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animEffect transition="in" filter="wipe(down)">
                                      <p:cBhvr>
                                        <p:cTn id="27" dur="500"/>
                                        <p:tgtEl>
                                          <p:spTgt spid="10">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animEffect transition="in" filter="fade">
                                      <p:cBhvr>
                                        <p:cTn id="32" dur="1000"/>
                                        <p:tgtEl>
                                          <p:spTgt spid="10">
                                            <p:txEl>
                                              <p:pRg st="11" end="11"/>
                                            </p:txEl>
                                          </p:spTgt>
                                        </p:tgtEl>
                                      </p:cBhvr>
                                    </p:animEffect>
                                    <p:anim calcmode="lin" valueType="num">
                                      <p:cBhvr>
                                        <p:cTn id="33"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12" end="12"/>
                                            </p:txEl>
                                          </p:spTgt>
                                        </p:tgtEl>
                                        <p:attrNameLst>
                                          <p:attrName>style.visibility</p:attrName>
                                        </p:attrNameLst>
                                      </p:cBhvr>
                                      <p:to>
                                        <p:strVal val="visible"/>
                                      </p:to>
                                    </p:set>
                                    <p:animEffect transition="in" filter="barn(inVertical)">
                                      <p:cBhvr>
                                        <p:cTn id="39" dur="500"/>
                                        <p:tgtEl>
                                          <p:spTgt spid="10">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
                                            <p:txEl>
                                              <p:pRg st="13" end="13"/>
                                            </p:txEl>
                                          </p:spTgt>
                                        </p:tgtEl>
                                        <p:attrNameLst>
                                          <p:attrName>style.visibility</p:attrName>
                                        </p:attrNameLst>
                                      </p:cBhvr>
                                      <p:to>
                                        <p:strVal val="visible"/>
                                      </p:to>
                                    </p:set>
                                    <p:animEffect transition="in" filter="wipe(down)">
                                      <p:cBhvr>
                                        <p:cTn id="44" dur="500"/>
                                        <p:tgtEl>
                                          <p:spTgt spid="10">
                                            <p:txEl>
                                              <p:pRg st="13" end="13"/>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10">
                                            <p:txEl>
                                              <p:pRg st="14" end="14"/>
                                            </p:txEl>
                                          </p:spTgt>
                                        </p:tgtEl>
                                        <p:attrNameLst>
                                          <p:attrName>style.visibility</p:attrName>
                                        </p:attrNameLst>
                                      </p:cBhvr>
                                      <p:to>
                                        <p:strVal val="visible"/>
                                      </p:to>
                                    </p:set>
                                    <p:animEffect transition="in" filter="wipe(down)">
                                      <p:cBhvr>
                                        <p:cTn id="47" dur="500"/>
                                        <p:tgtEl>
                                          <p:spTgt spid="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Elastic Bamboo</a:t>
            </a:r>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28</a:t>
            </a:fld>
            <a:endParaRPr lang="en-US" dirty="0"/>
          </a:p>
        </p:txBody>
      </p:sp>
      <p:pic>
        <p:nvPicPr>
          <p:cNvPr id="1026" name="Picture 2" descr="D:\D-Data\PALLAVI\ALM\ALMTasks\BAMBOO_BambooCloud\elastic-bamb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206" y="1923230"/>
            <a:ext cx="4070145" cy="3619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lastic bambo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95" y="1923230"/>
            <a:ext cx="4548462" cy="374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9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Elastic Bamboo [Walkthrough]</a:t>
            </a:r>
            <a:endParaRPr lang="en-US" dirty="0"/>
          </a:p>
        </p:txBody>
      </p:sp>
      <p:sp>
        <p:nvSpPr>
          <p:cNvPr id="4" name="Slide Number Placeholder 3"/>
          <p:cNvSpPr>
            <a:spLocks noGrp="1"/>
          </p:cNvSpPr>
          <p:nvPr>
            <p:ph type="sldNum" sz="quarter" idx="10"/>
          </p:nvPr>
        </p:nvSpPr>
        <p:spPr/>
        <p:txBody>
          <a:bodyPr/>
          <a:lstStyle/>
          <a:p>
            <a:pPr>
              <a:defRPr/>
            </a:pPr>
            <a:fld id="{C2C4E7AD-773F-4297-A9F7-E8359C9B9FF9}" type="slidenum">
              <a:rPr lang="en-US" smtClean="0"/>
              <a:pPr>
                <a:defRPr/>
              </a:pPr>
              <a:t>29</a:t>
            </a:fld>
            <a:endParaRPr lang="en-US" dirty="0"/>
          </a:p>
        </p:txBody>
      </p:sp>
    </p:spTree>
    <p:extLst>
      <p:ext uri="{BB962C8B-B14F-4D97-AF65-F5344CB8AC3E}">
        <p14:creationId xmlns:p14="http://schemas.microsoft.com/office/powerpoint/2010/main" val="210192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294318" y="1126265"/>
            <a:ext cx="7485888" cy="56661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0000"/>
          </a:bodyPr>
          <a:lstStyle/>
          <a:p>
            <a:pPr algn="ctr" fontAlgn="auto">
              <a:spcAft>
                <a:spcPts val="0"/>
              </a:spcAft>
              <a:defRPr/>
            </a:pPr>
            <a:r>
              <a:rPr lang="en-US" altLang="en-US" sz="3600" cap="none" dirty="0" smtClean="0">
                <a:latin typeface="Century Schoolbook" panose="02040604050505020304" pitchFamily="18" charset="0"/>
              </a:rPr>
              <a:t>Agenda</a:t>
            </a:r>
          </a:p>
        </p:txBody>
      </p:sp>
      <p:sp>
        <p:nvSpPr>
          <p:cNvPr id="3" name="Text Placeholder 2"/>
          <p:cNvSpPr>
            <a:spLocks noGrp="1"/>
          </p:cNvSpPr>
          <p:nvPr>
            <p:ph type="body" sz="half" idx="2"/>
          </p:nvPr>
        </p:nvSpPr>
        <p:spPr>
          <a:xfrm>
            <a:off x="1693607" y="2399070"/>
            <a:ext cx="7450393" cy="4204924"/>
          </a:xfrm>
        </p:spPr>
        <p:txBody>
          <a:bodyPr rtlCol="0">
            <a:normAutofit/>
          </a:bodyPr>
          <a:lstStyle/>
          <a:p>
            <a:pPr marL="285750" indent="-285750" fontAlgn="auto">
              <a:spcAft>
                <a:spcPts val="0"/>
              </a:spcAft>
              <a:buFont typeface="Arial" panose="020B0604020202020204" pitchFamily="34" charset="0"/>
              <a:buChar char="•"/>
              <a:defRPr/>
            </a:pPr>
            <a:r>
              <a:rPr lang="en-US" sz="2000" b="0" dirty="0" smtClean="0">
                <a:latin typeface="+mn-lt"/>
              </a:rPr>
              <a:t>Agile it is</a:t>
            </a:r>
          </a:p>
          <a:p>
            <a:pPr marL="285750" indent="-285750" fontAlgn="auto">
              <a:spcAft>
                <a:spcPts val="0"/>
              </a:spcAft>
              <a:buFont typeface="Arial" panose="020B0604020202020204" pitchFamily="34" charset="0"/>
              <a:buChar char="•"/>
              <a:defRPr/>
            </a:pPr>
            <a:r>
              <a:rPr lang="en-US" sz="2000" b="0" dirty="0" smtClean="0">
                <a:latin typeface="+mn-lt"/>
              </a:rPr>
              <a:t>Why CI??</a:t>
            </a:r>
          </a:p>
          <a:p>
            <a:pPr marL="285750" indent="-285750" fontAlgn="auto">
              <a:spcAft>
                <a:spcPts val="0"/>
              </a:spcAft>
              <a:buFont typeface="Arial" panose="020B0604020202020204" pitchFamily="34" charset="0"/>
              <a:buChar char="•"/>
              <a:defRPr/>
            </a:pPr>
            <a:r>
              <a:rPr lang="en-US" sz="2000" b="0" dirty="0" smtClean="0">
                <a:latin typeface="+mn-lt"/>
              </a:rPr>
              <a:t>CI</a:t>
            </a:r>
          </a:p>
          <a:p>
            <a:pPr marL="285750" indent="-285750" fontAlgn="auto">
              <a:spcAft>
                <a:spcPts val="0"/>
              </a:spcAft>
              <a:buFont typeface="Arial" panose="020B0604020202020204" pitchFamily="34" charset="0"/>
              <a:buChar char="•"/>
              <a:defRPr/>
            </a:pPr>
            <a:r>
              <a:rPr lang="en-US" sz="2000" b="0" dirty="0" smtClean="0">
                <a:latin typeface="+mn-lt"/>
              </a:rPr>
              <a:t>CI-server</a:t>
            </a:r>
          </a:p>
          <a:p>
            <a:pPr marL="285750" indent="-285750" fontAlgn="auto">
              <a:spcAft>
                <a:spcPts val="0"/>
              </a:spcAft>
              <a:buFont typeface="Arial" panose="020B0604020202020204" pitchFamily="34" charset="0"/>
              <a:buChar char="•"/>
              <a:defRPr/>
            </a:pPr>
            <a:r>
              <a:rPr lang="en-US" sz="2000" b="0" dirty="0" smtClean="0">
                <a:latin typeface="+mn-lt"/>
              </a:rPr>
              <a:t>Why Bamboo?</a:t>
            </a:r>
          </a:p>
          <a:p>
            <a:pPr marL="285750" indent="-285750" fontAlgn="auto">
              <a:spcAft>
                <a:spcPts val="0"/>
              </a:spcAft>
              <a:buFont typeface="Arial" panose="020B0604020202020204" pitchFamily="34" charset="0"/>
              <a:buChar char="•"/>
              <a:defRPr/>
            </a:pPr>
            <a:r>
              <a:rPr lang="en-US" sz="2000" b="0" dirty="0" smtClean="0">
                <a:latin typeface="+mn-lt"/>
              </a:rPr>
              <a:t>Getting started with Bamboo</a:t>
            </a:r>
          </a:p>
          <a:p>
            <a:pPr marL="285750" indent="-285750" fontAlgn="auto">
              <a:spcAft>
                <a:spcPts val="0"/>
              </a:spcAft>
              <a:buFont typeface="Arial" panose="020B0604020202020204" pitchFamily="34" charset="0"/>
              <a:buChar char="•"/>
              <a:defRPr/>
            </a:pPr>
            <a:r>
              <a:rPr lang="en-US" sz="2000" dirty="0" smtClean="0">
                <a:latin typeface="+mn-lt"/>
              </a:rPr>
              <a:t>Agents and capabilities</a:t>
            </a:r>
            <a:endParaRPr lang="en-US" sz="2000" b="0" dirty="0" smtClean="0">
              <a:latin typeface="+mn-lt"/>
            </a:endParaRPr>
          </a:p>
          <a:p>
            <a:pPr marL="285750" indent="-285750" fontAlgn="auto">
              <a:spcAft>
                <a:spcPts val="0"/>
              </a:spcAft>
              <a:buFont typeface="Arial" panose="020B0604020202020204" pitchFamily="34" charset="0"/>
              <a:buChar char="•"/>
              <a:defRPr/>
            </a:pPr>
            <a:r>
              <a:rPr lang="en-US" sz="2000" b="0" dirty="0" smtClean="0">
                <a:latin typeface="+mn-lt"/>
              </a:rPr>
              <a:t>Let’s dive-in Bamboo[Demo]</a:t>
            </a:r>
          </a:p>
          <a:p>
            <a:pPr marL="285750" indent="-285750" fontAlgn="auto">
              <a:spcAft>
                <a:spcPts val="0"/>
              </a:spcAft>
              <a:buFont typeface="Arial" panose="020B0604020202020204" pitchFamily="34" charset="0"/>
              <a:buChar char="•"/>
              <a:defRPr/>
            </a:pPr>
            <a:r>
              <a:rPr lang="en-US" sz="2000" dirty="0" smtClean="0">
                <a:latin typeface="+mn-lt"/>
              </a:rPr>
              <a:t>Bamboo’s Working Directory</a:t>
            </a:r>
            <a:endParaRPr lang="en-US" sz="2000" b="0" dirty="0" smtClean="0">
              <a:latin typeface="+mn-lt"/>
            </a:endParaRPr>
          </a:p>
          <a:p>
            <a:pPr marL="285750" indent="-285750" fontAlgn="auto">
              <a:spcAft>
                <a:spcPts val="0"/>
              </a:spcAft>
              <a:buFont typeface="Arial" panose="020B0604020202020204" pitchFamily="34" charset="0"/>
              <a:buChar char="•"/>
              <a:defRPr/>
            </a:pPr>
            <a:r>
              <a:rPr lang="en-US" sz="2000" b="0" dirty="0" smtClean="0">
                <a:latin typeface="+mn-lt"/>
              </a:rPr>
              <a:t>Permissions</a:t>
            </a:r>
          </a:p>
          <a:p>
            <a:pPr marL="285750" indent="-285750" fontAlgn="auto">
              <a:spcAft>
                <a:spcPts val="0"/>
              </a:spcAft>
              <a:buFont typeface="Arial" panose="020B0604020202020204" pitchFamily="34" charset="0"/>
              <a:buChar char="•"/>
              <a:defRPr/>
            </a:pPr>
            <a:r>
              <a:rPr lang="en-US" sz="2000" dirty="0" smtClean="0">
                <a:latin typeface="+mn-lt"/>
              </a:rPr>
              <a:t>Artifact sharing</a:t>
            </a:r>
            <a:endParaRPr lang="en-US" sz="2000" b="0" dirty="0" smtClean="0">
              <a:latin typeface="+mn-lt"/>
            </a:endParaRPr>
          </a:p>
        </p:txBody>
      </p:sp>
      <p:sp>
        <p:nvSpPr>
          <p:cNvPr id="4" name="Slide Number Placeholder 3"/>
          <p:cNvSpPr>
            <a:spLocks noGrp="1"/>
          </p:cNvSpPr>
          <p:nvPr>
            <p:ph type="sldNum" sz="quarter" idx="10"/>
          </p:nvPr>
        </p:nvSpPr>
        <p:spPr/>
        <p:txBody>
          <a:bodyPr/>
          <a:lstStyle/>
          <a:p>
            <a:pPr>
              <a:defRPr/>
            </a:pPr>
            <a:fld id="{3E85B9B1-C9A2-483C-951F-BA2D6468D718}"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Bamboo Best practices reference</a:t>
            </a:r>
            <a:endParaRPr lang="en-US" dirty="0"/>
          </a:p>
        </p:txBody>
      </p:sp>
      <p:sp>
        <p:nvSpPr>
          <p:cNvPr id="3" name="Slide Number Placeholder 2"/>
          <p:cNvSpPr>
            <a:spLocks noGrp="1"/>
          </p:cNvSpPr>
          <p:nvPr>
            <p:ph type="sldNum" sz="quarter" idx="10"/>
          </p:nvPr>
        </p:nvSpPr>
        <p:spPr/>
        <p:txBody>
          <a:bodyPr/>
          <a:lstStyle/>
          <a:p>
            <a:pPr>
              <a:defRPr/>
            </a:pPr>
            <a:fld id="{29DC99AF-D003-40DD-A932-FCB5686392B8}" type="slidenum">
              <a:rPr lang="en-US" smtClean="0"/>
              <a:pPr>
                <a:defRPr/>
              </a:pPr>
              <a:t>30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377" y="1609878"/>
            <a:ext cx="5320481" cy="4778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405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lgn="ctr" fontAlgn="auto">
              <a:spcAft>
                <a:spcPts val="0"/>
              </a:spcAft>
              <a:defRPr/>
            </a:pPr>
            <a:r>
              <a:rPr lang="en-US" altLang="en-US" sz="3600" cap="none" dirty="0" smtClean="0">
                <a:latin typeface="Segoe Print" panose="02000600000000000000" pitchFamily="2" charset="0"/>
              </a:rPr>
              <a:t>Thank you!</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Effect transition="in" filter="fade">
                                      <p:cBhvr>
                                        <p:cTn id="9"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137002" y="1204924"/>
            <a:ext cx="7257288" cy="56661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fontAlgn="auto">
              <a:spcAft>
                <a:spcPts val="0"/>
              </a:spcAft>
              <a:defRPr/>
            </a:pPr>
            <a:r>
              <a:rPr lang="en-US" sz="2800" cap="none" dirty="0" smtClean="0">
                <a:latin typeface="Century Schoolbook" panose="02040604050505020304" pitchFamily="18" charset="0"/>
              </a:rPr>
              <a:t>Agile it is</a:t>
            </a:r>
            <a:endParaRPr lang="en-US" altLang="en-US" cap="none" dirty="0" smtClean="0">
              <a:solidFill>
                <a:srgbClr val="92D050"/>
              </a:solidFill>
              <a:latin typeface="Century Schoolbook" panose="02040604050505020304" pitchFamily="18" charset="0"/>
            </a:endParaRPr>
          </a:p>
        </p:txBody>
      </p:sp>
      <p:sp>
        <p:nvSpPr>
          <p:cNvPr id="3" name="Text Placeholder 2"/>
          <p:cNvSpPr>
            <a:spLocks noGrp="1"/>
          </p:cNvSpPr>
          <p:nvPr>
            <p:ph type="body" sz="half" idx="2"/>
          </p:nvPr>
        </p:nvSpPr>
        <p:spPr>
          <a:xfrm>
            <a:off x="1576841" y="2290916"/>
            <a:ext cx="7498333" cy="4178710"/>
          </a:xfrm>
        </p:spPr>
        <p:txBody>
          <a:bodyPr rtlCol="0">
            <a:normAutofit fontScale="92500" lnSpcReduction="10000"/>
          </a:bodyPr>
          <a:lstStyle/>
          <a:p>
            <a:pPr marL="285750" indent="-285750">
              <a:buFont typeface="Wingdings" panose="05000000000000000000" pitchFamily="2" charset="2"/>
              <a:buChar char="q"/>
            </a:pPr>
            <a:r>
              <a:rPr lang="en-US" sz="1500" b="1" dirty="0" smtClean="0">
                <a:solidFill>
                  <a:schemeClr val="tx1"/>
                </a:solidFill>
                <a:latin typeface="+mn-lt"/>
              </a:rPr>
              <a:t>Working </a:t>
            </a:r>
            <a:r>
              <a:rPr lang="en-US" sz="1500" b="1" dirty="0">
                <a:solidFill>
                  <a:schemeClr val="tx1"/>
                </a:solidFill>
                <a:latin typeface="+mn-lt"/>
              </a:rPr>
              <a:t>software</a:t>
            </a:r>
            <a:r>
              <a:rPr lang="en-US" sz="1500" b="0" dirty="0">
                <a:solidFill>
                  <a:schemeClr val="tx1"/>
                </a:solidFill>
                <a:latin typeface="+mn-lt"/>
              </a:rPr>
              <a:t> is the primary measure of progress</a:t>
            </a:r>
            <a:r>
              <a:rPr lang="en-US" sz="1500" b="0" dirty="0" smtClean="0">
                <a:solidFill>
                  <a:schemeClr val="tx1"/>
                </a:solidFill>
                <a:latin typeface="+mn-lt"/>
              </a:rPr>
              <a:t>.</a:t>
            </a:r>
          </a:p>
          <a:p>
            <a:pPr marL="285750" indent="-285750">
              <a:buFont typeface="Wingdings" panose="05000000000000000000" pitchFamily="2" charset="2"/>
              <a:buChar char="q"/>
            </a:pPr>
            <a:endParaRPr lang="en-US" sz="1500" b="0" dirty="0" smtClean="0">
              <a:solidFill>
                <a:schemeClr val="tx1"/>
              </a:solidFill>
              <a:latin typeface="+mn-lt"/>
            </a:endParaRPr>
          </a:p>
          <a:p>
            <a:pPr marL="285750" indent="-285750">
              <a:buFont typeface="Wingdings" panose="05000000000000000000" pitchFamily="2" charset="2"/>
              <a:buChar char="q"/>
            </a:pPr>
            <a:r>
              <a:rPr lang="en-US" sz="1500" b="0" dirty="0">
                <a:solidFill>
                  <a:schemeClr val="tx1"/>
                </a:solidFill>
                <a:latin typeface="+mn-lt"/>
              </a:rPr>
              <a:t>At </a:t>
            </a:r>
            <a:r>
              <a:rPr lang="en-US" sz="1500" b="1" dirty="0">
                <a:solidFill>
                  <a:schemeClr val="tx1"/>
                </a:solidFill>
                <a:latin typeface="+mn-lt"/>
              </a:rPr>
              <a:t>regular intervals</a:t>
            </a:r>
            <a:r>
              <a:rPr lang="en-US" sz="1500" b="0" dirty="0">
                <a:solidFill>
                  <a:schemeClr val="tx1"/>
                </a:solidFill>
                <a:latin typeface="+mn-lt"/>
              </a:rPr>
              <a:t>, the team reflects on how </a:t>
            </a:r>
            <a:r>
              <a:rPr lang="en-US" sz="1500" dirty="0">
                <a:solidFill>
                  <a:schemeClr val="tx1"/>
                </a:solidFill>
                <a:latin typeface="+mn-lt"/>
              </a:rPr>
              <a:t/>
            </a:r>
            <a:br>
              <a:rPr lang="en-US" sz="1500" dirty="0">
                <a:solidFill>
                  <a:schemeClr val="tx1"/>
                </a:solidFill>
                <a:latin typeface="+mn-lt"/>
              </a:rPr>
            </a:br>
            <a:r>
              <a:rPr lang="en-US" sz="1500" b="0" dirty="0">
                <a:solidFill>
                  <a:schemeClr val="tx1"/>
                </a:solidFill>
                <a:latin typeface="+mn-lt"/>
              </a:rPr>
              <a:t>to become </a:t>
            </a:r>
            <a:r>
              <a:rPr lang="en-US" sz="1500" b="1" dirty="0">
                <a:solidFill>
                  <a:schemeClr val="tx1"/>
                </a:solidFill>
                <a:latin typeface="+mn-lt"/>
              </a:rPr>
              <a:t>more effective</a:t>
            </a:r>
            <a:r>
              <a:rPr lang="en-US" sz="1500" b="0" dirty="0">
                <a:solidFill>
                  <a:schemeClr val="tx1"/>
                </a:solidFill>
                <a:latin typeface="+mn-lt"/>
              </a:rPr>
              <a:t>, then tunes and adjusts </a:t>
            </a:r>
            <a:r>
              <a:rPr lang="en-US" sz="1500" dirty="0">
                <a:solidFill>
                  <a:schemeClr val="tx1"/>
                </a:solidFill>
                <a:latin typeface="+mn-lt"/>
              </a:rPr>
              <a:t/>
            </a:r>
            <a:br>
              <a:rPr lang="en-US" sz="1500" dirty="0">
                <a:solidFill>
                  <a:schemeClr val="tx1"/>
                </a:solidFill>
                <a:latin typeface="+mn-lt"/>
              </a:rPr>
            </a:br>
            <a:r>
              <a:rPr lang="en-US" sz="1500" b="0" dirty="0">
                <a:solidFill>
                  <a:schemeClr val="tx1"/>
                </a:solidFill>
                <a:latin typeface="+mn-lt"/>
              </a:rPr>
              <a:t>its behavior accordingly</a:t>
            </a:r>
            <a:r>
              <a:rPr lang="en-US" sz="1500" b="0" dirty="0" smtClean="0">
                <a:solidFill>
                  <a:schemeClr val="tx1"/>
                </a:solidFill>
                <a:latin typeface="+mn-lt"/>
              </a:rPr>
              <a:t>.</a:t>
            </a:r>
          </a:p>
          <a:p>
            <a:pPr marL="285750" indent="-285750">
              <a:buFont typeface="Wingdings" panose="05000000000000000000" pitchFamily="2" charset="2"/>
              <a:buChar char="q"/>
            </a:pPr>
            <a:endParaRPr lang="en-US" sz="1500" b="0" dirty="0" smtClean="0">
              <a:solidFill>
                <a:schemeClr val="tx1"/>
              </a:solidFill>
              <a:latin typeface="+mn-lt"/>
            </a:endParaRPr>
          </a:p>
          <a:p>
            <a:pPr marL="285750" indent="-285750">
              <a:buFont typeface="Wingdings" panose="05000000000000000000" pitchFamily="2" charset="2"/>
              <a:buChar char="q"/>
            </a:pPr>
            <a:r>
              <a:rPr lang="en-US" sz="1500" b="1" dirty="0">
                <a:solidFill>
                  <a:schemeClr val="tx1"/>
                </a:solidFill>
                <a:latin typeface="+mn-lt"/>
              </a:rPr>
              <a:t>Continuous attention</a:t>
            </a:r>
            <a:r>
              <a:rPr lang="en-US" sz="1500" b="0" dirty="0">
                <a:solidFill>
                  <a:schemeClr val="tx1"/>
                </a:solidFill>
                <a:latin typeface="+mn-lt"/>
              </a:rPr>
              <a:t> to </a:t>
            </a:r>
            <a:r>
              <a:rPr lang="en-US" sz="1500" b="1" dirty="0">
                <a:solidFill>
                  <a:schemeClr val="tx1"/>
                </a:solidFill>
                <a:latin typeface="+mn-lt"/>
              </a:rPr>
              <a:t>technical excellence</a:t>
            </a:r>
            <a:r>
              <a:rPr lang="en-US" sz="1500" b="0" dirty="0">
                <a:solidFill>
                  <a:schemeClr val="tx1"/>
                </a:solidFill>
                <a:latin typeface="+mn-lt"/>
              </a:rPr>
              <a:t> </a:t>
            </a:r>
            <a:r>
              <a:rPr lang="en-US" sz="1500" dirty="0">
                <a:solidFill>
                  <a:schemeClr val="tx1"/>
                </a:solidFill>
                <a:latin typeface="+mn-lt"/>
              </a:rPr>
              <a:t/>
            </a:r>
            <a:br>
              <a:rPr lang="en-US" sz="1500" dirty="0">
                <a:solidFill>
                  <a:schemeClr val="tx1"/>
                </a:solidFill>
                <a:latin typeface="+mn-lt"/>
              </a:rPr>
            </a:br>
            <a:r>
              <a:rPr lang="en-US" sz="1500" b="0" dirty="0">
                <a:solidFill>
                  <a:schemeClr val="tx1"/>
                </a:solidFill>
                <a:latin typeface="+mn-lt"/>
              </a:rPr>
              <a:t>and </a:t>
            </a:r>
            <a:r>
              <a:rPr lang="en-US" sz="1500" b="1" dirty="0">
                <a:solidFill>
                  <a:schemeClr val="tx1"/>
                </a:solidFill>
                <a:latin typeface="+mn-lt"/>
              </a:rPr>
              <a:t>good design </a:t>
            </a:r>
            <a:r>
              <a:rPr lang="en-US" sz="1500" b="0" dirty="0">
                <a:solidFill>
                  <a:schemeClr val="tx1"/>
                </a:solidFill>
                <a:latin typeface="+mn-lt"/>
              </a:rPr>
              <a:t>enhances </a:t>
            </a:r>
            <a:r>
              <a:rPr lang="en-US" sz="1500" b="0" dirty="0" smtClean="0">
                <a:solidFill>
                  <a:schemeClr val="tx1"/>
                </a:solidFill>
                <a:latin typeface="+mn-lt"/>
              </a:rPr>
              <a:t>agility.</a:t>
            </a:r>
          </a:p>
          <a:p>
            <a:pPr marL="285750" indent="-285750">
              <a:buFont typeface="Wingdings" panose="05000000000000000000" pitchFamily="2" charset="2"/>
              <a:buChar char="q"/>
            </a:pPr>
            <a:endParaRPr lang="en-US" sz="1500" b="0" dirty="0" smtClean="0">
              <a:solidFill>
                <a:schemeClr val="tx1"/>
              </a:solidFill>
              <a:latin typeface="+mn-lt"/>
            </a:endParaRPr>
          </a:p>
          <a:p>
            <a:pPr marL="285750" indent="-285750">
              <a:buFont typeface="Wingdings" panose="05000000000000000000" pitchFamily="2" charset="2"/>
              <a:buChar char="q"/>
            </a:pPr>
            <a:r>
              <a:rPr lang="en-US" sz="1500" b="0" dirty="0" smtClean="0">
                <a:solidFill>
                  <a:schemeClr val="tx1"/>
                </a:solidFill>
                <a:latin typeface="+mn-lt"/>
              </a:rPr>
              <a:t>Welcome </a:t>
            </a:r>
            <a:r>
              <a:rPr lang="en-US" sz="1500" b="1" dirty="0">
                <a:solidFill>
                  <a:schemeClr val="tx1"/>
                </a:solidFill>
                <a:latin typeface="+mn-lt"/>
              </a:rPr>
              <a:t>changing requirements</a:t>
            </a:r>
            <a:r>
              <a:rPr lang="en-US" sz="1500" b="0" dirty="0">
                <a:solidFill>
                  <a:schemeClr val="tx1"/>
                </a:solidFill>
                <a:latin typeface="+mn-lt"/>
              </a:rPr>
              <a:t>, </a:t>
            </a:r>
            <a:r>
              <a:rPr lang="en-US" sz="1500" b="1" dirty="0">
                <a:solidFill>
                  <a:schemeClr val="tx1"/>
                </a:solidFill>
                <a:latin typeface="+mn-lt"/>
              </a:rPr>
              <a:t>even late</a:t>
            </a:r>
            <a:r>
              <a:rPr lang="en-US" sz="1500" b="0" dirty="0">
                <a:solidFill>
                  <a:schemeClr val="tx1"/>
                </a:solidFill>
                <a:latin typeface="+mn-lt"/>
              </a:rPr>
              <a:t> in </a:t>
            </a:r>
            <a:br>
              <a:rPr lang="en-US" sz="1500" b="0" dirty="0">
                <a:solidFill>
                  <a:schemeClr val="tx1"/>
                </a:solidFill>
                <a:latin typeface="+mn-lt"/>
              </a:rPr>
            </a:br>
            <a:r>
              <a:rPr lang="en-US" sz="1500" b="0" dirty="0">
                <a:solidFill>
                  <a:schemeClr val="tx1"/>
                </a:solidFill>
                <a:latin typeface="+mn-lt"/>
              </a:rPr>
              <a:t>development. </a:t>
            </a:r>
            <a:endParaRPr lang="en-US" sz="1500" b="0" dirty="0" smtClean="0">
              <a:solidFill>
                <a:schemeClr val="tx1"/>
              </a:solidFill>
              <a:latin typeface="+mn-lt"/>
            </a:endParaRPr>
          </a:p>
          <a:p>
            <a:pPr marL="285750" indent="-285750">
              <a:buFont typeface="Wingdings" panose="05000000000000000000" pitchFamily="2" charset="2"/>
              <a:buChar char="q"/>
            </a:pPr>
            <a:endParaRPr lang="en-US" sz="1500" b="0" dirty="0" smtClean="0">
              <a:solidFill>
                <a:schemeClr val="tx1"/>
              </a:solidFill>
              <a:latin typeface="+mn-lt"/>
            </a:endParaRPr>
          </a:p>
          <a:p>
            <a:pPr marL="285750" indent="-285750">
              <a:buFont typeface="Wingdings" panose="05000000000000000000" pitchFamily="2" charset="2"/>
              <a:buChar char="q"/>
            </a:pPr>
            <a:r>
              <a:rPr lang="en-US" sz="1500" b="1" dirty="0" smtClean="0">
                <a:solidFill>
                  <a:schemeClr val="tx1"/>
                </a:solidFill>
                <a:latin typeface="+mn-lt"/>
              </a:rPr>
              <a:t>Deliver </a:t>
            </a:r>
            <a:r>
              <a:rPr lang="en-US" sz="1500" b="1" dirty="0">
                <a:solidFill>
                  <a:schemeClr val="tx1"/>
                </a:solidFill>
                <a:latin typeface="+mn-lt"/>
              </a:rPr>
              <a:t>working software frequently</a:t>
            </a:r>
            <a:r>
              <a:rPr lang="en-US" sz="1500" b="0" dirty="0">
                <a:solidFill>
                  <a:schemeClr val="tx1"/>
                </a:solidFill>
                <a:latin typeface="+mn-lt"/>
              </a:rPr>
              <a:t>, from a </a:t>
            </a:r>
            <a:br>
              <a:rPr lang="en-US" sz="1500" b="0" dirty="0">
                <a:solidFill>
                  <a:schemeClr val="tx1"/>
                </a:solidFill>
                <a:latin typeface="+mn-lt"/>
              </a:rPr>
            </a:br>
            <a:r>
              <a:rPr lang="en-US" sz="1500" b="0" dirty="0">
                <a:solidFill>
                  <a:schemeClr val="tx1"/>
                </a:solidFill>
                <a:latin typeface="+mn-lt"/>
              </a:rPr>
              <a:t>couple of weeks to a couple of months, with a </a:t>
            </a:r>
            <a:br>
              <a:rPr lang="en-US" sz="1500" b="0" dirty="0">
                <a:solidFill>
                  <a:schemeClr val="tx1"/>
                </a:solidFill>
                <a:latin typeface="+mn-lt"/>
              </a:rPr>
            </a:br>
            <a:r>
              <a:rPr lang="en-US" sz="1500" b="0" dirty="0">
                <a:solidFill>
                  <a:schemeClr val="tx1"/>
                </a:solidFill>
                <a:latin typeface="+mn-lt"/>
              </a:rPr>
              <a:t>preference to the shorter timescale</a:t>
            </a:r>
            <a:r>
              <a:rPr lang="en-US" sz="1500" b="0" dirty="0" smtClean="0">
                <a:solidFill>
                  <a:schemeClr val="tx1"/>
                </a:solidFill>
                <a:latin typeface="+mn-lt"/>
              </a:rPr>
              <a:t>.</a:t>
            </a:r>
          </a:p>
          <a:p>
            <a:pPr marL="285750" indent="-285750">
              <a:buFont typeface="Wingdings" panose="05000000000000000000" pitchFamily="2" charset="2"/>
              <a:buChar char="q"/>
            </a:pPr>
            <a:endParaRPr lang="en-US" sz="1500" b="0" dirty="0" smtClean="0">
              <a:solidFill>
                <a:schemeClr val="tx1"/>
              </a:solidFill>
              <a:latin typeface="+mn-lt"/>
            </a:endParaRPr>
          </a:p>
          <a:p>
            <a:pPr marL="285750" indent="-285750">
              <a:buFont typeface="Wingdings" panose="05000000000000000000" pitchFamily="2" charset="2"/>
              <a:buChar char="q"/>
            </a:pPr>
            <a:r>
              <a:rPr lang="en-US" sz="1500" dirty="0">
                <a:solidFill>
                  <a:schemeClr val="tx1"/>
                </a:solidFill>
                <a:latin typeface="+mn-lt"/>
              </a:rPr>
              <a:t>Our highest priority is to satisfy the customer</a:t>
            </a:r>
            <a:br>
              <a:rPr lang="en-US" sz="1500" dirty="0">
                <a:solidFill>
                  <a:schemeClr val="tx1"/>
                </a:solidFill>
                <a:latin typeface="+mn-lt"/>
              </a:rPr>
            </a:br>
            <a:r>
              <a:rPr lang="en-US" sz="1500" dirty="0">
                <a:solidFill>
                  <a:schemeClr val="tx1"/>
                </a:solidFill>
                <a:latin typeface="+mn-lt"/>
              </a:rPr>
              <a:t>through early and </a:t>
            </a:r>
            <a:r>
              <a:rPr lang="en-US" sz="1500" b="1" dirty="0">
                <a:solidFill>
                  <a:schemeClr val="tx1"/>
                </a:solidFill>
                <a:latin typeface="+mn-lt"/>
              </a:rPr>
              <a:t>continuous delivery</a:t>
            </a:r>
            <a:br>
              <a:rPr lang="en-US" sz="1500" b="1" dirty="0">
                <a:solidFill>
                  <a:schemeClr val="tx1"/>
                </a:solidFill>
                <a:latin typeface="+mn-lt"/>
              </a:rPr>
            </a:br>
            <a:r>
              <a:rPr lang="en-US" sz="1500" b="1" dirty="0">
                <a:solidFill>
                  <a:schemeClr val="tx1"/>
                </a:solidFill>
                <a:latin typeface="+mn-lt"/>
              </a:rPr>
              <a:t>of valuable software</a:t>
            </a:r>
            <a:r>
              <a:rPr lang="en-US" sz="1500" dirty="0">
                <a:solidFill>
                  <a:schemeClr val="tx1"/>
                </a:solidFill>
                <a:latin typeface="+mn-lt"/>
              </a:rPr>
              <a:t>.</a:t>
            </a:r>
          </a:p>
          <a:p>
            <a:pPr marL="285750" indent="-285750">
              <a:buFont typeface="Wingdings" panose="05000000000000000000" pitchFamily="2" charset="2"/>
              <a:buChar char="q"/>
            </a:pPr>
            <a:endParaRPr lang="en-US" sz="1500" b="0" dirty="0" smtClean="0">
              <a:latin typeface="Century Schoolbook" panose="02040604050505020304" pitchFamily="18" charset="0"/>
            </a:endParaRPr>
          </a:p>
          <a:p>
            <a:pPr marL="285750" indent="-285750">
              <a:buFont typeface="Wingdings" panose="05000000000000000000" pitchFamily="2" charset="2"/>
              <a:buChar char="q"/>
            </a:pPr>
            <a:endParaRPr lang="en-US" sz="1600" b="0" dirty="0">
              <a:latin typeface="Segoe Print" panose="02000600000000000000" pitchFamily="2" charset="0"/>
            </a:endParaRPr>
          </a:p>
        </p:txBody>
      </p:sp>
      <p:sp>
        <p:nvSpPr>
          <p:cNvPr id="4" name="Slide Number Placeholder 3"/>
          <p:cNvSpPr>
            <a:spLocks noGrp="1"/>
          </p:cNvSpPr>
          <p:nvPr>
            <p:ph type="sldNum" sz="quarter" idx="10"/>
          </p:nvPr>
        </p:nvSpPr>
        <p:spPr/>
        <p:txBody>
          <a:bodyPr/>
          <a:lstStyle/>
          <a:p>
            <a:pPr>
              <a:defRPr/>
            </a:pPr>
            <a:fld id="{2F268355-1924-4416-B37F-9C6B55B365DD}" type="slidenum">
              <a:rPr lang="en-US" smtClean="0"/>
              <a:pPr>
                <a:defRPr/>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458853" y="2641542"/>
            <a:ext cx="7269734" cy="3612070"/>
          </a:xfrm>
        </p:spPr>
        <p:txBody>
          <a:bodyPr>
            <a:normAutofit/>
          </a:bodyPr>
          <a:lstStyle/>
          <a:p>
            <a:pPr marL="457200" indent="-457200">
              <a:buFont typeface="+mj-lt"/>
              <a:buAutoNum type="arabicPeriod"/>
            </a:pPr>
            <a:r>
              <a:rPr lang="en-AU" sz="2000" dirty="0">
                <a:solidFill>
                  <a:schemeClr val="tx1"/>
                </a:solidFill>
                <a:latin typeface="+mn-lt"/>
              </a:rPr>
              <a:t>Use of shared version control (e.g. Git, Subversion</a:t>
            </a:r>
            <a:r>
              <a:rPr lang="en-AU" sz="2000" dirty="0" smtClean="0">
                <a:solidFill>
                  <a:schemeClr val="tx1"/>
                </a:solidFill>
                <a:latin typeface="+mn-lt"/>
              </a:rPr>
              <a:t>).</a:t>
            </a:r>
          </a:p>
          <a:p>
            <a:pPr marL="457200" indent="-457200">
              <a:buFont typeface="+mj-lt"/>
              <a:buAutoNum type="arabicPeriod"/>
            </a:pPr>
            <a:endParaRPr lang="en-AU" sz="2000" dirty="0">
              <a:solidFill>
                <a:schemeClr val="tx1"/>
              </a:solidFill>
              <a:latin typeface="+mn-lt"/>
            </a:endParaRPr>
          </a:p>
          <a:p>
            <a:pPr marL="457200" indent="-457200">
              <a:buFont typeface="+mj-lt"/>
              <a:buAutoNum type="arabicPeriod"/>
            </a:pPr>
            <a:r>
              <a:rPr lang="en-AU" sz="2000" dirty="0">
                <a:solidFill>
                  <a:schemeClr val="tx1"/>
                </a:solidFill>
                <a:latin typeface="+mn-lt"/>
              </a:rPr>
              <a:t>Automated testing after every code </a:t>
            </a:r>
            <a:r>
              <a:rPr lang="en-AU" sz="2000" dirty="0" smtClean="0">
                <a:solidFill>
                  <a:schemeClr val="tx1"/>
                </a:solidFill>
                <a:latin typeface="+mn-lt"/>
              </a:rPr>
              <a:t>change.</a:t>
            </a:r>
          </a:p>
          <a:p>
            <a:pPr marL="457200" indent="-457200">
              <a:buFont typeface="+mj-lt"/>
              <a:buAutoNum type="arabicPeriod"/>
            </a:pPr>
            <a:endParaRPr lang="en-AU" sz="2000" dirty="0">
              <a:solidFill>
                <a:schemeClr val="tx1"/>
              </a:solidFill>
              <a:latin typeface="+mn-lt"/>
            </a:endParaRPr>
          </a:p>
          <a:p>
            <a:pPr marL="457200" indent="-457200">
              <a:buFont typeface="+mj-lt"/>
              <a:buAutoNum type="arabicPeriod"/>
            </a:pPr>
            <a:r>
              <a:rPr lang="en-AU" sz="2000" dirty="0">
                <a:solidFill>
                  <a:schemeClr val="tx1"/>
                </a:solidFill>
                <a:latin typeface="+mn-lt"/>
              </a:rPr>
              <a:t>Automated notifications of test </a:t>
            </a:r>
            <a:r>
              <a:rPr lang="en-AU" sz="2000" dirty="0" smtClean="0">
                <a:solidFill>
                  <a:schemeClr val="tx1"/>
                </a:solidFill>
                <a:latin typeface="+mn-lt"/>
              </a:rPr>
              <a:t>failures.</a:t>
            </a:r>
          </a:p>
          <a:p>
            <a:pPr marL="457200" indent="-457200">
              <a:buFont typeface="+mj-lt"/>
              <a:buAutoNum type="arabicPeriod"/>
            </a:pPr>
            <a:endParaRPr lang="en-AU" sz="2000" dirty="0">
              <a:solidFill>
                <a:schemeClr val="tx1"/>
              </a:solidFill>
              <a:latin typeface="+mn-lt"/>
            </a:endParaRPr>
          </a:p>
          <a:p>
            <a:pPr marL="457200" indent="-457200">
              <a:buFont typeface="+mj-lt"/>
              <a:buAutoNum type="arabicPeriod"/>
            </a:pPr>
            <a:r>
              <a:rPr lang="en-AU" sz="2000" dirty="0" smtClean="0">
                <a:solidFill>
                  <a:schemeClr val="tx1"/>
                </a:solidFill>
                <a:latin typeface="+mn-lt"/>
              </a:rPr>
              <a:t>An automated product release process.</a:t>
            </a:r>
            <a:endParaRPr lang="en-AU" sz="2000" dirty="0">
              <a:solidFill>
                <a:schemeClr val="tx1"/>
              </a:solidFill>
              <a:latin typeface="+mn-lt"/>
            </a:endParaRPr>
          </a:p>
          <a:p>
            <a:endParaRPr lang="en-US" sz="2000" dirty="0">
              <a:solidFill>
                <a:schemeClr val="tx1"/>
              </a:solidFill>
            </a:endParaRPr>
          </a:p>
        </p:txBody>
      </p:sp>
      <p:sp>
        <p:nvSpPr>
          <p:cNvPr id="5" name="Title 4"/>
          <p:cNvSpPr>
            <a:spLocks noGrp="1"/>
          </p:cNvSpPr>
          <p:nvPr>
            <p:ph type="title"/>
          </p:nvPr>
        </p:nvSpPr>
        <p:spPr>
          <a:xfrm>
            <a:off x="1412306" y="1165594"/>
            <a:ext cx="7304913" cy="566610"/>
          </a:xfrm>
        </p:spPr>
        <p:txBody>
          <a:bodyPr>
            <a:normAutofit/>
          </a:bodyPr>
          <a:lstStyle/>
          <a:p>
            <a:pPr algn="ctr"/>
            <a:r>
              <a:rPr lang="en-US" sz="2800" dirty="0" smtClean="0">
                <a:latin typeface="Century Schoolbook" panose="02040604050505020304" pitchFamily="18" charset="0"/>
              </a:rPr>
              <a:t>Why CI?</a:t>
            </a:r>
            <a:endParaRPr lang="en-US" sz="2800" dirty="0">
              <a:latin typeface="Century Schoolbook" panose="02040604050505020304" pitchFamily="18" charset="0"/>
            </a:endParaRPr>
          </a:p>
        </p:txBody>
      </p:sp>
      <p:sp>
        <p:nvSpPr>
          <p:cNvPr id="4" name="Slide Number Placeholder 3"/>
          <p:cNvSpPr>
            <a:spLocks noGrp="1"/>
          </p:cNvSpPr>
          <p:nvPr>
            <p:ph type="sldNum" sz="quarter" idx="10"/>
          </p:nvPr>
        </p:nvSpPr>
        <p:spPr/>
        <p:txBody>
          <a:bodyPr/>
          <a:lstStyle/>
          <a:p>
            <a:pPr>
              <a:defRPr/>
            </a:pPr>
            <a:fld id="{AECC394A-24CC-4479-8AE6-5989EAAF7BFA}" type="slidenum">
              <a:rPr lang="en-US" smtClean="0"/>
              <a:pPr>
                <a:defRPr/>
              </a:pPr>
              <a:t>5</a:t>
            </a:fld>
            <a:endParaRPr lang="en-US" dirty="0"/>
          </a:p>
        </p:txBody>
      </p:sp>
    </p:spTree>
    <p:extLst>
      <p:ext uri="{BB962C8B-B14F-4D97-AF65-F5344CB8AC3E}">
        <p14:creationId xmlns:p14="http://schemas.microsoft.com/office/powerpoint/2010/main" val="169815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down)">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dirty="0"/>
          </a:p>
        </p:txBody>
      </p:sp>
      <p:sp>
        <p:nvSpPr>
          <p:cNvPr id="3" name="Title 2"/>
          <p:cNvSpPr>
            <a:spLocks noGrp="1"/>
          </p:cNvSpPr>
          <p:nvPr>
            <p:ph type="title"/>
          </p:nvPr>
        </p:nvSpPr>
        <p:spPr/>
        <p:txBody>
          <a:bodyPr>
            <a:normAutofit/>
          </a:bodyPr>
          <a:lstStyle/>
          <a:p>
            <a:pPr algn="ctr"/>
            <a:r>
              <a:rPr lang="en-US" sz="2800" dirty="0" smtClean="0">
                <a:latin typeface="Century Schoolbook" panose="02040604050505020304" pitchFamily="18" charset="0"/>
              </a:rPr>
              <a:t>CI-Continuous Integration</a:t>
            </a:r>
            <a:endParaRPr lang="en-US" sz="2800" dirty="0">
              <a:latin typeface="Century Schoolbook" panose="02040604050505020304" pitchFamily="18" charset="0"/>
            </a:endParaRPr>
          </a:p>
        </p:txBody>
      </p:sp>
      <p:sp>
        <p:nvSpPr>
          <p:cNvPr id="4" name="Slide Number Placeholder 3"/>
          <p:cNvSpPr>
            <a:spLocks noGrp="1"/>
          </p:cNvSpPr>
          <p:nvPr>
            <p:ph type="sldNum" sz="quarter" idx="10"/>
          </p:nvPr>
        </p:nvSpPr>
        <p:spPr/>
        <p:txBody>
          <a:bodyPr/>
          <a:lstStyle/>
          <a:p>
            <a:pPr>
              <a:defRPr/>
            </a:pPr>
            <a:fld id="{DDBBD716-6FD9-464C-994E-F3C3DEC001F4}" type="slidenum">
              <a:rPr lang="en-US" smtClean="0"/>
              <a:pPr>
                <a:defRPr/>
              </a:pPr>
              <a:t>6</a:t>
            </a:fld>
            <a:endParaRPr lang="en-US" dirty="0"/>
          </a:p>
        </p:txBody>
      </p:sp>
      <p:pic>
        <p:nvPicPr>
          <p:cNvPr id="5" name="Picture 4" descr="https://confluence.atlassian.com/bamboo/files/289277285/CI+overview.png"/>
          <p:cNvPicPr/>
          <p:nvPr/>
        </p:nvPicPr>
        <p:blipFill>
          <a:blip r:embed="rId2">
            <a:extLst>
              <a:ext uri="{28A0092B-C50C-407E-A947-70E740481C1C}">
                <a14:useLocalDpi xmlns:a14="http://schemas.microsoft.com/office/drawing/2010/main" val="0"/>
              </a:ext>
            </a:extLst>
          </a:blip>
          <a:srcRect/>
          <a:stretch>
            <a:fillRect/>
          </a:stretch>
        </p:blipFill>
        <p:spPr bwMode="auto">
          <a:xfrm>
            <a:off x="1442884" y="2433095"/>
            <a:ext cx="5943600" cy="3643630"/>
          </a:xfrm>
          <a:prstGeom prst="rect">
            <a:avLst/>
          </a:prstGeom>
          <a:noFill/>
          <a:ln>
            <a:noFill/>
          </a:ln>
        </p:spPr>
      </p:pic>
    </p:spTree>
    <p:extLst>
      <p:ext uri="{BB962C8B-B14F-4D97-AF65-F5344CB8AC3E}">
        <p14:creationId xmlns:p14="http://schemas.microsoft.com/office/powerpoint/2010/main" val="2615805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3200" dirty="0" smtClean="0">
                <a:solidFill>
                  <a:schemeClr val="tx1"/>
                </a:solidFill>
                <a:latin typeface="Century Schoolbook" panose="02040604050505020304" pitchFamily="18" charset="0"/>
              </a:rPr>
              <a:t>Now we need something to trigger it</a:t>
            </a:r>
            <a:endParaRPr lang="en-US" sz="3200" cap="none" dirty="0">
              <a:solidFill>
                <a:schemeClr val="tx1"/>
              </a:solidFill>
              <a:latin typeface="Century Schoolbook" panose="02040604050505020304" pitchFamily="18" charset="0"/>
            </a:endParaRPr>
          </a:p>
        </p:txBody>
      </p:sp>
      <p:sp>
        <p:nvSpPr>
          <p:cNvPr id="4" name="Slide Number Placeholder 3"/>
          <p:cNvSpPr>
            <a:spLocks noGrp="1"/>
          </p:cNvSpPr>
          <p:nvPr>
            <p:ph type="sldNum" sz="quarter" idx="12"/>
          </p:nvPr>
        </p:nvSpPr>
        <p:spPr/>
        <p:txBody>
          <a:bodyPr/>
          <a:lstStyle/>
          <a:p>
            <a:pPr>
              <a:defRPr/>
            </a:pPr>
            <a:fld id="{C2C4E7AD-773F-4297-A9F7-E8359C9B9FF9}" type="slidenum">
              <a:rPr lang="en-US" smtClean="0"/>
              <a:pPr>
                <a:defRPr/>
              </a:pPr>
              <a:t>7</a:t>
            </a:fld>
            <a:endParaRPr lang="en-US" dirty="0"/>
          </a:p>
        </p:txBody>
      </p:sp>
      <p:grpSp>
        <p:nvGrpSpPr>
          <p:cNvPr id="7" name="Group 6"/>
          <p:cNvGrpSpPr/>
          <p:nvPr/>
        </p:nvGrpSpPr>
        <p:grpSpPr>
          <a:xfrm>
            <a:off x="1042988" y="2998287"/>
            <a:ext cx="6777037" cy="2160000"/>
            <a:chOff x="1042988" y="2998287"/>
            <a:chExt cx="6777037" cy="2160000"/>
          </a:xfrm>
        </p:grpSpPr>
        <p:sp>
          <p:nvSpPr>
            <p:cNvPr id="9" name="Right Arrow 8"/>
            <p:cNvSpPr/>
            <p:nvPr/>
          </p:nvSpPr>
          <p:spPr>
            <a:xfrm>
              <a:off x="1042988" y="2998287"/>
              <a:ext cx="6777037" cy="216000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5509280" y="3538287"/>
              <a:ext cx="1633040" cy="1080000"/>
            </a:xfrm>
            <a:custGeom>
              <a:avLst/>
              <a:gdLst>
                <a:gd name="connsiteX0" fmla="*/ 0 w 1633040"/>
                <a:gd name="connsiteY0" fmla="*/ 0 h 1080000"/>
                <a:gd name="connsiteX1" fmla="*/ 1633040 w 1633040"/>
                <a:gd name="connsiteY1" fmla="*/ 0 h 1080000"/>
                <a:gd name="connsiteX2" fmla="*/ 1633040 w 1633040"/>
                <a:gd name="connsiteY2" fmla="*/ 1080000 h 1080000"/>
                <a:gd name="connsiteX3" fmla="*/ 0 w 1633040"/>
                <a:gd name="connsiteY3" fmla="*/ 1080000 h 1080000"/>
                <a:gd name="connsiteX4" fmla="*/ 0 w 1633040"/>
                <a:gd name="connsiteY4" fmla="*/ 0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040" h="1080000">
                  <a:moveTo>
                    <a:pt x="0" y="0"/>
                  </a:moveTo>
                  <a:lnTo>
                    <a:pt x="1633040" y="0"/>
                  </a:lnTo>
                  <a:lnTo>
                    <a:pt x="1633040" y="1080000"/>
                  </a:lnTo>
                  <a:lnTo>
                    <a:pt x="0" y="108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0" rIns="0" bIns="304800"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1" name="Freeform 10"/>
            <p:cNvSpPr/>
            <p:nvPr/>
          </p:nvSpPr>
          <p:spPr>
            <a:xfrm>
              <a:off x="3549631" y="3538287"/>
              <a:ext cx="1633040" cy="1080000"/>
            </a:xfrm>
            <a:custGeom>
              <a:avLst/>
              <a:gdLst>
                <a:gd name="connsiteX0" fmla="*/ 0 w 1633040"/>
                <a:gd name="connsiteY0" fmla="*/ 0 h 1080000"/>
                <a:gd name="connsiteX1" fmla="*/ 1633040 w 1633040"/>
                <a:gd name="connsiteY1" fmla="*/ 0 h 1080000"/>
                <a:gd name="connsiteX2" fmla="*/ 1633040 w 1633040"/>
                <a:gd name="connsiteY2" fmla="*/ 1080000 h 1080000"/>
                <a:gd name="connsiteX3" fmla="*/ 0 w 1633040"/>
                <a:gd name="connsiteY3" fmla="*/ 1080000 h 1080000"/>
                <a:gd name="connsiteX4" fmla="*/ 0 w 1633040"/>
                <a:gd name="connsiteY4" fmla="*/ 0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040" h="1080000">
                  <a:moveTo>
                    <a:pt x="0" y="0"/>
                  </a:moveTo>
                  <a:lnTo>
                    <a:pt x="1633040" y="0"/>
                  </a:lnTo>
                  <a:lnTo>
                    <a:pt x="1633040" y="1080000"/>
                  </a:lnTo>
                  <a:lnTo>
                    <a:pt x="0" y="108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0" rIns="0" bIns="304800" numCol="1" spcCol="1270" anchor="ctr" anchorCtr="0">
              <a:noAutofit/>
            </a:bodyPr>
            <a:lstStyle/>
            <a:p>
              <a:pPr lvl="0" algn="ctr" defTabSz="1333500">
                <a:lnSpc>
                  <a:spcPct val="90000"/>
                </a:lnSpc>
                <a:spcBef>
                  <a:spcPct val="0"/>
                </a:spcBef>
                <a:spcAft>
                  <a:spcPct val="35000"/>
                </a:spcAft>
              </a:pPr>
              <a:r>
                <a:rPr lang="en-US" sz="3000" kern="1200" dirty="0" smtClean="0"/>
                <a:t>CI-server</a:t>
              </a:r>
              <a:endParaRPr lang="en-US" sz="3000" kern="1200" dirty="0"/>
            </a:p>
          </p:txBody>
        </p:sp>
        <p:sp>
          <p:nvSpPr>
            <p:cNvPr id="12" name="Freeform 11"/>
            <p:cNvSpPr/>
            <p:nvPr/>
          </p:nvSpPr>
          <p:spPr>
            <a:xfrm>
              <a:off x="1589982" y="3538287"/>
              <a:ext cx="1633040" cy="1080000"/>
            </a:xfrm>
            <a:custGeom>
              <a:avLst/>
              <a:gdLst>
                <a:gd name="connsiteX0" fmla="*/ 0 w 1633040"/>
                <a:gd name="connsiteY0" fmla="*/ 0 h 1080000"/>
                <a:gd name="connsiteX1" fmla="*/ 1633040 w 1633040"/>
                <a:gd name="connsiteY1" fmla="*/ 0 h 1080000"/>
                <a:gd name="connsiteX2" fmla="*/ 1633040 w 1633040"/>
                <a:gd name="connsiteY2" fmla="*/ 1080000 h 1080000"/>
                <a:gd name="connsiteX3" fmla="*/ 0 w 1633040"/>
                <a:gd name="connsiteY3" fmla="*/ 1080000 h 1080000"/>
                <a:gd name="connsiteX4" fmla="*/ 0 w 1633040"/>
                <a:gd name="connsiteY4" fmla="*/ 0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040" h="1080000">
                  <a:moveTo>
                    <a:pt x="0" y="0"/>
                  </a:moveTo>
                  <a:lnTo>
                    <a:pt x="1633040" y="0"/>
                  </a:lnTo>
                  <a:lnTo>
                    <a:pt x="1633040" y="1080000"/>
                  </a:lnTo>
                  <a:lnTo>
                    <a:pt x="0" y="108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0" rIns="0" bIns="304800" numCol="1" spcCol="1270" anchor="ctr" anchorCtr="0">
              <a:noAutofit/>
            </a:bodyPr>
            <a:lstStyle/>
            <a:p>
              <a:pPr lvl="0" algn="ctr" defTabSz="1333500">
                <a:lnSpc>
                  <a:spcPct val="90000"/>
                </a:lnSpc>
                <a:spcBef>
                  <a:spcPct val="0"/>
                </a:spcBef>
                <a:spcAft>
                  <a:spcPct val="35000"/>
                </a:spcAft>
              </a:pPr>
              <a:endParaRPr lang="en-US" sz="3000" kern="1200" dirty="0"/>
            </a:p>
          </p:txBody>
        </p:sp>
      </p:grpSp>
    </p:spTree>
    <p:extLst>
      <p:ext uri="{BB962C8B-B14F-4D97-AF65-F5344CB8AC3E}">
        <p14:creationId xmlns:p14="http://schemas.microsoft.com/office/powerpoint/2010/main" val="3738348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Placeholder 3"/>
          <p:cNvSpPr>
            <a:spLocks noGrp="1"/>
          </p:cNvSpPr>
          <p:nvPr>
            <p:ph type="body" sz="half" idx="2"/>
          </p:nvPr>
        </p:nvSpPr>
        <p:spPr>
          <a:xfrm>
            <a:off x="1419523" y="2218754"/>
            <a:ext cx="7269734" cy="4152549"/>
          </a:xfrm>
          <a:extLst/>
        </p:spPr>
        <p:txBody>
          <a:bodyPr rtlCol="0">
            <a:noAutofit/>
          </a:bodyPr>
          <a:lstStyle/>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Plan branches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Aggregated test results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Build stages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Build variables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Automated merges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Multiple build triggers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Test frameworks</a:t>
            </a:r>
          </a:p>
          <a:p>
            <a:pPr fontAlgn="auto">
              <a:lnSpc>
                <a:spcPct val="150000"/>
              </a:lnSpc>
              <a:spcAft>
                <a:spcPts val="0"/>
              </a:spcAft>
              <a:buFont typeface="Wingdings" panose="05000000000000000000" pitchFamily="2" charset="2"/>
              <a:buChar char="q"/>
              <a:defRPr/>
            </a:pPr>
            <a:r>
              <a:rPr lang="en-US" altLang="en-US" sz="1800" dirty="0" smtClean="0">
                <a:solidFill>
                  <a:srgbClr val="404040"/>
                </a:solidFill>
                <a:latin typeface="+mn-lt"/>
                <a:cs typeface="Andalus" pitchFamily="18" charset="-78"/>
              </a:rPr>
              <a:t>Killer Add-ons.</a:t>
            </a:r>
          </a:p>
          <a:p>
            <a:pPr>
              <a:lnSpc>
                <a:spcPct val="150000"/>
              </a:lnSpc>
              <a:buFont typeface="Wingdings" panose="05000000000000000000" pitchFamily="2" charset="2"/>
              <a:buChar char="q"/>
              <a:defRPr/>
            </a:pPr>
            <a:r>
              <a:rPr lang="en-US" altLang="en-US" sz="1800" dirty="0">
                <a:solidFill>
                  <a:srgbClr val="404040"/>
                </a:solidFill>
                <a:latin typeface="+mn-lt"/>
                <a:cs typeface="Andalus" pitchFamily="18" charset="-78"/>
              </a:rPr>
              <a:t>Jira issue creation</a:t>
            </a:r>
          </a:p>
          <a:p>
            <a:pPr>
              <a:lnSpc>
                <a:spcPct val="150000"/>
              </a:lnSpc>
              <a:buFont typeface="Wingdings" panose="05000000000000000000" pitchFamily="2" charset="2"/>
              <a:buChar char="q"/>
              <a:defRPr/>
            </a:pPr>
            <a:r>
              <a:rPr lang="en-US" altLang="en-US" sz="1800" dirty="0">
                <a:solidFill>
                  <a:srgbClr val="404040"/>
                </a:solidFill>
                <a:latin typeface="+mn-lt"/>
                <a:cs typeface="Andalus" pitchFamily="18" charset="-78"/>
              </a:rPr>
              <a:t>Build-to-issue-links</a:t>
            </a:r>
          </a:p>
          <a:p>
            <a:pPr fontAlgn="auto">
              <a:lnSpc>
                <a:spcPct val="150000"/>
              </a:lnSpc>
              <a:spcAft>
                <a:spcPts val="0"/>
              </a:spcAft>
              <a:buFont typeface="Wingdings" panose="05000000000000000000" pitchFamily="2" charset="2"/>
              <a:buChar char="q"/>
              <a:defRPr/>
            </a:pPr>
            <a:endParaRPr lang="en-US" altLang="en-US" sz="1200" dirty="0" smtClean="0">
              <a:solidFill>
                <a:srgbClr val="404040"/>
              </a:solidFill>
              <a:latin typeface="Century Schoolbook" panose="02040604050505020304" pitchFamily="18" charset="0"/>
              <a:cs typeface="Andalus" pitchFamily="18" charset="-78"/>
            </a:endParaRPr>
          </a:p>
          <a:p>
            <a:pPr fontAlgn="auto">
              <a:lnSpc>
                <a:spcPct val="150000"/>
              </a:lnSpc>
              <a:spcAft>
                <a:spcPts val="0"/>
              </a:spcAft>
              <a:buFont typeface="Wingdings" panose="05000000000000000000" pitchFamily="2" charset="2"/>
              <a:buChar char="q"/>
              <a:defRPr/>
            </a:pPr>
            <a:endParaRPr lang="en-US" altLang="en-US" sz="1200" dirty="0" smtClean="0">
              <a:solidFill>
                <a:srgbClr val="404040"/>
              </a:solidFill>
              <a:latin typeface="Century Schoolbook" panose="02040604050505020304" pitchFamily="18" charset="0"/>
              <a:cs typeface="Andalus" pitchFamily="18" charset="-78"/>
            </a:endParaRPr>
          </a:p>
        </p:txBody>
      </p:sp>
      <p:sp>
        <p:nvSpPr>
          <p:cNvPr id="2253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0000"/>
          </a:bodyPr>
          <a:lstStyle/>
          <a:p>
            <a:pPr algn="ctr" fontAlgn="auto">
              <a:spcAft>
                <a:spcPts val="0"/>
              </a:spcAft>
              <a:defRPr/>
            </a:pPr>
            <a:r>
              <a:rPr lang="en-US" altLang="en-US" sz="2800" b="1" cap="none" dirty="0" smtClean="0">
                <a:latin typeface="Century Schoolbook" panose="02040604050505020304" pitchFamily="18" charset="0"/>
              </a:rPr>
              <a:t>Why Bamboo?</a:t>
            </a:r>
            <a:r>
              <a:rPr lang="en-US" altLang="en-US" sz="2400" cap="none" dirty="0" smtClean="0">
                <a:latin typeface="Century Schoolbook" panose="02040604050505020304" pitchFamily="18" charset="0"/>
              </a:rPr>
              <a:t/>
            </a:r>
            <a:br>
              <a:rPr lang="en-US" altLang="en-US" sz="2400" cap="none" dirty="0" smtClean="0">
                <a:latin typeface="Century Schoolbook" panose="02040604050505020304" pitchFamily="18" charset="0"/>
              </a:rPr>
            </a:br>
            <a:endParaRPr lang="en-US" altLang="en-US" sz="2400" cap="none" dirty="0" smtClean="0">
              <a:latin typeface="Century Schoolbook" panose="02040604050505020304" pitchFamily="18" charset="0"/>
            </a:endParaRPr>
          </a:p>
        </p:txBody>
      </p:sp>
      <p:sp>
        <p:nvSpPr>
          <p:cNvPr id="3" name="Slide Number Placeholder 2"/>
          <p:cNvSpPr>
            <a:spLocks noGrp="1"/>
          </p:cNvSpPr>
          <p:nvPr>
            <p:ph type="sldNum" sz="quarter" idx="10"/>
          </p:nvPr>
        </p:nvSpPr>
        <p:spPr/>
        <p:txBody>
          <a:bodyPr/>
          <a:lstStyle/>
          <a:p>
            <a:pPr>
              <a:defRPr/>
            </a:pPr>
            <a:fld id="{FA2D5185-89B8-4BE5-8272-82FDD3782157}" type="slidenum">
              <a:rPr lang="en-US" smtClean="0"/>
              <a:pPr>
                <a:defRPr/>
              </a:pPr>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426" y="2360225"/>
            <a:ext cx="5104574" cy="360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021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arn(inVertical)">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down)">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barn(inVertical)">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wipe(down)">
                                      <p:cBhvr>
                                        <p:cTn id="27" dur="500"/>
                                        <p:tgtEl>
                                          <p:spTgt spid="21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barn(inVertical)">
                                      <p:cBhvr>
                                        <p:cTn id="32" dur="500"/>
                                        <p:tgtEl>
                                          <p:spTgt spid="21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fade">
                                      <p:cBhvr>
                                        <p:cTn id="37" dur="1000"/>
                                        <p:tgtEl>
                                          <p:spTgt spid="21507">
                                            <p:txEl>
                                              <p:pRg st="6" end="6"/>
                                            </p:txEl>
                                          </p:spTgt>
                                        </p:tgtEl>
                                      </p:cBhvr>
                                    </p:animEffect>
                                    <p:anim calcmode="lin" valueType="num">
                                      <p:cBhvr>
                                        <p:cTn id="38"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150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1507">
                                            <p:txEl>
                                              <p:pRg st="7" end="7"/>
                                            </p:txEl>
                                          </p:spTgt>
                                        </p:tgtEl>
                                        <p:attrNameLst>
                                          <p:attrName>style.visibility</p:attrName>
                                        </p:attrNameLst>
                                      </p:cBhvr>
                                      <p:to>
                                        <p:strVal val="visible"/>
                                      </p:to>
                                    </p:set>
                                    <p:animEffect transition="in" filter="wipe(down)">
                                      <p:cBhvr>
                                        <p:cTn id="44" dur="500"/>
                                        <p:tgtEl>
                                          <p:spTgt spid="21507">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507">
                                            <p:txEl>
                                              <p:pRg st="8" end="8"/>
                                            </p:txEl>
                                          </p:spTgt>
                                        </p:tgtEl>
                                        <p:attrNameLst>
                                          <p:attrName>style.visibility</p:attrName>
                                        </p:attrNameLst>
                                      </p:cBhvr>
                                      <p:to>
                                        <p:strVal val="visible"/>
                                      </p:to>
                                    </p:set>
                                    <p:animEffect transition="in" filter="wipe(down)">
                                      <p:cBhvr>
                                        <p:cTn id="49" dur="500"/>
                                        <p:tgtEl>
                                          <p:spTgt spid="21507">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1507">
                                            <p:txEl>
                                              <p:pRg st="9" end="9"/>
                                            </p:txEl>
                                          </p:spTgt>
                                        </p:tgtEl>
                                        <p:attrNameLst>
                                          <p:attrName>style.visibility</p:attrName>
                                        </p:attrNameLst>
                                      </p:cBhvr>
                                      <p:to>
                                        <p:strVal val="visible"/>
                                      </p:to>
                                    </p:set>
                                    <p:animEffect transition="in" filter="barn(inVertical)">
                                      <p:cBhvr>
                                        <p:cTn id="54"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422138" y="789888"/>
            <a:ext cx="7257288" cy="56661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fontAlgn="auto">
              <a:spcAft>
                <a:spcPts val="0"/>
              </a:spcAft>
              <a:defRPr/>
            </a:pPr>
            <a:r>
              <a:rPr lang="en-US" sz="2800" dirty="0">
                <a:latin typeface="Century Schoolbook" panose="02040604050505020304" pitchFamily="18" charset="0"/>
              </a:rPr>
              <a:t>Getting started with Bamboo.</a:t>
            </a:r>
            <a:endParaRPr lang="en-US" altLang="en-US" cap="none" dirty="0" smtClean="0">
              <a:latin typeface="Calibri" pitchFamily="34" charset="0"/>
            </a:endParaRPr>
          </a:p>
        </p:txBody>
      </p:sp>
      <p:sp>
        <p:nvSpPr>
          <p:cNvPr id="21507" name="Text Placeholder 3"/>
          <p:cNvSpPr>
            <a:spLocks noGrp="1"/>
          </p:cNvSpPr>
          <p:nvPr>
            <p:ph type="body" sz="half" idx="2"/>
          </p:nvPr>
        </p:nvSpPr>
        <p:spPr>
          <a:xfrm>
            <a:off x="1435511" y="1378964"/>
            <a:ext cx="8327922" cy="5225845"/>
          </a:xfrm>
          <a:extLst/>
        </p:spPr>
        <p:txBody>
          <a:bodyPr rtlCol="0">
            <a:normAutofit/>
          </a:bodyPr>
          <a:lstStyle/>
          <a:p>
            <a:pPr fontAlgn="auto">
              <a:lnSpc>
                <a:spcPct val="150000"/>
              </a:lnSpc>
              <a:spcAft>
                <a:spcPts val="0"/>
              </a:spcAft>
              <a:defRPr/>
            </a:pPr>
            <a:r>
              <a:rPr lang="en-US" altLang="en-US" sz="1800" b="0" dirty="0" smtClean="0">
                <a:solidFill>
                  <a:schemeClr val="tx1"/>
                </a:solidFill>
                <a:latin typeface="+mn-lt"/>
                <a:cs typeface="Andalus" pitchFamily="18" charset="-78"/>
              </a:rPr>
              <a:t>Bamboo needs:</a:t>
            </a:r>
          </a:p>
          <a:p>
            <a:pPr marL="285750" lvl="0" indent="-285750">
              <a:buFont typeface="Arial" panose="020B0604020202020204" pitchFamily="34" charset="0"/>
              <a:buChar char="•"/>
            </a:pPr>
            <a:r>
              <a:rPr lang="en-US" sz="1800" dirty="0">
                <a:latin typeface="+mn-lt"/>
              </a:rPr>
              <a:t>a code repository that contains the complete source code for the </a:t>
            </a:r>
            <a:r>
              <a:rPr lang="en-US" sz="1800" dirty="0" smtClean="0">
                <a:latin typeface="+mn-lt"/>
              </a:rPr>
              <a:t>project</a:t>
            </a:r>
          </a:p>
          <a:p>
            <a:pPr marL="285750" lvl="0" indent="-285750">
              <a:buFont typeface="Arial" panose="020B0604020202020204" pitchFamily="34" charset="0"/>
              <a:buChar char="•"/>
            </a:pPr>
            <a:r>
              <a:rPr lang="en-US" sz="1800" dirty="0" smtClean="0">
                <a:latin typeface="+mn-lt"/>
              </a:rPr>
              <a:t>build scripts</a:t>
            </a:r>
          </a:p>
          <a:p>
            <a:pPr marL="285750" lvl="0" indent="-285750">
              <a:buFont typeface="Arial" panose="020B0604020202020204" pitchFamily="34" charset="0"/>
              <a:buChar char="•"/>
            </a:pPr>
            <a:r>
              <a:rPr lang="en-US" sz="1800" dirty="0" smtClean="0">
                <a:latin typeface="+mn-lt"/>
              </a:rPr>
              <a:t>test suites</a:t>
            </a:r>
          </a:p>
          <a:p>
            <a:pPr marL="0" lvl="0" indent="0"/>
            <a:endParaRPr lang="en-US" sz="1800" dirty="0" smtClean="0">
              <a:latin typeface="+mn-lt"/>
            </a:endParaRPr>
          </a:p>
          <a:p>
            <a:pPr marL="0" lvl="0" indent="0"/>
            <a:r>
              <a:rPr lang="en-US" sz="1800" dirty="0" smtClean="0">
                <a:latin typeface="+mn-lt"/>
              </a:rPr>
              <a:t>Workflow -&gt; </a:t>
            </a:r>
          </a:p>
          <a:p>
            <a:pPr marL="0" lvl="0" indent="0"/>
            <a:endParaRPr lang="en-US" sz="1400" dirty="0"/>
          </a:p>
          <a:p>
            <a:pPr fontAlgn="auto">
              <a:lnSpc>
                <a:spcPct val="150000"/>
              </a:lnSpc>
              <a:spcAft>
                <a:spcPts val="0"/>
              </a:spcAft>
              <a:defRPr/>
            </a:pPr>
            <a:endParaRPr lang="en-US" altLang="en-US" sz="1400" b="0" dirty="0" smtClean="0">
              <a:solidFill>
                <a:schemeClr val="tx1"/>
              </a:solidFill>
              <a:latin typeface="Century Schoolbook" panose="02040604050505020304" pitchFamily="18" charset="0"/>
              <a:cs typeface="Andalus" pitchFamily="18" charset="-78"/>
            </a:endParaRPr>
          </a:p>
        </p:txBody>
      </p:sp>
      <p:sp>
        <p:nvSpPr>
          <p:cNvPr id="3" name="Slide Number Placeholder 2"/>
          <p:cNvSpPr>
            <a:spLocks noGrp="1"/>
          </p:cNvSpPr>
          <p:nvPr>
            <p:ph type="sldNum" sz="quarter" idx="10"/>
          </p:nvPr>
        </p:nvSpPr>
        <p:spPr/>
        <p:txBody>
          <a:bodyPr/>
          <a:lstStyle/>
          <a:p>
            <a:pPr>
              <a:defRPr/>
            </a:pPr>
            <a:fld id="{FA2D5185-89B8-4BE5-8272-82FDD3782157}" type="slidenum">
              <a:rPr lang="en-US" smtClean="0"/>
              <a:pPr>
                <a:defRPr/>
              </a:pPr>
              <a:t>9</a:t>
            </a:fld>
            <a:endParaRPr lang="en-US" dirty="0"/>
          </a:p>
        </p:txBody>
      </p:sp>
      <p:pic>
        <p:nvPicPr>
          <p:cNvPr id="5" name="Picture 4" descr="https://confluence.atlassian.com/bamboo/files/289277285/BambooPlanAnatomy.png"/>
          <p:cNvPicPr/>
          <p:nvPr/>
        </p:nvPicPr>
        <p:blipFill>
          <a:blip r:embed="rId2">
            <a:extLst>
              <a:ext uri="{28A0092B-C50C-407E-A947-70E740481C1C}">
                <a14:useLocalDpi xmlns:a14="http://schemas.microsoft.com/office/drawing/2010/main" val="0"/>
              </a:ext>
            </a:extLst>
          </a:blip>
          <a:srcRect/>
          <a:stretch>
            <a:fillRect/>
          </a:stretch>
        </p:blipFill>
        <p:spPr bwMode="auto">
          <a:xfrm>
            <a:off x="2878387" y="2880842"/>
            <a:ext cx="5459362" cy="3087330"/>
          </a:xfrm>
          <a:prstGeom prst="rect">
            <a:avLst/>
          </a:prstGeom>
          <a:noFill/>
          <a:ln>
            <a:noFill/>
          </a:ln>
        </p:spPr>
      </p:pic>
    </p:spTree>
    <p:extLst>
      <p:ext uri="{BB962C8B-B14F-4D97-AF65-F5344CB8AC3E}">
        <p14:creationId xmlns:p14="http://schemas.microsoft.com/office/powerpoint/2010/main" val="320640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arn(inVertical)">
                                      <p:cBhvr>
                                        <p:cTn id="7" dur="500"/>
                                        <p:tgtEl>
                                          <p:spTgt spid="2150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arn(inVertical)">
                                      <p:cBhvr>
                                        <p:cTn id="10" dur="500"/>
                                        <p:tgtEl>
                                          <p:spTgt spid="21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500"/>
                                        <p:tgtEl>
                                          <p:spTgt spid="215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1000"/>
                                        <p:tgtEl>
                                          <p:spTgt spid="21507">
                                            <p:txEl>
                                              <p:pRg st="3" end="3"/>
                                            </p:txEl>
                                          </p:spTgt>
                                        </p:tgtEl>
                                      </p:cBhvr>
                                    </p:animEffect>
                                    <p:anim calcmode="lin" valueType="num">
                                      <p:cBhvr>
                                        <p:cTn id="21"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wipe(down)">
                                      <p:cBhvr>
                                        <p:cTn id="27" dur="500"/>
                                        <p:tgtEl>
                                          <p:spTgt spid="215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5D1B18D8090143AD0CE3822D887F30" ma:contentTypeVersion="0" ma:contentTypeDescription="Create a new document." ma:contentTypeScope="" ma:versionID="112fd6e2c9d8cc84f0aca1c16b39f26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D5E0E5-AF62-41E1-B070-1E5BD76D2F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D9AB087-D8C7-4D35-B0AB-56A72039EA90}">
  <ds:schemaRef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257374D-26BA-4832-B3D3-DF9AAF132D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25505</TotalTime>
  <Words>1035</Words>
  <Application>Microsoft Office PowerPoint</Application>
  <PresentationFormat>On-screen Show (4:3)</PresentationFormat>
  <Paragraphs>324</Paragraphs>
  <Slides>31</Slides>
  <Notes>18</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1_Office Theme</vt:lpstr>
      <vt:lpstr>PowerPoint Presentation</vt:lpstr>
      <vt:lpstr>Level 1</vt:lpstr>
      <vt:lpstr>Agenda</vt:lpstr>
      <vt:lpstr>Agile it is</vt:lpstr>
      <vt:lpstr>Why CI?</vt:lpstr>
      <vt:lpstr>CI-Continuous Integration</vt:lpstr>
      <vt:lpstr>Now we need something to trigger it</vt:lpstr>
      <vt:lpstr>Why Bamboo? </vt:lpstr>
      <vt:lpstr>Getting started with Bamboo.</vt:lpstr>
      <vt:lpstr>Agents and capabilities</vt:lpstr>
      <vt:lpstr>Agents and capabilities contd.</vt:lpstr>
      <vt:lpstr>Let’s dive-in Bamboo[Demo]</vt:lpstr>
      <vt:lpstr>Bamboo’s Working Directory</vt:lpstr>
      <vt:lpstr>Permissions</vt:lpstr>
      <vt:lpstr>Thank you!</vt:lpstr>
      <vt:lpstr>Level 2</vt:lpstr>
      <vt:lpstr>Agenda</vt:lpstr>
      <vt:lpstr>Artifact Promotion</vt:lpstr>
      <vt:lpstr>Continuous Delivery</vt:lpstr>
      <vt:lpstr>Problems in a traditional CI server for Continuous Delivery</vt:lpstr>
      <vt:lpstr>Bamboo’s Solution </vt:lpstr>
      <vt:lpstr>How artifacts and deployment releases work together?</vt:lpstr>
      <vt:lpstr>Deployment Project Workflow</vt:lpstr>
      <vt:lpstr>Creating and configuring a Deployment Project [Walkthrough]</vt:lpstr>
      <vt:lpstr>Branch Deployments</vt:lpstr>
      <vt:lpstr>Strategies of Branch Deployment</vt:lpstr>
      <vt:lpstr>Elastic Bamboo</vt:lpstr>
      <vt:lpstr>Elastic Bamboo</vt:lpstr>
      <vt:lpstr>Elastic Bamboo [Walkthrough]</vt:lpstr>
      <vt:lpstr>Bamboo Best practices reference</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Bamboo</dc:title>
  <dc:creator>aparna gandhi</dc:creator>
  <cp:lastModifiedBy>Sanjana Chaturvedi</cp:lastModifiedBy>
  <cp:revision>1511</cp:revision>
  <dcterms:created xsi:type="dcterms:W3CDTF">2009-07-20T04:26:09Z</dcterms:created>
  <dcterms:modified xsi:type="dcterms:W3CDTF">2017-10-03T06:43:29Z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0x010100B25D1B18D8090143AD0CE3822D887F30</vt:lpwstr>
  </property>
</Properties>
</file>