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Proxima Nova Semibold"/>
      <p:regular r:id="rId34"/>
      <p:bold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9d97847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9d97847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9d97847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9d97847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9d97847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69d97847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9d97847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9d97847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9d978470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69d978470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9d97847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9d97847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01 Section title">
  <p:cSld name="CUSTOM_4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/>
        </p:nvSpPr>
        <p:spPr>
          <a:xfrm>
            <a:off x="838200" y="2202300"/>
            <a:ext cx="228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838200" y="22014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 rot="10800000">
            <a:off x="457200" y="1768638"/>
            <a:ext cx="0" cy="1606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0 Title &amp; paragraph">
  <p:cSld name="TITLE_1_1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5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838200" y="3810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subTitle"/>
          </p:nvPr>
        </p:nvSpPr>
        <p:spPr>
          <a:xfrm>
            <a:off x="838275" y="1121700"/>
            <a:ext cx="78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3" type="body"/>
          </p:nvPr>
        </p:nvSpPr>
        <p:spPr>
          <a:xfrm>
            <a:off x="838125" y="1820100"/>
            <a:ext cx="78456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4 Title &amp; 3 columns">
  <p:cSld name="TITLE_1_1_1_1_2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subTitle"/>
          </p:nvPr>
        </p:nvSpPr>
        <p:spPr>
          <a:xfrm>
            <a:off x="838200" y="1121700"/>
            <a:ext cx="79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 flipH="1" rot="10800000">
            <a:off x="838200" y="4668000"/>
            <a:ext cx="25512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3" type="subTitle"/>
          </p:nvPr>
        </p:nvSpPr>
        <p:spPr>
          <a:xfrm>
            <a:off x="838200" y="1820100"/>
            <a:ext cx="255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subTitle"/>
          </p:nvPr>
        </p:nvSpPr>
        <p:spPr>
          <a:xfrm>
            <a:off x="838200" y="2185800"/>
            <a:ext cx="255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3525000" y="4668000"/>
            <a:ext cx="25512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5" type="subTitle"/>
          </p:nvPr>
        </p:nvSpPr>
        <p:spPr>
          <a:xfrm>
            <a:off x="3525000" y="1820100"/>
            <a:ext cx="255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6" type="subTitle"/>
          </p:nvPr>
        </p:nvSpPr>
        <p:spPr>
          <a:xfrm>
            <a:off x="3525000" y="2185800"/>
            <a:ext cx="255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9" name="Google Shape;79;p16"/>
          <p:cNvSpPr/>
          <p:nvPr/>
        </p:nvSpPr>
        <p:spPr>
          <a:xfrm>
            <a:off x="6211800" y="4668000"/>
            <a:ext cx="25512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7" type="subTitle"/>
          </p:nvPr>
        </p:nvSpPr>
        <p:spPr>
          <a:xfrm>
            <a:off x="6211800" y="1820100"/>
            <a:ext cx="255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8" type="subTitle"/>
          </p:nvPr>
        </p:nvSpPr>
        <p:spPr>
          <a:xfrm>
            <a:off x="6211800" y="2185800"/>
            <a:ext cx="2551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82" name="Google Shape;82;p16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0 Title Slide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1000" y="1899450"/>
            <a:ext cx="8302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b="0" i="0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381000" y="2850450"/>
            <a:ext cx="78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381000" y="3625050"/>
            <a:ext cx="3657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1539705" cy="50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01 Title Slide (client)">
  <p:cSld name="CUSTOM_3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152400"/>
            <a:ext cx="1539705" cy="5029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81000" y="3625050"/>
            <a:ext cx="3657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 Mono"/>
              <a:buNone/>
              <a:defRPr b="0" i="0" sz="10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cxnSp>
        <p:nvCxnSpPr>
          <p:cNvPr id="91" name="Google Shape;91;p18"/>
          <p:cNvCxnSpPr/>
          <p:nvPr/>
        </p:nvCxnSpPr>
        <p:spPr>
          <a:xfrm rot="10800000">
            <a:off x="1692100" y="152625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8"/>
          <p:cNvSpPr txBox="1"/>
          <p:nvPr>
            <p:ph type="title"/>
          </p:nvPr>
        </p:nvSpPr>
        <p:spPr>
          <a:xfrm>
            <a:off x="381000" y="1899450"/>
            <a:ext cx="8302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b="0" i="0" sz="4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381000" y="2850450"/>
            <a:ext cx="78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1 Title &amp; 1 column">
  <p:cSld name="TITLE_1_1_1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838200" y="3810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838200" y="1121700"/>
            <a:ext cx="78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838050" y="1820100"/>
            <a:ext cx="38313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01" name="Google Shape;101;p19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2 Title &amp; 1 column">
  <p:cSld name="TITLE_1_1_1_2"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838200" y="3810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446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2" type="subTitle"/>
          </p:nvPr>
        </p:nvSpPr>
        <p:spPr>
          <a:xfrm>
            <a:off x="838200" y="1121700"/>
            <a:ext cx="784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3" type="body"/>
          </p:nvPr>
        </p:nvSpPr>
        <p:spPr>
          <a:xfrm>
            <a:off x="838050" y="2185800"/>
            <a:ext cx="38313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09" name="Google Shape;109;p20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0"/>
          <p:cNvSpPr txBox="1"/>
          <p:nvPr>
            <p:ph idx="4" type="subTitle"/>
          </p:nvPr>
        </p:nvSpPr>
        <p:spPr>
          <a:xfrm>
            <a:off x="838200" y="182010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3 Title &amp; 2 column">
  <p:cSld name="TITLE_1_1_1_1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838200" y="1121700"/>
            <a:ext cx="79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838050" y="2185800"/>
            <a:ext cx="38313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4931700" y="2185800"/>
            <a:ext cx="3831300" cy="1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21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●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Char char="○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Char char="■"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19" name="Google Shape;119;p21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838200" y="182010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4931700" y="182010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5 Title &amp; 4 columns">
  <p:cSld name="TITLE_1_1_1_1_2_3"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838200" y="1121700"/>
            <a:ext cx="79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8" name="Google Shape;128;p22"/>
          <p:cNvSpPr/>
          <p:nvPr/>
        </p:nvSpPr>
        <p:spPr>
          <a:xfrm>
            <a:off x="838200" y="4668000"/>
            <a:ext cx="18927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>
            <a:off x="838200" y="1820100"/>
            <a:ext cx="189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838200" y="2185800"/>
            <a:ext cx="1892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31" name="Google Shape;131;p22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2"/>
          <p:cNvSpPr/>
          <p:nvPr/>
        </p:nvSpPr>
        <p:spPr>
          <a:xfrm>
            <a:off x="2848900" y="4668000"/>
            <a:ext cx="18927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5" type="subTitle"/>
          </p:nvPr>
        </p:nvSpPr>
        <p:spPr>
          <a:xfrm>
            <a:off x="2848900" y="1820100"/>
            <a:ext cx="189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6" type="subTitle"/>
          </p:nvPr>
        </p:nvSpPr>
        <p:spPr>
          <a:xfrm>
            <a:off x="2848900" y="2185800"/>
            <a:ext cx="1892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4859600" y="4668000"/>
            <a:ext cx="18927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>
            <p:ph idx="7" type="subTitle"/>
          </p:nvPr>
        </p:nvSpPr>
        <p:spPr>
          <a:xfrm>
            <a:off x="4859600" y="1820100"/>
            <a:ext cx="189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subTitle"/>
          </p:nvPr>
        </p:nvSpPr>
        <p:spPr>
          <a:xfrm>
            <a:off x="4859600" y="2185800"/>
            <a:ext cx="1892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6870300" y="4668000"/>
            <a:ext cx="1892700" cy="18300"/>
          </a:xfrm>
          <a:prstGeom prst="rect">
            <a:avLst/>
          </a:prstGeom>
          <a:solidFill>
            <a:srgbClr val="044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446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>
            <p:ph idx="9" type="subTitle"/>
          </p:nvPr>
        </p:nvSpPr>
        <p:spPr>
          <a:xfrm>
            <a:off x="6870300" y="1820100"/>
            <a:ext cx="1892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3" type="subTitle"/>
          </p:nvPr>
        </p:nvSpPr>
        <p:spPr>
          <a:xfrm>
            <a:off x="6870300" y="2185800"/>
            <a:ext cx="1892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4"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8 Title &amp; people">
  <p:cSld name="TITLE_1_1_1_1_2_2"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2" type="subTitle"/>
          </p:nvPr>
        </p:nvSpPr>
        <p:spPr>
          <a:xfrm>
            <a:off x="838200" y="1121700"/>
            <a:ext cx="79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787736" y="3201600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4" type="subTitle"/>
          </p:nvPr>
        </p:nvSpPr>
        <p:spPr>
          <a:xfrm>
            <a:off x="787736" y="3567300"/>
            <a:ext cx="1920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50" name="Google Shape;150;p23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23"/>
          <p:cNvSpPr/>
          <p:nvPr/>
        </p:nvSpPr>
        <p:spPr>
          <a:xfrm>
            <a:off x="1153586" y="1978950"/>
            <a:ext cx="1188600" cy="11886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2784236" y="3201600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2784236" y="3567300"/>
            <a:ext cx="1920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4780736" y="3201600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4780736" y="3567300"/>
            <a:ext cx="1920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9" type="subTitle"/>
          </p:nvPr>
        </p:nvSpPr>
        <p:spPr>
          <a:xfrm>
            <a:off x="6804536" y="3201600"/>
            <a:ext cx="1920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roxima Nova Semibold"/>
              <a:buNone/>
              <a:defRPr b="0" i="0" sz="1200" u="none" cap="none" strike="noStrike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3" type="subTitle"/>
          </p:nvPr>
        </p:nvSpPr>
        <p:spPr>
          <a:xfrm>
            <a:off x="6804536" y="3567300"/>
            <a:ext cx="1920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>
            <a:off x="3150086" y="1978950"/>
            <a:ext cx="1188600" cy="11886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5146586" y="1978950"/>
            <a:ext cx="1188600" cy="11886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7143086" y="1978950"/>
            <a:ext cx="1188600" cy="11886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6 Title &amp; 3 boxes">
  <p:cSld name="TITLE_1_1_1_1_2_1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2" type="subTitle"/>
          </p:nvPr>
        </p:nvSpPr>
        <p:spPr>
          <a:xfrm>
            <a:off x="838200" y="1121700"/>
            <a:ext cx="79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3" type="subTitle"/>
          </p:nvPr>
        </p:nvSpPr>
        <p:spPr>
          <a:xfrm>
            <a:off x="838200" y="2048100"/>
            <a:ext cx="2523600" cy="2156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4" type="subTitle"/>
          </p:nvPr>
        </p:nvSpPr>
        <p:spPr>
          <a:xfrm>
            <a:off x="3514200" y="2048100"/>
            <a:ext cx="2523600" cy="2156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5" type="subTitle"/>
          </p:nvPr>
        </p:nvSpPr>
        <p:spPr>
          <a:xfrm>
            <a:off x="6190200" y="2048100"/>
            <a:ext cx="2523600" cy="2156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9 Title &amp; timeline">
  <p:cSld name="TITLE_1_1_1_1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>
            <p:ph type="title"/>
          </p:nvPr>
        </p:nvSpPr>
        <p:spPr>
          <a:xfrm>
            <a:off x="838200" y="381000"/>
            <a:ext cx="7937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838200" y="1121700"/>
            <a:ext cx="79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77" name="Google Shape;177;p25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5"/>
          <p:cNvSpPr/>
          <p:nvPr/>
        </p:nvSpPr>
        <p:spPr>
          <a:xfrm>
            <a:off x="838325" y="1820100"/>
            <a:ext cx="7845600" cy="228600"/>
          </a:xfrm>
          <a:prstGeom prst="rect">
            <a:avLst/>
          </a:prstGeom>
          <a:solidFill>
            <a:srgbClr val="044638">
              <a:alpha val="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>
            <p:ph idx="3" type="subTitle"/>
          </p:nvPr>
        </p:nvSpPr>
        <p:spPr>
          <a:xfrm>
            <a:off x="838325" y="1820100"/>
            <a:ext cx="171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Proxima Nova Semibold"/>
              <a:buNone/>
              <a:defRPr b="0" i="0" sz="8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4" type="subTitle"/>
          </p:nvPr>
        </p:nvSpPr>
        <p:spPr>
          <a:xfrm>
            <a:off x="3982800" y="1820100"/>
            <a:ext cx="171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Proxima Nova Semibold"/>
              <a:buNone/>
              <a:defRPr b="0" i="0" sz="8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5" type="subTitle"/>
          </p:nvPr>
        </p:nvSpPr>
        <p:spPr>
          <a:xfrm>
            <a:off x="7092000" y="1820100"/>
            <a:ext cx="171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Proxima Nova Semibold"/>
              <a:buNone/>
              <a:defRPr b="0" i="0" sz="8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6" type="subTitle"/>
          </p:nvPr>
        </p:nvSpPr>
        <p:spPr>
          <a:xfrm>
            <a:off x="2433850" y="1820100"/>
            <a:ext cx="171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Proxima Nova Semibold"/>
              <a:buNone/>
              <a:defRPr b="0" i="0" sz="8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7" type="subTitle"/>
          </p:nvPr>
        </p:nvSpPr>
        <p:spPr>
          <a:xfrm>
            <a:off x="5537400" y="1820100"/>
            <a:ext cx="171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Proxima Nova Semibold"/>
              <a:buNone/>
              <a:defRPr b="0" i="0" sz="8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8" type="subTitle"/>
          </p:nvPr>
        </p:nvSpPr>
        <p:spPr>
          <a:xfrm>
            <a:off x="838200" y="2599263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9" type="subTitle"/>
          </p:nvPr>
        </p:nvSpPr>
        <p:spPr>
          <a:xfrm>
            <a:off x="838200" y="2927875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Proxima Nova"/>
              <a:buNone/>
              <a:defRPr b="0" i="0" sz="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3" type="subTitle"/>
          </p:nvPr>
        </p:nvSpPr>
        <p:spPr>
          <a:xfrm>
            <a:off x="3982800" y="2599263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4" type="subTitle"/>
          </p:nvPr>
        </p:nvSpPr>
        <p:spPr>
          <a:xfrm>
            <a:off x="3982800" y="2927875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Proxima Nova"/>
              <a:buNone/>
              <a:defRPr b="0" i="0" sz="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5" type="subTitle"/>
          </p:nvPr>
        </p:nvSpPr>
        <p:spPr>
          <a:xfrm>
            <a:off x="7092000" y="2599263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6" type="subTitle"/>
          </p:nvPr>
        </p:nvSpPr>
        <p:spPr>
          <a:xfrm>
            <a:off x="7092000" y="2927875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Proxima Nova"/>
              <a:buNone/>
              <a:defRPr b="0" i="0" sz="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7" type="subTitle"/>
          </p:nvPr>
        </p:nvSpPr>
        <p:spPr>
          <a:xfrm>
            <a:off x="5537400" y="3562138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8" type="subTitle"/>
          </p:nvPr>
        </p:nvSpPr>
        <p:spPr>
          <a:xfrm>
            <a:off x="5537400" y="3890750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Proxima Nova"/>
              <a:buNone/>
              <a:defRPr b="0" i="0" sz="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9" type="subTitle"/>
          </p:nvPr>
        </p:nvSpPr>
        <p:spPr>
          <a:xfrm>
            <a:off x="2433850" y="3562138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Proxima Nova Semibold"/>
              <a:buNone/>
              <a:defRPr b="0" i="0" sz="14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20" type="subTitle"/>
          </p:nvPr>
        </p:nvSpPr>
        <p:spPr>
          <a:xfrm>
            <a:off x="2433850" y="3890750"/>
            <a:ext cx="2027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Proxima Nova"/>
              <a:buNone/>
              <a:defRPr b="0" i="0" sz="8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None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7 Title &amp; 3 subtitles">
  <p:cSld name="TITLE_1_1_1_1_1"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6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6"/>
          <p:cNvCxnSpPr/>
          <p:nvPr/>
        </p:nvCxnSpPr>
        <p:spPr>
          <a:xfrm>
            <a:off x="5007900" y="1889088"/>
            <a:ext cx="3831300" cy="0"/>
          </a:xfrm>
          <a:prstGeom prst="straightConnector1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26"/>
          <p:cNvSpPr txBox="1"/>
          <p:nvPr>
            <p:ph type="title"/>
          </p:nvPr>
        </p:nvSpPr>
        <p:spPr>
          <a:xfrm>
            <a:off x="838200" y="1569450"/>
            <a:ext cx="38313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2" type="subTitle"/>
          </p:nvPr>
        </p:nvSpPr>
        <p:spPr>
          <a:xfrm>
            <a:off x="5007900" y="67620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3" type="subTitle"/>
          </p:nvPr>
        </p:nvSpPr>
        <p:spPr>
          <a:xfrm>
            <a:off x="5007900" y="1041900"/>
            <a:ext cx="383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4" type="subTitle"/>
          </p:nvPr>
        </p:nvSpPr>
        <p:spPr>
          <a:xfrm>
            <a:off x="5007900" y="204150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5" type="subTitle"/>
          </p:nvPr>
        </p:nvSpPr>
        <p:spPr>
          <a:xfrm>
            <a:off x="5007900" y="2407200"/>
            <a:ext cx="383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4" name="Google Shape;204;p26"/>
          <p:cNvCxnSpPr/>
          <p:nvPr/>
        </p:nvCxnSpPr>
        <p:spPr>
          <a:xfrm>
            <a:off x="5007900" y="3254388"/>
            <a:ext cx="3831300" cy="0"/>
          </a:xfrm>
          <a:prstGeom prst="straightConnector1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6"/>
          <p:cNvSpPr txBox="1"/>
          <p:nvPr>
            <p:ph idx="6" type="subTitle"/>
          </p:nvPr>
        </p:nvSpPr>
        <p:spPr>
          <a:xfrm>
            <a:off x="5007900" y="340680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idx="7" type="subTitle"/>
          </p:nvPr>
        </p:nvSpPr>
        <p:spPr>
          <a:xfrm>
            <a:off x="5007900" y="3772500"/>
            <a:ext cx="383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7" name="Google Shape;207;p26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26"/>
          <p:cNvSpPr txBox="1"/>
          <p:nvPr>
            <p:ph idx="8" type="subTitle"/>
          </p:nvPr>
        </p:nvSpPr>
        <p:spPr>
          <a:xfrm>
            <a:off x="838200" y="2875650"/>
            <a:ext cx="383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7 Title &amp; 4 subtitles">
  <p:cSld name="TITLE_1_1_1_1_1_1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7"/>
          <p:cNvCxnSpPr/>
          <p:nvPr/>
        </p:nvCxnSpPr>
        <p:spPr>
          <a:xfrm>
            <a:off x="5007900" y="1389138"/>
            <a:ext cx="3831300" cy="0"/>
          </a:xfrm>
          <a:prstGeom prst="straightConnector1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5007900" y="2571738"/>
            <a:ext cx="3831300" cy="0"/>
          </a:xfrm>
          <a:prstGeom prst="straightConnector1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7"/>
          <p:cNvSpPr txBox="1"/>
          <p:nvPr>
            <p:ph type="title"/>
          </p:nvPr>
        </p:nvSpPr>
        <p:spPr>
          <a:xfrm>
            <a:off x="838200" y="1569450"/>
            <a:ext cx="38313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b="0" i="0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2" type="subTitle"/>
          </p:nvPr>
        </p:nvSpPr>
        <p:spPr>
          <a:xfrm>
            <a:off x="5007900" y="35895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3" type="subTitle"/>
          </p:nvPr>
        </p:nvSpPr>
        <p:spPr>
          <a:xfrm>
            <a:off x="5007900" y="724650"/>
            <a:ext cx="3831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idx="4" type="subTitle"/>
          </p:nvPr>
        </p:nvSpPr>
        <p:spPr>
          <a:xfrm>
            <a:off x="5007900" y="154155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7"/>
          <p:cNvSpPr txBox="1"/>
          <p:nvPr>
            <p:ph idx="5" type="subTitle"/>
          </p:nvPr>
        </p:nvSpPr>
        <p:spPr>
          <a:xfrm>
            <a:off x="5007900" y="1907250"/>
            <a:ext cx="3831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6" type="subTitle"/>
          </p:nvPr>
        </p:nvSpPr>
        <p:spPr>
          <a:xfrm>
            <a:off x="5007900" y="272415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7" type="subTitle"/>
          </p:nvPr>
        </p:nvSpPr>
        <p:spPr>
          <a:xfrm>
            <a:off x="5007900" y="3089850"/>
            <a:ext cx="3831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22" name="Google Shape;222;p27"/>
          <p:cNvCxnSpPr/>
          <p:nvPr/>
        </p:nvCxnSpPr>
        <p:spPr>
          <a:xfrm>
            <a:off x="5007900" y="3754338"/>
            <a:ext cx="3831300" cy="0"/>
          </a:xfrm>
          <a:prstGeom prst="straightConnector1">
            <a:avLst/>
          </a:prstGeom>
          <a:noFill/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7"/>
          <p:cNvSpPr txBox="1"/>
          <p:nvPr>
            <p:ph idx="8" type="subTitle"/>
          </p:nvPr>
        </p:nvSpPr>
        <p:spPr>
          <a:xfrm>
            <a:off x="5007900" y="3906750"/>
            <a:ext cx="383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idx="9" type="subTitle"/>
          </p:nvPr>
        </p:nvSpPr>
        <p:spPr>
          <a:xfrm>
            <a:off x="5007900" y="4272450"/>
            <a:ext cx="3831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25" name="Google Shape;225;p27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7"/>
          <p:cNvSpPr txBox="1"/>
          <p:nvPr>
            <p:ph idx="13" type="subTitle"/>
          </p:nvPr>
        </p:nvSpPr>
        <p:spPr>
          <a:xfrm>
            <a:off x="838200" y="2875650"/>
            <a:ext cx="383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None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0 Blank (logo)">
  <p:cSld name="CUSTOM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0 Agenda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962400" y="454950"/>
            <a:ext cx="47274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2" name="Google Shape;232;p29"/>
          <p:cNvSpPr txBox="1"/>
          <p:nvPr/>
        </p:nvSpPr>
        <p:spPr>
          <a:xfrm>
            <a:off x="838200" y="2202300"/>
            <a:ext cx="228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b="0" i="0" sz="36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9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9"/>
          <p:cNvCxnSpPr/>
          <p:nvPr/>
        </p:nvCxnSpPr>
        <p:spPr>
          <a:xfrm rot="10800000">
            <a:off x="457200" y="872238"/>
            <a:ext cx="0" cy="3297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0 Blank (no logo)">
  <p:cSld name="CUSTOM_2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.0 Blank (sidebar)">
  <p:cSld name="CUSTOM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1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 Semibold"/>
              <a:buNone/>
              <a:defRPr b="0" i="0" sz="10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58" y="152400"/>
            <a:ext cx="182880" cy="237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1"/>
          <p:cNvCxnSpPr/>
          <p:nvPr/>
        </p:nvCxnSpPr>
        <p:spPr>
          <a:xfrm>
            <a:off x="457200" y="0"/>
            <a:ext cx="0" cy="5146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5117000" y="4821300"/>
            <a:ext cx="38745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endParaRPr b="0" i="0" sz="800" u="none" cap="none" strike="noStrike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anjanagupta10/Automated-Resume-Ranking-System-.gi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381000" y="1975650"/>
            <a:ext cx="82047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8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Resume Ranking System:</a:t>
            </a:r>
            <a:endParaRPr sz="4800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>
            <a:off x="510900" y="2743175"/>
            <a:ext cx="7893600" cy="135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1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1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600025" y="17512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Outcome</a:t>
            </a:r>
            <a:endParaRPr b="0" i="0" sz="34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2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0" y="885000"/>
            <a:ext cx="8075638" cy="410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 txBox="1"/>
          <p:nvPr/>
        </p:nvSpPr>
        <p:spPr>
          <a:xfrm>
            <a:off x="806300" y="217700"/>
            <a:ext cx="6456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Retrieval UI</a:t>
            </a:r>
            <a:endParaRPr sz="3600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3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806300" y="217700"/>
            <a:ext cx="6456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Retrieval UI</a:t>
            </a:r>
            <a:endParaRPr sz="3600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00" y="720322"/>
            <a:ext cx="8113674" cy="427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4"/>
          <p:cNvSpPr txBox="1"/>
          <p:nvPr>
            <p:ph type="title"/>
          </p:nvPr>
        </p:nvSpPr>
        <p:spPr>
          <a:xfrm>
            <a:off x="649200" y="4705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User Interface Overview</a:t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76950" y="1437400"/>
            <a:ext cx="78456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Job Description Input: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Users enter job descriptions.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Pinecone Integration: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Matches job descriptions with candidate data.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Matching: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○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Quickly identifies the right candidates.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Candidate Display: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Shows matched candidates' details.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Filtering Options: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Lets users refine candidate search.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5"/>
          <p:cNvSpPr txBox="1"/>
          <p:nvPr>
            <p:ph type="title"/>
          </p:nvPr>
        </p:nvSpPr>
        <p:spPr>
          <a:xfrm>
            <a:off x="649200" y="4705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PineCone</a:t>
            </a:r>
            <a:endParaRPr/>
          </a:p>
        </p:txBody>
      </p:sp>
      <p:sp>
        <p:nvSpPr>
          <p:cNvPr id="351" name="Google Shape;351;p45"/>
          <p:cNvSpPr txBox="1"/>
          <p:nvPr/>
        </p:nvSpPr>
        <p:spPr>
          <a:xfrm>
            <a:off x="776950" y="1437400"/>
            <a:ext cx="7845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Pinecone: Cloud-Based Vector Database for ML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Stores and indexes high-dimensional vectors for efficient querying.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Ideal for machine learning tasks such as recommendation systems and content matching.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Role in Project: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Stores and finds embeddings for resume data, making it easy to compare and match with job descriptions.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Speeds up the process of finding similar resumes, making hiring quicker by rapidly identifying top candidates.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6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58" name="Google Shape;358;p46"/>
          <p:cNvSpPr txBox="1"/>
          <p:nvPr/>
        </p:nvSpPr>
        <p:spPr>
          <a:xfrm>
            <a:off x="786650" y="345550"/>
            <a:ext cx="64566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PineCone Database</a:t>
            </a:r>
            <a:endParaRPr sz="3600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83" y="885250"/>
            <a:ext cx="7718461" cy="39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7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66" name="Google Shape;366;p47"/>
          <p:cNvSpPr txBox="1"/>
          <p:nvPr/>
        </p:nvSpPr>
        <p:spPr>
          <a:xfrm>
            <a:off x="532350" y="316075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Benefits</a:t>
            </a:r>
            <a:endParaRPr b="0" i="0" sz="36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589025" y="1444475"/>
            <a:ext cx="76119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Savings: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Automates the initial screening process, reducing the time spent on manual review of resumes and allowing recruiters to focus on more important tasks.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Improved Candidate Quality: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Ensures that only the most qualified candidates are considered by accurately assessing resumes based on predefined criteria and job requirements.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Can efficiently handle large volumes of resumes, making it scalable to meet the demands of high-volume recruitment scenarios without sacrificing quality.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Reduced Bias: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Applies consistent evaluation criteria to all resumes, reducing the possibility of showing favoritism and ensuring fair treatment of all candidates throughout the hiring process.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/>
        </p:nvSpPr>
        <p:spPr>
          <a:xfrm>
            <a:off x="629400" y="580225"/>
            <a:ext cx="7690800" cy="29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Efficiency: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Makes hiring faster and smoother by automating repetitive tasks, helping the process run more smoothly.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Data-Driven Decision Making: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Gives useful information and analysis on hiring trends, candidate qualities, and which ways of finding people work best, so decisions are based on facts and not just guesses.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Cost Savings: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Reduces costs associated with manual resume screening, hiring inefficiencies, and potential recruitment errors, leading to overall cost savings for the organization.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9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79" name="Google Shape;379;p49"/>
          <p:cNvSpPr txBox="1"/>
          <p:nvPr/>
        </p:nvSpPr>
        <p:spPr>
          <a:xfrm>
            <a:off x="649200" y="6068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Of Code Base</a:t>
            </a:r>
            <a:endParaRPr b="0" i="0" sz="36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816275" y="1770225"/>
            <a:ext cx="630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https://github.com/sanjanagupta10/Automated-Resume-Ranking-System-.git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0"/>
          <p:cNvSpPr txBox="1"/>
          <p:nvPr>
            <p:ph type="title"/>
          </p:nvPr>
        </p:nvSpPr>
        <p:spPr>
          <a:xfrm>
            <a:off x="838200" y="22014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838200" y="22014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851600" y="470875"/>
            <a:ext cx="4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4518250" y="978588"/>
            <a:ext cx="49503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44638"/>
              </a:buClr>
              <a:buSzPts val="12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b="0" i="0" lang="en" sz="1400" u="none" cap="none" strike="noStrike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ARRS</a:t>
            </a:r>
            <a:r>
              <a:rPr b="0" i="0" lang="en" sz="1400" u="none" cap="none" strike="noStrike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0" i="0" sz="14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1200"/>
              <a:buFont typeface="Arial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 I choosing ARRS?</a:t>
            </a:r>
            <a:endParaRPr b="0" i="0" sz="14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1200"/>
              <a:buFont typeface="Arial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Research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endParaRPr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</a:t>
            </a:r>
            <a:endParaRPr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638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r>
              <a:rPr lang="en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Code base</a:t>
            </a:r>
            <a:endParaRPr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4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Automated Resume Ranking System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566675" y="797975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ARRS</a:t>
            </a:r>
            <a:r>
              <a:rPr b="0" i="0" lang="en" sz="3600" u="none" cap="none" strike="noStrike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0" i="0" sz="36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5310775" y="1909725"/>
            <a:ext cx="3697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Welcome to the evolution of Automated Resume Ranking System. Explore the impact of technology on talent acquisition and the future of </a:t>
            </a:r>
            <a:r>
              <a:rPr b="1"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recruitment</a:t>
            </a: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strategies.</a:t>
            </a:r>
            <a:endParaRPr i="0" sz="3600" u="none" cap="none" strike="noStrike">
              <a:solidFill>
                <a:srgbClr val="000000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5" y="0"/>
            <a:ext cx="4586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5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606275" y="608225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am I choose ARRS </a:t>
            </a:r>
            <a:endParaRPr b="0" i="0" sz="36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49200" y="14682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Industry Challenges: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Helping companies quickly find the right people instead of spending too much time looking at resumes.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Technology: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advanced tool to make HR tasks easier, like understanding resumes better and making better choices about who to hire.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Personal Interest: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really like finding new ways to make HR work better using technology.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 Demand: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People want faster, better ways to hire employees, and this idea fits that need.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Learning Opportunity: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will help me become really good at analyzing data, using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advanced tool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coming up with new ideas to make HR work better.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649200" y="4101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Research</a:t>
            </a:r>
            <a:endParaRPr b="0" i="0" sz="36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649200" y="1265850"/>
            <a:ext cx="7845600" cy="26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Literature Review: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Combined information from studies about looking at resumes and hiring people.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Practices: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Identified industry best practices in resume evaluation and candidate selection.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Studies: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Analyzed real-world examples and case studies of successful recruitment strategies.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 Trends: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Checked out what's happening now in how companies find and choose new employees.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00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Expert Insights: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Got tips from people who know a lot about hiring people, like HR professionals and experienced workers.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7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649200" y="1741375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Architecture</a:t>
            </a:r>
            <a:endParaRPr b="0" i="0" sz="34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8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552900" y="5226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Upload </a:t>
            </a: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600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1922"/>
          <a:stretch/>
        </p:blipFill>
        <p:spPr>
          <a:xfrm>
            <a:off x="552900" y="1691525"/>
            <a:ext cx="8382001" cy="2531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9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457200" y="44385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Retrieval Architecture</a:t>
            </a:r>
            <a:endParaRPr sz="3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1805" l="0" r="734" t="1650"/>
          <a:stretch/>
        </p:blipFill>
        <p:spPr>
          <a:xfrm>
            <a:off x="1435725" y="1224750"/>
            <a:ext cx="6609001" cy="3451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" y="4752892"/>
            <a:ext cx="45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0"/>
          <p:cNvSpPr txBox="1"/>
          <p:nvPr>
            <p:ph idx="1" type="subTitle"/>
          </p:nvPr>
        </p:nvSpPr>
        <p:spPr>
          <a:xfrm rot="-5400000">
            <a:off x="-1892850" y="2415450"/>
            <a:ext cx="424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dk2"/>
                </a:solidFill>
              </a:rPr>
              <a:t>Automated Resume Ranking System</a:t>
            </a:r>
            <a:endParaRPr/>
          </a:p>
        </p:txBody>
      </p:sp>
      <p:sp>
        <p:nvSpPr>
          <p:cNvPr id="311" name="Google Shape;311;p40"/>
          <p:cNvSpPr txBox="1"/>
          <p:nvPr/>
        </p:nvSpPr>
        <p:spPr>
          <a:xfrm>
            <a:off x="517950" y="522600"/>
            <a:ext cx="784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en" sz="3600">
                <a:solidFill>
                  <a:srgbClr val="0446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Validation</a:t>
            </a:r>
            <a:endParaRPr b="0" i="0" sz="3600" u="none" cap="none" strike="noStrike">
              <a:solidFill>
                <a:srgbClr val="0446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766050" y="1465350"/>
            <a:ext cx="76119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 Configuration: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 parameters for OpenAI model.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Query Construction: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Create query to summarize job description.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Response Analysis: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Review model's accuracy in generating responses.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Pinecone Initialization: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Prepare database for resume storage.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Embedding Query: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Incorporate job description for matching process.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Resumes Retrieval: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Fetch resumes from Pinecone database.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Matching Evaluation: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Assess resume relevance and similarity of resumes.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Summary Generation Validation: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Verify accuracy of extracted information.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Presentation of Results: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Communicate findings effectively.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Iterative Improvement: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Continuously refine model for better performance.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cer">
  <a:themeElements>
    <a:clrScheme name="Simple Light">
      <a:dk1>
        <a:srgbClr val="FFFFFF"/>
      </a:dk1>
      <a:lt1>
        <a:srgbClr val="F1F1F1"/>
      </a:lt1>
      <a:dk2>
        <a:srgbClr val="303030"/>
      </a:dk2>
      <a:lt2>
        <a:srgbClr val="044638"/>
      </a:lt2>
      <a:accent1>
        <a:srgbClr val="044638"/>
      </a:accent1>
      <a:accent2>
        <a:srgbClr val="303030"/>
      </a:accent2>
      <a:accent3>
        <a:srgbClr val="919191"/>
      </a:accent3>
      <a:accent4>
        <a:srgbClr val="769A92"/>
      </a:accent4>
      <a:accent5>
        <a:srgbClr val="D3D3D3"/>
      </a:accent5>
      <a:accent6>
        <a:srgbClr val="F1F1F1"/>
      </a:accent6>
      <a:hlink>
        <a:srgbClr val="769A9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